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handoutMasterIdLst>
    <p:handoutMasterId r:id="rId17"/>
  </p:handoutMasterIdLst>
  <p:sldIdLst>
    <p:sldId id="256" r:id="rId2"/>
    <p:sldId id="311" r:id="rId3"/>
    <p:sldId id="309" r:id="rId4"/>
    <p:sldId id="293" r:id="rId5"/>
    <p:sldId id="261" r:id="rId6"/>
    <p:sldId id="297" r:id="rId7"/>
    <p:sldId id="291" r:id="rId8"/>
    <p:sldId id="303" r:id="rId9"/>
    <p:sldId id="305" r:id="rId10"/>
    <p:sldId id="306" r:id="rId11"/>
    <p:sldId id="310" r:id="rId12"/>
    <p:sldId id="312" r:id="rId13"/>
    <p:sldId id="304" r:id="rId14"/>
    <p:sldId id="280" r:id="rId15"/>
  </p:sldIdLst>
  <p:sldSz cx="10080625" cy="5670550"/>
  <p:notesSz cx="7559675" cy="10691813"/>
  <p:defaultTextStyle>
    <a:defPPr>
      <a:defRPr lang="en-GB"/>
    </a:defPPr>
    <a:lvl1pPr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1pPr>
    <a:lvl2pPr marL="742950" indent="-28575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2pPr>
    <a:lvl3pPr marL="11430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3pPr>
    <a:lvl4pPr marL="16002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4pPr>
    <a:lvl5pPr marL="2057400" indent="-228600" algn="l" defTabSz="449263" rtl="0" eaLnBrk="0" fontAlgn="base" hangingPunct="0">
      <a:spcBef>
        <a:spcPct val="0"/>
      </a:spcBef>
      <a:spcAft>
        <a:spcPct val="0"/>
      </a:spcAft>
      <a:defRPr kern="1200">
        <a:solidFill>
          <a:schemeClr val="tx1"/>
        </a:solidFill>
        <a:latin typeface="Arial" charset="0"/>
        <a:ea typeface="ＭＳ Ｐゴシック" charset="0"/>
        <a:cs typeface="PingFang SC" charset="0"/>
      </a:defRPr>
    </a:lvl5pPr>
    <a:lvl6pPr marL="2286000" algn="l" defTabSz="457200" rtl="0" eaLnBrk="1" latinLnBrk="0" hangingPunct="1">
      <a:defRPr kern="1200">
        <a:solidFill>
          <a:schemeClr val="tx1"/>
        </a:solidFill>
        <a:latin typeface="Arial" charset="0"/>
        <a:ea typeface="ＭＳ Ｐゴシック" charset="0"/>
        <a:cs typeface="PingFang SC" charset="0"/>
      </a:defRPr>
    </a:lvl6pPr>
    <a:lvl7pPr marL="2743200" algn="l" defTabSz="457200" rtl="0" eaLnBrk="1" latinLnBrk="0" hangingPunct="1">
      <a:defRPr kern="1200">
        <a:solidFill>
          <a:schemeClr val="tx1"/>
        </a:solidFill>
        <a:latin typeface="Arial" charset="0"/>
        <a:ea typeface="ＭＳ Ｐゴシック" charset="0"/>
        <a:cs typeface="PingFang SC" charset="0"/>
      </a:defRPr>
    </a:lvl7pPr>
    <a:lvl8pPr marL="3200400" algn="l" defTabSz="457200" rtl="0" eaLnBrk="1" latinLnBrk="0" hangingPunct="1">
      <a:defRPr kern="1200">
        <a:solidFill>
          <a:schemeClr val="tx1"/>
        </a:solidFill>
        <a:latin typeface="Arial" charset="0"/>
        <a:ea typeface="ＭＳ Ｐゴシック" charset="0"/>
        <a:cs typeface="PingFang SC" charset="0"/>
      </a:defRPr>
    </a:lvl8pPr>
    <a:lvl9pPr marL="3657600" algn="l" defTabSz="457200" rtl="0" eaLnBrk="1" latinLnBrk="0" hangingPunct="1">
      <a:defRPr kern="1200">
        <a:solidFill>
          <a:schemeClr val="tx1"/>
        </a:solidFill>
        <a:latin typeface="Arial" charset="0"/>
        <a:ea typeface="ＭＳ Ｐゴシック" charset="0"/>
        <a:cs typeface="PingFang SC" charset="0"/>
      </a:defRPr>
    </a:lvl9pPr>
  </p:defaultTextStyle>
  <p:extLst>
    <p:ext uri="{EFAFB233-063F-42B5-8137-9DF3F51BA10A}">
      <p15:sldGuideLst xmlns:p15="http://schemas.microsoft.com/office/powerpoint/2012/main">
        <p15:guide id="1" orient="horz" pos="1786">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18"/>
    <p:restoredTop sz="92769"/>
  </p:normalViewPr>
  <p:slideViewPr>
    <p:cSldViewPr>
      <p:cViewPr varScale="1">
        <p:scale>
          <a:sx n="91" d="100"/>
          <a:sy n="91" d="100"/>
        </p:scale>
        <p:origin x="440" y="184"/>
      </p:cViewPr>
      <p:guideLst>
        <p:guide orient="horz" pos="1786"/>
        <p:guide pos="3175"/>
      </p:guideLst>
    </p:cSldViewPr>
  </p:slideViewPr>
  <p:notesTextViewPr>
    <p:cViewPr>
      <p:scale>
        <a:sx n="100" d="100"/>
        <a:sy n="100" d="100"/>
      </p:scale>
      <p:origin x="0" y="0"/>
    </p:cViewPr>
  </p:notesTextViewPr>
  <p:sorterViewPr>
    <p:cViewPr>
      <p:scale>
        <a:sx n="1" d="1"/>
        <a:sy n="1" d="1"/>
      </p:scale>
      <p:origin x="0" y="0"/>
    </p:cViewPr>
  </p:sorterViewPr>
  <p:notesViewPr>
    <p:cSldViewPr>
      <p:cViewPr varScale="1">
        <p:scale>
          <a:sx n="103" d="100"/>
          <a:sy n="103" d="100"/>
        </p:scale>
        <p:origin x="523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r">
              <a:defRPr sz="1200"/>
            </a:lvl1pPr>
          </a:lstStyle>
          <a:p>
            <a:fld id="{5EA1AF39-896D-4A43-B501-2050B97E66C5}" type="datetimeFigureOut">
              <a:rPr lang="fr-FR" smtClean="0"/>
              <a:t>09/10/2023</a:t>
            </a:fld>
            <a:endParaRPr lang="en-US"/>
          </a:p>
        </p:txBody>
      </p:sp>
      <p:sp>
        <p:nvSpPr>
          <p:cNvPr id="4" name="Espace réservé du pied de page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r">
              <a:defRPr sz="1200"/>
            </a:lvl1pPr>
          </a:lstStyle>
          <a:p>
            <a:fld id="{EF4EF50C-323D-704F-B73E-93EEE1AE448E}" type="slidenum">
              <a:rPr lang="en-US" smtClean="0"/>
              <a:t>‹N°›</a:t>
            </a:fld>
            <a:endParaRPr lang="en-US"/>
          </a:p>
        </p:txBody>
      </p:sp>
    </p:spTree>
    <p:extLst>
      <p:ext uri="{BB962C8B-B14F-4D97-AF65-F5344CB8AC3E}">
        <p14:creationId xmlns:p14="http://schemas.microsoft.com/office/powerpoint/2010/main" val="15113790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noChangeArrowheads="1"/>
          </p:cNvSpPr>
          <p:nvPr>
            <p:ph type="sldImg"/>
          </p:nvPr>
        </p:nvSpPr>
        <p:spPr bwMode="auto">
          <a:xfrm>
            <a:off x="215900" y="812800"/>
            <a:ext cx="7126288" cy="40068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2" name="Rectangle 2"/>
          <p:cNvSpPr>
            <a:spLocks noGrp="1" noChangeArrowheads="1"/>
          </p:cNvSpPr>
          <p:nvPr>
            <p:ph type="body"/>
          </p:nvPr>
        </p:nvSpPr>
        <p:spPr bwMode="auto">
          <a:xfrm>
            <a:off x="755650" y="5078413"/>
            <a:ext cx="6046788" cy="4810125"/>
          </a:xfrm>
          <a:prstGeom prst="rect">
            <a:avLst/>
          </a:prstGeom>
          <a:noFill/>
          <a:ln>
            <a:noFill/>
          </a:ln>
          <a:effectLst/>
        </p:spPr>
        <p:txBody>
          <a:bodyPr vert="horz" wrap="square" lIns="0" tIns="0" rIns="0" bIns="0" numCol="1" anchor="t" anchorCtr="0" compatLnSpc="1">
            <a:prstTxWarp prst="textNoShape">
              <a:avLst/>
            </a:prstTxWarp>
          </a:bodyPr>
          <a:lstStyle/>
          <a:p>
            <a:pPr lvl="0"/>
            <a:endParaRPr lang="fr-FR" altLang="fr-FR" noProof="0"/>
          </a:p>
        </p:txBody>
      </p:sp>
      <p:sp>
        <p:nvSpPr>
          <p:cNvPr id="2051" name="Rectangle 3"/>
          <p:cNvSpPr>
            <a:spLocks noGrp="1" noChangeArrowheads="1"/>
          </p:cNvSpPr>
          <p:nvPr>
            <p:ph type="hdr"/>
          </p:nvPr>
        </p:nvSpPr>
        <p:spPr bwMode="auto">
          <a:xfrm>
            <a:off x="0"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2" name="Rectangle 4"/>
          <p:cNvSpPr>
            <a:spLocks noGrp="1" noChangeArrowheads="1"/>
          </p:cNvSpPr>
          <p:nvPr>
            <p:ph type="dt"/>
          </p:nvPr>
        </p:nvSpPr>
        <p:spPr bwMode="auto">
          <a:xfrm>
            <a:off x="4278313"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3" name="Rectangle 5"/>
          <p:cNvSpPr>
            <a:spLocks noGrp="1" noChangeArrowheads="1"/>
          </p:cNvSpPr>
          <p:nvPr>
            <p:ph type="ftr"/>
          </p:nvPr>
        </p:nvSpPr>
        <p:spPr bwMode="auto">
          <a:xfrm>
            <a:off x="0"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PingFang SC" panose="020B0400000000000000" pitchFamily="34" charset="-122"/>
                <a:cs typeface="Tahoma" panose="020B0604030504040204" pitchFamily="34" charset="0"/>
              </a:defRPr>
            </a:lvl1pPr>
          </a:lstStyle>
          <a:p>
            <a:pPr>
              <a:defRPr/>
            </a:pPr>
            <a:endParaRPr lang="fr-FR" altLang="fr-FR"/>
          </a:p>
        </p:txBody>
      </p:sp>
      <p:sp>
        <p:nvSpPr>
          <p:cNvPr id="2054" name="Rectangle 6"/>
          <p:cNvSpPr>
            <a:spLocks noGrp="1" noChangeArrowheads="1"/>
          </p:cNvSpPr>
          <p:nvPr>
            <p:ph type="sldNum"/>
          </p:nvPr>
        </p:nvSpPr>
        <p:spPr bwMode="auto">
          <a:xfrm>
            <a:off x="4278313"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algn="r" eaLnBrk="1">
              <a:lnSpc>
                <a:spcPct val="93000"/>
              </a:lnSpc>
              <a:buClr>
                <a:srgbClr val="000000"/>
              </a:buClr>
              <a:buSzPct val="100000"/>
              <a:buFont typeface="Times New Roman" charset="0"/>
              <a:buNone/>
              <a:tabLst>
                <a:tab pos="449263" algn="l"/>
                <a:tab pos="898525" algn="l"/>
                <a:tab pos="1347788" algn="l"/>
                <a:tab pos="1797050" algn="l"/>
                <a:tab pos="2246313" algn="l"/>
                <a:tab pos="2695575" algn="l"/>
                <a:tab pos="3144838" algn="l"/>
              </a:tabLst>
              <a:defRPr sz="1400">
                <a:solidFill>
                  <a:srgbClr val="000000"/>
                </a:solidFill>
                <a:latin typeface="Times New Roman" charset="0"/>
              </a:defRPr>
            </a:lvl1pPr>
          </a:lstStyle>
          <a:p>
            <a:fld id="{83205FD4-F4FC-FB45-B690-4814CDA39F88}" type="slidenum">
              <a:rPr lang="fr-FR"/>
              <a:pPr/>
              <a:t>‹N°›</a:t>
            </a:fld>
            <a:endParaRPr lang="fr-FR"/>
          </a:p>
        </p:txBody>
      </p:sp>
    </p:spTree>
    <p:extLst>
      <p:ext uri="{BB962C8B-B14F-4D97-AF65-F5344CB8AC3E}">
        <p14:creationId xmlns:p14="http://schemas.microsoft.com/office/powerpoint/2010/main" val="2808649283"/>
      </p:ext>
    </p:extLst>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F8A5BCE2-D879-A747-AC01-83F033A8277D}" type="slidenum">
              <a:rPr lang="fr-FR" sz="1400">
                <a:solidFill>
                  <a:srgbClr val="000000"/>
                </a:solidFill>
                <a:latin typeface="Times New Roman" charset="0"/>
              </a:rPr>
              <a:pPr/>
              <a:t>1</a:t>
            </a:fld>
            <a:endParaRPr lang="fr-FR" sz="1400">
              <a:solidFill>
                <a:srgbClr val="000000"/>
              </a:solidFill>
              <a:latin typeface="Times New Roman" charset="0"/>
            </a:endParaRPr>
          </a:p>
        </p:txBody>
      </p:sp>
      <p:sp>
        <p:nvSpPr>
          <p:cNvPr id="4099" name="Text Box 1"/>
          <p:cNvSpPr>
            <a:spLocks noGrp="1" noRot="1" noChangeAspect="1" noChangeArrowheads="1" noTextEdit="1"/>
          </p:cNvSpPr>
          <p:nvPr>
            <p:ph type="sldImg"/>
          </p:nvPr>
        </p:nvSpPr>
        <p:spPr>
          <a:xfrm>
            <a:off x="217488" y="812800"/>
            <a:ext cx="7124700" cy="4008438"/>
          </a:xfrm>
          <a:solidFill>
            <a:srgbClr val="FFFFFF"/>
          </a:solidFill>
          <a:ln>
            <a:solidFill>
              <a:srgbClr val="000000"/>
            </a:solidFill>
            <a:miter lim="800000"/>
            <a:headEnd/>
            <a:tailEnd/>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4100" name="Text Box 2"/>
          <p:cNvSpPr>
            <a:spLocks noGrp="1" noChangeArrowheads="1"/>
          </p:cNvSpPr>
          <p:nvPr>
            <p:ph type="body" idx="1"/>
          </p:nvPr>
        </p:nvSpPr>
        <p:spPr>
          <a:xfrm>
            <a:off x="755650" y="5078413"/>
            <a:ext cx="6048375" cy="481171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 uri="{FAA26D3D-D897-4be2-8F04-BA451C77F1D7}">
              <ma14:placeholderFlag xmlns="" xmlns:ma14="http://schemas.microsoft.com/office/mac/drawingml/2011/main" val="1"/>
            </a:ext>
          </a:extLst>
        </p:spPr>
        <p:txBody>
          <a:bodyPr wrap="none" anchor="ctr"/>
          <a:lstStyle/>
          <a:p>
            <a:endParaRPr lang="fr-FR" dirty="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F8A5BCE2-D879-A747-AC01-83F033A8277D}" type="slidenum">
              <a:rPr lang="fr-FR" sz="1400">
                <a:solidFill>
                  <a:srgbClr val="000000"/>
                </a:solidFill>
                <a:latin typeface="Times New Roman" charset="0"/>
              </a:rPr>
              <a:pPr/>
              <a:t>2</a:t>
            </a:fld>
            <a:endParaRPr lang="fr-FR" sz="1400">
              <a:solidFill>
                <a:srgbClr val="000000"/>
              </a:solidFill>
              <a:latin typeface="Times New Roman" charset="0"/>
            </a:endParaRPr>
          </a:p>
        </p:txBody>
      </p:sp>
      <p:sp>
        <p:nvSpPr>
          <p:cNvPr id="4099" name="Text Box 1"/>
          <p:cNvSpPr>
            <a:spLocks noGrp="1" noRot="1" noChangeAspect="1" noChangeArrowheads="1" noTextEdit="1"/>
          </p:cNvSpPr>
          <p:nvPr>
            <p:ph type="sldImg"/>
          </p:nvPr>
        </p:nvSpPr>
        <p:spPr>
          <a:xfrm>
            <a:off x="217488" y="812800"/>
            <a:ext cx="7124700" cy="4008438"/>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4100" name="Text Box 2"/>
          <p:cNvSpPr>
            <a:spLocks noGrp="1" noChangeArrowheads="1"/>
          </p:cNvSpPr>
          <p:nvPr>
            <p:ph type="body" idx="1"/>
          </p:nvPr>
        </p:nvSpPr>
        <p:spPr>
          <a:xfrm>
            <a:off x="755650" y="5078413"/>
            <a:ext cx="6048375" cy="481171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 uri="{FAA26D3D-D897-4be2-8F04-BA451C77F1D7}">
              <ma14:placeholderFlag xmlns:ma14="http://schemas.microsoft.com/office/mac/drawingml/2011/main" xmlns="" val="1"/>
            </a:ext>
          </a:extLst>
        </p:spPr>
        <p:txBody>
          <a:bodyPr wrap="none" anchor="ctr"/>
          <a:lstStyle/>
          <a:p>
            <a:endParaRPr lang="fr-FR" dirty="0">
              <a:latin typeface="Times New Roman" charset="0"/>
            </a:endParaRPr>
          </a:p>
        </p:txBody>
      </p:sp>
    </p:spTree>
    <p:extLst>
      <p:ext uri="{BB962C8B-B14F-4D97-AF65-F5344CB8AC3E}">
        <p14:creationId xmlns:p14="http://schemas.microsoft.com/office/powerpoint/2010/main" val="752630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fld id="{83205FD4-F4FC-FB45-B690-4814CDA39F88}" type="slidenum">
              <a:rPr lang="fr-FR" smtClean="0"/>
              <a:pPr/>
              <a:t>3</a:t>
            </a:fld>
            <a:endParaRPr lang="fr-FR"/>
          </a:p>
        </p:txBody>
      </p:sp>
    </p:spTree>
    <p:extLst>
      <p:ext uri="{BB962C8B-B14F-4D97-AF65-F5344CB8AC3E}">
        <p14:creationId xmlns:p14="http://schemas.microsoft.com/office/powerpoint/2010/main" val="2785401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fld id="{83205FD4-F4FC-FB45-B690-4814CDA39F88}" type="slidenum">
              <a:rPr lang="fr-FR" smtClean="0"/>
              <a:pPr/>
              <a:t>4</a:t>
            </a:fld>
            <a:endParaRPr lang="fr-FR"/>
          </a:p>
        </p:txBody>
      </p:sp>
    </p:spTree>
    <p:extLst>
      <p:ext uri="{BB962C8B-B14F-4D97-AF65-F5344CB8AC3E}">
        <p14:creationId xmlns:p14="http://schemas.microsoft.com/office/powerpoint/2010/main" val="1972476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488" y="812800"/>
            <a:ext cx="7123112" cy="400685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fld id="{83205FD4-F4FC-FB45-B690-4814CDA39F88}" type="slidenum">
              <a:rPr lang="fr-FR" smtClean="0"/>
              <a:pPr/>
              <a:t>5</a:t>
            </a:fld>
            <a:endParaRPr lang="fr-FR"/>
          </a:p>
        </p:txBody>
      </p:sp>
    </p:spTree>
    <p:extLst>
      <p:ext uri="{BB962C8B-B14F-4D97-AF65-F5344CB8AC3E}">
        <p14:creationId xmlns:p14="http://schemas.microsoft.com/office/powerpoint/2010/main" val="3913559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ChangeArrowheads="1" noTextEdit="1"/>
          </p:cNvSpPr>
          <p:nvPr>
            <p:ph type="sldImg"/>
          </p:nvPr>
        </p:nvSpPr>
        <p:spPr>
          <a:xfrm>
            <a:off x="217488" y="812800"/>
            <a:ext cx="7123112" cy="4006850"/>
          </a:xfrm>
        </p:spPr>
      </p:sp>
      <p:sp>
        <p:nvSpPr>
          <p:cNvPr id="31746" name="Espace réservé des notes 2"/>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fr-FR" dirty="0">
              <a:latin typeface="Times New Roman" charset="0"/>
            </a:endParaRPr>
          </a:p>
        </p:txBody>
      </p:sp>
      <p:sp>
        <p:nvSpPr>
          <p:cNvPr id="31747" name="Espace réservé du numéro de diapositive 3"/>
          <p:cNvSpPr>
            <a:spLocks noGrp="1" noChangeArrowheads="1"/>
          </p:cNvSpPr>
          <p:nvPr>
            <p:ph type="sldNum" sz="quarter"/>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sz="2400">
                <a:solidFill>
                  <a:schemeClr val="tx1"/>
                </a:solidFill>
                <a:latin typeface="Arial" charset="0"/>
                <a:ea typeface="ＭＳ Ｐゴシック" charset="0"/>
                <a:cs typeface="PingFang SC" charset="0"/>
              </a:defRPr>
            </a:lvl1pPr>
            <a:lvl2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2pPr>
            <a:lvl3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3pPr>
            <a:lvl4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4pPr>
            <a:lvl5pPr>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 pos="3144838" algn="l"/>
              </a:tabLst>
              <a:defRPr sz="2400">
                <a:solidFill>
                  <a:schemeClr val="tx1"/>
                </a:solidFill>
                <a:latin typeface="Arial" charset="0"/>
                <a:ea typeface="PingFang SC" charset="0"/>
                <a:cs typeface="PingFang SC" charset="0"/>
              </a:defRPr>
            </a:lvl9pPr>
          </a:lstStyle>
          <a:p>
            <a:fld id="{7C2F1766-5A97-714C-A251-7A271CFE8266}" type="slidenum">
              <a:rPr lang="fr-FR" sz="1400">
                <a:solidFill>
                  <a:srgbClr val="000000"/>
                </a:solidFill>
                <a:latin typeface="Times New Roman" charset="0"/>
              </a:rPr>
              <a:pPr/>
              <a:t>14</a:t>
            </a:fld>
            <a:endParaRPr lang="fr-FR" sz="1400">
              <a:solidFill>
                <a:srgbClr val="000000"/>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60475" y="928688"/>
            <a:ext cx="7559675" cy="1973262"/>
          </a:xfrm>
        </p:spPr>
        <p:txBody>
          <a:bodyPr anchor="b"/>
          <a:lstStyle>
            <a:lvl1pPr algn="ctr">
              <a:defRPr sz="6000"/>
            </a:lvl1pPr>
          </a:lstStyle>
          <a:p>
            <a:r>
              <a:rPr lang="fr-FR"/>
              <a:t>Cliquez et modifiez le titre</a:t>
            </a:r>
          </a:p>
        </p:txBody>
      </p:sp>
      <p:sp>
        <p:nvSpPr>
          <p:cNvPr id="3" name="Sous-titre 2"/>
          <p:cNvSpPr>
            <a:spLocks noGrp="1"/>
          </p:cNvSpPr>
          <p:nvPr>
            <p:ph type="subTitle" idx="1"/>
          </p:nvPr>
        </p:nvSpPr>
        <p:spPr>
          <a:xfrm>
            <a:off x="1260475" y="2978150"/>
            <a:ext cx="7559675" cy="13700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Tree>
    <p:extLst>
      <p:ext uri="{BB962C8B-B14F-4D97-AF65-F5344CB8AC3E}">
        <p14:creationId xmlns:p14="http://schemas.microsoft.com/office/powerpoint/2010/main" val="361221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677121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307263" y="225425"/>
            <a:ext cx="2266950" cy="4813300"/>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503238" y="225425"/>
            <a:ext cx="6651625" cy="48133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46033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Titre 6">
            <a:extLst>
              <a:ext uri="{FF2B5EF4-FFF2-40B4-BE49-F238E27FC236}">
                <a16:creationId xmlns:a16="http://schemas.microsoft.com/office/drawing/2014/main" id="{6FEF966C-9C11-5944-A6B0-D3DC3C39746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10118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7388" y="1414463"/>
            <a:ext cx="8694737" cy="2357437"/>
          </a:xfrm>
        </p:spPr>
        <p:txBody>
          <a:bodyPr anchor="b"/>
          <a:lstStyle>
            <a:lvl1pPr>
              <a:defRPr sz="6000"/>
            </a:lvl1pPr>
          </a:lstStyle>
          <a:p>
            <a:r>
              <a:rPr lang="fr-FR"/>
              <a:t>Cliquez et modifiez le titre</a:t>
            </a:r>
          </a:p>
        </p:txBody>
      </p:sp>
      <p:sp>
        <p:nvSpPr>
          <p:cNvPr id="3" name="Espace réservé du texte 2"/>
          <p:cNvSpPr>
            <a:spLocks noGrp="1"/>
          </p:cNvSpPr>
          <p:nvPr>
            <p:ph type="body" idx="1"/>
          </p:nvPr>
        </p:nvSpPr>
        <p:spPr>
          <a:xfrm>
            <a:off x="687388" y="3794125"/>
            <a:ext cx="8694737" cy="1241425"/>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Tree>
    <p:extLst>
      <p:ext uri="{BB962C8B-B14F-4D97-AF65-F5344CB8AC3E}">
        <p14:creationId xmlns:p14="http://schemas.microsoft.com/office/powerpoint/2010/main" val="382146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503238" y="1439863"/>
            <a:ext cx="4457700" cy="35988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113338" y="1439863"/>
            <a:ext cx="4459287" cy="35988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135256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93738" y="301625"/>
            <a:ext cx="8694737" cy="1096963"/>
          </a:xfrm>
        </p:spPr>
        <p:txBody>
          <a:bodyPr/>
          <a:lstStyle/>
          <a:p>
            <a:r>
              <a:rPr lang="fr-FR"/>
              <a:t>Cliquez et modifiez le titre</a:t>
            </a:r>
          </a:p>
        </p:txBody>
      </p:sp>
      <p:sp>
        <p:nvSpPr>
          <p:cNvPr id="3" name="Espace réservé du texte 2"/>
          <p:cNvSpPr>
            <a:spLocks noGrp="1"/>
          </p:cNvSpPr>
          <p:nvPr>
            <p:ph type="body" idx="1"/>
          </p:nvPr>
        </p:nvSpPr>
        <p:spPr>
          <a:xfrm>
            <a:off x="693738" y="1390650"/>
            <a:ext cx="426561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93738" y="2071688"/>
            <a:ext cx="4265612" cy="3046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103813" y="1390650"/>
            <a:ext cx="428466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103813" y="2071688"/>
            <a:ext cx="4284662" cy="3046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754704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Tree>
    <p:extLst>
      <p:ext uri="{BB962C8B-B14F-4D97-AF65-F5344CB8AC3E}">
        <p14:creationId xmlns:p14="http://schemas.microsoft.com/office/powerpoint/2010/main" val="68469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792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377825"/>
            <a:ext cx="3251200" cy="1323975"/>
          </a:xfrm>
        </p:spPr>
        <p:txBody>
          <a:bodyPr anchor="b"/>
          <a:lstStyle>
            <a:lvl1pPr>
              <a:defRPr sz="3200"/>
            </a:lvl1pPr>
          </a:lstStyle>
          <a:p>
            <a:r>
              <a:rPr lang="fr-FR"/>
              <a:t>Cliquez et modifiez le titre</a:t>
            </a:r>
          </a:p>
        </p:txBody>
      </p:sp>
      <p:sp>
        <p:nvSpPr>
          <p:cNvPr id="3" name="Espace réservé du contenu 2"/>
          <p:cNvSpPr>
            <a:spLocks noGrp="1"/>
          </p:cNvSpPr>
          <p:nvPr>
            <p:ph idx="1"/>
          </p:nvPr>
        </p:nvSpPr>
        <p:spPr>
          <a:xfrm>
            <a:off x="4286250" y="815975"/>
            <a:ext cx="5102225" cy="40306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3628089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377825"/>
            <a:ext cx="3251200" cy="1323975"/>
          </a:xfrm>
        </p:spPr>
        <p:txBody>
          <a:bodyPr anchor="b"/>
          <a:lstStyle>
            <a:lvl1pPr>
              <a:defRPr sz="3200"/>
            </a:lvl1pPr>
          </a:lstStyle>
          <a:p>
            <a:r>
              <a:rPr lang="fr-FR"/>
              <a:t>Cliquez et modifiez le titre</a:t>
            </a:r>
          </a:p>
        </p:txBody>
      </p:sp>
      <p:sp>
        <p:nvSpPr>
          <p:cNvPr id="3" name="Espace réservé pour une image  2"/>
          <p:cNvSpPr>
            <a:spLocks noGrp="1"/>
          </p:cNvSpPr>
          <p:nvPr>
            <p:ph type="pic" idx="1"/>
          </p:nvPr>
        </p:nvSpPr>
        <p:spPr>
          <a:xfrm>
            <a:off x="4286250" y="815975"/>
            <a:ext cx="5102225" cy="40306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Faire glisser l'image vers l'espace réservé ou cliquer sur l'icône pour l'ajouter</a:t>
            </a:r>
          </a:p>
        </p:txBody>
      </p:sp>
      <p:sp>
        <p:nvSpPr>
          <p:cNvPr id="4" name="Espace réservé du texte 3"/>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4098123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439863" y="225425"/>
            <a:ext cx="8134350" cy="944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Cliquez pour éditer le format du texte-titre</a:t>
            </a:r>
          </a:p>
        </p:txBody>
      </p:sp>
      <p:sp>
        <p:nvSpPr>
          <p:cNvPr id="1027" name="Rectangle 2"/>
          <p:cNvSpPr>
            <a:spLocks noGrp="1" noChangeArrowheads="1"/>
          </p:cNvSpPr>
          <p:nvPr>
            <p:ph type="body" idx="1"/>
          </p:nvPr>
        </p:nvSpPr>
        <p:spPr bwMode="auto">
          <a:xfrm>
            <a:off x="503238" y="1439863"/>
            <a:ext cx="9069387" cy="35988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6604" rIns="0" bIns="0" numCol="1" anchor="t" anchorCtr="0" compatLnSpc="1">
            <a:prstTxWarp prst="textNoShape">
              <a:avLst/>
            </a:prstTxWarp>
          </a:bodyPr>
          <a:lstStyle/>
          <a:p>
            <a:pPr lvl="0"/>
            <a:r>
              <a:rPr lang="en-GB" dirty="0" err="1"/>
              <a:t>Cliquez</a:t>
            </a:r>
            <a:r>
              <a:rPr lang="en-GB" dirty="0"/>
              <a:t> pour </a:t>
            </a:r>
            <a:r>
              <a:rPr lang="en-GB" dirty="0" err="1"/>
              <a:t>éditer</a:t>
            </a:r>
            <a:r>
              <a:rPr lang="en-GB" dirty="0"/>
              <a:t> le format du plan de </a:t>
            </a:r>
            <a:r>
              <a:rPr lang="en-GB" dirty="0" err="1"/>
              <a:t>texte</a:t>
            </a:r>
            <a:endParaRPr lang="en-GB" dirty="0"/>
          </a:p>
          <a:p>
            <a:pPr lvl="1"/>
            <a:r>
              <a:rPr lang="en-GB" dirty="0"/>
              <a:t>Second </a:t>
            </a:r>
            <a:r>
              <a:rPr lang="en-GB" dirty="0" err="1"/>
              <a:t>niveau</a:t>
            </a:r>
            <a:r>
              <a:rPr lang="en-GB" dirty="0"/>
              <a:t> de plan</a:t>
            </a:r>
          </a:p>
          <a:p>
            <a:pPr lvl="2"/>
            <a:r>
              <a:rPr lang="en-GB" dirty="0" err="1"/>
              <a:t>Troisième</a:t>
            </a:r>
            <a:r>
              <a:rPr lang="en-GB" dirty="0"/>
              <a:t> </a:t>
            </a:r>
            <a:r>
              <a:rPr lang="en-GB" dirty="0" err="1"/>
              <a:t>niveau</a:t>
            </a:r>
            <a:r>
              <a:rPr lang="en-GB" dirty="0"/>
              <a:t> de plan</a:t>
            </a:r>
          </a:p>
          <a:p>
            <a:pPr lvl="3"/>
            <a:r>
              <a:rPr lang="en-GB" dirty="0" err="1"/>
              <a:t>Quatrième</a:t>
            </a:r>
            <a:r>
              <a:rPr lang="en-GB" dirty="0"/>
              <a:t> </a:t>
            </a:r>
            <a:r>
              <a:rPr lang="en-GB" dirty="0" err="1"/>
              <a:t>niveau</a:t>
            </a:r>
            <a:r>
              <a:rPr lang="en-GB" dirty="0"/>
              <a:t> de plan</a:t>
            </a:r>
          </a:p>
          <a:p>
            <a:pPr lvl="4"/>
            <a:r>
              <a:rPr lang="en-GB" dirty="0" err="1"/>
              <a:t>Cinquième</a:t>
            </a:r>
            <a:r>
              <a:rPr lang="en-GB" dirty="0"/>
              <a:t> </a:t>
            </a:r>
            <a:r>
              <a:rPr lang="en-GB" dirty="0" err="1"/>
              <a:t>niveau</a:t>
            </a:r>
            <a:r>
              <a:rPr lang="en-GB" dirty="0"/>
              <a:t> de plan</a:t>
            </a:r>
          </a:p>
          <a:p>
            <a:pPr lvl="4"/>
            <a:r>
              <a:rPr lang="en-GB" dirty="0" err="1"/>
              <a:t>Sixième</a:t>
            </a:r>
            <a:r>
              <a:rPr lang="en-GB" dirty="0"/>
              <a:t> </a:t>
            </a:r>
            <a:r>
              <a:rPr lang="en-GB" dirty="0" err="1"/>
              <a:t>niveau</a:t>
            </a:r>
            <a:r>
              <a:rPr lang="en-GB" dirty="0"/>
              <a:t> de plan</a:t>
            </a:r>
          </a:p>
          <a:p>
            <a:pPr lvl="4"/>
            <a:r>
              <a:rPr lang="en-GB" dirty="0" err="1"/>
              <a:t>Septième</a:t>
            </a:r>
            <a:r>
              <a:rPr lang="en-GB" dirty="0"/>
              <a:t> </a:t>
            </a:r>
            <a:r>
              <a:rPr lang="en-GB" dirty="0" err="1"/>
              <a:t>niveau</a:t>
            </a:r>
            <a:r>
              <a:rPr lang="en-GB" dirty="0"/>
              <a:t> de plan</a:t>
            </a:r>
          </a:p>
        </p:txBody>
      </p:sp>
      <p:sp>
        <p:nvSpPr>
          <p:cNvPr id="2" name="Text Box 3"/>
          <p:cNvSpPr txBox="1">
            <a:spLocks noChangeArrowheads="1"/>
          </p:cNvSpPr>
          <p:nvPr/>
        </p:nvSpPr>
        <p:spPr bwMode="auto">
          <a:xfrm>
            <a:off x="0" y="5343525"/>
            <a:ext cx="10080625" cy="327025"/>
          </a:xfrm>
          <a:prstGeom prst="rect">
            <a:avLst/>
          </a:prstGeom>
          <a:solidFill>
            <a:srgbClr val="C0082B"/>
          </a:solidFill>
          <a:ln>
            <a:noFill/>
          </a:ln>
          <a:effectLst/>
        </p:spPr>
        <p:txBody>
          <a:bodyPr lIns="90000" tIns="49064"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PingFang SC" panose="020B0400000000000000" pitchFamily="34" charset="-122"/>
              </a:defRPr>
            </a:lvl9pPr>
          </a:lstStyle>
          <a:p>
            <a:pPr eaLnBrk="1">
              <a:lnSpc>
                <a:spcPct val="98000"/>
              </a:lnSpc>
              <a:buClr>
                <a:srgbClr val="000000"/>
              </a:buClr>
              <a:buSzPct val="100000"/>
              <a:buFont typeface="Times New Roman" panose="02020603050405020304" pitchFamily="18" charset="0"/>
              <a:buNone/>
              <a:defRPr/>
            </a:pPr>
            <a:r>
              <a:rPr lang="fr-FR" altLang="fr-FR" sz="1600">
                <a:solidFill>
                  <a:srgbClr val="FFFFFF"/>
                </a:solidFill>
                <a:latin typeface="Roboto Condensed" panose="02000000000000000000" pitchFamily="2" charset="0"/>
                <a:cs typeface="+mn-cs"/>
              </a:rPr>
              <a:t>International Year of Basic Sciences for Sustainable Development 2022</a:t>
            </a:r>
          </a:p>
        </p:txBody>
      </p:sp>
      <p:pic>
        <p:nvPicPr>
          <p:cNvPr id="4" name="Image 3">
            <a:extLst>
              <a:ext uri="{FF2B5EF4-FFF2-40B4-BE49-F238E27FC236}">
                <a16:creationId xmlns:a16="http://schemas.microsoft.com/office/drawing/2014/main" id="{CB2242A9-2FC5-BC4D-936D-D79B58BD8829}"/>
              </a:ext>
            </a:extLst>
          </p:cNvPr>
          <p:cNvPicPr>
            <a:picLocks noChangeAspect="1"/>
          </p:cNvPicPr>
          <p:nvPr userDrawn="1"/>
        </p:nvPicPr>
        <p:blipFill>
          <a:blip r:embed="rId13"/>
          <a:stretch>
            <a:fillRect/>
          </a:stretch>
        </p:blipFill>
        <p:spPr>
          <a:xfrm>
            <a:off x="0" y="0"/>
            <a:ext cx="912812" cy="64554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49263" rtl="0" eaLnBrk="1" fontAlgn="base" hangingPunct="1">
        <a:lnSpc>
          <a:spcPct val="98000"/>
        </a:lnSpc>
        <a:spcBef>
          <a:spcPct val="0"/>
        </a:spcBef>
        <a:spcAft>
          <a:spcPct val="0"/>
        </a:spcAft>
        <a:buClr>
          <a:srgbClr val="000000"/>
        </a:buClr>
        <a:buSzPct val="100000"/>
        <a:buFont typeface="Times New Roman" charset="0"/>
        <a:defRPr sz="4000" kern="1200">
          <a:solidFill>
            <a:srgbClr val="003361"/>
          </a:solidFill>
          <a:latin typeface="+mj-lt"/>
          <a:ea typeface="ＭＳ Ｐゴシック" charset="0"/>
          <a:cs typeface="PingFang SC" charset="0"/>
        </a:defRPr>
      </a:lvl1pPr>
      <a:lvl2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2pPr>
      <a:lvl3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3pPr>
      <a:lvl4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4pPr>
      <a:lvl5pPr algn="ctr" defTabSz="449263" rtl="0" eaLnBrk="1" fontAlgn="base" hangingPunct="1">
        <a:lnSpc>
          <a:spcPct val="98000"/>
        </a:lnSpc>
        <a:spcBef>
          <a:spcPct val="0"/>
        </a:spcBef>
        <a:spcAft>
          <a:spcPct val="0"/>
        </a:spcAft>
        <a:buClr>
          <a:srgbClr val="000000"/>
        </a:buClr>
        <a:buSzPct val="100000"/>
        <a:buFont typeface="Times New Roman" charset="0"/>
        <a:defRPr sz="4000">
          <a:solidFill>
            <a:srgbClr val="003361"/>
          </a:solidFill>
          <a:latin typeface="Roboto Condensed" panose="02000000000000000000" pitchFamily="2" charset="0"/>
          <a:ea typeface="ＭＳ Ｐゴシック" charset="0"/>
          <a:cs typeface="PingFang SC" charset="0"/>
        </a:defRPr>
      </a:lvl5pPr>
      <a:lvl6pPr marL="25146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6pPr>
      <a:lvl7pPr marL="29718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7pPr>
      <a:lvl8pPr marL="34290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8pPr>
      <a:lvl9pPr marL="3886200" indent="-228600" algn="ctr" defTabSz="449263" rtl="0" eaLnBrk="1" fontAlgn="base" hangingPunct="1">
        <a:lnSpc>
          <a:spcPct val="98000"/>
        </a:lnSpc>
        <a:spcBef>
          <a:spcPct val="0"/>
        </a:spcBef>
        <a:spcAft>
          <a:spcPct val="0"/>
        </a:spcAft>
        <a:buClr>
          <a:srgbClr val="000000"/>
        </a:buClr>
        <a:buSzPct val="100000"/>
        <a:buFont typeface="Times New Roman" panose="02020603050405020304" pitchFamily="18" charset="0"/>
        <a:defRPr sz="4000">
          <a:solidFill>
            <a:srgbClr val="003361"/>
          </a:solidFill>
          <a:latin typeface="Roboto Condensed" panose="02000000000000000000" pitchFamily="2" charset="0"/>
          <a:ea typeface="PingFang SC" panose="020B0400000000000000" pitchFamily="34" charset="-122"/>
        </a:defRPr>
      </a:lvl9pPr>
    </p:titleStyle>
    <p:bodyStyle>
      <a:lvl1pPr marL="457200" indent="-457200" algn="l" defTabSz="449263" rtl="0" eaLnBrk="1" fontAlgn="base" hangingPunct="1">
        <a:lnSpc>
          <a:spcPct val="98000"/>
        </a:lnSpc>
        <a:spcBef>
          <a:spcPts val="1413"/>
        </a:spcBef>
        <a:spcAft>
          <a:spcPct val="0"/>
        </a:spcAft>
        <a:buClr>
          <a:srgbClr val="000000"/>
        </a:buClr>
        <a:buSzPct val="100000"/>
        <a:buFontTx/>
        <a:buBlip>
          <a:blip r:embed="rId14"/>
        </a:buBlip>
        <a:defRPr sz="2600" kern="1200">
          <a:solidFill>
            <a:srgbClr val="003361"/>
          </a:solidFill>
          <a:latin typeface="+mn-lt"/>
          <a:ea typeface="ＭＳ Ｐゴシック" charset="0"/>
          <a:cs typeface="PingFang SC" charset="0"/>
        </a:defRPr>
      </a:lvl1pPr>
      <a:lvl2pPr marL="742950" indent="-285750" algn="l" defTabSz="449263" rtl="0" eaLnBrk="1" fontAlgn="base" hangingPunct="1">
        <a:lnSpc>
          <a:spcPct val="98000"/>
        </a:lnSpc>
        <a:spcBef>
          <a:spcPts val="1138"/>
        </a:spcBef>
        <a:spcAft>
          <a:spcPct val="0"/>
        </a:spcAft>
        <a:buClr>
          <a:srgbClr val="000000"/>
        </a:buClr>
        <a:buSzPct val="100000"/>
        <a:buFont typeface="Times New Roman" charset="0"/>
        <a:defRPr sz="2400" kern="1200">
          <a:solidFill>
            <a:srgbClr val="003361"/>
          </a:solidFill>
          <a:latin typeface="+mn-lt"/>
          <a:ea typeface="+mn-ea"/>
          <a:cs typeface="PingFang SC" charset="0"/>
        </a:defRPr>
      </a:lvl2pPr>
      <a:lvl3pPr marL="1143000" indent="-228600" algn="l" defTabSz="449263" rtl="0" eaLnBrk="1" fontAlgn="base" hangingPunct="1">
        <a:lnSpc>
          <a:spcPct val="98000"/>
        </a:lnSpc>
        <a:spcBef>
          <a:spcPts val="850"/>
        </a:spcBef>
        <a:spcAft>
          <a:spcPct val="0"/>
        </a:spcAft>
        <a:buClr>
          <a:srgbClr val="000000"/>
        </a:buClr>
        <a:buSzPct val="100000"/>
        <a:buFont typeface="Times New Roman" charset="0"/>
        <a:defRPr sz="2000" kern="1200">
          <a:solidFill>
            <a:srgbClr val="003361"/>
          </a:solidFill>
          <a:latin typeface="+mn-lt"/>
          <a:ea typeface="+mn-ea"/>
          <a:cs typeface="PingFang SC" charset="0"/>
        </a:defRPr>
      </a:lvl3pPr>
      <a:lvl4pPr marL="1600200" indent="-228600" algn="l" defTabSz="449263" rtl="0" eaLnBrk="1" fontAlgn="base" hangingPunct="1">
        <a:lnSpc>
          <a:spcPct val="98000"/>
        </a:lnSpc>
        <a:spcBef>
          <a:spcPts val="575"/>
        </a:spcBef>
        <a:spcAft>
          <a:spcPct val="0"/>
        </a:spcAft>
        <a:buClr>
          <a:srgbClr val="000000"/>
        </a:buClr>
        <a:buSzPct val="100000"/>
        <a:buFont typeface="Times New Roman" charset="0"/>
        <a:defRPr sz="1600" kern="1200">
          <a:solidFill>
            <a:srgbClr val="003361"/>
          </a:solidFill>
          <a:latin typeface="+mn-lt"/>
          <a:ea typeface="+mn-ea"/>
          <a:cs typeface="PingFang SC" charset="0"/>
        </a:defRPr>
      </a:lvl4pPr>
      <a:lvl5pPr marL="2057400" indent="-228600" algn="l" defTabSz="449263" rtl="0" eaLnBrk="1" fontAlgn="base" hangingPunct="1">
        <a:lnSpc>
          <a:spcPct val="98000"/>
        </a:lnSpc>
        <a:spcBef>
          <a:spcPts val="288"/>
        </a:spcBef>
        <a:spcAft>
          <a:spcPct val="0"/>
        </a:spcAft>
        <a:buClr>
          <a:srgbClr val="000000"/>
        </a:buClr>
        <a:buSzPct val="100000"/>
        <a:buFont typeface="Times New Roman" charset="0"/>
        <a:defRPr sz="1200" kern="1200">
          <a:solidFill>
            <a:srgbClr val="003361"/>
          </a:solidFill>
          <a:latin typeface="+mn-lt"/>
          <a:ea typeface="+mn-ea"/>
          <a:cs typeface="PingFang SC"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719832" y="747043"/>
            <a:ext cx="9144000" cy="2016125"/>
          </a:xfrm>
        </p:spPr>
        <p:txBody>
          <a:bodyPr tIns="10160"/>
          <a:lstStyle/>
          <a:p>
            <a:pPr eaLnBrk="1">
              <a:defRPr/>
            </a:pPr>
            <a:r>
              <a:rPr lang="en-GB" b="1" dirty="0">
                <a:solidFill>
                  <a:srgbClr val="C0082B"/>
                </a:solidFill>
                <a:latin typeface="Roboto Condensed" charset="0"/>
                <a:ea typeface="PingFang SC" charset="0"/>
              </a:rPr>
              <a:t>  </a:t>
            </a:r>
            <a:r>
              <a:rPr lang="en-GB" sz="3200" b="1" dirty="0">
                <a:solidFill>
                  <a:srgbClr val="C0082B"/>
                </a:solidFill>
                <a:latin typeface="Roboto Condensed" charset="0"/>
                <a:ea typeface="PingFang SC" charset="0"/>
              </a:rPr>
              <a:t>Sciences for Sustainability: from the International Year of Basic Sciences for Sustainable Development in 2022/2023, to the International Decade of (all) Sciences for Sustainable Development 2024 - 2033</a:t>
            </a:r>
            <a:br>
              <a:rPr lang="en-GB" sz="3200" b="1" dirty="0">
                <a:solidFill>
                  <a:srgbClr val="C0082B"/>
                </a:solidFill>
                <a:latin typeface="Roboto Condensed" charset="0"/>
                <a:ea typeface="PingFang SC" charset="0"/>
              </a:rPr>
            </a:br>
            <a:r>
              <a:rPr lang="en-GB" sz="3200" b="1" dirty="0">
                <a:solidFill>
                  <a:srgbClr val="C0082B"/>
                </a:solidFill>
                <a:latin typeface="Roboto Condensed" charset="0"/>
                <a:ea typeface="PingFang SC" charset="0"/>
              </a:rPr>
              <a:t>proclaimed by UN and under the auspices of UNESCO</a:t>
            </a:r>
            <a:endParaRPr lang="fr-FR" sz="3200" b="1" dirty="0">
              <a:solidFill>
                <a:srgbClr val="C0082B"/>
              </a:solidFill>
              <a:latin typeface="Roboto Condensed" charset="0"/>
              <a:ea typeface="PingFang SC" charset="0"/>
            </a:endParaRPr>
          </a:p>
        </p:txBody>
      </p:sp>
      <p:sp>
        <p:nvSpPr>
          <p:cNvPr id="3074" name="Rectangle 2"/>
          <p:cNvSpPr>
            <a:spLocks noGrp="1" noChangeArrowheads="1"/>
          </p:cNvSpPr>
          <p:nvPr>
            <p:ph type="body" idx="1"/>
          </p:nvPr>
        </p:nvSpPr>
        <p:spPr>
          <a:xfrm>
            <a:off x="431801" y="3069317"/>
            <a:ext cx="9001125" cy="2420938"/>
          </a:xfrm>
        </p:spPr>
        <p:txBody>
          <a:bodyPr/>
          <a:lstStyle/>
          <a:p>
            <a:pPr marL="0" indent="0" algn="ctr" eaLnBrk="1">
              <a:spcBef>
                <a:spcPts val="0"/>
              </a:spcBef>
              <a:buNone/>
              <a:defRPr/>
            </a:pPr>
            <a:r>
              <a:rPr lang="en-GB" sz="2000" dirty="0">
                <a:latin typeface="Roboto Condensed" charset="0"/>
                <a:ea typeface="PingFang SC" charset="0"/>
              </a:rPr>
              <a:t>Michel Spiro</a:t>
            </a:r>
          </a:p>
          <a:p>
            <a:pPr marL="0" indent="0" algn="ctr" eaLnBrk="1">
              <a:spcBef>
                <a:spcPts val="0"/>
              </a:spcBef>
              <a:buNone/>
              <a:defRPr/>
            </a:pPr>
            <a:r>
              <a:rPr lang="en-GB" sz="2000" dirty="0">
                <a:latin typeface="Roboto Condensed" charset="0"/>
                <a:ea typeface="PingFang SC" charset="0"/>
              </a:rPr>
              <a:t>President of IUPAP</a:t>
            </a:r>
          </a:p>
          <a:p>
            <a:pPr marL="0" indent="0" algn="ctr" eaLnBrk="1">
              <a:buNone/>
              <a:defRPr/>
            </a:pPr>
            <a:r>
              <a:rPr lang="en-GB" sz="2000" dirty="0">
                <a:latin typeface="Roboto Condensed" charset="0"/>
                <a:ea typeface="PingFang SC" charset="0"/>
              </a:rPr>
              <a:t>Chair of the</a:t>
            </a:r>
            <a:br>
              <a:rPr lang="en-GB" sz="2000" dirty="0">
                <a:latin typeface="Roboto Condensed" charset="0"/>
                <a:ea typeface="PingFang SC" charset="0"/>
              </a:rPr>
            </a:br>
            <a:r>
              <a:rPr lang="en-GB" sz="2000" dirty="0">
                <a:latin typeface="Roboto Condensed" charset="0"/>
                <a:ea typeface="PingFang SC" charset="0"/>
              </a:rPr>
              <a:t>International Year of Basic Sciences</a:t>
            </a:r>
            <a:br>
              <a:rPr lang="en-GB" sz="2000" dirty="0">
                <a:latin typeface="Roboto Condensed" charset="0"/>
                <a:ea typeface="PingFang SC" charset="0"/>
              </a:rPr>
            </a:br>
            <a:r>
              <a:rPr lang="en-GB" sz="2000" dirty="0">
                <a:latin typeface="Roboto Condensed" charset="0"/>
                <a:ea typeface="PingFang SC" charset="0"/>
              </a:rPr>
              <a:t>for Sustainable Development in 2022/2023 (IYBSSD)</a:t>
            </a:r>
          </a:p>
          <a:p>
            <a:pPr marL="0" indent="0" algn="ctr">
              <a:buNone/>
              <a:defRPr/>
            </a:pPr>
            <a:r>
              <a:rPr lang="en-GB" sz="2000" dirty="0">
                <a:latin typeface="Roboto Condensed" charset="0"/>
                <a:ea typeface="PingFang SC" charset="0"/>
              </a:rPr>
              <a:t>https://www.iybssd2022.org/</a:t>
            </a:r>
            <a:r>
              <a:rPr lang="en-GB" sz="2000" dirty="0" err="1">
                <a:latin typeface="Roboto Condensed" charset="0"/>
                <a:ea typeface="PingFang SC" charset="0"/>
              </a:rPr>
              <a:t>en</a:t>
            </a:r>
            <a:r>
              <a:rPr lang="en-GB" sz="2000" dirty="0">
                <a:latin typeface="Roboto Condensed" charset="0"/>
                <a:ea typeface="PingFang SC" charset="0"/>
              </a:rPr>
              <a:t>/home/</a:t>
            </a:r>
          </a:p>
          <a:p>
            <a:pPr algn="ctr" eaLnBrk="1">
              <a:defRPr/>
            </a:pPr>
            <a:endParaRPr lang="fr-FR" dirty="0">
              <a:latin typeface="Roboto Condensed" charset="0"/>
              <a:ea typeface="PingFang SC" charset="0"/>
            </a:endParaRPr>
          </a:p>
        </p:txBody>
      </p:sp>
      <p:pic>
        <p:nvPicPr>
          <p:cNvPr id="2" name="Image 1">
            <a:extLst>
              <a:ext uri="{FF2B5EF4-FFF2-40B4-BE49-F238E27FC236}">
                <a16:creationId xmlns:a16="http://schemas.microsoft.com/office/drawing/2014/main" id="{984FB6DB-3688-937A-9768-2CB0B836D1B0}"/>
              </a:ext>
            </a:extLst>
          </p:cNvPr>
          <p:cNvPicPr>
            <a:picLocks noChangeAspect="1"/>
          </p:cNvPicPr>
          <p:nvPr/>
        </p:nvPicPr>
        <p:blipFill>
          <a:blip r:embed="rId3"/>
          <a:stretch>
            <a:fillRect/>
          </a:stretch>
        </p:blipFill>
        <p:spPr>
          <a:xfrm>
            <a:off x="-19467" y="0"/>
            <a:ext cx="902536" cy="1010072"/>
          </a:xfrm>
          <a:prstGeom prst="rect">
            <a:avLst/>
          </a:prstGeom>
        </p:spPr>
      </p:pic>
      <p:sp>
        <p:nvSpPr>
          <p:cNvPr id="3" name="ZoneTexte 2">
            <a:extLst>
              <a:ext uri="{FF2B5EF4-FFF2-40B4-BE49-F238E27FC236}">
                <a16:creationId xmlns:a16="http://schemas.microsoft.com/office/drawing/2014/main" id="{EC79D60E-D56B-4B1C-157D-FA1782C421AD}"/>
              </a:ext>
            </a:extLst>
          </p:cNvPr>
          <p:cNvSpPr txBox="1"/>
          <p:nvPr/>
        </p:nvSpPr>
        <p:spPr>
          <a:xfrm>
            <a:off x="5688384" y="5334993"/>
            <a:ext cx="761747" cy="369332"/>
          </a:xfrm>
          <a:prstGeom prst="rect">
            <a:avLst/>
          </a:prstGeom>
          <a:noFill/>
        </p:spPr>
        <p:txBody>
          <a:bodyPr wrap="none" rtlCol="0">
            <a:spAutoFit/>
          </a:bodyPr>
          <a:lstStyle/>
          <a:p>
            <a:r>
              <a:rPr lang="fr-FR" b="1" dirty="0"/>
              <a:t>/2023</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311217-5BBC-F343-9C7D-F32C13C27025}"/>
              </a:ext>
            </a:extLst>
          </p:cNvPr>
          <p:cNvSpPr>
            <a:spLocks noGrp="1"/>
          </p:cNvSpPr>
          <p:nvPr>
            <p:ph type="title"/>
          </p:nvPr>
        </p:nvSpPr>
        <p:spPr>
          <a:xfrm>
            <a:off x="719832" y="315324"/>
            <a:ext cx="9358494" cy="944563"/>
          </a:xfrm>
        </p:spPr>
        <p:txBody>
          <a:bodyPr/>
          <a:lstStyle/>
          <a:p>
            <a:r>
              <a:rPr lang="en-GB" b="1" dirty="0">
                <a:solidFill>
                  <a:srgbClr val="FF0000"/>
                </a:solidFill>
              </a:rPr>
              <a:t>Plead for Basic and Applied </a:t>
            </a:r>
            <a:r>
              <a:rPr lang="en-GB" b="1">
                <a:solidFill>
                  <a:srgbClr val="FF0000"/>
                </a:solidFill>
              </a:rPr>
              <a:t>Sustainability Science </a:t>
            </a:r>
            <a:r>
              <a:rPr lang="en-GB" b="1" dirty="0">
                <a:solidFill>
                  <a:srgbClr val="FF0000"/>
                </a:solidFill>
              </a:rPr>
              <a:t>(Serbia, Belgrade conference)</a:t>
            </a:r>
          </a:p>
        </p:txBody>
      </p:sp>
      <p:sp>
        <p:nvSpPr>
          <p:cNvPr id="3" name="Espace réservé du contenu 2">
            <a:extLst>
              <a:ext uri="{FF2B5EF4-FFF2-40B4-BE49-F238E27FC236}">
                <a16:creationId xmlns:a16="http://schemas.microsoft.com/office/drawing/2014/main" id="{482B5F2E-7BC9-C243-B03F-61CA09F99F82}"/>
              </a:ext>
            </a:extLst>
          </p:cNvPr>
          <p:cNvSpPr>
            <a:spLocks noGrp="1"/>
          </p:cNvSpPr>
          <p:nvPr>
            <p:ph idx="1"/>
          </p:nvPr>
        </p:nvSpPr>
        <p:spPr>
          <a:xfrm>
            <a:off x="505618" y="1292105"/>
            <a:ext cx="9069387" cy="3843684"/>
          </a:xfrm>
        </p:spPr>
        <p:txBody>
          <a:bodyPr>
            <a:normAutofit fontScale="62500" lnSpcReduction="20000"/>
          </a:bodyPr>
          <a:lstStyle/>
          <a:p>
            <a:pPr marL="0" indent="0">
              <a:buNone/>
            </a:pPr>
            <a:endParaRPr lang="en-GB" b="1" dirty="0"/>
          </a:p>
          <a:p>
            <a:r>
              <a:rPr lang="en-GB" sz="2800" dirty="0"/>
              <a:t>Sustainability Sciences education of young people, which is multidisciplinary and integrative should be implemented in addition to the standard STEM education.</a:t>
            </a:r>
            <a:endParaRPr lang="en-US" sz="2800" dirty="0"/>
          </a:p>
          <a:p>
            <a:r>
              <a:rPr lang="en-GB" dirty="0"/>
              <a:t>Sustainability Science must be co-constructed and open (publishing, data, software, hardware)</a:t>
            </a:r>
          </a:p>
          <a:p>
            <a:r>
              <a:rPr lang="en-GB" dirty="0"/>
              <a:t>It goes from very basic (understanding the planet habitability, </a:t>
            </a:r>
            <a:r>
              <a:rPr lang="en-GB" dirty="0" err="1"/>
              <a:t>gaiaology</a:t>
            </a:r>
            <a:r>
              <a:rPr lang="en-GB" dirty="0"/>
              <a:t>) to the 17 </a:t>
            </a:r>
            <a:r>
              <a:rPr lang="en-GB" b="1" dirty="0"/>
              <a:t>interconnected</a:t>
            </a:r>
            <a:r>
              <a:rPr lang="en-GB" dirty="0"/>
              <a:t> SDGs and beyond (interplay between curiosity driven science, applied sciences and traditional knowledge)</a:t>
            </a:r>
          </a:p>
          <a:p>
            <a:r>
              <a:rPr lang="en-GB" dirty="0"/>
              <a:t>Reduce poverty. </a:t>
            </a:r>
            <a:r>
              <a:rPr lang="en-US" dirty="0">
                <a:latin typeface="Calibri" panose="020F0502020204030204" pitchFamily="34" charset="0"/>
                <a:cs typeface="Times New Roman" panose="02020603050405020304" pitchFamily="18" charset="0"/>
              </a:rPr>
              <a:t>I</a:t>
            </a:r>
            <a:r>
              <a:rPr lang="en-US" dirty="0">
                <a:effectLst/>
                <a:latin typeface="Calibri" panose="020F0502020204030204" pitchFamily="34" charset="0"/>
                <a:ea typeface="Calibri" panose="020F0502020204030204" pitchFamily="34" charset="0"/>
                <a:cs typeface="Times New Roman" panose="02020603050405020304" pitchFamily="18" charset="0"/>
              </a:rPr>
              <a:t>mprove well being </a:t>
            </a:r>
            <a:r>
              <a:rPr lang="en-US" dirty="0">
                <a:latin typeface="Calibri" panose="020F0502020204030204" pitchFamily="34" charset="0"/>
                <a:ea typeface="Calibri" panose="020F0502020204030204" pitchFamily="34" charset="0"/>
                <a:cs typeface="Times New Roman" panose="02020603050405020304" pitchFamily="18" charset="0"/>
              </a:rPr>
              <a:t>beyond</a:t>
            </a:r>
            <a:r>
              <a:rPr lang="en-US" dirty="0">
                <a:effectLst/>
                <a:latin typeface="Calibri" panose="020F0502020204030204" pitchFamily="34" charset="0"/>
                <a:ea typeface="Calibri" panose="020F0502020204030204" pitchFamily="34" charset="0"/>
                <a:cs typeface="Times New Roman" panose="02020603050405020304" pitchFamily="18" charset="0"/>
              </a:rPr>
              <a:t> just consuming, target global equity and a lively and healthy planet.</a:t>
            </a:r>
            <a:r>
              <a:rPr lang="en-GB" dirty="0"/>
              <a:t> </a:t>
            </a:r>
          </a:p>
          <a:p>
            <a:r>
              <a:rPr lang="en-GB" dirty="0"/>
              <a:t>Circular economy fuelled by decarbonated energy could be the application target of Sustainability Science, with a lot of innovations and new practices needed</a:t>
            </a:r>
          </a:p>
          <a:p>
            <a:r>
              <a:rPr lang="en-GB" dirty="0"/>
              <a:t>It could benefit for their organisation from models of organisation in Big Basic Sciences and from the IPCC and IPBES model of interaction between scientists and decision makers</a:t>
            </a:r>
          </a:p>
          <a:p>
            <a:r>
              <a:rPr lang="en-GB" dirty="0"/>
              <a:t>A decade of actions might be necessary to implement that!</a:t>
            </a:r>
          </a:p>
        </p:txBody>
      </p:sp>
    </p:spTree>
    <p:extLst>
      <p:ext uri="{BB962C8B-B14F-4D97-AF65-F5344CB8AC3E}">
        <p14:creationId xmlns:p14="http://schemas.microsoft.com/office/powerpoint/2010/main" val="696275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AEB68DE-06B2-7496-414E-B9337DD99ADD}"/>
              </a:ext>
            </a:extLst>
          </p:cNvPr>
          <p:cNvSpPr>
            <a:spLocks noGrp="1"/>
          </p:cNvSpPr>
          <p:nvPr>
            <p:ph idx="1"/>
          </p:nvPr>
        </p:nvSpPr>
        <p:spPr>
          <a:xfrm>
            <a:off x="503238" y="2619251"/>
            <a:ext cx="9069387" cy="3598862"/>
          </a:xfrm>
        </p:spPr>
        <p:txBody>
          <a:bodyPr/>
          <a:lstStyle/>
          <a:p>
            <a:pPr marL="0" indent="0" algn="ctr">
              <a:buNone/>
            </a:pPr>
            <a:r>
              <a:rPr lang="en-US" b="1" dirty="0"/>
              <a:t>Proclaimed by consensus the UN General Assembly on August 25</a:t>
            </a:r>
            <a:r>
              <a:rPr lang="en-US" b="1" baseline="30000" dirty="0"/>
              <a:t>th</a:t>
            </a:r>
            <a:endParaRPr lang="en-US" b="1" dirty="0"/>
          </a:p>
          <a:p>
            <a:pPr algn="ctr"/>
            <a:r>
              <a:rPr lang="en-US" dirty="0"/>
              <a:t>Resolution brought up by Serbia with the supporting </a:t>
            </a:r>
            <a:r>
              <a:rPr lang="en-US"/>
              <a:t>countries: </a:t>
            </a:r>
            <a:r>
              <a:rPr lang="fr-FR"/>
              <a:t>Argentina</a:t>
            </a:r>
            <a:r>
              <a:rPr lang="fr-FR" dirty="0"/>
              <a:t>, Cuba, Equatorial </a:t>
            </a:r>
            <a:r>
              <a:rPr lang="fr-FR" dirty="0" err="1"/>
              <a:t>Guinea</a:t>
            </a:r>
            <a:r>
              <a:rPr lang="fr-FR" dirty="0"/>
              <a:t>, Guatemala, Honduras, </a:t>
            </a:r>
            <a:r>
              <a:rPr lang="fr-FR" dirty="0" err="1"/>
              <a:t>Hungary</a:t>
            </a:r>
            <a:r>
              <a:rPr lang="fr-FR" dirty="0"/>
              <a:t>, </a:t>
            </a:r>
            <a:r>
              <a:rPr lang="fr-FR" dirty="0" err="1"/>
              <a:t>Serbia</a:t>
            </a:r>
            <a:r>
              <a:rPr lang="fr-FR" dirty="0"/>
              <a:t>, South </a:t>
            </a:r>
            <a:r>
              <a:rPr lang="fr-FR" dirty="0" err="1"/>
              <a:t>Africa</a:t>
            </a:r>
            <a:r>
              <a:rPr lang="fr-FR" dirty="0"/>
              <a:t>, Spain and Viet Nam.</a:t>
            </a:r>
            <a:endParaRPr lang="en-US" dirty="0"/>
          </a:p>
        </p:txBody>
      </p:sp>
      <p:sp>
        <p:nvSpPr>
          <p:cNvPr id="3" name="Titre 2">
            <a:extLst>
              <a:ext uri="{FF2B5EF4-FFF2-40B4-BE49-F238E27FC236}">
                <a16:creationId xmlns:a16="http://schemas.microsoft.com/office/drawing/2014/main" id="{0520D292-D30F-EA79-C531-10617E59816C}"/>
              </a:ext>
            </a:extLst>
          </p:cNvPr>
          <p:cNvSpPr>
            <a:spLocks noGrp="1"/>
          </p:cNvSpPr>
          <p:nvPr>
            <p:ph type="title"/>
          </p:nvPr>
        </p:nvSpPr>
        <p:spPr>
          <a:xfrm>
            <a:off x="1438275" y="1107083"/>
            <a:ext cx="8134350" cy="944563"/>
          </a:xfrm>
        </p:spPr>
        <p:txBody>
          <a:bodyPr/>
          <a:lstStyle/>
          <a:p>
            <a:r>
              <a:rPr lang="en-US" b="1" dirty="0">
                <a:solidFill>
                  <a:srgbClr val="FF0000"/>
                </a:solidFill>
              </a:rPr>
              <a:t>International Decade of Sciences</a:t>
            </a:r>
            <a:br>
              <a:rPr lang="en-US" b="1" dirty="0">
                <a:solidFill>
                  <a:srgbClr val="FF0000"/>
                </a:solidFill>
              </a:rPr>
            </a:br>
            <a:r>
              <a:rPr lang="en-US" b="1" dirty="0">
                <a:solidFill>
                  <a:srgbClr val="FF0000"/>
                </a:solidFill>
              </a:rPr>
              <a:t>for Sustainable Development 2024 - 2033</a:t>
            </a:r>
          </a:p>
        </p:txBody>
      </p:sp>
    </p:spTree>
    <p:extLst>
      <p:ext uri="{BB962C8B-B14F-4D97-AF65-F5344CB8AC3E}">
        <p14:creationId xmlns:p14="http://schemas.microsoft.com/office/powerpoint/2010/main" val="1682571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6468B61B-9218-C5A2-6435-5ED722DE8AB9}"/>
              </a:ext>
            </a:extLst>
          </p:cNvPr>
          <p:cNvSpPr>
            <a:spLocks noGrp="1"/>
          </p:cNvSpPr>
          <p:nvPr>
            <p:ph idx="1"/>
          </p:nvPr>
        </p:nvSpPr>
        <p:spPr>
          <a:xfrm>
            <a:off x="441167" y="747043"/>
            <a:ext cx="9069387" cy="3598862"/>
          </a:xfrm>
        </p:spPr>
        <p:txBody>
          <a:bodyPr/>
          <a:lstStyle/>
          <a:p>
            <a:r>
              <a:rPr lang="en-US" sz="2000" dirty="0"/>
              <a:t>Basic sciences, although essential for sustainability are not enough. We need to embark all sciences (basic, applied, social and human) and all knowledge (including traditional).</a:t>
            </a:r>
            <a:endParaRPr lang="fr-FR" sz="2000" dirty="0"/>
          </a:p>
          <a:p>
            <a:r>
              <a:rPr lang="en-GB" sz="2000" dirty="0">
                <a:effectLst/>
                <a:ea typeface="Calibri" panose="020F0502020204030204" pitchFamily="34" charset="0"/>
                <a:cs typeface="Times New Roman" panose="02020603050405020304" pitchFamily="18" charset="0"/>
              </a:rPr>
              <a:t>Equitable, peaceful and planet friendly circular economy fuelled by decarbonated energy </a:t>
            </a:r>
            <a:r>
              <a:rPr lang="en-GB" sz="2000" dirty="0">
                <a:ea typeface="Calibri" panose="020F0502020204030204" pitchFamily="34" charset="0"/>
                <a:cs typeface="Times New Roman" panose="02020603050405020304" pitchFamily="18" charset="0"/>
              </a:rPr>
              <a:t>should</a:t>
            </a:r>
            <a:r>
              <a:rPr lang="en-GB" sz="2000" dirty="0">
                <a:effectLst/>
                <a:ea typeface="Calibri" panose="020F0502020204030204" pitchFamily="34" charset="0"/>
                <a:cs typeface="Times New Roman" panose="02020603050405020304" pitchFamily="18" charset="0"/>
              </a:rPr>
              <a:t> be the application target of Sustainability Sciences, with a lot of innovations and new practices needed.</a:t>
            </a:r>
            <a:endParaRPr lang="en-US" sz="2000" dirty="0"/>
          </a:p>
          <a:p>
            <a:r>
              <a:rPr lang="en-US" sz="2000" dirty="0"/>
              <a:t>Sciences for sustainability are rising but are very fragmented thematically, geographically, organizationally.</a:t>
            </a:r>
          </a:p>
          <a:p>
            <a:r>
              <a:rPr lang="en-US" sz="2000" dirty="0"/>
              <a:t>We need to educate, to mobilize, to interconnect, to structure in order to co-transform efficiently</a:t>
            </a:r>
          </a:p>
          <a:p>
            <a:r>
              <a:rPr lang="en-US" sz="2000" dirty="0"/>
              <a:t>We need to create the spirit for Sustainability Sciences which presided to the creation of the CERN International Organization after World War II</a:t>
            </a:r>
          </a:p>
        </p:txBody>
      </p:sp>
      <p:sp>
        <p:nvSpPr>
          <p:cNvPr id="3" name="Titre 2">
            <a:extLst>
              <a:ext uri="{FF2B5EF4-FFF2-40B4-BE49-F238E27FC236}">
                <a16:creationId xmlns:a16="http://schemas.microsoft.com/office/drawing/2014/main" id="{7D60FBBD-3061-C427-A356-3F299CABC9F6}"/>
              </a:ext>
            </a:extLst>
          </p:cNvPr>
          <p:cNvSpPr>
            <a:spLocks noGrp="1"/>
          </p:cNvSpPr>
          <p:nvPr>
            <p:ph type="title"/>
          </p:nvPr>
        </p:nvSpPr>
        <p:spPr>
          <a:xfrm>
            <a:off x="1406475" y="0"/>
            <a:ext cx="8134350" cy="944563"/>
          </a:xfrm>
        </p:spPr>
        <p:txBody>
          <a:bodyPr/>
          <a:lstStyle/>
          <a:p>
            <a:r>
              <a:rPr lang="en-US" b="1" dirty="0">
                <a:solidFill>
                  <a:srgbClr val="FF0000"/>
                </a:solidFill>
              </a:rPr>
              <a:t>Rationale and Goals</a:t>
            </a:r>
          </a:p>
        </p:txBody>
      </p:sp>
    </p:spTree>
    <p:extLst>
      <p:ext uri="{BB962C8B-B14F-4D97-AF65-F5344CB8AC3E}">
        <p14:creationId xmlns:p14="http://schemas.microsoft.com/office/powerpoint/2010/main" val="3823611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92C4AA-0BAE-9A42-8531-50E91F5F9EC7}"/>
              </a:ext>
            </a:extLst>
          </p:cNvPr>
          <p:cNvSpPr>
            <a:spLocks noGrp="1"/>
          </p:cNvSpPr>
          <p:nvPr>
            <p:ph type="title"/>
          </p:nvPr>
        </p:nvSpPr>
        <p:spPr>
          <a:xfrm>
            <a:off x="1007864" y="459011"/>
            <a:ext cx="8694235" cy="1095968"/>
          </a:xfrm>
        </p:spPr>
        <p:txBody>
          <a:bodyPr/>
          <a:lstStyle/>
          <a:p>
            <a:r>
              <a:rPr lang="fr-FR" dirty="0"/>
              <a:t>   </a:t>
            </a:r>
            <a:r>
              <a:rPr lang="fr-FR" b="1" dirty="0">
                <a:solidFill>
                  <a:srgbClr val="FF0000"/>
                </a:solidFill>
              </a:rPr>
              <a:t>Global challenges</a:t>
            </a:r>
          </a:p>
        </p:txBody>
      </p:sp>
      <p:sp>
        <p:nvSpPr>
          <p:cNvPr id="3" name="Espace réservé du contenu 2">
            <a:extLst>
              <a:ext uri="{FF2B5EF4-FFF2-40B4-BE49-F238E27FC236}">
                <a16:creationId xmlns:a16="http://schemas.microsoft.com/office/drawing/2014/main" id="{BBE2973F-1EEA-DF44-8992-075E26DDE806}"/>
              </a:ext>
            </a:extLst>
          </p:cNvPr>
          <p:cNvSpPr>
            <a:spLocks noGrp="1"/>
          </p:cNvSpPr>
          <p:nvPr>
            <p:ph idx="1"/>
          </p:nvPr>
        </p:nvSpPr>
        <p:spPr/>
        <p:txBody>
          <a:bodyPr/>
          <a:lstStyle/>
          <a:p>
            <a:r>
              <a:rPr lang="en-US" b="1" dirty="0">
                <a:effectLst/>
                <a:latin typeface="Calibri" panose="020F0502020204030204" pitchFamily="34" charset="0"/>
                <a:ea typeface="Calibri" panose="020F0502020204030204" pitchFamily="34" charset="0"/>
                <a:cs typeface="Times New Roman" panose="02020603050405020304" pitchFamily="18" charset="0"/>
              </a:rPr>
              <a:t>Global challenges approaches (</a:t>
            </a:r>
            <a:r>
              <a:rPr lang="en-US" b="1" dirty="0">
                <a:latin typeface="Calibri" panose="020F0502020204030204" pitchFamily="34" charset="0"/>
                <a:ea typeface="Calibri" panose="020F0502020204030204" pitchFamily="34" charset="0"/>
                <a:cs typeface="Times New Roman" panose="02020603050405020304" pitchFamily="18" charset="0"/>
              </a:rPr>
              <a:t>from</a:t>
            </a:r>
            <a:r>
              <a:rPr lang="en-US" b="1" dirty="0">
                <a:effectLst/>
                <a:latin typeface="Calibri" panose="020F0502020204030204" pitchFamily="34" charset="0"/>
                <a:ea typeface="Calibri" panose="020F0502020204030204" pitchFamily="34" charset="0"/>
                <a:cs typeface="Times New Roman" panose="02020603050405020304" pitchFamily="18" charset="0"/>
              </a:rPr>
              <a:t> components </a:t>
            </a:r>
            <a:r>
              <a:rPr lang="en-US" b="1" dirty="0">
                <a:latin typeface="Calibri" panose="020F0502020204030204" pitchFamily="34" charset="0"/>
                <a:ea typeface="Calibri" panose="020F0502020204030204" pitchFamily="34" charset="0"/>
                <a:cs typeface="Times New Roman" panose="02020603050405020304" pitchFamily="18" charset="0"/>
              </a:rPr>
              <a:t>to</a:t>
            </a:r>
            <a:r>
              <a:rPr lang="en-US" b="1" dirty="0">
                <a:effectLst/>
                <a:latin typeface="Calibri" panose="020F0502020204030204" pitchFamily="34" charset="0"/>
                <a:ea typeface="Calibri" panose="020F0502020204030204" pitchFamily="34" charset="0"/>
                <a:cs typeface="Times New Roman" panose="02020603050405020304" pitchFamily="18" charset="0"/>
              </a:rPr>
              <a:t> system, from local to global, from short term </a:t>
            </a:r>
            <a:r>
              <a:rPr lang="en-US" b="1" dirty="0">
                <a:latin typeface="Calibri" panose="020F0502020204030204" pitchFamily="34" charset="0"/>
                <a:ea typeface="Calibri" panose="020F0502020204030204" pitchFamily="34" charset="0"/>
                <a:cs typeface="Times New Roman" panose="02020603050405020304" pitchFamily="18" charset="0"/>
              </a:rPr>
              <a:t>to</a:t>
            </a:r>
            <a:r>
              <a:rPr lang="en-US" b="1" dirty="0">
                <a:effectLst/>
                <a:latin typeface="Calibri" panose="020F0502020204030204" pitchFamily="34" charset="0"/>
                <a:ea typeface="Calibri" panose="020F0502020204030204" pitchFamily="34" charset="0"/>
                <a:cs typeface="Times New Roman" panose="02020603050405020304" pitchFamily="18" charset="0"/>
              </a:rPr>
              <a:t> long-term, </a:t>
            </a:r>
            <a:r>
              <a:rPr lang="en-US" b="1" dirty="0">
                <a:latin typeface="Calibri" panose="020F0502020204030204" pitchFamily="34" charset="0"/>
                <a:ea typeface="Calibri" panose="020F0502020204030204" pitchFamily="34" charset="0"/>
                <a:cs typeface="Times New Roman" panose="02020603050405020304" pitchFamily="18" charset="0"/>
              </a:rPr>
              <a:t>involving open science and the society at large</a:t>
            </a:r>
            <a:r>
              <a:rPr lang="en-US" b="1" dirty="0">
                <a:effectLst/>
                <a:latin typeface="Calibri" panose="020F0502020204030204" pitchFamily="34" charset="0"/>
                <a:ea typeface="Calibri" panose="020F0502020204030204" pitchFamily="34" charset="0"/>
                <a:cs typeface="Times New Roman" panose="02020603050405020304" pitchFamily="18" charset="0"/>
              </a:rPr>
              <a:t>) </a:t>
            </a:r>
            <a:r>
              <a:rPr lang="en-US" b="1" dirty="0">
                <a:latin typeface="Calibri" panose="020F0502020204030204" pitchFamily="34" charset="0"/>
                <a:ea typeface="Calibri" panose="020F0502020204030204" pitchFamily="34" charset="0"/>
                <a:cs typeface="Times New Roman" panose="02020603050405020304" pitchFamily="18" charset="0"/>
              </a:rPr>
              <a:t>are a unique</a:t>
            </a:r>
            <a:r>
              <a:rPr lang="en-US" b="1" dirty="0">
                <a:effectLst/>
                <a:latin typeface="Calibri" panose="020F0502020204030204" pitchFamily="34" charset="0"/>
                <a:ea typeface="Calibri" panose="020F0502020204030204" pitchFamily="34" charset="0"/>
                <a:cs typeface="Times New Roman" panose="02020603050405020304" pitchFamily="18" charset="0"/>
              </a:rPr>
              <a:t> opportunity </a:t>
            </a:r>
            <a:r>
              <a:rPr lang="en-US" b="1" dirty="0">
                <a:latin typeface="Calibri" panose="020F0502020204030204" pitchFamily="34" charset="0"/>
                <a:ea typeface="Calibri" panose="020F0502020204030204" pitchFamily="34" charset="0"/>
                <a:cs typeface="Times New Roman" panose="02020603050405020304" pitchFamily="18" charset="0"/>
              </a:rPr>
              <a:t>to cooperate and build</a:t>
            </a:r>
            <a:r>
              <a:rPr lang="en-US" b="1" dirty="0">
                <a:effectLst/>
                <a:latin typeface="Calibri" panose="020F0502020204030204" pitchFamily="34" charset="0"/>
                <a:ea typeface="Calibri" panose="020F0502020204030204" pitchFamily="34" charset="0"/>
                <a:cs typeface="Times New Roman" panose="02020603050405020304" pitchFamily="18" charset="0"/>
              </a:rPr>
              <a:t> a better world</a:t>
            </a:r>
            <a:r>
              <a:rPr lang="en-US" b="1" dirty="0">
                <a:latin typeface="Calibri" panose="020F0502020204030204" pitchFamily="34" charset="0"/>
                <a:ea typeface="Calibri" panose="020F0502020204030204" pitchFamily="34" charset="0"/>
                <a:cs typeface="Times New Roman" panose="02020603050405020304" pitchFamily="18" charset="0"/>
              </a:rPr>
              <a:t>. </a:t>
            </a:r>
          </a:p>
          <a:p>
            <a:r>
              <a:rPr lang="en-US" b="1" dirty="0">
                <a:effectLst/>
                <a:latin typeface="Calibri" panose="020F0502020204030204" pitchFamily="34" charset="0"/>
                <a:ea typeface="Calibri" panose="020F0502020204030204" pitchFamily="34" charset="0"/>
                <a:cs typeface="Times New Roman" panose="02020603050405020304" pitchFamily="18" charset="0"/>
              </a:rPr>
              <a:t>Following further the international mobilization, laws and treaties should be enacted towards these goals, based on a dialog between all stakeholders, including scientists.</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79910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re 1"/>
          <p:cNvSpPr>
            <a:spLocks noGrp="1" noChangeArrowheads="1"/>
          </p:cNvSpPr>
          <p:nvPr>
            <p:ph type="title"/>
          </p:nvPr>
        </p:nvSpPr>
        <p:spPr>
          <a:xfrm>
            <a:off x="1081149" y="498339"/>
            <a:ext cx="8134350" cy="944563"/>
          </a:xfrm>
        </p:spPr>
        <p:txBody>
          <a:bodyPr/>
          <a:lstStyle/>
          <a:p>
            <a:pPr>
              <a:defRPr/>
            </a:pPr>
            <a:r>
              <a:rPr lang="en-US" dirty="0">
                <a:solidFill>
                  <a:srgbClr val="C0082B"/>
                </a:solidFill>
                <a:latin typeface="Roboto Condensed" charset="0"/>
                <a:ea typeface="PingFang SC" charset="0"/>
              </a:rPr>
              <a:t>Thank You</a:t>
            </a:r>
            <a:endParaRPr lang="fr-FR" dirty="0">
              <a:solidFill>
                <a:srgbClr val="C0082B"/>
              </a:solidFill>
              <a:latin typeface="Roboto Condensed" charset="0"/>
              <a:ea typeface="PingFang SC" charset="0"/>
            </a:endParaRPr>
          </a:p>
        </p:txBody>
      </p:sp>
      <p:sp>
        <p:nvSpPr>
          <p:cNvPr id="27650" name="Espace réservé du contenu 2"/>
          <p:cNvSpPr>
            <a:spLocks noGrp="1" noChangeArrowheads="1"/>
          </p:cNvSpPr>
          <p:nvPr>
            <p:ph idx="1"/>
          </p:nvPr>
        </p:nvSpPr>
        <p:spPr>
          <a:xfrm>
            <a:off x="359792" y="675035"/>
            <a:ext cx="9577064" cy="944563"/>
          </a:xfrm>
        </p:spPr>
        <p:txBody>
          <a:bodyPr/>
          <a:lstStyle/>
          <a:p>
            <a:pPr marL="0" indent="0" algn="ctr">
              <a:buNone/>
              <a:defRPr/>
            </a:pPr>
            <a:endParaRPr lang="en-US" dirty="0"/>
          </a:p>
          <a:p>
            <a:pPr marL="342900" lvl="0" indent="-342900" algn="just">
              <a:lnSpc>
                <a:spcPct val="107000"/>
              </a:lnSpc>
              <a:buFont typeface="Symbol" pitchFamily="2" charset="2"/>
              <a:buChar char=""/>
            </a:pPr>
            <a:r>
              <a:rPr lang="en-US" sz="2800" b="1" dirty="0">
                <a:latin typeface="Times New Roman" panose="02020603050405020304" pitchFamily="18" charset="0"/>
                <a:ea typeface="Calibri" panose="020F0502020204030204" pitchFamily="34" charset="0"/>
                <a:cs typeface="Times New Roman" panose="02020603050405020304" pitchFamily="18" charset="0"/>
              </a:rPr>
              <a:t>We count on you and YES </a:t>
            </a:r>
            <a:r>
              <a:rPr lang="en-US" sz="2800" b="1">
                <a:latin typeface="Times New Roman" panose="02020603050405020304" pitchFamily="18" charset="0"/>
                <a:ea typeface="Calibri" panose="020F0502020204030204" pitchFamily="34" charset="0"/>
                <a:cs typeface="Times New Roman" panose="02020603050405020304" pitchFamily="18" charset="0"/>
              </a:rPr>
              <a:t>WE CAN, YES WE MUST!</a:t>
            </a:r>
            <a:endParaRPr lang="fr-FR" sz="2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defRPr/>
            </a:pPr>
            <a:endParaRPr lang="en-US" sz="2800" b="1" dirty="0">
              <a:latin typeface="Roboto Condensed" charset="0"/>
              <a:ea typeface="PingFang SC" charset="0"/>
            </a:endParaRPr>
          </a:p>
          <a:p>
            <a:pPr marL="0" indent="0" algn="ctr">
              <a:buNone/>
              <a:defRPr/>
            </a:pPr>
            <a:endParaRPr lang="fr-FR" dirty="0"/>
          </a:p>
          <a:p>
            <a:pPr marL="0" indent="0" algn="ctr">
              <a:buNone/>
              <a:defRPr/>
            </a:pPr>
            <a:endParaRPr lang="fr-FR" dirty="0"/>
          </a:p>
          <a:p>
            <a:pPr marL="0" indent="0" algn="ctr">
              <a:buNone/>
              <a:defRPr/>
            </a:pPr>
            <a:endParaRPr lang="en-US" dirty="0">
              <a:latin typeface="Roboto Condensed" charset="0"/>
              <a:ea typeface="PingFang SC" charset="0"/>
            </a:endParaRPr>
          </a:p>
          <a:p>
            <a:pPr marL="0" indent="0" algn="ctr">
              <a:buNone/>
              <a:defRPr/>
            </a:pPr>
            <a:endParaRPr lang="en-US" dirty="0">
              <a:latin typeface="Roboto Condensed" charset="0"/>
              <a:ea typeface="PingFang SC" charset="0"/>
            </a:endParaRPr>
          </a:p>
          <a:p>
            <a:pPr marL="0" indent="0" algn="ctr">
              <a:buNone/>
              <a:defRPr/>
            </a:pPr>
            <a:endParaRPr lang="en-US" dirty="0">
              <a:latin typeface="Roboto Condensed" charset="0"/>
              <a:ea typeface="PingFang SC" charset="0"/>
            </a:endParaRPr>
          </a:p>
        </p:txBody>
      </p:sp>
      <p:pic>
        <p:nvPicPr>
          <p:cNvPr id="3" name="Image 2">
            <a:extLst>
              <a:ext uri="{FF2B5EF4-FFF2-40B4-BE49-F238E27FC236}">
                <a16:creationId xmlns:a16="http://schemas.microsoft.com/office/drawing/2014/main" id="{09B510B5-4241-25AE-05F2-0E9A06FDD64C}"/>
              </a:ext>
            </a:extLst>
          </p:cNvPr>
          <p:cNvPicPr>
            <a:picLocks noChangeAspect="1"/>
          </p:cNvPicPr>
          <p:nvPr/>
        </p:nvPicPr>
        <p:blipFill>
          <a:blip r:embed="rId3"/>
          <a:stretch>
            <a:fillRect/>
          </a:stretch>
        </p:blipFill>
        <p:spPr>
          <a:xfrm>
            <a:off x="125917" y="15666"/>
            <a:ext cx="844002" cy="944564"/>
          </a:xfrm>
          <a:prstGeom prst="rect">
            <a:avLst/>
          </a:prstGeom>
        </p:spPr>
      </p:pic>
      <p:sp>
        <p:nvSpPr>
          <p:cNvPr id="4" name="ZoneTexte 3">
            <a:extLst>
              <a:ext uri="{FF2B5EF4-FFF2-40B4-BE49-F238E27FC236}">
                <a16:creationId xmlns:a16="http://schemas.microsoft.com/office/drawing/2014/main" id="{732DD3EE-EFB0-D03F-8E5B-E0629B6033B7}"/>
              </a:ext>
            </a:extLst>
          </p:cNvPr>
          <p:cNvSpPr txBox="1"/>
          <p:nvPr/>
        </p:nvSpPr>
        <p:spPr>
          <a:xfrm>
            <a:off x="5760392" y="5299531"/>
            <a:ext cx="761747" cy="369332"/>
          </a:xfrm>
          <a:prstGeom prst="rect">
            <a:avLst/>
          </a:prstGeom>
          <a:noFill/>
        </p:spPr>
        <p:txBody>
          <a:bodyPr wrap="none" rtlCol="0">
            <a:spAutoFit/>
          </a:bodyPr>
          <a:lstStyle/>
          <a:p>
            <a:r>
              <a:rPr lang="fr-FR" b="1" dirty="0"/>
              <a:t>/2023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16621" y="177121"/>
            <a:ext cx="9144000" cy="2016125"/>
          </a:xfrm>
        </p:spPr>
        <p:txBody>
          <a:bodyPr tIns="10160"/>
          <a:lstStyle/>
          <a:p>
            <a:pPr eaLnBrk="1">
              <a:defRPr/>
            </a:pPr>
            <a:r>
              <a:rPr lang="en-GB" b="1" dirty="0">
                <a:solidFill>
                  <a:srgbClr val="C0082B"/>
                </a:solidFill>
                <a:latin typeface="Roboto Condensed" charset="0"/>
                <a:ea typeface="PingFang SC" charset="0"/>
              </a:rPr>
              <a:t>  International Year of Basic Sciences</a:t>
            </a:r>
            <a:br>
              <a:rPr lang="en-GB" b="1" dirty="0">
                <a:solidFill>
                  <a:srgbClr val="C0082B"/>
                </a:solidFill>
                <a:latin typeface="Roboto Condensed" charset="0"/>
                <a:ea typeface="PingFang SC" charset="0"/>
              </a:rPr>
            </a:br>
            <a:r>
              <a:rPr lang="en-GB" b="1" dirty="0">
                <a:solidFill>
                  <a:srgbClr val="C0082B"/>
                </a:solidFill>
                <a:latin typeface="Roboto Condensed" charset="0"/>
                <a:ea typeface="PingFang SC" charset="0"/>
              </a:rPr>
              <a:t>for Sustainable Development in 2022/2023,</a:t>
            </a:r>
            <a:br>
              <a:rPr lang="en-GB" b="1" dirty="0">
                <a:solidFill>
                  <a:srgbClr val="C0082B"/>
                </a:solidFill>
                <a:latin typeface="Roboto Condensed" charset="0"/>
                <a:ea typeface="PingFang SC" charset="0"/>
              </a:rPr>
            </a:br>
            <a:r>
              <a:rPr lang="en-GB" sz="3200" b="1" dirty="0">
                <a:solidFill>
                  <a:srgbClr val="C0082B"/>
                </a:solidFill>
                <a:latin typeface="Roboto Condensed" charset="0"/>
                <a:ea typeface="PingFang SC" charset="0"/>
              </a:rPr>
              <a:t>under the auspices of UNESCO</a:t>
            </a:r>
            <a:endParaRPr lang="fr-FR" sz="3200" b="1" dirty="0">
              <a:solidFill>
                <a:srgbClr val="C0082B"/>
              </a:solidFill>
              <a:latin typeface="Roboto Condensed" charset="0"/>
              <a:ea typeface="PingFang SC" charset="0"/>
            </a:endParaRPr>
          </a:p>
        </p:txBody>
      </p:sp>
      <p:sp>
        <p:nvSpPr>
          <p:cNvPr id="3074" name="Rectangle 2"/>
          <p:cNvSpPr>
            <a:spLocks noGrp="1" noChangeArrowheads="1"/>
          </p:cNvSpPr>
          <p:nvPr>
            <p:ph type="body" idx="1"/>
          </p:nvPr>
        </p:nvSpPr>
        <p:spPr>
          <a:xfrm>
            <a:off x="-24913" y="2118248"/>
            <a:ext cx="10027069" cy="2420938"/>
          </a:xfrm>
        </p:spPr>
        <p:txBody>
          <a:bodyPr/>
          <a:lstStyle/>
          <a:p>
            <a:pPr marL="0" indent="0" algn="ctr" eaLnBrk="1">
              <a:buNone/>
              <a:defRPr/>
            </a:pPr>
            <a:r>
              <a:rPr lang="en-GB" b="1" dirty="0">
                <a:latin typeface="Roboto Condensed" charset="0"/>
                <a:ea typeface="PingFang SC" charset="0"/>
              </a:rPr>
              <a:t>Proclaimed by the United Nations General Assembly on December 2</a:t>
            </a:r>
            <a:r>
              <a:rPr lang="en-GB" b="1" baseline="30000" dirty="0">
                <a:latin typeface="Roboto Condensed" charset="0"/>
                <a:ea typeface="PingFang SC" charset="0"/>
              </a:rPr>
              <a:t>nd</a:t>
            </a:r>
            <a:r>
              <a:rPr lang="en-GB" b="1" dirty="0">
                <a:latin typeface="Roboto Condensed" charset="0"/>
                <a:ea typeface="PingFang SC" charset="0"/>
              </a:rPr>
              <a:t>, 2021</a:t>
            </a:r>
          </a:p>
          <a:p>
            <a:pPr marL="0" indent="0" algn="ctr" eaLnBrk="1">
              <a:buNone/>
              <a:defRPr/>
            </a:pPr>
            <a:r>
              <a:rPr lang="en-GB" b="1" dirty="0">
                <a:latin typeface="Roboto Condensed" charset="0"/>
                <a:ea typeface="PingFang SC" charset="0"/>
              </a:rPr>
              <a:t>Opening July 8</a:t>
            </a:r>
            <a:r>
              <a:rPr lang="en-GB" b="1" baseline="30000" dirty="0">
                <a:latin typeface="Roboto Condensed" charset="0"/>
                <a:ea typeface="PingFang SC" charset="0"/>
              </a:rPr>
              <a:t>th</a:t>
            </a:r>
            <a:r>
              <a:rPr lang="en-GB" b="1" dirty="0">
                <a:latin typeface="Roboto Condensed" charset="0"/>
                <a:ea typeface="PingFang SC" charset="0"/>
              </a:rPr>
              <a:t>, 2022 at UNESCO, closing December 15</a:t>
            </a:r>
            <a:r>
              <a:rPr lang="en-GB" b="1" baseline="30000" dirty="0">
                <a:latin typeface="Roboto Condensed" charset="0"/>
                <a:ea typeface="PingFang SC" charset="0"/>
              </a:rPr>
              <a:t>th,</a:t>
            </a:r>
            <a:r>
              <a:rPr lang="en-GB" b="1" dirty="0">
                <a:latin typeface="Roboto Condensed" charset="0"/>
                <a:ea typeface="PingFang SC" charset="0"/>
              </a:rPr>
              <a:t> 2023 at CERN</a:t>
            </a:r>
          </a:p>
          <a:p>
            <a:pPr marL="0" indent="0" algn="ctr" eaLnBrk="1">
              <a:buNone/>
              <a:defRPr/>
            </a:pPr>
            <a:r>
              <a:rPr lang="en-GB" dirty="0">
                <a:latin typeface="Roboto Condensed" charset="0"/>
                <a:ea typeface="PingFang SC" charset="0"/>
              </a:rPr>
              <a:t>Resolution brought up by Honduras with the support of </a:t>
            </a:r>
            <a:r>
              <a:rPr lang="fr-FR" sz="2000" dirty="0"/>
              <a:t>Armenia, </a:t>
            </a:r>
            <a:r>
              <a:rPr lang="fr-FR" sz="2000" dirty="0" err="1"/>
              <a:t>Azerbaijan</a:t>
            </a:r>
            <a:r>
              <a:rPr lang="fr-FR" sz="2000" dirty="0"/>
              <a:t>, </a:t>
            </a:r>
            <a:r>
              <a:rPr lang="fr-FR" sz="2000" dirty="0" err="1"/>
              <a:t>Bahrain</a:t>
            </a:r>
            <a:r>
              <a:rPr lang="fr-FR" sz="2000" dirty="0"/>
              <a:t>, Bolivia, Brasil, Burkina Faso, Chad, Chile, Colombia, Cuba, </a:t>
            </a:r>
            <a:r>
              <a:rPr lang="fr-FR" sz="2000" dirty="0" err="1"/>
              <a:t>Dominican</a:t>
            </a:r>
            <a:r>
              <a:rPr lang="fr-FR" sz="2000" dirty="0"/>
              <a:t> </a:t>
            </a:r>
            <a:r>
              <a:rPr lang="fr-FR" sz="2000" dirty="0" err="1"/>
              <a:t>Republic</a:t>
            </a:r>
            <a:r>
              <a:rPr lang="fr-FR" sz="2000" dirty="0"/>
              <a:t>, </a:t>
            </a:r>
            <a:r>
              <a:rPr lang="fr-FR" sz="2000" dirty="0" err="1"/>
              <a:t>Ecuador</a:t>
            </a:r>
            <a:r>
              <a:rPr lang="fr-FR" sz="2000" dirty="0"/>
              <a:t>, El Salvador, Fiji, Georgia, Guatemala, </a:t>
            </a:r>
            <a:r>
              <a:rPr lang="fr-FR" sz="2000" dirty="0" err="1"/>
              <a:t>India</a:t>
            </a:r>
            <a:r>
              <a:rPr lang="fr-FR" sz="2000" dirty="0"/>
              <a:t>, </a:t>
            </a:r>
            <a:r>
              <a:rPr lang="fr-FR" sz="2000" dirty="0" err="1"/>
              <a:t>Indonesia</a:t>
            </a:r>
            <a:r>
              <a:rPr lang="fr-FR" sz="2000" dirty="0"/>
              <a:t>, </a:t>
            </a:r>
            <a:r>
              <a:rPr lang="fr-FR" sz="2000" dirty="0" err="1"/>
              <a:t>Israel</a:t>
            </a:r>
            <a:r>
              <a:rPr lang="fr-FR" sz="2000" dirty="0"/>
              <a:t>, Japan, Jordan, </a:t>
            </a:r>
            <a:r>
              <a:rPr lang="fr-FR" sz="2000" dirty="0" err="1"/>
              <a:t>Kyrgyzstan</a:t>
            </a:r>
            <a:r>
              <a:rPr lang="fr-FR" sz="2000" dirty="0"/>
              <a:t>, Malawi, Nicaragua, Panama, Paraguay, </a:t>
            </a:r>
            <a:r>
              <a:rPr lang="fr-FR" sz="2000" dirty="0" err="1"/>
              <a:t>Peru</a:t>
            </a:r>
            <a:r>
              <a:rPr lang="fr-FR" sz="2000" dirty="0"/>
              <a:t>, Philippines, Qatar, </a:t>
            </a:r>
            <a:r>
              <a:rPr lang="fr-FR" sz="2000" dirty="0" err="1"/>
              <a:t>Russian</a:t>
            </a:r>
            <a:r>
              <a:rPr lang="fr-FR" sz="2000" dirty="0"/>
              <a:t> </a:t>
            </a:r>
            <a:r>
              <a:rPr lang="fr-FR" sz="2000" dirty="0" err="1"/>
              <a:t>Federation</a:t>
            </a:r>
            <a:r>
              <a:rPr lang="fr-FR" sz="2000" dirty="0"/>
              <a:t>, </a:t>
            </a:r>
            <a:r>
              <a:rPr lang="fr-FR" sz="2000" dirty="0" err="1"/>
              <a:t>Saudi</a:t>
            </a:r>
            <a:r>
              <a:rPr lang="fr-FR" sz="2000" dirty="0"/>
              <a:t> Arabia, </a:t>
            </a:r>
            <a:r>
              <a:rPr lang="fr-FR" sz="2000" dirty="0" err="1"/>
              <a:t>Serbia</a:t>
            </a:r>
            <a:r>
              <a:rPr lang="fr-FR" sz="2000" dirty="0"/>
              <a:t>, Spain, South </a:t>
            </a:r>
            <a:r>
              <a:rPr lang="fr-FR" sz="2000" dirty="0" err="1"/>
              <a:t>Africa</a:t>
            </a:r>
            <a:r>
              <a:rPr lang="fr-FR" sz="2000" dirty="0"/>
              <a:t>, </a:t>
            </a:r>
            <a:r>
              <a:rPr lang="fr-FR" sz="2000" dirty="0" err="1"/>
              <a:t>Thailand</a:t>
            </a:r>
            <a:r>
              <a:rPr lang="fr-FR" sz="2000" dirty="0"/>
              <a:t>, Vietnam</a:t>
            </a:r>
            <a:endParaRPr lang="en-GB" sz="2000" dirty="0">
              <a:latin typeface="Roboto Condensed" charset="0"/>
              <a:ea typeface="PingFang SC" charset="0"/>
            </a:endParaRPr>
          </a:p>
          <a:p>
            <a:pPr marL="0" indent="0" algn="ctr">
              <a:buNone/>
              <a:defRPr/>
            </a:pPr>
            <a:r>
              <a:rPr lang="en-GB" dirty="0">
                <a:latin typeface="Roboto Condensed" charset="0"/>
                <a:ea typeface="PingFang SC" charset="0"/>
              </a:rPr>
              <a:t>https://www.iybssd2022.org/</a:t>
            </a:r>
            <a:r>
              <a:rPr lang="en-GB" dirty="0" err="1">
                <a:latin typeface="Roboto Condensed" charset="0"/>
                <a:ea typeface="PingFang SC" charset="0"/>
              </a:rPr>
              <a:t>en</a:t>
            </a:r>
            <a:r>
              <a:rPr lang="en-GB" dirty="0">
                <a:latin typeface="Roboto Condensed" charset="0"/>
                <a:ea typeface="PingFang SC" charset="0"/>
              </a:rPr>
              <a:t>/home/</a:t>
            </a:r>
          </a:p>
          <a:p>
            <a:pPr algn="ctr" eaLnBrk="1">
              <a:defRPr/>
            </a:pPr>
            <a:endParaRPr lang="fr-FR" dirty="0">
              <a:latin typeface="Roboto Condensed" charset="0"/>
              <a:ea typeface="PingFang SC" charset="0"/>
            </a:endParaRPr>
          </a:p>
        </p:txBody>
      </p:sp>
      <p:pic>
        <p:nvPicPr>
          <p:cNvPr id="2" name="Image 1">
            <a:extLst>
              <a:ext uri="{FF2B5EF4-FFF2-40B4-BE49-F238E27FC236}">
                <a16:creationId xmlns:a16="http://schemas.microsoft.com/office/drawing/2014/main" id="{984FB6DB-3688-937A-9768-2CB0B836D1B0}"/>
              </a:ext>
            </a:extLst>
          </p:cNvPr>
          <p:cNvPicPr>
            <a:picLocks noChangeAspect="1"/>
          </p:cNvPicPr>
          <p:nvPr/>
        </p:nvPicPr>
        <p:blipFill>
          <a:blip r:embed="rId3"/>
          <a:stretch>
            <a:fillRect/>
          </a:stretch>
        </p:blipFill>
        <p:spPr>
          <a:xfrm>
            <a:off x="-19467" y="26777"/>
            <a:ext cx="902536" cy="1010072"/>
          </a:xfrm>
          <a:prstGeom prst="rect">
            <a:avLst/>
          </a:prstGeom>
        </p:spPr>
      </p:pic>
      <p:sp>
        <p:nvSpPr>
          <p:cNvPr id="3" name="ZoneTexte 2">
            <a:extLst>
              <a:ext uri="{FF2B5EF4-FFF2-40B4-BE49-F238E27FC236}">
                <a16:creationId xmlns:a16="http://schemas.microsoft.com/office/drawing/2014/main" id="{EC79D60E-D56B-4B1C-157D-FA1782C421AD}"/>
              </a:ext>
            </a:extLst>
          </p:cNvPr>
          <p:cNvSpPr txBox="1"/>
          <p:nvPr/>
        </p:nvSpPr>
        <p:spPr>
          <a:xfrm>
            <a:off x="5688384" y="5334993"/>
            <a:ext cx="761747" cy="369332"/>
          </a:xfrm>
          <a:prstGeom prst="rect">
            <a:avLst/>
          </a:prstGeom>
          <a:noFill/>
        </p:spPr>
        <p:txBody>
          <a:bodyPr wrap="none" rtlCol="0">
            <a:spAutoFit/>
          </a:bodyPr>
          <a:lstStyle/>
          <a:p>
            <a:r>
              <a:rPr lang="fr-FR" b="1" dirty="0"/>
              <a:t>/2023</a:t>
            </a:r>
          </a:p>
        </p:txBody>
      </p:sp>
    </p:spTree>
    <p:extLst>
      <p:ext uri="{BB962C8B-B14F-4D97-AF65-F5344CB8AC3E}">
        <p14:creationId xmlns:p14="http://schemas.microsoft.com/office/powerpoint/2010/main" val="333363146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YBSSD_EN_20221107" descr="IYBSSD_EN_20221107">
            <a:hlinkClick r:id="" action="ppaction://media"/>
            <a:extLst>
              <a:ext uri="{FF2B5EF4-FFF2-40B4-BE49-F238E27FC236}">
                <a16:creationId xmlns:a16="http://schemas.microsoft.com/office/drawing/2014/main" id="{047E8942-8353-444B-8D45-5B05CFDDE48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988681" y="524622"/>
            <a:ext cx="8588135" cy="4830933"/>
          </a:xfrm>
        </p:spPr>
      </p:pic>
      <p:sp>
        <p:nvSpPr>
          <p:cNvPr id="2" name="ZoneTexte 1">
            <a:extLst>
              <a:ext uri="{FF2B5EF4-FFF2-40B4-BE49-F238E27FC236}">
                <a16:creationId xmlns:a16="http://schemas.microsoft.com/office/drawing/2014/main" id="{B627F6AC-84FE-90A5-9A46-E7F3F1FA3D58}"/>
              </a:ext>
            </a:extLst>
          </p:cNvPr>
          <p:cNvSpPr txBox="1"/>
          <p:nvPr/>
        </p:nvSpPr>
        <p:spPr>
          <a:xfrm>
            <a:off x="5688384" y="5352669"/>
            <a:ext cx="761747" cy="369332"/>
          </a:xfrm>
          <a:prstGeom prst="rect">
            <a:avLst/>
          </a:prstGeom>
          <a:noFill/>
        </p:spPr>
        <p:txBody>
          <a:bodyPr wrap="none" rtlCol="0">
            <a:spAutoFit/>
          </a:bodyPr>
          <a:lstStyle/>
          <a:p>
            <a:r>
              <a:rPr lang="en-US" b="1" dirty="0"/>
              <a:t>/2023</a:t>
            </a:r>
          </a:p>
        </p:txBody>
      </p:sp>
    </p:spTree>
    <p:extLst>
      <p:ext uri="{BB962C8B-B14F-4D97-AF65-F5344CB8AC3E}">
        <p14:creationId xmlns:p14="http://schemas.microsoft.com/office/powerpoint/2010/main" val="317416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35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B686BC7-96A2-8D4A-8168-55A46FC51621}"/>
              </a:ext>
            </a:extLst>
          </p:cNvPr>
          <p:cNvSpPr>
            <a:spLocks noGrp="1"/>
          </p:cNvSpPr>
          <p:nvPr>
            <p:ph idx="1"/>
          </p:nvPr>
        </p:nvSpPr>
        <p:spPr>
          <a:xfrm>
            <a:off x="517785" y="1057473"/>
            <a:ext cx="9562840" cy="3598862"/>
          </a:xfrm>
        </p:spPr>
        <p:txBody>
          <a:bodyPr/>
          <a:lstStyle/>
          <a:p>
            <a:pPr>
              <a:spcBef>
                <a:spcPts val="0"/>
              </a:spcBef>
            </a:pPr>
            <a:r>
              <a:rPr lang="en-US" sz="2000" b="1" dirty="0"/>
              <a:t>Curiosity-driven sciences</a:t>
            </a:r>
            <a:r>
              <a:rPr lang="en-US" sz="2000" dirty="0"/>
              <a:t> construct the pool of knowledge which future generations will use for their development</a:t>
            </a:r>
            <a:endParaRPr lang="en-US" sz="2000" dirty="0">
              <a:sym typeface="Wingdings"/>
            </a:endParaRPr>
          </a:p>
          <a:p>
            <a:pPr>
              <a:spcBef>
                <a:spcPts val="0"/>
              </a:spcBef>
            </a:pPr>
            <a:r>
              <a:rPr lang="en-US" sz="2000" b="1" dirty="0">
                <a:latin typeface="Roboto Condensed" charset="0"/>
                <a:ea typeface="PingFang SC" charset="0"/>
              </a:rPr>
              <a:t>Basic</a:t>
            </a:r>
            <a:r>
              <a:rPr lang="en-US" sz="2000" dirty="0">
                <a:latin typeface="Roboto Condensed" charset="0"/>
                <a:ea typeface="PingFang SC" charset="0"/>
              </a:rPr>
              <a:t> </a:t>
            </a:r>
            <a:r>
              <a:rPr lang="en-US" sz="2000" b="1" dirty="0">
                <a:latin typeface="Roboto Condensed" charset="0"/>
                <a:ea typeface="PingFang SC" charset="0"/>
              </a:rPr>
              <a:t>sciences</a:t>
            </a:r>
            <a:r>
              <a:rPr lang="en-US" sz="2000" dirty="0">
                <a:latin typeface="Roboto Condensed" charset="0"/>
                <a:ea typeface="PingFang SC" charset="0"/>
              </a:rPr>
              <a:t> are not always and everywhere considered as they deserve, in the discussions concerning the </a:t>
            </a:r>
            <a:r>
              <a:rPr lang="en-US" sz="2000" b="1" dirty="0">
                <a:latin typeface="Roboto Condensed" charset="0"/>
                <a:ea typeface="PingFang SC" charset="0"/>
              </a:rPr>
              <a:t>societal, environmental and economic development</a:t>
            </a:r>
            <a:endParaRPr lang="en-US" sz="2000" dirty="0">
              <a:sym typeface="Wingdings"/>
            </a:endParaRPr>
          </a:p>
          <a:p>
            <a:pPr>
              <a:spcBef>
                <a:spcPts val="0"/>
              </a:spcBef>
            </a:pPr>
            <a:r>
              <a:rPr lang="en-US" sz="2000" b="1" dirty="0"/>
              <a:t>Curiosity-driven sciences</a:t>
            </a:r>
            <a:r>
              <a:rPr lang="en-US" sz="2000" dirty="0">
                <a:sym typeface="Wingdings"/>
              </a:rPr>
              <a:t> re-enchant our world and make it worth to be sustainable</a:t>
            </a:r>
          </a:p>
          <a:p>
            <a:pPr>
              <a:spcBef>
                <a:spcPts val="0"/>
              </a:spcBef>
            </a:pPr>
            <a:endParaRPr lang="en-US" sz="2000" dirty="0">
              <a:sym typeface="Wingdings"/>
            </a:endParaRPr>
          </a:p>
          <a:p>
            <a:pPr>
              <a:spcBef>
                <a:spcPts val="0"/>
              </a:spcBef>
            </a:pPr>
            <a:endParaRPr lang="en-US" sz="2000" dirty="0">
              <a:sym typeface="Wingdings"/>
            </a:endParaRPr>
          </a:p>
          <a:p>
            <a:pPr>
              <a:spcBef>
                <a:spcPts val="0"/>
              </a:spcBef>
            </a:pPr>
            <a:endParaRPr lang="en-US" sz="2000" dirty="0">
              <a:sym typeface="Wingdings"/>
            </a:endParaRPr>
          </a:p>
          <a:p>
            <a:pPr>
              <a:spcBef>
                <a:spcPts val="0"/>
              </a:spcBef>
            </a:pPr>
            <a:r>
              <a:rPr lang="en-US" sz="2000" b="1" dirty="0">
                <a:sym typeface="Wingdings"/>
              </a:rPr>
              <a:t>Basic sciences explore</a:t>
            </a:r>
          </a:p>
          <a:p>
            <a:pPr marL="0" indent="0">
              <a:spcBef>
                <a:spcPts val="0"/>
              </a:spcBef>
              <a:buNone/>
            </a:pPr>
            <a:r>
              <a:rPr lang="en-US" sz="2000" b="1" dirty="0">
                <a:sym typeface="Wingdings"/>
              </a:rPr>
              <a:t>        the soul of the Universe!!</a:t>
            </a:r>
          </a:p>
          <a:p>
            <a:pPr>
              <a:spcBef>
                <a:spcPts val="0"/>
              </a:spcBef>
            </a:pPr>
            <a:endParaRPr lang="fr-FR" sz="2000" b="1" dirty="0">
              <a:latin typeface="Roboto Condensed" charset="0"/>
              <a:ea typeface="PingFang SC" charset="0"/>
              <a:sym typeface="Wingdings"/>
            </a:endParaRPr>
          </a:p>
          <a:p>
            <a:pPr>
              <a:spcBef>
                <a:spcPts val="0"/>
              </a:spcBef>
            </a:pPr>
            <a:endParaRPr lang="en-US" sz="2000" b="1" dirty="0"/>
          </a:p>
          <a:p>
            <a:pPr>
              <a:spcBef>
                <a:spcPts val="0"/>
              </a:spcBef>
            </a:pPr>
            <a:endParaRPr lang="en-US" sz="2000" dirty="0">
              <a:sym typeface="Wingdings"/>
            </a:endParaRPr>
          </a:p>
          <a:p>
            <a:pPr>
              <a:spcBef>
                <a:spcPts val="0"/>
              </a:spcBef>
            </a:pPr>
            <a:endParaRPr lang="fr-FR" sz="2000" b="1" dirty="0">
              <a:latin typeface="Roboto Condensed" charset="0"/>
              <a:ea typeface="PingFang SC" charset="0"/>
            </a:endParaRPr>
          </a:p>
          <a:p>
            <a:pPr>
              <a:spcBef>
                <a:spcPts val="0"/>
              </a:spcBef>
            </a:pPr>
            <a:endParaRPr lang="en-US" sz="2000" dirty="0">
              <a:latin typeface="Roboto Condensed" charset="0"/>
              <a:ea typeface="PingFang SC" charset="0"/>
            </a:endParaRPr>
          </a:p>
          <a:p>
            <a:pPr>
              <a:spcBef>
                <a:spcPts val="0"/>
              </a:spcBef>
            </a:pPr>
            <a:endParaRPr lang="en-US" sz="2000" dirty="0">
              <a:latin typeface="Roboto Condensed" charset="0"/>
              <a:ea typeface="PingFang SC" charset="0"/>
            </a:endParaRPr>
          </a:p>
          <a:p>
            <a:pPr>
              <a:spcBef>
                <a:spcPts val="0"/>
              </a:spcBef>
            </a:pPr>
            <a:endParaRPr lang="fr-FR" dirty="0"/>
          </a:p>
        </p:txBody>
      </p:sp>
      <p:sp>
        <p:nvSpPr>
          <p:cNvPr id="3" name="Titre 2">
            <a:extLst>
              <a:ext uri="{FF2B5EF4-FFF2-40B4-BE49-F238E27FC236}">
                <a16:creationId xmlns:a16="http://schemas.microsoft.com/office/drawing/2014/main" id="{23CD0E5D-192D-3046-B16C-CA2C681CDA44}"/>
              </a:ext>
            </a:extLst>
          </p:cNvPr>
          <p:cNvSpPr>
            <a:spLocks noGrp="1"/>
          </p:cNvSpPr>
          <p:nvPr>
            <p:ph type="title"/>
          </p:nvPr>
        </p:nvSpPr>
        <p:spPr>
          <a:xfrm>
            <a:off x="1079872" y="358252"/>
            <a:ext cx="8134350" cy="944563"/>
          </a:xfrm>
        </p:spPr>
        <p:txBody>
          <a:bodyPr/>
          <a:lstStyle/>
          <a:p>
            <a:r>
              <a:rPr lang="fr-FR" dirty="0" err="1">
                <a:solidFill>
                  <a:srgbClr val="C00000"/>
                </a:solidFill>
              </a:rPr>
              <a:t>Rationale</a:t>
            </a:r>
            <a:endParaRPr lang="fr-FR" dirty="0">
              <a:solidFill>
                <a:srgbClr val="C00000"/>
              </a:solidFill>
            </a:endParaRPr>
          </a:p>
        </p:txBody>
      </p:sp>
      <p:pic>
        <p:nvPicPr>
          <p:cNvPr id="4" name="Image 3">
            <a:extLst>
              <a:ext uri="{FF2B5EF4-FFF2-40B4-BE49-F238E27FC236}">
                <a16:creationId xmlns:a16="http://schemas.microsoft.com/office/drawing/2014/main" id="{361DF167-5B6B-AE44-87B8-CE818525B9CA}"/>
              </a:ext>
            </a:extLst>
          </p:cNvPr>
          <p:cNvPicPr>
            <a:picLocks noChangeAspect="1"/>
          </p:cNvPicPr>
          <p:nvPr/>
        </p:nvPicPr>
        <p:blipFill>
          <a:blip r:embed="rId3"/>
          <a:stretch>
            <a:fillRect/>
          </a:stretch>
        </p:blipFill>
        <p:spPr>
          <a:xfrm>
            <a:off x="4104208" y="2619252"/>
            <a:ext cx="4303517" cy="2736304"/>
          </a:xfrm>
          <a:prstGeom prst="rect">
            <a:avLst/>
          </a:prstGeom>
        </p:spPr>
      </p:pic>
      <p:pic>
        <p:nvPicPr>
          <p:cNvPr id="5" name="Image 4">
            <a:extLst>
              <a:ext uri="{FF2B5EF4-FFF2-40B4-BE49-F238E27FC236}">
                <a16:creationId xmlns:a16="http://schemas.microsoft.com/office/drawing/2014/main" id="{1D6BCE5E-847B-4A03-FE1F-47B7DD73D5B9}"/>
              </a:ext>
            </a:extLst>
          </p:cNvPr>
          <p:cNvPicPr>
            <a:picLocks noChangeAspect="1"/>
          </p:cNvPicPr>
          <p:nvPr/>
        </p:nvPicPr>
        <p:blipFill>
          <a:blip r:embed="rId4"/>
          <a:stretch>
            <a:fillRect/>
          </a:stretch>
        </p:blipFill>
        <p:spPr>
          <a:xfrm>
            <a:off x="9228" y="11364"/>
            <a:ext cx="784491" cy="877962"/>
          </a:xfrm>
          <a:prstGeom prst="rect">
            <a:avLst/>
          </a:prstGeom>
        </p:spPr>
      </p:pic>
      <p:sp>
        <p:nvSpPr>
          <p:cNvPr id="6" name="ZoneTexte 5">
            <a:extLst>
              <a:ext uri="{FF2B5EF4-FFF2-40B4-BE49-F238E27FC236}">
                <a16:creationId xmlns:a16="http://schemas.microsoft.com/office/drawing/2014/main" id="{C760DCC2-323D-0103-2CFF-7A9CC39C1DF2}"/>
              </a:ext>
            </a:extLst>
          </p:cNvPr>
          <p:cNvSpPr txBox="1"/>
          <p:nvPr/>
        </p:nvSpPr>
        <p:spPr>
          <a:xfrm>
            <a:off x="5688384" y="5301218"/>
            <a:ext cx="784490" cy="369332"/>
          </a:xfrm>
          <a:prstGeom prst="rect">
            <a:avLst/>
          </a:prstGeom>
          <a:noFill/>
        </p:spPr>
        <p:txBody>
          <a:bodyPr wrap="square" rtlCol="0">
            <a:spAutoFit/>
          </a:bodyPr>
          <a:lstStyle/>
          <a:p>
            <a:r>
              <a:rPr lang="en-US" b="1" dirty="0"/>
              <a:t>/2023</a:t>
            </a:r>
          </a:p>
        </p:txBody>
      </p:sp>
    </p:spTree>
    <p:extLst>
      <p:ext uri="{BB962C8B-B14F-4D97-AF65-F5344CB8AC3E}">
        <p14:creationId xmlns:p14="http://schemas.microsoft.com/office/powerpoint/2010/main" val="279275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re 1"/>
          <p:cNvSpPr>
            <a:spLocks noGrp="1" noChangeArrowheads="1"/>
          </p:cNvSpPr>
          <p:nvPr>
            <p:ph type="title"/>
          </p:nvPr>
        </p:nvSpPr>
        <p:spPr>
          <a:xfrm>
            <a:off x="1439863" y="225425"/>
            <a:ext cx="8134350" cy="944563"/>
          </a:xfrm>
        </p:spPr>
        <p:txBody>
          <a:bodyPr/>
          <a:lstStyle/>
          <a:p>
            <a:pPr>
              <a:defRPr/>
            </a:pPr>
            <a:r>
              <a:rPr lang="fr-FR" dirty="0" err="1">
                <a:solidFill>
                  <a:srgbClr val="C0082B"/>
                </a:solidFill>
                <a:latin typeface="Roboto Condensed" charset="0"/>
                <a:ea typeface="PingFang SC" charset="0"/>
              </a:rPr>
              <a:t>Examples</a:t>
            </a:r>
            <a:endParaRPr lang="fr-FR" dirty="0">
              <a:solidFill>
                <a:srgbClr val="C0082B"/>
              </a:solidFill>
              <a:latin typeface="Roboto Condensed" charset="0"/>
              <a:ea typeface="PingFang SC" charset="0"/>
            </a:endParaRPr>
          </a:p>
        </p:txBody>
      </p:sp>
      <p:sp>
        <p:nvSpPr>
          <p:cNvPr id="3" name="Espace réservé du contenu 2"/>
          <p:cNvSpPr>
            <a:spLocks noGrp="1"/>
          </p:cNvSpPr>
          <p:nvPr>
            <p:ph idx="1"/>
          </p:nvPr>
        </p:nvSpPr>
        <p:spPr>
          <a:xfrm>
            <a:off x="504826" y="963067"/>
            <a:ext cx="9069387" cy="3598862"/>
          </a:xfrm>
        </p:spPr>
        <p:txBody>
          <a:bodyPr/>
          <a:lstStyle/>
          <a:p>
            <a:pPr>
              <a:lnSpc>
                <a:spcPct val="100000"/>
              </a:lnSpc>
              <a:spcBef>
                <a:spcPts val="0"/>
              </a:spcBef>
              <a:defRPr/>
            </a:pPr>
            <a:r>
              <a:rPr lang="en-US" sz="2000" dirty="0">
                <a:ea typeface="+mn-ea"/>
                <a:cs typeface="+mn-cs"/>
              </a:rPr>
              <a:t>Vaccines and treatments against COVID-19 are full of basic biology (DNA, RNA, etc.)</a:t>
            </a:r>
          </a:p>
          <a:p>
            <a:pPr>
              <a:lnSpc>
                <a:spcPct val="100000"/>
              </a:lnSpc>
              <a:spcBef>
                <a:spcPts val="0"/>
              </a:spcBef>
              <a:defRPr/>
            </a:pPr>
            <a:r>
              <a:rPr lang="en-US" sz="2000" dirty="0">
                <a:ea typeface="+mn-ea"/>
                <a:cs typeface="+mn-cs"/>
              </a:rPr>
              <a:t>The WEB was born at CERN from the needs of fundamental science</a:t>
            </a:r>
            <a:endParaRPr lang="fr-FR" sz="2000" dirty="0">
              <a:ea typeface="+mn-ea"/>
              <a:cs typeface="+mn-cs"/>
            </a:endParaRPr>
          </a:p>
          <a:p>
            <a:pPr>
              <a:lnSpc>
                <a:spcPct val="100000"/>
              </a:lnSpc>
              <a:spcBef>
                <a:spcPts val="0"/>
              </a:spcBef>
              <a:defRPr/>
            </a:pPr>
            <a:r>
              <a:rPr lang="en-US" sz="2000" dirty="0">
                <a:ea typeface="+mn-ea"/>
                <a:cs typeface="+mn-cs"/>
              </a:rPr>
              <a:t>Google research engine comes from a brilliant mathematical idea</a:t>
            </a:r>
            <a:endParaRPr lang="fr-FR" sz="2000" dirty="0">
              <a:ea typeface="+mn-ea"/>
              <a:cs typeface="+mn-cs"/>
            </a:endParaRPr>
          </a:p>
          <a:p>
            <a:pPr>
              <a:lnSpc>
                <a:spcPct val="100000"/>
              </a:lnSpc>
              <a:spcBef>
                <a:spcPts val="0"/>
              </a:spcBef>
              <a:defRPr/>
            </a:pPr>
            <a:r>
              <a:rPr lang="en-US" sz="2000" dirty="0">
                <a:ea typeface="+mn-ea"/>
                <a:cs typeface="+mn-cs"/>
              </a:rPr>
              <a:t>Artificial intelligence relies on statistical methods</a:t>
            </a:r>
            <a:endParaRPr lang="fr-FR" sz="2000" dirty="0">
              <a:ea typeface="+mn-ea"/>
              <a:cs typeface="+mn-cs"/>
            </a:endParaRPr>
          </a:p>
          <a:p>
            <a:pPr>
              <a:lnSpc>
                <a:spcPct val="100000"/>
              </a:lnSpc>
              <a:spcBef>
                <a:spcPts val="0"/>
              </a:spcBef>
              <a:defRPr/>
            </a:pPr>
            <a:r>
              <a:rPr lang="en-US" sz="2000" dirty="0">
                <a:ea typeface="+mn-ea"/>
                <a:cs typeface="+mn-cs"/>
              </a:rPr>
              <a:t>Cellular phones are full of transistors, integrated circuits, </a:t>
            </a:r>
            <a:r>
              <a:rPr lang="en-US" sz="2000" dirty="0" err="1">
                <a:ea typeface="+mn-ea"/>
                <a:cs typeface="+mn-cs"/>
              </a:rPr>
              <a:t>WiFi</a:t>
            </a:r>
            <a:r>
              <a:rPr lang="en-US" sz="2000" dirty="0">
                <a:ea typeface="+mn-ea"/>
                <a:cs typeface="+mn-cs"/>
              </a:rPr>
              <a:t>, code, etc.</a:t>
            </a:r>
          </a:p>
          <a:p>
            <a:pPr>
              <a:lnSpc>
                <a:spcPct val="100000"/>
              </a:lnSpc>
              <a:spcBef>
                <a:spcPts val="0"/>
              </a:spcBef>
              <a:defRPr/>
            </a:pPr>
            <a:r>
              <a:rPr lang="en-US" sz="2000" dirty="0"/>
              <a:t>GPS relies on Einstein theory of Relativity and on quantum atomic clocks</a:t>
            </a:r>
            <a:endParaRPr lang="fr-FR" sz="2000" dirty="0"/>
          </a:p>
          <a:p>
            <a:pPr>
              <a:lnSpc>
                <a:spcPct val="100000"/>
              </a:lnSpc>
              <a:spcBef>
                <a:spcPts val="0"/>
              </a:spcBef>
              <a:defRPr/>
            </a:pPr>
            <a:r>
              <a:rPr lang="en-US" sz="2000" dirty="0"/>
              <a:t>The Genome Project has opened the way to gene therapies</a:t>
            </a:r>
          </a:p>
          <a:p>
            <a:pPr>
              <a:lnSpc>
                <a:spcPct val="100000"/>
              </a:lnSpc>
              <a:spcBef>
                <a:spcPts val="0"/>
              </a:spcBef>
              <a:defRPr/>
            </a:pPr>
            <a:r>
              <a:rPr lang="en-US" sz="2000" dirty="0"/>
              <a:t>PET scan and MRI are based on antimatter physics and fundamental atomic magnetism</a:t>
            </a:r>
          </a:p>
          <a:p>
            <a:pPr>
              <a:lnSpc>
                <a:spcPct val="100000"/>
              </a:lnSpc>
              <a:spcBef>
                <a:spcPts val="0"/>
              </a:spcBef>
              <a:defRPr/>
            </a:pPr>
            <a:r>
              <a:rPr lang="en-US" sz="2000" dirty="0"/>
              <a:t>Generation and storage of renewable energy depends on advances in physics, chemistry and materials science</a:t>
            </a:r>
            <a:endParaRPr lang="fr-FR" sz="2000" dirty="0"/>
          </a:p>
          <a:p>
            <a:pPr>
              <a:lnSpc>
                <a:spcPct val="100000"/>
              </a:lnSpc>
              <a:spcBef>
                <a:spcPts val="0"/>
              </a:spcBef>
              <a:defRPr/>
            </a:pPr>
            <a:r>
              <a:rPr lang="en-US" sz="2000" dirty="0"/>
              <a:t>Reduction in pollution and green chemistry rely on basic advances in chemistry</a:t>
            </a:r>
          </a:p>
          <a:p>
            <a:pPr>
              <a:lnSpc>
                <a:spcPct val="100000"/>
              </a:lnSpc>
              <a:spcBef>
                <a:spcPts val="0"/>
              </a:spcBef>
              <a:defRPr/>
            </a:pPr>
            <a:r>
              <a:rPr lang="en-US" sz="2000" dirty="0"/>
              <a:t>The second quantum revolution is having now applications!!</a:t>
            </a:r>
          </a:p>
          <a:p>
            <a:pPr>
              <a:lnSpc>
                <a:spcPct val="100000"/>
              </a:lnSpc>
              <a:spcBef>
                <a:spcPts val="0"/>
              </a:spcBef>
              <a:defRPr/>
            </a:pPr>
            <a:r>
              <a:rPr lang="en-US" sz="2000" dirty="0"/>
              <a:t>The science of plate tectonics has revolutionized the knowledge about </a:t>
            </a:r>
            <a:r>
              <a:rPr lang="en-US" sz="2000"/>
              <a:t>our planet</a:t>
            </a:r>
            <a:endParaRPr lang="fr-FR" sz="2000" dirty="0"/>
          </a:p>
          <a:p>
            <a:pPr>
              <a:lnSpc>
                <a:spcPct val="100000"/>
              </a:lnSpc>
              <a:spcBef>
                <a:spcPts val="0"/>
              </a:spcBef>
              <a:defRPr/>
            </a:pPr>
            <a:endParaRPr lang="fr-FR" sz="2000" dirty="0"/>
          </a:p>
          <a:p>
            <a:pPr marL="0" indent="0">
              <a:buNone/>
              <a:defRPr/>
            </a:pPr>
            <a:endParaRPr lang="fr-FR" sz="2000" dirty="0"/>
          </a:p>
          <a:p>
            <a:pPr>
              <a:lnSpc>
                <a:spcPct val="100000"/>
              </a:lnSpc>
              <a:spcBef>
                <a:spcPts val="0"/>
              </a:spcBef>
              <a:defRPr/>
            </a:pPr>
            <a:endParaRPr lang="fr-FR" sz="2000" dirty="0">
              <a:ea typeface="+mn-ea"/>
              <a:cs typeface="+mn-cs"/>
            </a:endParaRPr>
          </a:p>
          <a:p>
            <a:pPr>
              <a:buFont typeface="Times New Roman" panose="02020603050405020304" pitchFamily="18" charset="0"/>
              <a:buNone/>
              <a:defRPr/>
            </a:pPr>
            <a:r>
              <a:rPr lang="en-US" dirty="0">
                <a:ea typeface="+mn-ea"/>
                <a:cs typeface="+mn-cs"/>
              </a:rPr>
              <a:t> </a:t>
            </a:r>
            <a:endParaRPr lang="fr-FR" dirty="0">
              <a:ea typeface="+mn-ea"/>
              <a:cs typeface="+mn-cs"/>
            </a:endParaRPr>
          </a:p>
        </p:txBody>
      </p:sp>
      <p:pic>
        <p:nvPicPr>
          <p:cNvPr id="2" name="Image 1">
            <a:extLst>
              <a:ext uri="{FF2B5EF4-FFF2-40B4-BE49-F238E27FC236}">
                <a16:creationId xmlns:a16="http://schemas.microsoft.com/office/drawing/2014/main" id="{DB453FB4-5503-F577-DBC3-176806F4A6BB}"/>
              </a:ext>
            </a:extLst>
          </p:cNvPr>
          <p:cNvPicPr>
            <a:picLocks noChangeAspect="1"/>
          </p:cNvPicPr>
          <p:nvPr/>
        </p:nvPicPr>
        <p:blipFill>
          <a:blip r:embed="rId3"/>
          <a:stretch>
            <a:fillRect/>
          </a:stretch>
        </p:blipFill>
        <p:spPr>
          <a:xfrm>
            <a:off x="0" y="0"/>
            <a:ext cx="844178" cy="944761"/>
          </a:xfrm>
          <a:prstGeom prst="rect">
            <a:avLst/>
          </a:prstGeom>
        </p:spPr>
      </p:pic>
      <p:sp>
        <p:nvSpPr>
          <p:cNvPr id="4" name="ZoneTexte 3">
            <a:extLst>
              <a:ext uri="{FF2B5EF4-FFF2-40B4-BE49-F238E27FC236}">
                <a16:creationId xmlns:a16="http://schemas.microsoft.com/office/drawing/2014/main" id="{F992A2D7-0E41-D63C-A10B-487D91BB94DC}"/>
              </a:ext>
            </a:extLst>
          </p:cNvPr>
          <p:cNvSpPr txBox="1"/>
          <p:nvPr/>
        </p:nvSpPr>
        <p:spPr>
          <a:xfrm>
            <a:off x="5760392" y="5301218"/>
            <a:ext cx="761747" cy="369332"/>
          </a:xfrm>
          <a:prstGeom prst="rect">
            <a:avLst/>
          </a:prstGeom>
          <a:noFill/>
        </p:spPr>
        <p:txBody>
          <a:bodyPr wrap="none" rtlCol="0">
            <a:spAutoFit/>
          </a:bodyPr>
          <a:lstStyle/>
          <a:p>
            <a:r>
              <a:rPr lang="fr-FR" b="1" dirty="0"/>
              <a:t>/2023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6891A54-C2A4-8D48-A48C-983C3408D172}"/>
              </a:ext>
            </a:extLst>
          </p:cNvPr>
          <p:cNvSpPr>
            <a:spLocks noGrp="1"/>
          </p:cNvSpPr>
          <p:nvPr>
            <p:ph idx="1"/>
          </p:nvPr>
        </p:nvSpPr>
        <p:spPr/>
        <p:txBody>
          <a:bodyPr/>
          <a:lstStyle/>
          <a:p>
            <a:endParaRPr lang="fr-FR"/>
          </a:p>
        </p:txBody>
      </p:sp>
      <p:pic>
        <p:nvPicPr>
          <p:cNvPr id="2" name="Image 1">
            <a:extLst>
              <a:ext uri="{FF2B5EF4-FFF2-40B4-BE49-F238E27FC236}">
                <a16:creationId xmlns:a16="http://schemas.microsoft.com/office/drawing/2014/main" id="{C6853449-5FC6-A543-8B51-951B0363CAB8}"/>
              </a:ext>
            </a:extLst>
          </p:cNvPr>
          <p:cNvPicPr>
            <a:picLocks noChangeAspect="1"/>
          </p:cNvPicPr>
          <p:nvPr/>
        </p:nvPicPr>
        <p:blipFill>
          <a:blip r:embed="rId2"/>
          <a:stretch>
            <a:fillRect/>
          </a:stretch>
        </p:blipFill>
        <p:spPr>
          <a:xfrm>
            <a:off x="-1" y="845333"/>
            <a:ext cx="10080625" cy="3979883"/>
          </a:xfrm>
          <a:prstGeom prst="rect">
            <a:avLst/>
          </a:prstGeom>
        </p:spPr>
      </p:pic>
      <p:sp>
        <p:nvSpPr>
          <p:cNvPr id="4" name="ZoneTexte 3">
            <a:extLst>
              <a:ext uri="{FF2B5EF4-FFF2-40B4-BE49-F238E27FC236}">
                <a16:creationId xmlns:a16="http://schemas.microsoft.com/office/drawing/2014/main" id="{8B7E8866-60DF-FC49-83D3-980E821FE828}"/>
              </a:ext>
            </a:extLst>
          </p:cNvPr>
          <p:cNvSpPr txBox="1"/>
          <p:nvPr/>
        </p:nvSpPr>
        <p:spPr>
          <a:xfrm>
            <a:off x="143768" y="845333"/>
            <a:ext cx="1257075" cy="276999"/>
          </a:xfrm>
          <a:prstGeom prst="rect">
            <a:avLst/>
          </a:prstGeom>
          <a:noFill/>
        </p:spPr>
        <p:txBody>
          <a:bodyPr wrap="none" rtlCol="0">
            <a:spAutoFit/>
          </a:bodyPr>
          <a:lstStyle/>
          <a:p>
            <a:r>
              <a:rPr lang="fr-FR" sz="1200" b="1" dirty="0" err="1">
                <a:solidFill>
                  <a:schemeClr val="accent6"/>
                </a:solidFill>
              </a:rPr>
              <a:t>Leading</a:t>
            </a:r>
            <a:r>
              <a:rPr lang="fr-FR" sz="1200" b="1" dirty="0">
                <a:solidFill>
                  <a:schemeClr val="accent6"/>
                </a:solidFill>
              </a:rPr>
              <a:t> Union</a:t>
            </a:r>
          </a:p>
        </p:txBody>
      </p:sp>
    </p:spTree>
    <p:extLst>
      <p:ext uri="{BB962C8B-B14F-4D97-AF65-F5344CB8AC3E}">
        <p14:creationId xmlns:p14="http://schemas.microsoft.com/office/powerpoint/2010/main" val="218381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5F5F27-8D25-AB42-BE97-30D14FC4C3EB}"/>
              </a:ext>
            </a:extLst>
          </p:cNvPr>
          <p:cNvSpPr>
            <a:spLocks noGrp="1"/>
          </p:cNvSpPr>
          <p:nvPr>
            <p:ph type="title"/>
          </p:nvPr>
        </p:nvSpPr>
        <p:spPr>
          <a:xfrm>
            <a:off x="1439863" y="225425"/>
            <a:ext cx="8134350" cy="944563"/>
          </a:xfrm>
        </p:spPr>
        <p:txBody>
          <a:bodyPr/>
          <a:lstStyle/>
          <a:p>
            <a:r>
              <a:rPr lang="fr-FR" dirty="0">
                <a:solidFill>
                  <a:srgbClr val="C0082B"/>
                </a:solidFill>
                <a:latin typeface="Roboto Condensed" charset="0"/>
                <a:ea typeface="PingFang SC" charset="0"/>
              </a:rPr>
              <a:t>Support</a:t>
            </a:r>
            <a:endParaRPr lang="fr-FR" dirty="0"/>
          </a:p>
        </p:txBody>
      </p:sp>
      <p:sp>
        <p:nvSpPr>
          <p:cNvPr id="3" name="Espace réservé du contenu 2">
            <a:extLst>
              <a:ext uri="{FF2B5EF4-FFF2-40B4-BE49-F238E27FC236}">
                <a16:creationId xmlns:a16="http://schemas.microsoft.com/office/drawing/2014/main" id="{8BC8CB46-1877-434B-AE0D-7356C0D646F1}"/>
              </a:ext>
            </a:extLst>
          </p:cNvPr>
          <p:cNvSpPr>
            <a:spLocks noGrp="1"/>
          </p:cNvSpPr>
          <p:nvPr>
            <p:ph idx="1"/>
          </p:nvPr>
        </p:nvSpPr>
        <p:spPr>
          <a:xfrm>
            <a:off x="505618" y="891059"/>
            <a:ext cx="9069387" cy="2259508"/>
          </a:xfrm>
        </p:spPr>
        <p:txBody>
          <a:bodyPr/>
          <a:lstStyle/>
          <a:p>
            <a:pPr marL="457200" indent="-457200">
              <a:buBlip>
                <a:blip r:embed="rId2"/>
              </a:buBlip>
            </a:pPr>
            <a:r>
              <a:rPr lang="fr-FR" sz="2400" dirty="0">
                <a:latin typeface="Roboto Condensed" charset="0"/>
                <a:ea typeface="PingFang SC" charset="0"/>
              </a:rPr>
              <a:t>50 International Unions and </a:t>
            </a:r>
            <a:r>
              <a:rPr lang="fr-FR" sz="2400" dirty="0" err="1">
                <a:latin typeface="Roboto Condensed" charset="0"/>
                <a:ea typeface="PingFang SC" charset="0"/>
              </a:rPr>
              <a:t>Organizations</a:t>
            </a:r>
            <a:endParaRPr lang="fr-FR" sz="2400" dirty="0">
              <a:latin typeface="Roboto Condensed" charset="0"/>
              <a:ea typeface="PingFang SC" charset="0"/>
            </a:endParaRPr>
          </a:p>
          <a:p>
            <a:pPr marL="457200" indent="-457200">
              <a:buBlip>
                <a:blip r:embed="rId2"/>
              </a:buBlip>
            </a:pPr>
            <a:r>
              <a:rPr lang="fr-FR" sz="2400" dirty="0">
                <a:latin typeface="Roboto Condensed" charset="0"/>
                <a:ea typeface="PingFang SC" charset="0"/>
              </a:rPr>
              <a:t>110 science </a:t>
            </a:r>
            <a:r>
              <a:rPr lang="fr-FR" sz="2400" dirty="0" err="1">
                <a:latin typeface="Roboto Condensed" charset="0"/>
                <a:ea typeface="PingFang SC" charset="0"/>
              </a:rPr>
              <a:t>academies</a:t>
            </a:r>
            <a:r>
              <a:rPr lang="fr-FR" sz="2400" dirty="0">
                <a:latin typeface="Roboto Condensed" charset="0"/>
                <a:ea typeface="PingFang SC" charset="0"/>
              </a:rPr>
              <a:t>, </a:t>
            </a:r>
            <a:r>
              <a:rPr lang="fr-FR" sz="2400" dirty="0" err="1">
                <a:latin typeface="Roboto Condensed" charset="0"/>
                <a:ea typeface="PingFang SC" charset="0"/>
              </a:rPr>
              <a:t>scientific</a:t>
            </a:r>
            <a:r>
              <a:rPr lang="fr-FR" sz="2400" dirty="0">
                <a:latin typeface="Roboto Condensed" charset="0"/>
                <a:ea typeface="PingFang SC" charset="0"/>
              </a:rPr>
              <a:t> networks and </a:t>
            </a:r>
            <a:r>
              <a:rPr lang="fr-FR" sz="2400" dirty="0" err="1">
                <a:latin typeface="Roboto Condensed" charset="0"/>
                <a:ea typeface="PingFang SC" charset="0"/>
              </a:rPr>
              <a:t>learned</a:t>
            </a:r>
            <a:r>
              <a:rPr lang="fr-FR" sz="2400" dirty="0">
                <a:latin typeface="Roboto Condensed" charset="0"/>
                <a:ea typeface="PingFang SC" charset="0"/>
              </a:rPr>
              <a:t> </a:t>
            </a:r>
            <a:r>
              <a:rPr lang="fr-FR" sz="2400" dirty="0" err="1">
                <a:latin typeface="Roboto Condensed" charset="0"/>
                <a:ea typeface="PingFang SC" charset="0"/>
              </a:rPr>
              <a:t>societies</a:t>
            </a:r>
            <a:r>
              <a:rPr lang="fr-FR" sz="2400" dirty="0">
                <a:latin typeface="Roboto Condensed" charset="0"/>
                <a:ea typeface="PingFang SC" charset="0"/>
              </a:rPr>
              <a:t> International </a:t>
            </a:r>
            <a:r>
              <a:rPr lang="fr-FR" sz="2400" dirty="0" err="1">
                <a:latin typeface="Roboto Condensed" charset="0"/>
                <a:ea typeface="PingFang SC" charset="0"/>
              </a:rPr>
              <a:t>Advisory</a:t>
            </a:r>
            <a:r>
              <a:rPr lang="fr-FR" sz="2400" dirty="0">
                <a:latin typeface="Roboto Condensed" charset="0"/>
                <a:ea typeface="PingFang SC" charset="0"/>
              </a:rPr>
              <a:t> </a:t>
            </a:r>
            <a:r>
              <a:rPr lang="fr-FR" sz="2400" dirty="0" err="1">
                <a:latin typeface="Roboto Condensed" charset="0"/>
                <a:ea typeface="PingFang SC" charset="0"/>
              </a:rPr>
              <a:t>Committee</a:t>
            </a:r>
            <a:endParaRPr lang="fr-FR" sz="2400" dirty="0">
              <a:latin typeface="Roboto Condensed" charset="0"/>
              <a:ea typeface="PingFang SC" charset="0"/>
            </a:endParaRPr>
          </a:p>
          <a:p>
            <a:r>
              <a:rPr lang="fr-FR" sz="2400" dirty="0">
                <a:latin typeface="Roboto Condensed" charset="0"/>
                <a:ea typeface="PingFang SC" charset="0"/>
              </a:rPr>
              <a:t>31 Nobel </a:t>
            </a:r>
            <a:r>
              <a:rPr lang="fr-FR" sz="2400" dirty="0" err="1">
                <a:latin typeface="Roboto Condensed" charset="0"/>
                <a:ea typeface="PingFang SC" charset="0"/>
              </a:rPr>
              <a:t>laureates</a:t>
            </a:r>
            <a:r>
              <a:rPr lang="fr-FR" sz="2400" dirty="0">
                <a:latin typeface="Roboto Condensed" charset="0"/>
                <a:ea typeface="PingFang SC" charset="0"/>
              </a:rPr>
              <a:t> and Fields </a:t>
            </a:r>
            <a:r>
              <a:rPr lang="fr-FR" sz="2400" dirty="0" err="1">
                <a:latin typeface="Roboto Condensed" charset="0"/>
                <a:ea typeface="PingFang SC" charset="0"/>
              </a:rPr>
              <a:t>Medalists</a:t>
            </a:r>
            <a:endParaRPr lang="fr-FR" sz="2400" dirty="0">
              <a:latin typeface="Roboto Condensed" charset="0"/>
              <a:ea typeface="PingFang SC" charset="0"/>
            </a:endParaRPr>
          </a:p>
          <a:p>
            <a:r>
              <a:rPr lang="fr-FR" sz="2400" dirty="0">
                <a:latin typeface="Roboto Condensed" charset="0"/>
                <a:ea typeface="PingFang SC" charset="0"/>
              </a:rPr>
              <a:t>UNESCO, World Science Forum, Club of Rome, Inter </a:t>
            </a:r>
            <a:r>
              <a:rPr lang="fr-FR" sz="2400" dirty="0" err="1">
                <a:latin typeface="Roboto Condensed" charset="0"/>
                <a:ea typeface="PingFang SC" charset="0"/>
              </a:rPr>
              <a:t>Parliamentary</a:t>
            </a:r>
            <a:r>
              <a:rPr lang="fr-FR" sz="2400">
                <a:latin typeface="Roboto Condensed" charset="0"/>
                <a:ea typeface="PingFang SC" charset="0"/>
              </a:rPr>
              <a:t> Union. </a:t>
            </a:r>
            <a:r>
              <a:rPr lang="en-US" sz="2400">
                <a:latin typeface="Roboto Condensed" charset="0"/>
                <a:ea typeface="PingFang SC" charset="0"/>
              </a:rPr>
              <a:t>These </a:t>
            </a:r>
            <a:r>
              <a:rPr lang="en-US" sz="2400" dirty="0">
                <a:latin typeface="Roboto Condensed" charset="0"/>
                <a:ea typeface="PingFang SC" charset="0"/>
              </a:rPr>
              <a:t>unions, organizations, academies, networks and associations are the foundations for the success of the year and for further initiatives beyond this International Year. A real asset!!</a:t>
            </a:r>
          </a:p>
          <a:p>
            <a:endParaRPr lang="fr-FR" sz="2400" dirty="0">
              <a:latin typeface="Roboto Condensed" charset="0"/>
              <a:ea typeface="PingFang SC" charset="0"/>
            </a:endParaRPr>
          </a:p>
          <a:p>
            <a:pPr marL="0" indent="0">
              <a:buNone/>
            </a:pPr>
            <a:endParaRPr lang="fr-FR" dirty="0">
              <a:latin typeface="Roboto Condensed" charset="0"/>
              <a:ea typeface="PingFang SC" charset="0"/>
            </a:endParaRPr>
          </a:p>
          <a:p>
            <a:pPr marL="457200" indent="-457200">
              <a:buBlip>
                <a:blip r:embed="rId2"/>
              </a:buBlip>
            </a:pPr>
            <a:endParaRPr lang="fr-FR" dirty="0">
              <a:latin typeface="Roboto Condensed" charset="0"/>
              <a:ea typeface="PingFang SC" charset="0"/>
            </a:endParaRPr>
          </a:p>
          <a:p>
            <a:pPr marL="457200" indent="-457200">
              <a:buBlip>
                <a:blip r:embed="rId2"/>
              </a:buBlip>
            </a:pPr>
            <a:endParaRPr lang="fr-FR" dirty="0">
              <a:latin typeface="Roboto Condensed" charset="0"/>
              <a:ea typeface="PingFang SC" charset="0"/>
            </a:endParaRPr>
          </a:p>
          <a:p>
            <a:pPr marL="457200" indent="-457200">
              <a:buBlip>
                <a:blip r:embed="rId2"/>
              </a:buBlip>
            </a:pPr>
            <a:endParaRPr lang="fr-FR" dirty="0"/>
          </a:p>
        </p:txBody>
      </p:sp>
    </p:spTree>
    <p:extLst>
      <p:ext uri="{BB962C8B-B14F-4D97-AF65-F5344CB8AC3E}">
        <p14:creationId xmlns:p14="http://schemas.microsoft.com/office/powerpoint/2010/main" val="2745105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74596976-985D-B143-A021-909640507D18}"/>
              </a:ext>
            </a:extLst>
          </p:cNvPr>
          <p:cNvSpPr>
            <a:spLocks noGrp="1"/>
          </p:cNvSpPr>
          <p:nvPr>
            <p:ph idx="1"/>
          </p:nvPr>
        </p:nvSpPr>
        <p:spPr>
          <a:xfrm>
            <a:off x="-37897" y="905934"/>
            <a:ext cx="10118522" cy="4770118"/>
          </a:xfrm>
        </p:spPr>
        <p:txBody>
          <a:bodyPr/>
          <a:lstStyle/>
          <a:p>
            <a:r>
              <a:rPr lang="en-US" dirty="0"/>
              <a:t>Basic sciences are curiosity and inquiry driven They are the foundations of education and the sources of discoveries which turn into applications: they can then serve an inclusive sustainable development (improving global equity and well-being together with a healthy and lively planet). All together (education, discoveries, applications, and inclusive sustainable development) can boost collaborative and open Basic Sciences. This is the virtuous circle that we want to promote during the International Year of Basics Sciences for Sustainable Development and after.</a:t>
            </a:r>
          </a:p>
          <a:p>
            <a:r>
              <a:rPr lang="en-US" dirty="0"/>
              <a:t>To achieve this goal, we shall need you, teachers, scientists, entrepreneurs and society at large to share this vision</a:t>
            </a:r>
            <a:r>
              <a:rPr lang="en-US"/>
              <a:t>,  </a:t>
            </a:r>
            <a:r>
              <a:rPr lang="en-US" dirty="0"/>
              <a:t>and act accordingly. A decade of sciences for sustainability might be necessary.</a:t>
            </a:r>
            <a:endParaRPr lang="fr-FR" dirty="0"/>
          </a:p>
          <a:p>
            <a:endParaRPr lang="fr-FR" dirty="0"/>
          </a:p>
        </p:txBody>
      </p:sp>
      <p:sp>
        <p:nvSpPr>
          <p:cNvPr id="3" name="Titre 2">
            <a:extLst>
              <a:ext uri="{FF2B5EF4-FFF2-40B4-BE49-F238E27FC236}">
                <a16:creationId xmlns:a16="http://schemas.microsoft.com/office/drawing/2014/main" id="{8564C217-2D7A-1742-A070-4E8FCA68A2FD}"/>
              </a:ext>
            </a:extLst>
          </p:cNvPr>
          <p:cNvSpPr>
            <a:spLocks noGrp="1"/>
          </p:cNvSpPr>
          <p:nvPr>
            <p:ph type="title"/>
          </p:nvPr>
        </p:nvSpPr>
        <p:spPr>
          <a:xfrm>
            <a:off x="1367904" y="314995"/>
            <a:ext cx="8134066" cy="944530"/>
          </a:xfrm>
        </p:spPr>
        <p:txBody>
          <a:bodyPr/>
          <a:lstStyle/>
          <a:p>
            <a:r>
              <a:rPr lang="fr-FR" b="1" dirty="0" err="1">
                <a:solidFill>
                  <a:srgbClr val="FF0000"/>
                </a:solidFill>
              </a:rPr>
              <a:t>Statement</a:t>
            </a:r>
            <a:r>
              <a:rPr lang="fr-FR" b="1" dirty="0">
                <a:solidFill>
                  <a:srgbClr val="FF0000"/>
                </a:solidFill>
              </a:rPr>
              <a:t> of the International </a:t>
            </a:r>
            <a:r>
              <a:rPr lang="fr-FR" b="1" dirty="0" err="1">
                <a:solidFill>
                  <a:srgbClr val="FF0000"/>
                </a:solidFill>
              </a:rPr>
              <a:t>Year</a:t>
            </a:r>
            <a:r>
              <a:rPr lang="fr-FR" b="1" dirty="0">
                <a:solidFill>
                  <a:srgbClr val="FF0000"/>
                </a:solidFill>
              </a:rPr>
              <a:t>!</a:t>
            </a:r>
          </a:p>
        </p:txBody>
      </p:sp>
      <p:pic>
        <p:nvPicPr>
          <p:cNvPr id="5" name="Image 4">
            <a:extLst>
              <a:ext uri="{FF2B5EF4-FFF2-40B4-BE49-F238E27FC236}">
                <a16:creationId xmlns:a16="http://schemas.microsoft.com/office/drawing/2014/main" id="{7AE4DB0C-024F-B830-ED00-CA6D96CEBBE6}"/>
              </a:ext>
            </a:extLst>
          </p:cNvPr>
          <p:cNvPicPr>
            <a:picLocks noChangeAspect="1"/>
          </p:cNvPicPr>
          <p:nvPr/>
        </p:nvPicPr>
        <p:blipFill>
          <a:blip r:embed="rId2"/>
          <a:stretch>
            <a:fillRect/>
          </a:stretch>
        </p:blipFill>
        <p:spPr>
          <a:xfrm>
            <a:off x="34359" y="2614"/>
            <a:ext cx="757482" cy="847735"/>
          </a:xfrm>
          <a:prstGeom prst="rect">
            <a:avLst/>
          </a:prstGeom>
        </p:spPr>
      </p:pic>
      <p:sp>
        <p:nvSpPr>
          <p:cNvPr id="6" name="ZoneTexte 5">
            <a:extLst>
              <a:ext uri="{FF2B5EF4-FFF2-40B4-BE49-F238E27FC236}">
                <a16:creationId xmlns:a16="http://schemas.microsoft.com/office/drawing/2014/main" id="{FD2257C7-3EBA-38D7-FBFB-CDFC2F56D4F1}"/>
              </a:ext>
            </a:extLst>
          </p:cNvPr>
          <p:cNvSpPr txBox="1"/>
          <p:nvPr/>
        </p:nvSpPr>
        <p:spPr>
          <a:xfrm>
            <a:off x="5760392" y="5301218"/>
            <a:ext cx="761747" cy="369332"/>
          </a:xfrm>
          <a:prstGeom prst="rect">
            <a:avLst/>
          </a:prstGeom>
          <a:noFill/>
        </p:spPr>
        <p:txBody>
          <a:bodyPr wrap="none" rtlCol="0">
            <a:spAutoFit/>
          </a:bodyPr>
          <a:lstStyle/>
          <a:p>
            <a:r>
              <a:rPr lang="fr-FR" b="1" dirty="0"/>
              <a:t>/2023</a:t>
            </a:r>
          </a:p>
        </p:txBody>
      </p:sp>
    </p:spTree>
    <p:extLst>
      <p:ext uri="{BB962C8B-B14F-4D97-AF65-F5344CB8AC3E}">
        <p14:creationId xmlns:p14="http://schemas.microsoft.com/office/powerpoint/2010/main" val="3685097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B1B9296A-84F4-5048-9DB0-F1CDD366AFD3}"/>
              </a:ext>
            </a:extLst>
          </p:cNvPr>
          <p:cNvSpPr>
            <a:spLocks noGrp="1"/>
          </p:cNvSpPr>
          <p:nvPr>
            <p:ph idx="1"/>
          </p:nvPr>
        </p:nvSpPr>
        <p:spPr>
          <a:xfrm>
            <a:off x="504985" y="1035907"/>
            <a:ext cx="9069070" cy="4103623"/>
          </a:xfrm>
        </p:spPr>
        <p:txBody>
          <a:bodyPr>
            <a:normAutofit lnSpcReduction="10000"/>
          </a:bodyPr>
          <a:lstStyle/>
          <a:p>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Scientific knowledge, technology and innovation shape our </a:t>
            </a:r>
            <a:r>
              <a:rPr lang="en-US" sz="1800" b="1" dirty="0" err="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lifes</a:t>
            </a:r>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our imagination, our hopes, our fears. But beyond, it is a common universal heritage.</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b="1" dirty="0">
                <a:latin typeface="Times New Roman" panose="02020603050405020304" pitchFamily="18" charset="0"/>
                <a:ea typeface="Times New Roman" panose="02020603050405020304" pitchFamily="18" charset="0"/>
                <a:cs typeface="Times New Roman" panose="02020603050405020304" pitchFamily="18" charset="0"/>
              </a:rPr>
              <a:t>Business as usual is no more an option. Every scientist through his/her institution, especially when supported by public funds, and even if his research is curiosity and inquiry driven, must try to best connect to the society and should have in mind how his or her activity and findings could impact the world (responsibility), and might be of interest for contributing to make it better and not worse.  </a:t>
            </a:r>
          </a:p>
          <a:p>
            <a:r>
              <a:rPr lang="en-US" sz="1800" b="1" dirty="0">
                <a:latin typeface="Times New Roman" panose="02020603050405020304" pitchFamily="18" charset="0"/>
                <a:ea typeface="Times New Roman" panose="02020603050405020304" pitchFamily="18" charset="0"/>
                <a:cs typeface="Times New Roman" panose="02020603050405020304" pitchFamily="18" charset="0"/>
              </a:rPr>
              <a:t>However, scientists must be given the necessary funding and freedom and the right to collaborate with the other scientists in their field to conduct their research (science for peace) and be listened to at all levels of decision making and inspire that way the decision makers and the society at large. </a:t>
            </a:r>
          </a:p>
          <a:p>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It is a balancing act (responsibility </a:t>
            </a:r>
            <a:r>
              <a:rPr lang="en-US" sz="1800" b="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and freedom) to </a:t>
            </a:r>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ensure societies trust their scientists and the knowledge they provide</a:t>
            </a:r>
          </a:p>
          <a:p>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Doctoral education should include in priority ethics, integrity and sustainability</a:t>
            </a:r>
          </a:p>
          <a:p>
            <a:endParaRPr lang="fr-FR" sz="1800" dirty="0">
              <a:latin typeface="Calibri" panose="020F0502020204030204" pitchFamily="34" charset="0"/>
              <a:ea typeface="Calibri" panose="020F0502020204030204" pitchFamily="34" charset="0"/>
              <a:cs typeface="Times New Roman" panose="02020603050405020304" pitchFamily="18" charset="0"/>
            </a:endParaRPr>
          </a:p>
          <a:p>
            <a:endParaRPr lang="fr-FR" b="1" dirty="0"/>
          </a:p>
        </p:txBody>
      </p:sp>
      <p:sp>
        <p:nvSpPr>
          <p:cNvPr id="3" name="Titre 2">
            <a:extLst>
              <a:ext uri="{FF2B5EF4-FFF2-40B4-BE49-F238E27FC236}">
                <a16:creationId xmlns:a16="http://schemas.microsoft.com/office/drawing/2014/main" id="{6E6B51CE-F1CF-984C-948C-FE077D3BB434}"/>
              </a:ext>
            </a:extLst>
          </p:cNvPr>
          <p:cNvSpPr>
            <a:spLocks noGrp="1"/>
          </p:cNvSpPr>
          <p:nvPr>
            <p:ph type="title"/>
          </p:nvPr>
        </p:nvSpPr>
        <p:spPr>
          <a:xfrm>
            <a:off x="1080012" y="9171"/>
            <a:ext cx="8494044" cy="944530"/>
          </a:xfrm>
        </p:spPr>
        <p:txBody>
          <a:bodyPr>
            <a:normAutofit fontScale="90000"/>
          </a:bodyPr>
          <a:lstStyle/>
          <a:p>
            <a:r>
              <a:rPr lang="fr-FR" b="1" dirty="0">
                <a:solidFill>
                  <a:srgbClr val="FF0000"/>
                </a:solidFill>
              </a:rPr>
              <a:t>Science, </a:t>
            </a:r>
            <a:r>
              <a:rPr lang="fr-FR" b="1" dirty="0" err="1">
                <a:solidFill>
                  <a:srgbClr val="FF0000"/>
                </a:solidFill>
              </a:rPr>
              <a:t>Ethics</a:t>
            </a:r>
            <a:r>
              <a:rPr lang="fr-FR" b="1" dirty="0">
                <a:solidFill>
                  <a:srgbClr val="FF0000"/>
                </a:solidFill>
              </a:rPr>
              <a:t> and </a:t>
            </a:r>
            <a:r>
              <a:rPr lang="fr-FR" b="1" dirty="0" err="1">
                <a:solidFill>
                  <a:srgbClr val="FF0000"/>
                </a:solidFill>
              </a:rPr>
              <a:t>Human</a:t>
            </a:r>
            <a:r>
              <a:rPr lang="fr-FR" b="1" dirty="0">
                <a:solidFill>
                  <a:srgbClr val="FF0000"/>
                </a:solidFill>
              </a:rPr>
              <a:t> </a:t>
            </a:r>
            <a:r>
              <a:rPr lang="fr-FR" b="1" dirty="0" err="1">
                <a:solidFill>
                  <a:srgbClr val="FF0000"/>
                </a:solidFill>
              </a:rPr>
              <a:t>Development</a:t>
            </a:r>
            <a:r>
              <a:rPr lang="fr-FR" b="1" dirty="0">
                <a:solidFill>
                  <a:srgbClr val="FF0000"/>
                </a:solidFill>
              </a:rPr>
              <a:t> (</a:t>
            </a:r>
            <a:r>
              <a:rPr lang="fr-FR" b="1" dirty="0" err="1">
                <a:solidFill>
                  <a:srgbClr val="FF0000"/>
                </a:solidFill>
              </a:rPr>
              <a:t>Quy-Nhon</a:t>
            </a:r>
            <a:r>
              <a:rPr lang="fr-FR" b="1" dirty="0">
                <a:solidFill>
                  <a:srgbClr val="FF0000"/>
                </a:solidFill>
              </a:rPr>
              <a:t>, Vietnam </a:t>
            </a:r>
            <a:r>
              <a:rPr lang="fr-FR" b="1" dirty="0" err="1">
                <a:solidFill>
                  <a:srgbClr val="FF0000"/>
                </a:solidFill>
              </a:rPr>
              <a:t>conference</a:t>
            </a:r>
            <a:r>
              <a:rPr lang="fr-FR" b="1" dirty="0">
                <a:solidFill>
                  <a:srgbClr val="FF0000"/>
                </a:solidFill>
              </a:rPr>
              <a:t>)</a:t>
            </a:r>
          </a:p>
        </p:txBody>
      </p:sp>
    </p:spTree>
    <p:extLst>
      <p:ext uri="{BB962C8B-B14F-4D97-AF65-F5344CB8AC3E}">
        <p14:creationId xmlns:p14="http://schemas.microsoft.com/office/powerpoint/2010/main" val="843601749"/>
      </p:ext>
    </p:extLst>
  </p:cSld>
  <p:clrMapOvr>
    <a:masterClrMapping/>
  </p:clrMapOvr>
</p:sld>
</file>

<file path=ppt/theme/theme1.xml><?xml version="1.0" encoding="utf-8"?>
<a:theme xmlns:a="http://schemas.openxmlformats.org/drawingml/2006/main" name="IYBSSD MS - SC - 15122020">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Roboto Condensed"/>
        <a:ea typeface="PingFang SC"/>
        <a:cs typeface=""/>
      </a:majorFont>
      <a:minorFont>
        <a:latin typeface="Roboto Condensed"/>
        <a:ea typeface="PingFang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PingFang SC" panose="020B0400000000000000"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PingFang SC" panose="020B0400000000000000" pitchFamily="34" charset="-122"/>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S - SC - 15122020" id="{5D4F8A29-0680-5E4F-AF28-45E9577DA5DE}" vid="{8EDF1DE7-D946-1243-839F-34D8A122AB0F}"/>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IYBSSD MS - SC - 15122020.pot</Template>
  <TotalTime>21984</TotalTime>
  <Words>1291</Words>
  <Application>Microsoft Macintosh PowerPoint</Application>
  <PresentationFormat>Personnalisé</PresentationFormat>
  <Paragraphs>100</Paragraphs>
  <Slides>14</Slides>
  <Notes>6</Notes>
  <HiddenSlides>0</HiddenSlides>
  <MMClips>1</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vt:lpstr>
      <vt:lpstr>Calibri</vt:lpstr>
      <vt:lpstr>Roboto Condensed</vt:lpstr>
      <vt:lpstr>Symbol</vt:lpstr>
      <vt:lpstr>Times New Roman</vt:lpstr>
      <vt:lpstr>IYBSSD MS - SC - 15122020</vt:lpstr>
      <vt:lpstr>  Sciences for Sustainability: from the International Year of Basic Sciences for Sustainable Development in 2022/2023, to the International Decade of (all) Sciences for Sustainable Development 2024 - 2033 proclaimed by UN and under the auspices of UNESCO</vt:lpstr>
      <vt:lpstr>  International Year of Basic Sciences for Sustainable Development in 2022/2023, under the auspices of UNESCO</vt:lpstr>
      <vt:lpstr>Présentation PowerPoint</vt:lpstr>
      <vt:lpstr>Rationale</vt:lpstr>
      <vt:lpstr>Examples</vt:lpstr>
      <vt:lpstr>Présentation PowerPoint</vt:lpstr>
      <vt:lpstr>Support</vt:lpstr>
      <vt:lpstr>Statement of the International Year!</vt:lpstr>
      <vt:lpstr>Science, Ethics and Human Development (Quy-Nhon, Vietnam conference)</vt:lpstr>
      <vt:lpstr>Plead for Basic and Applied Sustainability Science (Serbia, Belgrade conference)</vt:lpstr>
      <vt:lpstr>International Decade of Sciences for Sustainable Development 2024 - 2033</vt:lpstr>
      <vt:lpstr>Rationale and Goals</vt:lpstr>
      <vt:lpstr>   Global challenges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IYBSSD2022</dc:title>
  <dc:creator>Luc Allemand</dc:creator>
  <cp:lastModifiedBy>Michel Spiro</cp:lastModifiedBy>
  <cp:revision>315</cp:revision>
  <cp:lastPrinted>2022-06-29T04:48:54Z</cp:lastPrinted>
  <dcterms:created xsi:type="dcterms:W3CDTF">2020-12-13T15:11:27Z</dcterms:created>
  <dcterms:modified xsi:type="dcterms:W3CDTF">2023-10-09T06:53:17Z</dcterms:modified>
</cp:coreProperties>
</file>