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3" r:id="rId7"/>
    <p:sldId id="264" r:id="rId8"/>
    <p:sldId id="267" r:id="rId9"/>
    <p:sldId id="266" r:id="rId10"/>
    <p:sldId id="265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3C847-9946-4F5D-92B4-68BBA5C71C3D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387F7-A888-4972-9DDC-2A729D5EF5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7EF74-8AEE-4462-B263-F20AD88ECC1A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4EABD-D188-47BB-B0FA-DC59C3C76F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err="1" smtClean="0"/>
              <a:t>opto</a:t>
            </a:r>
            <a:r>
              <a:rPr lang="en-US" dirty="0" smtClean="0"/>
              <a:t> R&amp;D at SMU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Jingbo Ye</a:t>
            </a:r>
          </a:p>
          <a:p>
            <a:r>
              <a:rPr lang="en-US" dirty="0" smtClean="0"/>
              <a:t>Dept. of Physics</a:t>
            </a:r>
          </a:p>
          <a:p>
            <a:r>
              <a:rPr lang="en-US" dirty="0" smtClean="0"/>
              <a:t>SMU</a:t>
            </a:r>
          </a:p>
          <a:p>
            <a:r>
              <a:rPr lang="en-US" dirty="0" smtClean="0"/>
              <a:t>For the </a:t>
            </a:r>
            <a:r>
              <a:rPr lang="en-US" dirty="0" err="1" smtClean="0"/>
              <a:t>opto</a:t>
            </a:r>
            <a:r>
              <a:rPr lang="en-US" dirty="0" smtClean="0"/>
              <a:t> WG workshop at CERN, March 8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System level studies for ATLAS </a:t>
            </a:r>
            <a:r>
              <a:rPr lang="en-US" dirty="0" err="1" smtClean="0"/>
              <a:t>LAr</a:t>
            </a:r>
            <a:r>
              <a:rPr lang="en-US" dirty="0" smtClean="0"/>
              <a:t> readout upgrade. </a:t>
            </a:r>
          </a:p>
          <a:p>
            <a:pPr lvl="1"/>
            <a:r>
              <a:rPr lang="en-US" dirty="0" smtClean="0"/>
              <a:t>SMU is active in the system level specification for the FEB2. </a:t>
            </a:r>
          </a:p>
          <a:p>
            <a:r>
              <a:rPr lang="en-US" dirty="0" smtClean="0"/>
              <a:t>Data links inside </a:t>
            </a:r>
            <a:r>
              <a:rPr lang="en-US" dirty="0" err="1" smtClean="0"/>
              <a:t>LAr</a:t>
            </a:r>
            <a:r>
              <a:rPr lang="en-US" dirty="0" smtClean="0"/>
              <a:t> for LBNE (1 FTE).</a:t>
            </a:r>
          </a:p>
          <a:p>
            <a:pPr lvl="1"/>
            <a:r>
              <a:rPr lang="en-US" dirty="0" smtClean="0"/>
              <a:t>SMU is pursuing a program to develop data links (electrical and optical) inside </a:t>
            </a:r>
            <a:r>
              <a:rPr lang="en-US" dirty="0" err="1" smtClean="0"/>
              <a:t>LAr</a:t>
            </a:r>
            <a:r>
              <a:rPr lang="en-US" dirty="0" smtClean="0"/>
              <a:t>. The immediate application is the LAr20 for LBNE.</a:t>
            </a:r>
          </a:p>
          <a:p>
            <a:pPr lvl="1"/>
            <a:r>
              <a:rPr lang="en-US" dirty="0" smtClean="0"/>
              <a:t>The issue here is mostly system reliability: </a:t>
            </a:r>
            <a:r>
              <a:rPr lang="en-US" dirty="0" smtClean="0"/>
              <a:t>the hot </a:t>
            </a:r>
            <a:r>
              <a:rPr lang="en-US" dirty="0" smtClean="0"/>
              <a:t>carrier effect, and </a:t>
            </a:r>
            <a:r>
              <a:rPr lang="en-US" dirty="0" smtClean="0"/>
              <a:t>the requirement of 15 </a:t>
            </a:r>
            <a:r>
              <a:rPr lang="en-US" dirty="0" smtClean="0"/>
              <a:t>yrs operation lifetime without access, much more stringent than that in detector front-end for colliders.    </a:t>
            </a:r>
          </a:p>
          <a:p>
            <a:r>
              <a:rPr lang="en-US" dirty="0" smtClean="0"/>
              <a:t>ASIC technology evaluation.</a:t>
            </a:r>
          </a:p>
          <a:p>
            <a:pPr lvl="1"/>
            <a:r>
              <a:rPr lang="en-US" dirty="0" smtClean="0"/>
              <a:t>Continuous efforts in ASIC technology evaluations for HEP. Current support: DOE/ADR. Collaborators: Vanderbilt, Duke and Yale.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the near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ASIC development: LOCs2 to </a:t>
            </a:r>
            <a:r>
              <a:rPr lang="en-US" dirty="0" err="1" smtClean="0"/>
              <a:t>LOCsx</a:t>
            </a:r>
            <a:r>
              <a:rPr lang="en-US" dirty="0" smtClean="0"/>
              <a:t> (x=4 or 6), packaging option studies. </a:t>
            </a:r>
          </a:p>
          <a:p>
            <a:r>
              <a:rPr lang="en-US" dirty="0" smtClean="0"/>
              <a:t>COTS evaluation: on serializers and LDDs. </a:t>
            </a:r>
          </a:p>
          <a:p>
            <a:r>
              <a:rPr lang="en-US" dirty="0" smtClean="0"/>
              <a:t>Versatile Link: continue and benefits for other R&amp;D projects. </a:t>
            </a:r>
          </a:p>
          <a:p>
            <a:r>
              <a:rPr lang="en-US" dirty="0" smtClean="0"/>
              <a:t>Generic Optical Link R&amp;D in US, </a:t>
            </a:r>
            <a:r>
              <a:rPr lang="en-US" dirty="0" smtClean="0"/>
              <a:t>especially the 10 Gbps optical transmitter in array format. That is, if the proposal is funded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Specific systems: ATLAS </a:t>
            </a:r>
            <a:r>
              <a:rPr lang="en-US" dirty="0" err="1" smtClean="0"/>
              <a:t>LAr</a:t>
            </a:r>
            <a:r>
              <a:rPr lang="en-US" dirty="0" smtClean="0"/>
              <a:t> upgrade, </a:t>
            </a:r>
            <a:r>
              <a:rPr lang="en-US" dirty="0" smtClean="0"/>
              <a:t>LBNE/LAr20. </a:t>
            </a:r>
          </a:p>
          <a:p>
            <a:r>
              <a:rPr lang="en-US" dirty="0" smtClean="0"/>
              <a:t>Follow developments in industry: </a:t>
            </a:r>
            <a:r>
              <a:rPr lang="en-US" dirty="0" err="1" smtClean="0"/>
              <a:t>SerDes</a:t>
            </a:r>
            <a:r>
              <a:rPr lang="en-US" dirty="0" smtClean="0"/>
              <a:t> embedded FPGA, optical module packaging, ASIC technologies.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optoelectronics group </a:t>
            </a:r>
            <a:r>
              <a:rPr lang="en-US" dirty="0" smtClean="0"/>
              <a:t>in the Dept. of Physics SMU is responsible for ATLAS/</a:t>
            </a:r>
            <a:r>
              <a:rPr lang="en-US" dirty="0" err="1" smtClean="0"/>
              <a:t>LAr</a:t>
            </a:r>
            <a:r>
              <a:rPr lang="en-US" dirty="0" smtClean="0"/>
              <a:t> optical link M&amp;O, and is active in many R&amp;D projects, some for collider physics, some for neutrino physics.</a:t>
            </a:r>
          </a:p>
          <a:p>
            <a:r>
              <a:rPr lang="en-US" dirty="0" smtClean="0"/>
              <a:t>There are R&amp;D projects at component (ASIC and COTS) level and at system level, presenting a “full spectrum” for data links.</a:t>
            </a:r>
          </a:p>
          <a:p>
            <a:r>
              <a:rPr lang="en-US" dirty="0" smtClean="0"/>
              <a:t>With a group of 4 technical FTEs, plus faculty and students, this group has reached a critical mass for synergy. We welcome any kind of constructive collaboration. We especially need help in ASIC development and packaging.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team </a:t>
            </a:r>
            <a:r>
              <a:rPr lang="en-US" dirty="0" smtClean="0"/>
              <a:t>and facility at </a:t>
            </a:r>
            <a:r>
              <a:rPr lang="en-US" dirty="0" smtClean="0"/>
              <a:t>SMU. </a:t>
            </a:r>
          </a:p>
          <a:p>
            <a:r>
              <a:rPr lang="en-US" dirty="0" smtClean="0"/>
              <a:t>Past project and present M&amp;O.</a:t>
            </a:r>
          </a:p>
          <a:p>
            <a:r>
              <a:rPr lang="en-US" dirty="0" smtClean="0"/>
              <a:t>Present R&amp;D projects.</a:t>
            </a:r>
          </a:p>
          <a:p>
            <a:r>
              <a:rPr lang="en-US" dirty="0" smtClean="0"/>
              <a:t>Plan for the near future.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 </a:t>
            </a:r>
            <a:r>
              <a:rPr lang="en-US" dirty="0" smtClean="0"/>
              <a:t>and facility at </a:t>
            </a:r>
            <a:r>
              <a:rPr lang="en-US" dirty="0" smtClean="0"/>
              <a:t>SMU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201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</a:t>
            </a:r>
            <a:r>
              <a:rPr lang="en-US" dirty="0" smtClean="0"/>
              <a:t>is a university based </a:t>
            </a:r>
            <a:r>
              <a:rPr lang="en-US" dirty="0" err="1" smtClean="0"/>
              <a:t>opto</a:t>
            </a:r>
            <a:r>
              <a:rPr lang="en-US" dirty="0" smtClean="0"/>
              <a:t>-electronics lab in the Dept. of Physics at SMU. </a:t>
            </a:r>
          </a:p>
          <a:p>
            <a:r>
              <a:rPr lang="en-US" dirty="0" smtClean="0"/>
              <a:t>Capability</a:t>
            </a:r>
            <a:r>
              <a:rPr lang="en-US" dirty="0" smtClean="0"/>
              <a:t>: </a:t>
            </a:r>
            <a:r>
              <a:rPr lang="en-US" dirty="0" err="1" smtClean="0"/>
              <a:t>opto</a:t>
            </a:r>
            <a:r>
              <a:rPr lang="en-US" dirty="0" smtClean="0"/>
              <a:t>-electronics system level design, ASIC design, component evaluation in radiation environment, reliability studies, … 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Equipment</a:t>
            </a:r>
            <a:r>
              <a:rPr lang="en-US" dirty="0" smtClean="0"/>
              <a:t>: 20 GHz </a:t>
            </a:r>
            <a:r>
              <a:rPr lang="en-US" dirty="0" err="1" smtClean="0"/>
              <a:t>realtime</a:t>
            </a:r>
            <a:r>
              <a:rPr lang="en-US" dirty="0" smtClean="0"/>
              <a:t> scope, 12.5 Gbps BERT, </a:t>
            </a:r>
            <a:r>
              <a:rPr lang="en-US" dirty="0" err="1" smtClean="0"/>
              <a:t>ProbeStation</a:t>
            </a:r>
            <a:r>
              <a:rPr lang="en-US" dirty="0" smtClean="0"/>
              <a:t> with RF probes, </a:t>
            </a:r>
            <a:r>
              <a:rPr lang="en-US" dirty="0" smtClean="0"/>
              <a:t>wire bonder… .</a:t>
            </a:r>
            <a:endParaRPr lang="en-US" dirty="0" smtClean="0"/>
          </a:p>
          <a:p>
            <a:r>
              <a:rPr lang="en-US" dirty="0" smtClean="0"/>
              <a:t>The team: 4 FTEs (1 </a:t>
            </a:r>
            <a:r>
              <a:rPr lang="en-US" dirty="0" smtClean="0"/>
              <a:t>mostly ASIC</a:t>
            </a:r>
            <a:r>
              <a:rPr lang="en-US" dirty="0" smtClean="0"/>
              <a:t>, </a:t>
            </a:r>
            <a:r>
              <a:rPr lang="en-US" dirty="0" smtClean="0"/>
              <a:t>1 </a:t>
            </a:r>
            <a:r>
              <a:rPr lang="en-US" dirty="0" smtClean="0"/>
              <a:t>mostly system, </a:t>
            </a:r>
            <a:r>
              <a:rPr lang="en-US" dirty="0" smtClean="0"/>
              <a:t>1 ASIC and system, 1 </a:t>
            </a:r>
            <a:r>
              <a:rPr lang="en-US" dirty="0" smtClean="0"/>
              <a:t>ET supporting</a:t>
            </a:r>
            <a:r>
              <a:rPr lang="en-US" dirty="0" smtClean="0"/>
              <a:t>), </a:t>
            </a:r>
            <a:r>
              <a:rPr lang="en-US" dirty="0" smtClean="0"/>
              <a:t>all supported by research </a:t>
            </a:r>
            <a:r>
              <a:rPr lang="en-US" dirty="0" smtClean="0"/>
              <a:t>grants</a:t>
            </a:r>
            <a:r>
              <a:rPr lang="en-US" dirty="0" smtClean="0"/>
              <a:t>, meaning … (sigh).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project and present M&amp;O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Coordinator in the team that delivered the optical link system (G-Link based, 1.6 Gbps, 1524 fiber channels) for ATLAS </a:t>
            </a:r>
            <a:r>
              <a:rPr lang="en-US" dirty="0" err="1" smtClean="0"/>
              <a:t>LAr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Current responsible for the system’s M&amp;O. Participating in the </a:t>
            </a:r>
            <a:r>
              <a:rPr lang="en-US" dirty="0" smtClean="0"/>
              <a:t>investigations </a:t>
            </a:r>
            <a:r>
              <a:rPr lang="en-US" dirty="0" smtClean="0"/>
              <a:t>of the VCSEL reliability issue. Proposed a dual-</a:t>
            </a:r>
            <a:r>
              <a:rPr lang="en-US" dirty="0" err="1" smtClean="0"/>
              <a:t>OTx</a:t>
            </a:r>
            <a:r>
              <a:rPr lang="en-US" dirty="0" smtClean="0"/>
              <a:t> solution for a possible fix to the problem. Decision awaiting for running condition of 2011. </a:t>
            </a:r>
          </a:p>
          <a:p>
            <a:r>
              <a:rPr lang="en-US" dirty="0" smtClean="0"/>
              <a:t>Lessons learned: redundancy is a must for systems that require high reliability but have very limited access for maintenance and repair.</a:t>
            </a:r>
          </a:p>
          <a:p>
            <a:r>
              <a:rPr lang="en-US" dirty="0" smtClean="0"/>
              <a:t>Requires 1 FTE in the past few years for tasks in M&amp;O. Fast turn-around </a:t>
            </a:r>
            <a:r>
              <a:rPr lang="en-US" dirty="0" smtClean="0"/>
              <a:t>measurements requested </a:t>
            </a:r>
            <a:r>
              <a:rPr lang="en-US" dirty="0" smtClean="0"/>
              <a:t>in those testing jobs require continuous knowledge and undisrupted test setups.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 directions:</a:t>
            </a:r>
          </a:p>
          <a:p>
            <a:pPr lvl="1"/>
            <a:r>
              <a:rPr lang="en-US" dirty="0" smtClean="0"/>
              <a:t>The LOC ASIC development for ATLAS </a:t>
            </a:r>
            <a:r>
              <a:rPr lang="en-US" dirty="0" err="1" smtClean="0"/>
              <a:t>LAr</a:t>
            </a:r>
            <a:r>
              <a:rPr lang="en-US" dirty="0" smtClean="0"/>
              <a:t> readout upgrade.</a:t>
            </a:r>
          </a:p>
          <a:p>
            <a:pPr lvl="1"/>
            <a:r>
              <a:rPr lang="en-US" dirty="0" smtClean="0"/>
              <a:t>The Versatile Link project.</a:t>
            </a:r>
          </a:p>
          <a:p>
            <a:pPr lvl="1"/>
            <a:r>
              <a:rPr lang="en-US" dirty="0" smtClean="0"/>
              <a:t>System level studies for ATLAS </a:t>
            </a:r>
            <a:r>
              <a:rPr lang="en-US" dirty="0" err="1" smtClean="0"/>
              <a:t>LAr</a:t>
            </a:r>
            <a:r>
              <a:rPr lang="en-US" dirty="0" smtClean="0"/>
              <a:t> readout upgrade.</a:t>
            </a:r>
          </a:p>
          <a:p>
            <a:pPr lvl="1"/>
            <a:r>
              <a:rPr lang="en-US" dirty="0" smtClean="0"/>
              <a:t>Data links inside </a:t>
            </a:r>
            <a:r>
              <a:rPr lang="en-US" dirty="0" err="1" smtClean="0"/>
              <a:t>LAr</a:t>
            </a:r>
            <a:r>
              <a:rPr lang="en-US" dirty="0" smtClean="0"/>
              <a:t> for LBNE. </a:t>
            </a:r>
          </a:p>
          <a:p>
            <a:pPr lvl="1"/>
            <a:r>
              <a:rPr lang="en-US" dirty="0" smtClean="0"/>
              <a:t>ASIC technology evaluation.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49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LOC ASIC development for ATLAS </a:t>
            </a:r>
            <a:r>
              <a:rPr lang="en-US" dirty="0" err="1" smtClean="0"/>
              <a:t>LAr</a:t>
            </a:r>
            <a:r>
              <a:rPr lang="en-US" dirty="0" smtClean="0"/>
              <a:t> readout upgrade (1 </a:t>
            </a:r>
            <a:r>
              <a:rPr lang="en-US" dirty="0" smtClean="0"/>
              <a:t>FTE):</a:t>
            </a:r>
            <a:endParaRPr lang="en-US" dirty="0" smtClean="0"/>
          </a:p>
          <a:p>
            <a:pPr lvl="1"/>
            <a:r>
              <a:rPr lang="en-US" dirty="0" smtClean="0"/>
              <a:t>Succeeded in the 5 Gbps LOCs1 serializer and the 5 GHz LCPLL prototyping, see reports in TWEPP 2010 for details. </a:t>
            </a:r>
          </a:p>
          <a:p>
            <a:pPr lvl="1"/>
            <a:r>
              <a:rPr lang="en-US" dirty="0" smtClean="0"/>
              <a:t>Successful proton irradiation on LOCs1 to verify its property in radiation environment. TID, SEU are not of concern with 200 </a:t>
            </a:r>
            <a:r>
              <a:rPr lang="en-US" dirty="0" err="1" smtClean="0"/>
              <a:t>MeV</a:t>
            </a:r>
            <a:r>
              <a:rPr lang="en-US" dirty="0" smtClean="0"/>
              <a:t> protons. </a:t>
            </a:r>
          </a:p>
          <a:p>
            <a:pPr lvl="1"/>
            <a:r>
              <a:rPr lang="en-US" dirty="0" smtClean="0"/>
              <a:t>No funds for tests with higher LET. </a:t>
            </a:r>
            <a:r>
              <a:rPr lang="en-US" dirty="0" smtClean="0">
                <a:solidFill>
                  <a:srgbClr val="FF0000"/>
                </a:solidFill>
              </a:rPr>
              <a:t>Collaboration welcome. </a:t>
            </a:r>
          </a:p>
          <a:p>
            <a:pPr lvl="1"/>
            <a:r>
              <a:rPr lang="en-US" dirty="0" smtClean="0"/>
              <a:t>There are interests in designing a low(</a:t>
            </a:r>
            <a:r>
              <a:rPr lang="en-US" dirty="0" err="1" smtClean="0"/>
              <a:t>er</a:t>
            </a:r>
            <a:r>
              <a:rPr lang="en-US" dirty="0" smtClean="0"/>
              <a:t>) power 16:1 serializer from 2.5 to 5 Gbps based on the LOCs1 design, but no funds for this work. </a:t>
            </a:r>
            <a:r>
              <a:rPr lang="en-US" dirty="0" smtClean="0">
                <a:solidFill>
                  <a:srgbClr val="FF0000"/>
                </a:solidFill>
              </a:rPr>
              <a:t>Collaboration welcome. </a:t>
            </a:r>
          </a:p>
          <a:p>
            <a:pPr lvl="1"/>
            <a:r>
              <a:rPr lang="en-US" dirty="0" smtClean="0"/>
              <a:t>Are designing LOCs2, a 2-lane, shared PLL, serializer array. </a:t>
            </a:r>
          </a:p>
          <a:p>
            <a:pPr lvl="1"/>
            <a:r>
              <a:rPr lang="en-US" dirty="0" smtClean="0"/>
              <a:t>With the current GC process, the speed may reach 8 Gbps.</a:t>
            </a:r>
          </a:p>
          <a:p>
            <a:pPr lvl="1"/>
            <a:r>
              <a:rPr lang="en-US" dirty="0" smtClean="0"/>
              <a:t>Will migrate to the PC process in 2012. Simulation show a 15% speed increase and 50% area reduction. </a:t>
            </a:r>
          </a:p>
          <a:p>
            <a:pPr lvl="1"/>
            <a:r>
              <a:rPr lang="en-US" dirty="0" smtClean="0"/>
              <a:t>Will follow the Peregrine/IBM announcement of 180 nm technology and make use of it whenever possible.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help (collaboration) on packaging with 10 Gbps signals.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</p:spPr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76300"/>
            <a:ext cx="8305800" cy="76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LOCs2 status (1 FTE while we really need 2 FTEs):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19300" y="4305300"/>
            <a:ext cx="5517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PFD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39067" y="4305300"/>
            <a:ext cx="4267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21045" y="3505200"/>
            <a:ext cx="979755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1/2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457700" y="3505200"/>
            <a:ext cx="50847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933700" y="3505200"/>
            <a:ext cx="50847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790700" y="3429000"/>
            <a:ext cx="4800600" cy="1295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16200000">
            <a:off x="640452" y="2154623"/>
            <a:ext cx="15268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LVDS to CMOS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878159" y="2154622"/>
            <a:ext cx="16305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CMOS 2:1 MUX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219613" y="2154622"/>
            <a:ext cx="16305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CMOS 2:1 MUX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561067" y="2154622"/>
            <a:ext cx="14702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2:1 MUX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742220" y="2154623"/>
            <a:ext cx="147027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2:1 MUX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923375" y="2154622"/>
            <a:ext cx="1229183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Driver</a:t>
            </a:r>
            <a:endParaRPr lang="en-US" dirty="0"/>
          </a:p>
        </p:txBody>
      </p:sp>
      <p:cxnSp>
        <p:nvCxnSpPr>
          <p:cNvPr id="33" name="Straight Connector 32"/>
          <p:cNvCxnSpPr>
            <a:stCxn id="4" idx="0"/>
          </p:cNvCxnSpPr>
          <p:nvPr/>
        </p:nvCxnSpPr>
        <p:spPr>
          <a:xfrm rot="10800000">
            <a:off x="571500" y="2339289"/>
            <a:ext cx="647700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5" idx="0"/>
          </p:cNvCxnSpPr>
          <p:nvPr/>
        </p:nvCxnSpPr>
        <p:spPr>
          <a:xfrm rot="10800000" flipV="1">
            <a:off x="1606021" y="2362197"/>
            <a:ext cx="9027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6" idx="0"/>
          </p:cNvCxnSpPr>
          <p:nvPr/>
        </p:nvCxnSpPr>
        <p:spPr>
          <a:xfrm rot="10800000">
            <a:off x="2895603" y="2339288"/>
            <a:ext cx="954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7" idx="0"/>
            <a:endCxn id="6" idx="2"/>
          </p:cNvCxnSpPr>
          <p:nvPr/>
        </p:nvCxnSpPr>
        <p:spPr>
          <a:xfrm rot="10800000">
            <a:off x="4219568" y="2339288"/>
            <a:ext cx="8919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8" idx="0"/>
            <a:endCxn id="7" idx="2"/>
          </p:cNvCxnSpPr>
          <p:nvPr/>
        </p:nvCxnSpPr>
        <p:spPr>
          <a:xfrm rot="10800000">
            <a:off x="5480871" y="2339289"/>
            <a:ext cx="81182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9" idx="0"/>
            <a:endCxn id="8" idx="2"/>
          </p:cNvCxnSpPr>
          <p:nvPr/>
        </p:nvCxnSpPr>
        <p:spPr>
          <a:xfrm rot="10800000" flipV="1">
            <a:off x="6662023" y="2339287"/>
            <a:ext cx="69127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9" idx="2"/>
          </p:cNvCxnSpPr>
          <p:nvPr/>
        </p:nvCxnSpPr>
        <p:spPr>
          <a:xfrm rot="10800000">
            <a:off x="7722634" y="2362200"/>
            <a:ext cx="702945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1000" y="2019300"/>
            <a:ext cx="87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LVDS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1790700" y="2019300"/>
            <a:ext cx="418704" cy="419100"/>
            <a:chOff x="609996" y="2019300"/>
            <a:chExt cx="418704" cy="419100"/>
          </a:xfrm>
        </p:grpSpPr>
        <p:cxnSp>
          <p:nvCxnSpPr>
            <p:cNvPr id="55" name="Straight Connector 54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09996" y="20193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086496" y="2019300"/>
            <a:ext cx="342504" cy="419100"/>
            <a:chOff x="609996" y="2019300"/>
            <a:chExt cx="342504" cy="419100"/>
          </a:xfrm>
        </p:grpSpPr>
        <p:cxnSp>
          <p:nvCxnSpPr>
            <p:cNvPr id="58" name="Straight Connector 57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</a:t>
              </a:r>
              <a:endParaRPr lang="en-US" dirty="0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19996" y="2019300"/>
            <a:ext cx="342504" cy="419100"/>
            <a:chOff x="609996" y="2019300"/>
            <a:chExt cx="342504" cy="419100"/>
          </a:xfrm>
        </p:grpSpPr>
        <p:cxnSp>
          <p:nvCxnSpPr>
            <p:cNvPr id="61" name="Straight Connector 60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638800" y="2019300"/>
            <a:ext cx="342504" cy="419100"/>
            <a:chOff x="609996" y="2019300"/>
            <a:chExt cx="342504" cy="419100"/>
          </a:xfrm>
        </p:grpSpPr>
        <p:cxnSp>
          <p:nvCxnSpPr>
            <p:cNvPr id="64" name="Straight Connector 63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6858000" y="1981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7658100" y="2065020"/>
            <a:ext cx="1241494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CML</a:t>
            </a:r>
          </a:p>
          <a:p>
            <a:r>
              <a:rPr lang="en-US" dirty="0" smtClean="0"/>
              <a:t>10.24 Gbps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 rot="16200000">
            <a:off x="640452" y="5545523"/>
            <a:ext cx="15268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LVDS to CMOS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1878159" y="5545522"/>
            <a:ext cx="16305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CMOS 2:1 MUX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3219613" y="5545522"/>
            <a:ext cx="16305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CMOS 2:1 MUX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4561067" y="5545522"/>
            <a:ext cx="14702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2:1 MUX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5742220" y="5545523"/>
            <a:ext cx="147027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2:1 MUX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6923375" y="5545522"/>
            <a:ext cx="1229183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Driver</a:t>
            </a:r>
            <a:endParaRPr lang="en-US" dirty="0"/>
          </a:p>
        </p:txBody>
      </p:sp>
      <p:cxnSp>
        <p:nvCxnSpPr>
          <p:cNvPr id="76" name="Straight Connector 75"/>
          <p:cNvCxnSpPr>
            <a:stCxn id="70" idx="0"/>
          </p:cNvCxnSpPr>
          <p:nvPr/>
        </p:nvCxnSpPr>
        <p:spPr>
          <a:xfrm rot="10800000">
            <a:off x="571500" y="5730189"/>
            <a:ext cx="647700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1" idx="0"/>
          </p:cNvCxnSpPr>
          <p:nvPr/>
        </p:nvCxnSpPr>
        <p:spPr>
          <a:xfrm rot="10800000" flipV="1">
            <a:off x="1606021" y="5753097"/>
            <a:ext cx="9027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2" idx="0"/>
          </p:cNvCxnSpPr>
          <p:nvPr/>
        </p:nvCxnSpPr>
        <p:spPr>
          <a:xfrm rot="10800000">
            <a:off x="2895603" y="5730188"/>
            <a:ext cx="9546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3" idx="0"/>
            <a:endCxn id="72" idx="2"/>
          </p:cNvCxnSpPr>
          <p:nvPr/>
        </p:nvCxnSpPr>
        <p:spPr>
          <a:xfrm rot="10800000">
            <a:off x="4219568" y="5730188"/>
            <a:ext cx="8919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4" idx="0"/>
            <a:endCxn id="73" idx="2"/>
          </p:cNvCxnSpPr>
          <p:nvPr/>
        </p:nvCxnSpPr>
        <p:spPr>
          <a:xfrm rot="10800000">
            <a:off x="5480871" y="5730189"/>
            <a:ext cx="81182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5" idx="0"/>
            <a:endCxn id="74" idx="2"/>
          </p:cNvCxnSpPr>
          <p:nvPr/>
        </p:nvCxnSpPr>
        <p:spPr>
          <a:xfrm rot="10800000" flipV="1">
            <a:off x="6662023" y="5730187"/>
            <a:ext cx="69127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endCxn id="75" idx="2"/>
          </p:cNvCxnSpPr>
          <p:nvPr/>
        </p:nvCxnSpPr>
        <p:spPr>
          <a:xfrm rot="10800000">
            <a:off x="7722634" y="5753100"/>
            <a:ext cx="702945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609996" y="5410200"/>
            <a:ext cx="418704" cy="419100"/>
            <a:chOff x="609996" y="2019300"/>
            <a:chExt cx="418704" cy="419100"/>
          </a:xfrm>
        </p:grpSpPr>
        <p:cxnSp>
          <p:nvCxnSpPr>
            <p:cNvPr id="98" name="Straight Connector 97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609996" y="20193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</a:t>
              </a:r>
              <a:endParaRPr lang="en-US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790700" y="5410200"/>
            <a:ext cx="418704" cy="419100"/>
            <a:chOff x="609996" y="2019300"/>
            <a:chExt cx="418704" cy="419100"/>
          </a:xfrm>
        </p:grpSpPr>
        <p:cxnSp>
          <p:nvCxnSpPr>
            <p:cNvPr id="96" name="Straight Connector 95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609996" y="20193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</a:t>
              </a:r>
              <a:endParaRPr lang="en-US" dirty="0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086496" y="5410200"/>
            <a:ext cx="342504" cy="419100"/>
            <a:chOff x="609996" y="2019300"/>
            <a:chExt cx="342504" cy="419100"/>
          </a:xfrm>
        </p:grpSpPr>
        <p:cxnSp>
          <p:nvCxnSpPr>
            <p:cNvPr id="94" name="Straight Connector 93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</a:t>
              </a:r>
              <a:endParaRPr lang="en-US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419996" y="5410200"/>
            <a:ext cx="342504" cy="419100"/>
            <a:chOff x="609996" y="2019300"/>
            <a:chExt cx="342504" cy="419100"/>
          </a:xfrm>
        </p:grpSpPr>
        <p:cxnSp>
          <p:nvCxnSpPr>
            <p:cNvPr id="92" name="Straight Connector 91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638800" y="5410200"/>
            <a:ext cx="342504" cy="419100"/>
            <a:chOff x="609996" y="2019300"/>
            <a:chExt cx="342504" cy="419100"/>
          </a:xfrm>
        </p:grpSpPr>
        <p:cxnSp>
          <p:nvCxnSpPr>
            <p:cNvPr id="90" name="Straight Connector 89"/>
            <p:cNvCxnSpPr/>
            <p:nvPr/>
          </p:nvCxnSpPr>
          <p:spPr>
            <a:xfrm rot="5400000" flipH="1" flipV="1">
              <a:off x="800100" y="2286000"/>
              <a:ext cx="190500" cy="1143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609996" y="20193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6858000" y="53721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7851714" y="53837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cxnSp>
        <p:nvCxnSpPr>
          <p:cNvPr id="101" name="Straight Connector 100"/>
          <p:cNvCxnSpPr>
            <a:endCxn id="16" idx="1"/>
          </p:cNvCxnSpPr>
          <p:nvPr/>
        </p:nvCxnSpPr>
        <p:spPr>
          <a:xfrm flipV="1">
            <a:off x="533400" y="4489966"/>
            <a:ext cx="1485900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6" idx="3"/>
            <a:endCxn id="17" idx="1"/>
          </p:cNvCxnSpPr>
          <p:nvPr/>
        </p:nvCxnSpPr>
        <p:spPr>
          <a:xfrm>
            <a:off x="2571054" y="4489966"/>
            <a:ext cx="3680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17" idx="3"/>
            <a:endCxn id="18" idx="1"/>
          </p:cNvCxnSpPr>
          <p:nvPr/>
        </p:nvCxnSpPr>
        <p:spPr>
          <a:xfrm>
            <a:off x="3365787" y="4489966"/>
            <a:ext cx="3680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8" idx="3"/>
            <a:endCxn id="19" idx="1"/>
          </p:cNvCxnSpPr>
          <p:nvPr/>
        </p:nvCxnSpPr>
        <p:spPr>
          <a:xfrm>
            <a:off x="4593138" y="4489966"/>
            <a:ext cx="399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9" idx="3"/>
            <a:endCxn id="110" idx="1"/>
          </p:cNvCxnSpPr>
          <p:nvPr/>
        </p:nvCxnSpPr>
        <p:spPr>
          <a:xfrm>
            <a:off x="5753100" y="4489966"/>
            <a:ext cx="3429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6096000" y="4305300"/>
            <a:ext cx="76014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cxnSp>
        <p:nvCxnSpPr>
          <p:cNvPr id="113" name="Straight Connector 112"/>
          <p:cNvCxnSpPr>
            <a:stCxn id="110" idx="0"/>
            <a:endCxn id="8" idx="1"/>
          </p:cNvCxnSpPr>
          <p:nvPr/>
        </p:nvCxnSpPr>
        <p:spPr>
          <a:xfrm rot="5400000" flipH="1" flipV="1">
            <a:off x="5861277" y="3689221"/>
            <a:ext cx="1230874" cy="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110" idx="2"/>
            <a:endCxn id="74" idx="3"/>
          </p:cNvCxnSpPr>
          <p:nvPr/>
        </p:nvCxnSpPr>
        <p:spPr>
          <a:xfrm rot="16200000" flipH="1">
            <a:off x="6316504" y="4834199"/>
            <a:ext cx="320420" cy="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16200000" flipV="1">
            <a:off x="5591691" y="4181991"/>
            <a:ext cx="621268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7" idx="1"/>
          </p:cNvCxnSpPr>
          <p:nvPr/>
        </p:nvCxnSpPr>
        <p:spPr>
          <a:xfrm rot="5400000">
            <a:off x="4985414" y="3384911"/>
            <a:ext cx="621277" cy="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20" idx="1"/>
            <a:endCxn id="21" idx="3"/>
          </p:cNvCxnSpPr>
          <p:nvPr/>
        </p:nvCxnSpPr>
        <p:spPr>
          <a:xfrm rot="10800000">
            <a:off x="4966173" y="3689866"/>
            <a:ext cx="4548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endCxn id="22" idx="3"/>
          </p:cNvCxnSpPr>
          <p:nvPr/>
        </p:nvCxnSpPr>
        <p:spPr>
          <a:xfrm rot="10800000">
            <a:off x="3442174" y="3689866"/>
            <a:ext cx="1015531" cy="7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6" idx="0"/>
          </p:cNvCxnSpPr>
          <p:nvPr/>
        </p:nvCxnSpPr>
        <p:spPr>
          <a:xfrm rot="16200000" flipV="1">
            <a:off x="1985791" y="3995913"/>
            <a:ext cx="609598" cy="9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6" idx="1"/>
          </p:cNvCxnSpPr>
          <p:nvPr/>
        </p:nvCxnSpPr>
        <p:spPr>
          <a:xfrm rot="16200000" flipH="1">
            <a:off x="3766188" y="3423288"/>
            <a:ext cx="541124" cy="36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16200000" flipH="1">
            <a:off x="4646226" y="4345375"/>
            <a:ext cx="129934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rot="5400000" flipH="1" flipV="1">
            <a:off x="3429000" y="4305300"/>
            <a:ext cx="1219202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33800" y="4305300"/>
            <a:ext cx="859338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LC VCO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92956" y="4305300"/>
            <a:ext cx="76014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304800" y="4164568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Clk</a:t>
            </a:r>
            <a:r>
              <a:rPr lang="en-US" dirty="0" smtClean="0"/>
              <a:t>, 640 MHz</a:t>
            </a:r>
            <a:endParaRPr lang="en-US" dirty="0"/>
          </a:p>
        </p:txBody>
      </p:sp>
      <p:cxnSp>
        <p:nvCxnSpPr>
          <p:cNvPr id="149" name="Straight Connector 148"/>
          <p:cNvCxnSpPr/>
          <p:nvPr/>
        </p:nvCxnSpPr>
        <p:spPr>
          <a:xfrm rot="5400000" flipH="1" flipV="1">
            <a:off x="781050" y="2266950"/>
            <a:ext cx="228600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5524500" y="312420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5.12 GHz</a:t>
            </a:r>
            <a:endParaRPr lang="en-US" dirty="0"/>
          </a:p>
        </p:txBody>
      </p:sp>
      <p:sp>
        <p:nvSpPr>
          <p:cNvPr id="153" name="TextBox 152"/>
          <p:cNvSpPr txBox="1"/>
          <p:nvPr/>
        </p:nvSpPr>
        <p:spPr>
          <a:xfrm>
            <a:off x="4343400" y="313586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2.56 GHz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3086955" y="313586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 GHz</a:t>
            </a:r>
            <a:endParaRPr lang="en-US" dirty="0"/>
          </a:p>
        </p:txBody>
      </p:sp>
      <p:sp>
        <p:nvSpPr>
          <p:cNvPr id="155" name="TextBox 154"/>
          <p:cNvSpPr txBox="1"/>
          <p:nvPr/>
        </p:nvSpPr>
        <p:spPr>
          <a:xfrm>
            <a:off x="1714500" y="3135868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640 </a:t>
            </a:r>
            <a:r>
              <a:rPr lang="en-US" dirty="0" smtClean="0"/>
              <a:t>M</a:t>
            </a:r>
            <a:r>
              <a:rPr lang="en-US" dirty="0" smtClean="0"/>
              <a:t>Hz</a:t>
            </a:r>
            <a:endParaRPr lang="en-US" dirty="0"/>
          </a:p>
        </p:txBody>
      </p:sp>
      <p:cxnSp>
        <p:nvCxnSpPr>
          <p:cNvPr id="168" name="Straight Connector 167"/>
          <p:cNvCxnSpPr>
            <a:endCxn id="71" idx="3"/>
          </p:cNvCxnSpPr>
          <p:nvPr/>
        </p:nvCxnSpPr>
        <p:spPr>
          <a:xfrm rot="5400000">
            <a:off x="1828800" y="4038600"/>
            <a:ext cx="1752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>
            <a:stCxn id="22" idx="1"/>
          </p:cNvCxnSpPr>
          <p:nvPr/>
        </p:nvCxnSpPr>
        <p:spPr>
          <a:xfrm rot="10800000" flipV="1">
            <a:off x="2286000" y="3689866"/>
            <a:ext cx="647700" cy="5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Oval 171"/>
          <p:cNvSpPr/>
          <p:nvPr/>
        </p:nvSpPr>
        <p:spPr>
          <a:xfrm>
            <a:off x="2667000" y="3657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000500" y="3657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257800" y="3657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867400" y="44577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229600" cy="1143000"/>
          </a:xfrm>
        </p:spPr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76300"/>
            <a:ext cx="8648700" cy="18669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LOCs2 status</a:t>
            </a:r>
          </a:p>
          <a:p>
            <a:pPr lvl="1"/>
            <a:r>
              <a:rPr lang="en-US" dirty="0" smtClean="0"/>
              <a:t>Speed: we aim for a final 10 Gbps with ±10% tuning range. For the GC propose, we aim at 8 Gbps.</a:t>
            </a:r>
          </a:p>
          <a:p>
            <a:pPr lvl="1"/>
            <a:r>
              <a:rPr lang="en-US" dirty="0" smtClean="0"/>
              <a:t>Simulation results on fast components: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76300" y="3429000"/>
            <a:ext cx="979755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2/1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76300" y="5600700"/>
            <a:ext cx="147027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2:1 MUX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4229100"/>
            <a:ext cx="1229183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CML Driver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876300" y="2857500"/>
            <a:ext cx="760144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2019300" y="2869168"/>
            <a:ext cx="6598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Above 4.6 GHz, 200 mV swing, post layout and worst case (</a:t>
            </a:r>
            <a:r>
              <a:rPr lang="en-US" dirty="0" err="1" smtClean="0"/>
              <a:t>ss</a:t>
            </a:r>
            <a:r>
              <a:rPr lang="en-US" dirty="0" smtClean="0"/>
              <a:t>, 85C) 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2017179" y="3390900"/>
            <a:ext cx="674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Above 4.3 GHz, schematics with extra trace capacitance, also </a:t>
            </a:r>
            <a:r>
              <a:rPr lang="en-US" dirty="0" err="1" smtClean="0"/>
              <a:t>ss</a:t>
            </a:r>
            <a:r>
              <a:rPr lang="en-US" dirty="0" smtClean="0"/>
              <a:t> + 85C.</a:t>
            </a:r>
            <a:endParaRPr lang="en-US" dirty="0"/>
          </a:p>
        </p:txBody>
      </p:sp>
      <p:pic>
        <p:nvPicPr>
          <p:cNvPr id="112" name="Picture 111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537" t="44728" r="20344" b="15733"/>
          <a:stretch>
            <a:fillRect/>
          </a:stretch>
        </p:blipFill>
        <p:spPr bwMode="auto">
          <a:xfrm>
            <a:off x="4572000" y="3924300"/>
            <a:ext cx="41148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TextBox 113"/>
          <p:cNvSpPr txBox="1"/>
          <p:nvPr/>
        </p:nvSpPr>
        <p:spPr>
          <a:xfrm>
            <a:off x="2133600" y="415290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Eye diagram of 7-bit PRBS at 8 Gbps, with inductance peaking (7.4 </a:t>
            </a:r>
            <a:r>
              <a:rPr lang="en-US" dirty="0" err="1" smtClean="0"/>
              <a:t>nH</a:t>
            </a:r>
            <a:r>
              <a:rPr lang="en-US" dirty="0" smtClean="0"/>
              <a:t>), </a:t>
            </a:r>
            <a:r>
              <a:rPr lang="en-US" dirty="0" err="1" smtClean="0"/>
              <a:t>ss</a:t>
            </a:r>
            <a:r>
              <a:rPr lang="en-US" dirty="0" smtClean="0"/>
              <a:t> and 85C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2324100" y="56123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next step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876300" y="6336268"/>
            <a:ext cx="860428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LC VOC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1752600" y="63362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prototyped at 5 GHz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R&amp;D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Versatile Project (1 FTE):</a:t>
            </a:r>
          </a:p>
          <a:p>
            <a:pPr lvl="1"/>
            <a:r>
              <a:rPr lang="en-US" dirty="0" smtClean="0"/>
              <a:t>Responsible for system level spec and evaluation procedures. </a:t>
            </a:r>
          </a:p>
          <a:p>
            <a:pPr lvl="1"/>
            <a:r>
              <a:rPr lang="en-US" dirty="0" smtClean="0"/>
              <a:t>Collaborate with Oxford on fiber tests.</a:t>
            </a:r>
          </a:p>
          <a:p>
            <a:pPr lvl="1"/>
            <a:r>
              <a:rPr lang="en-US" dirty="0" smtClean="0"/>
              <a:t>Collaborate with FNAL on link back-end studies.</a:t>
            </a:r>
          </a:p>
          <a:p>
            <a:pPr lvl="1"/>
            <a:r>
              <a:rPr lang="en-US" dirty="0" smtClean="0"/>
              <a:t>By-product: the VBERT, used in proton tests. Have </a:t>
            </a:r>
            <a:r>
              <a:rPr lang="en-US" dirty="0" smtClean="0"/>
              <a:t>plans </a:t>
            </a:r>
            <a:r>
              <a:rPr lang="en-US" dirty="0" smtClean="0"/>
              <a:t>to upgrade it to 10 </a:t>
            </a:r>
            <a:r>
              <a:rPr lang="en-US" dirty="0" smtClean="0"/>
              <a:t>Gbps. It serves as a </a:t>
            </a:r>
            <a:r>
              <a:rPr lang="en-US" dirty="0" smtClean="0"/>
              <a:t>reference link for the ASIC development.</a:t>
            </a:r>
          </a:p>
          <a:p>
            <a:pPr lvl="1"/>
            <a:r>
              <a:rPr lang="en-US" dirty="0" smtClean="0"/>
              <a:t>Leads </a:t>
            </a:r>
            <a:r>
              <a:rPr lang="en-US" dirty="0" smtClean="0"/>
              <a:t>to the US-ATLAS/CMS joint proposal in answering DOE’s recent call for generic detector R&amp;D.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1086</Words>
  <Application>Microsoft Office PowerPoint</Application>
  <PresentationFormat>On-screen Show (4:3)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Status of opto R&amp;D at SMU</vt:lpstr>
      <vt:lpstr>Outline</vt:lpstr>
      <vt:lpstr>The team and facility at SMU</vt:lpstr>
      <vt:lpstr>Past project and present M&amp;O</vt:lpstr>
      <vt:lpstr>Present R&amp;D projects</vt:lpstr>
      <vt:lpstr>Present R&amp;D projects</vt:lpstr>
      <vt:lpstr>Present R&amp;D projects</vt:lpstr>
      <vt:lpstr>Present R&amp;D projects</vt:lpstr>
      <vt:lpstr>Present R&amp;D projects</vt:lpstr>
      <vt:lpstr>Present R&amp;D projects</vt:lpstr>
      <vt:lpstr>Plan for the near future</vt:lpstr>
      <vt:lpstr>Summary</vt:lpstr>
    </vt:vector>
  </TitlesOfParts>
  <Company>Southern Methodist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opto R&amp;D at SMU</dc:title>
  <dc:creator>00023880</dc:creator>
  <cp:lastModifiedBy>00023880</cp:lastModifiedBy>
  <cp:revision>27</cp:revision>
  <dcterms:created xsi:type="dcterms:W3CDTF">2011-03-03T16:05:08Z</dcterms:created>
  <dcterms:modified xsi:type="dcterms:W3CDTF">2011-03-07T20:48:40Z</dcterms:modified>
</cp:coreProperties>
</file>