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Microsoft_Equation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6"/>
  </p:notesMasterIdLst>
  <p:handoutMasterIdLst>
    <p:handoutMasterId r:id="rId47"/>
  </p:handoutMasterIdLst>
  <p:sldIdLst>
    <p:sldId id="256" r:id="rId2"/>
    <p:sldId id="257" r:id="rId3"/>
    <p:sldId id="276" r:id="rId4"/>
    <p:sldId id="260" r:id="rId5"/>
    <p:sldId id="258" r:id="rId6"/>
    <p:sldId id="261" r:id="rId7"/>
    <p:sldId id="262" r:id="rId8"/>
    <p:sldId id="275" r:id="rId9"/>
    <p:sldId id="263" r:id="rId10"/>
    <p:sldId id="264" r:id="rId11"/>
    <p:sldId id="277" r:id="rId12"/>
    <p:sldId id="290" r:id="rId13"/>
    <p:sldId id="291" r:id="rId14"/>
    <p:sldId id="292" r:id="rId15"/>
    <p:sldId id="293" r:id="rId16"/>
    <p:sldId id="294" r:id="rId17"/>
    <p:sldId id="259" r:id="rId18"/>
    <p:sldId id="296" r:id="rId19"/>
    <p:sldId id="297" r:id="rId20"/>
    <p:sldId id="298" r:id="rId21"/>
    <p:sldId id="300" r:id="rId22"/>
    <p:sldId id="266" r:id="rId23"/>
    <p:sldId id="278" r:id="rId24"/>
    <p:sldId id="284" r:id="rId25"/>
    <p:sldId id="285" r:id="rId26"/>
    <p:sldId id="269" r:id="rId27"/>
    <p:sldId id="283" r:id="rId28"/>
    <p:sldId id="279" r:id="rId29"/>
    <p:sldId id="280" r:id="rId30"/>
    <p:sldId id="281" r:id="rId31"/>
    <p:sldId id="282" r:id="rId32"/>
    <p:sldId id="286" r:id="rId33"/>
    <p:sldId id="267" r:id="rId34"/>
    <p:sldId id="268" r:id="rId35"/>
    <p:sldId id="287" r:id="rId36"/>
    <p:sldId id="271" r:id="rId37"/>
    <p:sldId id="270" r:id="rId38"/>
    <p:sldId id="273" r:id="rId39"/>
    <p:sldId id="272" r:id="rId40"/>
    <p:sldId id="288" r:id="rId41"/>
    <p:sldId id="301" r:id="rId42"/>
    <p:sldId id="303" r:id="rId43"/>
    <p:sldId id="295" r:id="rId44"/>
    <p:sldId id="289"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10" d="100"/>
          <a:sy n="110" d="100"/>
        </p:scale>
        <p:origin x="-60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handoutMaster" Target="handoutMasters/handout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png"/><Relationship Id="rId2" Type="http://schemas.openxmlformats.org/officeDocument/2006/relationships/image" Target="../media/image19.png"/><Relationship Id="rId3" Type="http://schemas.openxmlformats.org/officeDocument/2006/relationships/image" Target="../media/image2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7F8AABC-66C1-E142-B0ED-DFACDC760F74}" type="datetimeFigureOut">
              <a:rPr lang="en-US" smtClean="0"/>
              <a:t>07.03.11</a:t>
            </a:fld>
            <a:endParaRPr lang="de-D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B74B024-4168-4643-93F4-86F6044C2BB9}" type="slidenum">
              <a:rPr lang="de-DE" smtClean="0"/>
              <a:t>‹#›</a:t>
            </a:fld>
            <a:endParaRPr lang="de-DE"/>
          </a:p>
        </p:txBody>
      </p:sp>
    </p:spTree>
    <p:extLst>
      <p:ext uri="{BB962C8B-B14F-4D97-AF65-F5344CB8AC3E}">
        <p14:creationId xmlns:p14="http://schemas.microsoft.com/office/powerpoint/2010/main" val="21363768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53E46F-B1A4-FE46-B04E-787114C37AC4}" type="datetimeFigureOut">
              <a:rPr lang="en-US" smtClean="0"/>
              <a:t>07.03.11</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2C585A-9BF5-B54E-A9D2-E76B84D37E69}" type="slidenum">
              <a:rPr lang="de-DE" smtClean="0"/>
              <a:t>‹#›</a:t>
            </a:fld>
            <a:endParaRPr lang="de-DE"/>
          </a:p>
        </p:txBody>
      </p:sp>
    </p:spTree>
    <p:extLst>
      <p:ext uri="{BB962C8B-B14F-4D97-AF65-F5344CB8AC3E}">
        <p14:creationId xmlns:p14="http://schemas.microsoft.com/office/powerpoint/2010/main" val="38323630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de-DE"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Click to edit Master subtitle style</a:t>
            </a:r>
            <a:endParaRPr lang="en-US" dirty="0"/>
          </a:p>
        </p:txBody>
      </p:sp>
      <p:sp>
        <p:nvSpPr>
          <p:cNvPr id="7" name="Date Placeholder 6"/>
          <p:cNvSpPr>
            <a:spLocks noGrp="1"/>
          </p:cNvSpPr>
          <p:nvPr>
            <p:ph type="dt" sz="half" idx="10"/>
          </p:nvPr>
        </p:nvSpPr>
        <p:spPr/>
        <p:txBody>
          <a:bodyPr/>
          <a:lstStyle/>
          <a:p>
            <a:r>
              <a:rPr lang="de-DE" smtClean="0"/>
              <a:t>08.03.11</a:t>
            </a:r>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T. Flick: ATLAS optical system status</a:t>
            </a:r>
            <a:endParaRPr lang="en-US" dirty="0"/>
          </a:p>
        </p:txBody>
      </p:sp>
      <p:pic>
        <p:nvPicPr>
          <p:cNvPr id="10" name="Bild 8"/>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772400" y="4871720"/>
            <a:ext cx="1269344" cy="1261926"/>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Date Placeholder 3"/>
          <p:cNvSpPr>
            <a:spLocks noGrp="1"/>
          </p:cNvSpPr>
          <p:nvPr>
            <p:ph type="dt" sz="half" idx="10"/>
          </p:nvPr>
        </p:nvSpPr>
        <p:spPr/>
        <p:txBody>
          <a:bodyPr/>
          <a:lstStyle/>
          <a:p>
            <a:r>
              <a:rPr lang="de-DE" smtClean="0"/>
              <a:t>08.03.11</a:t>
            </a:r>
            <a:endParaRPr lang="en-US"/>
          </a:p>
        </p:txBody>
      </p:sp>
      <p:sp>
        <p:nvSpPr>
          <p:cNvPr id="5" name="Footer Placeholder 4"/>
          <p:cNvSpPr>
            <a:spLocks noGrp="1"/>
          </p:cNvSpPr>
          <p:nvPr>
            <p:ph type="ftr" sz="quarter" idx="11"/>
          </p:nvPr>
        </p:nvSpPr>
        <p:spPr/>
        <p:txBody>
          <a:bodyPr/>
          <a:lstStyle/>
          <a:p>
            <a:r>
              <a:rPr lang="en-US" smtClean="0"/>
              <a:t>T. Flick: ATLAS optical system status</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pic>
        <p:nvPicPr>
          <p:cNvPr id="7" name="Bild 8" descr="Loewe.jpg"/>
          <p:cNvPicPr>
            <a:picLocks noChangeAspect="1"/>
          </p:cNvPicPr>
          <p:nvPr userDrawn="1"/>
        </p:nvPicPr>
        <p:blipFill>
          <a:blip r:embed="rId2">
            <a:clrChange>
              <a:clrFrom>
                <a:srgbClr val="FBFAF9"/>
              </a:clrFrom>
              <a:clrTo>
                <a:srgbClr val="FBFAF9">
                  <a:alpha val="0"/>
                </a:srgbClr>
              </a:clrTo>
            </a:clrChange>
            <a:extLst>
              <a:ext uri="{28A0092B-C50C-407E-A947-70E740481C1C}">
                <a14:useLocalDpi xmlns:a14="http://schemas.microsoft.com/office/drawing/2010/main"/>
              </a:ext>
            </a:extLst>
          </a:blip>
          <a:srcRect/>
          <a:stretch>
            <a:fillRect/>
          </a:stretch>
        </p:blipFill>
        <p:spPr bwMode="auto">
          <a:xfrm>
            <a:off x="8356" y="6325207"/>
            <a:ext cx="448844" cy="49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Date Placeholder 3"/>
          <p:cNvSpPr>
            <a:spLocks noGrp="1"/>
          </p:cNvSpPr>
          <p:nvPr>
            <p:ph type="dt" sz="half" idx="10"/>
          </p:nvPr>
        </p:nvSpPr>
        <p:spPr/>
        <p:txBody>
          <a:bodyPr/>
          <a:lstStyle/>
          <a:p>
            <a:r>
              <a:rPr lang="de-DE" smtClean="0"/>
              <a:t>08.03.11</a:t>
            </a:r>
            <a:endParaRPr lang="en-US"/>
          </a:p>
        </p:txBody>
      </p:sp>
      <p:sp>
        <p:nvSpPr>
          <p:cNvPr id="5" name="Footer Placeholder 4"/>
          <p:cNvSpPr>
            <a:spLocks noGrp="1"/>
          </p:cNvSpPr>
          <p:nvPr>
            <p:ph type="ftr" sz="quarter" idx="11"/>
          </p:nvPr>
        </p:nvSpPr>
        <p:spPr/>
        <p:txBody>
          <a:bodyPr/>
          <a:lstStyle/>
          <a:p>
            <a:r>
              <a:rPr lang="en-US" smtClean="0"/>
              <a:t>T. Flick: ATLAS optical system status</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pic>
        <p:nvPicPr>
          <p:cNvPr id="7" name="Bild 8" descr="Loewe.jpg"/>
          <p:cNvPicPr>
            <a:picLocks noChangeAspect="1"/>
          </p:cNvPicPr>
          <p:nvPr userDrawn="1"/>
        </p:nvPicPr>
        <p:blipFill>
          <a:blip r:embed="rId2">
            <a:clrChange>
              <a:clrFrom>
                <a:srgbClr val="FBFAF9"/>
              </a:clrFrom>
              <a:clrTo>
                <a:srgbClr val="FBFAF9">
                  <a:alpha val="0"/>
                </a:srgbClr>
              </a:clrTo>
            </a:clrChange>
            <a:extLst>
              <a:ext uri="{28A0092B-C50C-407E-A947-70E740481C1C}">
                <a14:useLocalDpi xmlns:a14="http://schemas.microsoft.com/office/drawing/2010/main"/>
              </a:ext>
            </a:extLst>
          </a:blip>
          <a:srcRect/>
          <a:stretch>
            <a:fillRect/>
          </a:stretch>
        </p:blipFill>
        <p:spPr bwMode="auto">
          <a:xfrm>
            <a:off x="8356" y="6325207"/>
            <a:ext cx="448844" cy="49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de-DE" smtClean="0"/>
              <a:t>Click to edit Master title style</a:t>
            </a:r>
            <a:endParaRPr lang="de-DE"/>
          </a:p>
        </p:txBody>
      </p:sp>
      <p:sp>
        <p:nvSpPr>
          <p:cNvPr id="3" name="Text Placeholder 2"/>
          <p:cNvSpPr>
            <a:spLocks noGrp="1"/>
          </p:cNvSpPr>
          <p:nvPr>
            <p:ph type="body" sz="half" idx="1"/>
          </p:nvPr>
        </p:nvSpPr>
        <p:spPr>
          <a:xfrm>
            <a:off x="457200" y="1600200"/>
            <a:ext cx="4038600" cy="4525963"/>
          </a:xfrm>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de-DE"/>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F9030FB-AB97-5F42-ABAC-8AD275DDD14A}" type="slidenum">
              <a:rPr lang="en-GB"/>
              <a:pPr/>
              <a:t>‹#›</a:t>
            </a:fld>
            <a:endParaRPr lang="en-GB"/>
          </a:p>
        </p:txBody>
      </p:sp>
    </p:spTree>
    <p:extLst>
      <p:ext uri="{BB962C8B-B14F-4D97-AF65-F5344CB8AC3E}">
        <p14:creationId xmlns:p14="http://schemas.microsoft.com/office/powerpoint/2010/main" val="3011794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dirty="0" smtClean="0"/>
          </a:p>
        </p:txBody>
      </p:sp>
      <p:sp>
        <p:nvSpPr>
          <p:cNvPr id="4" name="Date Placeholder 3"/>
          <p:cNvSpPr>
            <a:spLocks noGrp="1"/>
          </p:cNvSpPr>
          <p:nvPr>
            <p:ph type="dt" sz="half" idx="10"/>
          </p:nvPr>
        </p:nvSpPr>
        <p:spPr/>
        <p:txBody>
          <a:bodyPr/>
          <a:lstStyle/>
          <a:p>
            <a:r>
              <a:rPr lang="de-DE" smtClean="0"/>
              <a:t>08.03.11</a:t>
            </a:r>
            <a:endParaRPr lang="en-US"/>
          </a:p>
        </p:txBody>
      </p:sp>
      <p:sp>
        <p:nvSpPr>
          <p:cNvPr id="5" name="Footer Placeholder 4"/>
          <p:cNvSpPr>
            <a:spLocks noGrp="1"/>
          </p:cNvSpPr>
          <p:nvPr>
            <p:ph type="ftr" sz="quarter" idx="11"/>
          </p:nvPr>
        </p:nvSpPr>
        <p:spPr/>
        <p:txBody>
          <a:bodyPr/>
          <a:lstStyle/>
          <a:p>
            <a:r>
              <a:rPr lang="en-US" smtClean="0"/>
              <a:t>T. Flick: ATLAS optical system status</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pic>
        <p:nvPicPr>
          <p:cNvPr id="8" name="Bild 8" descr="Loewe.jpg"/>
          <p:cNvPicPr>
            <a:picLocks noChangeAspect="1"/>
          </p:cNvPicPr>
          <p:nvPr userDrawn="1"/>
        </p:nvPicPr>
        <p:blipFill>
          <a:blip r:embed="rId2">
            <a:clrChange>
              <a:clrFrom>
                <a:srgbClr val="FBFAF9"/>
              </a:clrFrom>
              <a:clrTo>
                <a:srgbClr val="FBFAF9">
                  <a:alpha val="0"/>
                </a:srgbClr>
              </a:clrTo>
            </a:clrChange>
            <a:extLst>
              <a:ext uri="{28A0092B-C50C-407E-A947-70E740481C1C}">
                <a14:useLocalDpi xmlns:a14="http://schemas.microsoft.com/office/drawing/2010/main"/>
              </a:ext>
            </a:extLst>
          </a:blip>
          <a:srcRect/>
          <a:stretch>
            <a:fillRect/>
          </a:stretch>
        </p:blipFill>
        <p:spPr bwMode="auto">
          <a:xfrm>
            <a:off x="8356" y="6325207"/>
            <a:ext cx="448844" cy="49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de-DE"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Click to edit Master text styles</a:t>
            </a:r>
          </a:p>
        </p:txBody>
      </p:sp>
      <p:sp>
        <p:nvSpPr>
          <p:cNvPr id="4" name="Date Placeholder 3"/>
          <p:cNvSpPr>
            <a:spLocks noGrp="1"/>
          </p:cNvSpPr>
          <p:nvPr>
            <p:ph type="dt" sz="half" idx="10"/>
          </p:nvPr>
        </p:nvSpPr>
        <p:spPr/>
        <p:txBody>
          <a:bodyPr/>
          <a:lstStyle/>
          <a:p>
            <a:r>
              <a:rPr lang="de-DE" smtClean="0"/>
              <a:t>08.03.11</a:t>
            </a:r>
            <a:endParaRPr lang="en-US"/>
          </a:p>
        </p:txBody>
      </p:sp>
      <p:sp>
        <p:nvSpPr>
          <p:cNvPr id="5" name="Footer Placeholder 4"/>
          <p:cNvSpPr>
            <a:spLocks noGrp="1"/>
          </p:cNvSpPr>
          <p:nvPr>
            <p:ph type="ftr" sz="quarter" idx="11"/>
          </p:nvPr>
        </p:nvSpPr>
        <p:spPr/>
        <p:txBody>
          <a:bodyPr/>
          <a:lstStyle/>
          <a:p>
            <a:r>
              <a:rPr lang="en-US" smtClean="0"/>
              <a:t>T. Flick: ATLAS optical system status</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dirty="0" smtClean="0"/>
          </a:p>
        </p:txBody>
      </p:sp>
      <p:sp>
        <p:nvSpPr>
          <p:cNvPr id="5" name="Date Placeholder 4"/>
          <p:cNvSpPr>
            <a:spLocks noGrp="1"/>
          </p:cNvSpPr>
          <p:nvPr>
            <p:ph type="dt" sz="half" idx="10"/>
          </p:nvPr>
        </p:nvSpPr>
        <p:spPr/>
        <p:txBody>
          <a:bodyPr/>
          <a:lstStyle/>
          <a:p>
            <a:r>
              <a:rPr lang="de-DE" smtClean="0"/>
              <a:t>08.03.11</a:t>
            </a:r>
            <a:endParaRPr lang="en-US"/>
          </a:p>
        </p:txBody>
      </p:sp>
      <p:sp>
        <p:nvSpPr>
          <p:cNvPr id="6" name="Footer Placeholder 5"/>
          <p:cNvSpPr>
            <a:spLocks noGrp="1"/>
          </p:cNvSpPr>
          <p:nvPr>
            <p:ph type="ftr" sz="quarter" idx="11"/>
          </p:nvPr>
        </p:nvSpPr>
        <p:spPr/>
        <p:txBody>
          <a:bodyPr/>
          <a:lstStyle/>
          <a:p>
            <a:r>
              <a:rPr lang="en-US" smtClean="0"/>
              <a:t>T. Flick: ATLAS optical system status</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pic>
        <p:nvPicPr>
          <p:cNvPr id="8" name="Bild 8" descr="Loewe.jpg"/>
          <p:cNvPicPr>
            <a:picLocks noChangeAspect="1"/>
          </p:cNvPicPr>
          <p:nvPr userDrawn="1"/>
        </p:nvPicPr>
        <p:blipFill>
          <a:blip r:embed="rId2">
            <a:clrChange>
              <a:clrFrom>
                <a:srgbClr val="FBFAF9"/>
              </a:clrFrom>
              <a:clrTo>
                <a:srgbClr val="FBFAF9">
                  <a:alpha val="0"/>
                </a:srgbClr>
              </a:clrTo>
            </a:clrChange>
            <a:extLst>
              <a:ext uri="{28A0092B-C50C-407E-A947-70E740481C1C}">
                <a14:useLocalDpi xmlns:a14="http://schemas.microsoft.com/office/drawing/2010/main"/>
              </a:ext>
            </a:extLst>
          </a:blip>
          <a:srcRect/>
          <a:stretch>
            <a:fillRect/>
          </a:stretch>
        </p:blipFill>
        <p:spPr bwMode="auto">
          <a:xfrm>
            <a:off x="8356" y="6325207"/>
            <a:ext cx="448844" cy="49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Click to edit Master text styles</a:t>
            </a:r>
          </a:p>
        </p:txBody>
      </p:sp>
      <p:sp>
        <p:nvSpPr>
          <p:cNvPr id="7" name="Date Placeholder 6"/>
          <p:cNvSpPr>
            <a:spLocks noGrp="1"/>
          </p:cNvSpPr>
          <p:nvPr>
            <p:ph type="dt" sz="half" idx="10"/>
          </p:nvPr>
        </p:nvSpPr>
        <p:spPr/>
        <p:txBody>
          <a:bodyPr/>
          <a:lstStyle/>
          <a:p>
            <a:r>
              <a:rPr lang="de-DE" smtClean="0"/>
              <a:t>08.03.11</a:t>
            </a:r>
            <a:endParaRPr lang="en-US"/>
          </a:p>
        </p:txBody>
      </p:sp>
      <p:sp>
        <p:nvSpPr>
          <p:cNvPr id="8" name="Footer Placeholder 7"/>
          <p:cNvSpPr>
            <a:spLocks noGrp="1"/>
          </p:cNvSpPr>
          <p:nvPr>
            <p:ph type="ftr" sz="quarter" idx="11"/>
          </p:nvPr>
        </p:nvSpPr>
        <p:spPr/>
        <p:txBody>
          <a:bodyPr/>
          <a:lstStyle/>
          <a:p>
            <a:r>
              <a:rPr lang="en-US" smtClean="0"/>
              <a:t>T. Flick: ATLAS optical system status</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dirty="0"/>
          </a:p>
        </p:txBody>
      </p:sp>
      <p:pic>
        <p:nvPicPr>
          <p:cNvPr id="10" name="Bild 8" descr="Loewe.jpg"/>
          <p:cNvPicPr>
            <a:picLocks noChangeAspect="1"/>
          </p:cNvPicPr>
          <p:nvPr userDrawn="1"/>
        </p:nvPicPr>
        <p:blipFill>
          <a:blip r:embed="rId2">
            <a:clrChange>
              <a:clrFrom>
                <a:srgbClr val="FBFAF9"/>
              </a:clrFrom>
              <a:clrTo>
                <a:srgbClr val="FBFAF9">
                  <a:alpha val="0"/>
                </a:srgbClr>
              </a:clrTo>
            </a:clrChange>
            <a:extLst>
              <a:ext uri="{28A0092B-C50C-407E-A947-70E740481C1C}">
                <a14:useLocalDpi xmlns:a14="http://schemas.microsoft.com/office/drawing/2010/main"/>
              </a:ext>
            </a:extLst>
          </a:blip>
          <a:srcRect/>
          <a:stretch>
            <a:fillRect/>
          </a:stretch>
        </p:blipFill>
        <p:spPr bwMode="auto">
          <a:xfrm>
            <a:off x="8356" y="6325207"/>
            <a:ext cx="448844" cy="49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dirty="0"/>
          </a:p>
        </p:txBody>
      </p:sp>
      <p:sp>
        <p:nvSpPr>
          <p:cNvPr id="3" name="Date Placeholder 2"/>
          <p:cNvSpPr>
            <a:spLocks noGrp="1"/>
          </p:cNvSpPr>
          <p:nvPr>
            <p:ph type="dt" sz="half" idx="10"/>
          </p:nvPr>
        </p:nvSpPr>
        <p:spPr/>
        <p:txBody>
          <a:bodyPr/>
          <a:lstStyle/>
          <a:p>
            <a:r>
              <a:rPr lang="de-DE" smtClean="0"/>
              <a:t>08.03.11</a:t>
            </a:r>
            <a:endParaRPr lang="en-US"/>
          </a:p>
        </p:txBody>
      </p:sp>
      <p:sp>
        <p:nvSpPr>
          <p:cNvPr id="4" name="Footer Placeholder 3"/>
          <p:cNvSpPr>
            <a:spLocks noGrp="1"/>
          </p:cNvSpPr>
          <p:nvPr>
            <p:ph type="ftr" sz="quarter" idx="11"/>
          </p:nvPr>
        </p:nvSpPr>
        <p:spPr/>
        <p:txBody>
          <a:bodyPr/>
          <a:lstStyle/>
          <a:p>
            <a:r>
              <a:rPr lang="en-US" smtClean="0"/>
              <a:t>T. Flick: ATLAS optical system status</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pic>
        <p:nvPicPr>
          <p:cNvPr id="6" name="Bild 8" descr="Loewe.jpg"/>
          <p:cNvPicPr>
            <a:picLocks noChangeAspect="1"/>
          </p:cNvPicPr>
          <p:nvPr userDrawn="1"/>
        </p:nvPicPr>
        <p:blipFill>
          <a:blip r:embed="rId2">
            <a:clrChange>
              <a:clrFrom>
                <a:srgbClr val="FBFAF9"/>
              </a:clrFrom>
              <a:clrTo>
                <a:srgbClr val="FBFAF9">
                  <a:alpha val="0"/>
                </a:srgbClr>
              </a:clrTo>
            </a:clrChange>
            <a:extLst>
              <a:ext uri="{28A0092B-C50C-407E-A947-70E740481C1C}">
                <a14:useLocalDpi xmlns:a14="http://schemas.microsoft.com/office/drawing/2010/main"/>
              </a:ext>
            </a:extLst>
          </a:blip>
          <a:srcRect/>
          <a:stretch>
            <a:fillRect/>
          </a:stretch>
        </p:blipFill>
        <p:spPr bwMode="auto">
          <a:xfrm>
            <a:off x="8356" y="6325207"/>
            <a:ext cx="448844" cy="49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DE" smtClean="0"/>
              <a:t>08.03.11</a:t>
            </a:r>
            <a:endParaRPr lang="en-US"/>
          </a:p>
        </p:txBody>
      </p:sp>
      <p:sp>
        <p:nvSpPr>
          <p:cNvPr id="3" name="Footer Placeholder 2"/>
          <p:cNvSpPr>
            <a:spLocks noGrp="1"/>
          </p:cNvSpPr>
          <p:nvPr>
            <p:ph type="ftr" sz="quarter" idx="11"/>
          </p:nvPr>
        </p:nvSpPr>
        <p:spPr/>
        <p:txBody>
          <a:bodyPr/>
          <a:lstStyle/>
          <a:p>
            <a:r>
              <a:rPr lang="en-US" smtClean="0"/>
              <a:t>T. Flick: ATLAS optical system status</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pic>
        <p:nvPicPr>
          <p:cNvPr id="5" name="Bild 8" descr="Loewe.jpg"/>
          <p:cNvPicPr>
            <a:picLocks noChangeAspect="1"/>
          </p:cNvPicPr>
          <p:nvPr userDrawn="1"/>
        </p:nvPicPr>
        <p:blipFill>
          <a:blip r:embed="rId2">
            <a:clrChange>
              <a:clrFrom>
                <a:srgbClr val="FBFAF9"/>
              </a:clrFrom>
              <a:clrTo>
                <a:srgbClr val="FBFAF9">
                  <a:alpha val="0"/>
                </a:srgbClr>
              </a:clrTo>
            </a:clrChange>
            <a:extLst>
              <a:ext uri="{28A0092B-C50C-407E-A947-70E740481C1C}">
                <a14:useLocalDpi xmlns:a14="http://schemas.microsoft.com/office/drawing/2010/main"/>
              </a:ext>
            </a:extLst>
          </a:blip>
          <a:srcRect/>
          <a:stretch>
            <a:fillRect/>
          </a:stretch>
        </p:blipFill>
        <p:spPr bwMode="auto">
          <a:xfrm>
            <a:off x="8356" y="6325207"/>
            <a:ext cx="448844" cy="49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de-DE"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Click to edit Master text styles</a:t>
            </a:r>
          </a:p>
        </p:txBody>
      </p:sp>
      <p:sp>
        <p:nvSpPr>
          <p:cNvPr id="5" name="Date Placeholder 4"/>
          <p:cNvSpPr>
            <a:spLocks noGrp="1"/>
          </p:cNvSpPr>
          <p:nvPr>
            <p:ph type="dt" sz="half" idx="10"/>
          </p:nvPr>
        </p:nvSpPr>
        <p:spPr/>
        <p:txBody>
          <a:bodyPr/>
          <a:lstStyle/>
          <a:p>
            <a:r>
              <a:rPr lang="de-DE" smtClean="0"/>
              <a:t>08.03.11</a:t>
            </a:r>
            <a:endParaRPr lang="en-US"/>
          </a:p>
        </p:txBody>
      </p:sp>
      <p:sp>
        <p:nvSpPr>
          <p:cNvPr id="6" name="Footer Placeholder 5"/>
          <p:cNvSpPr>
            <a:spLocks noGrp="1"/>
          </p:cNvSpPr>
          <p:nvPr>
            <p:ph type="ftr" sz="quarter" idx="11"/>
          </p:nvPr>
        </p:nvSpPr>
        <p:spPr/>
        <p:txBody>
          <a:bodyPr/>
          <a:lstStyle/>
          <a:p>
            <a:r>
              <a:rPr lang="en-US" smtClean="0"/>
              <a:t>T. Flick: ATLAS optical system status</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pic>
        <p:nvPicPr>
          <p:cNvPr id="8" name="Bild 8" descr="Loewe.jpg"/>
          <p:cNvPicPr>
            <a:picLocks noChangeAspect="1"/>
          </p:cNvPicPr>
          <p:nvPr userDrawn="1"/>
        </p:nvPicPr>
        <p:blipFill>
          <a:blip r:embed="rId2">
            <a:clrChange>
              <a:clrFrom>
                <a:srgbClr val="FBFAF9"/>
              </a:clrFrom>
              <a:clrTo>
                <a:srgbClr val="FBFAF9">
                  <a:alpha val="0"/>
                </a:srgbClr>
              </a:clrTo>
            </a:clrChange>
            <a:extLst>
              <a:ext uri="{28A0092B-C50C-407E-A947-70E740481C1C}">
                <a14:useLocalDpi xmlns:a14="http://schemas.microsoft.com/office/drawing/2010/main"/>
              </a:ext>
            </a:extLst>
          </a:blip>
          <a:srcRect/>
          <a:stretch>
            <a:fillRect/>
          </a:stretch>
        </p:blipFill>
        <p:spPr bwMode="auto">
          <a:xfrm>
            <a:off x="8356" y="6325207"/>
            <a:ext cx="448844" cy="49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de-DE"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Click to edit Master text styles</a:t>
            </a:r>
          </a:p>
        </p:txBody>
      </p:sp>
      <p:sp>
        <p:nvSpPr>
          <p:cNvPr id="5" name="Date Placeholder 4"/>
          <p:cNvSpPr>
            <a:spLocks noGrp="1"/>
          </p:cNvSpPr>
          <p:nvPr>
            <p:ph type="dt" sz="half" idx="10"/>
          </p:nvPr>
        </p:nvSpPr>
        <p:spPr/>
        <p:txBody>
          <a:bodyPr/>
          <a:lstStyle/>
          <a:p>
            <a:r>
              <a:rPr lang="de-DE" smtClean="0"/>
              <a:t>08.03.11</a:t>
            </a:r>
            <a:endParaRPr lang="en-US"/>
          </a:p>
        </p:txBody>
      </p:sp>
      <p:sp>
        <p:nvSpPr>
          <p:cNvPr id="6" name="Footer Placeholder 5"/>
          <p:cNvSpPr>
            <a:spLocks noGrp="1"/>
          </p:cNvSpPr>
          <p:nvPr>
            <p:ph type="ftr" sz="quarter" idx="11"/>
          </p:nvPr>
        </p:nvSpPr>
        <p:spPr/>
        <p:txBody>
          <a:bodyPr/>
          <a:lstStyle/>
          <a:p>
            <a:r>
              <a:rPr lang="en-US" smtClean="0"/>
              <a:t>T. Flick: ATLAS optical system status</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pic>
        <p:nvPicPr>
          <p:cNvPr id="8" name="Bild 8" descr="Loewe.jpg"/>
          <p:cNvPicPr>
            <a:picLocks noChangeAspect="1"/>
          </p:cNvPicPr>
          <p:nvPr userDrawn="1"/>
        </p:nvPicPr>
        <p:blipFill>
          <a:blip r:embed="rId2">
            <a:clrChange>
              <a:clrFrom>
                <a:srgbClr val="FBFAF9"/>
              </a:clrFrom>
              <a:clrTo>
                <a:srgbClr val="FBFAF9">
                  <a:alpha val="0"/>
                </a:srgbClr>
              </a:clrTo>
            </a:clrChange>
            <a:extLst>
              <a:ext uri="{28A0092B-C50C-407E-A947-70E740481C1C}">
                <a14:useLocalDpi xmlns:a14="http://schemas.microsoft.com/office/drawing/2010/main"/>
              </a:ext>
            </a:extLst>
          </a:blip>
          <a:srcRect/>
          <a:stretch>
            <a:fillRect/>
          </a:stretch>
        </p:blipFill>
        <p:spPr bwMode="auto">
          <a:xfrm>
            <a:off x="8356" y="6325207"/>
            <a:ext cx="448844" cy="49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781600"/>
          </a:xfrm>
          <a:prstGeom prst="rect">
            <a:avLst/>
          </a:prstGeom>
        </p:spPr>
        <p:txBody>
          <a:bodyPr vert="horz" lIns="91440" tIns="45720" rIns="91440" bIns="45720" rtlCol="0" anchor="b">
            <a:noAutofit/>
          </a:bodyPr>
          <a:lstStyle/>
          <a:p>
            <a:r>
              <a:rPr lang="de-DE" smtClean="0"/>
              <a:t>Click to edit Master title style</a:t>
            </a:r>
            <a:endParaRPr lang="en-US" dirty="0"/>
          </a:p>
        </p:txBody>
      </p:sp>
      <p:sp>
        <p:nvSpPr>
          <p:cNvPr id="3" name="Text Placeholder 2"/>
          <p:cNvSpPr>
            <a:spLocks noGrp="1"/>
          </p:cNvSpPr>
          <p:nvPr>
            <p:ph type="body" idx="1"/>
          </p:nvPr>
        </p:nvSpPr>
        <p:spPr>
          <a:xfrm>
            <a:off x="457200" y="1031278"/>
            <a:ext cx="8229600" cy="5094885"/>
          </a:xfrm>
          <a:prstGeom prst="rect">
            <a:avLst/>
          </a:prstGeom>
        </p:spPr>
        <p:txBody>
          <a:bodyPr vert="horz" lIns="91440" tIns="45720" rIns="91440" bIns="45720" rtlCol="0">
            <a:normAutofit/>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r>
              <a:rPr lang="de-DE" smtClean="0"/>
              <a:t>08.03.11</a:t>
            </a:r>
            <a:endParaRPr lang="en-US" dirty="0"/>
          </a:p>
        </p:txBody>
      </p:sp>
      <p:sp>
        <p:nvSpPr>
          <p:cNvPr id="5" name="Footer Placeholder 4"/>
          <p:cNvSpPr>
            <a:spLocks noGrp="1"/>
          </p:cNvSpPr>
          <p:nvPr>
            <p:ph type="ftr" sz="quarter" idx="3"/>
          </p:nvPr>
        </p:nvSpPr>
        <p:spPr>
          <a:xfrm>
            <a:off x="659165" y="6356350"/>
            <a:ext cx="5528198"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T. Flick: ATLAS optical system status</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flipV="1">
            <a:off x="0" y="879300"/>
            <a:ext cx="9144000" cy="10856"/>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8356" y="6245172"/>
            <a:ext cx="9144000" cy="10856"/>
          </a:xfrm>
          <a:prstGeom prst="line">
            <a:avLst/>
          </a:prstGeom>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914400" rtl="0" eaLnBrk="1" latinLnBrk="0" hangingPunct="1">
        <a:lnSpc>
          <a:spcPts val="5800"/>
        </a:lnSpc>
        <a:spcBef>
          <a:spcPct val="0"/>
        </a:spcBef>
        <a:buNone/>
        <a:defRPr sz="48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8.png"/><Relationship Id="rId5" Type="http://schemas.openxmlformats.org/officeDocument/2006/relationships/oleObject" Target="../embeddings/oleObject2.bin"/><Relationship Id="rId6" Type="http://schemas.openxmlformats.org/officeDocument/2006/relationships/image" Target="../media/image19.png"/><Relationship Id="rId7" Type="http://schemas.openxmlformats.org/officeDocument/2006/relationships/oleObject" Target="../embeddings/oleObject3.bin"/><Relationship Id="rId8" Type="http://schemas.openxmlformats.org/officeDocument/2006/relationships/image" Target="../media/image20.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 Id="rId3" Type="http://schemas.microsoft.com/office/2007/relationships/hdphoto" Target="../media/hdphoto1.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4.png"/><Relationship Id="rId3"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6.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7.wmf"/><Relationship Id="rId3" Type="http://schemas.openxmlformats.org/officeDocument/2006/relationships/image" Target="../media/image28.wmf"/></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oleObject" Target="../embeddings/Microsoft_Equation1.bin"/><Relationship Id="rId5" Type="http://schemas.openxmlformats.org/officeDocument/2006/relationships/image" Target="../media/image29.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jpeg"/><Relationship Id="rId3" Type="http://schemas.openxmlformats.org/officeDocument/2006/relationships/image" Target="../media/image46.jpeg"/></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3890"/>
            <a:ext cx="7772400" cy="4267200"/>
          </a:xfrm>
        </p:spPr>
        <p:txBody>
          <a:bodyPr/>
          <a:lstStyle/>
          <a:p>
            <a:r>
              <a:rPr lang="en-GB" sz="6000" b="1" dirty="0" smtClean="0"/>
              <a:t>ATLAS optical system status, VCSEL failures, analysis and mitigation</a:t>
            </a:r>
            <a:endParaRPr lang="en-GB" sz="6000" dirty="0"/>
          </a:p>
        </p:txBody>
      </p:sp>
      <p:sp>
        <p:nvSpPr>
          <p:cNvPr id="3" name="Subtitle 2"/>
          <p:cNvSpPr>
            <a:spLocks noGrp="1"/>
          </p:cNvSpPr>
          <p:nvPr>
            <p:ph type="subTitle" idx="1"/>
          </p:nvPr>
        </p:nvSpPr>
        <p:spPr>
          <a:xfrm>
            <a:off x="1371600" y="4668026"/>
            <a:ext cx="6400800" cy="1504174"/>
          </a:xfrm>
        </p:spPr>
        <p:txBody>
          <a:bodyPr>
            <a:normAutofit/>
          </a:bodyPr>
          <a:lstStyle/>
          <a:p>
            <a:r>
              <a:rPr lang="en-GB" dirty="0" smtClean="0">
                <a:solidFill>
                  <a:srgbClr val="000000"/>
                </a:solidFill>
              </a:rPr>
              <a:t>T. Flick, </a:t>
            </a:r>
            <a:r>
              <a:rPr lang="en-GB" dirty="0" smtClean="0">
                <a:solidFill>
                  <a:srgbClr val="000000"/>
                </a:solidFill>
              </a:rPr>
              <a:t>University of Wuppertal</a:t>
            </a:r>
          </a:p>
          <a:p>
            <a:r>
              <a:rPr lang="en-GB" b="1" dirty="0" err="1" smtClean="0">
                <a:solidFill>
                  <a:srgbClr val="000000"/>
                </a:solidFill>
              </a:rPr>
              <a:t>Opto</a:t>
            </a:r>
            <a:r>
              <a:rPr lang="en-GB" b="1" dirty="0" smtClean="0">
                <a:solidFill>
                  <a:srgbClr val="000000"/>
                </a:solidFill>
              </a:rPr>
              <a:t> Working Group mini-workshop </a:t>
            </a:r>
          </a:p>
          <a:p>
            <a:r>
              <a:rPr lang="en-GB" b="1" dirty="0" smtClean="0">
                <a:solidFill>
                  <a:srgbClr val="000000"/>
                </a:solidFill>
              </a:rPr>
              <a:t>CERN, March 8, 2011</a:t>
            </a:r>
          </a:p>
          <a:p>
            <a:endParaRPr lang="en-GB" dirty="0"/>
          </a:p>
        </p:txBody>
      </p:sp>
    </p:spTree>
    <p:extLst>
      <p:ext uri="{BB962C8B-B14F-4D97-AF65-F5344CB8AC3E}">
        <p14:creationId xmlns:p14="http://schemas.microsoft.com/office/powerpoint/2010/main" val="3671430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Optical Spectra (Larg OTx) </a:t>
            </a:r>
            <a:endParaRPr lang="en-GB"/>
          </a:p>
        </p:txBody>
      </p:sp>
      <p:pic>
        <p:nvPicPr>
          <p:cNvPr id="4" name="Content Placeholder 3"/>
          <p:cNvPicPr>
            <a:picLocks noGrp="1" noChangeAspect="1"/>
          </p:cNvPicPr>
          <p:nvPr>
            <p:ph sz="half" idx="2"/>
          </p:nvPr>
        </p:nvPicPr>
        <p:blipFill rotWithShape="1">
          <a:blip r:embed="rId2" cstate="print">
            <a:extLst>
              <a:ext uri="{28A0092B-C50C-407E-A947-70E740481C1C}">
                <a14:useLocalDpi xmlns:a14="http://schemas.microsoft.com/office/drawing/2010/main"/>
              </a:ext>
            </a:extLst>
          </a:blip>
          <a:srcRect t="-2572" b="-1332"/>
          <a:stretch/>
        </p:blipFill>
        <p:spPr>
          <a:xfrm>
            <a:off x="4010405" y="1470631"/>
            <a:ext cx="5094848" cy="3856707"/>
          </a:xfrm>
          <a:prstGeom prst="rect">
            <a:avLst/>
          </a:prstGeom>
          <a:ln>
            <a:noFill/>
          </a:ln>
          <a:effectLst>
            <a:outerShdw blurRad="292100" dist="139700" dir="2700000" algn="tl" rotWithShape="0">
              <a:srgbClr val="333333">
                <a:alpha val="65000"/>
              </a:srgbClr>
            </a:outerShdw>
          </a:effectLst>
        </p:spPr>
      </p:pic>
      <p:sp>
        <p:nvSpPr>
          <p:cNvPr id="6" name="Content Placeholder 5"/>
          <p:cNvSpPr>
            <a:spLocks noGrp="1"/>
          </p:cNvSpPr>
          <p:nvPr>
            <p:ph sz="quarter" idx="13"/>
          </p:nvPr>
        </p:nvSpPr>
        <p:spPr>
          <a:xfrm>
            <a:off x="118824" y="1046484"/>
            <a:ext cx="3891581" cy="4962413"/>
          </a:xfrm>
        </p:spPr>
        <p:txBody>
          <a:bodyPr>
            <a:normAutofit/>
          </a:bodyPr>
          <a:lstStyle/>
          <a:p>
            <a:r>
              <a:rPr lang="en-GB" dirty="0" smtClean="0"/>
              <a:t>Optical spectra have been measured several times and are rather stable</a:t>
            </a:r>
          </a:p>
          <a:p>
            <a:r>
              <a:rPr lang="en-GB" dirty="0" smtClean="0"/>
              <a:t>Clear separation in the distribution</a:t>
            </a:r>
          </a:p>
          <a:p>
            <a:r>
              <a:rPr lang="en-GB" dirty="0" smtClean="0"/>
              <a:t>VCSEL failing devices show narrow spectrum</a:t>
            </a:r>
          </a:p>
          <a:p>
            <a:pPr lvl="1"/>
            <a:r>
              <a:rPr lang="en-GB" dirty="0" smtClean="0"/>
              <a:t>Failures with normal spectrum developed short circuit, not due to VCSEL</a:t>
            </a:r>
          </a:p>
          <a:p>
            <a:r>
              <a:rPr lang="en-GB" dirty="0" smtClean="0"/>
              <a:t>Optical spectrum width as indicator!? </a:t>
            </a:r>
            <a:endParaRPr lang="en-GB" dirty="0"/>
          </a:p>
        </p:txBody>
      </p:sp>
      <p:sp>
        <p:nvSpPr>
          <p:cNvPr id="7" name="Date Placeholder 6"/>
          <p:cNvSpPr>
            <a:spLocks noGrp="1"/>
          </p:cNvSpPr>
          <p:nvPr>
            <p:ph type="dt" sz="half" idx="10"/>
          </p:nvPr>
        </p:nvSpPr>
        <p:spPr/>
        <p:txBody>
          <a:bodyPr/>
          <a:lstStyle/>
          <a:p>
            <a:r>
              <a:rPr lang="de-DE" smtClean="0"/>
              <a:t>08.03.11</a:t>
            </a:r>
            <a:endParaRPr lang="en-GB"/>
          </a:p>
        </p:txBody>
      </p:sp>
      <p:sp>
        <p:nvSpPr>
          <p:cNvPr id="8" name="Footer Placeholder 7"/>
          <p:cNvSpPr>
            <a:spLocks noGrp="1"/>
          </p:cNvSpPr>
          <p:nvPr>
            <p:ph type="ftr" sz="quarter" idx="11"/>
          </p:nvPr>
        </p:nvSpPr>
        <p:spPr/>
        <p:txBody>
          <a:bodyPr/>
          <a:lstStyle/>
          <a:p>
            <a:r>
              <a:rPr lang="en-GB" smtClean="0"/>
              <a:t>T. Flick: ATLAS optical system status</a:t>
            </a:r>
            <a:endParaRPr lang="en-GB"/>
          </a:p>
        </p:txBody>
      </p:sp>
      <p:sp>
        <p:nvSpPr>
          <p:cNvPr id="9" name="Slide Number Placeholder 8"/>
          <p:cNvSpPr>
            <a:spLocks noGrp="1"/>
          </p:cNvSpPr>
          <p:nvPr>
            <p:ph type="sldNum" sz="quarter" idx="12"/>
          </p:nvPr>
        </p:nvSpPr>
        <p:spPr/>
        <p:txBody>
          <a:bodyPr/>
          <a:lstStyle/>
          <a:p>
            <a:fld id="{BA9B540C-44DA-4F69-89C9-7C84606640D3}" type="slidenum">
              <a:rPr lang="en-GB" smtClean="0"/>
              <a:pPr/>
              <a:t>10</a:t>
            </a:fld>
            <a:endParaRPr lang="en-GB"/>
          </a:p>
        </p:txBody>
      </p:sp>
      <p:cxnSp>
        <p:nvCxnSpPr>
          <p:cNvPr id="11" name="Straight Arrow Connector 10"/>
          <p:cNvCxnSpPr/>
          <p:nvPr/>
        </p:nvCxnSpPr>
        <p:spPr>
          <a:xfrm flipV="1">
            <a:off x="3694545" y="2955637"/>
            <a:ext cx="3694546" cy="166254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9253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Pixel on-detector fear</a:t>
            </a:r>
            <a:endParaRPr lang="en-GB"/>
          </a:p>
        </p:txBody>
      </p:sp>
      <p:pic>
        <p:nvPicPr>
          <p:cNvPr id="8" name="Content Placeholder 7"/>
          <p:cNvPicPr>
            <a:picLocks noGrp="1" noChangeAspect="1"/>
          </p:cNvPicPr>
          <p:nvPr>
            <p:ph sz="half" idx="2"/>
          </p:nvPr>
        </p:nvPicPr>
        <p:blipFill rotWithShape="1">
          <a:blip r:embed="rId2" cstate="print">
            <a:extLst>
              <a:ext uri="{28A0092B-C50C-407E-A947-70E740481C1C}">
                <a14:useLocalDpi xmlns:a14="http://schemas.microsoft.com/office/drawing/2010/main"/>
              </a:ext>
            </a:extLst>
          </a:blip>
          <a:srcRect t="1601" b="209"/>
          <a:stretch/>
        </p:blipFill>
        <p:spPr>
          <a:xfrm>
            <a:off x="3441657" y="1353999"/>
            <a:ext cx="5702343" cy="3531153"/>
          </a:xfrm>
          <a:prstGeom prst="rect">
            <a:avLst/>
          </a:prstGeom>
          <a:ln>
            <a:noFill/>
          </a:ln>
          <a:effectLst>
            <a:outerShdw blurRad="292100" dist="139700" dir="2700000" algn="tl" rotWithShape="0">
              <a:srgbClr val="333333">
                <a:alpha val="65000"/>
              </a:srgbClr>
            </a:outerShdw>
          </a:effectLst>
        </p:spPr>
      </p:pic>
      <p:sp>
        <p:nvSpPr>
          <p:cNvPr id="4" name="Date Placeholder 3"/>
          <p:cNvSpPr>
            <a:spLocks noGrp="1"/>
          </p:cNvSpPr>
          <p:nvPr>
            <p:ph type="dt" sz="half" idx="10"/>
          </p:nvPr>
        </p:nvSpPr>
        <p:spPr/>
        <p:txBody>
          <a:bodyPr/>
          <a:lstStyle/>
          <a:p>
            <a:r>
              <a:rPr lang="de-DE" smtClean="0"/>
              <a:t>08.03.11</a:t>
            </a:r>
            <a:endParaRPr lang="en-GB"/>
          </a:p>
        </p:txBody>
      </p:sp>
      <p:sp>
        <p:nvSpPr>
          <p:cNvPr id="5" name="Footer Placeholder 4"/>
          <p:cNvSpPr>
            <a:spLocks noGrp="1"/>
          </p:cNvSpPr>
          <p:nvPr>
            <p:ph type="ftr" sz="quarter" idx="11"/>
          </p:nvPr>
        </p:nvSpPr>
        <p:spPr/>
        <p:txBody>
          <a:bodyPr/>
          <a:lstStyle/>
          <a:p>
            <a:r>
              <a:rPr lang="en-GB" smtClean="0"/>
              <a:t>T. Flick: ATLAS optical system status</a:t>
            </a:r>
            <a:endParaRPr lang="en-GB"/>
          </a:p>
        </p:txBody>
      </p:sp>
      <p:sp>
        <p:nvSpPr>
          <p:cNvPr id="6" name="Slide Number Placeholder 5"/>
          <p:cNvSpPr>
            <a:spLocks noGrp="1"/>
          </p:cNvSpPr>
          <p:nvPr>
            <p:ph type="sldNum" sz="quarter" idx="12"/>
          </p:nvPr>
        </p:nvSpPr>
        <p:spPr/>
        <p:txBody>
          <a:bodyPr/>
          <a:lstStyle/>
          <a:p>
            <a:fld id="{BA9B540C-44DA-4F69-89C9-7C84606640D3}" type="slidenum">
              <a:rPr lang="en-GB" smtClean="0"/>
              <a:pPr/>
              <a:t>11</a:t>
            </a:fld>
            <a:endParaRPr lang="en-GB"/>
          </a:p>
        </p:txBody>
      </p:sp>
      <p:sp>
        <p:nvSpPr>
          <p:cNvPr id="7" name="Content Placeholder 6"/>
          <p:cNvSpPr>
            <a:spLocks noGrp="1"/>
          </p:cNvSpPr>
          <p:nvPr>
            <p:ph sz="quarter" idx="13"/>
          </p:nvPr>
        </p:nvSpPr>
        <p:spPr>
          <a:xfrm>
            <a:off x="129587" y="1101427"/>
            <a:ext cx="3447021" cy="5025053"/>
          </a:xfrm>
        </p:spPr>
        <p:txBody>
          <a:bodyPr>
            <a:normAutofit fontScale="92500" lnSpcReduction="10000"/>
          </a:bodyPr>
          <a:lstStyle/>
          <a:p>
            <a:r>
              <a:rPr lang="en-GB" smtClean="0"/>
              <a:t>Pixel has the same optical package on-detector as it is off-detector</a:t>
            </a:r>
          </a:p>
          <a:p>
            <a:r>
              <a:rPr lang="en-GB" smtClean="0"/>
              <a:t>Did a „what would be if“ calculation</a:t>
            </a:r>
          </a:p>
          <a:p>
            <a:r>
              <a:rPr lang="en-GB" smtClean="0"/>
              <a:t>Ingredients: </a:t>
            </a:r>
          </a:p>
          <a:p>
            <a:pPr lvl="1"/>
            <a:r>
              <a:rPr lang="en-GB" smtClean="0"/>
              <a:t>Expected bright time before failure</a:t>
            </a:r>
          </a:p>
          <a:p>
            <a:pPr lvl="1"/>
            <a:r>
              <a:rPr lang="en-GB" smtClean="0"/>
              <a:t>Luminosity profile</a:t>
            </a:r>
          </a:p>
          <a:p>
            <a:pPr lvl="1"/>
            <a:r>
              <a:rPr lang="en-GB" smtClean="0"/>
              <a:t>Occupancy with this</a:t>
            </a:r>
          </a:p>
          <a:p>
            <a:pPr lvl="1"/>
            <a:r>
              <a:rPr lang="en-GB" smtClean="0"/>
              <a:t>Hübner factor</a:t>
            </a:r>
          </a:p>
          <a:p>
            <a:pPr lvl="1"/>
            <a:r>
              <a:rPr lang="en-GB" smtClean="0"/>
              <a:t>...</a:t>
            </a:r>
          </a:p>
          <a:p>
            <a:r>
              <a:rPr lang="en-GB" smtClean="0"/>
              <a:t>No failures in the detector package still</a:t>
            </a:r>
            <a:endParaRPr lang="en-GB"/>
          </a:p>
        </p:txBody>
      </p:sp>
      <p:sp>
        <p:nvSpPr>
          <p:cNvPr id="9" name="TextBox 8"/>
          <p:cNvSpPr txBox="1"/>
          <p:nvPr/>
        </p:nvSpPr>
        <p:spPr>
          <a:xfrm>
            <a:off x="4535554" y="5364595"/>
            <a:ext cx="4508829" cy="646331"/>
          </a:xfrm>
          <a:prstGeom prst="rect">
            <a:avLst/>
          </a:prstGeom>
          <a:noFill/>
        </p:spPr>
        <p:txBody>
          <a:bodyPr wrap="none" rtlCol="0">
            <a:spAutoFit/>
          </a:bodyPr>
          <a:lstStyle/>
          <a:p>
            <a:r>
              <a:rPr lang="en-GB" smtClean="0"/>
              <a:t>Will differences in the off- and on-detector</a:t>
            </a:r>
          </a:p>
          <a:p>
            <a:r>
              <a:rPr lang="en-GB" smtClean="0"/>
              <a:t>operation help to survive?</a:t>
            </a:r>
            <a:endParaRPr lang="en-GB"/>
          </a:p>
        </p:txBody>
      </p:sp>
    </p:spTree>
    <p:extLst>
      <p:ext uri="{BB962C8B-B14F-4D97-AF65-F5344CB8AC3E}">
        <p14:creationId xmlns:p14="http://schemas.microsoft.com/office/powerpoint/2010/main" val="569723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Post-Mortem Studies</a:t>
            </a:r>
            <a:endParaRPr lang="en-GB" dirty="0"/>
          </a:p>
        </p:txBody>
      </p:sp>
      <p:sp>
        <p:nvSpPr>
          <p:cNvPr id="3" name="Content Placeholder 2"/>
          <p:cNvSpPr>
            <a:spLocks noGrp="1"/>
          </p:cNvSpPr>
          <p:nvPr>
            <p:ph idx="1"/>
          </p:nvPr>
        </p:nvSpPr>
        <p:spPr/>
        <p:txBody>
          <a:bodyPr/>
          <a:lstStyle/>
          <a:p>
            <a:r>
              <a:rPr lang="en-GB" smtClean="0"/>
              <a:t>Use range of techniques</a:t>
            </a:r>
          </a:p>
          <a:p>
            <a:pPr lvl="1"/>
            <a:r>
              <a:rPr lang="en-GB" smtClean="0"/>
              <a:t>Electroluminescence</a:t>
            </a:r>
          </a:p>
          <a:p>
            <a:pPr lvl="2"/>
            <a:r>
              <a:rPr lang="en-GB" smtClean="0"/>
              <a:t>Dark areas sensitive to damage.</a:t>
            </a:r>
          </a:p>
          <a:p>
            <a:pPr lvl="1"/>
            <a:r>
              <a:rPr lang="en-GB" smtClean="0"/>
              <a:t>EBIC</a:t>
            </a:r>
          </a:p>
          <a:p>
            <a:pPr lvl="2"/>
            <a:r>
              <a:rPr lang="en-GB" smtClean="0"/>
              <a:t>Electron Beam Induced Current</a:t>
            </a:r>
          </a:p>
          <a:p>
            <a:pPr lvl="2"/>
            <a:r>
              <a:rPr lang="en-GB" smtClean="0"/>
              <a:t>Beam energy gives depth.</a:t>
            </a:r>
          </a:p>
          <a:p>
            <a:pPr lvl="2"/>
            <a:r>
              <a:rPr lang="en-GB" smtClean="0"/>
              <a:t>2D scan of beam and measure induced currents </a:t>
            </a:r>
            <a:r>
              <a:rPr lang="en-GB" smtClean="0">
                <a:sym typeface="Wingdings" pitchFamily="2" charset="2"/>
              </a:rPr>
              <a:t> sensitive to defects</a:t>
            </a:r>
          </a:p>
          <a:p>
            <a:pPr lvl="2"/>
            <a:r>
              <a:rPr lang="en-GB" smtClean="0">
                <a:sym typeface="Wingdings" pitchFamily="2" charset="2"/>
              </a:rPr>
              <a:t>Select where to cut device with FIB</a:t>
            </a:r>
          </a:p>
          <a:p>
            <a:pPr lvl="1"/>
            <a:r>
              <a:rPr lang="en-GB" smtClean="0">
                <a:sym typeface="Wingdings" pitchFamily="2" charset="2"/>
              </a:rPr>
              <a:t>STEM</a:t>
            </a:r>
          </a:p>
          <a:p>
            <a:pPr lvl="2"/>
            <a:r>
              <a:rPr lang="en-GB" smtClean="0">
                <a:sym typeface="Wingdings" pitchFamily="2" charset="2"/>
              </a:rPr>
              <a:t>See defects in active region and DBR mirror.</a:t>
            </a:r>
            <a:endParaRPr lang="en-GB" dirty="0"/>
          </a:p>
        </p:txBody>
      </p:sp>
      <p:sp>
        <p:nvSpPr>
          <p:cNvPr id="4" name="Footer Placeholder 3"/>
          <p:cNvSpPr>
            <a:spLocks noGrp="1"/>
          </p:cNvSpPr>
          <p:nvPr>
            <p:ph type="ftr" sz="quarter" idx="11"/>
          </p:nvPr>
        </p:nvSpPr>
        <p:spPr/>
        <p:txBody>
          <a:bodyPr/>
          <a:lstStyle/>
          <a:p>
            <a:r>
              <a:rPr lang="en-GB" smtClean="0"/>
              <a:t>TX Status  22/2/11 Tony Weidberg</a:t>
            </a:r>
            <a:endParaRPr lang="en-GB" dirty="0"/>
          </a:p>
        </p:txBody>
      </p:sp>
      <p:sp>
        <p:nvSpPr>
          <p:cNvPr id="5" name="Slide Number Placeholder 4"/>
          <p:cNvSpPr>
            <a:spLocks noGrp="1"/>
          </p:cNvSpPr>
          <p:nvPr>
            <p:ph type="sldNum" sz="quarter" idx="12"/>
          </p:nvPr>
        </p:nvSpPr>
        <p:spPr/>
        <p:txBody>
          <a:bodyPr/>
          <a:lstStyle/>
          <a:p>
            <a:fld id="{721070F4-4FD5-46BB-AB7D-FAD16FCB7C81}" type="slidenum">
              <a:rPr lang="en-GB" smtClean="0"/>
              <a:pPr/>
              <a:t>12</a:t>
            </a:fld>
            <a:endParaRPr lang="en-GB"/>
          </a:p>
        </p:txBody>
      </p:sp>
    </p:spTree>
    <p:extLst>
      <p:ext uri="{BB962C8B-B14F-4D97-AF65-F5344CB8AC3E}">
        <p14:creationId xmlns:p14="http://schemas.microsoft.com/office/powerpoint/2010/main" val="2677520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r>
              <a:rPr lang="en-US" dirty="0" smtClean="0"/>
              <a:t>EBIC comparison</a:t>
            </a:r>
            <a:endParaRPr lang="en-US" dirty="0" smtClean="0"/>
          </a:p>
        </p:txBody>
      </p:sp>
      <p:sp>
        <p:nvSpPr>
          <p:cNvPr id="4100" name="Rectangle 3"/>
          <p:cNvSpPr>
            <a:spLocks noGrp="1" noChangeArrowheads="1"/>
          </p:cNvSpPr>
          <p:nvPr>
            <p:ph type="body" idx="1"/>
          </p:nvPr>
        </p:nvSpPr>
        <p:spPr>
          <a:xfrm>
            <a:off x="457200" y="4491182"/>
            <a:ext cx="8229600" cy="1634981"/>
          </a:xfrm>
        </p:spPr>
        <p:txBody>
          <a:bodyPr>
            <a:normAutofit fontScale="62500" lnSpcReduction="20000"/>
          </a:bodyPr>
          <a:lstStyle/>
          <a:p>
            <a:pPr>
              <a:lnSpc>
                <a:spcPct val="120000"/>
              </a:lnSpc>
            </a:pPr>
            <a:r>
              <a:rPr lang="en-US" dirty="0" smtClean="0"/>
              <a:t>All taken with same SEM settings: 10KV spot 5 (roughly same mag 4700X and 5000x)</a:t>
            </a:r>
          </a:p>
          <a:p>
            <a:pPr>
              <a:lnSpc>
                <a:spcPct val="120000"/>
              </a:lnSpc>
            </a:pPr>
            <a:r>
              <a:rPr lang="en-US" dirty="0" smtClean="0"/>
              <a:t>Original Image LUTs stretched to accentuate EBIC changes across VCSELs</a:t>
            </a:r>
          </a:p>
          <a:p>
            <a:pPr>
              <a:lnSpc>
                <a:spcPct val="120000"/>
              </a:lnSpc>
            </a:pPr>
            <a:r>
              <a:rPr lang="en-US" dirty="0" smtClean="0"/>
              <a:t>Only </a:t>
            </a:r>
            <a:r>
              <a:rPr lang="en-US" dirty="0" err="1" smtClean="0"/>
              <a:t>Ch</a:t>
            </a:r>
            <a:r>
              <a:rPr lang="en-US" dirty="0" smtClean="0"/>
              <a:t> 10 shows distinct EBIC minima (dark spots) within the emission region</a:t>
            </a:r>
          </a:p>
          <a:p>
            <a:pPr>
              <a:lnSpc>
                <a:spcPct val="120000"/>
              </a:lnSpc>
            </a:pPr>
            <a:r>
              <a:rPr lang="en-US" dirty="0" err="1" smtClean="0"/>
              <a:t>Ch</a:t>
            </a:r>
            <a:r>
              <a:rPr lang="en-US" dirty="0" smtClean="0"/>
              <a:t> 06 &amp; 08 show some inhomogeneity but no distinct minima </a:t>
            </a:r>
          </a:p>
          <a:p>
            <a:pPr>
              <a:lnSpc>
                <a:spcPct val="120000"/>
              </a:lnSpc>
            </a:pPr>
            <a:r>
              <a:rPr lang="en-US" dirty="0" smtClean="0"/>
              <a:t>Small dark speckles are surface topography</a:t>
            </a:r>
            <a:endParaRPr lang="en-US" dirty="0" smtClean="0"/>
          </a:p>
        </p:txBody>
      </p:sp>
      <p:sp>
        <p:nvSpPr>
          <p:cNvPr id="4098" name="Slide Number Placeholder 4"/>
          <p:cNvSpPr>
            <a:spLocks noGrp="1"/>
          </p:cNvSpPr>
          <p:nvPr>
            <p:ph type="sldNum" sz="quarter" idx="11"/>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A13E8BF-0ADA-43ED-977C-F66C415C29B6}" type="slidenum">
              <a:rPr lang="en-US" smtClean="0"/>
              <a:pPr/>
              <a:t>13</a:t>
            </a:fld>
            <a:endParaRPr lang="en-US"/>
          </a:p>
        </p:txBody>
      </p:sp>
      <p:graphicFrame>
        <p:nvGraphicFramePr>
          <p:cNvPr id="4101" name="Object 4"/>
          <p:cNvGraphicFramePr>
            <a:graphicFrameLocks noChangeAspect="1"/>
          </p:cNvGraphicFramePr>
          <p:nvPr>
            <p:extLst>
              <p:ext uri="{D42A27DB-BD31-4B8C-83A1-F6EECF244321}">
                <p14:modId xmlns:p14="http://schemas.microsoft.com/office/powerpoint/2010/main" val="3768258108"/>
              </p:ext>
            </p:extLst>
          </p:nvPr>
        </p:nvGraphicFramePr>
        <p:xfrm>
          <a:off x="6092825" y="1644228"/>
          <a:ext cx="2987675" cy="2711450"/>
        </p:xfrm>
        <a:graphic>
          <a:graphicData uri="http://schemas.openxmlformats.org/presentationml/2006/ole">
            <mc:AlternateContent xmlns:mc="http://schemas.openxmlformats.org/markup-compatibility/2006">
              <mc:Choice xmlns:v="urn:schemas-microsoft-com:vml" Requires="v">
                <p:oleObj spid="_x0000_s4112" name="Image" r:id="rId3" imgW="8639029" imgH="5872599" progId="Photoshop.Image.8">
                  <p:embed/>
                </p:oleObj>
              </mc:Choice>
              <mc:Fallback>
                <p:oleObj name="Image" r:id="rId3" imgW="8639029" imgH="5872599" progId="Photoshop.Imag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12201" r="12900"/>
                      <a:stretch>
                        <a:fillRect/>
                      </a:stretch>
                    </p:blipFill>
                    <p:spPr bwMode="auto">
                      <a:xfrm>
                        <a:off x="6092825" y="1644228"/>
                        <a:ext cx="2987675" cy="271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2" name="Object 5"/>
          <p:cNvGraphicFramePr>
            <a:graphicFrameLocks noChangeAspect="1"/>
          </p:cNvGraphicFramePr>
          <p:nvPr>
            <p:extLst>
              <p:ext uri="{D42A27DB-BD31-4B8C-83A1-F6EECF244321}">
                <p14:modId xmlns:p14="http://schemas.microsoft.com/office/powerpoint/2010/main" val="1194496323"/>
              </p:ext>
            </p:extLst>
          </p:nvPr>
        </p:nvGraphicFramePr>
        <p:xfrm>
          <a:off x="3025775" y="1552153"/>
          <a:ext cx="3000375" cy="2827337"/>
        </p:xfrm>
        <a:graphic>
          <a:graphicData uri="http://schemas.openxmlformats.org/presentationml/2006/ole">
            <mc:AlternateContent xmlns:mc="http://schemas.openxmlformats.org/markup-compatibility/2006">
              <mc:Choice xmlns:v="urn:schemas-microsoft-com:vml" Requires="v">
                <p:oleObj spid="_x0000_s4113" name="Image" r:id="rId5" imgW="8639029" imgH="5872599" progId="Photoshop.Image.8">
                  <p:embed/>
                </p:oleObj>
              </mc:Choice>
              <mc:Fallback>
                <p:oleObj name="Image" r:id="rId5" imgW="8639029" imgH="5872599" progId="Photoshop.Imag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10217" r="17641"/>
                      <a:stretch>
                        <a:fillRect/>
                      </a:stretch>
                    </p:blipFill>
                    <p:spPr bwMode="auto">
                      <a:xfrm>
                        <a:off x="3025775" y="1552153"/>
                        <a:ext cx="3000375" cy="282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3" name="Object 6"/>
          <p:cNvGraphicFramePr>
            <a:graphicFrameLocks noChangeAspect="1"/>
          </p:cNvGraphicFramePr>
          <p:nvPr>
            <p:extLst>
              <p:ext uri="{D42A27DB-BD31-4B8C-83A1-F6EECF244321}">
                <p14:modId xmlns:p14="http://schemas.microsoft.com/office/powerpoint/2010/main" val="3687346393"/>
              </p:ext>
            </p:extLst>
          </p:nvPr>
        </p:nvGraphicFramePr>
        <p:xfrm>
          <a:off x="79375" y="1510878"/>
          <a:ext cx="2862263" cy="2827337"/>
        </p:xfrm>
        <a:graphic>
          <a:graphicData uri="http://schemas.openxmlformats.org/presentationml/2006/ole">
            <mc:AlternateContent xmlns:mc="http://schemas.openxmlformats.org/markup-compatibility/2006">
              <mc:Choice xmlns:v="urn:schemas-microsoft-com:vml" Requires="v">
                <p:oleObj spid="_x0000_s4114" name="Image" r:id="rId7" imgW="8639029" imgH="5872599" progId="Photoshop.Image.8">
                  <p:embed/>
                </p:oleObj>
              </mc:Choice>
              <mc:Fallback>
                <p:oleObj name="Image" r:id="rId7" imgW="8639029" imgH="5872599" progId="Photoshop.Image.8">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l="15884" r="15273"/>
                      <a:stretch>
                        <a:fillRect/>
                      </a:stretch>
                    </p:blipFill>
                    <p:spPr bwMode="auto">
                      <a:xfrm>
                        <a:off x="79375" y="1510878"/>
                        <a:ext cx="2862263" cy="282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4" name="Text Box 8"/>
          <p:cNvSpPr txBox="1">
            <a:spLocks noChangeArrowheads="1"/>
          </p:cNvSpPr>
          <p:nvPr/>
        </p:nvSpPr>
        <p:spPr bwMode="auto">
          <a:xfrm>
            <a:off x="681038" y="958428"/>
            <a:ext cx="1457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b="1" dirty="0" err="1"/>
              <a:t>Ch</a:t>
            </a:r>
            <a:r>
              <a:rPr lang="en-US" sz="2400" b="1" dirty="0"/>
              <a:t> 06</a:t>
            </a:r>
          </a:p>
        </p:txBody>
      </p:sp>
      <p:sp>
        <p:nvSpPr>
          <p:cNvPr id="4105" name="Text Box 9"/>
          <p:cNvSpPr txBox="1">
            <a:spLocks noChangeArrowheads="1"/>
          </p:cNvSpPr>
          <p:nvPr/>
        </p:nvSpPr>
        <p:spPr bwMode="auto">
          <a:xfrm>
            <a:off x="3843338" y="958428"/>
            <a:ext cx="1457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b="1"/>
              <a:t>Ch 08</a:t>
            </a:r>
          </a:p>
        </p:txBody>
      </p:sp>
      <p:sp>
        <p:nvSpPr>
          <p:cNvPr id="4106" name="Text Box 10"/>
          <p:cNvSpPr txBox="1">
            <a:spLocks noChangeArrowheads="1"/>
          </p:cNvSpPr>
          <p:nvPr/>
        </p:nvSpPr>
        <p:spPr bwMode="auto">
          <a:xfrm>
            <a:off x="6927850" y="958428"/>
            <a:ext cx="1457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b="1"/>
              <a:t>Ch 10</a:t>
            </a:r>
          </a:p>
        </p:txBody>
      </p:sp>
    </p:spTree>
    <p:extLst>
      <p:ext uri="{BB962C8B-B14F-4D97-AF65-F5344CB8AC3E}">
        <p14:creationId xmlns:p14="http://schemas.microsoft.com/office/powerpoint/2010/main" val="1283530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smtClean="0"/>
              <a:t>STEM Failed Channel after FIB cut</a:t>
            </a:r>
            <a:endParaRPr lang="en-GB" sz="4000"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rcRect t="8732" b="8732"/>
          <a:stretch>
            <a:fillRect/>
          </a:stretch>
        </p:blipFill>
        <p:spPr>
          <a:xfrm>
            <a:off x="1119909" y="1031278"/>
            <a:ext cx="6580910" cy="5094885"/>
          </a:xfrm>
        </p:spPr>
      </p:pic>
      <p:sp>
        <p:nvSpPr>
          <p:cNvPr id="4" name="Footer Placeholder 3"/>
          <p:cNvSpPr>
            <a:spLocks noGrp="1"/>
          </p:cNvSpPr>
          <p:nvPr>
            <p:ph type="ftr" sz="quarter" idx="11"/>
          </p:nvPr>
        </p:nvSpPr>
        <p:spPr/>
        <p:txBody>
          <a:bodyPr/>
          <a:lstStyle/>
          <a:p>
            <a:r>
              <a:rPr lang="en-GB" smtClean="0"/>
              <a:t>TX Status  22/2/11 Tony Weidberg</a:t>
            </a:r>
            <a:endParaRPr lang="en-GB" dirty="0"/>
          </a:p>
        </p:txBody>
      </p:sp>
      <p:sp>
        <p:nvSpPr>
          <p:cNvPr id="5" name="Slide Number Placeholder 4"/>
          <p:cNvSpPr>
            <a:spLocks noGrp="1"/>
          </p:cNvSpPr>
          <p:nvPr>
            <p:ph type="sldNum" sz="quarter" idx="12"/>
          </p:nvPr>
        </p:nvSpPr>
        <p:spPr/>
        <p:txBody>
          <a:bodyPr/>
          <a:lstStyle/>
          <a:p>
            <a:fld id="{721070F4-4FD5-46BB-AB7D-FAD16FCB7C81}" type="slidenum">
              <a:rPr lang="en-GB" smtClean="0"/>
              <a:pPr/>
              <a:t>14</a:t>
            </a:fld>
            <a:endParaRPr lang="en-GB"/>
          </a:p>
        </p:txBody>
      </p:sp>
      <p:sp>
        <p:nvSpPr>
          <p:cNvPr id="3" name="TextBox 2"/>
          <p:cNvSpPr txBox="1"/>
          <p:nvPr/>
        </p:nvSpPr>
        <p:spPr>
          <a:xfrm>
            <a:off x="179512" y="2636912"/>
            <a:ext cx="1224136" cy="461665"/>
          </a:xfrm>
          <a:prstGeom prst="rect">
            <a:avLst/>
          </a:prstGeom>
          <a:noFill/>
        </p:spPr>
        <p:txBody>
          <a:bodyPr wrap="square" rtlCol="0">
            <a:spAutoFit/>
          </a:bodyPr>
          <a:lstStyle/>
          <a:p>
            <a:r>
              <a:rPr lang="en-GB" sz="2400" b="1" dirty="0" smtClean="0"/>
              <a:t>DBR</a:t>
            </a:r>
            <a:endParaRPr lang="en-US" sz="2400" b="1" dirty="0"/>
          </a:p>
        </p:txBody>
      </p:sp>
      <p:sp>
        <p:nvSpPr>
          <p:cNvPr id="6" name="TextBox 5"/>
          <p:cNvSpPr txBox="1"/>
          <p:nvPr/>
        </p:nvSpPr>
        <p:spPr>
          <a:xfrm>
            <a:off x="103815" y="5076518"/>
            <a:ext cx="1299833" cy="461665"/>
          </a:xfrm>
          <a:prstGeom prst="rect">
            <a:avLst/>
          </a:prstGeom>
          <a:noFill/>
        </p:spPr>
        <p:txBody>
          <a:bodyPr wrap="square" rtlCol="0">
            <a:spAutoFit/>
          </a:bodyPr>
          <a:lstStyle/>
          <a:p>
            <a:r>
              <a:rPr lang="en-GB" sz="2400" b="1" dirty="0" smtClean="0"/>
              <a:t>MQW</a:t>
            </a:r>
            <a:endParaRPr lang="en-US" sz="2400" b="1" dirty="0"/>
          </a:p>
        </p:txBody>
      </p:sp>
      <p:sp>
        <p:nvSpPr>
          <p:cNvPr id="9" name="TextBox 8"/>
          <p:cNvSpPr txBox="1"/>
          <p:nvPr/>
        </p:nvSpPr>
        <p:spPr>
          <a:xfrm>
            <a:off x="7831258" y="4546504"/>
            <a:ext cx="1121087" cy="461665"/>
          </a:xfrm>
          <a:prstGeom prst="rect">
            <a:avLst/>
          </a:prstGeom>
          <a:noFill/>
        </p:spPr>
        <p:txBody>
          <a:bodyPr wrap="square" rtlCol="0">
            <a:spAutoFit/>
          </a:bodyPr>
          <a:lstStyle/>
          <a:p>
            <a:r>
              <a:rPr lang="en-GB" sz="2400" b="1" dirty="0" smtClean="0"/>
              <a:t>Oxide</a:t>
            </a:r>
            <a:endParaRPr lang="en-US" sz="2400" b="1" dirty="0"/>
          </a:p>
        </p:txBody>
      </p:sp>
    </p:spTree>
    <p:extLst>
      <p:ext uri="{BB962C8B-B14F-4D97-AF65-F5344CB8AC3E}">
        <p14:creationId xmlns:p14="http://schemas.microsoft.com/office/powerpoint/2010/main" val="2739680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STEM Unused Channel</a:t>
            </a:r>
            <a:endParaRPr lang="en-GB" dirty="0"/>
          </a:p>
        </p:txBody>
      </p:sp>
      <p:sp>
        <p:nvSpPr>
          <p:cNvPr id="4" name="Footer Placeholder 3"/>
          <p:cNvSpPr>
            <a:spLocks noGrp="1"/>
          </p:cNvSpPr>
          <p:nvPr>
            <p:ph type="ftr" sz="quarter" idx="11"/>
          </p:nvPr>
        </p:nvSpPr>
        <p:spPr/>
        <p:txBody>
          <a:bodyPr/>
          <a:lstStyle/>
          <a:p>
            <a:r>
              <a:rPr lang="en-GB" smtClean="0"/>
              <a:t>TX Status  22/2/11 Tony Weidberg</a:t>
            </a:r>
            <a:endParaRPr lang="en-GB" dirty="0"/>
          </a:p>
        </p:txBody>
      </p:sp>
      <p:sp>
        <p:nvSpPr>
          <p:cNvPr id="5" name="Slide Number Placeholder 4"/>
          <p:cNvSpPr>
            <a:spLocks noGrp="1"/>
          </p:cNvSpPr>
          <p:nvPr>
            <p:ph type="sldNum" sz="quarter" idx="12"/>
          </p:nvPr>
        </p:nvSpPr>
        <p:spPr/>
        <p:txBody>
          <a:bodyPr/>
          <a:lstStyle/>
          <a:p>
            <a:fld id="{721070F4-4FD5-46BB-AB7D-FAD16FCB7C81}" type="slidenum">
              <a:rPr lang="en-GB" smtClean="0"/>
              <a:pPr/>
              <a:t>15</a:t>
            </a:fld>
            <a:endParaRPr lang="en-GB"/>
          </a:p>
        </p:txBody>
      </p:sp>
      <p:pic>
        <p:nvPicPr>
          <p:cNvPr id="12" name="Picture 2" descr="H:\ATLAS\Opto\TX\failure analysis\FIB-STEM_unused_channel\BN204_ch11_Control_STEM_m03.jpg"/>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10573" r="-10573"/>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019832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Used Working Channel Plan View SEM</a:t>
            </a:r>
            <a:endParaRPr lang="en-US" sz="3600"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rcRect l="16538" r="16538"/>
          <a:stretch>
            <a:fillRect/>
          </a:stretch>
        </p:blipFill>
        <p:spPr>
          <a:xfrm>
            <a:off x="4075545" y="958440"/>
            <a:ext cx="4611255" cy="5167724"/>
          </a:xfrm>
        </p:spPr>
      </p:pic>
      <p:sp>
        <p:nvSpPr>
          <p:cNvPr id="4" name="Footer Placeholder 3"/>
          <p:cNvSpPr>
            <a:spLocks noGrp="1"/>
          </p:cNvSpPr>
          <p:nvPr>
            <p:ph type="ftr" sz="quarter" idx="11"/>
          </p:nvPr>
        </p:nvSpPr>
        <p:spPr/>
        <p:txBody>
          <a:bodyPr/>
          <a:lstStyle/>
          <a:p>
            <a:r>
              <a:rPr lang="en-GB" smtClean="0"/>
              <a:t>TX Status  22/2/11 Tony Weidberg</a:t>
            </a:r>
            <a:endParaRPr lang="en-GB" dirty="0"/>
          </a:p>
        </p:txBody>
      </p:sp>
      <p:sp>
        <p:nvSpPr>
          <p:cNvPr id="5" name="Slide Number Placeholder 4"/>
          <p:cNvSpPr>
            <a:spLocks noGrp="1"/>
          </p:cNvSpPr>
          <p:nvPr>
            <p:ph type="sldNum" sz="quarter" idx="12"/>
          </p:nvPr>
        </p:nvSpPr>
        <p:spPr/>
        <p:txBody>
          <a:bodyPr/>
          <a:lstStyle/>
          <a:p>
            <a:fld id="{721070F4-4FD5-46BB-AB7D-FAD16FCB7C81}" type="slidenum">
              <a:rPr lang="en-GB" smtClean="0"/>
              <a:pPr/>
              <a:t>16</a:t>
            </a:fld>
            <a:endParaRPr lang="en-GB"/>
          </a:p>
        </p:txBody>
      </p:sp>
      <p:sp>
        <p:nvSpPr>
          <p:cNvPr id="11" name="Content Placeholder 10"/>
          <p:cNvSpPr>
            <a:spLocks noGrp="1"/>
          </p:cNvSpPr>
          <p:nvPr>
            <p:ph sz="quarter" idx="13"/>
          </p:nvPr>
        </p:nvSpPr>
        <p:spPr>
          <a:xfrm>
            <a:off x="365760" y="1600200"/>
            <a:ext cx="3224876" cy="4526280"/>
          </a:xfrm>
        </p:spPr>
        <p:txBody>
          <a:bodyPr/>
          <a:lstStyle/>
          <a:p>
            <a:r>
              <a:rPr lang="en-GB" dirty="0" smtClean="0"/>
              <a:t>Dislocations starting to form on edge of aperture</a:t>
            </a:r>
            <a:endParaRPr lang="en-US" dirty="0" smtClean="0"/>
          </a:p>
          <a:p>
            <a:r>
              <a:rPr lang="en-GB" dirty="0"/>
              <a:t>Further investigations needed as well as discussion with experts about what is to be seen here.</a:t>
            </a:r>
          </a:p>
          <a:p>
            <a:endParaRPr lang="de-DE" dirty="0"/>
          </a:p>
        </p:txBody>
      </p:sp>
    </p:spTree>
    <p:extLst>
      <p:ext uri="{BB962C8B-B14F-4D97-AF65-F5344CB8AC3E}">
        <p14:creationId xmlns:p14="http://schemas.microsoft.com/office/powerpoint/2010/main" val="19833119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Understanding the Reason</a:t>
            </a:r>
            <a:endParaRPr lang="en-GB"/>
          </a:p>
        </p:txBody>
      </p:sp>
      <p:pic>
        <p:nvPicPr>
          <p:cNvPr id="4" name="Content Placeholder 3"/>
          <p:cNvPicPr>
            <a:picLocks noGrp="1" noChangeAspect="1"/>
          </p:cNvPicPr>
          <p:nvPr>
            <p:ph sz="half" idx="2"/>
          </p:nvPr>
        </p:nvPicPr>
        <p:blipFill rotWithShape="1">
          <a:blip r:embed="rId2" cstate="print">
            <a:extLst>
              <a:ext uri="{28A0092B-C50C-407E-A947-70E740481C1C}">
                <a14:useLocalDpi xmlns:a14="http://schemas.microsoft.com/office/drawing/2010/main"/>
              </a:ext>
            </a:extLst>
          </a:blip>
          <a:srcRect t="-1633" b="-87"/>
          <a:stretch/>
        </p:blipFill>
        <p:spPr>
          <a:xfrm>
            <a:off x="5062338" y="781600"/>
            <a:ext cx="3962097" cy="2733187"/>
          </a:xfrm>
          <a:prstGeom prst="rect">
            <a:avLst/>
          </a:prstGeom>
          <a:ln>
            <a:noFill/>
          </a:ln>
          <a:effectLst>
            <a:outerShdw blurRad="292100" dist="139700" dir="2700000" algn="tl" rotWithShape="0">
              <a:srgbClr val="333333">
                <a:alpha val="65000"/>
              </a:srgbClr>
            </a:outerShdw>
          </a:effectLst>
        </p:spPr>
      </p:pic>
      <p:sp>
        <p:nvSpPr>
          <p:cNvPr id="6" name="Content Placeholder 5"/>
          <p:cNvSpPr>
            <a:spLocks noGrp="1"/>
          </p:cNvSpPr>
          <p:nvPr>
            <p:ph sz="quarter" idx="13"/>
          </p:nvPr>
        </p:nvSpPr>
        <p:spPr>
          <a:xfrm>
            <a:off x="111760" y="1036637"/>
            <a:ext cx="4041648" cy="5089843"/>
          </a:xfrm>
        </p:spPr>
        <p:txBody>
          <a:bodyPr>
            <a:normAutofit lnSpcReduction="10000"/>
          </a:bodyPr>
          <a:lstStyle/>
          <a:p>
            <a:r>
              <a:rPr lang="en-GB" dirty="0" smtClean="0"/>
              <a:t>Investigation about the failure reason is </a:t>
            </a:r>
            <a:r>
              <a:rPr lang="en-GB" dirty="0" err="1" smtClean="0"/>
              <a:t>ongoing</a:t>
            </a:r>
            <a:endParaRPr lang="en-GB" dirty="0" smtClean="0"/>
          </a:p>
          <a:p>
            <a:r>
              <a:rPr lang="en-GB" dirty="0" smtClean="0"/>
              <a:t>Found a correlation between the humidity in the different crates and the failure rates</a:t>
            </a:r>
          </a:p>
          <a:p>
            <a:endParaRPr lang="en-GB" dirty="0" smtClean="0"/>
          </a:p>
          <a:p>
            <a:r>
              <a:rPr lang="en-GB" dirty="0" smtClean="0"/>
              <a:t>SCT very clear indication</a:t>
            </a:r>
          </a:p>
          <a:p>
            <a:r>
              <a:rPr lang="en-GB" dirty="0" smtClean="0"/>
              <a:t>Pixel also the same correlation, but not as strong</a:t>
            </a:r>
          </a:p>
        </p:txBody>
      </p:sp>
      <p:sp>
        <p:nvSpPr>
          <p:cNvPr id="7" name="Date Placeholder 6"/>
          <p:cNvSpPr>
            <a:spLocks noGrp="1"/>
          </p:cNvSpPr>
          <p:nvPr>
            <p:ph type="dt" sz="half" idx="10"/>
          </p:nvPr>
        </p:nvSpPr>
        <p:spPr/>
        <p:txBody>
          <a:bodyPr/>
          <a:lstStyle/>
          <a:p>
            <a:r>
              <a:rPr lang="de-DE" smtClean="0"/>
              <a:t>08.03.11</a:t>
            </a:r>
            <a:endParaRPr lang="en-GB"/>
          </a:p>
        </p:txBody>
      </p:sp>
      <p:sp>
        <p:nvSpPr>
          <p:cNvPr id="8" name="Footer Placeholder 7"/>
          <p:cNvSpPr>
            <a:spLocks noGrp="1"/>
          </p:cNvSpPr>
          <p:nvPr>
            <p:ph type="ftr" sz="quarter" idx="11"/>
          </p:nvPr>
        </p:nvSpPr>
        <p:spPr/>
        <p:txBody>
          <a:bodyPr/>
          <a:lstStyle/>
          <a:p>
            <a:r>
              <a:rPr lang="en-GB" smtClean="0"/>
              <a:t>T. Flick: ATLAS optical system status</a:t>
            </a:r>
            <a:endParaRPr lang="en-GB"/>
          </a:p>
        </p:txBody>
      </p:sp>
      <p:sp>
        <p:nvSpPr>
          <p:cNvPr id="9" name="Slide Number Placeholder 8"/>
          <p:cNvSpPr>
            <a:spLocks noGrp="1"/>
          </p:cNvSpPr>
          <p:nvPr>
            <p:ph type="sldNum" sz="quarter" idx="12"/>
          </p:nvPr>
        </p:nvSpPr>
        <p:spPr/>
        <p:txBody>
          <a:bodyPr/>
          <a:lstStyle/>
          <a:p>
            <a:fld id="{BA9B540C-44DA-4F69-89C9-7C84606640D3}" type="slidenum">
              <a:rPr lang="en-GB" smtClean="0"/>
              <a:pPr/>
              <a:t>17</a:t>
            </a:fld>
            <a:endParaRPr lang="en-GB"/>
          </a:p>
        </p:txBody>
      </p:sp>
      <p:pic>
        <p:nvPicPr>
          <p:cNvPr id="10" name="Picture 9" descr="Hum-Death-corr_pix.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89338" y="3683812"/>
            <a:ext cx="3724983" cy="24426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94895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dirty="0" smtClean="0"/>
              <a:t>Humidity</a:t>
            </a:r>
            <a:endParaRPr lang="en-GB" dirty="0"/>
          </a:p>
        </p:txBody>
      </p:sp>
      <p:pic>
        <p:nvPicPr>
          <p:cNvPr id="4102" name="Picture 6"/>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t="-965" b="-1274"/>
          <a:stretch/>
        </p:blipFill>
        <p:spPr>
          <a:xfrm>
            <a:off x="4407408" y="923637"/>
            <a:ext cx="4736592" cy="3547706"/>
          </a:xfrm>
          <a:noFill/>
          <a:ln/>
        </p:spPr>
      </p:pic>
      <p:sp>
        <p:nvSpPr>
          <p:cNvPr id="4100" name="Rectangle 4"/>
          <p:cNvSpPr>
            <a:spLocks noGrp="1" noChangeArrowheads="1"/>
          </p:cNvSpPr>
          <p:nvPr>
            <p:ph sz="quarter" idx="13"/>
          </p:nvPr>
        </p:nvSpPr>
        <p:spPr>
          <a:xfrm>
            <a:off x="127000" y="1027545"/>
            <a:ext cx="4280408" cy="5098935"/>
          </a:xfrm>
        </p:spPr>
        <p:txBody>
          <a:bodyPr>
            <a:normAutofit fontScale="77500" lnSpcReduction="20000"/>
          </a:bodyPr>
          <a:lstStyle/>
          <a:p>
            <a:pPr>
              <a:lnSpc>
                <a:spcPct val="120000"/>
              </a:lnSpc>
            </a:pPr>
            <a:r>
              <a:rPr lang="en-GB" sz="2800" dirty="0"/>
              <a:t>Damp heat </a:t>
            </a:r>
            <a:r>
              <a:rPr lang="en-GB" sz="2800" dirty="0" smtClean="0"/>
              <a:t>tests: </a:t>
            </a:r>
          </a:p>
          <a:p>
            <a:pPr lvl="1">
              <a:lnSpc>
                <a:spcPct val="120000"/>
              </a:lnSpc>
            </a:pPr>
            <a:r>
              <a:rPr lang="en-GB" sz="2000" dirty="0" smtClean="0"/>
              <a:t>85°C</a:t>
            </a:r>
            <a:r>
              <a:rPr lang="en-GB" sz="2000" dirty="0"/>
              <a:t>/85%RH</a:t>
            </a:r>
          </a:p>
          <a:p>
            <a:pPr>
              <a:lnSpc>
                <a:spcPct val="120000"/>
              </a:lnSpc>
            </a:pPr>
            <a:r>
              <a:rPr lang="en-GB" sz="2800" dirty="0"/>
              <a:t>TEM picture for failed device</a:t>
            </a:r>
          </a:p>
          <a:p>
            <a:pPr lvl="1">
              <a:lnSpc>
                <a:spcPct val="120000"/>
              </a:lnSpc>
            </a:pPr>
            <a:r>
              <a:rPr lang="en-GB" sz="2400" dirty="0"/>
              <a:t>Dislocation network covers full active region.</a:t>
            </a:r>
          </a:p>
          <a:p>
            <a:pPr lvl="1">
              <a:lnSpc>
                <a:spcPct val="120000"/>
              </a:lnSpc>
            </a:pPr>
            <a:r>
              <a:rPr lang="en-GB" sz="2400" dirty="0"/>
              <a:t>This failure mode not seen in p implant VCSELs </a:t>
            </a:r>
            <a:endParaRPr lang="en-GB" sz="2400" dirty="0" smtClean="0"/>
          </a:p>
          <a:p>
            <a:pPr lvl="2">
              <a:lnSpc>
                <a:spcPct val="120000"/>
              </a:lnSpc>
              <a:buFont typeface="Wingdings" charset="0"/>
              <a:buChar char="è"/>
            </a:pPr>
            <a:r>
              <a:rPr lang="en-GB" sz="2400" dirty="0" smtClean="0">
                <a:sym typeface="Wingdings" charset="0"/>
              </a:rPr>
              <a:t>dislocation </a:t>
            </a:r>
            <a:r>
              <a:rPr lang="en-GB" sz="2400" dirty="0">
                <a:sym typeface="Wingdings" charset="0"/>
              </a:rPr>
              <a:t>growth related to the oxide</a:t>
            </a:r>
            <a:r>
              <a:rPr lang="en-GB" sz="2400" dirty="0" smtClean="0">
                <a:sym typeface="Wingdings" charset="0"/>
              </a:rPr>
              <a:t>.</a:t>
            </a:r>
            <a:endParaRPr lang="en-GB" sz="2400" dirty="0">
              <a:sym typeface="Wingdings" charset="0"/>
            </a:endParaRPr>
          </a:p>
          <a:p>
            <a:pPr lvl="1">
              <a:lnSpc>
                <a:spcPct val="120000"/>
              </a:lnSpc>
            </a:pPr>
            <a:r>
              <a:rPr lang="en-GB" sz="2400" dirty="0">
                <a:sym typeface="Wingdings" charset="0"/>
              </a:rPr>
              <a:t>Corrosive reaction between moisture and oxide during operation </a:t>
            </a:r>
            <a:r>
              <a:rPr lang="en-GB" sz="2400" dirty="0" smtClean="0">
                <a:sym typeface="Wingdings" charset="0"/>
              </a:rPr>
              <a:t/>
            </a:r>
            <a:br>
              <a:rPr lang="en-GB" sz="2400" dirty="0" smtClean="0">
                <a:sym typeface="Wingdings" charset="0"/>
              </a:rPr>
            </a:br>
            <a:r>
              <a:rPr lang="en-GB" sz="2400" dirty="0" smtClean="0">
                <a:sym typeface="Wingdings" charset="0"/>
              </a:rPr>
              <a:t>(</a:t>
            </a:r>
            <a:r>
              <a:rPr lang="en-GB" sz="2400" dirty="0">
                <a:sym typeface="Wingdings" charset="0"/>
              </a:rPr>
              <a:t>electrolytic process</a:t>
            </a:r>
            <a:r>
              <a:rPr lang="en-GB" sz="2400" dirty="0" smtClean="0">
                <a:sym typeface="Wingdings" charset="0"/>
              </a:rPr>
              <a:t>)</a:t>
            </a:r>
          </a:p>
          <a:p>
            <a:pPr lvl="2">
              <a:lnSpc>
                <a:spcPct val="120000"/>
              </a:lnSpc>
              <a:buFont typeface="Wingdings" charset="0"/>
              <a:buChar char="è"/>
            </a:pPr>
            <a:r>
              <a:rPr lang="en-GB" sz="2600" dirty="0" smtClean="0">
                <a:sym typeface="Wingdings" charset="0"/>
              </a:rPr>
              <a:t>point defects</a:t>
            </a:r>
            <a:endParaRPr lang="en-GB" sz="2600" dirty="0">
              <a:sym typeface="Wingdings" charset="0"/>
            </a:endParaRPr>
          </a:p>
        </p:txBody>
      </p:sp>
    </p:spTree>
    <p:extLst>
      <p:ext uri="{BB962C8B-B14F-4D97-AF65-F5344CB8AC3E}">
        <p14:creationId xmlns:p14="http://schemas.microsoft.com/office/powerpoint/2010/main" val="1793132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dirty="0" smtClean="0"/>
              <a:t>Humidity</a:t>
            </a:r>
            <a:endParaRPr lang="en-GB" dirty="0"/>
          </a:p>
        </p:txBody>
      </p:sp>
      <p:sp>
        <p:nvSpPr>
          <p:cNvPr id="6147" name="Rectangle 3"/>
          <p:cNvSpPr>
            <a:spLocks noGrp="1" noChangeArrowheads="1"/>
          </p:cNvSpPr>
          <p:nvPr>
            <p:ph type="body" idx="1"/>
          </p:nvPr>
        </p:nvSpPr>
        <p:spPr/>
        <p:txBody>
          <a:bodyPr/>
          <a:lstStyle/>
          <a:p>
            <a:r>
              <a:rPr lang="en-GB" sz="2800" dirty="0"/>
              <a:t>All oxide VCSELs use steam to grow the oxide layer. </a:t>
            </a:r>
          </a:p>
          <a:p>
            <a:pPr lvl="1"/>
            <a:r>
              <a:rPr lang="en-GB" sz="2400" dirty="0"/>
              <a:t>If this created defects would be seen in poor reliability in dry operation.</a:t>
            </a:r>
          </a:p>
          <a:p>
            <a:pPr lvl="2"/>
            <a:r>
              <a:rPr lang="en-GB" sz="2400" dirty="0"/>
              <a:t>Verified by damp storage + dry heat tests.</a:t>
            </a:r>
          </a:p>
          <a:p>
            <a:pPr lvl="1"/>
            <a:r>
              <a:rPr lang="en-GB" sz="2400" dirty="0"/>
              <a:t>Accumulation of point defects </a:t>
            </a:r>
            <a:r>
              <a:rPr lang="en-GB" sz="2400" dirty="0" smtClean="0"/>
              <a:t/>
            </a:r>
            <a:br>
              <a:rPr lang="en-GB" sz="2400" dirty="0" smtClean="0"/>
            </a:br>
            <a:r>
              <a:rPr lang="en-GB" sz="2400" dirty="0" smtClean="0">
                <a:sym typeface="Wingdings" charset="0"/>
              </a:rPr>
              <a:t> </a:t>
            </a:r>
            <a:r>
              <a:rPr lang="en-GB" sz="2400" dirty="0">
                <a:sym typeface="Wingdings" charset="0"/>
              </a:rPr>
              <a:t>dislocation networks which grow </a:t>
            </a:r>
            <a:r>
              <a:rPr lang="en-GB" sz="2400" dirty="0" smtClean="0">
                <a:sym typeface="Wingdings" charset="0"/>
              </a:rPr>
              <a:t>through “climb</a:t>
            </a:r>
            <a:r>
              <a:rPr lang="de-DE" sz="2400" dirty="0" smtClean="0">
                <a:latin typeface="Arial"/>
                <a:sym typeface="Wingdings" charset="0"/>
              </a:rPr>
              <a:t>“</a:t>
            </a:r>
            <a:r>
              <a:rPr lang="en-GB" sz="2400" dirty="0" smtClean="0">
                <a:sym typeface="Wingdings" charset="0"/>
              </a:rPr>
              <a:t>  </a:t>
            </a:r>
            <a:br>
              <a:rPr lang="en-GB" sz="2400" dirty="0" smtClean="0">
                <a:sym typeface="Wingdings" charset="0"/>
              </a:rPr>
            </a:br>
            <a:r>
              <a:rPr lang="en-GB" sz="2400" dirty="0" smtClean="0">
                <a:sym typeface="Wingdings" charset="0"/>
              </a:rPr>
              <a:t>(</a:t>
            </a:r>
            <a:r>
              <a:rPr lang="en-GB" sz="2400" dirty="0">
                <a:sym typeface="Wingdings" charset="0"/>
              </a:rPr>
              <a:t>absorption of interstitial point-defects).</a:t>
            </a:r>
            <a:endParaRPr lang="en-GB" sz="2400" dirty="0"/>
          </a:p>
        </p:txBody>
      </p:sp>
    </p:spTree>
    <p:extLst>
      <p:ext uri="{BB962C8B-B14F-4D97-AF65-F5344CB8AC3E}">
        <p14:creationId xmlns:p14="http://schemas.microsoft.com/office/powerpoint/2010/main" val="3982235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Overview</a:t>
            </a:r>
            <a:endParaRPr lang="en-GB"/>
          </a:p>
        </p:txBody>
      </p:sp>
      <p:sp>
        <p:nvSpPr>
          <p:cNvPr id="3" name="Content Placeholder 2"/>
          <p:cNvSpPr>
            <a:spLocks noGrp="1"/>
          </p:cNvSpPr>
          <p:nvPr>
            <p:ph idx="1"/>
          </p:nvPr>
        </p:nvSpPr>
        <p:spPr/>
        <p:txBody>
          <a:bodyPr/>
          <a:lstStyle/>
          <a:p>
            <a:r>
              <a:rPr lang="en-GB" smtClean="0"/>
              <a:t>Pixel statistics</a:t>
            </a:r>
          </a:p>
          <a:p>
            <a:r>
              <a:rPr lang="en-GB" smtClean="0"/>
              <a:t>SCT statistics</a:t>
            </a:r>
          </a:p>
          <a:p>
            <a:r>
              <a:rPr lang="en-GB" smtClean="0"/>
              <a:t>Larg statistics</a:t>
            </a:r>
          </a:p>
          <a:p>
            <a:r>
              <a:rPr lang="en-GB" smtClean="0"/>
              <a:t>Failure investigations</a:t>
            </a:r>
          </a:p>
          <a:p>
            <a:pPr lvl="1"/>
            <a:r>
              <a:rPr lang="en-GB" smtClean="0"/>
              <a:t>Humidity investigation</a:t>
            </a:r>
          </a:p>
          <a:p>
            <a:pPr lvl="1"/>
            <a:r>
              <a:rPr lang="en-GB" smtClean="0"/>
              <a:t>Usage of different VCSEL types</a:t>
            </a:r>
          </a:p>
          <a:p>
            <a:r>
              <a:rPr lang="en-GB" smtClean="0"/>
              <a:t>Getting new plugins</a:t>
            </a:r>
          </a:p>
          <a:p>
            <a:pPr lvl="1"/>
            <a:r>
              <a:rPr lang="en-GB" smtClean="0"/>
              <a:t>Spares</a:t>
            </a:r>
          </a:p>
          <a:p>
            <a:pPr lvl="1"/>
            <a:r>
              <a:rPr lang="en-GB" smtClean="0"/>
              <a:t>Old-style</a:t>
            </a:r>
          </a:p>
          <a:p>
            <a:pPr lvl="1"/>
            <a:r>
              <a:rPr lang="en-GB" smtClean="0"/>
              <a:t>New desing</a:t>
            </a:r>
            <a:endParaRPr lang="en-GB"/>
          </a:p>
        </p:txBody>
      </p:sp>
      <p:sp>
        <p:nvSpPr>
          <p:cNvPr id="4" name="Date Placeholder 3"/>
          <p:cNvSpPr>
            <a:spLocks noGrp="1"/>
          </p:cNvSpPr>
          <p:nvPr>
            <p:ph type="dt" sz="half" idx="10"/>
          </p:nvPr>
        </p:nvSpPr>
        <p:spPr/>
        <p:txBody>
          <a:bodyPr/>
          <a:lstStyle/>
          <a:p>
            <a:r>
              <a:rPr lang="de-DE" smtClean="0"/>
              <a:t>08.03.11</a:t>
            </a:r>
            <a:endParaRPr lang="en-GB"/>
          </a:p>
        </p:txBody>
      </p:sp>
      <p:sp>
        <p:nvSpPr>
          <p:cNvPr id="5" name="Footer Placeholder 4"/>
          <p:cNvSpPr>
            <a:spLocks noGrp="1"/>
          </p:cNvSpPr>
          <p:nvPr>
            <p:ph type="ftr" sz="quarter" idx="11"/>
          </p:nvPr>
        </p:nvSpPr>
        <p:spPr/>
        <p:txBody>
          <a:bodyPr/>
          <a:lstStyle/>
          <a:p>
            <a:r>
              <a:rPr lang="en-GB" smtClean="0"/>
              <a:t>T. Flick: ATLAS optical system status</a:t>
            </a:r>
            <a:endParaRPr lang="en-GB"/>
          </a:p>
        </p:txBody>
      </p:sp>
      <p:sp>
        <p:nvSpPr>
          <p:cNvPr id="6" name="Slide Number Placeholder 5"/>
          <p:cNvSpPr>
            <a:spLocks noGrp="1"/>
          </p:cNvSpPr>
          <p:nvPr>
            <p:ph type="sldNum" sz="quarter" idx="12"/>
          </p:nvPr>
        </p:nvSpPr>
        <p:spPr/>
        <p:txBody>
          <a:bodyPr/>
          <a:lstStyle/>
          <a:p>
            <a:fld id="{BA9B540C-44DA-4F69-89C9-7C84606640D3}" type="slidenum">
              <a:rPr lang="en-GB" smtClean="0"/>
              <a:pPr/>
              <a:t>2</a:t>
            </a:fld>
            <a:endParaRPr lang="en-GB"/>
          </a:p>
        </p:txBody>
      </p:sp>
    </p:spTree>
    <p:extLst>
      <p:ext uri="{BB962C8B-B14F-4D97-AF65-F5344CB8AC3E}">
        <p14:creationId xmlns:p14="http://schemas.microsoft.com/office/powerpoint/2010/main" val="345137403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r>
              <a:rPr lang="en-GB"/>
              <a:t>Humidity (3)</a:t>
            </a:r>
          </a:p>
        </p:txBody>
      </p:sp>
      <p:pic>
        <p:nvPicPr>
          <p:cNvPr id="7175" name="Picture 7"/>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t="-2369"/>
          <a:stretch/>
        </p:blipFill>
        <p:spPr>
          <a:xfrm>
            <a:off x="4856018" y="1073727"/>
            <a:ext cx="4038600" cy="2678545"/>
          </a:xfrm>
          <a:noFill/>
          <a:ln/>
        </p:spPr>
      </p:pic>
      <p:sp>
        <p:nvSpPr>
          <p:cNvPr id="7173" name="Rectangle 5"/>
          <p:cNvSpPr>
            <a:spLocks noGrp="1" noChangeArrowheads="1"/>
          </p:cNvSpPr>
          <p:nvPr>
            <p:ph sz="quarter" idx="13"/>
          </p:nvPr>
        </p:nvSpPr>
        <p:spPr>
          <a:xfrm>
            <a:off x="365760" y="1311563"/>
            <a:ext cx="4041648" cy="2325255"/>
          </a:xfrm>
        </p:spPr>
        <p:txBody>
          <a:bodyPr>
            <a:normAutofit fontScale="77500" lnSpcReduction="20000"/>
          </a:bodyPr>
          <a:lstStyle/>
          <a:p>
            <a:r>
              <a:rPr lang="en-GB" sz="2800" dirty="0"/>
              <a:t>Oxide VCSELs vulnerable to stress during damp heat.</a:t>
            </a:r>
          </a:p>
          <a:p>
            <a:r>
              <a:rPr lang="en-GB" sz="2800" dirty="0"/>
              <a:t>Can lead to </a:t>
            </a:r>
            <a:r>
              <a:rPr lang="en-GB" sz="2800" dirty="0" smtClean="0"/>
              <a:t>semiconductor </a:t>
            </a:r>
            <a:r>
              <a:rPr lang="en-GB" sz="2800" dirty="0"/>
              <a:t>cracking</a:t>
            </a:r>
          </a:p>
          <a:p>
            <a:r>
              <a:rPr lang="en-GB" sz="2800" dirty="0"/>
              <a:t>Moisture builds up stress in porous oxide layer.</a:t>
            </a:r>
          </a:p>
        </p:txBody>
      </p:sp>
      <p:pic>
        <p:nvPicPr>
          <p:cNvPr id="5"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l="3831" t="3321" r="2687" b="-924"/>
          <a:stretch/>
        </p:blipFill>
        <p:spPr>
          <a:xfrm>
            <a:off x="4911435" y="3752272"/>
            <a:ext cx="3775365" cy="2597727"/>
          </a:xfrm>
          <a:prstGeom prst="rect">
            <a:avLst/>
          </a:prstGeom>
          <a:noFill/>
          <a:ln/>
        </p:spPr>
      </p:pic>
      <p:sp>
        <p:nvSpPr>
          <p:cNvPr id="6" name="Rectangle 5"/>
          <p:cNvSpPr txBox="1">
            <a:spLocks noChangeArrowheads="1"/>
          </p:cNvSpPr>
          <p:nvPr/>
        </p:nvSpPr>
        <p:spPr>
          <a:xfrm>
            <a:off x="365760" y="3913908"/>
            <a:ext cx="4041648" cy="2212571"/>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GB" sz="2800" dirty="0" smtClean="0"/>
              <a:t>Moisture absorption the oxide</a:t>
            </a:r>
          </a:p>
          <a:p>
            <a:r>
              <a:rPr lang="en-GB" sz="2800" dirty="0" smtClean="0"/>
              <a:t>Cracks in the aperture</a:t>
            </a:r>
          </a:p>
          <a:p>
            <a:r>
              <a:rPr lang="en-GB" sz="2800" dirty="0" smtClean="0"/>
              <a:t>Dislocation growth leads to device failure.</a:t>
            </a:r>
            <a:endParaRPr lang="en-GB" sz="2800" dirty="0"/>
          </a:p>
        </p:txBody>
      </p:sp>
    </p:spTree>
    <p:extLst>
      <p:ext uri="{BB962C8B-B14F-4D97-AF65-F5344CB8AC3E}">
        <p14:creationId xmlns:p14="http://schemas.microsoft.com/office/powerpoint/2010/main" val="27537032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smtClean="0"/>
              <a:t>Aging Factors</a:t>
            </a:r>
            <a:endParaRPr lang="en-GB" dirty="0"/>
          </a:p>
        </p:txBody>
      </p:sp>
      <p:sp>
        <p:nvSpPr>
          <p:cNvPr id="11267" name="Rectangle 3"/>
          <p:cNvSpPr>
            <a:spLocks noGrp="1" noChangeArrowheads="1"/>
          </p:cNvSpPr>
          <p:nvPr>
            <p:ph idx="1"/>
          </p:nvPr>
        </p:nvSpPr>
        <p:spPr/>
        <p:txBody>
          <a:bodyPr/>
          <a:lstStyle/>
          <a:p>
            <a:r>
              <a:rPr lang="en-GB" dirty="0"/>
              <a:t>Accelerated aging </a:t>
            </a:r>
            <a:r>
              <a:rPr lang="en-GB" dirty="0" smtClean="0"/>
              <a:t>model</a:t>
            </a:r>
          </a:p>
          <a:p>
            <a:endParaRPr lang="en-GB" dirty="0"/>
          </a:p>
          <a:p>
            <a:endParaRPr lang="en-GB" dirty="0"/>
          </a:p>
          <a:p>
            <a:endParaRPr lang="en-GB" dirty="0"/>
          </a:p>
          <a:p>
            <a:endParaRPr lang="en-GB" dirty="0"/>
          </a:p>
          <a:p>
            <a:endParaRPr lang="en-GB" dirty="0"/>
          </a:p>
          <a:p>
            <a:endParaRPr lang="en-GB" dirty="0"/>
          </a:p>
          <a:p>
            <a:endParaRPr lang="en-GB" dirty="0"/>
          </a:p>
          <a:p>
            <a:r>
              <a:rPr lang="en-GB" dirty="0"/>
              <a:t>From data at 85/</a:t>
            </a:r>
            <a:r>
              <a:rPr lang="en-GB" dirty="0" smtClean="0"/>
              <a:t>85, </a:t>
            </a:r>
            <a:r>
              <a:rPr lang="en-GB" dirty="0"/>
              <a:t>85/</a:t>
            </a:r>
            <a:r>
              <a:rPr lang="en-GB" dirty="0" smtClean="0"/>
              <a:t>60, </a:t>
            </a:r>
            <a:r>
              <a:rPr lang="en-GB" dirty="0"/>
              <a:t>and 85/30 </a:t>
            </a:r>
            <a:br>
              <a:rPr lang="en-GB" dirty="0"/>
            </a:br>
            <a:r>
              <a:rPr lang="en-GB" dirty="0" smtClean="0"/>
              <a:t>A</a:t>
            </a:r>
            <a:r>
              <a:rPr lang="en-GB" baseline="-25000" dirty="0" smtClean="0"/>
              <a:t>RH</a:t>
            </a:r>
            <a:r>
              <a:rPr lang="en-GB" dirty="0"/>
              <a:t>=0.058 (with RH in %).</a:t>
            </a:r>
          </a:p>
        </p:txBody>
      </p:sp>
      <p:pic>
        <p:nvPicPr>
          <p:cNvPr id="11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6899852" y="3118645"/>
            <a:ext cx="3768148" cy="540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aphicFrame>
        <p:nvGraphicFramePr>
          <p:cNvPr id="2" name="Object 1"/>
          <p:cNvGraphicFramePr>
            <a:graphicFrameLocks noChangeAspect="1"/>
          </p:cNvGraphicFramePr>
          <p:nvPr>
            <p:extLst>
              <p:ext uri="{D42A27DB-BD31-4B8C-83A1-F6EECF244321}">
                <p14:modId xmlns:p14="http://schemas.microsoft.com/office/powerpoint/2010/main" val="4173181218"/>
              </p:ext>
            </p:extLst>
          </p:nvPr>
        </p:nvGraphicFramePr>
        <p:xfrm>
          <a:off x="1346777" y="1761837"/>
          <a:ext cx="6446838" cy="2300288"/>
        </p:xfrm>
        <a:graphic>
          <a:graphicData uri="http://schemas.openxmlformats.org/presentationml/2006/ole">
            <mc:AlternateContent xmlns:mc="http://schemas.openxmlformats.org/markup-compatibility/2006">
              <mc:Choice xmlns:v="urn:schemas-microsoft-com:vml" Requires="v">
                <p:oleObj spid="_x0000_s9221" name="Equation" r:id="rId4" imgW="2527300" imgH="901700" progId="Equation.3">
                  <p:embed/>
                </p:oleObj>
              </mc:Choice>
              <mc:Fallback>
                <p:oleObj name="Equation" r:id="rId4" imgW="2527300" imgH="901700" progId="Equation.3">
                  <p:embed/>
                  <p:pic>
                    <p:nvPicPr>
                      <p:cNvPr id="0" name=""/>
                      <p:cNvPicPr/>
                      <p:nvPr/>
                    </p:nvPicPr>
                    <p:blipFill>
                      <a:blip r:embed="rId5"/>
                      <a:stretch>
                        <a:fillRect/>
                      </a:stretch>
                    </p:blipFill>
                    <p:spPr>
                      <a:xfrm>
                        <a:off x="1346777" y="1761837"/>
                        <a:ext cx="6446838" cy="2300288"/>
                      </a:xfrm>
                      <a:prstGeom prst="rect">
                        <a:avLst/>
                      </a:prstGeom>
                    </p:spPr>
                  </p:pic>
                </p:oleObj>
              </mc:Fallback>
            </mc:AlternateContent>
          </a:graphicData>
        </a:graphic>
      </p:graphicFrame>
    </p:spTree>
    <p:extLst>
      <p:ext uri="{BB962C8B-B14F-4D97-AF65-F5344CB8AC3E}">
        <p14:creationId xmlns:p14="http://schemas.microsoft.com/office/powerpoint/2010/main" val="22515009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Tests for our Optopackages</a:t>
            </a:r>
            <a:endParaRPr lang="en-GB"/>
          </a:p>
        </p:txBody>
      </p:sp>
      <p:sp>
        <p:nvSpPr>
          <p:cNvPr id="3" name="Content Placeholder 2"/>
          <p:cNvSpPr>
            <a:spLocks noGrp="1"/>
          </p:cNvSpPr>
          <p:nvPr>
            <p:ph idx="1"/>
          </p:nvPr>
        </p:nvSpPr>
        <p:spPr/>
        <p:txBody>
          <a:bodyPr/>
          <a:lstStyle/>
          <a:p>
            <a:r>
              <a:rPr lang="en-GB" dirty="0" smtClean="0"/>
              <a:t>U-L-M photonics is doing a industrial standard </a:t>
            </a:r>
            <a:br>
              <a:rPr lang="en-GB" dirty="0" smtClean="0"/>
            </a:br>
            <a:r>
              <a:rPr lang="en-GB" dirty="0" smtClean="0"/>
              <a:t>85°C/85% rel. humidity test (</a:t>
            </a:r>
            <a:r>
              <a:rPr lang="en-GB" dirty="0"/>
              <a:t>d</a:t>
            </a:r>
            <a:r>
              <a:rPr lang="en-GB" dirty="0" smtClean="0"/>
              <a:t>amp heat)</a:t>
            </a:r>
          </a:p>
          <a:p>
            <a:r>
              <a:rPr lang="en-GB" dirty="0" smtClean="0"/>
              <a:t>SCT has a setup at SR1 to compare plugin in dry(N</a:t>
            </a:r>
            <a:r>
              <a:rPr lang="en-GB" baseline="-25000" dirty="0" smtClean="0"/>
              <a:t>2</a:t>
            </a:r>
            <a:r>
              <a:rPr lang="en-GB" dirty="0" smtClean="0"/>
              <a:t>) and humid (air) environment</a:t>
            </a:r>
          </a:p>
          <a:p>
            <a:r>
              <a:rPr lang="en-GB" dirty="0" smtClean="0"/>
              <a:t>Testing </a:t>
            </a:r>
            <a:r>
              <a:rPr lang="en-GB" dirty="0" err="1" smtClean="0"/>
              <a:t>Truelight</a:t>
            </a:r>
            <a:r>
              <a:rPr lang="en-GB" dirty="0" smtClean="0"/>
              <a:t> VCSEL as well as AOC lasers to check for a more reliable laser device</a:t>
            </a:r>
          </a:p>
          <a:p>
            <a:pPr lvl="1"/>
            <a:r>
              <a:rPr lang="en-GB" dirty="0" smtClean="0"/>
              <a:t>First plugins have been assembled with AOC lasers</a:t>
            </a:r>
          </a:p>
          <a:p>
            <a:pPr lvl="1"/>
            <a:r>
              <a:rPr lang="en-GB" dirty="0" smtClean="0"/>
              <a:t>Light coupling to the fibres still to be </a:t>
            </a:r>
            <a:r>
              <a:rPr lang="en-GB" dirty="0" err="1" smtClean="0"/>
              <a:t>inproved</a:t>
            </a:r>
            <a:r>
              <a:rPr lang="en-GB" dirty="0" smtClean="0"/>
              <a:t> but ok for the first go</a:t>
            </a:r>
            <a:endParaRPr lang="en-GB" dirty="0"/>
          </a:p>
        </p:txBody>
      </p:sp>
      <p:sp>
        <p:nvSpPr>
          <p:cNvPr id="4" name="Date Placeholder 3"/>
          <p:cNvSpPr>
            <a:spLocks noGrp="1"/>
          </p:cNvSpPr>
          <p:nvPr>
            <p:ph type="dt" sz="half" idx="10"/>
          </p:nvPr>
        </p:nvSpPr>
        <p:spPr/>
        <p:txBody>
          <a:bodyPr/>
          <a:lstStyle/>
          <a:p>
            <a:r>
              <a:rPr lang="de-DE" smtClean="0"/>
              <a:t>08.03.11</a:t>
            </a:r>
            <a:endParaRPr lang="en-GB"/>
          </a:p>
        </p:txBody>
      </p:sp>
      <p:sp>
        <p:nvSpPr>
          <p:cNvPr id="5" name="Footer Placeholder 4"/>
          <p:cNvSpPr>
            <a:spLocks noGrp="1"/>
          </p:cNvSpPr>
          <p:nvPr>
            <p:ph type="ftr" sz="quarter" idx="11"/>
          </p:nvPr>
        </p:nvSpPr>
        <p:spPr/>
        <p:txBody>
          <a:bodyPr/>
          <a:lstStyle/>
          <a:p>
            <a:r>
              <a:rPr lang="en-GB" smtClean="0"/>
              <a:t>T. Flick: ATLAS optical system status</a:t>
            </a:r>
            <a:endParaRPr lang="en-GB"/>
          </a:p>
        </p:txBody>
      </p:sp>
      <p:sp>
        <p:nvSpPr>
          <p:cNvPr id="6" name="Slide Number Placeholder 5"/>
          <p:cNvSpPr>
            <a:spLocks noGrp="1"/>
          </p:cNvSpPr>
          <p:nvPr>
            <p:ph type="sldNum" sz="quarter" idx="12"/>
          </p:nvPr>
        </p:nvSpPr>
        <p:spPr/>
        <p:txBody>
          <a:bodyPr/>
          <a:lstStyle/>
          <a:p>
            <a:fld id="{BA9B540C-44DA-4F69-89C9-7C84606640D3}" type="slidenum">
              <a:rPr lang="en-GB" smtClean="0"/>
              <a:pPr/>
              <a:t>22</a:t>
            </a:fld>
            <a:endParaRPr lang="en-GB"/>
          </a:p>
        </p:txBody>
      </p:sp>
    </p:spTree>
    <p:extLst>
      <p:ext uri="{BB962C8B-B14F-4D97-AF65-F5344CB8AC3E}">
        <p14:creationId xmlns:p14="http://schemas.microsoft.com/office/powerpoint/2010/main" val="37160676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smtClean="0"/>
              <a:t>U-L-M photonics testing</a:t>
            </a:r>
            <a:endParaRPr lang="en-GB"/>
          </a:p>
        </p:txBody>
      </p:sp>
      <p:pic>
        <p:nvPicPr>
          <p:cNvPr id="12" name="Content Placeholder 11"/>
          <p:cNvPicPr>
            <a:picLocks noGrp="1" noChangeAspect="1"/>
          </p:cNvPicPr>
          <p:nvPr>
            <p:ph sz="half" idx="2"/>
          </p:nvPr>
        </p:nvPicPr>
        <p:blipFill>
          <a:blip r:embed="rId2" cstate="print">
            <a:extLst>
              <a:ext uri="{28A0092B-C50C-407E-A947-70E740481C1C}">
                <a14:useLocalDpi xmlns:a14="http://schemas.microsoft.com/office/drawing/2010/main"/>
              </a:ext>
            </a:extLst>
          </a:blip>
          <a:srcRect/>
          <a:stretch>
            <a:fillRect/>
          </a:stretch>
        </p:blipFill>
        <p:spPr>
          <a:xfrm>
            <a:off x="4648200" y="1323109"/>
            <a:ext cx="4038600" cy="45259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Date Placeholder 3"/>
          <p:cNvSpPr>
            <a:spLocks noGrp="1"/>
          </p:cNvSpPr>
          <p:nvPr>
            <p:ph type="dt" sz="half" idx="10"/>
          </p:nvPr>
        </p:nvSpPr>
        <p:spPr/>
        <p:txBody>
          <a:bodyPr/>
          <a:lstStyle/>
          <a:p>
            <a:r>
              <a:rPr lang="de-DE" smtClean="0"/>
              <a:t>08.03.11</a:t>
            </a:r>
            <a:endParaRPr lang="en-GB"/>
          </a:p>
        </p:txBody>
      </p:sp>
      <p:sp>
        <p:nvSpPr>
          <p:cNvPr id="5" name="Footer Placeholder 4"/>
          <p:cNvSpPr>
            <a:spLocks noGrp="1"/>
          </p:cNvSpPr>
          <p:nvPr>
            <p:ph type="ftr" sz="quarter" idx="11"/>
          </p:nvPr>
        </p:nvSpPr>
        <p:spPr/>
        <p:txBody>
          <a:bodyPr/>
          <a:lstStyle/>
          <a:p>
            <a:r>
              <a:rPr lang="en-GB" smtClean="0"/>
              <a:t>T. Flick: ATLAS optical system status</a:t>
            </a:r>
            <a:endParaRPr lang="en-GB"/>
          </a:p>
        </p:txBody>
      </p:sp>
      <p:sp>
        <p:nvSpPr>
          <p:cNvPr id="6" name="Slide Number Placeholder 5"/>
          <p:cNvSpPr>
            <a:spLocks noGrp="1"/>
          </p:cNvSpPr>
          <p:nvPr>
            <p:ph type="sldNum" sz="quarter" idx="12"/>
          </p:nvPr>
        </p:nvSpPr>
        <p:spPr/>
        <p:txBody>
          <a:bodyPr/>
          <a:lstStyle/>
          <a:p>
            <a:fld id="{BA9B540C-44DA-4F69-89C9-7C84606640D3}" type="slidenum">
              <a:rPr lang="en-GB" smtClean="0"/>
              <a:pPr/>
              <a:t>23</a:t>
            </a:fld>
            <a:endParaRPr lang="en-GB"/>
          </a:p>
        </p:txBody>
      </p:sp>
      <p:sp>
        <p:nvSpPr>
          <p:cNvPr id="11" name="Content Placeholder 10"/>
          <p:cNvSpPr>
            <a:spLocks noGrp="1"/>
          </p:cNvSpPr>
          <p:nvPr>
            <p:ph sz="quarter" idx="13"/>
          </p:nvPr>
        </p:nvSpPr>
        <p:spPr/>
        <p:txBody>
          <a:bodyPr/>
          <a:lstStyle/>
          <a:p>
            <a:r>
              <a:rPr lang="en-GB" smtClean="0"/>
              <a:t>U-L-M photonics got several VCSEL arrays</a:t>
            </a:r>
          </a:p>
          <a:p>
            <a:r>
              <a:rPr lang="en-GB" smtClean="0"/>
              <a:t>Bonded onto test card</a:t>
            </a:r>
          </a:p>
          <a:p>
            <a:r>
              <a:rPr lang="en-GB" smtClean="0"/>
              <a:t>Card is kept in a climate chamber being able to operate the device and do regular measurements</a:t>
            </a:r>
            <a:endParaRPr lang="en-GB"/>
          </a:p>
        </p:txBody>
      </p:sp>
    </p:spTree>
    <p:extLst>
      <p:ext uri="{BB962C8B-B14F-4D97-AF65-F5344CB8AC3E}">
        <p14:creationId xmlns:p14="http://schemas.microsoft.com/office/powerpoint/2010/main" val="12681669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VCSELs without Epoxy</a:t>
            </a:r>
            <a:endParaRPr lang="en-GB"/>
          </a:p>
        </p:txBody>
      </p:sp>
      <p:pic>
        <p:nvPicPr>
          <p:cNvPr id="8" name="Content Placeholder 7"/>
          <p:cNvPicPr>
            <a:picLocks noGrp="1" noChangeAspect="1"/>
          </p:cNvPicPr>
          <p:nvPr>
            <p:ph sz="half" idx="2"/>
          </p:nvPr>
        </p:nvPicPr>
        <p:blipFill rotWithShape="1">
          <a:blip r:embed="rId2" cstate="print">
            <a:extLst>
              <a:ext uri="{28A0092B-C50C-407E-A947-70E740481C1C}">
                <a14:useLocalDpi xmlns:a14="http://schemas.microsoft.com/office/drawing/2010/main"/>
              </a:ext>
            </a:extLst>
          </a:blip>
          <a:srcRect b="-725"/>
          <a:stretch/>
        </p:blipFill>
        <p:spPr>
          <a:xfrm>
            <a:off x="3720244" y="1076957"/>
            <a:ext cx="5417009" cy="5056993"/>
          </a:xfrm>
        </p:spPr>
      </p:pic>
      <p:sp>
        <p:nvSpPr>
          <p:cNvPr id="4" name="Date Placeholder 3"/>
          <p:cNvSpPr>
            <a:spLocks noGrp="1"/>
          </p:cNvSpPr>
          <p:nvPr>
            <p:ph type="dt" sz="half" idx="10"/>
          </p:nvPr>
        </p:nvSpPr>
        <p:spPr/>
        <p:txBody>
          <a:bodyPr/>
          <a:lstStyle/>
          <a:p>
            <a:r>
              <a:rPr lang="de-DE" smtClean="0"/>
              <a:t>08.03.11</a:t>
            </a:r>
            <a:endParaRPr lang="en-GB"/>
          </a:p>
        </p:txBody>
      </p:sp>
      <p:sp>
        <p:nvSpPr>
          <p:cNvPr id="5" name="Footer Placeholder 4"/>
          <p:cNvSpPr>
            <a:spLocks noGrp="1"/>
          </p:cNvSpPr>
          <p:nvPr>
            <p:ph type="ftr" sz="quarter" idx="11"/>
          </p:nvPr>
        </p:nvSpPr>
        <p:spPr/>
        <p:txBody>
          <a:bodyPr/>
          <a:lstStyle/>
          <a:p>
            <a:r>
              <a:rPr lang="en-GB" smtClean="0"/>
              <a:t>T. Flick: ATLAS optical system status</a:t>
            </a:r>
            <a:endParaRPr lang="en-GB"/>
          </a:p>
        </p:txBody>
      </p:sp>
      <p:sp>
        <p:nvSpPr>
          <p:cNvPr id="6" name="Slide Number Placeholder 5"/>
          <p:cNvSpPr>
            <a:spLocks noGrp="1"/>
          </p:cNvSpPr>
          <p:nvPr>
            <p:ph type="sldNum" sz="quarter" idx="12"/>
          </p:nvPr>
        </p:nvSpPr>
        <p:spPr/>
        <p:txBody>
          <a:bodyPr/>
          <a:lstStyle/>
          <a:p>
            <a:fld id="{BA9B540C-44DA-4F69-89C9-7C84606640D3}" type="slidenum">
              <a:rPr lang="en-GB" smtClean="0"/>
              <a:pPr/>
              <a:t>24</a:t>
            </a:fld>
            <a:endParaRPr lang="en-GB"/>
          </a:p>
        </p:txBody>
      </p:sp>
      <p:sp>
        <p:nvSpPr>
          <p:cNvPr id="7" name="Content Placeholder 6"/>
          <p:cNvSpPr>
            <a:spLocks noGrp="1"/>
          </p:cNvSpPr>
          <p:nvPr>
            <p:ph sz="quarter" idx="13"/>
          </p:nvPr>
        </p:nvSpPr>
        <p:spPr>
          <a:xfrm>
            <a:off x="98392" y="1069485"/>
            <a:ext cx="3629323" cy="5056993"/>
          </a:xfrm>
        </p:spPr>
        <p:txBody>
          <a:bodyPr>
            <a:normAutofit fontScale="92500"/>
          </a:bodyPr>
          <a:lstStyle/>
          <a:p>
            <a:r>
              <a:rPr lang="en-GB" smtClean="0"/>
              <a:t>Around 30 channels have been under test</a:t>
            </a:r>
          </a:p>
          <a:p>
            <a:r>
              <a:rPr lang="en-GB" smtClean="0"/>
              <a:t>Some with and some without epoxy</a:t>
            </a:r>
          </a:p>
          <a:p>
            <a:r>
              <a:rPr lang="en-GB" smtClean="0"/>
              <a:t>VCSELs without epoxy start to dye after 120 hours already</a:t>
            </a:r>
          </a:p>
          <a:p>
            <a:r>
              <a:rPr lang="en-GB" smtClean="0"/>
              <a:t>All dead after 460h</a:t>
            </a:r>
          </a:p>
          <a:p>
            <a:r>
              <a:rPr lang="en-GB" smtClean="0"/>
              <a:t>Test was to run up to 1000 h in the first go.</a:t>
            </a:r>
          </a:p>
          <a:p>
            <a:r>
              <a:rPr lang="en-GB" smtClean="0"/>
              <a:t>Standard aim would be </a:t>
            </a:r>
            <a:r>
              <a:rPr lang="en-GB" smtClean="0"/>
              <a:t>4000h</a:t>
            </a:r>
            <a:endParaRPr lang="en-GB"/>
          </a:p>
        </p:txBody>
      </p:sp>
    </p:spTree>
    <p:extLst>
      <p:ext uri="{BB962C8B-B14F-4D97-AF65-F5344CB8AC3E}">
        <p14:creationId xmlns:p14="http://schemas.microsoft.com/office/powerpoint/2010/main" val="31670232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VCSELs with Epoxy</a:t>
            </a:r>
            <a:endParaRPr lang="en-GB"/>
          </a:p>
        </p:txBody>
      </p:sp>
      <p:pic>
        <p:nvPicPr>
          <p:cNvPr id="8" name="Content Placeholder 7"/>
          <p:cNvPicPr>
            <a:picLocks noGrp="1" noChangeAspect="1"/>
          </p:cNvPicPr>
          <p:nvPr>
            <p:ph sz="half" idx="2"/>
          </p:nvPr>
        </p:nvPicPr>
        <p:blipFill rotWithShape="1">
          <a:blip r:embed="rId2" cstate="print">
            <a:extLst>
              <a:ext uri="{28A0092B-C50C-407E-A947-70E740481C1C}">
                <a14:useLocalDpi xmlns:a14="http://schemas.microsoft.com/office/drawing/2010/main"/>
              </a:ext>
            </a:extLst>
          </a:blip>
          <a:srcRect/>
          <a:stretch/>
        </p:blipFill>
        <p:spPr>
          <a:xfrm>
            <a:off x="4095539" y="1016000"/>
            <a:ext cx="5009713" cy="4344737"/>
          </a:xfrm>
        </p:spPr>
      </p:pic>
      <p:sp>
        <p:nvSpPr>
          <p:cNvPr id="4" name="Date Placeholder 3"/>
          <p:cNvSpPr>
            <a:spLocks noGrp="1"/>
          </p:cNvSpPr>
          <p:nvPr>
            <p:ph type="dt" sz="half" idx="10"/>
          </p:nvPr>
        </p:nvSpPr>
        <p:spPr/>
        <p:txBody>
          <a:bodyPr/>
          <a:lstStyle/>
          <a:p>
            <a:r>
              <a:rPr lang="de-DE" smtClean="0"/>
              <a:t>08.03.11</a:t>
            </a:r>
            <a:endParaRPr lang="en-GB"/>
          </a:p>
        </p:txBody>
      </p:sp>
      <p:sp>
        <p:nvSpPr>
          <p:cNvPr id="5" name="Footer Placeholder 4"/>
          <p:cNvSpPr>
            <a:spLocks noGrp="1"/>
          </p:cNvSpPr>
          <p:nvPr>
            <p:ph type="ftr" sz="quarter" idx="11"/>
          </p:nvPr>
        </p:nvSpPr>
        <p:spPr/>
        <p:txBody>
          <a:bodyPr/>
          <a:lstStyle/>
          <a:p>
            <a:r>
              <a:rPr lang="en-GB" smtClean="0"/>
              <a:t>T. Flick: ATLAS optical system status</a:t>
            </a:r>
            <a:endParaRPr lang="en-GB"/>
          </a:p>
        </p:txBody>
      </p:sp>
      <p:sp>
        <p:nvSpPr>
          <p:cNvPr id="6" name="Slide Number Placeholder 5"/>
          <p:cNvSpPr>
            <a:spLocks noGrp="1"/>
          </p:cNvSpPr>
          <p:nvPr>
            <p:ph type="sldNum" sz="quarter" idx="12"/>
          </p:nvPr>
        </p:nvSpPr>
        <p:spPr/>
        <p:txBody>
          <a:bodyPr/>
          <a:lstStyle/>
          <a:p>
            <a:fld id="{BA9B540C-44DA-4F69-89C9-7C84606640D3}" type="slidenum">
              <a:rPr lang="en-GB" smtClean="0"/>
              <a:pPr/>
              <a:t>25</a:t>
            </a:fld>
            <a:endParaRPr lang="en-GB"/>
          </a:p>
        </p:txBody>
      </p:sp>
      <p:sp>
        <p:nvSpPr>
          <p:cNvPr id="7" name="Content Placeholder 6"/>
          <p:cNvSpPr>
            <a:spLocks noGrp="1"/>
          </p:cNvSpPr>
          <p:nvPr>
            <p:ph sz="quarter" idx="13"/>
          </p:nvPr>
        </p:nvSpPr>
        <p:spPr>
          <a:xfrm>
            <a:off x="151865" y="1025357"/>
            <a:ext cx="3765082" cy="4963695"/>
          </a:xfrm>
        </p:spPr>
        <p:txBody>
          <a:bodyPr/>
          <a:lstStyle/>
          <a:p>
            <a:r>
              <a:rPr lang="en-GB" smtClean="0"/>
              <a:t>VCSELs being potted with epoxy (same as used in the detector)</a:t>
            </a:r>
          </a:p>
          <a:p>
            <a:r>
              <a:rPr lang="en-GB" smtClean="0"/>
              <a:t>Dying (8 channels) in between 300 and 400h of operation</a:t>
            </a:r>
          </a:p>
          <a:p>
            <a:r>
              <a:rPr lang="en-GB" smtClean="0"/>
              <a:t>Epoxy helps to prevent from humidity.... At least a bit...</a:t>
            </a:r>
          </a:p>
          <a:p>
            <a:endParaRPr lang="en-GB"/>
          </a:p>
        </p:txBody>
      </p:sp>
    </p:spTree>
    <p:extLst>
      <p:ext uri="{BB962C8B-B14F-4D97-AF65-F5344CB8AC3E}">
        <p14:creationId xmlns:p14="http://schemas.microsoft.com/office/powerpoint/2010/main" val="25040696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45"/>
            <a:ext cx="8229600" cy="781600"/>
          </a:xfrm>
        </p:spPr>
        <p:txBody>
          <a:bodyPr/>
          <a:lstStyle/>
          <a:p>
            <a:r>
              <a:rPr lang="en-GB" smtClean="0"/>
              <a:t>U-L-M photonics Plans	</a:t>
            </a:r>
            <a:endParaRPr lang="en-GB"/>
          </a:p>
        </p:txBody>
      </p:sp>
      <p:sp>
        <p:nvSpPr>
          <p:cNvPr id="3" name="Content Placeholder 2"/>
          <p:cNvSpPr>
            <a:spLocks noGrp="1"/>
          </p:cNvSpPr>
          <p:nvPr>
            <p:ph idx="1"/>
          </p:nvPr>
        </p:nvSpPr>
        <p:spPr>
          <a:xfrm>
            <a:off x="457200" y="1019733"/>
            <a:ext cx="8229600" cy="5094885"/>
          </a:xfrm>
        </p:spPr>
        <p:txBody>
          <a:bodyPr>
            <a:normAutofit/>
          </a:bodyPr>
          <a:lstStyle/>
          <a:p>
            <a:r>
              <a:rPr lang="en-GB" smtClean="0"/>
              <a:t>2 soaked TrueLight arrays (22 channels active) and 3 virgin TrueLight arrays as reference under operation</a:t>
            </a:r>
          </a:p>
          <a:p>
            <a:pPr lvl="1"/>
            <a:r>
              <a:rPr lang="en-GB" smtClean="0"/>
              <a:t>with 10mA driving current</a:t>
            </a:r>
          </a:p>
          <a:p>
            <a:pPr lvl="1"/>
            <a:r>
              <a:rPr lang="en-GB" smtClean="0"/>
              <a:t>85°C / 0% R.H. conditions for initial 1000 h</a:t>
            </a:r>
          </a:p>
          <a:p>
            <a:pPr lvl="1"/>
            <a:r>
              <a:rPr lang="en-GB" smtClean="0"/>
              <a:t>both samples without epoxy</a:t>
            </a:r>
          </a:p>
          <a:p>
            <a:pPr lvl="1"/>
            <a:r>
              <a:rPr lang="en-GB" smtClean="0"/>
              <a:t>L-I-V measurements will be taken ones a week</a:t>
            </a:r>
          </a:p>
          <a:p>
            <a:r>
              <a:rPr lang="en-GB" smtClean="0"/>
              <a:t>3 virgin TrueLight arrays</a:t>
            </a:r>
          </a:p>
          <a:p>
            <a:pPr lvl="1"/>
            <a:r>
              <a:rPr lang="en-GB" smtClean="0"/>
              <a:t>covered with optical epoxy </a:t>
            </a:r>
          </a:p>
          <a:p>
            <a:pPr lvl="1"/>
            <a:r>
              <a:rPr lang="en-GB" smtClean="0"/>
              <a:t>to be inserted in 85C - 85% R.H. environmental chamber for 1000 h for STORAGE (no operation) </a:t>
            </a:r>
            <a:r>
              <a:rPr lang="en-GB" smtClean="0">
                <a:sym typeface="Wingdings"/>
              </a:rPr>
              <a:t> will epoxy trap the humidity?</a:t>
            </a:r>
            <a:endParaRPr lang="en-GB" smtClean="0"/>
          </a:p>
          <a:p>
            <a:r>
              <a:rPr lang="en-GB" smtClean="0"/>
              <a:t>Will test with AOC devices too</a:t>
            </a:r>
          </a:p>
          <a:p>
            <a:endParaRPr lang="en-GB"/>
          </a:p>
        </p:txBody>
      </p:sp>
      <p:sp>
        <p:nvSpPr>
          <p:cNvPr id="4" name="Date Placeholder 3"/>
          <p:cNvSpPr>
            <a:spLocks noGrp="1"/>
          </p:cNvSpPr>
          <p:nvPr>
            <p:ph type="dt" sz="half" idx="10"/>
          </p:nvPr>
        </p:nvSpPr>
        <p:spPr>
          <a:xfrm>
            <a:off x="6363347" y="6344805"/>
            <a:ext cx="2085975" cy="365125"/>
          </a:xfrm>
        </p:spPr>
        <p:txBody>
          <a:bodyPr/>
          <a:lstStyle/>
          <a:p>
            <a:r>
              <a:rPr lang="de-DE" smtClean="0"/>
              <a:t>08.03.11</a:t>
            </a:r>
            <a:endParaRPr lang="en-GB"/>
          </a:p>
        </p:txBody>
      </p:sp>
      <p:sp>
        <p:nvSpPr>
          <p:cNvPr id="5" name="Footer Placeholder 4"/>
          <p:cNvSpPr>
            <a:spLocks noGrp="1"/>
          </p:cNvSpPr>
          <p:nvPr>
            <p:ph type="ftr" sz="quarter" idx="11"/>
          </p:nvPr>
        </p:nvSpPr>
        <p:spPr>
          <a:xfrm>
            <a:off x="659165" y="6344805"/>
            <a:ext cx="5528198" cy="365125"/>
          </a:xfrm>
        </p:spPr>
        <p:txBody>
          <a:bodyPr/>
          <a:lstStyle/>
          <a:p>
            <a:r>
              <a:rPr lang="en-GB" smtClean="0"/>
              <a:t>T. Flick: ATLAS optical system status</a:t>
            </a:r>
            <a:endParaRPr lang="en-GB"/>
          </a:p>
        </p:txBody>
      </p:sp>
      <p:sp>
        <p:nvSpPr>
          <p:cNvPr id="6" name="Slide Number Placeholder 5"/>
          <p:cNvSpPr>
            <a:spLocks noGrp="1"/>
          </p:cNvSpPr>
          <p:nvPr>
            <p:ph type="sldNum" sz="quarter" idx="12"/>
          </p:nvPr>
        </p:nvSpPr>
        <p:spPr>
          <a:xfrm>
            <a:off x="8543278" y="6344805"/>
            <a:ext cx="561975" cy="365125"/>
          </a:xfrm>
        </p:spPr>
        <p:txBody>
          <a:bodyPr/>
          <a:lstStyle/>
          <a:p>
            <a:fld id="{BA9B540C-44DA-4F69-89C9-7C84606640D3}" type="slidenum">
              <a:rPr lang="en-GB" smtClean="0"/>
              <a:pPr/>
              <a:t>26</a:t>
            </a:fld>
            <a:endParaRPr lang="en-GB"/>
          </a:p>
        </p:txBody>
      </p:sp>
      <p:sp>
        <p:nvSpPr>
          <p:cNvPr id="7" name="TextBox 6"/>
          <p:cNvSpPr txBox="1"/>
          <p:nvPr/>
        </p:nvSpPr>
        <p:spPr>
          <a:xfrm>
            <a:off x="5498495" y="2112818"/>
            <a:ext cx="2602996"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GB" smtClean="0"/>
              <a:t>testing if humidity only </a:t>
            </a:r>
          </a:p>
          <a:p>
            <a:r>
              <a:rPr lang="en-GB" smtClean="0"/>
              <a:t>causes the failure</a:t>
            </a:r>
            <a:endParaRPr lang="en-GB"/>
          </a:p>
        </p:txBody>
      </p:sp>
      <p:sp>
        <p:nvSpPr>
          <p:cNvPr id="8" name="TextBox 7"/>
          <p:cNvSpPr txBox="1"/>
          <p:nvPr/>
        </p:nvSpPr>
        <p:spPr>
          <a:xfrm>
            <a:off x="6773214" y="3385127"/>
            <a:ext cx="2332039"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GB" smtClean="0"/>
              <a:t>testing if epoxy traps</a:t>
            </a:r>
          </a:p>
          <a:p>
            <a:r>
              <a:rPr lang="en-GB" smtClean="0"/>
              <a:t>Humidity </a:t>
            </a:r>
          </a:p>
        </p:txBody>
      </p:sp>
    </p:spTree>
    <p:extLst>
      <p:ext uri="{BB962C8B-B14F-4D97-AF65-F5344CB8AC3E}">
        <p14:creationId xmlns:p14="http://schemas.microsoft.com/office/powerpoint/2010/main" val="3068098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27" y="0"/>
            <a:ext cx="8809182" cy="781600"/>
          </a:xfrm>
        </p:spPr>
        <p:txBody>
          <a:bodyPr>
            <a:noAutofit/>
          </a:bodyPr>
          <a:lstStyle/>
          <a:p>
            <a:r>
              <a:rPr lang="en-GB" sz="3200" b="1" dirty="0" smtClean="0"/>
              <a:t>CERN: O</a:t>
            </a:r>
            <a:r>
              <a:rPr lang="en-GB" sz="3200" b="1" dirty="0" smtClean="0"/>
              <a:t>ptical </a:t>
            </a:r>
            <a:r>
              <a:rPr lang="en-GB" sz="3200" b="1" dirty="0"/>
              <a:t>S</a:t>
            </a:r>
            <a:r>
              <a:rPr lang="en-GB" sz="3200" b="1" dirty="0" smtClean="0"/>
              <a:t>pectra </a:t>
            </a:r>
            <a:r>
              <a:rPr lang="en-GB" sz="3200" b="1" dirty="0" smtClean="0"/>
              <a:t>of TXs </a:t>
            </a:r>
            <a:r>
              <a:rPr lang="en-GB" sz="3200" b="1" dirty="0" smtClean="0"/>
              <a:t>in </a:t>
            </a:r>
            <a:r>
              <a:rPr lang="en-GB" sz="3200" b="1" dirty="0" smtClean="0"/>
              <a:t>Air and </a:t>
            </a:r>
            <a:r>
              <a:rPr lang="en-GB" sz="3200" b="1" dirty="0" smtClean="0"/>
              <a:t>N2</a:t>
            </a:r>
            <a:endParaRPr lang="en-GB" sz="3200" dirty="0">
              <a:solidFill>
                <a:srgbClr val="0070C0"/>
              </a:solidFill>
            </a:endParaRPr>
          </a:p>
        </p:txBody>
      </p:sp>
      <p:sp>
        <p:nvSpPr>
          <p:cNvPr id="3" name="Subtitle 2"/>
          <p:cNvSpPr>
            <a:spLocks noGrp="1"/>
          </p:cNvSpPr>
          <p:nvPr>
            <p:ph idx="1"/>
          </p:nvPr>
        </p:nvSpPr>
        <p:spPr/>
        <p:txBody>
          <a:bodyPr>
            <a:normAutofit/>
          </a:bodyPr>
          <a:lstStyle/>
          <a:p>
            <a:pPr algn="l"/>
            <a:r>
              <a:rPr lang="en-GB" dirty="0" smtClean="0">
                <a:solidFill>
                  <a:schemeClr val="tx1"/>
                </a:solidFill>
              </a:rPr>
              <a:t>Running 8 </a:t>
            </a:r>
            <a:r>
              <a:rPr lang="en-GB" dirty="0" smtClean="0">
                <a:solidFill>
                  <a:schemeClr val="tx1"/>
                </a:solidFill>
              </a:rPr>
              <a:t>TXs (92 VCSELs) in </a:t>
            </a:r>
            <a:r>
              <a:rPr lang="en-GB" dirty="0" smtClean="0">
                <a:solidFill>
                  <a:schemeClr val="tx1"/>
                </a:solidFill>
              </a:rPr>
              <a:t>SR1: 4 </a:t>
            </a:r>
            <a:r>
              <a:rPr lang="en-GB" dirty="0" smtClean="0">
                <a:solidFill>
                  <a:schemeClr val="tx1"/>
                </a:solidFill>
              </a:rPr>
              <a:t>In Nitrogen and 4 in air (1% and 50% RH at 20</a:t>
            </a:r>
            <a:r>
              <a:rPr lang="en-GB" baseline="30000" dirty="0" smtClean="0">
                <a:solidFill>
                  <a:schemeClr val="tx1"/>
                </a:solidFill>
              </a:rPr>
              <a:t>o</a:t>
            </a:r>
            <a:r>
              <a:rPr lang="en-GB" dirty="0" smtClean="0">
                <a:solidFill>
                  <a:schemeClr val="tx1"/>
                </a:solidFill>
              </a:rPr>
              <a:t>C). </a:t>
            </a:r>
          </a:p>
          <a:p>
            <a:pPr algn="l"/>
            <a:r>
              <a:rPr lang="en-GB" dirty="0" smtClean="0">
                <a:solidFill>
                  <a:schemeClr val="tx1"/>
                </a:solidFill>
              </a:rPr>
              <a:t>4 new units were added around day  62 (2 N</a:t>
            </a:r>
            <a:r>
              <a:rPr lang="en-GB" baseline="-25000" dirty="0" smtClean="0">
                <a:solidFill>
                  <a:schemeClr val="tx1"/>
                </a:solidFill>
              </a:rPr>
              <a:t>2</a:t>
            </a:r>
            <a:r>
              <a:rPr lang="en-GB" dirty="0" smtClean="0">
                <a:solidFill>
                  <a:schemeClr val="tx1"/>
                </a:solidFill>
              </a:rPr>
              <a:t> + 2 Air) and these were virgin units from </a:t>
            </a:r>
            <a:r>
              <a:rPr lang="en-GB" dirty="0" err="1" smtClean="0">
                <a:solidFill>
                  <a:schemeClr val="tx1"/>
                </a:solidFill>
              </a:rPr>
              <a:t>Minglee</a:t>
            </a:r>
            <a:r>
              <a:rPr lang="en-GB" dirty="0" smtClean="0">
                <a:solidFill>
                  <a:schemeClr val="tx1"/>
                </a:solidFill>
              </a:rPr>
              <a:t> (each new TX has 1 dead channel)</a:t>
            </a:r>
          </a:p>
          <a:p>
            <a:pPr algn="l"/>
            <a:r>
              <a:rPr lang="en-GB" dirty="0" smtClean="0">
                <a:solidFill>
                  <a:schemeClr val="tx1"/>
                </a:solidFill>
              </a:rPr>
              <a:t>Max. </a:t>
            </a:r>
            <a:r>
              <a:rPr lang="en-GB" dirty="0" smtClean="0">
                <a:solidFill>
                  <a:schemeClr val="tx1"/>
                </a:solidFill>
              </a:rPr>
              <a:t>operational time is now 115 days, newer samples 50 days, one unit added at day 21 (94 days operation)</a:t>
            </a:r>
          </a:p>
          <a:p>
            <a:pPr algn="l"/>
            <a:r>
              <a:rPr lang="en-GB" dirty="0" smtClean="0">
                <a:solidFill>
                  <a:schemeClr val="tx1"/>
                </a:solidFill>
              </a:rPr>
              <a:t>To </a:t>
            </a:r>
            <a:r>
              <a:rPr lang="en-GB" dirty="0" smtClean="0">
                <a:solidFill>
                  <a:schemeClr val="tx1"/>
                </a:solidFill>
              </a:rPr>
              <a:t>date there are no VCSEL failures (would not expect any for another 2-3 months).</a:t>
            </a:r>
          </a:p>
          <a:p>
            <a:pPr algn="l"/>
            <a:r>
              <a:rPr lang="en-GB" dirty="0" smtClean="0">
                <a:solidFill>
                  <a:schemeClr val="tx1"/>
                </a:solidFill>
              </a:rPr>
              <a:t>Key to plots shown below (old = red, new = blue</a:t>
            </a:r>
            <a:r>
              <a:rPr lang="en-GB" dirty="0" smtClean="0">
                <a:solidFill>
                  <a:schemeClr val="tx1"/>
                </a:solidFill>
              </a:rPr>
              <a:t>)</a:t>
            </a:r>
            <a:endParaRPr lang="en-GB" dirty="0" smtClean="0">
              <a:solidFill>
                <a:schemeClr val="tx1"/>
              </a:solidFill>
            </a:endParaRPr>
          </a:p>
        </p:txBody>
      </p:sp>
      <p:sp>
        <p:nvSpPr>
          <p:cNvPr id="4" name="Date Placeholder 3"/>
          <p:cNvSpPr>
            <a:spLocks noGrp="1"/>
          </p:cNvSpPr>
          <p:nvPr>
            <p:ph type="dt" sz="half" idx="10"/>
          </p:nvPr>
        </p:nvSpPr>
        <p:spPr/>
        <p:txBody>
          <a:bodyPr/>
          <a:lstStyle/>
          <a:p>
            <a:r>
              <a:rPr lang="de-DE" smtClean="0"/>
              <a:t>08.03.11</a:t>
            </a:r>
            <a:endParaRPr lang="en-US"/>
          </a:p>
        </p:txBody>
      </p:sp>
      <p:sp>
        <p:nvSpPr>
          <p:cNvPr id="5" name="Footer Placeholder 4"/>
          <p:cNvSpPr>
            <a:spLocks noGrp="1"/>
          </p:cNvSpPr>
          <p:nvPr>
            <p:ph type="ftr" sz="quarter" idx="11"/>
          </p:nvPr>
        </p:nvSpPr>
        <p:spPr/>
        <p:txBody>
          <a:bodyPr/>
          <a:lstStyle/>
          <a:p>
            <a:r>
              <a:rPr lang="en-US" smtClean="0"/>
              <a:t>T. Flick: ATLAS optical system status</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27</a:t>
            </a:fld>
            <a:endParaRPr lang="en-US"/>
          </a:p>
        </p:txBody>
      </p:sp>
    </p:spTree>
    <p:extLst>
      <p:ext uri="{BB962C8B-B14F-4D97-AF65-F5344CB8AC3E}">
        <p14:creationId xmlns:p14="http://schemas.microsoft.com/office/powerpoint/2010/main" val="8842990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251520" y="332656"/>
            <a:ext cx="8719954" cy="5832648"/>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de-DE" smtClean="0"/>
              <a:t>08.03.11</a:t>
            </a:r>
            <a:endParaRPr lang="en-US"/>
          </a:p>
        </p:txBody>
      </p:sp>
      <p:sp>
        <p:nvSpPr>
          <p:cNvPr id="3" name="Footer Placeholder 2"/>
          <p:cNvSpPr>
            <a:spLocks noGrp="1"/>
          </p:cNvSpPr>
          <p:nvPr>
            <p:ph type="ftr" sz="quarter" idx="11"/>
          </p:nvPr>
        </p:nvSpPr>
        <p:spPr/>
        <p:txBody>
          <a:bodyPr/>
          <a:lstStyle/>
          <a:p>
            <a:r>
              <a:rPr lang="en-US" smtClean="0"/>
              <a:t>T. Flick: ATLAS optical system status</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28</a:t>
            </a:fld>
            <a:endParaRPr lang="en-US"/>
          </a:p>
        </p:txBody>
      </p:sp>
    </p:spTree>
    <p:extLst>
      <p:ext uri="{BB962C8B-B14F-4D97-AF65-F5344CB8AC3E}">
        <p14:creationId xmlns:p14="http://schemas.microsoft.com/office/powerpoint/2010/main" val="41272522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a:stretch>
            <a:fillRect/>
          </a:stretch>
        </p:blipFill>
        <p:spPr bwMode="auto">
          <a:xfrm>
            <a:off x="251520" y="548680"/>
            <a:ext cx="8767222" cy="5832648"/>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de-DE" smtClean="0"/>
              <a:t>08.03.11</a:t>
            </a:r>
            <a:endParaRPr lang="en-US"/>
          </a:p>
        </p:txBody>
      </p:sp>
      <p:sp>
        <p:nvSpPr>
          <p:cNvPr id="3" name="Footer Placeholder 2"/>
          <p:cNvSpPr>
            <a:spLocks noGrp="1"/>
          </p:cNvSpPr>
          <p:nvPr>
            <p:ph type="ftr" sz="quarter" idx="11"/>
          </p:nvPr>
        </p:nvSpPr>
        <p:spPr/>
        <p:txBody>
          <a:bodyPr/>
          <a:lstStyle/>
          <a:p>
            <a:r>
              <a:rPr lang="en-US" smtClean="0"/>
              <a:t>T. Flick: ATLAS optical system status</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29</a:t>
            </a:fld>
            <a:endParaRPr lang="en-US"/>
          </a:p>
        </p:txBody>
      </p:sp>
    </p:spTree>
    <p:extLst>
      <p:ext uri="{BB962C8B-B14F-4D97-AF65-F5344CB8AC3E}">
        <p14:creationId xmlns:p14="http://schemas.microsoft.com/office/powerpoint/2010/main" val="4142882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smtClean="0"/>
              <a:t>The SCT / Pixel Off-detector Optical Device</a:t>
            </a:r>
            <a:endParaRPr lang="en-GB" sz="3200"/>
          </a:p>
        </p:txBody>
      </p:sp>
      <p:sp>
        <p:nvSpPr>
          <p:cNvPr id="3" name="Content Placeholder 2"/>
          <p:cNvSpPr>
            <a:spLocks noGrp="1"/>
          </p:cNvSpPr>
          <p:nvPr>
            <p:ph idx="1"/>
          </p:nvPr>
        </p:nvSpPr>
        <p:spPr/>
        <p:txBody>
          <a:bodyPr/>
          <a:lstStyle/>
          <a:p>
            <a:endParaRPr lang="en-GB"/>
          </a:p>
        </p:txBody>
      </p:sp>
      <p:pic>
        <p:nvPicPr>
          <p:cNvPr id="4" name="Inhaltsplatzhalter 7" descr="TX-Plugin.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5303383" y="744005"/>
            <a:ext cx="2823985" cy="2042209"/>
          </a:xfrm>
          <a:prstGeom prst="rect">
            <a:avLst/>
          </a:prstGeom>
        </p:spPr>
      </p:pic>
      <p:pic>
        <p:nvPicPr>
          <p:cNvPr id="5" name="Picture 3" descr="1x12TX_8"/>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303383" y="3475181"/>
            <a:ext cx="3840616" cy="2881401"/>
          </a:xfrm>
          <a:prstGeom prst="rect">
            <a:avLst/>
          </a:prstGeom>
          <a:noFill/>
          <a:effectLst/>
        </p:spPr>
      </p:pic>
      <p:pic>
        <p:nvPicPr>
          <p:cNvPr id="7" name="Picture 2" descr="off detector array"/>
          <p:cNvPicPr>
            <a:picLocks noChangeAspect="1" noChangeArrowheads="1"/>
          </p:cNvPicPr>
          <p:nvPr/>
        </p:nvPicPr>
        <p:blipFill>
          <a:blip r:embed="rId4"/>
          <a:srcRect/>
          <a:stretch>
            <a:fillRect/>
          </a:stretch>
        </p:blipFill>
        <p:spPr bwMode="auto">
          <a:xfrm>
            <a:off x="0" y="974545"/>
            <a:ext cx="4943475" cy="2981325"/>
          </a:xfrm>
          <a:prstGeom prst="rect">
            <a:avLst/>
          </a:prstGeom>
          <a:noFill/>
          <a:ln w="9525">
            <a:noFill/>
            <a:miter lim="800000"/>
            <a:headEnd/>
            <a:tailEnd/>
          </a:ln>
        </p:spPr>
      </p:pic>
      <p:sp>
        <p:nvSpPr>
          <p:cNvPr id="8" name="Text Box 5"/>
          <p:cNvSpPr txBox="1">
            <a:spLocks noChangeArrowheads="1"/>
          </p:cNvSpPr>
          <p:nvPr/>
        </p:nvSpPr>
        <p:spPr bwMode="auto">
          <a:xfrm>
            <a:off x="105236" y="3955870"/>
            <a:ext cx="2663825" cy="1190625"/>
          </a:xfrm>
          <a:prstGeom prst="rect">
            <a:avLst/>
          </a:prstGeom>
          <a:noFill/>
          <a:ln w="9525">
            <a:noFill/>
            <a:miter lim="800000"/>
            <a:headEnd/>
            <a:tailEnd/>
          </a:ln>
          <a:effectLst/>
        </p:spPr>
        <p:txBody>
          <a:bodyPr>
            <a:prstTxWarp prst="textNoShape">
              <a:avLst/>
            </a:prstTxWarp>
            <a:spAutoFit/>
          </a:bodyPr>
          <a:lstStyle/>
          <a:p>
            <a:pPr>
              <a:spcBef>
                <a:spcPct val="50000"/>
              </a:spcBef>
            </a:pPr>
            <a:r>
              <a:rPr lang="en-GB" b="0"/>
              <a:t>Jig used for precision placement of array wrt guide pins </a:t>
            </a:r>
            <a:r>
              <a:rPr lang="en-GB" b="0">
                <a:sym typeface="Wingdings" charset="2"/>
              </a:rPr>
              <a:t> purely passive alignment</a:t>
            </a:r>
            <a:endParaRPr lang="en-GB" b="0"/>
          </a:p>
        </p:txBody>
      </p:sp>
      <p:sp>
        <p:nvSpPr>
          <p:cNvPr id="9" name="Text Box 4"/>
          <p:cNvSpPr txBox="1">
            <a:spLocks noChangeArrowheads="1"/>
          </p:cNvSpPr>
          <p:nvPr/>
        </p:nvSpPr>
        <p:spPr bwMode="auto">
          <a:xfrm>
            <a:off x="6296965" y="2559194"/>
            <a:ext cx="2808288" cy="915987"/>
          </a:xfrm>
          <a:prstGeom prst="rect">
            <a:avLst/>
          </a:prstGeom>
          <a:noFill/>
          <a:ln w="9525">
            <a:noFill/>
            <a:miter lim="800000"/>
            <a:headEnd/>
            <a:tailEnd/>
          </a:ln>
          <a:effectLst/>
        </p:spPr>
        <p:txBody>
          <a:bodyPr>
            <a:prstTxWarp prst="textNoShape">
              <a:avLst/>
            </a:prstTxWarp>
            <a:spAutoFit/>
          </a:bodyPr>
          <a:lstStyle/>
          <a:p>
            <a:pPr>
              <a:spcBef>
                <a:spcPct val="50000"/>
              </a:spcBef>
            </a:pPr>
            <a:r>
              <a:rPr lang="en-GB" b="0"/>
              <a:t>Epoxy Epo-Tek 353ND over active surface of VCSEL	</a:t>
            </a:r>
          </a:p>
        </p:txBody>
      </p:sp>
      <p:sp>
        <p:nvSpPr>
          <p:cNvPr id="10" name="Text Box 5"/>
          <p:cNvSpPr txBox="1">
            <a:spLocks noChangeArrowheads="1"/>
          </p:cNvSpPr>
          <p:nvPr/>
        </p:nvSpPr>
        <p:spPr bwMode="auto">
          <a:xfrm>
            <a:off x="1911205" y="5341333"/>
            <a:ext cx="3032270" cy="78483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spcBef>
                <a:spcPct val="50000"/>
              </a:spcBef>
            </a:pPr>
            <a:r>
              <a:rPr lang="en-GB" b="0" smtClean="0"/>
              <a:t>SCT uses 12 channels, </a:t>
            </a:r>
          </a:p>
          <a:p>
            <a:pPr>
              <a:spcBef>
                <a:spcPct val="50000"/>
              </a:spcBef>
            </a:pPr>
            <a:r>
              <a:rPr lang="en-GB" b="0" smtClean="0"/>
              <a:t>Pixel uses 8 channels</a:t>
            </a:r>
            <a:endParaRPr lang="en-GB" b="0"/>
          </a:p>
        </p:txBody>
      </p:sp>
      <p:sp>
        <p:nvSpPr>
          <p:cNvPr id="11" name="Date Placeholder 10"/>
          <p:cNvSpPr>
            <a:spLocks noGrp="1"/>
          </p:cNvSpPr>
          <p:nvPr>
            <p:ph type="dt" sz="half" idx="10"/>
          </p:nvPr>
        </p:nvSpPr>
        <p:spPr/>
        <p:txBody>
          <a:bodyPr/>
          <a:lstStyle/>
          <a:p>
            <a:r>
              <a:rPr lang="de-DE" smtClean="0"/>
              <a:t>08.03.11</a:t>
            </a:r>
            <a:endParaRPr lang="en-GB"/>
          </a:p>
        </p:txBody>
      </p:sp>
      <p:sp>
        <p:nvSpPr>
          <p:cNvPr id="12" name="Footer Placeholder 11"/>
          <p:cNvSpPr>
            <a:spLocks noGrp="1"/>
          </p:cNvSpPr>
          <p:nvPr>
            <p:ph type="ftr" sz="quarter" idx="11"/>
          </p:nvPr>
        </p:nvSpPr>
        <p:spPr/>
        <p:txBody>
          <a:bodyPr/>
          <a:lstStyle/>
          <a:p>
            <a:r>
              <a:rPr lang="en-GB" smtClean="0"/>
              <a:t>T. Flick: ATLAS optical system status</a:t>
            </a:r>
            <a:endParaRPr lang="en-GB"/>
          </a:p>
        </p:txBody>
      </p:sp>
      <p:sp>
        <p:nvSpPr>
          <p:cNvPr id="13" name="Slide Number Placeholder 12"/>
          <p:cNvSpPr>
            <a:spLocks noGrp="1"/>
          </p:cNvSpPr>
          <p:nvPr>
            <p:ph type="sldNum" sz="quarter" idx="12"/>
          </p:nvPr>
        </p:nvSpPr>
        <p:spPr/>
        <p:txBody>
          <a:bodyPr/>
          <a:lstStyle/>
          <a:p>
            <a:fld id="{BA9B540C-44DA-4F69-89C9-7C84606640D3}" type="slidenum">
              <a:rPr lang="en-GB" smtClean="0"/>
              <a:pPr/>
              <a:t>3</a:t>
            </a:fld>
            <a:endParaRPr lang="en-GB"/>
          </a:p>
        </p:txBody>
      </p:sp>
      <p:sp>
        <p:nvSpPr>
          <p:cNvPr id="14" name="Oval 13"/>
          <p:cNvSpPr/>
          <p:nvPr/>
        </p:nvSpPr>
        <p:spPr>
          <a:xfrm rot="18681177">
            <a:off x="5587998" y="1840659"/>
            <a:ext cx="438727" cy="750455"/>
          </a:xfrm>
          <a:prstGeom prst="ellipse">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6" name="Straight Arrow Connector 15"/>
          <p:cNvCxnSpPr>
            <a:stCxn id="14" idx="4"/>
          </p:cNvCxnSpPr>
          <p:nvPr/>
        </p:nvCxnSpPr>
        <p:spPr>
          <a:xfrm>
            <a:off x="6089028" y="2463797"/>
            <a:ext cx="1276972" cy="213129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4" idx="1"/>
          </p:cNvCxnSpPr>
          <p:nvPr/>
        </p:nvCxnSpPr>
        <p:spPr>
          <a:xfrm flipH="1">
            <a:off x="2863273" y="2157024"/>
            <a:ext cx="2642438" cy="15206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472479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183"/>
            <a:ext cx="8229600" cy="778098"/>
          </a:xfrm>
        </p:spPr>
        <p:txBody>
          <a:bodyPr/>
          <a:lstStyle/>
          <a:p>
            <a:r>
              <a:rPr lang="en-GB" sz="4000" dirty="0" smtClean="0"/>
              <a:t>An example ST432 running in Air </a:t>
            </a:r>
            <a:endParaRPr lang="en-GB" sz="40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395536" y="980728"/>
            <a:ext cx="8212149" cy="5112568"/>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de-DE" smtClean="0"/>
              <a:t>08.03.11</a:t>
            </a:r>
            <a:endParaRPr lang="en-US"/>
          </a:p>
        </p:txBody>
      </p:sp>
      <p:sp>
        <p:nvSpPr>
          <p:cNvPr id="4" name="Footer Placeholder 3"/>
          <p:cNvSpPr>
            <a:spLocks noGrp="1"/>
          </p:cNvSpPr>
          <p:nvPr>
            <p:ph type="ftr" sz="quarter" idx="11"/>
          </p:nvPr>
        </p:nvSpPr>
        <p:spPr/>
        <p:txBody>
          <a:bodyPr/>
          <a:lstStyle/>
          <a:p>
            <a:r>
              <a:rPr lang="en-US" smtClean="0"/>
              <a:t>T. Flick: ATLAS optical system status</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30</a:t>
            </a:fld>
            <a:endParaRPr lang="en-US"/>
          </a:p>
        </p:txBody>
      </p:sp>
    </p:spTree>
    <p:extLst>
      <p:ext uri="{BB962C8B-B14F-4D97-AF65-F5344CB8AC3E}">
        <p14:creationId xmlns:p14="http://schemas.microsoft.com/office/powerpoint/2010/main" val="5545221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665724"/>
          </a:xfrm>
        </p:spPr>
        <p:txBody>
          <a:bodyPr>
            <a:normAutofit fontScale="90000"/>
          </a:bodyPr>
          <a:lstStyle/>
          <a:p>
            <a:r>
              <a:rPr lang="en-GB" dirty="0" smtClean="0"/>
              <a:t>T224 running in air after 91 days</a:t>
            </a:r>
            <a:endParaRPr lang="en-GB"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467544" y="1196752"/>
            <a:ext cx="8227602" cy="5112568"/>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de-DE" smtClean="0"/>
              <a:t>08.03.11</a:t>
            </a:r>
            <a:endParaRPr lang="en-US"/>
          </a:p>
        </p:txBody>
      </p:sp>
      <p:sp>
        <p:nvSpPr>
          <p:cNvPr id="4" name="Footer Placeholder 3"/>
          <p:cNvSpPr>
            <a:spLocks noGrp="1"/>
          </p:cNvSpPr>
          <p:nvPr>
            <p:ph type="ftr" sz="quarter" idx="11"/>
          </p:nvPr>
        </p:nvSpPr>
        <p:spPr/>
        <p:txBody>
          <a:bodyPr/>
          <a:lstStyle/>
          <a:p>
            <a:r>
              <a:rPr lang="en-US" smtClean="0"/>
              <a:t>T. Flick: ATLAS optical system status</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31</a:t>
            </a:fld>
            <a:endParaRPr lang="en-US"/>
          </a:p>
        </p:txBody>
      </p:sp>
    </p:spTree>
    <p:extLst>
      <p:ext uri="{BB962C8B-B14F-4D97-AF65-F5344CB8AC3E}">
        <p14:creationId xmlns:p14="http://schemas.microsoft.com/office/powerpoint/2010/main" val="41812286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N</a:t>
            </a:r>
            <a:r>
              <a:rPr lang="en-GB" baseline="-25000" smtClean="0"/>
              <a:t>2</a:t>
            </a:r>
            <a:r>
              <a:rPr lang="en-GB" smtClean="0"/>
              <a:t> vs. Air testing</a:t>
            </a:r>
            <a:endParaRPr lang="en-GB"/>
          </a:p>
        </p:txBody>
      </p:sp>
      <p:sp>
        <p:nvSpPr>
          <p:cNvPr id="3" name="Content Placeholder 2"/>
          <p:cNvSpPr>
            <a:spLocks noGrp="1"/>
          </p:cNvSpPr>
          <p:nvPr>
            <p:ph idx="1"/>
          </p:nvPr>
        </p:nvSpPr>
        <p:spPr/>
        <p:txBody>
          <a:bodyPr/>
          <a:lstStyle/>
          <a:p>
            <a:r>
              <a:rPr lang="en-GB" smtClean="0"/>
              <a:t>Changes are occurring in the samples operating in air and we continue to monitor at regular (but less frequent) intervals.</a:t>
            </a:r>
          </a:p>
          <a:p>
            <a:r>
              <a:rPr lang="en-GB" smtClean="0"/>
              <a:t>We may increase the frequency again as we get closer to what we believe will be the onset of failures. It is even possible that we will automate the process and take much more frequent measurements.</a:t>
            </a:r>
          </a:p>
          <a:p>
            <a:endParaRPr lang="en-GB"/>
          </a:p>
        </p:txBody>
      </p:sp>
      <p:sp>
        <p:nvSpPr>
          <p:cNvPr id="4" name="Date Placeholder 3"/>
          <p:cNvSpPr>
            <a:spLocks noGrp="1"/>
          </p:cNvSpPr>
          <p:nvPr>
            <p:ph type="dt" sz="half" idx="10"/>
          </p:nvPr>
        </p:nvSpPr>
        <p:spPr/>
        <p:txBody>
          <a:bodyPr/>
          <a:lstStyle/>
          <a:p>
            <a:r>
              <a:rPr lang="de-DE" smtClean="0"/>
              <a:t>08.03.11</a:t>
            </a:r>
            <a:endParaRPr lang="en-GB"/>
          </a:p>
        </p:txBody>
      </p:sp>
      <p:sp>
        <p:nvSpPr>
          <p:cNvPr id="5" name="Footer Placeholder 4"/>
          <p:cNvSpPr>
            <a:spLocks noGrp="1"/>
          </p:cNvSpPr>
          <p:nvPr>
            <p:ph type="ftr" sz="quarter" idx="11"/>
          </p:nvPr>
        </p:nvSpPr>
        <p:spPr/>
        <p:txBody>
          <a:bodyPr/>
          <a:lstStyle/>
          <a:p>
            <a:r>
              <a:rPr lang="en-GB" smtClean="0"/>
              <a:t>T. Flick: ATLAS optical system status</a:t>
            </a:r>
            <a:endParaRPr lang="en-GB"/>
          </a:p>
        </p:txBody>
      </p:sp>
      <p:sp>
        <p:nvSpPr>
          <p:cNvPr id="6" name="Slide Number Placeholder 5"/>
          <p:cNvSpPr>
            <a:spLocks noGrp="1"/>
          </p:cNvSpPr>
          <p:nvPr>
            <p:ph type="sldNum" sz="quarter" idx="12"/>
          </p:nvPr>
        </p:nvSpPr>
        <p:spPr/>
        <p:txBody>
          <a:bodyPr/>
          <a:lstStyle/>
          <a:p>
            <a:fld id="{BA9B540C-44DA-4F69-89C9-7C84606640D3}" type="slidenum">
              <a:rPr lang="en-GB" smtClean="0"/>
              <a:pPr/>
              <a:t>32</a:t>
            </a:fld>
            <a:endParaRPr lang="en-GB"/>
          </a:p>
        </p:txBody>
      </p:sp>
    </p:spTree>
    <p:extLst>
      <p:ext uri="{BB962C8B-B14F-4D97-AF65-F5344CB8AC3E}">
        <p14:creationId xmlns:p14="http://schemas.microsoft.com/office/powerpoint/2010/main" val="8060228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Pixel </a:t>
            </a:r>
            <a:r>
              <a:rPr lang="de-DE" dirty="0" err="1" smtClean="0"/>
              <a:t>Crate</a:t>
            </a:r>
            <a:r>
              <a:rPr lang="de-DE" dirty="0" smtClean="0"/>
              <a:t> relative </a:t>
            </a:r>
            <a:r>
              <a:rPr lang="de-DE" dirty="0" err="1" smtClean="0"/>
              <a:t>Humidity</a:t>
            </a:r>
            <a:endParaRPr lang="de-DE"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b="-1862"/>
          <a:stretch/>
        </p:blipFill>
        <p:spPr>
          <a:xfrm>
            <a:off x="457200" y="2487929"/>
            <a:ext cx="8229600" cy="3731892"/>
          </a:xfrm>
        </p:spPr>
      </p:pic>
      <p:sp>
        <p:nvSpPr>
          <p:cNvPr id="5" name="Date Placeholder 4"/>
          <p:cNvSpPr>
            <a:spLocks noGrp="1"/>
          </p:cNvSpPr>
          <p:nvPr>
            <p:ph type="dt" sz="half" idx="10"/>
          </p:nvPr>
        </p:nvSpPr>
        <p:spPr/>
        <p:txBody>
          <a:bodyPr/>
          <a:lstStyle/>
          <a:p>
            <a:r>
              <a:rPr lang="de-DE" smtClean="0"/>
              <a:t>08.03.11</a:t>
            </a:r>
            <a:endParaRPr lang="en-US"/>
          </a:p>
        </p:txBody>
      </p:sp>
      <p:sp>
        <p:nvSpPr>
          <p:cNvPr id="6" name="Footer Placeholder 5"/>
          <p:cNvSpPr>
            <a:spLocks noGrp="1"/>
          </p:cNvSpPr>
          <p:nvPr>
            <p:ph type="ftr" sz="quarter" idx="11"/>
          </p:nvPr>
        </p:nvSpPr>
        <p:spPr/>
        <p:txBody>
          <a:bodyPr/>
          <a:lstStyle/>
          <a:p>
            <a:r>
              <a:rPr lang="en-US" smtClean="0"/>
              <a:t>T. Flick: ATLAS optical system status</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33</a:t>
            </a:fld>
            <a:endParaRPr lang="en-US"/>
          </a:p>
        </p:txBody>
      </p:sp>
      <p:sp>
        <p:nvSpPr>
          <p:cNvPr id="8" name="TextBox 7"/>
          <p:cNvSpPr txBox="1"/>
          <p:nvPr/>
        </p:nvSpPr>
        <p:spPr>
          <a:xfrm>
            <a:off x="659165" y="1243964"/>
            <a:ext cx="7742399" cy="923330"/>
          </a:xfrm>
          <a:prstGeom prst="rect">
            <a:avLst/>
          </a:prstGeom>
          <a:noFill/>
        </p:spPr>
        <p:txBody>
          <a:bodyPr wrap="none" rtlCol="0">
            <a:spAutoFit/>
          </a:bodyPr>
          <a:lstStyle/>
          <a:p>
            <a:r>
              <a:rPr lang="en-GB" smtClean="0"/>
              <a:t>Normally 40-50% rel. humidity in the USA15 racks. We did a good sealing </a:t>
            </a:r>
          </a:p>
          <a:p>
            <a:r>
              <a:rPr lang="en-GB" smtClean="0"/>
              <a:t>and flowing dry air though it.</a:t>
            </a:r>
          </a:p>
          <a:p>
            <a:r>
              <a:rPr lang="en-GB" smtClean="0"/>
              <a:t>Preventing the danger of oil or dirt in the air by appropriate filtering</a:t>
            </a:r>
            <a:endParaRPr lang="en-GB"/>
          </a:p>
        </p:txBody>
      </p:sp>
    </p:spTree>
    <p:extLst>
      <p:ext uri="{BB962C8B-B14F-4D97-AF65-F5344CB8AC3E}">
        <p14:creationId xmlns:p14="http://schemas.microsoft.com/office/powerpoint/2010/main" val="18451695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Pixel </a:t>
            </a:r>
            <a:r>
              <a:rPr lang="de-DE" dirty="0" err="1" smtClean="0"/>
              <a:t>Crates</a:t>
            </a:r>
            <a:r>
              <a:rPr lang="de-DE" dirty="0" smtClean="0"/>
              <a:t> </a:t>
            </a:r>
            <a:r>
              <a:rPr lang="de-DE" dirty="0" err="1" smtClean="0"/>
              <a:t>Temperature</a:t>
            </a:r>
            <a:endParaRPr lang="de-DE"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a:ext>
            </a:extLst>
          </a:blip>
          <a:srcRect t="-19687" b="-19687"/>
          <a:stretch>
            <a:fillRect/>
          </a:stretch>
        </p:blipFill>
        <p:spPr/>
      </p:pic>
      <p:sp>
        <p:nvSpPr>
          <p:cNvPr id="5" name="Date Placeholder 4"/>
          <p:cNvSpPr>
            <a:spLocks noGrp="1"/>
          </p:cNvSpPr>
          <p:nvPr>
            <p:ph type="dt" sz="half" idx="10"/>
          </p:nvPr>
        </p:nvSpPr>
        <p:spPr/>
        <p:txBody>
          <a:bodyPr/>
          <a:lstStyle/>
          <a:p>
            <a:r>
              <a:rPr lang="de-DE" smtClean="0"/>
              <a:t>08.03.11</a:t>
            </a:r>
            <a:endParaRPr lang="en-US"/>
          </a:p>
        </p:txBody>
      </p:sp>
      <p:sp>
        <p:nvSpPr>
          <p:cNvPr id="6" name="Footer Placeholder 5"/>
          <p:cNvSpPr>
            <a:spLocks noGrp="1"/>
          </p:cNvSpPr>
          <p:nvPr>
            <p:ph type="ftr" sz="quarter" idx="11"/>
          </p:nvPr>
        </p:nvSpPr>
        <p:spPr/>
        <p:txBody>
          <a:bodyPr/>
          <a:lstStyle/>
          <a:p>
            <a:r>
              <a:rPr lang="en-US" smtClean="0"/>
              <a:t>T. Flick: ATLAS optical system status</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34</a:t>
            </a:fld>
            <a:endParaRPr lang="en-US"/>
          </a:p>
        </p:txBody>
      </p:sp>
    </p:spTree>
    <p:extLst>
      <p:ext uri="{BB962C8B-B14F-4D97-AF65-F5344CB8AC3E}">
        <p14:creationId xmlns:p14="http://schemas.microsoft.com/office/powerpoint/2010/main" val="10843191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How to get out?</a:t>
            </a:r>
            <a:endParaRPr lang="en-GB"/>
          </a:p>
        </p:txBody>
      </p:sp>
      <p:sp>
        <p:nvSpPr>
          <p:cNvPr id="3" name="Content Placeholder 2"/>
          <p:cNvSpPr>
            <a:spLocks noGrp="1"/>
          </p:cNvSpPr>
          <p:nvPr>
            <p:ph idx="1"/>
          </p:nvPr>
        </p:nvSpPr>
        <p:spPr/>
        <p:txBody>
          <a:bodyPr>
            <a:normAutofit lnSpcReduction="10000"/>
          </a:bodyPr>
          <a:lstStyle/>
          <a:p>
            <a:r>
              <a:rPr lang="en-GB" smtClean="0"/>
              <a:t>New plugins to replace the existing ones are needed urgently</a:t>
            </a:r>
          </a:p>
          <a:p>
            <a:pPr lvl="1"/>
            <a:r>
              <a:rPr lang="en-GB" smtClean="0"/>
              <a:t>Taiwan is doing more plugins old style (AOC instead of Truelight VCSELs)</a:t>
            </a:r>
          </a:p>
          <a:p>
            <a:pPr lvl="1"/>
            <a:r>
              <a:rPr lang="en-GB" smtClean="0"/>
              <a:t>BPM chips are reworked from plugins failing in the pit</a:t>
            </a:r>
          </a:p>
          <a:p>
            <a:pPr lvl="1"/>
            <a:endParaRPr lang="en-GB" smtClean="0"/>
          </a:p>
          <a:p>
            <a:pPr lvl="1"/>
            <a:r>
              <a:rPr lang="en-GB" smtClean="0"/>
              <a:t>New BPM chips have been produced (old process redone)</a:t>
            </a:r>
          </a:p>
          <a:p>
            <a:pPr lvl="1"/>
            <a:r>
              <a:rPr lang="en-GB" smtClean="0"/>
              <a:t>BGA housing</a:t>
            </a:r>
          </a:p>
          <a:p>
            <a:pPr lvl="1"/>
            <a:r>
              <a:rPr lang="en-GB" smtClean="0"/>
              <a:t>New plugin layout needed</a:t>
            </a:r>
          </a:p>
          <a:p>
            <a:pPr lvl="1"/>
            <a:endParaRPr lang="en-GB" smtClean="0"/>
          </a:p>
          <a:p>
            <a:pPr lvl="1"/>
            <a:r>
              <a:rPr lang="en-GB" smtClean="0"/>
              <a:t>New producers for plugins are under evaluation.</a:t>
            </a:r>
          </a:p>
          <a:p>
            <a:pPr lvl="1"/>
            <a:r>
              <a:rPr lang="en-GB" smtClean="0"/>
              <a:t>XLOOM will do prototype now (to be delivered mid of April to start damp heat test)</a:t>
            </a:r>
          </a:p>
          <a:p>
            <a:pPr lvl="2"/>
            <a:r>
              <a:rPr lang="en-GB" smtClean="0"/>
              <a:t>They will use a better epoxy to optimise the humidity resistance.</a:t>
            </a:r>
          </a:p>
          <a:p>
            <a:pPr lvl="2"/>
            <a:r>
              <a:rPr lang="en-GB" smtClean="0"/>
              <a:t>Semi hermetic package</a:t>
            </a:r>
          </a:p>
          <a:p>
            <a:pPr lvl="2"/>
            <a:r>
              <a:rPr lang="en-GB" smtClean="0"/>
              <a:t>Will use ULM VCSELs which are optimised to survive the damp heat tests.</a:t>
            </a:r>
          </a:p>
          <a:p>
            <a:pPr lvl="2"/>
            <a:r>
              <a:rPr lang="en-GB" smtClean="0"/>
              <a:t>Interest in iFlame has also been expressed for Pixel on-detector and LAr</a:t>
            </a:r>
          </a:p>
          <a:p>
            <a:pPr lvl="1"/>
            <a:endParaRPr lang="en-GB"/>
          </a:p>
        </p:txBody>
      </p:sp>
      <p:sp>
        <p:nvSpPr>
          <p:cNvPr id="4" name="Date Placeholder 3"/>
          <p:cNvSpPr>
            <a:spLocks noGrp="1"/>
          </p:cNvSpPr>
          <p:nvPr>
            <p:ph type="dt" sz="half" idx="10"/>
          </p:nvPr>
        </p:nvSpPr>
        <p:spPr/>
        <p:txBody>
          <a:bodyPr/>
          <a:lstStyle/>
          <a:p>
            <a:r>
              <a:rPr lang="de-DE" smtClean="0"/>
              <a:t>08.03.11</a:t>
            </a:r>
            <a:endParaRPr lang="en-GB"/>
          </a:p>
        </p:txBody>
      </p:sp>
      <p:sp>
        <p:nvSpPr>
          <p:cNvPr id="5" name="Footer Placeholder 4"/>
          <p:cNvSpPr>
            <a:spLocks noGrp="1"/>
          </p:cNvSpPr>
          <p:nvPr>
            <p:ph type="ftr" sz="quarter" idx="11"/>
          </p:nvPr>
        </p:nvSpPr>
        <p:spPr/>
        <p:txBody>
          <a:bodyPr/>
          <a:lstStyle/>
          <a:p>
            <a:r>
              <a:rPr lang="en-GB" smtClean="0"/>
              <a:t>T. Flick: ATLAS optical system status</a:t>
            </a:r>
            <a:endParaRPr lang="en-GB"/>
          </a:p>
        </p:txBody>
      </p:sp>
      <p:sp>
        <p:nvSpPr>
          <p:cNvPr id="6" name="Slide Number Placeholder 5"/>
          <p:cNvSpPr>
            <a:spLocks noGrp="1"/>
          </p:cNvSpPr>
          <p:nvPr>
            <p:ph type="sldNum" sz="quarter" idx="12"/>
          </p:nvPr>
        </p:nvSpPr>
        <p:spPr/>
        <p:txBody>
          <a:bodyPr/>
          <a:lstStyle/>
          <a:p>
            <a:fld id="{BA9B540C-44DA-4F69-89C9-7C84606640D3}" type="slidenum">
              <a:rPr lang="en-GB" smtClean="0"/>
              <a:pPr/>
              <a:t>35</a:t>
            </a:fld>
            <a:endParaRPr lang="en-GB"/>
          </a:p>
        </p:txBody>
      </p:sp>
    </p:spTree>
    <p:extLst>
      <p:ext uri="{BB962C8B-B14F-4D97-AF65-F5344CB8AC3E}">
        <p14:creationId xmlns:p14="http://schemas.microsoft.com/office/powerpoint/2010/main" val="35531141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p:pic>
      <p:sp>
        <p:nvSpPr>
          <p:cNvPr id="5" name="Date Placeholder 4"/>
          <p:cNvSpPr>
            <a:spLocks noGrp="1"/>
          </p:cNvSpPr>
          <p:nvPr>
            <p:ph type="dt" sz="half" idx="10"/>
          </p:nvPr>
        </p:nvSpPr>
        <p:spPr/>
        <p:txBody>
          <a:bodyPr/>
          <a:lstStyle/>
          <a:p>
            <a:r>
              <a:rPr lang="de-DE" smtClean="0"/>
              <a:t>08.03.11</a:t>
            </a:r>
            <a:endParaRPr lang="en-US"/>
          </a:p>
        </p:txBody>
      </p:sp>
      <p:sp>
        <p:nvSpPr>
          <p:cNvPr id="6" name="Footer Placeholder 5"/>
          <p:cNvSpPr>
            <a:spLocks noGrp="1"/>
          </p:cNvSpPr>
          <p:nvPr>
            <p:ph type="ftr" sz="quarter" idx="11"/>
          </p:nvPr>
        </p:nvSpPr>
        <p:spPr/>
        <p:txBody>
          <a:bodyPr/>
          <a:lstStyle/>
          <a:p>
            <a:r>
              <a:rPr lang="en-US" smtClean="0"/>
              <a:t>T. Flick: ATLAS optical system status</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36</a:t>
            </a:fld>
            <a:endParaRPr lang="en-US"/>
          </a:p>
        </p:txBody>
      </p:sp>
      <p:sp>
        <p:nvSpPr>
          <p:cNvPr id="8" name="TextBox 7"/>
          <p:cNvSpPr txBox="1"/>
          <p:nvPr/>
        </p:nvSpPr>
        <p:spPr>
          <a:xfrm rot="16200000">
            <a:off x="8341025" y="5411056"/>
            <a:ext cx="1060882" cy="369332"/>
          </a:xfrm>
          <a:prstGeom prst="rect">
            <a:avLst/>
          </a:prstGeom>
          <a:noFill/>
        </p:spPr>
        <p:txBody>
          <a:bodyPr wrap="none" rtlCol="0">
            <a:spAutoFit/>
          </a:bodyPr>
          <a:lstStyle/>
          <a:p>
            <a:r>
              <a:rPr lang="de-DE" dirty="0" smtClean="0"/>
              <a:t>XLOOM</a:t>
            </a:r>
            <a:endParaRPr lang="de-DE" dirty="0"/>
          </a:p>
        </p:txBody>
      </p:sp>
    </p:spTree>
    <p:extLst>
      <p:ext uri="{BB962C8B-B14F-4D97-AF65-F5344CB8AC3E}">
        <p14:creationId xmlns:p14="http://schemas.microsoft.com/office/powerpoint/2010/main" val="9954411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p:pic>
      <p:sp>
        <p:nvSpPr>
          <p:cNvPr id="5" name="Date Placeholder 4"/>
          <p:cNvSpPr>
            <a:spLocks noGrp="1"/>
          </p:cNvSpPr>
          <p:nvPr>
            <p:ph type="dt" sz="half" idx="10"/>
          </p:nvPr>
        </p:nvSpPr>
        <p:spPr/>
        <p:txBody>
          <a:bodyPr/>
          <a:lstStyle/>
          <a:p>
            <a:r>
              <a:rPr lang="de-DE" smtClean="0"/>
              <a:t>08.03.11</a:t>
            </a:r>
            <a:endParaRPr lang="en-US"/>
          </a:p>
        </p:txBody>
      </p:sp>
      <p:sp>
        <p:nvSpPr>
          <p:cNvPr id="6" name="Footer Placeholder 5"/>
          <p:cNvSpPr>
            <a:spLocks noGrp="1"/>
          </p:cNvSpPr>
          <p:nvPr>
            <p:ph type="ftr" sz="quarter" idx="11"/>
          </p:nvPr>
        </p:nvSpPr>
        <p:spPr/>
        <p:txBody>
          <a:bodyPr/>
          <a:lstStyle/>
          <a:p>
            <a:r>
              <a:rPr lang="en-US" smtClean="0"/>
              <a:t>T. Flick: ATLAS optical system status</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37</a:t>
            </a:fld>
            <a:endParaRPr lang="en-US"/>
          </a:p>
        </p:txBody>
      </p:sp>
      <p:sp>
        <p:nvSpPr>
          <p:cNvPr id="8" name="TextBox 7"/>
          <p:cNvSpPr txBox="1"/>
          <p:nvPr/>
        </p:nvSpPr>
        <p:spPr>
          <a:xfrm rot="16200000">
            <a:off x="8341025" y="5411056"/>
            <a:ext cx="1060882" cy="369332"/>
          </a:xfrm>
          <a:prstGeom prst="rect">
            <a:avLst/>
          </a:prstGeom>
          <a:noFill/>
        </p:spPr>
        <p:txBody>
          <a:bodyPr wrap="none" rtlCol="0">
            <a:spAutoFit/>
          </a:bodyPr>
          <a:lstStyle/>
          <a:p>
            <a:r>
              <a:rPr lang="de-DE" dirty="0" smtClean="0"/>
              <a:t>XLOOM</a:t>
            </a:r>
            <a:endParaRPr lang="de-DE" dirty="0"/>
          </a:p>
        </p:txBody>
      </p:sp>
    </p:spTree>
    <p:extLst>
      <p:ext uri="{BB962C8B-B14F-4D97-AF65-F5344CB8AC3E}">
        <p14:creationId xmlns:p14="http://schemas.microsoft.com/office/powerpoint/2010/main" val="14920606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p:txBody>
          <a:bodyPr/>
          <a:lstStyle/>
          <a:p>
            <a:r>
              <a:rPr lang="en-GB"/>
              <a:t>Integration of iFlame</a:t>
            </a:r>
          </a:p>
        </p:txBody>
      </p:sp>
      <p:sp>
        <p:nvSpPr>
          <p:cNvPr id="2053" name="Rectangle 5"/>
          <p:cNvSpPr>
            <a:spLocks noGrp="1" noChangeArrowheads="1"/>
          </p:cNvSpPr>
          <p:nvPr>
            <p:ph type="body" idx="1"/>
          </p:nvPr>
        </p:nvSpPr>
        <p:spPr/>
        <p:txBody>
          <a:bodyPr/>
          <a:lstStyle/>
          <a:p>
            <a:r>
              <a:rPr lang="en-GB" dirty="0"/>
              <a:t>Aim: find mounting arrangement for </a:t>
            </a:r>
            <a:r>
              <a:rPr lang="en-GB" dirty="0" err="1"/>
              <a:t>iFlame</a:t>
            </a:r>
            <a:r>
              <a:rPr lang="en-GB" dirty="0"/>
              <a:t> which is backward compatible with ATLAS.</a:t>
            </a:r>
          </a:p>
          <a:p>
            <a:pPr lvl="1"/>
            <a:r>
              <a:rPr lang="en-GB" dirty="0"/>
              <a:t>Electrical connector </a:t>
            </a:r>
            <a:r>
              <a:rPr lang="en-GB" dirty="0" err="1"/>
              <a:t>Samtec</a:t>
            </a:r>
            <a:r>
              <a:rPr lang="en-GB" dirty="0"/>
              <a:t> QTE 40 way.</a:t>
            </a:r>
          </a:p>
          <a:p>
            <a:pPr lvl="1"/>
            <a:r>
              <a:rPr lang="en-GB" dirty="0"/>
              <a:t>Location screw holes on BOC.</a:t>
            </a:r>
          </a:p>
          <a:p>
            <a:pPr lvl="1"/>
            <a:r>
              <a:rPr lang="en-GB" dirty="0"/>
              <a:t>Ensure that MT guide pins are in correct position for Infineon SMCs. </a:t>
            </a:r>
            <a:endParaRPr lang="en-GB" dirty="0" smtClean="0"/>
          </a:p>
          <a:p>
            <a:pPr lvl="1"/>
            <a:endParaRPr lang="en-GB" dirty="0"/>
          </a:p>
          <a:p>
            <a:r>
              <a:rPr lang="en-GB" dirty="0" err="1" smtClean="0"/>
              <a:t>Tx</a:t>
            </a:r>
            <a:r>
              <a:rPr lang="en-GB" dirty="0" smtClean="0"/>
              <a:t> Plugin has to be modified to integrate </a:t>
            </a:r>
            <a:r>
              <a:rPr lang="en-GB" dirty="0" err="1" smtClean="0"/>
              <a:t>iFlame</a:t>
            </a:r>
            <a:r>
              <a:rPr lang="en-GB" dirty="0" smtClean="0"/>
              <a:t> package</a:t>
            </a:r>
          </a:p>
          <a:p>
            <a:r>
              <a:rPr lang="en-GB" dirty="0" smtClean="0"/>
              <a:t>PCB will hold BPM driver chip and passive components</a:t>
            </a:r>
          </a:p>
          <a:p>
            <a:r>
              <a:rPr lang="en-GB" dirty="0" smtClean="0"/>
              <a:t>Connection to </a:t>
            </a:r>
            <a:r>
              <a:rPr lang="en-GB" dirty="0" err="1" smtClean="0"/>
              <a:t>iFlame</a:t>
            </a:r>
            <a:r>
              <a:rPr lang="en-GB" dirty="0" smtClean="0"/>
              <a:t> by </a:t>
            </a:r>
            <a:r>
              <a:rPr lang="en-GB" dirty="0" err="1" smtClean="0"/>
              <a:t>wirebonds</a:t>
            </a:r>
            <a:endParaRPr lang="en-GB" dirty="0" smtClean="0"/>
          </a:p>
          <a:p>
            <a:endParaRPr lang="en-GB" dirty="0"/>
          </a:p>
        </p:txBody>
      </p:sp>
      <p:sp>
        <p:nvSpPr>
          <p:cNvPr id="2" name="Date Placeholder 1"/>
          <p:cNvSpPr>
            <a:spLocks noGrp="1"/>
          </p:cNvSpPr>
          <p:nvPr>
            <p:ph type="dt" sz="half" idx="10"/>
          </p:nvPr>
        </p:nvSpPr>
        <p:spPr/>
        <p:txBody>
          <a:bodyPr/>
          <a:lstStyle/>
          <a:p>
            <a:r>
              <a:rPr lang="de-DE" smtClean="0"/>
              <a:t>08.03.11</a:t>
            </a:r>
            <a:endParaRPr lang="en-US"/>
          </a:p>
        </p:txBody>
      </p:sp>
      <p:sp>
        <p:nvSpPr>
          <p:cNvPr id="3" name="Footer Placeholder 2"/>
          <p:cNvSpPr>
            <a:spLocks noGrp="1"/>
          </p:cNvSpPr>
          <p:nvPr>
            <p:ph type="ftr" sz="quarter" idx="11"/>
          </p:nvPr>
        </p:nvSpPr>
        <p:spPr/>
        <p:txBody>
          <a:bodyPr/>
          <a:lstStyle/>
          <a:p>
            <a:r>
              <a:rPr lang="en-US" smtClean="0"/>
              <a:t>T. Flick: ATLAS optical system status</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38</a:t>
            </a:fld>
            <a:endParaRPr lang="en-US"/>
          </a:p>
        </p:txBody>
      </p:sp>
    </p:spTree>
    <p:extLst>
      <p:ext uri="{BB962C8B-B14F-4D97-AF65-F5344CB8AC3E}">
        <p14:creationId xmlns:p14="http://schemas.microsoft.com/office/powerpoint/2010/main" val="23302449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iFlame Assy1"/>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a:ext>
            </a:extLst>
          </a:blip>
          <a:srcRect/>
          <a:stretch>
            <a:fillRect/>
          </a:stretch>
        </p:blipFill>
        <p:spPr bwMode="auto">
          <a:xfrm>
            <a:off x="0" y="1546225"/>
            <a:ext cx="9144000" cy="5311775"/>
          </a:xfrm>
          <a:prstGeom prst="rect">
            <a:avLst/>
          </a:prstGeom>
          <a:noFill/>
          <a:extLst>
            <a:ext uri="{909E8E84-426E-40dd-AFC4-6F175D3DCCD1}">
              <a14:hiddenFill xmlns:a14="http://schemas.microsoft.com/office/drawing/2010/main">
                <a:solidFill>
                  <a:srgbClr val="FFFFFF"/>
                </a:solidFill>
              </a14:hiddenFill>
            </a:ext>
          </a:extLst>
        </p:spPr>
      </p:pic>
      <p:sp>
        <p:nvSpPr>
          <p:cNvPr id="5126" name="AutoShape 6" descr="iFALME"/>
          <p:cNvSpPr>
            <a:spLocks noChangeAspect="1" noChangeArrowheads="1"/>
          </p:cNvSpPr>
          <p:nvPr/>
        </p:nvSpPr>
        <p:spPr bwMode="auto">
          <a:xfrm>
            <a:off x="2757488" y="2171700"/>
            <a:ext cx="3629025" cy="25146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de-DE"/>
          </a:p>
        </p:txBody>
      </p:sp>
      <p:pic>
        <p:nvPicPr>
          <p:cNvPr id="5127" name="Picture 7" descr="iFlame"/>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1163638"/>
            <a:ext cx="3629025" cy="2514600"/>
          </a:xfrm>
          <a:prstGeom prst="rect">
            <a:avLst/>
          </a:prstGeom>
          <a:noFill/>
          <a:extLst>
            <a:ext uri="{909E8E84-426E-40dd-AFC4-6F175D3DCCD1}">
              <a14:hiddenFill xmlns:a14="http://schemas.microsoft.com/office/drawing/2010/main">
                <a:solidFill>
                  <a:srgbClr val="FFFFFF"/>
                </a:solidFill>
              </a14:hiddenFill>
            </a:ext>
          </a:extLst>
        </p:spPr>
      </p:pic>
      <p:sp>
        <p:nvSpPr>
          <p:cNvPr id="5128" name="Text Box 8"/>
          <p:cNvSpPr txBox="1">
            <a:spLocks noChangeArrowheads="1"/>
          </p:cNvSpPr>
          <p:nvPr/>
        </p:nvSpPr>
        <p:spPr bwMode="auto">
          <a:xfrm>
            <a:off x="0" y="5300663"/>
            <a:ext cx="25558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a:t>iFlame OSA</a:t>
            </a:r>
          </a:p>
        </p:txBody>
      </p:sp>
      <p:sp>
        <p:nvSpPr>
          <p:cNvPr id="5129" name="Line 9"/>
          <p:cNvSpPr>
            <a:spLocks noChangeShapeType="1"/>
          </p:cNvSpPr>
          <p:nvPr/>
        </p:nvSpPr>
        <p:spPr bwMode="auto">
          <a:xfrm flipV="1">
            <a:off x="1403351" y="3678238"/>
            <a:ext cx="236104" cy="1335086"/>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5130" name="Line 10"/>
          <p:cNvSpPr>
            <a:spLocks noChangeShapeType="1"/>
          </p:cNvSpPr>
          <p:nvPr/>
        </p:nvSpPr>
        <p:spPr bwMode="auto">
          <a:xfrm flipV="1">
            <a:off x="1403350" y="5013325"/>
            <a:ext cx="2071832" cy="503238"/>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5131" name="Text Box 11"/>
          <p:cNvSpPr txBox="1">
            <a:spLocks noChangeArrowheads="1"/>
          </p:cNvSpPr>
          <p:nvPr/>
        </p:nvSpPr>
        <p:spPr bwMode="auto">
          <a:xfrm>
            <a:off x="5004233" y="5300663"/>
            <a:ext cx="2304617"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GB" dirty="0"/>
              <a:t>Plastic support with screw holes for location</a:t>
            </a:r>
          </a:p>
        </p:txBody>
      </p:sp>
      <p:sp>
        <p:nvSpPr>
          <p:cNvPr id="5132" name="Text Box 12"/>
          <p:cNvSpPr txBox="1">
            <a:spLocks noChangeArrowheads="1"/>
          </p:cNvSpPr>
          <p:nvPr/>
        </p:nvSpPr>
        <p:spPr bwMode="auto">
          <a:xfrm>
            <a:off x="7233591" y="4502944"/>
            <a:ext cx="18716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dirty="0" err="1"/>
              <a:t>Samtec</a:t>
            </a:r>
            <a:r>
              <a:rPr lang="en-GB" dirty="0"/>
              <a:t> QTE</a:t>
            </a:r>
          </a:p>
        </p:txBody>
      </p:sp>
      <p:sp>
        <p:nvSpPr>
          <p:cNvPr id="5133" name="Text Box 13"/>
          <p:cNvSpPr txBox="1">
            <a:spLocks noChangeArrowheads="1"/>
          </p:cNvSpPr>
          <p:nvPr/>
        </p:nvSpPr>
        <p:spPr bwMode="auto">
          <a:xfrm>
            <a:off x="6588125" y="2420938"/>
            <a:ext cx="1079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a:t>TX PCB</a:t>
            </a:r>
          </a:p>
        </p:txBody>
      </p:sp>
      <p:sp>
        <p:nvSpPr>
          <p:cNvPr id="5134" name="Line 14"/>
          <p:cNvSpPr>
            <a:spLocks noChangeShapeType="1"/>
          </p:cNvSpPr>
          <p:nvPr/>
        </p:nvSpPr>
        <p:spPr bwMode="auto">
          <a:xfrm flipH="1">
            <a:off x="6061364" y="2924175"/>
            <a:ext cx="535276" cy="585643"/>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5135" name="Line 15"/>
          <p:cNvSpPr>
            <a:spLocks noChangeShapeType="1"/>
          </p:cNvSpPr>
          <p:nvPr/>
        </p:nvSpPr>
        <p:spPr bwMode="auto">
          <a:xfrm flipH="1" flipV="1">
            <a:off x="6804023" y="4525818"/>
            <a:ext cx="429567" cy="16048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
        <p:nvSpPr>
          <p:cNvPr id="5" name="Title 4"/>
          <p:cNvSpPr>
            <a:spLocks noGrp="1"/>
          </p:cNvSpPr>
          <p:nvPr>
            <p:ph type="title"/>
          </p:nvPr>
        </p:nvSpPr>
        <p:spPr>
          <a:xfrm>
            <a:off x="254001" y="0"/>
            <a:ext cx="8705272" cy="781600"/>
          </a:xfrm>
        </p:spPr>
        <p:txBody>
          <a:bodyPr/>
          <a:lstStyle/>
          <a:p>
            <a:r>
              <a:rPr lang="de-DE" sz="4400" dirty="0" err="1" smtClean="0"/>
              <a:t>iFlame</a:t>
            </a:r>
            <a:r>
              <a:rPr lang="de-DE" sz="4400" dirty="0" smtClean="0"/>
              <a:t> Integration </a:t>
            </a:r>
            <a:r>
              <a:rPr lang="de-DE" sz="4400" dirty="0" err="1" smtClean="0"/>
              <a:t>into</a:t>
            </a:r>
            <a:r>
              <a:rPr lang="de-DE" sz="4400" dirty="0" smtClean="0"/>
              <a:t> a </a:t>
            </a:r>
            <a:r>
              <a:rPr lang="de-DE" sz="4400" dirty="0" err="1" smtClean="0"/>
              <a:t>Plugin</a:t>
            </a:r>
            <a:endParaRPr lang="de-DE" sz="4400" dirty="0"/>
          </a:p>
        </p:txBody>
      </p:sp>
      <p:sp>
        <p:nvSpPr>
          <p:cNvPr id="2" name="Date Placeholder 1"/>
          <p:cNvSpPr>
            <a:spLocks noGrp="1"/>
          </p:cNvSpPr>
          <p:nvPr>
            <p:ph type="dt" sz="half" idx="10"/>
          </p:nvPr>
        </p:nvSpPr>
        <p:spPr/>
        <p:txBody>
          <a:bodyPr/>
          <a:lstStyle/>
          <a:p>
            <a:r>
              <a:rPr lang="de-DE" smtClean="0"/>
              <a:t>08.03.11</a:t>
            </a:r>
            <a:endParaRPr lang="en-US"/>
          </a:p>
        </p:txBody>
      </p:sp>
      <p:sp>
        <p:nvSpPr>
          <p:cNvPr id="3" name="Footer Placeholder 2"/>
          <p:cNvSpPr>
            <a:spLocks noGrp="1"/>
          </p:cNvSpPr>
          <p:nvPr>
            <p:ph type="ftr" sz="quarter" idx="11"/>
          </p:nvPr>
        </p:nvSpPr>
        <p:spPr/>
        <p:txBody>
          <a:bodyPr/>
          <a:lstStyle/>
          <a:p>
            <a:r>
              <a:rPr lang="en-US" smtClean="0"/>
              <a:t>T. Flick: ATLAS optical system status</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39</a:t>
            </a:fld>
            <a:endParaRPr lang="en-US"/>
          </a:p>
        </p:txBody>
      </p:sp>
      <p:sp>
        <p:nvSpPr>
          <p:cNvPr id="16" name="Line 15"/>
          <p:cNvSpPr>
            <a:spLocks noChangeShapeType="1"/>
          </p:cNvSpPr>
          <p:nvPr/>
        </p:nvSpPr>
        <p:spPr bwMode="auto">
          <a:xfrm flipH="1" flipV="1">
            <a:off x="4499408" y="5526665"/>
            <a:ext cx="504825" cy="36036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de-DE"/>
          </a:p>
        </p:txBody>
      </p:sp>
    </p:spTree>
    <p:extLst>
      <p:ext uri="{BB962C8B-B14F-4D97-AF65-F5344CB8AC3E}">
        <p14:creationId xmlns:p14="http://schemas.microsoft.com/office/powerpoint/2010/main" val="1858283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VCSEL failures SCT</a:t>
            </a:r>
            <a:endParaRPr lang="en-GB"/>
          </a:p>
        </p:txBody>
      </p:sp>
      <p:pic>
        <p:nvPicPr>
          <p:cNvPr id="4" name="Content Placeholder 3"/>
          <p:cNvPicPr>
            <a:picLocks noGrp="1" noChangeAspect="1"/>
          </p:cNvPicPr>
          <p:nvPr>
            <p:ph sz="half" idx="2"/>
          </p:nvPr>
        </p:nvPicPr>
        <p:blipFill rotWithShape="1">
          <a:blip r:embed="rId2" cstate="print">
            <a:extLst>
              <a:ext uri="{28A0092B-C50C-407E-A947-70E740481C1C}">
                <a14:useLocalDpi xmlns:a14="http://schemas.microsoft.com/office/drawing/2010/main"/>
              </a:ext>
            </a:extLst>
          </a:blip>
          <a:srcRect/>
          <a:stretch/>
        </p:blipFill>
        <p:spPr>
          <a:xfrm>
            <a:off x="3823368" y="1043007"/>
            <a:ext cx="5320632" cy="4592977"/>
          </a:xfrm>
          <a:prstGeom prst="rect">
            <a:avLst/>
          </a:prstGeom>
          <a:ln>
            <a:noFill/>
          </a:ln>
          <a:effectLst>
            <a:outerShdw blurRad="292100" dist="139700" dir="2700000" algn="tl" rotWithShape="0">
              <a:srgbClr val="333333">
                <a:alpha val="65000"/>
              </a:srgbClr>
            </a:outerShdw>
          </a:effectLst>
        </p:spPr>
      </p:pic>
      <p:sp>
        <p:nvSpPr>
          <p:cNvPr id="6" name="Content Placeholder 5"/>
          <p:cNvSpPr>
            <a:spLocks noGrp="1"/>
          </p:cNvSpPr>
          <p:nvPr>
            <p:ph sz="quarter" idx="13"/>
          </p:nvPr>
        </p:nvSpPr>
        <p:spPr>
          <a:xfrm>
            <a:off x="93627" y="1043007"/>
            <a:ext cx="3729741" cy="5047233"/>
          </a:xfrm>
        </p:spPr>
        <p:txBody>
          <a:bodyPr/>
          <a:lstStyle/>
          <a:p>
            <a:r>
              <a:rPr lang="en-GB" dirty="0" smtClean="0"/>
              <a:t>Laser failures still going on</a:t>
            </a:r>
          </a:p>
          <a:p>
            <a:endParaRPr lang="en-GB" dirty="0" smtClean="0"/>
          </a:p>
          <a:p>
            <a:r>
              <a:rPr lang="en-GB" dirty="0" smtClean="0"/>
              <a:t>Replacement of devices for which redundant channel cannot be used</a:t>
            </a:r>
          </a:p>
          <a:p>
            <a:endParaRPr lang="en-GB" dirty="0" smtClean="0"/>
          </a:p>
          <a:p>
            <a:r>
              <a:rPr lang="en-GB" dirty="0" smtClean="0"/>
              <a:t>Need more plugins to keep detector (replacement) going</a:t>
            </a:r>
          </a:p>
          <a:p>
            <a:endParaRPr lang="en-GB" dirty="0"/>
          </a:p>
        </p:txBody>
      </p:sp>
      <p:sp>
        <p:nvSpPr>
          <p:cNvPr id="7" name="Date Placeholder 6"/>
          <p:cNvSpPr>
            <a:spLocks noGrp="1"/>
          </p:cNvSpPr>
          <p:nvPr>
            <p:ph type="dt" sz="half" idx="10"/>
          </p:nvPr>
        </p:nvSpPr>
        <p:spPr/>
        <p:txBody>
          <a:bodyPr/>
          <a:lstStyle/>
          <a:p>
            <a:r>
              <a:rPr lang="de-DE" smtClean="0"/>
              <a:t>08.03.11</a:t>
            </a:r>
            <a:endParaRPr lang="en-GB"/>
          </a:p>
        </p:txBody>
      </p:sp>
      <p:sp>
        <p:nvSpPr>
          <p:cNvPr id="8" name="Footer Placeholder 7"/>
          <p:cNvSpPr>
            <a:spLocks noGrp="1"/>
          </p:cNvSpPr>
          <p:nvPr>
            <p:ph type="ftr" sz="quarter" idx="11"/>
          </p:nvPr>
        </p:nvSpPr>
        <p:spPr/>
        <p:txBody>
          <a:bodyPr/>
          <a:lstStyle/>
          <a:p>
            <a:r>
              <a:rPr lang="en-GB" smtClean="0"/>
              <a:t>T. Flick: ATLAS optical system status</a:t>
            </a:r>
            <a:endParaRPr lang="en-GB"/>
          </a:p>
        </p:txBody>
      </p:sp>
      <p:sp>
        <p:nvSpPr>
          <p:cNvPr id="9" name="Slide Number Placeholder 8"/>
          <p:cNvSpPr>
            <a:spLocks noGrp="1"/>
          </p:cNvSpPr>
          <p:nvPr>
            <p:ph type="sldNum" sz="quarter" idx="12"/>
          </p:nvPr>
        </p:nvSpPr>
        <p:spPr/>
        <p:txBody>
          <a:bodyPr/>
          <a:lstStyle/>
          <a:p>
            <a:fld id="{BA9B540C-44DA-4F69-89C9-7C84606640D3}" type="slidenum">
              <a:rPr lang="en-GB" smtClean="0"/>
              <a:pPr/>
              <a:t>4</a:t>
            </a:fld>
            <a:endParaRPr lang="en-GB"/>
          </a:p>
        </p:txBody>
      </p:sp>
      <p:sp>
        <p:nvSpPr>
          <p:cNvPr id="10" name="Rectangle 9"/>
          <p:cNvSpPr/>
          <p:nvPr/>
        </p:nvSpPr>
        <p:spPr>
          <a:xfrm>
            <a:off x="4394705" y="4655129"/>
            <a:ext cx="4710548" cy="8982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mtClean="0"/>
              <a:t>^</a:t>
            </a:r>
            <a:endParaRPr lang="en-GB"/>
          </a:p>
        </p:txBody>
      </p:sp>
      <p:cxnSp>
        <p:nvCxnSpPr>
          <p:cNvPr id="12" name="Straight Connector 11"/>
          <p:cNvCxnSpPr/>
          <p:nvPr/>
        </p:nvCxnSpPr>
        <p:spPr>
          <a:xfrm flipV="1">
            <a:off x="8686800" y="4329545"/>
            <a:ext cx="0" cy="265546"/>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V="1">
            <a:off x="4452434" y="4435763"/>
            <a:ext cx="0" cy="265546"/>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6483927" y="4349172"/>
            <a:ext cx="0" cy="265546"/>
          </a:xfrm>
          <a:prstGeom prst="line">
            <a:avLst/>
          </a:prstGeom>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rot="16200000">
            <a:off x="4141013" y="4899549"/>
            <a:ext cx="658091" cy="261610"/>
          </a:xfrm>
          <a:prstGeom prst="rect">
            <a:avLst/>
          </a:prstGeom>
          <a:noFill/>
        </p:spPr>
        <p:txBody>
          <a:bodyPr wrap="square" rtlCol="0">
            <a:spAutoFit/>
          </a:bodyPr>
          <a:lstStyle/>
          <a:p>
            <a:r>
              <a:rPr lang="en-GB" sz="1100" smtClean="0"/>
              <a:t>01/2010</a:t>
            </a:r>
            <a:endParaRPr lang="en-GB" sz="1100"/>
          </a:p>
        </p:txBody>
      </p:sp>
      <p:sp>
        <p:nvSpPr>
          <p:cNvPr id="16" name="TextBox 15"/>
          <p:cNvSpPr txBox="1"/>
          <p:nvPr/>
        </p:nvSpPr>
        <p:spPr>
          <a:xfrm rot="16200000">
            <a:off x="6154882" y="4899548"/>
            <a:ext cx="658091" cy="261610"/>
          </a:xfrm>
          <a:prstGeom prst="rect">
            <a:avLst/>
          </a:prstGeom>
          <a:noFill/>
        </p:spPr>
        <p:txBody>
          <a:bodyPr wrap="square" rtlCol="0">
            <a:spAutoFit/>
          </a:bodyPr>
          <a:lstStyle/>
          <a:p>
            <a:r>
              <a:rPr lang="en-GB" sz="1100" smtClean="0"/>
              <a:t>07/2010</a:t>
            </a:r>
            <a:endParaRPr lang="en-GB" sz="1100"/>
          </a:p>
        </p:txBody>
      </p:sp>
      <p:sp>
        <p:nvSpPr>
          <p:cNvPr id="17" name="TextBox 16"/>
          <p:cNvSpPr txBox="1"/>
          <p:nvPr/>
        </p:nvSpPr>
        <p:spPr>
          <a:xfrm rot="16200000">
            <a:off x="8357755" y="4899550"/>
            <a:ext cx="658091" cy="261610"/>
          </a:xfrm>
          <a:prstGeom prst="rect">
            <a:avLst/>
          </a:prstGeom>
          <a:noFill/>
        </p:spPr>
        <p:txBody>
          <a:bodyPr wrap="square" rtlCol="0">
            <a:spAutoFit/>
          </a:bodyPr>
          <a:lstStyle/>
          <a:p>
            <a:r>
              <a:rPr lang="en-GB" sz="1100" smtClean="0"/>
              <a:t>01/2011</a:t>
            </a:r>
          </a:p>
        </p:txBody>
      </p:sp>
      <p:sp>
        <p:nvSpPr>
          <p:cNvPr id="18" name="TextBox 17"/>
          <p:cNvSpPr txBox="1"/>
          <p:nvPr/>
        </p:nvSpPr>
        <p:spPr>
          <a:xfrm>
            <a:off x="8440663" y="5291545"/>
            <a:ext cx="664590" cy="369332"/>
          </a:xfrm>
          <a:prstGeom prst="rect">
            <a:avLst/>
          </a:prstGeom>
          <a:noFill/>
        </p:spPr>
        <p:txBody>
          <a:bodyPr wrap="none" rtlCol="0">
            <a:spAutoFit/>
          </a:bodyPr>
          <a:lstStyle/>
          <a:p>
            <a:r>
              <a:rPr lang="en-GB" smtClean="0"/>
              <a:t>Date</a:t>
            </a:r>
            <a:endParaRPr lang="en-GB"/>
          </a:p>
        </p:txBody>
      </p:sp>
    </p:spTree>
    <p:extLst>
      <p:ext uri="{BB962C8B-B14F-4D97-AF65-F5344CB8AC3E}">
        <p14:creationId xmlns:p14="http://schemas.microsoft.com/office/powerpoint/2010/main" val="90389859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de-DE" dirty="0" smtClean="0"/>
              <a:t>Summary</a:t>
            </a:r>
            <a:endParaRPr lang="de-DE" dirty="0"/>
          </a:p>
        </p:txBody>
      </p:sp>
      <p:sp>
        <p:nvSpPr>
          <p:cNvPr id="7" name="Content Placeholder 6"/>
          <p:cNvSpPr>
            <a:spLocks noGrp="1"/>
          </p:cNvSpPr>
          <p:nvPr>
            <p:ph idx="1"/>
          </p:nvPr>
        </p:nvSpPr>
        <p:spPr/>
        <p:txBody>
          <a:bodyPr/>
          <a:lstStyle/>
          <a:p>
            <a:r>
              <a:rPr lang="en-GB" smtClean="0"/>
              <a:t>ATLAS subdetector still suffering from dying lasers</a:t>
            </a:r>
          </a:p>
          <a:p>
            <a:r>
              <a:rPr lang="en-GB" smtClean="0"/>
              <a:t>A very good candidate as cause of failure is humidity</a:t>
            </a:r>
          </a:p>
          <a:p>
            <a:r>
              <a:rPr lang="en-GB" smtClean="0"/>
              <a:t>Detailed studies on this going on (in the labs and in industry)</a:t>
            </a:r>
          </a:p>
          <a:p>
            <a:r>
              <a:rPr lang="en-GB" smtClean="0"/>
              <a:t>Old style spares and replacement plugins as well as a new design of the plugin is under production to keep the detectors alife for data taking</a:t>
            </a:r>
            <a:endParaRPr lang="en-GB"/>
          </a:p>
        </p:txBody>
      </p:sp>
      <p:sp>
        <p:nvSpPr>
          <p:cNvPr id="2" name="Date Placeholder 1"/>
          <p:cNvSpPr>
            <a:spLocks noGrp="1"/>
          </p:cNvSpPr>
          <p:nvPr>
            <p:ph type="dt" sz="half" idx="10"/>
          </p:nvPr>
        </p:nvSpPr>
        <p:spPr/>
        <p:txBody>
          <a:bodyPr/>
          <a:lstStyle/>
          <a:p>
            <a:r>
              <a:rPr lang="de-DE" smtClean="0"/>
              <a:t>08.03.11</a:t>
            </a:r>
            <a:endParaRPr lang="en-US"/>
          </a:p>
        </p:txBody>
      </p:sp>
      <p:sp>
        <p:nvSpPr>
          <p:cNvPr id="3" name="Footer Placeholder 2"/>
          <p:cNvSpPr>
            <a:spLocks noGrp="1"/>
          </p:cNvSpPr>
          <p:nvPr>
            <p:ph type="ftr" sz="quarter" idx="11"/>
          </p:nvPr>
        </p:nvSpPr>
        <p:spPr/>
        <p:txBody>
          <a:bodyPr/>
          <a:lstStyle/>
          <a:p>
            <a:r>
              <a:rPr lang="en-US" smtClean="0"/>
              <a:t>T. Flick: ATLAS optical system status</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40</a:t>
            </a:fld>
            <a:endParaRPr lang="en-US"/>
          </a:p>
        </p:txBody>
      </p:sp>
    </p:spTree>
    <p:extLst>
      <p:ext uri="{BB962C8B-B14F-4D97-AF65-F5344CB8AC3E}">
        <p14:creationId xmlns:p14="http://schemas.microsoft.com/office/powerpoint/2010/main" val="37347818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de-DE" dirty="0" smtClean="0"/>
              <a:t>Backup</a:t>
            </a:r>
            <a:endParaRPr lang="de-DE" dirty="0"/>
          </a:p>
        </p:txBody>
      </p:sp>
      <p:sp>
        <p:nvSpPr>
          <p:cNvPr id="8" name="Text Placeholder 7"/>
          <p:cNvSpPr>
            <a:spLocks noGrp="1"/>
          </p:cNvSpPr>
          <p:nvPr>
            <p:ph type="body" idx="1"/>
          </p:nvPr>
        </p:nvSpPr>
        <p:spPr/>
        <p:txBody>
          <a:bodyPr/>
          <a:lstStyle/>
          <a:p>
            <a:endParaRPr lang="de-DE"/>
          </a:p>
        </p:txBody>
      </p:sp>
      <p:sp>
        <p:nvSpPr>
          <p:cNvPr id="4" name="Date Placeholder 3"/>
          <p:cNvSpPr>
            <a:spLocks noGrp="1"/>
          </p:cNvSpPr>
          <p:nvPr>
            <p:ph type="dt" sz="half" idx="10"/>
          </p:nvPr>
        </p:nvSpPr>
        <p:spPr/>
        <p:txBody>
          <a:bodyPr/>
          <a:lstStyle/>
          <a:p>
            <a:r>
              <a:rPr lang="de-DE" smtClean="0"/>
              <a:t>08.03.11</a:t>
            </a:r>
            <a:endParaRPr lang="en-US"/>
          </a:p>
        </p:txBody>
      </p:sp>
      <p:sp>
        <p:nvSpPr>
          <p:cNvPr id="5" name="Footer Placeholder 4"/>
          <p:cNvSpPr>
            <a:spLocks noGrp="1"/>
          </p:cNvSpPr>
          <p:nvPr>
            <p:ph type="ftr" sz="quarter" idx="11"/>
          </p:nvPr>
        </p:nvSpPr>
        <p:spPr/>
        <p:txBody>
          <a:bodyPr/>
          <a:lstStyle/>
          <a:p>
            <a:r>
              <a:rPr lang="en-US" smtClean="0"/>
              <a:t>T. Flick: ATLAS optical system status</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41</a:t>
            </a:fld>
            <a:endParaRPr lang="en-US"/>
          </a:p>
        </p:txBody>
      </p:sp>
    </p:spTree>
    <p:extLst>
      <p:ext uri="{BB962C8B-B14F-4D97-AF65-F5344CB8AC3E}">
        <p14:creationId xmlns:p14="http://schemas.microsoft.com/office/powerpoint/2010/main" val="40625093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p:txBody>
          <a:bodyPr/>
          <a:lstStyle/>
          <a:p>
            <a:r>
              <a:rPr lang="en-GB" smtClean="0"/>
              <a:t>Laser Reliability</a:t>
            </a:r>
            <a:endParaRPr lang="en-GB"/>
          </a:p>
        </p:txBody>
      </p:sp>
      <p:sp>
        <p:nvSpPr>
          <p:cNvPr id="2053" name="Rectangle 5"/>
          <p:cNvSpPr>
            <a:spLocks noGrp="1" noChangeArrowheads="1"/>
          </p:cNvSpPr>
          <p:nvPr>
            <p:ph idx="1"/>
          </p:nvPr>
        </p:nvSpPr>
        <p:spPr>
          <a:xfrm>
            <a:off x="457200" y="1031279"/>
            <a:ext cx="8229600" cy="3494540"/>
          </a:xfrm>
        </p:spPr>
        <p:txBody>
          <a:bodyPr>
            <a:normAutofit fontScale="77500" lnSpcReduction="20000"/>
          </a:bodyPr>
          <a:lstStyle/>
          <a:p>
            <a:pPr>
              <a:lnSpc>
                <a:spcPct val="120000"/>
              </a:lnSpc>
            </a:pPr>
            <a:r>
              <a:rPr lang="en-GB" dirty="0" smtClean="0"/>
              <a:t>Semiconductor lasers have very high minority carrier concentrations </a:t>
            </a:r>
            <a:br>
              <a:rPr lang="en-GB" dirty="0" smtClean="0"/>
            </a:br>
            <a:r>
              <a:rPr lang="en-GB" dirty="0" smtClean="0">
                <a:sym typeface="Wingdings" charset="0"/>
              </a:rPr>
              <a:t> high recombination rates.</a:t>
            </a:r>
            <a:br>
              <a:rPr lang="en-GB" dirty="0" smtClean="0">
                <a:sym typeface="Wingdings" charset="0"/>
              </a:rPr>
            </a:br>
            <a:r>
              <a:rPr lang="en-GB" dirty="0" smtClean="0">
                <a:sym typeface="Wingdings" charset="0"/>
              </a:rPr>
              <a:t> dislocations can grow at relatively low T and low I.</a:t>
            </a:r>
            <a:endParaRPr lang="en-GB" dirty="0" smtClean="0"/>
          </a:p>
          <a:p>
            <a:pPr>
              <a:lnSpc>
                <a:spcPct val="120000"/>
              </a:lnSpc>
            </a:pPr>
            <a:r>
              <a:rPr lang="en-GB" dirty="0" err="1" smtClean="0"/>
              <a:t>GaAs</a:t>
            </a:r>
            <a:r>
              <a:rPr lang="en-GB" dirty="0" smtClean="0"/>
              <a:t>-based lasers  vulnerable to climb dislocations </a:t>
            </a:r>
            <a:br>
              <a:rPr lang="en-GB" dirty="0" smtClean="0"/>
            </a:br>
            <a:r>
              <a:rPr lang="en-GB" dirty="0" smtClean="0">
                <a:sym typeface="Wingdings" charset="0"/>
              </a:rPr>
              <a:t>DLD.</a:t>
            </a:r>
          </a:p>
          <a:p>
            <a:pPr lvl="1">
              <a:lnSpc>
                <a:spcPct val="120000"/>
              </a:lnSpc>
            </a:pPr>
            <a:r>
              <a:rPr lang="en-GB" dirty="0" smtClean="0"/>
              <a:t>Electrical and optical recombination  from dangling bonds</a:t>
            </a:r>
          </a:p>
          <a:p>
            <a:pPr>
              <a:lnSpc>
                <a:spcPct val="120000"/>
              </a:lnSpc>
            </a:pPr>
            <a:r>
              <a:rPr lang="en-GB" dirty="0" err="1" smtClean="0"/>
              <a:t>InGaAsP</a:t>
            </a:r>
            <a:r>
              <a:rPr lang="en-GB" dirty="0" smtClean="0"/>
              <a:t> are not vulnerable to the growth of climb dislocations.</a:t>
            </a:r>
          </a:p>
          <a:p>
            <a:pPr>
              <a:lnSpc>
                <a:spcPct val="120000"/>
              </a:lnSpc>
            </a:pPr>
            <a:r>
              <a:rPr lang="en-GB" dirty="0" smtClean="0"/>
              <a:t>Dislocations can start from ESD or mechanical stress.</a:t>
            </a:r>
          </a:p>
          <a:p>
            <a:pPr>
              <a:lnSpc>
                <a:spcPct val="120000"/>
              </a:lnSpc>
            </a:pPr>
            <a:r>
              <a:rPr lang="en-GB" dirty="0" smtClean="0"/>
              <a:t>Very slow growth until within 1 diffusion length of active region, followed by </a:t>
            </a:r>
            <a:r>
              <a:rPr lang="ja-JP" altLang="en-GB" dirty="0" smtClean="0"/>
              <a:t>“</a:t>
            </a:r>
            <a:r>
              <a:rPr lang="en-GB" dirty="0" smtClean="0"/>
              <a:t>rapid</a:t>
            </a:r>
            <a:r>
              <a:rPr lang="ja-JP" altLang="en-GB" dirty="0" smtClean="0"/>
              <a:t>”</a:t>
            </a:r>
            <a:r>
              <a:rPr lang="en-GB" dirty="0" smtClean="0"/>
              <a:t> growth ~ 1 </a:t>
            </a:r>
            <a:r>
              <a:rPr lang="en-GB" dirty="0" smtClean="0">
                <a:latin typeface="Symbol" charset="2"/>
                <a:cs typeface="Symbol" charset="2"/>
              </a:rPr>
              <a:t>m</a:t>
            </a:r>
            <a:r>
              <a:rPr lang="en-GB" dirty="0" smtClean="0"/>
              <a:t>m/minute</a:t>
            </a:r>
            <a:endParaRPr lang="en-GB" dirty="0"/>
          </a:p>
        </p:txBody>
      </p:sp>
      <p:pic>
        <p:nvPicPr>
          <p:cNvPr id="205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4403725"/>
            <a:ext cx="4260850" cy="246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055" name="Text Box 7"/>
          <p:cNvSpPr txBox="1">
            <a:spLocks noChangeArrowheads="1"/>
          </p:cNvSpPr>
          <p:nvPr/>
        </p:nvSpPr>
        <p:spPr bwMode="auto">
          <a:xfrm>
            <a:off x="1195677" y="4777365"/>
            <a:ext cx="288925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b="1" dirty="0"/>
              <a:t>Deliberate damage of stripe laser with scribe at edge</a:t>
            </a:r>
          </a:p>
        </p:txBody>
      </p:sp>
    </p:spTree>
    <p:extLst>
      <p:ext uri="{BB962C8B-B14F-4D97-AF65-F5344CB8AC3E}">
        <p14:creationId xmlns:p14="http://schemas.microsoft.com/office/powerpoint/2010/main" val="1856954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4" name="Picture 14"/>
          <p:cNvPicPr>
            <a:picLocks noChangeAspect="1" noChangeArrowheads="1"/>
          </p:cNvPicPr>
          <p:nvPr/>
        </p:nvPicPr>
        <p:blipFill>
          <a:blip r:embed="rId2"/>
          <a:srcRect/>
          <a:stretch>
            <a:fillRect/>
          </a:stretch>
        </p:blipFill>
        <p:spPr bwMode="auto">
          <a:xfrm>
            <a:off x="4495800" y="1981200"/>
            <a:ext cx="3810000" cy="3810000"/>
          </a:xfrm>
          <a:prstGeom prst="rect">
            <a:avLst/>
          </a:prstGeom>
          <a:noFill/>
          <a:ln w="9525">
            <a:noFill/>
            <a:miter lim="800000"/>
            <a:headEnd/>
            <a:tailEnd/>
          </a:ln>
          <a:effectLst/>
        </p:spPr>
      </p:pic>
      <p:pic>
        <p:nvPicPr>
          <p:cNvPr id="15373" name="Picture 13"/>
          <p:cNvPicPr>
            <a:picLocks noChangeAspect="1" noChangeArrowheads="1"/>
          </p:cNvPicPr>
          <p:nvPr/>
        </p:nvPicPr>
        <p:blipFill>
          <a:blip r:embed="rId3"/>
          <a:srcRect/>
          <a:stretch>
            <a:fillRect/>
          </a:stretch>
        </p:blipFill>
        <p:spPr bwMode="auto">
          <a:xfrm>
            <a:off x="304800" y="1981200"/>
            <a:ext cx="3810000" cy="3810000"/>
          </a:xfrm>
          <a:prstGeom prst="rect">
            <a:avLst/>
          </a:prstGeom>
          <a:noFill/>
          <a:ln w="9525">
            <a:noFill/>
            <a:miter lim="800000"/>
            <a:headEnd/>
            <a:tailEnd/>
          </a:ln>
          <a:effectLst/>
        </p:spPr>
      </p:pic>
      <p:sp>
        <p:nvSpPr>
          <p:cNvPr id="15362" name="Title 1"/>
          <p:cNvSpPr>
            <a:spLocks noGrp="1"/>
          </p:cNvSpPr>
          <p:nvPr>
            <p:ph type="title"/>
          </p:nvPr>
        </p:nvSpPr>
        <p:spPr/>
        <p:txBody>
          <a:bodyPr/>
          <a:lstStyle/>
          <a:p>
            <a:r>
              <a:rPr lang="en-US" smtClean="0"/>
              <a:t>Sandia: Electroluminescence</a:t>
            </a:r>
            <a:endParaRPr lang="en-US" dirty="0" smtClean="0"/>
          </a:p>
        </p:txBody>
      </p:sp>
      <p:sp>
        <p:nvSpPr>
          <p:cNvPr id="4" name="Content Placeholder 3"/>
          <p:cNvSpPr>
            <a:spLocks noGrp="1"/>
          </p:cNvSpPr>
          <p:nvPr>
            <p:ph idx="1"/>
          </p:nvPr>
        </p:nvSpPr>
        <p:spPr/>
        <p:txBody>
          <a:bodyPr/>
          <a:lstStyle/>
          <a:p>
            <a:endParaRPr lang="de-DE"/>
          </a:p>
        </p:txBody>
      </p:sp>
      <p:sp>
        <p:nvSpPr>
          <p:cNvPr id="15367" name="Text Box 7"/>
          <p:cNvSpPr txBox="1">
            <a:spLocks noChangeArrowheads="1"/>
          </p:cNvSpPr>
          <p:nvPr/>
        </p:nvSpPr>
        <p:spPr bwMode="auto">
          <a:xfrm>
            <a:off x="5105400" y="1371600"/>
            <a:ext cx="2901950" cy="366713"/>
          </a:xfrm>
          <a:prstGeom prst="rect">
            <a:avLst/>
          </a:prstGeom>
          <a:noFill/>
          <a:ln w="9525">
            <a:noFill/>
            <a:miter lim="800000"/>
            <a:headEnd/>
            <a:tailEnd/>
          </a:ln>
          <a:effectLst/>
        </p:spPr>
        <p:txBody>
          <a:bodyPr wrap="none">
            <a:spAutoFit/>
          </a:bodyPr>
          <a:lstStyle/>
          <a:p>
            <a:r>
              <a:rPr lang="en-US"/>
              <a:t>Low Level Emission Image</a:t>
            </a:r>
          </a:p>
        </p:txBody>
      </p:sp>
      <p:sp>
        <p:nvSpPr>
          <p:cNvPr id="15368" name="Text Box 8"/>
          <p:cNvSpPr txBox="1">
            <a:spLocks noChangeArrowheads="1"/>
          </p:cNvSpPr>
          <p:nvPr/>
        </p:nvSpPr>
        <p:spPr bwMode="auto">
          <a:xfrm>
            <a:off x="685800" y="1371600"/>
            <a:ext cx="3244850" cy="366713"/>
          </a:xfrm>
          <a:prstGeom prst="rect">
            <a:avLst/>
          </a:prstGeom>
          <a:noFill/>
          <a:ln w="9525">
            <a:noFill/>
            <a:miter lim="800000"/>
            <a:headEnd/>
            <a:tailEnd/>
          </a:ln>
          <a:effectLst/>
        </p:spPr>
        <p:txBody>
          <a:bodyPr wrap="none">
            <a:spAutoFit/>
          </a:bodyPr>
          <a:lstStyle/>
          <a:p>
            <a:r>
              <a:rPr lang="en-US"/>
              <a:t>Overlay: Optical and Emission</a:t>
            </a:r>
          </a:p>
        </p:txBody>
      </p:sp>
      <p:sp>
        <p:nvSpPr>
          <p:cNvPr id="15369" name="Text Box 9"/>
          <p:cNvSpPr txBox="1">
            <a:spLocks noChangeArrowheads="1"/>
          </p:cNvSpPr>
          <p:nvPr/>
        </p:nvSpPr>
        <p:spPr bwMode="auto">
          <a:xfrm>
            <a:off x="914400" y="5943600"/>
            <a:ext cx="3041650" cy="366713"/>
          </a:xfrm>
          <a:prstGeom prst="rect">
            <a:avLst/>
          </a:prstGeom>
          <a:noFill/>
          <a:ln w="9525">
            <a:noFill/>
            <a:miter lim="800000"/>
            <a:headEnd/>
            <a:tailEnd/>
          </a:ln>
          <a:effectLst/>
        </p:spPr>
        <p:txBody>
          <a:bodyPr wrap="none">
            <a:spAutoFit/>
          </a:bodyPr>
          <a:lstStyle/>
          <a:p>
            <a:r>
              <a:rPr lang="en-US"/>
              <a:t>Possible scratch on surface </a:t>
            </a:r>
          </a:p>
        </p:txBody>
      </p:sp>
      <p:sp>
        <p:nvSpPr>
          <p:cNvPr id="15370" name="Line 10"/>
          <p:cNvSpPr>
            <a:spLocks noChangeShapeType="1"/>
          </p:cNvSpPr>
          <p:nvPr/>
        </p:nvSpPr>
        <p:spPr bwMode="auto">
          <a:xfrm flipV="1">
            <a:off x="6324600" y="4800600"/>
            <a:ext cx="381000" cy="1143000"/>
          </a:xfrm>
          <a:prstGeom prst="line">
            <a:avLst/>
          </a:prstGeom>
          <a:noFill/>
          <a:ln w="9525">
            <a:solidFill>
              <a:srgbClr val="FF0000"/>
            </a:solidFill>
            <a:round/>
            <a:headEnd/>
            <a:tailEnd type="triangle" w="med" len="med"/>
          </a:ln>
          <a:effectLst/>
        </p:spPr>
        <p:txBody>
          <a:bodyPr/>
          <a:lstStyle/>
          <a:p>
            <a:endParaRPr lang="en-US"/>
          </a:p>
        </p:txBody>
      </p:sp>
      <p:sp>
        <p:nvSpPr>
          <p:cNvPr id="15371" name="Text Box 11"/>
          <p:cNvSpPr txBox="1">
            <a:spLocks noChangeArrowheads="1"/>
          </p:cNvSpPr>
          <p:nvPr/>
        </p:nvSpPr>
        <p:spPr bwMode="auto">
          <a:xfrm>
            <a:off x="4800600" y="5943600"/>
            <a:ext cx="2927350" cy="366713"/>
          </a:xfrm>
          <a:prstGeom prst="rect">
            <a:avLst/>
          </a:prstGeom>
          <a:noFill/>
          <a:ln w="9525">
            <a:noFill/>
            <a:miter lim="800000"/>
            <a:headEnd/>
            <a:tailEnd/>
          </a:ln>
          <a:effectLst/>
        </p:spPr>
        <p:txBody>
          <a:bodyPr wrap="none">
            <a:spAutoFit/>
          </a:bodyPr>
          <a:lstStyle/>
          <a:p>
            <a:r>
              <a:rPr lang="en-US"/>
              <a:t>Speckled  emission pattern</a:t>
            </a:r>
          </a:p>
        </p:txBody>
      </p:sp>
      <p:sp>
        <p:nvSpPr>
          <p:cNvPr id="15372" name="Line 12"/>
          <p:cNvSpPr>
            <a:spLocks noChangeShapeType="1"/>
          </p:cNvSpPr>
          <p:nvPr/>
        </p:nvSpPr>
        <p:spPr bwMode="auto">
          <a:xfrm flipH="1" flipV="1">
            <a:off x="2514600" y="4953000"/>
            <a:ext cx="304800" cy="990600"/>
          </a:xfrm>
          <a:prstGeom prst="line">
            <a:avLst/>
          </a:prstGeom>
          <a:noFill/>
          <a:ln w="9525">
            <a:solidFill>
              <a:srgbClr val="FF0000"/>
            </a:solidFill>
            <a:round/>
            <a:headEnd/>
            <a:tailEnd type="triangle" w="med" len="med"/>
          </a:ln>
          <a:effectLst/>
        </p:spPr>
        <p:txBody>
          <a:bodyPr/>
          <a:lstStyle/>
          <a:p>
            <a:endParaRPr lang="en-US"/>
          </a:p>
        </p:txBody>
      </p:sp>
    </p:spTree>
    <p:extLst>
      <p:ext uri="{BB962C8B-B14F-4D97-AF65-F5344CB8AC3E}">
        <p14:creationId xmlns:p14="http://schemas.microsoft.com/office/powerpoint/2010/main" val="15237625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Destructive insight</a:t>
            </a:r>
            <a:endParaRPr lang="en-GB"/>
          </a:p>
        </p:txBody>
      </p:sp>
      <p:sp>
        <p:nvSpPr>
          <p:cNvPr id="3" name="Content Placeholder 2"/>
          <p:cNvSpPr>
            <a:spLocks noGrp="1"/>
          </p:cNvSpPr>
          <p:nvPr>
            <p:ph idx="1"/>
          </p:nvPr>
        </p:nvSpPr>
        <p:spPr>
          <a:xfrm>
            <a:off x="457200" y="1031279"/>
            <a:ext cx="8229600" cy="2958558"/>
          </a:xfrm>
        </p:spPr>
        <p:txBody>
          <a:bodyPr/>
          <a:lstStyle/>
          <a:p>
            <a:r>
              <a:rPr lang="en-GB" dirty="0" smtClean="0"/>
              <a:t>Laser Bulk investigations show defects </a:t>
            </a:r>
            <a:br>
              <a:rPr lang="en-GB" dirty="0" smtClean="0"/>
            </a:br>
            <a:r>
              <a:rPr lang="en-GB" dirty="0" smtClean="0"/>
              <a:t>inside the bulk and the aperture </a:t>
            </a:r>
            <a:br>
              <a:rPr lang="en-GB" dirty="0" smtClean="0"/>
            </a:br>
            <a:r>
              <a:rPr lang="en-GB" dirty="0" smtClean="0"/>
              <a:t>opening </a:t>
            </a:r>
            <a:r>
              <a:rPr lang="en-GB" dirty="0" smtClean="0">
                <a:sym typeface="Wingdings"/>
              </a:rPr>
              <a:t> kind of short?</a:t>
            </a:r>
          </a:p>
          <a:p>
            <a:r>
              <a:rPr lang="en-GB" dirty="0" smtClean="0"/>
              <a:t>There is clearly a defect in the bulk in the</a:t>
            </a:r>
            <a:br>
              <a:rPr lang="en-GB" dirty="0" smtClean="0"/>
            </a:br>
            <a:r>
              <a:rPr lang="en-GB" dirty="0" smtClean="0"/>
              <a:t>region of the aperture, growing from there?</a:t>
            </a:r>
          </a:p>
          <a:p>
            <a:r>
              <a:rPr lang="en-GB" dirty="0" smtClean="0"/>
              <a:t>Further investigations needed as well as discussion with experts about what is to be seen here.</a:t>
            </a:r>
          </a:p>
        </p:txBody>
      </p:sp>
      <p:sp>
        <p:nvSpPr>
          <p:cNvPr id="4" name="Date Placeholder 3"/>
          <p:cNvSpPr>
            <a:spLocks noGrp="1"/>
          </p:cNvSpPr>
          <p:nvPr>
            <p:ph type="dt" sz="half" idx="10"/>
          </p:nvPr>
        </p:nvSpPr>
        <p:spPr/>
        <p:txBody>
          <a:bodyPr/>
          <a:lstStyle/>
          <a:p>
            <a:r>
              <a:rPr lang="en-GB" smtClean="0"/>
              <a:t>14.02.2011</a:t>
            </a:r>
            <a:endParaRPr lang="en-GB"/>
          </a:p>
        </p:txBody>
      </p:sp>
      <p:sp>
        <p:nvSpPr>
          <p:cNvPr id="5" name="Footer Placeholder 4"/>
          <p:cNvSpPr>
            <a:spLocks noGrp="1"/>
          </p:cNvSpPr>
          <p:nvPr>
            <p:ph type="ftr" sz="quarter" idx="11"/>
          </p:nvPr>
        </p:nvSpPr>
        <p:spPr/>
        <p:txBody>
          <a:bodyPr/>
          <a:lstStyle/>
          <a:p>
            <a:r>
              <a:rPr lang="en-GB" smtClean="0"/>
              <a:t>T. Flick - Experiences on datatransmission links in ATLAS</a:t>
            </a:r>
            <a:endParaRPr lang="en-GB"/>
          </a:p>
        </p:txBody>
      </p:sp>
      <p:sp>
        <p:nvSpPr>
          <p:cNvPr id="6" name="Slide Number Placeholder 5"/>
          <p:cNvSpPr>
            <a:spLocks noGrp="1"/>
          </p:cNvSpPr>
          <p:nvPr>
            <p:ph type="sldNum" sz="quarter" idx="12"/>
          </p:nvPr>
        </p:nvSpPr>
        <p:spPr/>
        <p:txBody>
          <a:bodyPr/>
          <a:lstStyle/>
          <a:p>
            <a:fld id="{BA9B540C-44DA-4F69-89C9-7C84606640D3}" type="slidenum">
              <a:rPr lang="en-GB" smtClean="0"/>
              <a:pPr/>
              <a:t>44</a:t>
            </a:fld>
            <a:endParaRPr lang="en-GB"/>
          </a:p>
        </p:txBody>
      </p:sp>
      <p:pic>
        <p:nvPicPr>
          <p:cNvPr id="7" name="Picture 6"/>
          <p:cNvPicPr>
            <a:picLocks noChangeAspect="1"/>
          </p:cNvPicPr>
          <p:nvPr/>
        </p:nvPicPr>
        <p:blipFill>
          <a:blip r:embed="rId2"/>
          <a:stretch>
            <a:fillRect/>
          </a:stretch>
        </p:blipFill>
        <p:spPr>
          <a:xfrm>
            <a:off x="0" y="3989835"/>
            <a:ext cx="2848437" cy="2136327"/>
          </a:xfrm>
          <a:prstGeom prst="rect">
            <a:avLst/>
          </a:prstGeom>
        </p:spPr>
      </p:pic>
      <p:pic>
        <p:nvPicPr>
          <p:cNvPr id="8" name="Picture 7"/>
          <p:cNvPicPr>
            <a:picLocks noChangeAspect="1"/>
          </p:cNvPicPr>
          <p:nvPr/>
        </p:nvPicPr>
        <p:blipFill>
          <a:blip r:embed="rId3"/>
          <a:stretch>
            <a:fillRect/>
          </a:stretch>
        </p:blipFill>
        <p:spPr>
          <a:xfrm>
            <a:off x="3072188" y="3994377"/>
            <a:ext cx="2842381" cy="2131786"/>
          </a:xfrm>
          <a:prstGeom prst="rect">
            <a:avLst/>
          </a:prstGeom>
        </p:spPr>
      </p:pic>
      <p:pic>
        <p:nvPicPr>
          <p:cNvPr id="9" name="Picture 8"/>
          <p:cNvPicPr>
            <a:picLocks noChangeAspect="1"/>
          </p:cNvPicPr>
          <p:nvPr/>
        </p:nvPicPr>
        <p:blipFill>
          <a:blip r:embed="rId4"/>
          <a:stretch>
            <a:fillRect/>
          </a:stretch>
        </p:blipFill>
        <p:spPr>
          <a:xfrm>
            <a:off x="6077847" y="3989836"/>
            <a:ext cx="2848436" cy="2136327"/>
          </a:xfrm>
          <a:prstGeom prst="rect">
            <a:avLst/>
          </a:prstGeom>
        </p:spPr>
      </p:pic>
      <p:pic>
        <p:nvPicPr>
          <p:cNvPr id="10" name="Picture 4" descr="C:\user files\jenkins\VCSEL\new\1200mV on pin VCSEL 0-70\70 overlay-8bit.tif"/>
          <p:cNvPicPr>
            <a:picLocks noChangeAspect="1" noChangeArrowheads="1"/>
          </p:cNvPicPr>
          <p:nvPr/>
        </p:nvPicPr>
        <p:blipFill>
          <a:blip r:embed="rId5"/>
          <a:srcRect/>
          <a:stretch>
            <a:fillRect/>
          </a:stretch>
        </p:blipFill>
        <p:spPr bwMode="auto">
          <a:xfrm>
            <a:off x="7315200" y="970804"/>
            <a:ext cx="1828800" cy="1828800"/>
          </a:xfrm>
          <a:prstGeom prst="rect">
            <a:avLst/>
          </a:prstGeom>
          <a:noFill/>
          <a:ln w="9525">
            <a:noFill/>
            <a:miter lim="800000"/>
            <a:headEnd/>
            <a:tailEnd/>
          </a:ln>
        </p:spPr>
      </p:pic>
    </p:spTree>
    <p:extLst>
      <p:ext uri="{BB962C8B-B14F-4D97-AF65-F5344CB8AC3E}">
        <p14:creationId xmlns:p14="http://schemas.microsoft.com/office/powerpoint/2010/main" val="312696308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SCT Weekly</a:t>
            </a:r>
            <a:endParaRPr lang="en-GB"/>
          </a:p>
        </p:txBody>
      </p:sp>
      <p:pic>
        <p:nvPicPr>
          <p:cNvPr id="4" name="Content Placeholder 3"/>
          <p:cNvPicPr>
            <a:picLocks noGrp="1" noChangeAspect="1"/>
          </p:cNvPicPr>
          <p:nvPr>
            <p:ph sz="half" idx="2"/>
          </p:nvPr>
        </p:nvPicPr>
        <p:blipFill rotWithShape="1">
          <a:blip r:embed="rId2" cstate="print">
            <a:extLst>
              <a:ext uri="{28A0092B-C50C-407E-A947-70E740481C1C}">
                <a14:useLocalDpi xmlns:a14="http://schemas.microsoft.com/office/drawing/2010/main"/>
              </a:ext>
            </a:extLst>
          </a:blip>
          <a:srcRect t="-2367" b="-1092"/>
          <a:stretch/>
        </p:blipFill>
        <p:spPr>
          <a:xfrm>
            <a:off x="3756811" y="1036637"/>
            <a:ext cx="5318759" cy="45223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Content Placeholder 5"/>
          <p:cNvSpPr>
            <a:spLocks noGrp="1"/>
          </p:cNvSpPr>
          <p:nvPr>
            <p:ph sz="quarter" idx="13"/>
          </p:nvPr>
        </p:nvSpPr>
        <p:spPr>
          <a:xfrm>
            <a:off x="365760" y="1600200"/>
            <a:ext cx="3391051" cy="4526280"/>
          </a:xfrm>
        </p:spPr>
        <p:txBody>
          <a:bodyPr/>
          <a:lstStyle/>
          <a:p>
            <a:r>
              <a:rPr lang="en-GB" dirty="0" err="1" smtClean="0"/>
              <a:t>Faillure</a:t>
            </a:r>
            <a:r>
              <a:rPr lang="en-GB" dirty="0" smtClean="0"/>
              <a:t> rate per week after shutdown same order as before shutdown.</a:t>
            </a:r>
          </a:p>
          <a:p>
            <a:r>
              <a:rPr lang="en-GB" dirty="0" smtClean="0"/>
              <a:t>~20/week </a:t>
            </a:r>
          </a:p>
          <a:p>
            <a:endParaRPr lang="en-GB" dirty="0"/>
          </a:p>
        </p:txBody>
      </p:sp>
      <p:sp>
        <p:nvSpPr>
          <p:cNvPr id="7" name="Date Placeholder 6"/>
          <p:cNvSpPr>
            <a:spLocks noGrp="1"/>
          </p:cNvSpPr>
          <p:nvPr>
            <p:ph type="dt" sz="half" idx="10"/>
          </p:nvPr>
        </p:nvSpPr>
        <p:spPr/>
        <p:txBody>
          <a:bodyPr/>
          <a:lstStyle/>
          <a:p>
            <a:r>
              <a:rPr lang="de-DE" smtClean="0"/>
              <a:t>08.03.11</a:t>
            </a:r>
            <a:endParaRPr lang="en-GB"/>
          </a:p>
        </p:txBody>
      </p:sp>
      <p:sp>
        <p:nvSpPr>
          <p:cNvPr id="8" name="Footer Placeholder 7"/>
          <p:cNvSpPr>
            <a:spLocks noGrp="1"/>
          </p:cNvSpPr>
          <p:nvPr>
            <p:ph type="ftr" sz="quarter" idx="11"/>
          </p:nvPr>
        </p:nvSpPr>
        <p:spPr/>
        <p:txBody>
          <a:bodyPr/>
          <a:lstStyle/>
          <a:p>
            <a:r>
              <a:rPr lang="en-GB" smtClean="0"/>
              <a:t>T. Flick: ATLAS optical system status</a:t>
            </a:r>
            <a:endParaRPr lang="en-GB"/>
          </a:p>
        </p:txBody>
      </p:sp>
      <p:sp>
        <p:nvSpPr>
          <p:cNvPr id="9" name="Slide Number Placeholder 8"/>
          <p:cNvSpPr>
            <a:spLocks noGrp="1"/>
          </p:cNvSpPr>
          <p:nvPr>
            <p:ph type="sldNum" sz="quarter" idx="12"/>
          </p:nvPr>
        </p:nvSpPr>
        <p:spPr/>
        <p:txBody>
          <a:bodyPr/>
          <a:lstStyle/>
          <a:p>
            <a:fld id="{BA9B540C-44DA-4F69-89C9-7C84606640D3}" type="slidenum">
              <a:rPr lang="en-GB" smtClean="0"/>
              <a:pPr/>
              <a:t>5</a:t>
            </a:fld>
            <a:endParaRPr lang="en-GB"/>
          </a:p>
        </p:txBody>
      </p:sp>
    </p:spTree>
    <p:extLst>
      <p:ext uri="{BB962C8B-B14F-4D97-AF65-F5344CB8AC3E}">
        <p14:creationId xmlns:p14="http://schemas.microsoft.com/office/powerpoint/2010/main" val="234407794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Pixel Statistics</a:t>
            </a:r>
            <a:endParaRPr lang="en-GB"/>
          </a:p>
        </p:txBody>
      </p:sp>
      <p:pic>
        <p:nvPicPr>
          <p:cNvPr id="4" name="Content Placeholder 3"/>
          <p:cNvPicPr>
            <a:picLocks noGrp="1" noChangeAspect="1"/>
          </p:cNvPicPr>
          <p:nvPr>
            <p:ph sz="half" idx="2"/>
          </p:nvPr>
        </p:nvPicPr>
        <p:blipFill rotWithShape="1">
          <a:blip r:embed="rId2" cstate="print">
            <a:extLst>
              <a:ext uri="{28A0092B-C50C-407E-A947-70E740481C1C}">
                <a14:useLocalDpi xmlns:a14="http://schemas.microsoft.com/office/drawing/2010/main"/>
              </a:ext>
            </a:extLst>
          </a:blip>
          <a:srcRect t="-2300" r="7483" b="-396"/>
          <a:stretch/>
        </p:blipFill>
        <p:spPr>
          <a:xfrm>
            <a:off x="3409404" y="984805"/>
            <a:ext cx="5702078" cy="4548244"/>
          </a:xfrm>
          <a:prstGeom prst="rect">
            <a:avLst/>
          </a:prstGeom>
          <a:ln>
            <a:noFill/>
          </a:ln>
          <a:effectLst>
            <a:outerShdw blurRad="292100" dist="139700" dir="2700000" algn="tl" rotWithShape="0">
              <a:srgbClr val="333333">
                <a:alpha val="65000"/>
              </a:srgbClr>
            </a:outerShdw>
          </a:effectLst>
        </p:spPr>
      </p:pic>
      <p:sp>
        <p:nvSpPr>
          <p:cNvPr id="6" name="Content Placeholder 5"/>
          <p:cNvSpPr>
            <a:spLocks noGrp="1"/>
          </p:cNvSpPr>
          <p:nvPr>
            <p:ph sz="quarter" idx="13"/>
          </p:nvPr>
        </p:nvSpPr>
        <p:spPr>
          <a:xfrm>
            <a:off x="119544" y="1172587"/>
            <a:ext cx="3289860" cy="4891737"/>
          </a:xfrm>
        </p:spPr>
        <p:txBody>
          <a:bodyPr>
            <a:normAutofit fontScale="92500"/>
          </a:bodyPr>
          <a:lstStyle/>
          <a:p>
            <a:r>
              <a:rPr lang="en-GB" dirty="0" smtClean="0"/>
              <a:t>Normally, single channel failures per plugin</a:t>
            </a:r>
          </a:p>
          <a:p>
            <a:r>
              <a:rPr lang="en-GB" dirty="0" smtClean="0"/>
              <a:t>Plugins have been replaced a.s.a.p. after failure to keep the detector going</a:t>
            </a:r>
          </a:p>
          <a:p>
            <a:pPr lvl="1"/>
            <a:r>
              <a:rPr lang="en-GB" dirty="0" smtClean="0"/>
              <a:t>No redundancy</a:t>
            </a:r>
          </a:p>
          <a:p>
            <a:r>
              <a:rPr lang="en-GB" dirty="0" smtClean="0"/>
              <a:t>Started to replace with plugins which have been extracted in 2009 </a:t>
            </a:r>
            <a:br>
              <a:rPr lang="en-GB" dirty="0" smtClean="0"/>
            </a:br>
            <a:r>
              <a:rPr lang="en-GB" dirty="0" smtClean="0"/>
              <a:t>at global replacement.</a:t>
            </a:r>
          </a:p>
          <a:p>
            <a:endParaRPr lang="en-GB" dirty="0"/>
          </a:p>
        </p:txBody>
      </p:sp>
      <p:sp>
        <p:nvSpPr>
          <p:cNvPr id="7" name="Date Placeholder 6"/>
          <p:cNvSpPr>
            <a:spLocks noGrp="1"/>
          </p:cNvSpPr>
          <p:nvPr>
            <p:ph type="dt" sz="half" idx="10"/>
          </p:nvPr>
        </p:nvSpPr>
        <p:spPr/>
        <p:txBody>
          <a:bodyPr/>
          <a:lstStyle/>
          <a:p>
            <a:r>
              <a:rPr lang="de-DE" smtClean="0"/>
              <a:t>08.03.11</a:t>
            </a:r>
            <a:endParaRPr lang="en-GB"/>
          </a:p>
        </p:txBody>
      </p:sp>
      <p:sp>
        <p:nvSpPr>
          <p:cNvPr id="8" name="Footer Placeholder 7"/>
          <p:cNvSpPr>
            <a:spLocks noGrp="1"/>
          </p:cNvSpPr>
          <p:nvPr>
            <p:ph type="ftr" sz="quarter" idx="11"/>
          </p:nvPr>
        </p:nvSpPr>
        <p:spPr/>
        <p:txBody>
          <a:bodyPr/>
          <a:lstStyle/>
          <a:p>
            <a:r>
              <a:rPr lang="en-GB" smtClean="0"/>
              <a:t>T. Flick: ATLAS optical system status</a:t>
            </a:r>
            <a:endParaRPr lang="en-GB"/>
          </a:p>
        </p:txBody>
      </p:sp>
      <p:sp>
        <p:nvSpPr>
          <p:cNvPr id="9" name="Slide Number Placeholder 8"/>
          <p:cNvSpPr>
            <a:spLocks noGrp="1"/>
          </p:cNvSpPr>
          <p:nvPr>
            <p:ph type="sldNum" sz="quarter" idx="12"/>
          </p:nvPr>
        </p:nvSpPr>
        <p:spPr/>
        <p:txBody>
          <a:bodyPr/>
          <a:lstStyle/>
          <a:p>
            <a:fld id="{BA9B540C-44DA-4F69-89C9-7C84606640D3}" type="slidenum">
              <a:rPr lang="en-GB" smtClean="0"/>
              <a:pPr/>
              <a:t>6</a:t>
            </a:fld>
            <a:endParaRPr lang="en-GB"/>
          </a:p>
        </p:txBody>
      </p:sp>
    </p:spTree>
    <p:extLst>
      <p:ext uri="{BB962C8B-B14F-4D97-AF65-F5344CB8AC3E}">
        <p14:creationId xmlns:p14="http://schemas.microsoft.com/office/powerpoint/2010/main" val="2292576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Pixel </a:t>
            </a:r>
            <a:r>
              <a:rPr lang="de-DE" dirty="0" err="1" smtClean="0"/>
              <a:t>Weekly</a:t>
            </a:r>
            <a:endParaRPr lang="de-DE" dirty="0"/>
          </a:p>
        </p:txBody>
      </p:sp>
      <p:sp>
        <p:nvSpPr>
          <p:cNvPr id="5" name="Date Placeholder 4"/>
          <p:cNvSpPr>
            <a:spLocks noGrp="1"/>
          </p:cNvSpPr>
          <p:nvPr>
            <p:ph type="dt" sz="half" idx="10"/>
          </p:nvPr>
        </p:nvSpPr>
        <p:spPr/>
        <p:txBody>
          <a:bodyPr/>
          <a:lstStyle/>
          <a:p>
            <a:r>
              <a:rPr lang="de-DE" smtClean="0"/>
              <a:t>08.03.11</a:t>
            </a:r>
            <a:endParaRPr lang="en-US"/>
          </a:p>
        </p:txBody>
      </p:sp>
      <p:sp>
        <p:nvSpPr>
          <p:cNvPr id="6" name="Footer Placeholder 5"/>
          <p:cNvSpPr>
            <a:spLocks noGrp="1"/>
          </p:cNvSpPr>
          <p:nvPr>
            <p:ph type="ftr" sz="quarter" idx="11"/>
          </p:nvPr>
        </p:nvSpPr>
        <p:spPr/>
        <p:txBody>
          <a:bodyPr/>
          <a:lstStyle/>
          <a:p>
            <a:r>
              <a:rPr lang="en-US" smtClean="0"/>
              <a:t>T. Flick: ATLAS optical system status</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7</a:t>
            </a:fld>
            <a:endParaRPr lang="en-US"/>
          </a:p>
        </p:txBody>
      </p:sp>
      <p:pic>
        <p:nvPicPr>
          <p:cNvPr id="9" name="Content Placeholder 8" descr="DeathMonitoring.png"/>
          <p:cNvPicPr>
            <a:picLocks noGrp="1" noChangeAspect="1"/>
          </p:cNvPicPr>
          <p:nvPr>
            <p:ph idx="1"/>
          </p:nvPr>
        </p:nvPicPr>
        <p:blipFill>
          <a:blip r:embed="rId2" cstate="print">
            <a:extLst>
              <a:ext uri="{28A0092B-C50C-407E-A947-70E740481C1C}">
                <a14:useLocalDpi xmlns:a14="http://schemas.microsoft.com/office/drawing/2010/main"/>
              </a:ext>
            </a:extLst>
          </a:blip>
          <a:srcRect l="-510" r="-510"/>
          <a:stretch>
            <a:fillRect/>
          </a:stretch>
        </p:blipFill>
        <p:spPr>
          <a:xfrm>
            <a:off x="1" y="885505"/>
            <a:ext cx="9105252" cy="5344563"/>
          </a:xfrm>
        </p:spPr>
      </p:pic>
      <p:cxnSp>
        <p:nvCxnSpPr>
          <p:cNvPr id="11" name="Straight Connector 10"/>
          <p:cNvCxnSpPr/>
          <p:nvPr/>
        </p:nvCxnSpPr>
        <p:spPr>
          <a:xfrm flipV="1">
            <a:off x="796636" y="1062182"/>
            <a:ext cx="0" cy="2343727"/>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796636" y="1119911"/>
            <a:ext cx="113145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a:off x="457200" y="1272311"/>
            <a:ext cx="33943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796637" y="1143002"/>
            <a:ext cx="646331" cy="369332"/>
          </a:xfrm>
          <a:prstGeom prst="rect">
            <a:avLst/>
          </a:prstGeom>
          <a:noFill/>
        </p:spPr>
        <p:txBody>
          <a:bodyPr wrap="none" rtlCol="0">
            <a:spAutoFit/>
          </a:bodyPr>
          <a:lstStyle/>
          <a:p>
            <a:r>
              <a:rPr lang="en-GB" dirty="0" smtClean="0"/>
              <a:t>2010</a:t>
            </a:r>
            <a:endParaRPr lang="en-GB" dirty="0"/>
          </a:p>
        </p:txBody>
      </p:sp>
      <p:sp>
        <p:nvSpPr>
          <p:cNvPr id="21" name="TextBox 20"/>
          <p:cNvSpPr txBox="1"/>
          <p:nvPr/>
        </p:nvSpPr>
        <p:spPr>
          <a:xfrm>
            <a:off x="105198" y="842885"/>
            <a:ext cx="646331" cy="369332"/>
          </a:xfrm>
          <a:prstGeom prst="rect">
            <a:avLst/>
          </a:prstGeom>
          <a:solidFill>
            <a:schemeClr val="bg1"/>
          </a:solidFill>
        </p:spPr>
        <p:txBody>
          <a:bodyPr wrap="none" rtlCol="0">
            <a:spAutoFit/>
          </a:bodyPr>
          <a:lstStyle/>
          <a:p>
            <a:r>
              <a:rPr lang="en-GB" dirty="0" smtClean="0"/>
              <a:t>2011</a:t>
            </a:r>
            <a:endParaRPr lang="en-GB" dirty="0"/>
          </a:p>
        </p:txBody>
      </p:sp>
    </p:spTree>
    <p:extLst>
      <p:ext uri="{BB962C8B-B14F-4D97-AF65-F5344CB8AC3E}">
        <p14:creationId xmlns:p14="http://schemas.microsoft.com/office/powerpoint/2010/main" val="2408486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Date Placeholder 1"/>
          <p:cNvSpPr>
            <a:spLocks noGrp="1"/>
          </p:cNvSpPr>
          <p:nvPr>
            <p:ph type="dt" sz="half" idx="10"/>
          </p:nvPr>
        </p:nvSpPr>
        <p:spPr/>
        <p:txBody>
          <a:bodyPr/>
          <a:lstStyle/>
          <a:p>
            <a:r>
              <a:rPr lang="de-DE" smtClean="0"/>
              <a:t>08.03.11</a:t>
            </a:r>
            <a:endParaRPr lang="en-GB"/>
          </a:p>
        </p:txBody>
      </p:sp>
      <p:sp>
        <p:nvSpPr>
          <p:cNvPr id="32" name="Footer Placeholder 2"/>
          <p:cNvSpPr>
            <a:spLocks noGrp="1"/>
          </p:cNvSpPr>
          <p:nvPr>
            <p:ph type="ftr" sz="quarter" idx="11"/>
          </p:nvPr>
        </p:nvSpPr>
        <p:spPr/>
        <p:txBody>
          <a:bodyPr/>
          <a:lstStyle/>
          <a:p>
            <a:r>
              <a:rPr lang="en-GB" smtClean="0"/>
              <a:t>T. Flick: ATLAS optical system status</a:t>
            </a:r>
            <a:endParaRPr lang="en-GB"/>
          </a:p>
        </p:txBody>
      </p:sp>
      <p:pic>
        <p:nvPicPr>
          <p:cNvPr id="145410" name="Picture 3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39763" y="2697163"/>
            <a:ext cx="3567112"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5411" name="Picture 3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43200" y="1266825"/>
            <a:ext cx="1535113" cy="229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5414" name="Rectangle 2"/>
          <p:cNvSpPr>
            <a:spLocks noGrp="1" noChangeArrowheads="1"/>
          </p:cNvSpPr>
          <p:nvPr>
            <p:ph type="title" idx="4294967295"/>
          </p:nvPr>
        </p:nvSpPr>
        <p:spPr/>
        <p:txBody>
          <a:bodyPr/>
          <a:lstStyle/>
          <a:p>
            <a:r>
              <a:rPr lang="en-GB" sz="4800" smtClean="0"/>
              <a:t>LAr optical links</a:t>
            </a:r>
            <a:endParaRPr lang="en-GB" sz="4800"/>
          </a:p>
        </p:txBody>
      </p:sp>
      <p:sp>
        <p:nvSpPr>
          <p:cNvPr id="145415" name="Text Box 10"/>
          <p:cNvSpPr txBox="1">
            <a:spLocks noChangeArrowheads="1"/>
          </p:cNvSpPr>
          <p:nvPr/>
        </p:nvSpPr>
        <p:spPr bwMode="auto">
          <a:xfrm>
            <a:off x="1706563" y="6069013"/>
            <a:ext cx="1095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lang="en-GB" sz="1600" smtClean="0"/>
              <a:t>~ 400 mm</a:t>
            </a:r>
            <a:endParaRPr lang="en-GB" sz="1600"/>
          </a:p>
        </p:txBody>
      </p:sp>
      <p:sp>
        <p:nvSpPr>
          <p:cNvPr id="145416" name="Rectangle 12"/>
          <p:cNvSpPr>
            <a:spLocks noChangeArrowheads="1"/>
          </p:cNvSpPr>
          <p:nvPr/>
        </p:nvSpPr>
        <p:spPr bwMode="auto">
          <a:xfrm>
            <a:off x="1503363" y="3063875"/>
            <a:ext cx="393700" cy="738188"/>
          </a:xfrm>
          <a:prstGeom prst="rect">
            <a:avLst/>
          </a:prstGeom>
          <a:noFill/>
          <a:ln w="25400">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145417" name="Rectangle 13"/>
          <p:cNvSpPr>
            <a:spLocks noChangeArrowheads="1"/>
          </p:cNvSpPr>
          <p:nvPr/>
        </p:nvSpPr>
        <p:spPr bwMode="auto">
          <a:xfrm>
            <a:off x="2738438" y="1235075"/>
            <a:ext cx="1558925" cy="2330450"/>
          </a:xfrm>
          <a:prstGeom prst="rect">
            <a:avLst/>
          </a:prstGeom>
          <a:noFill/>
          <a:ln w="25400">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145418" name="Text Box 16"/>
          <p:cNvSpPr txBox="1">
            <a:spLocks noChangeArrowheads="1"/>
          </p:cNvSpPr>
          <p:nvPr/>
        </p:nvSpPr>
        <p:spPr bwMode="auto">
          <a:xfrm>
            <a:off x="4297363" y="1646238"/>
            <a:ext cx="549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lang="en-GB" sz="1400" smtClean="0"/>
              <a:t>OTX</a:t>
            </a:r>
            <a:endParaRPr lang="en-GB" sz="1400"/>
          </a:p>
        </p:txBody>
      </p:sp>
      <p:sp>
        <p:nvSpPr>
          <p:cNvPr id="145419" name="Text Box 17"/>
          <p:cNvSpPr txBox="1">
            <a:spLocks noChangeArrowheads="1"/>
          </p:cNvSpPr>
          <p:nvPr/>
        </p:nvSpPr>
        <p:spPr bwMode="auto">
          <a:xfrm>
            <a:off x="4206875" y="2239963"/>
            <a:ext cx="9620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lang="en-GB" sz="1400" smtClean="0"/>
              <a:t>G-link TX</a:t>
            </a:r>
            <a:endParaRPr lang="en-GB" sz="1400"/>
          </a:p>
        </p:txBody>
      </p:sp>
      <p:sp>
        <p:nvSpPr>
          <p:cNvPr id="145420" name="Text Box 18"/>
          <p:cNvSpPr txBox="1">
            <a:spLocks noChangeArrowheads="1"/>
          </p:cNvSpPr>
          <p:nvPr/>
        </p:nvSpPr>
        <p:spPr bwMode="auto">
          <a:xfrm>
            <a:off x="4367213" y="2835275"/>
            <a:ext cx="754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lang="en-GB" sz="1400" smtClean="0"/>
              <a:t>SMUX</a:t>
            </a:r>
            <a:endParaRPr lang="en-GB" sz="1400"/>
          </a:p>
        </p:txBody>
      </p:sp>
      <p:sp>
        <p:nvSpPr>
          <p:cNvPr id="145421" name="Line 19"/>
          <p:cNvSpPr>
            <a:spLocks noChangeShapeType="1"/>
          </p:cNvSpPr>
          <p:nvPr/>
        </p:nvSpPr>
        <p:spPr bwMode="auto">
          <a:xfrm flipH="1">
            <a:off x="3429000" y="1828800"/>
            <a:ext cx="852488" cy="4763"/>
          </a:xfrm>
          <a:prstGeom prst="line">
            <a:avLst/>
          </a:prstGeom>
          <a:noFill/>
          <a:ln w="38100">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endParaRPr lang="en-GB"/>
          </a:p>
        </p:txBody>
      </p:sp>
      <p:sp>
        <p:nvSpPr>
          <p:cNvPr id="145422" name="Line 20"/>
          <p:cNvSpPr>
            <a:spLocks noChangeShapeType="1"/>
          </p:cNvSpPr>
          <p:nvPr/>
        </p:nvSpPr>
        <p:spPr bwMode="auto">
          <a:xfrm flipH="1">
            <a:off x="3429000" y="2378075"/>
            <a:ext cx="855663" cy="22225"/>
          </a:xfrm>
          <a:prstGeom prst="line">
            <a:avLst/>
          </a:prstGeom>
          <a:noFill/>
          <a:ln w="38100">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endParaRPr lang="en-GB"/>
          </a:p>
        </p:txBody>
      </p:sp>
      <p:sp>
        <p:nvSpPr>
          <p:cNvPr id="145423" name="Line 21"/>
          <p:cNvSpPr>
            <a:spLocks noChangeShapeType="1"/>
          </p:cNvSpPr>
          <p:nvPr/>
        </p:nvSpPr>
        <p:spPr bwMode="auto">
          <a:xfrm flipH="1">
            <a:off x="3429000" y="3017838"/>
            <a:ext cx="1011238" cy="49212"/>
          </a:xfrm>
          <a:prstGeom prst="line">
            <a:avLst/>
          </a:prstGeom>
          <a:noFill/>
          <a:ln w="38100">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endParaRPr lang="en-GB"/>
          </a:p>
        </p:txBody>
      </p:sp>
      <p:sp>
        <p:nvSpPr>
          <p:cNvPr id="145424" name="Line 24"/>
          <p:cNvSpPr>
            <a:spLocks noChangeShapeType="1"/>
          </p:cNvSpPr>
          <p:nvPr/>
        </p:nvSpPr>
        <p:spPr bwMode="auto">
          <a:xfrm flipV="1">
            <a:off x="1914525" y="2560638"/>
            <a:ext cx="823913" cy="746125"/>
          </a:xfrm>
          <a:prstGeom prst="line">
            <a:avLst/>
          </a:prstGeom>
          <a:noFill/>
          <a:ln w="38100">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endParaRPr lang="en-GB"/>
          </a:p>
        </p:txBody>
      </p:sp>
      <p:sp>
        <p:nvSpPr>
          <p:cNvPr id="145432" name="Text Box 32"/>
          <p:cNvSpPr txBox="1">
            <a:spLocks noChangeArrowheads="1"/>
          </p:cNvSpPr>
          <p:nvPr/>
        </p:nvSpPr>
        <p:spPr bwMode="auto">
          <a:xfrm>
            <a:off x="685800" y="2697163"/>
            <a:ext cx="5837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lang="en-GB" sz="1600" smtClean="0"/>
              <a:t>FEB</a:t>
            </a:r>
            <a:endParaRPr lang="en-GB" sz="1600"/>
          </a:p>
        </p:txBody>
      </p:sp>
      <p:sp>
        <p:nvSpPr>
          <p:cNvPr id="145439" name="Line 28"/>
          <p:cNvSpPr>
            <a:spLocks noChangeShapeType="1"/>
          </p:cNvSpPr>
          <p:nvPr/>
        </p:nvSpPr>
        <p:spPr bwMode="auto">
          <a:xfrm>
            <a:off x="4022725" y="5897563"/>
            <a:ext cx="0" cy="346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5440" name="Line 29"/>
          <p:cNvSpPr>
            <a:spLocks noChangeShapeType="1"/>
          </p:cNvSpPr>
          <p:nvPr/>
        </p:nvSpPr>
        <p:spPr bwMode="auto">
          <a:xfrm>
            <a:off x="822325" y="6126163"/>
            <a:ext cx="3200400" cy="0"/>
          </a:xfrm>
          <a:prstGeom prst="line">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a:lstStyle/>
          <a:p>
            <a:endParaRPr lang="en-GB"/>
          </a:p>
        </p:txBody>
      </p:sp>
      <p:sp>
        <p:nvSpPr>
          <p:cNvPr id="145441" name="Line 30"/>
          <p:cNvSpPr>
            <a:spLocks noChangeShapeType="1"/>
          </p:cNvSpPr>
          <p:nvPr/>
        </p:nvSpPr>
        <p:spPr bwMode="auto">
          <a:xfrm>
            <a:off x="822325" y="5897563"/>
            <a:ext cx="0" cy="346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 name="Slide Number Placeholder 1"/>
          <p:cNvSpPr>
            <a:spLocks noGrp="1"/>
          </p:cNvSpPr>
          <p:nvPr>
            <p:ph type="sldNum" sz="quarter" idx="12"/>
          </p:nvPr>
        </p:nvSpPr>
        <p:spPr/>
        <p:txBody>
          <a:bodyPr/>
          <a:lstStyle/>
          <a:p>
            <a:fld id="{BA9B540C-44DA-4F69-89C9-7C84606640D3}" type="slidenum">
              <a:rPr lang="en-GB" smtClean="0"/>
              <a:pPr/>
              <a:t>8</a:t>
            </a:fld>
            <a:endParaRPr lang="en-GB"/>
          </a:p>
        </p:txBody>
      </p:sp>
      <p:pic>
        <p:nvPicPr>
          <p:cNvPr id="34" name="Bild 24"/>
          <p:cNvPicPr>
            <a:picLocks noChangeAspect="1"/>
          </p:cNvPicPr>
          <p:nvPr/>
        </p:nvPicPr>
        <p:blipFill>
          <a:blip r:embed="rId4"/>
          <a:stretch>
            <a:fillRect/>
          </a:stretch>
        </p:blipFill>
        <p:spPr>
          <a:xfrm>
            <a:off x="46814" y="1224430"/>
            <a:ext cx="2433672" cy="1147540"/>
          </a:xfrm>
          <a:prstGeom prst="rect">
            <a:avLst/>
          </a:prstGeom>
        </p:spPr>
      </p:pic>
      <p:pic>
        <p:nvPicPr>
          <p:cNvPr id="35" name="Picture 14"/>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257278" y="1286669"/>
            <a:ext cx="2286000" cy="19065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
        <p:nvSpPr>
          <p:cNvPr id="36" name="Text Box 15"/>
          <p:cNvSpPr txBox="1">
            <a:spLocks noChangeArrowheads="1"/>
          </p:cNvSpPr>
          <p:nvPr/>
        </p:nvSpPr>
        <p:spPr bwMode="auto">
          <a:xfrm>
            <a:off x="7512990" y="3403600"/>
            <a:ext cx="1030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000" smtClean="0">
                <a:latin typeface="Arial" charset="0"/>
                <a:ea typeface="宋体" charset="0"/>
                <a:cs typeface="宋体" charset="0"/>
              </a:rPr>
              <a:t>present</a:t>
            </a:r>
            <a:endParaRPr lang="en-GB" sz="2000">
              <a:latin typeface="Arial" charset="0"/>
              <a:ea typeface="宋体" charset="0"/>
              <a:cs typeface="宋体" charset="0"/>
            </a:endParaRPr>
          </a:p>
        </p:txBody>
      </p:sp>
      <p:sp>
        <p:nvSpPr>
          <p:cNvPr id="3" name="TextBox 2"/>
          <p:cNvSpPr txBox="1"/>
          <p:nvPr/>
        </p:nvSpPr>
        <p:spPr>
          <a:xfrm>
            <a:off x="5168900" y="4353874"/>
            <a:ext cx="3769219" cy="1477328"/>
          </a:xfrm>
          <a:prstGeom prst="rect">
            <a:avLst/>
          </a:prstGeom>
          <a:noFill/>
        </p:spPr>
        <p:txBody>
          <a:bodyPr wrap="none" rtlCol="0">
            <a:spAutoFit/>
          </a:bodyPr>
          <a:lstStyle/>
          <a:p>
            <a:r>
              <a:rPr lang="en-GB" smtClean="0"/>
              <a:t>Single channels devices serving </a:t>
            </a:r>
          </a:p>
          <a:p>
            <a:r>
              <a:rPr lang="en-GB" smtClean="0"/>
              <a:t>128 detector channels each</a:t>
            </a:r>
          </a:p>
          <a:p>
            <a:endParaRPr lang="en-GB" smtClean="0"/>
          </a:p>
          <a:p>
            <a:r>
              <a:rPr lang="en-GB" smtClean="0"/>
              <a:t>Not pluggable </a:t>
            </a:r>
            <a:r>
              <a:rPr lang="en-GB" smtClean="0">
                <a:sym typeface="Wingdings"/>
              </a:rPr>
              <a:t> soldering needed</a:t>
            </a:r>
            <a:endParaRPr lang="en-GB" smtClean="0"/>
          </a:p>
          <a:p>
            <a:endParaRPr lang="en-GB"/>
          </a:p>
        </p:txBody>
      </p:sp>
    </p:spTree>
    <p:extLst>
      <p:ext uri="{BB962C8B-B14F-4D97-AF65-F5344CB8AC3E}">
        <p14:creationId xmlns:p14="http://schemas.microsoft.com/office/powerpoint/2010/main" val="85371345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VCSEL failures in LArg</a:t>
            </a:r>
            <a:endParaRPr lang="en-GB"/>
          </a:p>
        </p:txBody>
      </p:sp>
      <p:pic>
        <p:nvPicPr>
          <p:cNvPr id="4" name="Content Placeholder 3"/>
          <p:cNvPicPr>
            <a:picLocks noGrp="1" noChangeAspect="1"/>
          </p:cNvPicPr>
          <p:nvPr>
            <p:ph sz="half" idx="2"/>
          </p:nvPr>
        </p:nvPicPr>
        <p:blipFill rotWithShape="1">
          <a:blip r:embed="rId2" cstate="print">
            <a:extLst>
              <a:ext uri="{28A0092B-C50C-407E-A947-70E740481C1C}">
                <a14:useLocalDpi xmlns:a14="http://schemas.microsoft.com/office/drawing/2010/main"/>
              </a:ext>
            </a:extLst>
          </a:blip>
          <a:srcRect t="-5038" b="-4145"/>
          <a:stretch/>
        </p:blipFill>
        <p:spPr>
          <a:xfrm>
            <a:off x="3956767" y="893627"/>
            <a:ext cx="5201465" cy="3891982"/>
          </a:xfrm>
          <a:prstGeom prst="rect">
            <a:avLst/>
          </a:prstGeom>
          <a:ln>
            <a:noFill/>
          </a:ln>
          <a:effectLst>
            <a:outerShdw blurRad="292100" dist="139700" dir="2700000" algn="tl" rotWithShape="0">
              <a:srgbClr val="333333">
                <a:alpha val="65000"/>
              </a:srgbClr>
            </a:outerShdw>
          </a:effectLst>
        </p:spPr>
      </p:pic>
      <p:sp>
        <p:nvSpPr>
          <p:cNvPr id="6" name="Content Placeholder 5"/>
          <p:cNvSpPr>
            <a:spLocks noGrp="1"/>
          </p:cNvSpPr>
          <p:nvPr>
            <p:ph sz="quarter" idx="13"/>
          </p:nvPr>
        </p:nvSpPr>
        <p:spPr>
          <a:xfrm>
            <a:off x="365760" y="1164067"/>
            <a:ext cx="3591007" cy="4962413"/>
          </a:xfrm>
        </p:spPr>
        <p:txBody>
          <a:bodyPr/>
          <a:lstStyle/>
          <a:p>
            <a:r>
              <a:rPr lang="en-GB" smtClean="0"/>
              <a:t>OTx failures in LArg detector was first observed failure (2008)</a:t>
            </a:r>
          </a:p>
          <a:p>
            <a:r>
              <a:rPr lang="en-GB" smtClean="0"/>
              <a:t>Devices are single channel TO cans</a:t>
            </a:r>
          </a:p>
          <a:p>
            <a:r>
              <a:rPr lang="en-GB" smtClean="0"/>
              <a:t>Green: OTx replaced in 2009</a:t>
            </a:r>
          </a:p>
          <a:p>
            <a:r>
              <a:rPr lang="en-GB" smtClean="0"/>
              <a:t>Red: OTx replaced in last shutdown</a:t>
            </a:r>
          </a:p>
          <a:p>
            <a:endParaRPr lang="en-GB"/>
          </a:p>
        </p:txBody>
      </p:sp>
      <p:sp>
        <p:nvSpPr>
          <p:cNvPr id="7" name="Date Placeholder 6"/>
          <p:cNvSpPr>
            <a:spLocks noGrp="1"/>
          </p:cNvSpPr>
          <p:nvPr>
            <p:ph type="dt" sz="half" idx="10"/>
          </p:nvPr>
        </p:nvSpPr>
        <p:spPr/>
        <p:txBody>
          <a:bodyPr/>
          <a:lstStyle/>
          <a:p>
            <a:r>
              <a:rPr lang="de-DE" smtClean="0"/>
              <a:t>08.03.11</a:t>
            </a:r>
            <a:endParaRPr lang="en-GB"/>
          </a:p>
        </p:txBody>
      </p:sp>
      <p:sp>
        <p:nvSpPr>
          <p:cNvPr id="8" name="Footer Placeholder 7"/>
          <p:cNvSpPr>
            <a:spLocks noGrp="1"/>
          </p:cNvSpPr>
          <p:nvPr>
            <p:ph type="ftr" sz="quarter" idx="11"/>
          </p:nvPr>
        </p:nvSpPr>
        <p:spPr/>
        <p:txBody>
          <a:bodyPr/>
          <a:lstStyle/>
          <a:p>
            <a:r>
              <a:rPr lang="en-GB" smtClean="0"/>
              <a:t>T. Flick: ATLAS optical system status</a:t>
            </a:r>
            <a:endParaRPr lang="en-GB"/>
          </a:p>
        </p:txBody>
      </p:sp>
      <p:sp>
        <p:nvSpPr>
          <p:cNvPr id="9" name="Slide Number Placeholder 8"/>
          <p:cNvSpPr>
            <a:spLocks noGrp="1"/>
          </p:cNvSpPr>
          <p:nvPr>
            <p:ph type="sldNum" sz="quarter" idx="12"/>
          </p:nvPr>
        </p:nvSpPr>
        <p:spPr/>
        <p:txBody>
          <a:bodyPr/>
          <a:lstStyle/>
          <a:p>
            <a:fld id="{BA9B540C-44DA-4F69-89C9-7C84606640D3}" type="slidenum">
              <a:rPr lang="en-GB" smtClean="0"/>
              <a:pPr/>
              <a:t>9</a:t>
            </a:fld>
            <a:endParaRPr lang="en-GB"/>
          </a:p>
        </p:txBody>
      </p:sp>
    </p:spTree>
    <p:extLst>
      <p:ext uri="{BB962C8B-B14F-4D97-AF65-F5344CB8AC3E}">
        <p14:creationId xmlns:p14="http://schemas.microsoft.com/office/powerpoint/2010/main" val="10373727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niversity">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University.potx</Template>
  <TotalTime>6285</TotalTime>
  <Words>1911</Words>
  <Application>Microsoft Macintosh PowerPoint</Application>
  <PresentationFormat>On-screen Show (4:3)</PresentationFormat>
  <Paragraphs>351</Paragraphs>
  <Slides>44</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44</vt:i4>
      </vt:variant>
    </vt:vector>
  </HeadingPairs>
  <TitlesOfParts>
    <vt:vector size="47" baseType="lpstr">
      <vt:lpstr>University</vt:lpstr>
      <vt:lpstr>Image</vt:lpstr>
      <vt:lpstr>Microsoft Equation</vt:lpstr>
      <vt:lpstr>ATLAS optical system status, VCSEL failures, analysis and mitigation</vt:lpstr>
      <vt:lpstr>Overview</vt:lpstr>
      <vt:lpstr>The SCT / Pixel Off-detector Optical Device</vt:lpstr>
      <vt:lpstr>VCSEL failures SCT</vt:lpstr>
      <vt:lpstr>SCT Weekly</vt:lpstr>
      <vt:lpstr>Pixel Statistics</vt:lpstr>
      <vt:lpstr>Pixel Weekly</vt:lpstr>
      <vt:lpstr>LAr optical links</vt:lpstr>
      <vt:lpstr>VCSEL failures in LArg</vt:lpstr>
      <vt:lpstr>Optical Spectra (Larg OTx) </vt:lpstr>
      <vt:lpstr>Pixel on-detector fear</vt:lpstr>
      <vt:lpstr>Post-Mortem Studies</vt:lpstr>
      <vt:lpstr>EBIC comparison</vt:lpstr>
      <vt:lpstr>STEM Failed Channel after FIB cut</vt:lpstr>
      <vt:lpstr>STEM Unused Channel</vt:lpstr>
      <vt:lpstr>Used Working Channel Plan View SEM</vt:lpstr>
      <vt:lpstr>Understanding the Reason</vt:lpstr>
      <vt:lpstr>Humidity</vt:lpstr>
      <vt:lpstr>Humidity</vt:lpstr>
      <vt:lpstr>Humidity (3)</vt:lpstr>
      <vt:lpstr>Aging Factors</vt:lpstr>
      <vt:lpstr>Tests for our Optopackages</vt:lpstr>
      <vt:lpstr>U-L-M photonics testing</vt:lpstr>
      <vt:lpstr>VCSELs without Epoxy</vt:lpstr>
      <vt:lpstr>VCSELs with Epoxy</vt:lpstr>
      <vt:lpstr>U-L-M photonics Plans </vt:lpstr>
      <vt:lpstr>CERN: Optical Spectra of TXs in Air and N2</vt:lpstr>
      <vt:lpstr>PowerPoint Presentation</vt:lpstr>
      <vt:lpstr>PowerPoint Presentation</vt:lpstr>
      <vt:lpstr>An example ST432 running in Air </vt:lpstr>
      <vt:lpstr>T224 running in air after 91 days</vt:lpstr>
      <vt:lpstr>N2 vs. Air testing</vt:lpstr>
      <vt:lpstr>Pixel Crate relative Humidity</vt:lpstr>
      <vt:lpstr>Pixel Crates Temperature</vt:lpstr>
      <vt:lpstr>How to get out?</vt:lpstr>
      <vt:lpstr>PowerPoint Presentation</vt:lpstr>
      <vt:lpstr>PowerPoint Presentation</vt:lpstr>
      <vt:lpstr>Integration of iFlame</vt:lpstr>
      <vt:lpstr>iFlame Integration into a Plugin</vt:lpstr>
      <vt:lpstr>Summary</vt:lpstr>
      <vt:lpstr>Backup</vt:lpstr>
      <vt:lpstr>Laser Reliability</vt:lpstr>
      <vt:lpstr>Sandia: Electroluminescence</vt:lpstr>
      <vt:lpstr>Destructive insight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Tobias Dr. Flick</dc:creator>
  <cp:lastModifiedBy>Tobias Dr. Flick</cp:lastModifiedBy>
  <cp:revision>49</cp:revision>
  <dcterms:created xsi:type="dcterms:W3CDTF">2011-02-11T07:37:59Z</dcterms:created>
  <dcterms:modified xsi:type="dcterms:W3CDTF">2011-03-07T21:30:06Z</dcterms:modified>
</cp:coreProperties>
</file>