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59" r:id="rId5"/>
    <p:sldId id="257" r:id="rId6"/>
    <p:sldId id="266" r:id="rId7"/>
    <p:sldId id="273" r:id="rId8"/>
    <p:sldId id="274" r:id="rId9"/>
    <p:sldId id="271" r:id="rId10"/>
    <p:sldId id="275" r:id="rId11"/>
    <p:sldId id="276" r:id="rId12"/>
    <p:sldId id="265" r:id="rId13"/>
    <p:sldId id="262" r:id="rId14"/>
    <p:sldId id="261" r:id="rId15"/>
    <p:sldId id="272" r:id="rId16"/>
    <p:sldId id="270" r:id="rId17"/>
    <p:sldId id="260" r:id="rId18"/>
    <p:sldId id="26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2A8EC-5C03-8A35-687B-FD4EA066C1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DD8FB7-0E65-7496-9DBC-5460F2A690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4FF29-0270-68BF-721E-D5DF9FF8D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1C20-B339-4FEB-A7F7-CE43BA561FDC}" type="datetimeFigureOut">
              <a:rPr lang="en-GB" smtClean="0"/>
              <a:t>19/04/2023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42C76C-6983-1B13-9325-6143E0808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68359-7BA3-A98E-DC13-B4B33C208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A566-16C0-40ED-A5D8-2EAAE4DF0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275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538D8-FF84-36AB-B1D7-BDD500290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DE95F8-FD8E-6AD6-87BF-71A5E826DE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6760A-DABF-C0DE-7C28-C88BB0A45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1C20-B339-4FEB-A7F7-CE43BA561FDC}" type="datetimeFigureOut">
              <a:rPr lang="en-GB" smtClean="0"/>
              <a:t>19/04/2023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E60A57-F1E6-D4B4-1A4E-6153559D9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5A4FEE-B4B6-F5D0-C9D4-7D1698FB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A566-16C0-40ED-A5D8-2EAAE4DF0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897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56F0F6-DACE-F3A3-7CCE-6222FCCF94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BA8241-C2E9-6F0B-F726-8E7B8061CF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CED2B1-E8B0-EDD9-51B5-E20806CEF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1C20-B339-4FEB-A7F7-CE43BA561FDC}" type="datetimeFigureOut">
              <a:rPr lang="en-GB" smtClean="0"/>
              <a:t>19/04/2023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99BD31-B4F8-DCCC-AD93-5A4FA915A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C47A0-34A3-7869-DF1A-0305B44B9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A566-16C0-40ED-A5D8-2EAAE4DF0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80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2A4D1-57CF-A642-3456-830676D44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4C6B91-AED9-2819-8B72-9F25E89319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2D641-A413-7697-EA58-9762DC332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1C20-B339-4FEB-A7F7-CE43BA561FDC}" type="datetimeFigureOut">
              <a:rPr lang="en-GB" smtClean="0"/>
              <a:t>19/04/2023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6E75C0-3794-90A7-245F-60E0C7106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8FC210-5AA0-867E-4FCD-A5BC4FC5B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A566-16C0-40ED-A5D8-2EAAE4DF0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59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0EA2D-92D1-3819-B134-C03516E93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4CDCF3-8713-5740-83B7-E2920C5D1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7D3C6E-DFDD-FE8B-CFE8-C45CF6AD9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1C20-B339-4FEB-A7F7-CE43BA561FDC}" type="datetimeFigureOut">
              <a:rPr lang="en-GB" smtClean="0"/>
              <a:t>19/04/2023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5D0B00-82E3-40A4-27AE-7E5A32F66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8721E-C868-601D-D23A-983DDFABA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A566-16C0-40ED-A5D8-2EAAE4DF0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58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62CCE-1F8B-92A0-EB60-31C216949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8204BE-DED2-B254-8E0E-C5E66E07BC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044CC1-B87C-C7C0-A343-CFF382B4F4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DC4A43-B59C-5919-A420-50A690E04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1C20-B339-4FEB-A7F7-CE43BA561FDC}" type="datetimeFigureOut">
              <a:rPr lang="en-GB" smtClean="0"/>
              <a:t>19/04/2023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364EF5-FD44-0313-9472-8739458B0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D59879-2D0A-ACA6-F0C0-615C17979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A566-16C0-40ED-A5D8-2EAAE4DF0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336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C4F19-EC5A-91AE-1F2B-AE59B2A63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E6B730-0E91-83AB-CA3F-A15A911A3D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3C92C1-8E15-8DD0-B240-656B5D7644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849A8E-CE25-9375-2F8F-750D1428C7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02D7B4-3E49-43CB-646C-8EA7B359E8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88446D-FA48-DB21-80D5-7291097D5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1C20-B339-4FEB-A7F7-CE43BA561FDC}" type="datetimeFigureOut">
              <a:rPr lang="en-GB" smtClean="0"/>
              <a:t>19/04/2023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AA1B0E-46B5-6A90-F99E-39E89ED81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E733AA-1A31-4D16-EBF1-2BE21BF63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A566-16C0-40ED-A5D8-2EAAE4DF0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52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DC068-AEC9-F32D-F5D2-3A788A8D7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D93602-566A-A782-A69F-9C9708827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1C20-B339-4FEB-A7F7-CE43BA561FDC}" type="datetimeFigureOut">
              <a:rPr lang="en-GB" smtClean="0"/>
              <a:t>19/04/2023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08F2E7-0D46-AB66-4873-48B73D067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DB2CC7-B160-D009-3FBD-702661DA2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A566-16C0-40ED-A5D8-2EAAE4DF0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378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C018D3-AF30-1950-4107-07E959B7C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1C20-B339-4FEB-A7F7-CE43BA561FDC}" type="datetimeFigureOut">
              <a:rPr lang="en-GB" smtClean="0"/>
              <a:t>19/04/2023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D1ED5F-046F-FC11-0BC8-B889E3C78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ADA584-7B7C-35B7-3E48-579587B78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A566-16C0-40ED-A5D8-2EAAE4DF0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068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EF5CA-E105-9EED-CEA1-43F9B78BD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DBD569-C8E8-4777-28B6-595EF180E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42BAA0-F4EC-33B9-C588-886D720A31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BC885D-2403-B62E-D908-4C1A2B145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1C20-B339-4FEB-A7F7-CE43BA561FDC}" type="datetimeFigureOut">
              <a:rPr lang="en-GB" smtClean="0"/>
              <a:t>19/04/2023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DBE845-24C8-2014-C436-DE1AAD986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78BE54-E496-145E-5917-89AC38FB7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A566-16C0-40ED-A5D8-2EAAE4DF0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180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020B7-86E3-E028-825B-F084567F2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C74402-94C0-8E23-3BE0-DE7F247BFC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A3DA18-ABA6-524E-02E6-95348F21C0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0094AB-6D48-46A4-2F5B-67FD9E8FC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41C20-B339-4FEB-A7F7-CE43BA561FDC}" type="datetimeFigureOut">
              <a:rPr lang="en-GB" smtClean="0"/>
              <a:t>19/04/2023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C0EE68-5350-3CBC-5D49-AACB917D6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35CC1A-C51E-4FBA-F5AE-679C688B5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A566-16C0-40ED-A5D8-2EAAE4DF0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706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7A495E-0F08-43DB-52C2-D41463444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A44FAB-FB2F-96D2-4A0B-8A112F1044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BE98BE-9919-8BF4-91FF-35A7DD96CB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41C20-B339-4FEB-A7F7-CE43BA561FDC}" type="datetimeFigureOut">
              <a:rPr lang="en-GB" smtClean="0"/>
              <a:t>19/04/2023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A9E04-A045-897D-8B4D-5D6E823E6A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15143-92B8-1F41-7828-220E538957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5A566-16C0-40ED-A5D8-2EAAE4DF02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658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E24B1-C974-EC5D-2F23-D9EDE87354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800" dirty="0"/>
              <a:t>Failure of triplet higher order correctors: impact on performance and mitigation measures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18075F-CE4F-A1A7-6950-1B13F617EC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T. Persson</a:t>
            </a:r>
          </a:p>
          <a:p>
            <a:r>
              <a:rPr lang="en-GB" dirty="0"/>
              <a:t>Many thanks to E. Maclean</a:t>
            </a:r>
          </a:p>
          <a:p>
            <a:r>
              <a:rPr lang="en-GB" dirty="0"/>
              <a:t>Also thanks to X. </a:t>
            </a:r>
            <a:r>
              <a:rPr lang="en-GB"/>
              <a:t>Buffat and </a:t>
            </a:r>
            <a:r>
              <a:rPr lang="en-GB" dirty="0"/>
              <a:t>R. Tomas</a:t>
            </a:r>
          </a:p>
        </p:txBody>
      </p:sp>
    </p:spTree>
    <p:extLst>
      <p:ext uri="{BB962C8B-B14F-4D97-AF65-F5344CB8AC3E}">
        <p14:creationId xmlns:p14="http://schemas.microsoft.com/office/powerpoint/2010/main" val="41901042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58A14AF-9FB5-4CC7-BA35-E8E85D3E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840BCE-D974-2166-2F29-6F39BEDB2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r>
              <a:rPr lang="en-GB" sz="4800"/>
              <a:t>All b4 (MCOX) (2)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88E1BC-63C6-444C-3AFE-8084D52E0C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1" y="2599509"/>
            <a:ext cx="4530898" cy="3639450"/>
          </a:xfrm>
        </p:spPr>
        <p:txBody>
          <a:bodyPr anchor="ctr">
            <a:normAutofit/>
          </a:bodyPr>
          <a:lstStyle/>
          <a:p>
            <a:r>
              <a:rPr lang="en-GB" sz="2000"/>
              <a:t>The correction also important for the BBQ tune signal</a:t>
            </a:r>
          </a:p>
          <a:p>
            <a:pPr lvl="1"/>
            <a:r>
              <a:rPr lang="en-GB" sz="2000"/>
              <a:t>Crucial for K-modulation</a:t>
            </a:r>
          </a:p>
          <a:p>
            <a:r>
              <a:rPr lang="en-GB" sz="2000"/>
              <a:t>Strong nonlinearities also prevent us from reaching high kick amplitudes with AC-dipole</a:t>
            </a:r>
          </a:p>
          <a:p>
            <a:r>
              <a:rPr lang="en-GB" sz="2000" b="1"/>
              <a:t>Mitigation: Change the MO and potentially the MCOX in IR8 powering depending on </a:t>
            </a:r>
            <a:r>
              <a:rPr lang="el-GR" sz="2000" b="1"/>
              <a:t>β</a:t>
            </a:r>
            <a:r>
              <a:rPr lang="en-GB" sz="2000" b="1"/>
              <a:t>* and beam</a:t>
            </a:r>
          </a:p>
          <a:p>
            <a:endParaRPr lang="en-GB" sz="2000"/>
          </a:p>
        </p:txBody>
      </p:sp>
      <p:pic>
        <p:nvPicPr>
          <p:cNvPr id="4" name="Content Placeholder 8" descr="Chart, line chart&#10;&#10;Description automatically generated">
            <a:extLst>
              <a:ext uri="{FF2B5EF4-FFF2-40B4-BE49-F238E27FC236}">
                <a16:creationId xmlns:a16="http://schemas.microsoft.com/office/drawing/2014/main" id="{6336FDB0-E74F-E20D-8E90-B80042C7FC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532" y="2892862"/>
            <a:ext cx="5150277" cy="289702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6A8D76-5E82-D59B-EB15-078624B36B64}"/>
              </a:ext>
            </a:extLst>
          </p:cNvPr>
          <p:cNvSpPr txBox="1"/>
          <p:nvPr/>
        </p:nvSpPr>
        <p:spPr>
          <a:xfrm>
            <a:off x="10718800" y="6338986"/>
            <a:ext cx="127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400" dirty="0"/>
              <a:t>E. Maclean</a:t>
            </a: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4275184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EA808-7E0D-0C9F-D545-EF98DE7EC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 we have enough strength in the MO at 30 cm?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C6C25F-675E-B60B-EC28-9A42C1B945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310 A is needed to correct the IR nonlinearities at 30 cm with 160urad</a:t>
            </a:r>
          </a:p>
          <a:p>
            <a:r>
              <a:rPr lang="en-GB" dirty="0"/>
              <a:t>Max powering is 550A* that gives us 240A </a:t>
            </a:r>
          </a:p>
          <a:p>
            <a:pPr lvl="1"/>
            <a:r>
              <a:rPr lang="en-GB" dirty="0"/>
              <a:t>That gives us equivalent of ~400A at flattop thanks to the increased ATS factor at 30 cm</a:t>
            </a:r>
          </a:p>
          <a:p>
            <a:r>
              <a:rPr lang="en-GB" dirty="0"/>
              <a:t>In 2022 we were operating at 295 A at flattop (no collisions ) and no instabilities were observed, see N. </a:t>
            </a:r>
            <a:r>
              <a:rPr lang="en-GB" dirty="0" err="1"/>
              <a:t>Mounet</a:t>
            </a:r>
            <a:r>
              <a:rPr lang="en-GB" dirty="0"/>
              <a:t> talk in JAPW</a:t>
            </a:r>
          </a:p>
          <a:p>
            <a:pPr lvl="1"/>
            <a:r>
              <a:rPr lang="en-GB" dirty="0"/>
              <a:t>Have to study the exact terms but looks promising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5D25F9-91D1-0A6D-1ECD-CDC4FB8B3EC7}"/>
              </a:ext>
            </a:extLst>
          </p:cNvPr>
          <p:cNvSpPr txBox="1"/>
          <p:nvPr/>
        </p:nvSpPr>
        <p:spPr>
          <a:xfrm>
            <a:off x="1651000" y="5988734"/>
            <a:ext cx="970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*The correct number is 590A which was pointed out during the presentation (this is now also updated in the MAD-X sequence.) </a:t>
            </a:r>
          </a:p>
        </p:txBody>
      </p:sp>
    </p:spTree>
    <p:extLst>
      <p:ext uri="{BB962C8B-B14F-4D97-AF65-F5344CB8AC3E}">
        <p14:creationId xmlns:p14="http://schemas.microsoft.com/office/powerpoint/2010/main" val="1045179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A4361-EF34-8318-93FE-F71E7AA28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MCOX (octupole correctors, b4)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B238F-CF27-613B-9D58-65311989C0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At very low </a:t>
            </a:r>
            <a:r>
              <a:rPr lang="el-GR" dirty="0"/>
              <a:t>β</a:t>
            </a:r>
            <a:r>
              <a:rPr lang="en-GB" dirty="0"/>
              <a:t>* the corrections start having significant impact on DA</a:t>
            </a:r>
          </a:p>
          <a:p>
            <a:r>
              <a:rPr lang="en-GB" dirty="0"/>
              <a:t>The impact on DA at 30cm with nominal configuration is planed to be measured in 2023</a:t>
            </a:r>
          </a:p>
          <a:p>
            <a:pPr lvl="1"/>
            <a:r>
              <a:rPr lang="en-GB" dirty="0"/>
              <a:t>Compensate with the MO (settings need to be calculated)</a:t>
            </a:r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FC5EFDE3-59C4-A67D-E74B-FDC64C509E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4132" y="3635685"/>
            <a:ext cx="3457330" cy="32223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D86EFF-E5BD-9EE7-6C5B-00682BA4E558}"/>
              </a:ext>
            </a:extLst>
          </p:cNvPr>
          <p:cNvSpPr txBox="1"/>
          <p:nvPr/>
        </p:nvSpPr>
        <p:spPr>
          <a:xfrm>
            <a:off x="10718800" y="6338986"/>
            <a:ext cx="127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E. Maclean</a:t>
            </a:r>
          </a:p>
        </p:txBody>
      </p:sp>
    </p:spTree>
    <p:extLst>
      <p:ext uri="{BB962C8B-B14F-4D97-AF65-F5344CB8AC3E}">
        <p14:creationId xmlns:p14="http://schemas.microsoft.com/office/powerpoint/2010/main" val="2957380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9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B8FEBC-7387-2E2D-82B4-FFDA425C0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GB" sz="3000" dirty="0"/>
              <a:t>MCSSX and MCSX (sextupole corrector, a3 and b3)</a:t>
            </a:r>
          </a:p>
        </p:txBody>
      </p:sp>
      <p:sp>
        <p:nvSpPr>
          <p:cNvPr id="28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D8A920-56F9-E696-8C56-E057699545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564384"/>
            <a:ext cx="4818888" cy="4039360"/>
          </a:xfrm>
        </p:spPr>
        <p:txBody>
          <a:bodyPr anchor="t">
            <a:normAutofit fontScale="92500" lnSpcReduction="10000"/>
          </a:bodyPr>
          <a:lstStyle/>
          <a:p>
            <a:r>
              <a:rPr lang="en-GB" sz="1900" dirty="0"/>
              <a:t>IR5 correctors remains below the expected damage limit for 500</a:t>
            </a:r>
            <a:r>
              <a:rPr lang="en-GB" sz="1900" baseline="30000" dirty="0"/>
              <a:t>-fb</a:t>
            </a:r>
          </a:p>
          <a:p>
            <a:pPr lvl="1"/>
            <a:r>
              <a:rPr lang="en-GB" sz="1900" dirty="0"/>
              <a:t>Strength similar between the correctors for the two IRs (slightly stronger IR5)</a:t>
            </a:r>
          </a:p>
          <a:p>
            <a:pPr lvl="1"/>
            <a:r>
              <a:rPr lang="en-GB" sz="1900" dirty="0"/>
              <a:t>Main difference is that depending on the crossing plane the feed-down is either to </a:t>
            </a:r>
            <a:r>
              <a:rPr lang="el-GR" sz="1900" dirty="0"/>
              <a:t>β</a:t>
            </a:r>
            <a:r>
              <a:rPr lang="en-GB" sz="1900" dirty="0"/>
              <a:t>-beat or coupling</a:t>
            </a:r>
          </a:p>
          <a:p>
            <a:r>
              <a:rPr lang="en-GB" sz="1900" dirty="0"/>
              <a:t>For IP1 we can expect from simulation:</a:t>
            </a:r>
          </a:p>
          <a:p>
            <a:pPr lvl="1"/>
            <a:r>
              <a:rPr lang="en-GB" sz="1900" dirty="0"/>
              <a:t>|C-| = 2-3*10</a:t>
            </a:r>
            <a:r>
              <a:rPr lang="en-GB" sz="1900" baseline="30000" dirty="0"/>
              <a:t>-3</a:t>
            </a:r>
            <a:r>
              <a:rPr lang="en-GB" sz="1900" dirty="0"/>
              <a:t> if the b3 corrector stop working</a:t>
            </a:r>
          </a:p>
          <a:p>
            <a:pPr lvl="1"/>
            <a:r>
              <a:rPr lang="el-GR" sz="1900" dirty="0"/>
              <a:t>β</a:t>
            </a:r>
            <a:r>
              <a:rPr lang="en-GB" sz="1900" dirty="0"/>
              <a:t>-beat in the range of 2%</a:t>
            </a:r>
          </a:p>
          <a:p>
            <a:r>
              <a:rPr lang="en-GB" sz="2700" b="1" dirty="0"/>
              <a:t>Mitigation: Correct the feed-down to coupling and potentially </a:t>
            </a:r>
            <a:r>
              <a:rPr lang="el-GR" sz="2700" b="1" dirty="0"/>
              <a:t>β</a:t>
            </a:r>
            <a:r>
              <a:rPr lang="en-GB" sz="2700" b="1" dirty="0"/>
              <a:t>-beat</a:t>
            </a:r>
          </a:p>
          <a:p>
            <a:endParaRPr lang="en-GB" sz="2300" dirty="0"/>
          </a:p>
          <a:p>
            <a:pPr lvl="1"/>
            <a:endParaRPr lang="en-GB" sz="1900" dirty="0"/>
          </a:p>
          <a:p>
            <a:pPr lvl="1"/>
            <a:endParaRPr lang="en-GB" sz="1900" dirty="0"/>
          </a:p>
          <a:p>
            <a:endParaRPr lang="en-GB" sz="1900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A4CECD03-6C59-2B3C-ACB8-A04A33FEB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048" y="1381887"/>
            <a:ext cx="5458968" cy="409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970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A0E70-DC0C-6DDD-7675-5AE4A5DA6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MCSSX and MCSX (sextupole corrector, a3 and b3)</a:t>
            </a:r>
            <a:endParaRPr lang="en-GB" dirty="0"/>
          </a:p>
        </p:txBody>
      </p:sp>
      <p:pic>
        <p:nvPicPr>
          <p:cNvPr id="5" name="Content Placeholder 4" descr="Chart, histogram&#10;&#10;Description automatically generated">
            <a:extLst>
              <a:ext uri="{FF2B5EF4-FFF2-40B4-BE49-F238E27FC236}">
                <a16:creationId xmlns:a16="http://schemas.microsoft.com/office/drawing/2014/main" id="{5AAEF996-57A2-3849-A265-2CB1C6B308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15060"/>
            <a:ext cx="5781854" cy="3636830"/>
          </a:xfrm>
        </p:spPr>
      </p:pic>
      <p:pic>
        <p:nvPicPr>
          <p:cNvPr id="6" name="Content Placeholder 4" descr="Chart, scatter chart&#10;&#10;Description automatically generated">
            <a:extLst>
              <a:ext uri="{FF2B5EF4-FFF2-40B4-BE49-F238E27FC236}">
                <a16:creationId xmlns:a16="http://schemas.microsoft.com/office/drawing/2014/main" id="{B6C2CE7D-CC28-6659-FFA5-2526FF4AA0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499" y="1690688"/>
            <a:ext cx="4852087" cy="38855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257D88-0587-03FB-A4B8-01DD47793D5E}"/>
              </a:ext>
            </a:extLst>
          </p:cNvPr>
          <p:cNvSpPr txBox="1"/>
          <p:nvPr/>
        </p:nvSpPr>
        <p:spPr>
          <a:xfrm>
            <a:off x="10718800" y="6338986"/>
            <a:ext cx="127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E. Maclean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77AD83-59B7-0042-5963-463BA24FAE01}"/>
              </a:ext>
            </a:extLst>
          </p:cNvPr>
          <p:cNvSpPr txBox="1"/>
          <p:nvPr/>
        </p:nvSpPr>
        <p:spPr>
          <a:xfrm>
            <a:off x="1330960" y="5699760"/>
            <a:ext cx="8879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case we would start with crossing angle levelling then there will be an impact of the change in crossing angle on </a:t>
            </a:r>
            <a:r>
              <a:rPr lang="el-GR" dirty="0"/>
              <a:t>β</a:t>
            </a:r>
            <a:r>
              <a:rPr lang="en-GB" dirty="0"/>
              <a:t>-beat in coupling</a:t>
            </a:r>
          </a:p>
          <a:p>
            <a:r>
              <a:rPr lang="en-GB" b="1" dirty="0"/>
              <a:t>Not limiting but additional operational work</a:t>
            </a:r>
          </a:p>
        </p:txBody>
      </p:sp>
    </p:spTree>
    <p:extLst>
      <p:ext uri="{BB962C8B-B14F-4D97-AF65-F5344CB8AC3E}">
        <p14:creationId xmlns:p14="http://schemas.microsoft.com/office/powerpoint/2010/main" val="41922721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AA95D-8634-64B9-5F94-1DCC17CEE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0EF2D6-67E3-639B-47ED-E022D9636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0641"/>
            <a:ext cx="10515600" cy="5182234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/>
              <a:t>a3, b3 failure</a:t>
            </a:r>
            <a:r>
              <a:rPr lang="en-GB" dirty="0"/>
              <a:t>: Correct the coupling feed-down and </a:t>
            </a:r>
            <a:r>
              <a:rPr lang="el-GR" dirty="0"/>
              <a:t>β</a:t>
            </a:r>
            <a:r>
              <a:rPr lang="en-GB" dirty="0"/>
              <a:t>-beat if needed</a:t>
            </a:r>
          </a:p>
          <a:p>
            <a:r>
              <a:rPr lang="en-GB" b="1" dirty="0"/>
              <a:t>a4 failure</a:t>
            </a:r>
            <a:r>
              <a:rPr lang="en-GB" dirty="0"/>
              <a:t>: Correct the feed-down to transverse coupling</a:t>
            </a:r>
          </a:p>
          <a:p>
            <a:r>
              <a:rPr lang="en-GB" b="1" dirty="0"/>
              <a:t>b4 Single IR failure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Compensate with other b4 correctors in the other IR </a:t>
            </a:r>
          </a:p>
          <a:p>
            <a:r>
              <a:rPr lang="en-GB" b="1" dirty="0"/>
              <a:t>b4 Multiple IR failure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Compensate with the MO and MCOX in IR8</a:t>
            </a:r>
          </a:p>
          <a:p>
            <a:pPr lvl="2"/>
            <a:r>
              <a:rPr lang="en-GB" dirty="0"/>
              <a:t>The 2022 experience indicates that we have enough MO strength</a:t>
            </a:r>
          </a:p>
          <a:p>
            <a:pPr lvl="2"/>
            <a:r>
              <a:rPr lang="en-GB" dirty="0"/>
              <a:t>Powering will have to be adjusted per </a:t>
            </a:r>
            <a:r>
              <a:rPr lang="el-GR" dirty="0"/>
              <a:t>β</a:t>
            </a:r>
            <a:r>
              <a:rPr lang="en-GB" dirty="0"/>
              <a:t>* step and beam</a:t>
            </a:r>
          </a:p>
          <a:p>
            <a:r>
              <a:rPr lang="en-GB" b="1" dirty="0"/>
              <a:t>b6 failure</a:t>
            </a:r>
            <a:r>
              <a:rPr lang="en-GB" dirty="0"/>
              <a:t>: No mitigation method needed</a:t>
            </a:r>
          </a:p>
          <a:p>
            <a:r>
              <a:rPr lang="en-GB" dirty="0"/>
              <a:t>Open points:</a:t>
            </a:r>
          </a:p>
          <a:p>
            <a:pPr lvl="1"/>
            <a:r>
              <a:rPr lang="en-GB" dirty="0"/>
              <a:t>The impact from the RP optics has not been studied and the errors might be also be different</a:t>
            </a:r>
          </a:p>
          <a:p>
            <a:pPr lvl="1"/>
            <a:r>
              <a:rPr lang="en-GB" dirty="0"/>
              <a:t>The impact of losing the correctors for DA has not been studied for a4, b4, a3, b3 at </a:t>
            </a:r>
            <a:r>
              <a:rPr lang="el-GR" dirty="0"/>
              <a:t>β</a:t>
            </a:r>
            <a:r>
              <a:rPr lang="en-GB" dirty="0"/>
              <a:t>* = 30cm has not been studied. </a:t>
            </a:r>
          </a:p>
          <a:p>
            <a:pPr lvl="2"/>
            <a:r>
              <a:rPr lang="en-GB" dirty="0"/>
              <a:t>Plan to do this year as end of fill MD, also valuable input for the HL</a:t>
            </a:r>
          </a:p>
        </p:txBody>
      </p:sp>
    </p:spTree>
    <p:extLst>
      <p:ext uri="{BB962C8B-B14F-4D97-AF65-F5344CB8AC3E}">
        <p14:creationId xmlns:p14="http://schemas.microsoft.com/office/powerpoint/2010/main" val="10576289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Illuminated server room panel">
            <a:extLst>
              <a:ext uri="{FF2B5EF4-FFF2-40B4-BE49-F238E27FC236}">
                <a16:creationId xmlns:a16="http://schemas.microsoft.com/office/drawing/2014/main" id="{B327FD32-EB99-4D7C-A57D-B2B05228F2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573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8145D22-9C5F-BFD7-F61C-00E5DF67F4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Backup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C44A669-09D9-F7C2-4ACE-F9C20FD43C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/>
          </a:bodyPr>
          <a:lstStyle/>
          <a:p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1284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D22F5-7FB6-7122-02B9-977FC3BEA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B7D01D9F-137A-154E-F058-5005BDCEA6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485" y="3004087"/>
            <a:ext cx="9441804" cy="2391923"/>
          </a:xfrm>
        </p:spPr>
      </p:pic>
    </p:spTree>
    <p:extLst>
      <p:ext uri="{BB962C8B-B14F-4D97-AF65-F5344CB8AC3E}">
        <p14:creationId xmlns:p14="http://schemas.microsoft.com/office/powerpoint/2010/main" val="9156364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53DDE-DF80-7C03-DAB4-4AD6EFA9C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47135-525E-6261-AA88-9E9489BA61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Chart&#10;&#10;Description automatically generated with medium confidence">
            <a:extLst>
              <a:ext uri="{FF2B5EF4-FFF2-40B4-BE49-F238E27FC236}">
                <a16:creationId xmlns:a16="http://schemas.microsoft.com/office/drawing/2014/main" id="{AB2A6B14-60CB-63FD-ED50-C8A2168A7B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748" y="2855294"/>
            <a:ext cx="4432528" cy="389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371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E043C-3BA4-41A5-65C9-FDC9957EE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8FF196C3-29D2-A6A3-5332-D412C55DF8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80" y="781527"/>
            <a:ext cx="7937574" cy="604091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C9B3869-B4D5-604B-6007-36BD4A282359}"/>
              </a:ext>
            </a:extLst>
          </p:cNvPr>
          <p:cNvSpPr txBox="1"/>
          <p:nvPr/>
        </p:nvSpPr>
        <p:spPr>
          <a:xfrm flipH="1">
            <a:off x="8775774" y="2905760"/>
            <a:ext cx="161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Sextupole (b3)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9E3D15-D44B-30C8-B0BD-E92A27DD3566}"/>
              </a:ext>
            </a:extLst>
          </p:cNvPr>
          <p:cNvSpPr txBox="1"/>
          <p:nvPr/>
        </p:nvSpPr>
        <p:spPr>
          <a:xfrm flipH="1">
            <a:off x="8775774" y="3625335"/>
            <a:ext cx="1861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Dodecapole</a:t>
            </a:r>
            <a:r>
              <a:rPr lang="en-GB" dirty="0"/>
              <a:t> (b6)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83D974-D844-F5E9-DA15-B7A390BCF220}"/>
              </a:ext>
            </a:extLst>
          </p:cNvPr>
          <p:cNvSpPr txBox="1"/>
          <p:nvPr/>
        </p:nvSpPr>
        <p:spPr>
          <a:xfrm flipH="1">
            <a:off x="8775774" y="4305498"/>
            <a:ext cx="2217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Skew sextupole (a3)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953124-D903-5E1D-ABF2-22D9B3C0AFF4}"/>
              </a:ext>
            </a:extLst>
          </p:cNvPr>
          <p:cNvSpPr txBox="1"/>
          <p:nvPr/>
        </p:nvSpPr>
        <p:spPr>
          <a:xfrm flipH="1">
            <a:off x="8775774" y="5025073"/>
            <a:ext cx="2217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Octupole (b4)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BCA3C2-8E5E-9A78-1BEA-C3D9ED3600C5}"/>
              </a:ext>
            </a:extLst>
          </p:cNvPr>
          <p:cNvSpPr txBox="1"/>
          <p:nvPr/>
        </p:nvSpPr>
        <p:spPr>
          <a:xfrm flipH="1">
            <a:off x="8775774" y="5744648"/>
            <a:ext cx="2217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Skew Octupole (a4)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66A0DC-71BA-74DC-D1A1-47BEB92A5106}"/>
              </a:ext>
            </a:extLst>
          </p:cNvPr>
          <p:cNvSpPr txBox="1"/>
          <p:nvPr/>
        </p:nvSpPr>
        <p:spPr>
          <a:xfrm>
            <a:off x="9039934" y="859691"/>
            <a:ext cx="28777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Francesco said that the impact of changing to the RP optics is not likely to change these numbers more than 30% (in the good direction)</a:t>
            </a:r>
          </a:p>
        </p:txBody>
      </p:sp>
    </p:spTree>
    <p:extLst>
      <p:ext uri="{BB962C8B-B14F-4D97-AF65-F5344CB8AC3E}">
        <p14:creationId xmlns:p14="http://schemas.microsoft.com/office/powerpoint/2010/main" val="4124317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BF091-902F-1961-C960-775313AFB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Introduction and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839AA5-1887-EAF3-8599-CAB2B29CFF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LHC was operated in 2016 at </a:t>
            </a:r>
            <a:r>
              <a:rPr lang="el-GR" dirty="0"/>
              <a:t>β</a:t>
            </a:r>
            <a:r>
              <a:rPr lang="en-GB" dirty="0"/>
              <a:t>* = 40cm without any nonlinear correctors powered</a:t>
            </a:r>
          </a:p>
          <a:p>
            <a:r>
              <a:rPr lang="en-GB" dirty="0"/>
              <a:t>The following study is an extension to previous work by E. Maclean (most plots and work is from him!)  (LMC 4</a:t>
            </a:r>
            <a:r>
              <a:rPr lang="en-GB" baseline="30000" dirty="0"/>
              <a:t>th</a:t>
            </a:r>
            <a:r>
              <a:rPr lang="en-GB" dirty="0"/>
              <a:t> of April 2018)</a:t>
            </a:r>
          </a:p>
          <a:p>
            <a:pPr lvl="1"/>
            <a:r>
              <a:rPr lang="en-GB" dirty="0"/>
              <a:t>The focus is down to </a:t>
            </a:r>
            <a:r>
              <a:rPr lang="el-GR" dirty="0"/>
              <a:t>β</a:t>
            </a:r>
            <a:r>
              <a:rPr lang="en-GB" dirty="0"/>
              <a:t>* = 30 cm and potential mitigation method in case of failure for the different correctors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7495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F0ADB7-3637-3FA4-F396-D6B9521C0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GB" sz="5000"/>
              <a:t>MCTX3 (Dodecapole, b6) 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52F84-9F2E-6685-66F3-3CB5A3D7BC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en-GB" sz="2200" dirty="0"/>
              <a:t>Used for first time in operation in 2022</a:t>
            </a:r>
          </a:p>
          <a:p>
            <a:r>
              <a:rPr lang="en-GB" sz="2200" dirty="0"/>
              <a:t>Main motivation was to gain experience in the correction and operation of it in view of HL-LHC</a:t>
            </a:r>
          </a:p>
          <a:p>
            <a:r>
              <a:rPr lang="en-GB" sz="2200" dirty="0"/>
              <a:t>Test of removing it in operation didn’t show any detrimental effect</a:t>
            </a:r>
          </a:p>
          <a:p>
            <a:r>
              <a:rPr lang="en-GB" sz="2200" dirty="0"/>
              <a:t>No impact to operation if they would fail</a:t>
            </a:r>
          </a:p>
          <a:p>
            <a:pPr marL="0" indent="0">
              <a:buNone/>
            </a:pPr>
            <a:r>
              <a:rPr lang="en-GB" sz="2200" dirty="0"/>
              <a:t>-&gt; </a:t>
            </a:r>
            <a:r>
              <a:rPr lang="en-GB" sz="2200" b="1" dirty="0"/>
              <a:t>Mitigation: No mitigation needed</a:t>
            </a:r>
          </a:p>
          <a:p>
            <a:endParaRPr lang="en-GB" sz="2200" dirty="0"/>
          </a:p>
        </p:txBody>
      </p:sp>
      <p:pic>
        <p:nvPicPr>
          <p:cNvPr id="4" name="Content Placeholder 4" descr="Chart&#10;&#10;Description automatically generated with medium confidence">
            <a:extLst>
              <a:ext uri="{FF2B5EF4-FFF2-40B4-BE49-F238E27FC236}">
                <a16:creationId xmlns:a16="http://schemas.microsoft.com/office/drawing/2014/main" id="{7CA6396C-67BE-F261-1AD3-A6B675654E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280" y="640080"/>
            <a:ext cx="5410504" cy="55778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C011CEE-4F64-F086-07F2-4B88405B87B6}"/>
              </a:ext>
            </a:extLst>
          </p:cNvPr>
          <p:cNvSpPr txBox="1"/>
          <p:nvPr/>
        </p:nvSpPr>
        <p:spPr>
          <a:xfrm>
            <a:off x="10263784" y="6230182"/>
            <a:ext cx="127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J. Dilly</a:t>
            </a:r>
          </a:p>
        </p:txBody>
      </p:sp>
    </p:spTree>
    <p:extLst>
      <p:ext uri="{BB962C8B-B14F-4D97-AF65-F5344CB8AC3E}">
        <p14:creationId xmlns:p14="http://schemas.microsoft.com/office/powerpoint/2010/main" val="2457163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89E23-DA38-F265-E6FD-B23D2259C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MCOSX3 (octupole corrector, a4)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EC286D8-552E-2177-299C-D8C30BF413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92500"/>
          </a:bodyPr>
          <a:lstStyle/>
          <a:p>
            <a:r>
              <a:rPr lang="en-GB" dirty="0"/>
              <a:t>Used in operation in 2018 but not in 2022 due to lack of time in commissioning</a:t>
            </a:r>
          </a:p>
          <a:p>
            <a:pPr lvl="1"/>
            <a:r>
              <a:rPr lang="en-GB" dirty="0"/>
              <a:t>Only 3 out of 4 working  (Left of IP1 is broken)</a:t>
            </a:r>
          </a:p>
          <a:p>
            <a:r>
              <a:rPr lang="en-GB" dirty="0"/>
              <a:t>Correction calculated in MD in 2022</a:t>
            </a:r>
          </a:p>
          <a:p>
            <a:pPr lvl="1"/>
            <a:r>
              <a:rPr lang="en-GB" dirty="0"/>
              <a:t>To be implemented in this commissioning</a:t>
            </a:r>
          </a:p>
          <a:p>
            <a:r>
              <a:rPr lang="en-GB" dirty="0"/>
              <a:t>If they break we can expect a change in |C-| of 1-2*10</a:t>
            </a:r>
            <a:r>
              <a:rPr lang="en-GB" baseline="30000" dirty="0"/>
              <a:t>-3</a:t>
            </a:r>
            <a:r>
              <a:rPr lang="en-GB" dirty="0"/>
              <a:t> at 30cm</a:t>
            </a:r>
            <a:endParaRPr lang="en-GB" baseline="30000" dirty="0"/>
          </a:p>
          <a:p>
            <a:pPr lvl="1"/>
            <a:r>
              <a:rPr lang="en-GB" dirty="0"/>
              <a:t>If needed can be corrected with a global correction</a:t>
            </a:r>
          </a:p>
          <a:p>
            <a:pPr lvl="1"/>
            <a:r>
              <a:rPr lang="en-GB" dirty="0"/>
              <a:t>No significant impact on beam size at IP</a:t>
            </a:r>
          </a:p>
          <a:p>
            <a:r>
              <a:rPr lang="en-GB" dirty="0"/>
              <a:t>The impact of DA has not been studied but the good performance in 2022 shows that even without it the performance remains good</a:t>
            </a:r>
          </a:p>
          <a:p>
            <a:pPr marL="0" indent="0">
              <a:buNone/>
            </a:pPr>
            <a:r>
              <a:rPr lang="en-GB" dirty="0"/>
              <a:t>-&gt; </a:t>
            </a:r>
            <a:r>
              <a:rPr lang="en-GB" b="1" dirty="0"/>
              <a:t>Mitigation: If any stability issue is observed perform a global coupling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448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FE61B-EC95-6C72-ACF2-6993682A6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MCOX (octupole correctors, b4)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819C1C-8B75-9921-EE0A-C905E779F9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impact on </a:t>
            </a:r>
            <a:r>
              <a:rPr lang="el-GR" dirty="0"/>
              <a:t>β</a:t>
            </a:r>
            <a:r>
              <a:rPr lang="en-GB" dirty="0"/>
              <a:t>-beat is around 1%</a:t>
            </a:r>
          </a:p>
          <a:p>
            <a:r>
              <a:rPr lang="en-GB" dirty="0"/>
              <a:t>At lower </a:t>
            </a:r>
            <a:r>
              <a:rPr lang="el-GR" dirty="0"/>
              <a:t>β</a:t>
            </a:r>
            <a:r>
              <a:rPr lang="en-GB" dirty="0"/>
              <a:t>* they have a strong impact on the amplitude detuning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6BDA95-FEFB-DF63-DFC9-FB99CE7F2597}"/>
              </a:ext>
            </a:extLst>
          </p:cNvPr>
          <p:cNvSpPr txBox="1"/>
          <p:nvPr/>
        </p:nvSpPr>
        <p:spPr>
          <a:xfrm>
            <a:off x="10718800" y="6270486"/>
            <a:ext cx="127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E. Maclean</a:t>
            </a:r>
          </a:p>
        </p:txBody>
      </p:sp>
      <p:pic>
        <p:nvPicPr>
          <p:cNvPr id="6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3CD990C3-CE98-AEF0-1C71-FC3C24C9D1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2325" y="2981642"/>
            <a:ext cx="5292349" cy="36901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70A64AB-52E2-6B21-26FC-E7D7022A6974}"/>
              </a:ext>
            </a:extLst>
          </p:cNvPr>
          <p:cNvSpPr txBox="1"/>
          <p:nvPr/>
        </p:nvSpPr>
        <p:spPr>
          <a:xfrm>
            <a:off x="7119115" y="3745915"/>
            <a:ext cx="343712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IR1 and IR5 generate significant detuning by end-of-squeeze ≡ 310[A] of MO at 30cm with 160 µrad crossing-scheme </a:t>
            </a:r>
          </a:p>
        </p:txBody>
      </p:sp>
    </p:spTree>
    <p:extLst>
      <p:ext uri="{BB962C8B-B14F-4D97-AF65-F5344CB8AC3E}">
        <p14:creationId xmlns:p14="http://schemas.microsoft.com/office/powerpoint/2010/main" val="4227330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3BDCB-E26B-6FFE-6924-77F31E49B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Single b4 corrector (or single IR failure)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71030C-4543-B46E-2F29-F4D86BB317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1945"/>
            <a:ext cx="10515600" cy="1913255"/>
          </a:xfrm>
        </p:spPr>
        <p:txBody>
          <a:bodyPr>
            <a:normAutofit/>
          </a:bodyPr>
          <a:lstStyle/>
          <a:p>
            <a:r>
              <a:rPr lang="en-GB" dirty="0"/>
              <a:t>Losing 1 has a big impact on the footprint</a:t>
            </a:r>
          </a:p>
          <a:p>
            <a:pPr lvl="1"/>
            <a:r>
              <a:rPr lang="en-GB" dirty="0"/>
              <a:t>In this case for stability in one case and the DA for the other beam</a:t>
            </a:r>
          </a:p>
          <a:p>
            <a:endParaRPr lang="en-GB" dirty="0"/>
          </a:p>
        </p:txBody>
      </p:sp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5653B3EA-4C5D-4800-31BE-38C00EA4FD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160" y="2694524"/>
            <a:ext cx="6535585" cy="33000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7D2DF1-55B6-4904-7670-CA9B84C52EE5}"/>
              </a:ext>
            </a:extLst>
          </p:cNvPr>
          <p:cNvSpPr txBox="1"/>
          <p:nvPr/>
        </p:nvSpPr>
        <p:spPr>
          <a:xfrm>
            <a:off x="1219200" y="6328529"/>
            <a:ext cx="1038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Note that these currents are pre-ATS so the amps are no longer correct. These are at ATS factor = 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8881C9-8837-BE78-725E-8B6CE2CEE871}"/>
              </a:ext>
            </a:extLst>
          </p:cNvPr>
          <p:cNvSpPr txBox="1"/>
          <p:nvPr/>
        </p:nvSpPr>
        <p:spPr>
          <a:xfrm>
            <a:off x="10718800" y="6338986"/>
            <a:ext cx="127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E. Maclean</a:t>
            </a:r>
          </a:p>
        </p:txBody>
      </p:sp>
    </p:spTree>
    <p:extLst>
      <p:ext uri="{BB962C8B-B14F-4D97-AF65-F5344CB8AC3E}">
        <p14:creationId xmlns:p14="http://schemas.microsoft.com/office/powerpoint/2010/main" val="1037005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0219C-D6F5-5885-C62E-1FE5AD278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Single b4 (MCOX) corrector (or single IR failure)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6DCB1-AF42-786B-7AE2-1415866F3E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1699"/>
            <a:ext cx="10515600" cy="4351338"/>
          </a:xfrm>
        </p:spPr>
        <p:txBody>
          <a:bodyPr/>
          <a:lstStyle/>
          <a:p>
            <a:r>
              <a:rPr lang="en-GB" dirty="0"/>
              <a:t>IR1 b4 correctors will pass the integrated dose value significantly before IR5 </a:t>
            </a:r>
          </a:p>
          <a:p>
            <a:r>
              <a:rPr lang="en-GB" b="1" dirty="0"/>
              <a:t>Potential Mitigation: Transfer the correction to the other IR </a:t>
            </a:r>
          </a:p>
          <a:p>
            <a:pPr lvl="1"/>
            <a:r>
              <a:rPr lang="en-GB" dirty="0"/>
              <a:t>It will restore the footprint</a:t>
            </a:r>
          </a:p>
          <a:p>
            <a:pPr lvl="2"/>
            <a:r>
              <a:rPr lang="en-GB" dirty="0"/>
              <a:t>Not directly possible for flat optics</a:t>
            </a:r>
          </a:p>
          <a:p>
            <a:pPr lvl="1"/>
            <a:r>
              <a:rPr lang="en-GB" dirty="0"/>
              <a:t>The correction no longer local, might have implication on DA</a:t>
            </a:r>
          </a:p>
          <a:p>
            <a:pPr lvl="2"/>
            <a:r>
              <a:rPr lang="en-GB" dirty="0"/>
              <a:t>Proposed to study this in end of fill in 2023  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F15688-5FA3-4EF6-036B-B6C4975CE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1539" y="5844454"/>
            <a:ext cx="5857391" cy="5571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9C42EC3-90C7-D5AB-47B7-991580603823}"/>
              </a:ext>
            </a:extLst>
          </p:cNvPr>
          <p:cNvSpPr txBox="1"/>
          <p:nvPr/>
        </p:nvSpPr>
        <p:spPr>
          <a:xfrm>
            <a:off x="9097088" y="5896271"/>
            <a:ext cx="952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F. Cerutti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F24EB90-5098-826D-946E-189BC41482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4400" y="4816766"/>
            <a:ext cx="5764530" cy="992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879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F5D3B-E837-05DF-07B8-B7D42F151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All b4 (MCOX)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F6336-25CD-EE9A-F4DA-CCAAB3ED79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en-GB" dirty="0"/>
              <a:t>We start colliding at 1.2 m where the impact of the b4 errors in the IR have a small impact</a:t>
            </a:r>
          </a:p>
          <a:p>
            <a:pPr lvl="1"/>
            <a:r>
              <a:rPr lang="en-GB" dirty="0"/>
              <a:t>The beam-beam effect will stabilize the bunches colliding in IP1 and IP5</a:t>
            </a:r>
          </a:p>
          <a:p>
            <a:r>
              <a:rPr lang="en-GB" dirty="0"/>
              <a:t>Bunches colliding in IP2 and IP8 (“witness bunches”)</a:t>
            </a:r>
          </a:p>
          <a:p>
            <a:pPr lvl="1"/>
            <a:r>
              <a:rPr lang="en-GB" dirty="0"/>
              <a:t>Only significant beam-beam from IP8 and this depends on the separation, if less than around 1 sigma it should be sufficient for stabilizing without lattice detuning</a:t>
            </a:r>
          </a:p>
          <a:p>
            <a:pPr lvl="2"/>
            <a:r>
              <a:rPr lang="en-GB" dirty="0"/>
              <a:t>The separation at IP8 at 30cm depends on intensity (these bunches don’t have the same burn off), and their requested luminosity</a:t>
            </a:r>
          </a:p>
          <a:p>
            <a:r>
              <a:rPr lang="en-GB" b="1" dirty="0"/>
              <a:t>Mitigation: Change the MO powering depending on </a:t>
            </a:r>
            <a:r>
              <a:rPr lang="el-GR" b="1" dirty="0"/>
              <a:t>β</a:t>
            </a:r>
            <a:r>
              <a:rPr lang="en-GB" b="1" dirty="0"/>
              <a:t>* and per beam</a:t>
            </a:r>
          </a:p>
        </p:txBody>
      </p:sp>
    </p:spTree>
    <p:extLst>
      <p:ext uri="{BB962C8B-B14F-4D97-AF65-F5344CB8AC3E}">
        <p14:creationId xmlns:p14="http://schemas.microsoft.com/office/powerpoint/2010/main" val="1584260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6012</TotalTime>
  <Words>1122</Words>
  <Application>Microsoft Office PowerPoint</Application>
  <PresentationFormat>Widescreen</PresentationFormat>
  <Paragraphs>103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Failure of triplet higher order correctors: impact on performance and mitigation measures</vt:lpstr>
      <vt:lpstr>PowerPoint Presentation</vt:lpstr>
      <vt:lpstr>Introduction and Background</vt:lpstr>
      <vt:lpstr>MCTX3 (Dodecapole, b6) </vt:lpstr>
      <vt:lpstr>MCOSX3 (octupole corrector, a4)</vt:lpstr>
      <vt:lpstr>MCOX (octupole correctors, b4)</vt:lpstr>
      <vt:lpstr>Single b4 corrector (or single IR failure)</vt:lpstr>
      <vt:lpstr>Single b4 (MCOX) corrector (or single IR failure)</vt:lpstr>
      <vt:lpstr>All b4 (MCOX) (1)</vt:lpstr>
      <vt:lpstr>All b4 (MCOX) (2)</vt:lpstr>
      <vt:lpstr>Do we have enough strength in the MO at 30 cm?</vt:lpstr>
      <vt:lpstr>MCOX (octupole correctors, b4)</vt:lpstr>
      <vt:lpstr>MCSSX and MCSX (sextupole corrector, a3 and b3)</vt:lpstr>
      <vt:lpstr>MCSSX and MCSX (sextupole corrector, a3 and b3)</vt:lpstr>
      <vt:lpstr>Summary </vt:lpstr>
      <vt:lpstr>Backup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Tobias Persson</dc:creator>
  <cp:lastModifiedBy>Tobias Persson</cp:lastModifiedBy>
  <cp:revision>7</cp:revision>
  <dcterms:created xsi:type="dcterms:W3CDTF">2023-03-20T10:43:05Z</dcterms:created>
  <dcterms:modified xsi:type="dcterms:W3CDTF">2023-04-19T16:29:24Z</dcterms:modified>
</cp:coreProperties>
</file>