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15"/>
  </p:notesMasterIdLst>
  <p:handoutMasterIdLst>
    <p:handoutMasterId r:id="rId16"/>
  </p:handoutMasterIdLst>
  <p:sldIdLst>
    <p:sldId id="312" r:id="rId2"/>
    <p:sldId id="407" r:id="rId3"/>
    <p:sldId id="436" r:id="rId4"/>
    <p:sldId id="434" r:id="rId5"/>
    <p:sldId id="412" r:id="rId6"/>
    <p:sldId id="437" r:id="rId7"/>
    <p:sldId id="421" r:id="rId8"/>
    <p:sldId id="429" r:id="rId9"/>
    <p:sldId id="435" r:id="rId10"/>
    <p:sldId id="431" r:id="rId11"/>
    <p:sldId id="411" r:id="rId12"/>
    <p:sldId id="427" r:id="rId13"/>
    <p:sldId id="426" r:id="rId14"/>
  </p:sldIdLst>
  <p:sldSz cx="9144000" cy="6858000" type="screen4x3"/>
  <p:notesSz cx="6731000" cy="9855200"/>
  <p:defaultTextStyle>
    <a:defPPr>
      <a:defRPr lang="en-US"/>
    </a:defPPr>
    <a:lvl1pPr algn="l" rtl="0" fontAlgn="base">
      <a:spcBef>
        <a:spcPct val="0"/>
      </a:spcBef>
      <a:spcAft>
        <a:spcPct val="0"/>
      </a:spcAft>
      <a:defRPr sz="1200" kern="1200">
        <a:solidFill>
          <a:schemeClr val="tx1"/>
        </a:solidFill>
        <a:latin typeface="Tahoma" pitchFamily="34" charset="0"/>
        <a:ea typeface="+mn-ea"/>
        <a:cs typeface="+mn-cs"/>
      </a:defRPr>
    </a:lvl1pPr>
    <a:lvl2pPr marL="457200" algn="l" rtl="0" fontAlgn="base">
      <a:spcBef>
        <a:spcPct val="0"/>
      </a:spcBef>
      <a:spcAft>
        <a:spcPct val="0"/>
      </a:spcAft>
      <a:defRPr sz="1200" kern="1200">
        <a:solidFill>
          <a:schemeClr val="tx1"/>
        </a:solidFill>
        <a:latin typeface="Tahoma" pitchFamily="34" charset="0"/>
        <a:ea typeface="+mn-ea"/>
        <a:cs typeface="+mn-cs"/>
      </a:defRPr>
    </a:lvl2pPr>
    <a:lvl3pPr marL="914400" algn="l" rtl="0" fontAlgn="base">
      <a:spcBef>
        <a:spcPct val="0"/>
      </a:spcBef>
      <a:spcAft>
        <a:spcPct val="0"/>
      </a:spcAft>
      <a:defRPr sz="1200" kern="1200">
        <a:solidFill>
          <a:schemeClr val="tx1"/>
        </a:solidFill>
        <a:latin typeface="Tahoma" pitchFamily="34" charset="0"/>
        <a:ea typeface="+mn-ea"/>
        <a:cs typeface="+mn-cs"/>
      </a:defRPr>
    </a:lvl3pPr>
    <a:lvl4pPr marL="1371600" algn="l" rtl="0" fontAlgn="base">
      <a:spcBef>
        <a:spcPct val="0"/>
      </a:spcBef>
      <a:spcAft>
        <a:spcPct val="0"/>
      </a:spcAft>
      <a:defRPr sz="1200" kern="1200">
        <a:solidFill>
          <a:schemeClr val="tx1"/>
        </a:solidFill>
        <a:latin typeface="Tahoma" pitchFamily="34" charset="0"/>
        <a:ea typeface="+mn-ea"/>
        <a:cs typeface="+mn-cs"/>
      </a:defRPr>
    </a:lvl4pPr>
    <a:lvl5pPr marL="1828800" algn="l" rtl="0" fontAlgn="base">
      <a:spcBef>
        <a:spcPct val="0"/>
      </a:spcBef>
      <a:spcAft>
        <a:spcPct val="0"/>
      </a:spcAft>
      <a:defRPr sz="1200" kern="1200">
        <a:solidFill>
          <a:schemeClr val="tx1"/>
        </a:solidFill>
        <a:latin typeface="Tahoma" pitchFamily="34" charset="0"/>
        <a:ea typeface="+mn-ea"/>
        <a:cs typeface="+mn-cs"/>
      </a:defRPr>
    </a:lvl5pPr>
    <a:lvl6pPr marL="2286000" algn="l" defTabSz="914400" rtl="0" eaLnBrk="1" latinLnBrk="0" hangingPunct="1">
      <a:defRPr sz="1200" kern="1200">
        <a:solidFill>
          <a:schemeClr val="tx1"/>
        </a:solidFill>
        <a:latin typeface="Tahoma" pitchFamily="34" charset="0"/>
        <a:ea typeface="+mn-ea"/>
        <a:cs typeface="+mn-cs"/>
      </a:defRPr>
    </a:lvl6pPr>
    <a:lvl7pPr marL="2743200" algn="l" defTabSz="914400" rtl="0" eaLnBrk="1" latinLnBrk="0" hangingPunct="1">
      <a:defRPr sz="1200" kern="1200">
        <a:solidFill>
          <a:schemeClr val="tx1"/>
        </a:solidFill>
        <a:latin typeface="Tahoma" pitchFamily="34" charset="0"/>
        <a:ea typeface="+mn-ea"/>
        <a:cs typeface="+mn-cs"/>
      </a:defRPr>
    </a:lvl7pPr>
    <a:lvl8pPr marL="3200400" algn="l" defTabSz="914400" rtl="0" eaLnBrk="1" latinLnBrk="0" hangingPunct="1">
      <a:defRPr sz="1200" kern="1200">
        <a:solidFill>
          <a:schemeClr val="tx1"/>
        </a:solidFill>
        <a:latin typeface="Tahoma" pitchFamily="34" charset="0"/>
        <a:ea typeface="+mn-ea"/>
        <a:cs typeface="+mn-cs"/>
      </a:defRPr>
    </a:lvl8pPr>
    <a:lvl9pPr marL="3657600" algn="l" defTabSz="914400" rtl="0" eaLnBrk="1" latinLnBrk="0" hangingPunct="1">
      <a:defRPr sz="1200" kern="1200">
        <a:solidFill>
          <a:schemeClr val="tx1"/>
        </a:solidFill>
        <a:latin typeface="Tahom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4">
          <p15:clr>
            <a:srgbClr val="A4A3A4"/>
          </p15:clr>
        </p15:guide>
        <p15:guide id="2" pos="212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a:srgbClr val="33CCFF"/>
    <a:srgbClr val="E6E6E6"/>
    <a:srgbClr val="996600"/>
    <a:srgbClr val="FFCC00"/>
    <a:srgbClr val="FF66CC"/>
    <a:srgbClr val="FF505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22" autoAdjust="0"/>
    <p:restoredTop sz="94660"/>
  </p:normalViewPr>
  <p:slideViewPr>
    <p:cSldViewPr snapToGrid="0">
      <p:cViewPr varScale="1">
        <p:scale>
          <a:sx n="139" d="100"/>
          <a:sy n="139" d="100"/>
        </p:scale>
        <p:origin x="1626" y="1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07" d="100"/>
          <a:sy n="107" d="100"/>
        </p:scale>
        <p:origin x="5298" y="126"/>
      </p:cViewPr>
      <p:guideLst>
        <p:guide orient="horz" pos="3104"/>
        <p:guide pos="2120"/>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8658" name="Rectangle 2"/>
          <p:cNvSpPr>
            <a:spLocks noGrp="1" noChangeArrowheads="1"/>
          </p:cNvSpPr>
          <p:nvPr>
            <p:ph type="hdr" sz="quarter"/>
          </p:nvPr>
        </p:nvSpPr>
        <p:spPr bwMode="auto">
          <a:xfrm>
            <a:off x="0" y="0"/>
            <a:ext cx="291623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i="0">
                <a:latin typeface="Arial" charset="0"/>
              </a:defRPr>
            </a:lvl1pPr>
          </a:lstStyle>
          <a:p>
            <a:pPr>
              <a:defRPr/>
            </a:pPr>
            <a:endParaRPr lang="en-US"/>
          </a:p>
        </p:txBody>
      </p:sp>
      <p:sp>
        <p:nvSpPr>
          <p:cNvPr id="198659" name="Rectangle 3"/>
          <p:cNvSpPr>
            <a:spLocks noGrp="1" noChangeArrowheads="1"/>
          </p:cNvSpPr>
          <p:nvPr>
            <p:ph type="dt" sz="quarter" idx="1"/>
          </p:nvPr>
        </p:nvSpPr>
        <p:spPr bwMode="auto">
          <a:xfrm>
            <a:off x="3813175" y="0"/>
            <a:ext cx="291623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atin typeface="Arial" charset="0"/>
              </a:defRPr>
            </a:lvl1pPr>
          </a:lstStyle>
          <a:p>
            <a:pPr>
              <a:defRPr/>
            </a:pPr>
            <a:endParaRPr lang="en-US"/>
          </a:p>
        </p:txBody>
      </p:sp>
      <p:sp>
        <p:nvSpPr>
          <p:cNvPr id="198660" name="Rectangle 4"/>
          <p:cNvSpPr>
            <a:spLocks noGrp="1" noChangeArrowheads="1"/>
          </p:cNvSpPr>
          <p:nvPr>
            <p:ph type="ftr" sz="quarter" idx="2"/>
          </p:nvPr>
        </p:nvSpPr>
        <p:spPr bwMode="auto">
          <a:xfrm>
            <a:off x="0" y="9361488"/>
            <a:ext cx="291623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i="0">
                <a:latin typeface="Arial" charset="0"/>
              </a:defRPr>
            </a:lvl1pPr>
          </a:lstStyle>
          <a:p>
            <a:pPr>
              <a:defRPr/>
            </a:pPr>
            <a:endParaRPr lang="en-US"/>
          </a:p>
        </p:txBody>
      </p:sp>
      <p:sp>
        <p:nvSpPr>
          <p:cNvPr id="198661" name="Rectangle 5"/>
          <p:cNvSpPr>
            <a:spLocks noGrp="1" noChangeArrowheads="1"/>
          </p:cNvSpPr>
          <p:nvPr>
            <p:ph type="sldNum" sz="quarter" idx="3"/>
          </p:nvPr>
        </p:nvSpPr>
        <p:spPr bwMode="auto">
          <a:xfrm>
            <a:off x="3813175" y="9361488"/>
            <a:ext cx="291623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atin typeface="Arial" charset="0"/>
              </a:defRPr>
            </a:lvl1pPr>
          </a:lstStyle>
          <a:p>
            <a:pPr>
              <a:defRPr/>
            </a:pPr>
            <a:fld id="{5CE27857-282E-41D9-8801-4DBB8F93D766}" type="slidenum">
              <a:rPr lang="en-US"/>
              <a:pPr>
                <a:defRPr/>
              </a:pPr>
              <a:t>‹#›</a:t>
            </a:fld>
            <a:endParaRPr lang="en-US"/>
          </a:p>
        </p:txBody>
      </p:sp>
    </p:spTree>
    <p:extLst>
      <p:ext uri="{BB962C8B-B14F-4D97-AF65-F5344CB8AC3E}">
        <p14:creationId xmlns:p14="http://schemas.microsoft.com/office/powerpoint/2010/main" val="40443792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1623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i="0">
                <a:latin typeface="Arial" charset="0"/>
              </a:defRPr>
            </a:lvl1pPr>
          </a:lstStyle>
          <a:p>
            <a:pPr>
              <a:defRPr/>
            </a:pPr>
            <a:endParaRPr lang="en-US"/>
          </a:p>
        </p:txBody>
      </p:sp>
      <p:sp>
        <p:nvSpPr>
          <p:cNvPr id="3075" name="Rectangle 3"/>
          <p:cNvSpPr>
            <a:spLocks noGrp="1" noChangeArrowheads="1"/>
          </p:cNvSpPr>
          <p:nvPr>
            <p:ph type="dt" idx="1"/>
          </p:nvPr>
        </p:nvSpPr>
        <p:spPr bwMode="auto">
          <a:xfrm>
            <a:off x="3813175" y="0"/>
            <a:ext cx="2916238" cy="4921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latin typeface="Arial" charset="0"/>
              </a:defRPr>
            </a:lvl1pPr>
          </a:lstStyle>
          <a:p>
            <a:pPr>
              <a:defRPr/>
            </a:pPr>
            <a:endParaRPr lang="en-US"/>
          </a:p>
        </p:txBody>
      </p:sp>
      <p:sp>
        <p:nvSpPr>
          <p:cNvPr id="6148" name="Rectangle 4"/>
          <p:cNvSpPr>
            <a:spLocks noGrp="1" noRot="1" noChangeAspect="1" noChangeArrowheads="1" noTextEdit="1"/>
          </p:cNvSpPr>
          <p:nvPr>
            <p:ph type="sldImg" idx="2"/>
          </p:nvPr>
        </p:nvSpPr>
        <p:spPr bwMode="auto">
          <a:xfrm>
            <a:off x="901700" y="739775"/>
            <a:ext cx="4927600" cy="36957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73100" y="4681538"/>
            <a:ext cx="5384800" cy="44338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9361488"/>
            <a:ext cx="291623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i="0">
                <a:latin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13175" y="9361488"/>
            <a:ext cx="2916238" cy="4921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atin typeface="Arial" charset="0"/>
              </a:defRPr>
            </a:lvl1pPr>
          </a:lstStyle>
          <a:p>
            <a:pPr>
              <a:defRPr/>
            </a:pPr>
            <a:fld id="{94A42FF1-9EB7-49E8-8A8F-E28F6D125EA5}" type="slidenum">
              <a:rPr lang="en-US"/>
              <a:pPr>
                <a:defRPr/>
              </a:pPr>
              <a:t>‹#›</a:t>
            </a:fld>
            <a:endParaRPr lang="en-US"/>
          </a:p>
        </p:txBody>
      </p:sp>
    </p:spTree>
    <p:extLst>
      <p:ext uri="{BB962C8B-B14F-4D97-AF65-F5344CB8AC3E}">
        <p14:creationId xmlns:p14="http://schemas.microsoft.com/office/powerpoint/2010/main" val="5065366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p>
            <a:fld id="{277F65E3-B6DB-4128-97D0-D922215985D9}" type="slidenum">
              <a:rPr lang="en-US" smtClean="0"/>
              <a:pPr/>
              <a:t>1</a:t>
            </a:fld>
            <a:endParaRPr lang="en-US" smtClean="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p:spPr>
        <p:txBody>
          <a:bodyPr/>
          <a:lstStyle/>
          <a:p>
            <a:pPr eaLnBrk="1" hangingPunct="1"/>
            <a:endParaRPr lang="en-US" dirty="0" smtClean="0"/>
          </a:p>
        </p:txBody>
      </p:sp>
    </p:spTree>
    <p:extLst>
      <p:ext uri="{BB962C8B-B14F-4D97-AF65-F5344CB8AC3E}">
        <p14:creationId xmlns:p14="http://schemas.microsoft.com/office/powerpoint/2010/main" val="2977489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A42FF1-9EB7-49E8-8A8F-E28F6D125EA5}" type="slidenum">
              <a:rPr lang="en-US" smtClean="0"/>
              <a:pPr>
                <a:defRPr/>
              </a:pPr>
              <a:t>5</a:t>
            </a:fld>
            <a:endParaRPr lang="en-US"/>
          </a:p>
        </p:txBody>
      </p:sp>
    </p:spTree>
    <p:extLst>
      <p:ext uri="{BB962C8B-B14F-4D97-AF65-F5344CB8AC3E}">
        <p14:creationId xmlns:p14="http://schemas.microsoft.com/office/powerpoint/2010/main" val="3621014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A42FF1-9EB7-49E8-8A8F-E28F6D125EA5}" type="slidenum">
              <a:rPr lang="en-US" smtClean="0"/>
              <a:pPr>
                <a:defRPr/>
              </a:pPr>
              <a:t>6</a:t>
            </a:fld>
            <a:endParaRPr lang="en-US"/>
          </a:p>
        </p:txBody>
      </p:sp>
    </p:spTree>
    <p:extLst>
      <p:ext uri="{BB962C8B-B14F-4D97-AF65-F5344CB8AC3E}">
        <p14:creationId xmlns:p14="http://schemas.microsoft.com/office/powerpoint/2010/main" val="16780214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4A42FF1-9EB7-49E8-8A8F-E28F6D125EA5}" type="slidenum">
              <a:rPr lang="en-US" smtClean="0"/>
              <a:pPr>
                <a:defRPr/>
              </a:pPr>
              <a:t>7</a:t>
            </a:fld>
            <a:endParaRPr lang="en-US"/>
          </a:p>
        </p:txBody>
      </p:sp>
    </p:spTree>
    <p:extLst>
      <p:ext uri="{BB962C8B-B14F-4D97-AF65-F5344CB8AC3E}">
        <p14:creationId xmlns:p14="http://schemas.microsoft.com/office/powerpoint/2010/main" val="2662393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4A42FF1-9EB7-49E8-8A8F-E28F6D125EA5}"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9960489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94A42FF1-9EB7-49E8-8A8F-E28F6D125EA5}"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26554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en-US" sz="2000" i="1">
              <a:latin typeface="Arial" charset="0"/>
            </a:endParaRPr>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en-US" sz="2000" i="1">
              <a:latin typeface="Arial" charset="0"/>
            </a:endParaRPr>
          </a:p>
        </p:txBody>
      </p:sp>
      <p:sp>
        <p:nvSpPr>
          <p:cNvPr id="31746"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31747"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6" name="Rectangle 4"/>
          <p:cNvSpPr>
            <a:spLocks noGrp="1" noChangeArrowheads="1"/>
          </p:cNvSpPr>
          <p:nvPr>
            <p:ph type="dt" sz="half" idx="10"/>
          </p:nvPr>
        </p:nvSpPr>
        <p:spPr>
          <a:xfrm>
            <a:off x="457200" y="6243638"/>
            <a:ext cx="2133600" cy="457200"/>
          </a:xfrm>
        </p:spPr>
        <p:txBody>
          <a:bodyPr/>
          <a:lstStyle>
            <a:lvl1pPr>
              <a:defRPr>
                <a:latin typeface="+mj-lt"/>
              </a:defRPr>
            </a:lvl1pPr>
          </a:lstStyle>
          <a:p>
            <a:pPr>
              <a:defRPr/>
            </a:pPr>
            <a:endParaRPr lang="en-US"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a:latin typeface="+mj-lt"/>
              </a:defRPr>
            </a:lvl1pPr>
          </a:lstStyle>
          <a:p>
            <a:pPr>
              <a:defRPr/>
            </a:pPr>
            <a:endParaRPr lang="en-US" altLang="en-US"/>
          </a:p>
        </p:txBody>
      </p:sp>
      <p:sp>
        <p:nvSpPr>
          <p:cNvPr id="8" name="Rectangle 6"/>
          <p:cNvSpPr>
            <a:spLocks noGrp="1" noChangeArrowheads="1"/>
          </p:cNvSpPr>
          <p:nvPr>
            <p:ph type="sldNum" sz="quarter" idx="12"/>
          </p:nvPr>
        </p:nvSpPr>
        <p:spPr>
          <a:xfrm>
            <a:off x="6553200" y="6243638"/>
            <a:ext cx="2133600" cy="457200"/>
          </a:xfrm>
        </p:spPr>
        <p:txBody>
          <a:bodyPr/>
          <a:lstStyle>
            <a:lvl1pPr>
              <a:defRPr>
                <a:latin typeface="+mj-lt"/>
              </a:defRPr>
            </a:lvl1pPr>
          </a:lstStyle>
          <a:p>
            <a:pPr>
              <a:defRPr/>
            </a:pPr>
            <a:fld id="{D8947780-94D4-4F3E-8C02-5D4B55555830}"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5E890BA-ECC2-4BA8-94C7-007A53CF9989}"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70EAFAB-149C-45A2-8861-3C33DFAFF70C}"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Footer Placeholder 4"/>
          <p:cNvSpPr txBox="1">
            <a:spLocks noGrp="1"/>
          </p:cNvSpPr>
          <p:nvPr userDrawn="1"/>
        </p:nvSpPr>
        <p:spPr bwMode="auto">
          <a:xfrm>
            <a:off x="333375" y="6240463"/>
            <a:ext cx="7954963" cy="457200"/>
          </a:xfrm>
          <a:prstGeom prst="rect">
            <a:avLst/>
          </a:prstGeom>
          <a:noFill/>
          <a:ln w="9525">
            <a:noFill/>
            <a:miter lim="800000"/>
            <a:headEnd/>
            <a:tailEnd/>
          </a:ln>
        </p:spPr>
        <p:txBody>
          <a:bodyPr anchor="b"/>
          <a:lstStyle/>
          <a:p>
            <a:pPr algn="ctr">
              <a:defRPr/>
            </a:pPr>
            <a:r>
              <a:rPr lang="en-US" altLang="en-US" dirty="0" smtClean="0"/>
              <a:t>2023 Mar 24</a:t>
            </a:r>
            <a:r>
              <a:rPr lang="en-US" altLang="en-US" baseline="30000" dirty="0" smtClean="0"/>
              <a:t>th</a:t>
            </a:r>
            <a:r>
              <a:rPr lang="en-US" altLang="en-US" dirty="0" smtClean="0"/>
              <a:t>     </a:t>
            </a:r>
            <a:r>
              <a:rPr lang="en-US" altLang="en-US" dirty="0"/>
              <a:t>	F. Cerutti    		</a:t>
            </a:r>
            <a:r>
              <a:rPr lang="en-US" altLang="en-US" dirty="0" smtClean="0"/>
              <a:t>10th Meeting of the LHC Triplet Task Force</a:t>
            </a:r>
            <a:endParaRPr lang="en-US" alt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p:txBody>
          <a:bodyPr/>
          <a:lstStyle>
            <a:lvl1pPr>
              <a:defRPr/>
            </a:lvl1pPr>
          </a:lstStyle>
          <a:p>
            <a:pPr>
              <a:defRPr/>
            </a:pPr>
            <a:fld id="{F83E8BD6-4958-4175-8E2E-B668468FA7D2}" type="slidenum">
              <a:rPr lang="en-US" altLang="en-US"/>
              <a:pPr>
                <a:defRPr/>
              </a:pPr>
              <a:t>‹#›</a:t>
            </a:fld>
            <a:endParaRPr lang="en-US"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F2FA76E-150A-4FE2-B1A6-60F25C19F6EE}"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8EFE69FA-6E2F-415E-B73D-8982610688E7}"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02A785C0-A8BB-4650-A090-2A2016DC6917}"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06B3785F-7255-4FBD-BF57-09B99FB7E216}"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4AE047F2-7194-4046-9C23-F1F4A0175748}"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988D0A0-79C4-4010-BDA2-582A01DAF564}"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DD872AC8-0B89-416A-80D8-BD1564982FF1}"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30724" name="Rectangle 4"/>
          <p:cNvSpPr>
            <a:spLocks noGrp="1" noChangeArrowheads="1"/>
          </p:cNvSpPr>
          <p:nvPr>
            <p:ph type="dt" sz="half" idx="2"/>
          </p:nvPr>
        </p:nvSpPr>
        <p:spPr bwMode="auto">
          <a:xfrm>
            <a:off x="457200" y="6243638"/>
            <a:ext cx="202406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i="0">
                <a:latin typeface="Tahoma" pitchFamily="34" charset="0"/>
              </a:defRPr>
            </a:lvl1pPr>
          </a:lstStyle>
          <a:p>
            <a:pPr>
              <a:defRPr/>
            </a:pPr>
            <a:endParaRPr lang="en-US" altLang="en-US"/>
          </a:p>
        </p:txBody>
      </p:sp>
      <p:sp>
        <p:nvSpPr>
          <p:cNvPr id="30725" name="Rectangle 5"/>
          <p:cNvSpPr>
            <a:spLocks noGrp="1" noChangeArrowheads="1"/>
          </p:cNvSpPr>
          <p:nvPr>
            <p:ph type="ftr" sz="quarter" idx="3"/>
          </p:nvPr>
        </p:nvSpPr>
        <p:spPr bwMode="auto">
          <a:xfrm>
            <a:off x="2527300" y="6248400"/>
            <a:ext cx="5018088"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a:lvl1pPr>
          </a:lstStyle>
          <a:p>
            <a:pPr>
              <a:defRPr/>
            </a:pPr>
            <a:endParaRPr lang="en-US" altLang="en-US"/>
          </a:p>
        </p:txBody>
      </p:sp>
      <p:sp>
        <p:nvSpPr>
          <p:cNvPr id="30726" name="Rectangle 6"/>
          <p:cNvSpPr>
            <a:spLocks noGrp="1" noChangeArrowheads="1"/>
          </p:cNvSpPr>
          <p:nvPr>
            <p:ph type="sldNum" sz="quarter" idx="4"/>
          </p:nvPr>
        </p:nvSpPr>
        <p:spPr bwMode="auto">
          <a:xfrm>
            <a:off x="7580313" y="6243638"/>
            <a:ext cx="110648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latin typeface="Tahoma" pitchFamily="34" charset="0"/>
              </a:defRPr>
            </a:lvl1pPr>
          </a:lstStyle>
          <a:p>
            <a:pPr>
              <a:defRPr/>
            </a:pPr>
            <a:fld id="{54032372-6DF1-42C8-984F-A20E5DFE7D32}" type="slidenum">
              <a:rPr lang="en-US" altLang="en-US"/>
              <a:pPr>
                <a:defRPr/>
              </a:pPr>
              <a:t>‹#›</a:t>
            </a:fld>
            <a:endParaRPr lang="en-US" altLang="en-US"/>
          </a:p>
        </p:txBody>
      </p:sp>
      <p:sp>
        <p:nvSpPr>
          <p:cNvPr id="30727"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en-US" sz="2000" i="1">
              <a:latin typeface="Arial" charset="0"/>
            </a:endParaRPr>
          </a:p>
        </p:txBody>
      </p:sp>
      <p:sp>
        <p:nvSpPr>
          <p:cNvPr id="30728"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en-US" sz="2000" i="1">
              <a:latin typeface="Arial" charset="0"/>
            </a:endParaRPr>
          </a:p>
        </p:txBody>
      </p:sp>
    </p:spTree>
  </p:cSld>
  <p:clrMap bg1="lt1" tx1="dk1" bg2="lt2" tx2="dk2" accent1="accent1" accent2="accent2" accent3="accent3" accent4="accent4" accent5="accent5" accent6="accent6" hlink="hlink" folHlink="folHlink"/>
  <p:sldLayoutIdLst>
    <p:sldLayoutId id="2147483859" r:id="rId1"/>
    <p:sldLayoutId id="2147483860" r:id="rId2"/>
    <p:sldLayoutId id="2147483850" r:id="rId3"/>
    <p:sldLayoutId id="2147483851" r:id="rId4"/>
    <p:sldLayoutId id="2147483852" r:id="rId5"/>
    <p:sldLayoutId id="2147483853" r:id="rId6"/>
    <p:sldLayoutId id="2147483854" r:id="rId7"/>
    <p:sldLayoutId id="2147483855" r:id="rId8"/>
    <p:sldLayoutId id="2147483856" r:id="rId9"/>
    <p:sldLayoutId id="2147483857" r:id="rId10"/>
    <p:sldLayoutId id="2147483858"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itchFamily="18" charset="0"/>
        </a:defRPr>
      </a:lvl2pPr>
      <a:lvl3pPr algn="l" rtl="0" eaLnBrk="0" fontAlgn="base" hangingPunct="0">
        <a:spcBef>
          <a:spcPct val="0"/>
        </a:spcBef>
        <a:spcAft>
          <a:spcPct val="0"/>
        </a:spcAft>
        <a:defRPr sz="4200">
          <a:solidFill>
            <a:schemeClr val="tx2"/>
          </a:solidFill>
          <a:latin typeface="Garamond" pitchFamily="18" charset="0"/>
        </a:defRPr>
      </a:lvl3pPr>
      <a:lvl4pPr algn="l" rtl="0" eaLnBrk="0" fontAlgn="base" hangingPunct="0">
        <a:spcBef>
          <a:spcPct val="0"/>
        </a:spcBef>
        <a:spcAft>
          <a:spcPct val="0"/>
        </a:spcAft>
        <a:defRPr sz="4200">
          <a:solidFill>
            <a:schemeClr val="tx2"/>
          </a:solidFill>
          <a:latin typeface="Garamond" pitchFamily="18" charset="0"/>
        </a:defRPr>
      </a:lvl4pPr>
      <a:lvl5pPr algn="l" rtl="0" eaLnBrk="0" fontAlgn="base" hangingPunct="0">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98" name="Straight Connector 14"/>
          <p:cNvCxnSpPr>
            <a:cxnSpLocks noChangeShapeType="1"/>
          </p:cNvCxnSpPr>
          <p:nvPr/>
        </p:nvCxnSpPr>
        <p:spPr bwMode="auto">
          <a:xfrm>
            <a:off x="0" y="0"/>
            <a:ext cx="914400" cy="0"/>
          </a:xfrm>
          <a:prstGeom prst="line">
            <a:avLst/>
          </a:prstGeom>
          <a:noFill/>
          <a:ln w="0" algn="ctr">
            <a:solidFill>
              <a:srgbClr val="FBFFFF"/>
            </a:solidFill>
            <a:round/>
            <a:headEnd/>
            <a:tailEnd/>
          </a:ln>
        </p:spPr>
      </p:cxnSp>
      <p:cxnSp>
        <p:nvCxnSpPr>
          <p:cNvPr id="4099" name="Straight Connector 7"/>
          <p:cNvCxnSpPr>
            <a:cxnSpLocks noChangeShapeType="1"/>
          </p:cNvCxnSpPr>
          <p:nvPr/>
        </p:nvCxnSpPr>
        <p:spPr bwMode="auto">
          <a:xfrm>
            <a:off x="0" y="0"/>
            <a:ext cx="457200" cy="0"/>
          </a:xfrm>
          <a:prstGeom prst="line">
            <a:avLst/>
          </a:prstGeom>
          <a:noFill/>
          <a:ln w="0" algn="ctr">
            <a:solidFill>
              <a:srgbClr val="FEFFFF"/>
            </a:solidFill>
            <a:round/>
            <a:headEnd/>
            <a:tailEnd/>
          </a:ln>
        </p:spPr>
      </p:cxnSp>
      <p:cxnSp>
        <p:nvCxnSpPr>
          <p:cNvPr id="4100" name="Straight Connector 8"/>
          <p:cNvCxnSpPr>
            <a:cxnSpLocks noChangeShapeType="1"/>
          </p:cNvCxnSpPr>
          <p:nvPr/>
        </p:nvCxnSpPr>
        <p:spPr bwMode="auto">
          <a:xfrm>
            <a:off x="0" y="0"/>
            <a:ext cx="457200" cy="0"/>
          </a:xfrm>
          <a:prstGeom prst="line">
            <a:avLst/>
          </a:prstGeom>
          <a:noFill/>
          <a:ln w="0" algn="ctr">
            <a:solidFill>
              <a:srgbClr val="FEFFFF"/>
            </a:solidFill>
            <a:round/>
            <a:headEnd/>
            <a:tailEnd/>
          </a:ln>
        </p:spPr>
      </p:cxnSp>
      <p:sp>
        <p:nvSpPr>
          <p:cNvPr id="4101" name="Slide Number Placeholder 3"/>
          <p:cNvSpPr>
            <a:spLocks noGrp="1"/>
          </p:cNvSpPr>
          <p:nvPr>
            <p:ph type="sldNum" sz="quarter" idx="12"/>
          </p:nvPr>
        </p:nvSpPr>
        <p:spPr>
          <a:xfrm>
            <a:off x="6553200" y="6243638"/>
            <a:ext cx="2133600" cy="457200"/>
          </a:xfrm>
          <a:noFill/>
        </p:spPr>
        <p:txBody>
          <a:bodyPr/>
          <a:lstStyle/>
          <a:p>
            <a:fld id="{1A129334-2CD7-4C34-A4E8-9D67331CD5AA}" type="slidenum">
              <a:rPr lang="en-US" altLang="en-US" smtClean="0"/>
              <a:pPr/>
              <a:t>1</a:t>
            </a:fld>
            <a:endParaRPr lang="en-US" altLang="en-US" dirty="0" smtClean="0"/>
          </a:p>
        </p:txBody>
      </p:sp>
      <p:cxnSp>
        <p:nvCxnSpPr>
          <p:cNvPr id="4102" name="Straight Connector 9"/>
          <p:cNvCxnSpPr>
            <a:cxnSpLocks noChangeShapeType="1"/>
          </p:cNvCxnSpPr>
          <p:nvPr/>
        </p:nvCxnSpPr>
        <p:spPr bwMode="auto">
          <a:xfrm>
            <a:off x="0" y="0"/>
            <a:ext cx="457200" cy="0"/>
          </a:xfrm>
          <a:prstGeom prst="line">
            <a:avLst/>
          </a:prstGeom>
          <a:noFill/>
          <a:ln w="0" algn="ctr">
            <a:solidFill>
              <a:srgbClr val="FEFFFF"/>
            </a:solidFill>
            <a:round/>
            <a:headEnd/>
            <a:tailEnd/>
          </a:ln>
        </p:spPr>
      </p:cxnSp>
      <p:sp>
        <p:nvSpPr>
          <p:cNvPr id="4103" name="Rectangle 8"/>
          <p:cNvSpPr>
            <a:spLocks noChangeArrowheads="1"/>
          </p:cNvSpPr>
          <p:nvPr/>
        </p:nvSpPr>
        <p:spPr bwMode="auto">
          <a:xfrm>
            <a:off x="228600" y="1087278"/>
            <a:ext cx="8839199" cy="1325562"/>
          </a:xfrm>
          <a:prstGeom prst="rect">
            <a:avLst/>
          </a:prstGeom>
          <a:noFill/>
          <a:ln w="9525">
            <a:noFill/>
            <a:miter lim="800000"/>
            <a:headEnd/>
            <a:tailEnd/>
          </a:ln>
        </p:spPr>
        <p:txBody>
          <a:bodyPr/>
          <a:lstStyle/>
          <a:p>
            <a:pPr algn="ctr">
              <a:spcBef>
                <a:spcPct val="20000"/>
              </a:spcBef>
            </a:pPr>
            <a:r>
              <a:rPr lang="en-US" sz="3600" cap="all" dirty="0" smtClean="0">
                <a:solidFill>
                  <a:srgbClr val="0066FF"/>
                </a:solidFill>
              </a:rPr>
              <a:t>Integrated </a:t>
            </a:r>
            <a:r>
              <a:rPr lang="en-US" sz="3600" cap="all" dirty="0">
                <a:solidFill>
                  <a:srgbClr val="0066FF"/>
                </a:solidFill>
              </a:rPr>
              <a:t>radiation dose in </a:t>
            </a:r>
            <a:r>
              <a:rPr lang="en-US" sz="3600" cap="all" dirty="0" smtClean="0">
                <a:solidFill>
                  <a:srgbClr val="0066FF"/>
                </a:solidFill>
              </a:rPr>
              <a:t>IR8 </a:t>
            </a:r>
          </a:p>
          <a:p>
            <a:pPr algn="ctr">
              <a:spcBef>
                <a:spcPct val="20000"/>
              </a:spcBef>
            </a:pPr>
            <a:r>
              <a:rPr lang="en-US" sz="3600" cap="all" dirty="0" smtClean="0">
                <a:solidFill>
                  <a:srgbClr val="0066FF"/>
                </a:solidFill>
              </a:rPr>
              <a:t>in </a:t>
            </a:r>
            <a:r>
              <a:rPr lang="en-US" sz="3600" cap="all" dirty="0">
                <a:solidFill>
                  <a:srgbClr val="0066FF"/>
                </a:solidFill>
              </a:rPr>
              <a:t>the HL era</a:t>
            </a:r>
          </a:p>
        </p:txBody>
      </p:sp>
      <p:cxnSp>
        <p:nvCxnSpPr>
          <p:cNvPr id="4104" name="Straight Connector 10"/>
          <p:cNvCxnSpPr>
            <a:cxnSpLocks noChangeShapeType="1"/>
          </p:cNvCxnSpPr>
          <p:nvPr/>
        </p:nvCxnSpPr>
        <p:spPr bwMode="auto">
          <a:xfrm>
            <a:off x="0" y="0"/>
            <a:ext cx="457200" cy="0"/>
          </a:xfrm>
          <a:prstGeom prst="line">
            <a:avLst/>
          </a:prstGeom>
          <a:noFill/>
          <a:ln w="0" algn="ctr">
            <a:solidFill>
              <a:srgbClr val="FEFFFF"/>
            </a:solidFill>
            <a:round/>
            <a:headEnd/>
            <a:tailEnd/>
          </a:ln>
        </p:spPr>
      </p:cxnSp>
      <p:cxnSp>
        <p:nvCxnSpPr>
          <p:cNvPr id="4105" name="Straight Connector 11"/>
          <p:cNvCxnSpPr>
            <a:cxnSpLocks noChangeShapeType="1"/>
          </p:cNvCxnSpPr>
          <p:nvPr/>
        </p:nvCxnSpPr>
        <p:spPr bwMode="auto">
          <a:xfrm>
            <a:off x="0" y="0"/>
            <a:ext cx="457200" cy="0"/>
          </a:xfrm>
          <a:prstGeom prst="line">
            <a:avLst/>
          </a:prstGeom>
          <a:noFill/>
          <a:ln w="0" algn="ctr">
            <a:solidFill>
              <a:srgbClr val="FEFFFF"/>
            </a:solidFill>
            <a:round/>
            <a:headEnd/>
            <a:tailEnd/>
          </a:ln>
        </p:spPr>
      </p:cxnSp>
      <p:cxnSp>
        <p:nvCxnSpPr>
          <p:cNvPr id="4106" name="Straight Connector 12"/>
          <p:cNvCxnSpPr>
            <a:cxnSpLocks noChangeShapeType="1"/>
          </p:cNvCxnSpPr>
          <p:nvPr/>
        </p:nvCxnSpPr>
        <p:spPr bwMode="auto">
          <a:xfrm>
            <a:off x="0" y="0"/>
            <a:ext cx="457200" cy="0"/>
          </a:xfrm>
          <a:prstGeom prst="line">
            <a:avLst/>
          </a:prstGeom>
          <a:noFill/>
          <a:ln w="0" algn="ctr">
            <a:solidFill>
              <a:srgbClr val="FEFFFF"/>
            </a:solidFill>
            <a:round/>
            <a:headEnd/>
            <a:tailEnd/>
          </a:ln>
        </p:spPr>
      </p:cxnSp>
      <p:cxnSp>
        <p:nvCxnSpPr>
          <p:cNvPr id="4107" name="Straight Connector 13"/>
          <p:cNvCxnSpPr>
            <a:cxnSpLocks noChangeShapeType="1"/>
          </p:cNvCxnSpPr>
          <p:nvPr/>
        </p:nvCxnSpPr>
        <p:spPr bwMode="auto">
          <a:xfrm>
            <a:off x="0" y="0"/>
            <a:ext cx="0" cy="457200"/>
          </a:xfrm>
          <a:prstGeom prst="line">
            <a:avLst/>
          </a:prstGeom>
          <a:noFill/>
          <a:ln w="0" algn="ctr">
            <a:solidFill>
              <a:srgbClr val="FDFFFF"/>
            </a:solidFill>
            <a:round/>
            <a:headEnd/>
            <a:tailEnd/>
          </a:ln>
        </p:spPr>
      </p:cxnSp>
      <p:sp>
        <p:nvSpPr>
          <p:cNvPr id="4109" name="Footer Placeholder 4"/>
          <p:cNvSpPr txBox="1">
            <a:spLocks noGrp="1"/>
          </p:cNvSpPr>
          <p:nvPr/>
        </p:nvSpPr>
        <p:spPr bwMode="auto">
          <a:xfrm>
            <a:off x="352712" y="5773122"/>
            <a:ext cx="8440105" cy="391004"/>
          </a:xfrm>
          <a:prstGeom prst="rect">
            <a:avLst/>
          </a:prstGeom>
          <a:noFill/>
          <a:ln w="9525">
            <a:noFill/>
            <a:miter lim="800000"/>
            <a:headEnd/>
            <a:tailEnd/>
          </a:ln>
        </p:spPr>
        <p:txBody>
          <a:bodyPr anchor="b"/>
          <a:lstStyle/>
          <a:p>
            <a:pPr algn="ctr">
              <a:lnSpc>
                <a:spcPct val="200000"/>
              </a:lnSpc>
            </a:pPr>
            <a:r>
              <a:rPr lang="en-US" altLang="en-US" sz="1600" dirty="0" smtClean="0">
                <a:solidFill>
                  <a:srgbClr val="FF0000"/>
                </a:solidFill>
              </a:rPr>
              <a:t>10th </a:t>
            </a:r>
            <a:r>
              <a:rPr lang="en-US" altLang="en-US" sz="1600" dirty="0">
                <a:solidFill>
                  <a:srgbClr val="FF0000"/>
                </a:solidFill>
              </a:rPr>
              <a:t>Meeting of the LHC Triplet Task </a:t>
            </a:r>
            <a:r>
              <a:rPr lang="en-US" altLang="en-US" sz="1600" dirty="0" smtClean="0">
                <a:solidFill>
                  <a:srgbClr val="FF0000"/>
                </a:solidFill>
              </a:rPr>
              <a:t>Force			2023 March </a:t>
            </a:r>
            <a:r>
              <a:rPr lang="en-US" altLang="en-US" sz="1600" dirty="0">
                <a:solidFill>
                  <a:srgbClr val="FF0000"/>
                </a:solidFill>
              </a:rPr>
              <a:t>2</a:t>
            </a:r>
            <a:r>
              <a:rPr lang="en-US" altLang="en-US" sz="1600" dirty="0" smtClean="0">
                <a:solidFill>
                  <a:srgbClr val="FF0000"/>
                </a:solidFill>
              </a:rPr>
              <a:t>4</a:t>
            </a:r>
            <a:r>
              <a:rPr lang="en-US" altLang="en-US" sz="1600" baseline="30000" dirty="0" smtClean="0">
                <a:solidFill>
                  <a:srgbClr val="FF0000"/>
                </a:solidFill>
              </a:rPr>
              <a:t>th</a:t>
            </a:r>
            <a:endParaRPr lang="en-US" altLang="en-US" sz="1600" baseline="30000" dirty="0">
              <a:solidFill>
                <a:srgbClr val="FF0000"/>
              </a:solidFill>
            </a:endParaRPr>
          </a:p>
        </p:txBody>
      </p:sp>
      <p:grpSp>
        <p:nvGrpSpPr>
          <p:cNvPr id="4" name="Group 3"/>
          <p:cNvGrpSpPr/>
          <p:nvPr/>
        </p:nvGrpSpPr>
        <p:grpSpPr>
          <a:xfrm>
            <a:off x="1366942" y="3559473"/>
            <a:ext cx="6205537" cy="949596"/>
            <a:chOff x="1507330" y="1745942"/>
            <a:chExt cx="6205537" cy="949596"/>
          </a:xfrm>
        </p:grpSpPr>
        <p:pic>
          <p:nvPicPr>
            <p:cNvPr id="4112" name="Picture 16" descr="CERN.gif"/>
            <p:cNvPicPr>
              <a:picLocks noChangeAspect="1"/>
            </p:cNvPicPr>
            <p:nvPr/>
          </p:nvPicPr>
          <p:blipFill>
            <a:blip r:embed="rId3" cstate="print"/>
            <a:srcRect/>
            <a:stretch>
              <a:fillRect/>
            </a:stretch>
          </p:blipFill>
          <p:spPr bwMode="auto">
            <a:xfrm>
              <a:off x="2480400" y="1790354"/>
              <a:ext cx="772708" cy="773194"/>
            </a:xfrm>
            <a:prstGeom prst="rect">
              <a:avLst/>
            </a:prstGeom>
            <a:noFill/>
            <a:ln w="9525">
              <a:noFill/>
              <a:miter lim="800000"/>
              <a:headEnd/>
              <a:tailEnd/>
            </a:ln>
          </p:spPr>
        </p:pic>
        <p:sp>
          <p:nvSpPr>
            <p:cNvPr id="18" name="Rectangle 7"/>
            <p:cNvSpPr>
              <a:spLocks noChangeArrowheads="1"/>
            </p:cNvSpPr>
            <p:nvPr/>
          </p:nvSpPr>
          <p:spPr bwMode="auto">
            <a:xfrm>
              <a:off x="1507330" y="1969739"/>
              <a:ext cx="6091237" cy="473392"/>
            </a:xfrm>
            <a:prstGeom prst="rect">
              <a:avLst/>
            </a:prstGeom>
            <a:noFill/>
            <a:ln w="28575">
              <a:noFill/>
              <a:miter lim="800000"/>
              <a:headEnd/>
              <a:tailEnd/>
            </a:ln>
          </p:spPr>
          <p:txBody>
            <a:bodyPr/>
            <a:lstStyle/>
            <a:p>
              <a:pPr algn="ctr">
                <a:lnSpc>
                  <a:spcPct val="150000"/>
                </a:lnSpc>
                <a:spcBef>
                  <a:spcPct val="20000"/>
                </a:spcBef>
                <a:spcAft>
                  <a:spcPct val="20000"/>
                </a:spcAft>
              </a:pPr>
              <a:r>
                <a:rPr lang="en-US" sz="1800" i="1" dirty="0" err="1" smtClean="0"/>
                <a:t>Alessia</a:t>
              </a:r>
              <a:r>
                <a:rPr lang="en-US" sz="1800" i="1" dirty="0" smtClean="0"/>
                <a:t> </a:t>
              </a:r>
              <a:r>
                <a:rPr lang="en-US" sz="1800" i="1" dirty="0" err="1" smtClean="0"/>
                <a:t>Ciccotelli</a:t>
              </a:r>
              <a:endParaRPr lang="en-US" sz="1800" i="1" dirty="0" smtClean="0"/>
            </a:p>
            <a:p>
              <a:pPr algn="ctr">
                <a:lnSpc>
                  <a:spcPct val="150000"/>
                </a:lnSpc>
                <a:spcBef>
                  <a:spcPct val="20000"/>
                </a:spcBef>
                <a:spcAft>
                  <a:spcPct val="20000"/>
                </a:spcAft>
              </a:pPr>
              <a:r>
                <a:rPr lang="en-US" sz="1800" i="1" dirty="0" smtClean="0"/>
                <a:t>Francesco Cerutti</a:t>
              </a:r>
              <a:endParaRPr lang="en-US" sz="1800" i="1" dirty="0"/>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4379" y="1960111"/>
              <a:ext cx="538821" cy="538821"/>
            </a:xfrm>
            <a:prstGeom prst="rect">
              <a:avLst/>
            </a:prstGeom>
          </p:spPr>
        </p:pic>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l="14996" t="16489" r="13096" b="14046"/>
            <a:stretch/>
          </p:blipFill>
          <p:spPr>
            <a:xfrm>
              <a:off x="6729888" y="1745942"/>
              <a:ext cx="982979" cy="949596"/>
            </a:xfrm>
            <a:prstGeom prst="rect">
              <a:avLst/>
            </a:prstGeom>
          </p:spPr>
        </p:pic>
      </p:grpSp>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22008" y="2884608"/>
            <a:ext cx="1962150" cy="8191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83E8BD6-4958-4175-8E2E-B668468FA7D2}" type="slidenum">
              <a:rPr kumimoji="0" lang="en-US" altLang="en-US" sz="1200" b="0" i="0" u="none" strike="noStrike" kern="1200" cap="none" spc="0" normalizeH="0" baseline="0" noProof="0" smtClean="0">
                <a:ln>
                  <a:noFill/>
                </a:ln>
                <a:solidFill>
                  <a:srgbClr val="000000"/>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en-US" sz="1200" b="0" i="0" u="none" strike="noStrike" kern="1200" cap="none" spc="0" normalizeH="0" baseline="0" noProof="0">
              <a:ln>
                <a:noFill/>
              </a:ln>
              <a:solidFill>
                <a:srgbClr val="000000"/>
              </a:solidFill>
              <a:effectLst/>
              <a:uLnTx/>
              <a:uFillTx/>
              <a:latin typeface="Tahoma" pitchFamily="34" charset="0"/>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2769081461"/>
              </p:ext>
            </p:extLst>
          </p:nvPr>
        </p:nvGraphicFramePr>
        <p:xfrm>
          <a:off x="399609" y="1057421"/>
          <a:ext cx="8287191" cy="4849074"/>
        </p:xfrm>
        <a:graphic>
          <a:graphicData uri="http://schemas.openxmlformats.org/drawingml/2006/table">
            <a:tbl>
              <a:tblPr firstRow="1" bandRow="1">
                <a:tableStyleId>{21E4AEA4-8DFA-4A89-87EB-49C32662AFE0}</a:tableStyleId>
              </a:tblPr>
              <a:tblGrid>
                <a:gridCol w="3267469">
                  <a:extLst>
                    <a:ext uri="{9D8B030D-6E8A-4147-A177-3AD203B41FA5}">
                      <a16:colId xmlns:a16="http://schemas.microsoft.com/office/drawing/2014/main" val="1530885505"/>
                    </a:ext>
                  </a:extLst>
                </a:gridCol>
                <a:gridCol w="2257325">
                  <a:extLst>
                    <a:ext uri="{9D8B030D-6E8A-4147-A177-3AD203B41FA5}">
                      <a16:colId xmlns:a16="http://schemas.microsoft.com/office/drawing/2014/main" val="2414852811"/>
                    </a:ext>
                  </a:extLst>
                </a:gridCol>
                <a:gridCol w="2762397">
                  <a:extLst>
                    <a:ext uri="{9D8B030D-6E8A-4147-A177-3AD203B41FA5}">
                      <a16:colId xmlns:a16="http://schemas.microsoft.com/office/drawing/2014/main" val="3606782430"/>
                    </a:ext>
                  </a:extLst>
                </a:gridCol>
              </a:tblGrid>
              <a:tr h="432000">
                <a:tc>
                  <a:txBody>
                    <a:bodyPr/>
                    <a:lstStyle/>
                    <a:p>
                      <a:pPr algn="ctr"/>
                      <a:endParaRPr lang="fr-FR" sz="1600" dirty="0"/>
                    </a:p>
                  </a:txBody>
                  <a:tcPr anchor="ctr">
                    <a:lnB w="12700" cap="flat" cmpd="sng" algn="ctr">
                      <a:noFill/>
                      <a:prstDash val="solid"/>
                      <a:round/>
                      <a:headEnd type="none" w="med" len="med"/>
                      <a:tailEnd type="none" w="med" len="med"/>
                    </a:lnB>
                  </a:tcPr>
                </a:tc>
                <a:tc>
                  <a:txBody>
                    <a:bodyPr/>
                    <a:lstStyle/>
                    <a:p>
                      <a:pPr algn="ctr"/>
                      <a:r>
                        <a:rPr lang="en-US" sz="1600" dirty="0" smtClean="0"/>
                        <a:t>no upgrade II</a:t>
                      </a:r>
                      <a:endParaRPr lang="fr-FR" sz="1600" dirty="0"/>
                    </a:p>
                  </a:txBody>
                  <a:tcPr anchor="ctr">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t>with upgrade II in LS4</a:t>
                      </a:r>
                    </a:p>
                  </a:txBody>
                  <a:tcPr anchor="ctr">
                    <a:lnB w="12700" cap="flat" cmpd="sng" algn="ctr">
                      <a:noFill/>
                      <a:prstDash val="solid"/>
                      <a:round/>
                      <a:headEnd type="none" w="med" len="med"/>
                      <a:tailEnd type="none" w="med" len="med"/>
                    </a:lnB>
                  </a:tcPr>
                </a:tc>
                <a:extLst>
                  <a:ext uri="{0D108BD9-81ED-4DB2-BD59-A6C34878D82A}">
                    <a16:rowId xmlns:a16="http://schemas.microsoft.com/office/drawing/2014/main" val="3416425600"/>
                  </a:ext>
                </a:extLst>
              </a:tr>
              <a:tr h="432000">
                <a:tc>
                  <a:txBody>
                    <a:bodyPr/>
                    <a:lstStyle/>
                    <a:p>
                      <a:pPr algn="ctr"/>
                      <a:r>
                        <a:rPr lang="fr-FR" sz="1600" dirty="0" smtClean="0"/>
                        <a:t>CORRECTOR MAGNET</a:t>
                      </a:r>
                    </a:p>
                  </a:txBody>
                  <a:tcPr>
                    <a:lnT w="38100" cmpd="sng">
                      <a:noFill/>
                    </a:lnT>
                    <a:lnB w="12700" cap="flat" cmpd="sng" algn="ctr">
                      <a:noFill/>
                      <a:prstDash val="solid"/>
                      <a:round/>
                      <a:headEnd type="none" w="med" len="med"/>
                      <a:tailEnd type="none" w="med" len="med"/>
                    </a:lnB>
                  </a:tcPr>
                </a:tc>
                <a:tc gridSpan="2">
                  <a:txBody>
                    <a:bodyPr/>
                    <a:lstStyle/>
                    <a:p>
                      <a:pPr algn="ctr"/>
                      <a:r>
                        <a:rPr lang="fr-FR" sz="1600" dirty="0" smtClean="0"/>
                        <a:t>PEAK DOSE [</a:t>
                      </a:r>
                      <a:r>
                        <a:rPr lang="fr-FR" sz="1600" dirty="0" err="1" smtClean="0"/>
                        <a:t>MGy</a:t>
                      </a:r>
                      <a:r>
                        <a:rPr lang="fr-FR" sz="1600" dirty="0" smtClean="0"/>
                        <a:t>] </a:t>
                      </a:r>
                      <a:endParaRPr lang="fr-FR" sz="1600" dirty="0"/>
                    </a:p>
                  </a:txBody>
                  <a:tcPr>
                    <a:lnT w="38100" cmpd="sng">
                      <a:noFill/>
                    </a:lnT>
                    <a:lnB w="12700" cap="flat" cmpd="sng" algn="ctr">
                      <a:noFill/>
                      <a:prstDash val="solid"/>
                      <a:round/>
                      <a:headEnd type="none" w="med" len="med"/>
                      <a:tailEnd type="none" w="med" len="med"/>
                    </a:lnB>
                  </a:tcPr>
                </a:tc>
                <a:tc hMerge="1">
                  <a:txBody>
                    <a:bodyPr/>
                    <a:lstStyle/>
                    <a:p>
                      <a:pPr algn="ctr"/>
                      <a:endParaRPr lang="fr-FR" sz="1600" dirty="0"/>
                    </a:p>
                  </a:txBody>
                  <a:tcPr>
                    <a:lnT w="38100" cmpd="sng">
                      <a:noFill/>
                    </a:lnT>
                    <a:lnB w="12700" cap="flat" cmpd="sng" algn="ctr">
                      <a:noFill/>
                      <a:prstDash val="solid"/>
                      <a:round/>
                      <a:headEnd type="none" w="med" len="med"/>
                      <a:tailEnd type="none" w="med" len="med"/>
                    </a:lnB>
                  </a:tcPr>
                </a:tc>
                <a:extLst>
                  <a:ext uri="{0D108BD9-81ED-4DB2-BD59-A6C34878D82A}">
                    <a16:rowId xmlns:a16="http://schemas.microsoft.com/office/drawing/2014/main" val="3244454794"/>
                  </a:ext>
                </a:extLst>
              </a:tr>
              <a:tr h="432000">
                <a:tc>
                  <a:txBody>
                    <a:bodyPr/>
                    <a:lstStyle/>
                    <a:p>
                      <a:pPr algn="ctr"/>
                      <a:endParaRPr lang="fr-FR" sz="1400" dirty="0" smtClean="0"/>
                    </a:p>
                  </a:txBody>
                  <a:tcPr>
                    <a:lnT w="38100" cmpd="sng">
                      <a:noFill/>
                    </a:lnT>
                    <a:lnB w="12700" cap="flat" cmpd="sng" algn="ctr">
                      <a:solidFill>
                        <a:schemeClr val="tx1"/>
                      </a:solidFill>
                      <a:prstDash val="solid"/>
                      <a:round/>
                      <a:headEnd type="none" w="med" len="med"/>
                      <a:tailEnd type="none" w="med" len="med"/>
                    </a:lnB>
                  </a:tcPr>
                </a:tc>
                <a:tc>
                  <a:txBody>
                    <a:bodyPr/>
                    <a:lstStyle/>
                    <a:p>
                      <a:pPr algn="ctr"/>
                      <a:r>
                        <a:rPr lang="en-US" sz="1400" dirty="0" smtClean="0"/>
                        <a:t>after 130 fb</a:t>
                      </a:r>
                      <a:r>
                        <a:rPr lang="en-US" sz="1400" baseline="30000" dirty="0" smtClean="0"/>
                        <a:t>-1</a:t>
                      </a:r>
                      <a:r>
                        <a:rPr lang="en-US" sz="1400" dirty="0" smtClean="0"/>
                        <a:t> </a:t>
                      </a:r>
                      <a:endParaRPr lang="fr-FR" sz="1400" dirty="0"/>
                    </a:p>
                  </a:txBody>
                  <a:tcPr>
                    <a:lnT w="38100" cmpd="sng">
                      <a:noFill/>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after 370 fb</a:t>
                      </a:r>
                      <a:r>
                        <a:rPr lang="en-US" sz="1400" baseline="30000" dirty="0" smtClean="0"/>
                        <a:t>-1</a:t>
                      </a:r>
                      <a:r>
                        <a:rPr lang="en-US" sz="1400" dirty="0" smtClean="0"/>
                        <a:t> </a:t>
                      </a:r>
                      <a:endParaRPr lang="fr-FR" sz="1400" dirty="0" smtClean="0"/>
                    </a:p>
                  </a:txBody>
                  <a:tcPr>
                    <a:lnT w="38100" cmpd="sng">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6286332"/>
                  </a:ext>
                </a:extLst>
              </a:tr>
              <a:tr h="394786">
                <a:tc>
                  <a:txBody>
                    <a:bodyPr/>
                    <a:lstStyle/>
                    <a:p>
                      <a:pPr algn="ctr"/>
                      <a:r>
                        <a:rPr lang="en-US" sz="1600" dirty="0" smtClean="0">
                          <a:solidFill>
                            <a:schemeClr val="tx1"/>
                          </a:solidFill>
                        </a:rPr>
                        <a:t>MCBX1</a:t>
                      </a:r>
                      <a:endParaRPr lang="fr-FR" sz="16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600" dirty="0" smtClean="0">
                          <a:solidFill>
                            <a:schemeClr val="tx1"/>
                          </a:solidFill>
                        </a:rPr>
                        <a:t>2.5</a:t>
                      </a:r>
                      <a:endParaRPr lang="fr-FR" sz="1600" dirty="0">
                        <a:solidFill>
                          <a:schemeClr val="tx1"/>
                        </a:solidFill>
                      </a:endParaRPr>
                    </a:p>
                  </a:txBody>
                  <a:tcPr>
                    <a:lnT w="12700" cap="flat" cmpd="sng" algn="ctr">
                      <a:solidFill>
                        <a:schemeClr val="tx1"/>
                      </a:solidFill>
                      <a:prstDash val="solid"/>
                      <a:round/>
                      <a:headEnd type="none" w="med" len="med"/>
                      <a:tailEnd type="none" w="med" len="med"/>
                    </a:lnT>
                  </a:tcPr>
                </a:tc>
                <a:tc>
                  <a:txBody>
                    <a:bodyPr/>
                    <a:lstStyle/>
                    <a:p>
                      <a:pPr algn="ctr"/>
                      <a:r>
                        <a:rPr lang="fr-FR" sz="1600" dirty="0" smtClean="0">
                          <a:solidFill>
                            <a:srgbClr val="FF0000"/>
                          </a:solidFill>
                        </a:rPr>
                        <a:t>7</a:t>
                      </a:r>
                      <a:endParaRPr lang="fr-FR" sz="1600" dirty="0">
                        <a:solidFill>
                          <a:srgbClr val="FF0000"/>
                        </a:solidFill>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345789931"/>
                  </a:ext>
                </a:extLst>
              </a:tr>
              <a:tr h="394786">
                <a:tc>
                  <a:txBody>
                    <a:bodyPr/>
                    <a:lstStyle/>
                    <a:p>
                      <a:pPr algn="ctr"/>
                      <a:r>
                        <a:rPr lang="en-US" sz="1600" dirty="0" smtClean="0">
                          <a:solidFill>
                            <a:schemeClr val="tx1"/>
                          </a:solidFill>
                        </a:rPr>
                        <a:t>MCBX2</a:t>
                      </a:r>
                      <a:endParaRPr lang="fr-FR" sz="1600" dirty="0">
                        <a:solidFill>
                          <a:schemeClr val="tx1"/>
                        </a:solidFill>
                      </a:endParaRPr>
                    </a:p>
                  </a:txBody>
                  <a:tcPr>
                    <a:lnL w="12700" cap="flat" cmpd="sng" algn="ctr">
                      <a:solidFill>
                        <a:schemeClr val="tx1"/>
                      </a:solidFill>
                      <a:prstDash val="solid"/>
                      <a:round/>
                      <a:headEnd type="none" w="med" len="med"/>
                      <a:tailEnd type="none" w="med" len="med"/>
                    </a:lnL>
                  </a:tcPr>
                </a:tc>
                <a:tc>
                  <a:txBody>
                    <a:bodyPr/>
                    <a:lstStyle/>
                    <a:p>
                      <a:pPr algn="ctr"/>
                      <a:r>
                        <a:rPr lang="en-US" sz="1600" dirty="0" smtClean="0">
                          <a:solidFill>
                            <a:schemeClr val="tx1"/>
                          </a:solidFill>
                        </a:rPr>
                        <a:t>1</a:t>
                      </a:r>
                      <a:endParaRPr lang="fr-FR" sz="16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solidFill>
                            <a:schemeClr val="tx1"/>
                          </a:solidFill>
                        </a:rPr>
                        <a:t>2.5</a:t>
                      </a:r>
                    </a:p>
                  </a:txBody>
                  <a:tcPr/>
                </a:tc>
                <a:extLst>
                  <a:ext uri="{0D108BD9-81ED-4DB2-BD59-A6C34878D82A}">
                    <a16:rowId xmlns:a16="http://schemas.microsoft.com/office/drawing/2014/main" val="2551228780"/>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MCBX3</a:t>
                      </a:r>
                      <a:endParaRPr lang="fr-FR" sz="1600" dirty="0" smtClean="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1</a:t>
                      </a:r>
                      <a:endParaRPr lang="fr-FR" sz="1600" dirty="0">
                        <a:solidFill>
                          <a:schemeClr val="tx1"/>
                        </a:solidFill>
                      </a:endParaRPr>
                    </a:p>
                  </a:txBody>
                  <a:tcPr>
                    <a:lnB w="12700" cap="flat" cmpd="sng" algn="ctr">
                      <a:solidFill>
                        <a:schemeClr val="tx1"/>
                      </a:solidFill>
                      <a:prstDash val="solid"/>
                      <a:round/>
                      <a:headEnd type="none" w="med" len="med"/>
                      <a:tailEnd type="none" w="med" len="med"/>
                    </a:lnB>
                  </a:tcPr>
                </a:tc>
                <a:tc>
                  <a:txBody>
                    <a:bodyPr/>
                    <a:lstStyle/>
                    <a:p>
                      <a:pPr algn="ctr"/>
                      <a:r>
                        <a:rPr lang="fr-FR" sz="1600" dirty="0" smtClean="0">
                          <a:solidFill>
                            <a:schemeClr val="tx1"/>
                          </a:solidFill>
                        </a:rPr>
                        <a:t>3.5</a:t>
                      </a:r>
                      <a:endParaRPr lang="fr-FR" sz="1600" dirty="0">
                        <a:solidFill>
                          <a:schemeClr val="tx1"/>
                        </a:solidFill>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0236017"/>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MQSX</a:t>
                      </a:r>
                      <a:endParaRPr lang="fr-FR" sz="1600" dirty="0" smtClean="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2.5</a:t>
                      </a:r>
                      <a:endParaRPr lang="fr-FR" sz="16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solidFill>
                            <a:srgbClr val="FF0000"/>
                          </a:solidFill>
                        </a:rPr>
                        <a:t>7.5</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3378187"/>
                  </a:ext>
                </a:extLst>
              </a:tr>
              <a:tr h="394786">
                <a:tc>
                  <a:txBody>
                    <a:bodyPr/>
                    <a:lstStyle/>
                    <a:p>
                      <a:pPr algn="ctr"/>
                      <a:r>
                        <a:rPr lang="en-US" sz="1600" dirty="0" smtClean="0">
                          <a:solidFill>
                            <a:schemeClr val="tx1"/>
                          </a:solidFill>
                        </a:rPr>
                        <a:t>MCSX3 </a:t>
                      </a:r>
                      <a:endParaRPr lang="fr-FR" sz="16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600" dirty="0" smtClean="0">
                          <a:solidFill>
                            <a:schemeClr val="tx1"/>
                          </a:solidFill>
                        </a:rPr>
                        <a:t>2.5</a:t>
                      </a:r>
                      <a:endParaRPr lang="fr-FR" sz="16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fr-FR" sz="1600" dirty="0" smtClean="0">
                          <a:solidFill>
                            <a:srgbClr val="FF0000"/>
                          </a:solidFill>
                        </a:rPr>
                        <a:t>7.5</a:t>
                      </a:r>
                      <a:endParaRPr lang="fr-FR" sz="1600" dirty="0">
                        <a:solidFill>
                          <a:srgbClr val="FF0000"/>
                        </a:solidFill>
                      </a:endParaRPr>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06833439"/>
                  </a:ext>
                </a:extLst>
              </a:tr>
              <a:tr h="394786">
                <a:tc>
                  <a:txBody>
                    <a:bodyPr/>
                    <a:lstStyle/>
                    <a:p>
                      <a:pPr algn="ctr"/>
                      <a:r>
                        <a:rPr lang="en-US" sz="1600" dirty="0" smtClean="0">
                          <a:solidFill>
                            <a:schemeClr val="tx1"/>
                          </a:solidFill>
                        </a:rPr>
                        <a:t>MCTX3</a:t>
                      </a:r>
                      <a:endParaRPr lang="fr-FR" sz="16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4</a:t>
                      </a:r>
                      <a:endParaRPr lang="fr-FR" sz="1600" dirty="0">
                        <a:solidFill>
                          <a:schemeClr val="tx1"/>
                        </a:solidFill>
                      </a:endParaRP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solidFill>
                            <a:srgbClr val="FF0000"/>
                          </a:solidFill>
                        </a:rPr>
                        <a:t>12.5</a:t>
                      </a: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015738"/>
                  </a:ext>
                </a:extLst>
              </a:tr>
              <a:tr h="394786">
                <a:tc>
                  <a:txBody>
                    <a:bodyPr/>
                    <a:lstStyle/>
                    <a:p>
                      <a:pPr algn="ctr"/>
                      <a:r>
                        <a:rPr lang="en-US" sz="1600" dirty="0" smtClean="0">
                          <a:solidFill>
                            <a:schemeClr val="tx1"/>
                          </a:solidFill>
                        </a:rPr>
                        <a:t>MCSSX3</a:t>
                      </a:r>
                      <a:endParaRPr lang="fr-FR" sz="16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600" dirty="0" smtClean="0">
                          <a:solidFill>
                            <a:schemeClr val="tx1"/>
                          </a:solidFill>
                        </a:rPr>
                        <a:t>2.5</a:t>
                      </a:r>
                      <a:endParaRPr lang="fr-FR" sz="1600" dirty="0">
                        <a:solidFill>
                          <a:schemeClr val="tx1"/>
                        </a:solidFill>
                      </a:endParaRPr>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solidFill>
                            <a:srgbClr val="FF0000"/>
                          </a:solidFill>
                        </a:rPr>
                        <a:t>7.5</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75501687"/>
                  </a:ext>
                </a:extLst>
              </a:tr>
              <a:tr h="394786">
                <a:tc>
                  <a:txBody>
                    <a:bodyPr/>
                    <a:lstStyle/>
                    <a:p>
                      <a:pPr algn="ctr"/>
                      <a:r>
                        <a:rPr lang="en-US" sz="1600" dirty="0" smtClean="0">
                          <a:solidFill>
                            <a:schemeClr val="tx1"/>
                          </a:solidFill>
                        </a:rPr>
                        <a:t>MCOX3</a:t>
                      </a:r>
                      <a:endParaRPr lang="fr-FR" sz="1600" dirty="0">
                        <a:solidFill>
                          <a:schemeClr val="tx1"/>
                        </a:solidFill>
                      </a:endParaRPr>
                    </a:p>
                  </a:txBody>
                  <a:tcPr>
                    <a:lnL w="12700" cap="flat" cmpd="sng" algn="ctr">
                      <a:solidFill>
                        <a:schemeClr val="tx1"/>
                      </a:solidFill>
                      <a:prstDash val="solid"/>
                      <a:round/>
                      <a:headEnd type="none" w="med" len="med"/>
                      <a:tailEnd type="none" w="med" len="med"/>
                    </a:lnL>
                  </a:tcPr>
                </a:tc>
                <a:tc>
                  <a:txBody>
                    <a:bodyPr/>
                    <a:lstStyle/>
                    <a:p>
                      <a:pPr algn="ctr"/>
                      <a:r>
                        <a:rPr lang="en-US" sz="1600" dirty="0" smtClean="0">
                          <a:solidFill>
                            <a:schemeClr val="tx1"/>
                          </a:solidFill>
                        </a:rPr>
                        <a:t>4</a:t>
                      </a:r>
                      <a:endParaRPr lang="fr-FR" sz="16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solidFill>
                            <a:srgbClr val="FF0000"/>
                          </a:solidFill>
                        </a:rPr>
                        <a:t>11.5</a:t>
                      </a:r>
                    </a:p>
                  </a:txBody>
                  <a:tcPr/>
                </a:tc>
                <a:extLst>
                  <a:ext uri="{0D108BD9-81ED-4DB2-BD59-A6C34878D82A}">
                    <a16:rowId xmlns:a16="http://schemas.microsoft.com/office/drawing/2014/main" val="3289608850"/>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MCOSX3</a:t>
                      </a:r>
                      <a:endParaRPr lang="fr-FR" sz="1600" dirty="0" smtClean="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6</a:t>
                      </a:r>
                      <a:endParaRPr lang="fr-FR" sz="1600" dirty="0">
                        <a:solidFill>
                          <a:schemeClr val="tx1"/>
                        </a:solidFill>
                      </a:endParaRPr>
                    </a:p>
                  </a:txBody>
                  <a:tcPr>
                    <a:lnB w="12700" cap="flat" cmpd="sng" algn="ctr">
                      <a:solidFill>
                        <a:schemeClr val="tx1"/>
                      </a:solidFill>
                      <a:prstDash val="solid"/>
                      <a:round/>
                      <a:headEnd type="none" w="med" len="med"/>
                      <a:tailEnd type="none" w="med" len="med"/>
                    </a:lnB>
                  </a:tcPr>
                </a:tc>
                <a:tc>
                  <a:txBody>
                    <a:bodyPr/>
                    <a:lstStyle/>
                    <a:p>
                      <a:pPr algn="ctr"/>
                      <a:r>
                        <a:rPr lang="fr-FR" sz="1600" dirty="0" smtClean="0">
                          <a:solidFill>
                            <a:srgbClr val="FF0000"/>
                          </a:solidFill>
                        </a:rPr>
                        <a:t>17.5</a:t>
                      </a:r>
                      <a:endParaRPr lang="fr-FR" sz="1600" dirty="0">
                        <a:solidFill>
                          <a:srgbClr val="FF0000"/>
                        </a:solidFill>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75420006"/>
                  </a:ext>
                </a:extLst>
              </a:tr>
            </a:tbl>
          </a:graphicData>
        </a:graphic>
      </p:graphicFrame>
      <p:sp>
        <p:nvSpPr>
          <p:cNvPr id="8" name="Rectangle 2"/>
          <p:cNvSpPr>
            <a:spLocks noChangeArrowheads="1"/>
          </p:cNvSpPr>
          <p:nvPr/>
        </p:nvSpPr>
        <p:spPr bwMode="auto">
          <a:xfrm>
            <a:off x="516835" y="259080"/>
            <a:ext cx="7971181" cy="6858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rgbClr val="0066FF"/>
                </a:solidFill>
                <a:effectLst/>
                <a:uLnTx/>
                <a:uFillTx/>
                <a:latin typeface="Tahoma" pitchFamily="34" charset="0"/>
                <a:ea typeface="+mn-ea"/>
                <a:cs typeface="+mn-cs"/>
              </a:rPr>
              <a:t>IN SUMMARY: CORRECTORS</a:t>
            </a:r>
            <a:endParaRPr kumimoji="0" lang="en-US" sz="2800" b="0" i="0" u="none" strike="noStrike" kern="1200" cap="none" spc="0" normalizeH="0" baseline="0" noProof="0" dirty="0">
              <a:ln>
                <a:noFill/>
              </a:ln>
              <a:solidFill>
                <a:srgbClr val="0066FF"/>
              </a:solidFill>
              <a:effectLst/>
              <a:uLnTx/>
              <a:uFillTx/>
              <a:latin typeface="Tahoma" pitchFamily="34" charset="0"/>
              <a:ea typeface="+mn-ea"/>
              <a:cs typeface="+mn-cs"/>
            </a:endParaRPr>
          </a:p>
        </p:txBody>
      </p:sp>
    </p:spTree>
    <p:extLst>
      <p:ext uri="{BB962C8B-B14F-4D97-AF65-F5344CB8AC3E}">
        <p14:creationId xmlns:p14="http://schemas.microsoft.com/office/powerpoint/2010/main" val="41892517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83E8BD6-4958-4175-8E2E-B668468FA7D2}" type="slidenum">
              <a:rPr lang="en-US" altLang="en-US" smtClean="0"/>
              <a:pPr>
                <a:defRPr/>
              </a:pPr>
              <a:t>11</a:t>
            </a:fld>
            <a:endParaRPr lang="en-US" altLang="en-US"/>
          </a:p>
        </p:txBody>
      </p:sp>
      <p:sp>
        <p:nvSpPr>
          <p:cNvPr id="3" name="Rectangle 2"/>
          <p:cNvSpPr>
            <a:spLocks noChangeArrowheads="1"/>
          </p:cNvSpPr>
          <p:nvPr/>
        </p:nvSpPr>
        <p:spPr bwMode="auto">
          <a:xfrm>
            <a:off x="2157047" y="263816"/>
            <a:ext cx="4982308" cy="685800"/>
          </a:xfrm>
          <a:prstGeom prst="rect">
            <a:avLst/>
          </a:prstGeom>
          <a:noFill/>
          <a:ln w="9525">
            <a:noFill/>
            <a:miter lim="800000"/>
            <a:headEnd/>
            <a:tailEnd/>
          </a:ln>
        </p:spPr>
        <p:txBody>
          <a:bodyPr anchor="ctr"/>
          <a:lstStyle/>
          <a:p>
            <a:pPr algn="ctr"/>
            <a:r>
              <a:rPr lang="en-US" sz="2800" dirty="0" smtClean="0">
                <a:solidFill>
                  <a:srgbClr val="0066FF"/>
                </a:solidFill>
              </a:rPr>
              <a:t>THE COMPENSATORS</a:t>
            </a:r>
            <a:endParaRPr lang="en-US" sz="2800" dirty="0">
              <a:solidFill>
                <a:srgbClr val="0066FF"/>
              </a:solidFill>
            </a:endParaRPr>
          </a:p>
        </p:txBody>
      </p:sp>
      <p:pic>
        <p:nvPicPr>
          <p:cNvPr id="6" name="Picture 2" descr="C:\Documents and Settings\schmidtb\Documents\My Pictures\CERN March 2012\DSC07372.JPG"/>
          <p:cNvPicPr>
            <a:picLocks noChangeAspect="1" noChangeArrowheads="1"/>
          </p:cNvPicPr>
          <p:nvPr/>
        </p:nvPicPr>
        <p:blipFill>
          <a:blip r:embed="rId2" cstate="print"/>
          <a:srcRect/>
          <a:stretch>
            <a:fillRect/>
          </a:stretch>
        </p:blipFill>
        <p:spPr bwMode="auto">
          <a:xfrm>
            <a:off x="211522" y="876361"/>
            <a:ext cx="4666072" cy="3499555"/>
          </a:xfrm>
          <a:prstGeom prst="rect">
            <a:avLst/>
          </a:prstGeom>
          <a:noFill/>
        </p:spPr>
      </p:pic>
      <p:cxnSp>
        <p:nvCxnSpPr>
          <p:cNvPr id="7" name="Straight Connector 6"/>
          <p:cNvCxnSpPr/>
          <p:nvPr/>
        </p:nvCxnSpPr>
        <p:spPr bwMode="auto">
          <a:xfrm flipH="1" flipV="1">
            <a:off x="426429" y="2267327"/>
            <a:ext cx="4874376" cy="432239"/>
          </a:xfrm>
          <a:prstGeom prst="line">
            <a:avLst/>
          </a:prstGeom>
          <a:solidFill>
            <a:schemeClr val="accent1"/>
          </a:solidFill>
          <a:ln w="19050" cap="flat" cmpd="sng" algn="ctr">
            <a:solidFill>
              <a:srgbClr val="0000FF"/>
            </a:solidFill>
            <a:prstDash val="solid"/>
            <a:round/>
            <a:headEnd type="none" w="med" len="med"/>
            <a:tailEnd type="none" w="med" len="med"/>
          </a:ln>
          <a:effectLst/>
        </p:spPr>
      </p:cxnSp>
      <p:pic>
        <p:nvPicPr>
          <p:cNvPr id="8" name="Picture 10"/>
          <p:cNvPicPr/>
          <p:nvPr/>
        </p:nvPicPr>
        <p:blipFill>
          <a:blip r:embed="rId3"/>
          <a:stretch/>
        </p:blipFill>
        <p:spPr>
          <a:xfrm>
            <a:off x="4969500" y="1185124"/>
            <a:ext cx="3931920" cy="1188720"/>
          </a:xfrm>
          <a:prstGeom prst="rect">
            <a:avLst/>
          </a:prstGeom>
          <a:ln>
            <a:noFill/>
          </a:ln>
        </p:spPr>
      </p:pic>
      <p:pic>
        <p:nvPicPr>
          <p:cNvPr id="9" name="Picture 12"/>
          <p:cNvPicPr/>
          <p:nvPr/>
        </p:nvPicPr>
        <p:blipFill>
          <a:blip r:embed="rId4"/>
          <a:stretch/>
        </p:blipFill>
        <p:spPr>
          <a:xfrm>
            <a:off x="4969500" y="3090505"/>
            <a:ext cx="3931920" cy="1188720"/>
          </a:xfrm>
          <a:prstGeom prst="rect">
            <a:avLst/>
          </a:prstGeom>
          <a:ln>
            <a:noFill/>
          </a:ln>
        </p:spPr>
      </p:pic>
      <p:sp>
        <p:nvSpPr>
          <p:cNvPr id="10" name="TextBox 9"/>
          <p:cNvSpPr txBox="1"/>
          <p:nvPr/>
        </p:nvSpPr>
        <p:spPr>
          <a:xfrm>
            <a:off x="5335131" y="2384615"/>
            <a:ext cx="1765981" cy="646331"/>
          </a:xfrm>
          <a:prstGeom prst="rect">
            <a:avLst/>
          </a:prstGeom>
          <a:noFill/>
          <a:ln>
            <a:noFill/>
          </a:ln>
        </p:spPr>
        <p:txBody>
          <a:bodyPr wrap="square" rtlCol="0">
            <a:spAutoFit/>
          </a:bodyPr>
          <a:lstStyle/>
          <a:p>
            <a:pPr algn="just"/>
            <a:r>
              <a:rPr lang="en-US" dirty="0" smtClean="0">
                <a:ea typeface="Tahoma" pitchFamily="34" charset="0"/>
                <a:cs typeface="Tahoma" pitchFamily="34" charset="0"/>
              </a:rPr>
              <a:t>	UPPER</a:t>
            </a:r>
          </a:p>
          <a:p>
            <a:pPr algn="just"/>
            <a:r>
              <a:rPr lang="en-US" dirty="0" smtClean="0">
                <a:ea typeface="Tahoma" pitchFamily="34" charset="0"/>
                <a:cs typeface="Tahoma" pitchFamily="34" charset="0"/>
              </a:rPr>
              <a:t>IP front coils</a:t>
            </a:r>
          </a:p>
          <a:p>
            <a:pPr algn="just"/>
            <a:r>
              <a:rPr lang="en-US" dirty="0" smtClean="0">
                <a:ea typeface="Tahoma" pitchFamily="34" charset="0"/>
                <a:cs typeface="Tahoma" pitchFamily="34" charset="0"/>
              </a:rPr>
              <a:t>	LOWER</a:t>
            </a:r>
          </a:p>
        </p:txBody>
      </p:sp>
      <p:sp>
        <p:nvSpPr>
          <p:cNvPr id="11" name="Text Box 5"/>
          <p:cNvSpPr txBox="1">
            <a:spLocks noChangeArrowheads="1"/>
          </p:cNvSpPr>
          <p:nvPr/>
        </p:nvSpPr>
        <p:spPr bwMode="auto">
          <a:xfrm>
            <a:off x="7703456" y="2482875"/>
            <a:ext cx="1440544" cy="498598"/>
          </a:xfrm>
          <a:prstGeom prst="rect">
            <a:avLst/>
          </a:prstGeom>
          <a:noFill/>
          <a:ln w="9525">
            <a:noFill/>
            <a:miter lim="800000"/>
            <a:headEnd/>
            <a:tailEnd/>
          </a:ln>
        </p:spPr>
        <p:txBody>
          <a:bodyPr wrap="square">
            <a:spAutoFit/>
          </a:bodyPr>
          <a:lstStyle/>
          <a:p>
            <a:pPr defTabSz="457200" eaLnBrk="0" fontAlgn="auto" hangingPunct="0">
              <a:spcBef>
                <a:spcPct val="20000"/>
              </a:spcBef>
              <a:spcAft>
                <a:spcPct val="20000"/>
              </a:spcAft>
            </a:pPr>
            <a:r>
              <a:rPr lang="en-US" sz="1100" dirty="0" smtClean="0">
                <a:cs typeface="Tahoma" pitchFamily="34" charset="0"/>
              </a:rPr>
              <a:t>7 </a:t>
            </a:r>
            <a:r>
              <a:rPr lang="en-US" sz="1100" dirty="0" err="1" smtClean="0">
                <a:cs typeface="Tahoma" pitchFamily="34" charset="0"/>
              </a:rPr>
              <a:t>TeV</a:t>
            </a:r>
            <a:r>
              <a:rPr lang="en-US" sz="1100" dirty="0" smtClean="0">
                <a:cs typeface="Tahoma" pitchFamily="34" charset="0"/>
              </a:rPr>
              <a:t> beams</a:t>
            </a:r>
          </a:p>
          <a:p>
            <a:pPr defTabSz="457200" eaLnBrk="0" fontAlgn="auto" hangingPunct="0">
              <a:spcBef>
                <a:spcPct val="20000"/>
              </a:spcBef>
              <a:spcAft>
                <a:spcPct val="20000"/>
              </a:spcAft>
            </a:pPr>
            <a:r>
              <a:rPr lang="en-US" sz="1100" dirty="0" smtClean="0">
                <a:cs typeface="Tahoma" pitchFamily="34" charset="0"/>
              </a:rPr>
              <a:t>+200 </a:t>
            </a:r>
            <a:r>
              <a:rPr lang="en-US" sz="1100" dirty="0" err="1" smtClean="0">
                <a:latin typeface="Symbol" pitchFamily="18" charset="2"/>
                <a:cs typeface="Tahoma" pitchFamily="34" charset="0"/>
              </a:rPr>
              <a:t>m</a:t>
            </a:r>
            <a:r>
              <a:rPr lang="en-US" sz="1100" dirty="0" err="1" smtClean="0">
                <a:cs typeface="Tahoma" pitchFamily="34" charset="0"/>
              </a:rPr>
              <a:t>rad</a:t>
            </a:r>
            <a:r>
              <a:rPr lang="en-US" sz="1100" dirty="0" smtClean="0">
                <a:cs typeface="Tahoma" pitchFamily="34" charset="0"/>
              </a:rPr>
              <a:t> V (</a:t>
            </a:r>
            <a:r>
              <a:rPr lang="en-US" sz="1100" dirty="0" err="1" smtClean="0">
                <a:cs typeface="Tahoma" pitchFamily="34" charset="0"/>
              </a:rPr>
              <a:t>ext</a:t>
            </a:r>
            <a:r>
              <a:rPr lang="en-US" sz="1100" dirty="0" smtClean="0">
                <a:cs typeface="Tahoma" pitchFamily="34" charset="0"/>
              </a:rPr>
              <a:t>)</a:t>
            </a:r>
            <a:endParaRPr lang="en-US" sz="1100" dirty="0">
              <a:cs typeface="Tahoma" pitchFamily="34" charset="0"/>
            </a:endParaRPr>
          </a:p>
        </p:txBody>
      </p:sp>
      <p:sp>
        <p:nvSpPr>
          <p:cNvPr id="12" name="Rectangle 2"/>
          <p:cNvSpPr>
            <a:spLocks noChangeArrowheads="1"/>
          </p:cNvSpPr>
          <p:nvPr/>
        </p:nvSpPr>
        <p:spPr bwMode="auto">
          <a:xfrm>
            <a:off x="426429" y="842224"/>
            <a:ext cx="958797" cy="685800"/>
          </a:xfrm>
          <a:prstGeom prst="rect">
            <a:avLst/>
          </a:prstGeom>
          <a:noFill/>
          <a:ln w="9525">
            <a:noFill/>
            <a:miter lim="800000"/>
            <a:headEnd/>
            <a:tailEnd/>
          </a:ln>
        </p:spPr>
        <p:txBody>
          <a:bodyPr anchor="ctr"/>
          <a:lstStyle/>
          <a:p>
            <a:pPr lvl="0" algn="ctr" defTabSz="914400">
              <a:defRPr/>
            </a:pPr>
            <a:r>
              <a:rPr lang="en-US" sz="2800" dirty="0" smtClean="0">
                <a:solidFill>
                  <a:schemeClr val="bg1"/>
                </a:solidFill>
                <a:latin typeface="Tahoma" pitchFamily="34" charset="0"/>
                <a:ea typeface="ＭＳ Ｐゴシック" charset="-128"/>
                <a:cs typeface="Tahoma" pitchFamily="34" charset="0"/>
              </a:rPr>
              <a:t>R8</a:t>
            </a:r>
            <a:endParaRPr kumimoji="0" lang="en-US" sz="2800" b="0" i="0" u="none" strike="noStrike" kern="0" cap="none" spc="0" normalizeH="0" baseline="0" noProof="0" dirty="0">
              <a:ln>
                <a:noFill/>
              </a:ln>
              <a:solidFill>
                <a:schemeClr val="bg1"/>
              </a:solidFill>
              <a:effectLst/>
              <a:uLnTx/>
              <a:uFillTx/>
              <a:latin typeface="Tahoma" pitchFamily="34" charset="0"/>
              <a:cs typeface="Tahoma"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49802805"/>
              </p:ext>
            </p:extLst>
          </p:nvPr>
        </p:nvGraphicFramePr>
        <p:xfrm>
          <a:off x="389881" y="4356124"/>
          <a:ext cx="8287191" cy="2085572"/>
        </p:xfrm>
        <a:graphic>
          <a:graphicData uri="http://schemas.openxmlformats.org/drawingml/2006/table">
            <a:tbl>
              <a:tblPr firstRow="1" bandRow="1">
                <a:tableStyleId>{21E4AEA4-8DFA-4A89-87EB-49C32662AFE0}</a:tableStyleId>
              </a:tblPr>
              <a:tblGrid>
                <a:gridCol w="3267469">
                  <a:extLst>
                    <a:ext uri="{9D8B030D-6E8A-4147-A177-3AD203B41FA5}">
                      <a16:colId xmlns:a16="http://schemas.microsoft.com/office/drawing/2014/main" val="1530885505"/>
                    </a:ext>
                  </a:extLst>
                </a:gridCol>
                <a:gridCol w="2257325">
                  <a:extLst>
                    <a:ext uri="{9D8B030D-6E8A-4147-A177-3AD203B41FA5}">
                      <a16:colId xmlns:a16="http://schemas.microsoft.com/office/drawing/2014/main" val="2414852811"/>
                    </a:ext>
                  </a:extLst>
                </a:gridCol>
                <a:gridCol w="2762397">
                  <a:extLst>
                    <a:ext uri="{9D8B030D-6E8A-4147-A177-3AD203B41FA5}">
                      <a16:colId xmlns:a16="http://schemas.microsoft.com/office/drawing/2014/main" val="3606782430"/>
                    </a:ext>
                  </a:extLst>
                </a:gridCol>
              </a:tblGrid>
              <a:tr h="432000">
                <a:tc>
                  <a:txBody>
                    <a:bodyPr/>
                    <a:lstStyle/>
                    <a:p>
                      <a:pPr algn="ctr"/>
                      <a:endParaRPr lang="fr-FR" sz="1600" dirty="0"/>
                    </a:p>
                  </a:txBody>
                  <a:tcPr anchor="ctr">
                    <a:lnB w="12700" cap="flat" cmpd="sng" algn="ctr">
                      <a:noFill/>
                      <a:prstDash val="solid"/>
                      <a:round/>
                      <a:headEnd type="none" w="med" len="med"/>
                      <a:tailEnd type="none" w="med" len="med"/>
                    </a:lnB>
                  </a:tcPr>
                </a:tc>
                <a:tc>
                  <a:txBody>
                    <a:bodyPr/>
                    <a:lstStyle/>
                    <a:p>
                      <a:pPr algn="ctr"/>
                      <a:r>
                        <a:rPr lang="en-US" sz="1600" dirty="0" smtClean="0"/>
                        <a:t>no upgrade II</a:t>
                      </a:r>
                      <a:endParaRPr lang="fr-FR" sz="1600" dirty="0"/>
                    </a:p>
                  </a:txBody>
                  <a:tcPr anchor="ctr">
                    <a:lnB w="12700" cap="flat" cmpd="sng" algn="ctr">
                      <a:no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t>with upgrade II in LS4</a:t>
                      </a:r>
                    </a:p>
                  </a:txBody>
                  <a:tcPr anchor="ctr">
                    <a:lnB w="12700" cap="flat" cmpd="sng" algn="ctr">
                      <a:noFill/>
                      <a:prstDash val="solid"/>
                      <a:round/>
                      <a:headEnd type="none" w="med" len="med"/>
                      <a:tailEnd type="none" w="med" len="med"/>
                    </a:lnB>
                  </a:tcPr>
                </a:tc>
                <a:extLst>
                  <a:ext uri="{0D108BD9-81ED-4DB2-BD59-A6C34878D82A}">
                    <a16:rowId xmlns:a16="http://schemas.microsoft.com/office/drawing/2014/main" val="3416425600"/>
                  </a:ext>
                </a:extLst>
              </a:tr>
              <a:tr h="432000">
                <a:tc>
                  <a:txBody>
                    <a:bodyPr/>
                    <a:lstStyle/>
                    <a:p>
                      <a:pPr algn="ctr"/>
                      <a:r>
                        <a:rPr lang="fr-FR" sz="1600" dirty="0" smtClean="0"/>
                        <a:t>COMPENSATOR</a:t>
                      </a:r>
                    </a:p>
                  </a:txBody>
                  <a:tcPr>
                    <a:lnT w="38100" cmpd="sng">
                      <a:noFill/>
                    </a:lnT>
                    <a:lnB w="12700" cap="flat" cmpd="sng" algn="ctr">
                      <a:noFill/>
                      <a:prstDash val="solid"/>
                      <a:round/>
                      <a:headEnd type="none" w="med" len="med"/>
                      <a:tailEnd type="none" w="med" len="med"/>
                    </a:lnB>
                  </a:tcPr>
                </a:tc>
                <a:tc gridSpan="2">
                  <a:txBody>
                    <a:bodyPr/>
                    <a:lstStyle/>
                    <a:p>
                      <a:pPr algn="ctr"/>
                      <a:r>
                        <a:rPr lang="fr-FR" sz="1600" dirty="0" smtClean="0"/>
                        <a:t>PEAK DOSE [</a:t>
                      </a:r>
                      <a:r>
                        <a:rPr lang="fr-FR" sz="1600" dirty="0" err="1" smtClean="0"/>
                        <a:t>MGy</a:t>
                      </a:r>
                      <a:r>
                        <a:rPr lang="fr-FR" sz="1600" dirty="0" smtClean="0"/>
                        <a:t>] </a:t>
                      </a:r>
                      <a:endParaRPr lang="fr-FR" sz="1600" dirty="0"/>
                    </a:p>
                  </a:txBody>
                  <a:tcPr>
                    <a:lnT w="38100" cmpd="sng">
                      <a:noFill/>
                    </a:lnT>
                    <a:lnB w="12700" cap="flat" cmpd="sng" algn="ctr">
                      <a:noFill/>
                      <a:prstDash val="solid"/>
                      <a:round/>
                      <a:headEnd type="none" w="med" len="med"/>
                      <a:tailEnd type="none" w="med" len="med"/>
                    </a:lnB>
                  </a:tcPr>
                </a:tc>
                <a:tc hMerge="1">
                  <a:txBody>
                    <a:bodyPr/>
                    <a:lstStyle/>
                    <a:p>
                      <a:pPr algn="ctr"/>
                      <a:endParaRPr lang="fr-FR" sz="1600" dirty="0"/>
                    </a:p>
                  </a:txBody>
                  <a:tcPr>
                    <a:lnT w="38100" cmpd="sng">
                      <a:noFill/>
                    </a:lnT>
                    <a:lnB w="12700" cap="flat" cmpd="sng" algn="ctr">
                      <a:noFill/>
                      <a:prstDash val="solid"/>
                      <a:round/>
                      <a:headEnd type="none" w="med" len="med"/>
                      <a:tailEnd type="none" w="med" len="med"/>
                    </a:lnB>
                  </a:tcPr>
                </a:tc>
                <a:extLst>
                  <a:ext uri="{0D108BD9-81ED-4DB2-BD59-A6C34878D82A}">
                    <a16:rowId xmlns:a16="http://schemas.microsoft.com/office/drawing/2014/main" val="3244454794"/>
                  </a:ext>
                </a:extLst>
              </a:tr>
              <a:tr h="432000">
                <a:tc>
                  <a:txBody>
                    <a:bodyPr/>
                    <a:lstStyle/>
                    <a:p>
                      <a:pPr algn="ctr"/>
                      <a:endParaRPr lang="fr-FR" sz="1400" dirty="0" smtClean="0"/>
                    </a:p>
                  </a:txBody>
                  <a:tcPr>
                    <a:lnT w="38100" cmpd="sng">
                      <a:noFill/>
                    </a:lnT>
                    <a:lnB w="12700" cap="flat" cmpd="sng" algn="ctr">
                      <a:solidFill>
                        <a:schemeClr val="tx1"/>
                      </a:solidFill>
                      <a:prstDash val="solid"/>
                      <a:round/>
                      <a:headEnd type="none" w="med" len="med"/>
                      <a:tailEnd type="none" w="med" len="med"/>
                    </a:lnB>
                  </a:tcPr>
                </a:tc>
                <a:tc>
                  <a:txBody>
                    <a:bodyPr/>
                    <a:lstStyle/>
                    <a:p>
                      <a:pPr algn="ctr"/>
                      <a:r>
                        <a:rPr lang="en-US" sz="1400" dirty="0" smtClean="0"/>
                        <a:t>after 130 fb</a:t>
                      </a:r>
                      <a:r>
                        <a:rPr lang="en-US" sz="1400" baseline="30000" dirty="0" smtClean="0"/>
                        <a:t>-1</a:t>
                      </a:r>
                      <a:r>
                        <a:rPr lang="en-US" sz="1400" dirty="0" smtClean="0"/>
                        <a:t> </a:t>
                      </a:r>
                      <a:endParaRPr lang="fr-FR" sz="1400" dirty="0"/>
                    </a:p>
                  </a:txBody>
                  <a:tcPr>
                    <a:lnT w="38100" cmpd="sng">
                      <a:noFill/>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after 370 fb</a:t>
                      </a:r>
                      <a:r>
                        <a:rPr lang="en-US" sz="1400" baseline="30000" dirty="0" smtClean="0"/>
                        <a:t>-1</a:t>
                      </a:r>
                      <a:r>
                        <a:rPr lang="en-US" sz="1400" dirty="0" smtClean="0"/>
                        <a:t> </a:t>
                      </a:r>
                      <a:endParaRPr lang="fr-FR" sz="1400" dirty="0" smtClean="0"/>
                    </a:p>
                  </a:txBody>
                  <a:tcPr>
                    <a:lnT w="38100" cmpd="sng">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6286332"/>
                  </a:ext>
                </a:extLst>
              </a:tr>
              <a:tr h="394786">
                <a:tc>
                  <a:txBody>
                    <a:bodyPr/>
                    <a:lstStyle/>
                    <a:p>
                      <a:pPr algn="ctr"/>
                      <a:r>
                        <a:rPr lang="en-US" sz="1600" dirty="0" smtClean="0">
                          <a:solidFill>
                            <a:schemeClr val="tx1"/>
                          </a:solidFill>
                        </a:rPr>
                        <a:t>MBXWS</a:t>
                      </a:r>
                      <a:endParaRPr lang="fr-FR" sz="16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45</a:t>
                      </a:r>
                      <a:r>
                        <a:rPr lang="en-US" sz="1600" baseline="0" dirty="0" smtClean="0">
                          <a:solidFill>
                            <a:schemeClr val="tx1"/>
                          </a:solidFill>
                        </a:rPr>
                        <a:t> / * 35</a:t>
                      </a:r>
                      <a:endParaRPr lang="fr-FR" sz="16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600" dirty="0" smtClean="0">
                          <a:solidFill>
                            <a:srgbClr val="FF0000"/>
                          </a:solidFill>
                        </a:rPr>
                        <a:t>130</a:t>
                      </a:r>
                      <a:r>
                        <a:rPr lang="fr-FR" sz="1600" baseline="0" dirty="0" smtClean="0">
                          <a:solidFill>
                            <a:srgbClr val="FF0000"/>
                          </a:solidFill>
                        </a:rPr>
                        <a:t> / * 100</a:t>
                      </a:r>
                      <a:endParaRPr lang="fr-FR" sz="1600" dirty="0">
                        <a:solidFill>
                          <a:srgbClr val="FF0000"/>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45789931"/>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MBXWH</a:t>
                      </a:r>
                      <a:endParaRPr lang="fr-FR" sz="1600" dirty="0" smtClean="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15</a:t>
                      </a:r>
                      <a:endParaRPr lang="fr-FR" sz="16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solidFill>
                            <a:schemeClr val="tx1"/>
                          </a:solidFill>
                        </a:rPr>
                        <a:t>40</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3378187"/>
                  </a:ext>
                </a:extLst>
              </a:tr>
            </a:tbl>
          </a:graphicData>
        </a:graphic>
      </p:graphicFrame>
      <p:sp>
        <p:nvSpPr>
          <p:cNvPr id="14" name="TextBox 13"/>
          <p:cNvSpPr txBox="1"/>
          <p:nvPr/>
        </p:nvSpPr>
        <p:spPr>
          <a:xfrm>
            <a:off x="376797" y="5197429"/>
            <a:ext cx="2292718" cy="461665"/>
          </a:xfrm>
          <a:prstGeom prst="rect">
            <a:avLst/>
          </a:prstGeom>
          <a:noFill/>
        </p:spPr>
        <p:txBody>
          <a:bodyPr wrap="square" rtlCol="0">
            <a:spAutoFit/>
          </a:bodyPr>
          <a:lstStyle/>
          <a:p>
            <a:pPr algn="just"/>
            <a:r>
              <a:rPr lang="en-US" dirty="0" smtClean="0">
                <a:ea typeface="Tahoma" pitchFamily="34" charset="0"/>
                <a:cs typeface="Tahoma" pitchFamily="34" charset="0"/>
              </a:rPr>
              <a:t>/ * assuming regular inversion </a:t>
            </a:r>
          </a:p>
          <a:p>
            <a:pPr algn="just"/>
            <a:r>
              <a:rPr lang="en-US" dirty="0" smtClean="0">
                <a:ea typeface="Tahoma" pitchFamily="34" charset="0"/>
                <a:cs typeface="Tahoma" pitchFamily="34" charset="0"/>
              </a:rPr>
              <a:t>of the external angle polarity</a:t>
            </a:r>
          </a:p>
        </p:txBody>
      </p:sp>
      <p:sp>
        <p:nvSpPr>
          <p:cNvPr id="2" name="Oval 1"/>
          <p:cNvSpPr/>
          <p:nvPr/>
        </p:nvSpPr>
        <p:spPr bwMode="auto">
          <a:xfrm>
            <a:off x="7500026" y="1118681"/>
            <a:ext cx="330740" cy="272375"/>
          </a:xfrm>
          <a:prstGeom prst="ellipse">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1"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147716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83E8BD6-4958-4175-8E2E-B668468FA7D2}" type="slidenum">
              <a:rPr lang="en-US" altLang="en-US" smtClean="0"/>
              <a:pPr>
                <a:defRPr/>
              </a:pPr>
              <a:t>12</a:t>
            </a:fld>
            <a:endParaRPr lang="en-US" altLang="en-US"/>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6846" t="1399" r="15017" b="15867"/>
          <a:stretch/>
        </p:blipFill>
        <p:spPr>
          <a:xfrm>
            <a:off x="155639" y="1279965"/>
            <a:ext cx="4319081" cy="3429859"/>
          </a:xfrm>
          <a:prstGeom prst="rect">
            <a:avLst/>
          </a:prstGeom>
        </p:spPr>
      </p:pic>
      <p:sp>
        <p:nvSpPr>
          <p:cNvPr id="8" name="Rectangle 7"/>
          <p:cNvSpPr>
            <a:spLocks noChangeArrowheads="1"/>
          </p:cNvSpPr>
          <p:nvPr/>
        </p:nvSpPr>
        <p:spPr bwMode="auto">
          <a:xfrm>
            <a:off x="1285284" y="431894"/>
            <a:ext cx="6848272" cy="685800"/>
          </a:xfrm>
          <a:prstGeom prst="rect">
            <a:avLst/>
          </a:prstGeom>
          <a:noFill/>
          <a:ln w="9525">
            <a:noFill/>
            <a:miter lim="800000"/>
            <a:headEnd/>
            <a:tailEnd/>
          </a:ln>
        </p:spPr>
        <p:txBody>
          <a:bodyPr anchor="ctr"/>
          <a:lstStyle/>
          <a:p>
            <a:pPr algn="ctr"/>
            <a:r>
              <a:rPr lang="en-US" sz="2800" dirty="0" smtClean="0">
                <a:solidFill>
                  <a:srgbClr val="0066FF"/>
                </a:solidFill>
              </a:rPr>
              <a:t>SHORT COMPENSATOR PROTECTION</a:t>
            </a:r>
            <a:endParaRPr lang="en-US" sz="2800" dirty="0">
              <a:solidFill>
                <a:srgbClr val="0066FF"/>
              </a:solidFill>
            </a:endParaRPr>
          </a:p>
        </p:txBody>
      </p:sp>
      <p:sp>
        <p:nvSpPr>
          <p:cNvPr id="9" name="TextBox 8"/>
          <p:cNvSpPr txBox="1"/>
          <p:nvPr/>
        </p:nvSpPr>
        <p:spPr>
          <a:xfrm>
            <a:off x="260396" y="4757547"/>
            <a:ext cx="5459467" cy="307777"/>
          </a:xfrm>
          <a:prstGeom prst="rect">
            <a:avLst/>
          </a:prstGeom>
          <a:noFill/>
        </p:spPr>
        <p:txBody>
          <a:bodyPr wrap="square" rtlCol="0">
            <a:spAutoFit/>
          </a:bodyPr>
          <a:lstStyle/>
          <a:p>
            <a:pPr algn="r"/>
            <a:r>
              <a:rPr lang="en-US" sz="1400" dirty="0" smtClean="0">
                <a:cs typeface="Tahoma" pitchFamily="34" charset="0"/>
              </a:rPr>
              <a:t>[A. </a:t>
            </a:r>
            <a:r>
              <a:rPr lang="en-US" sz="1400" dirty="0" err="1" smtClean="0">
                <a:cs typeface="Tahoma" pitchFamily="34" charset="0"/>
              </a:rPr>
              <a:t>Ciccotelli</a:t>
            </a:r>
            <a:r>
              <a:rPr lang="en-US" sz="1400" dirty="0" smtClean="0">
                <a:cs typeface="Tahoma" pitchFamily="34" charset="0"/>
              </a:rPr>
              <a:t> et al., </a:t>
            </a:r>
            <a:r>
              <a:rPr lang="en-US" sz="1400" dirty="0">
                <a:cs typeface="Tahoma" pitchFamily="34" charset="0"/>
              </a:rPr>
              <a:t>doi:10.18429/JACoW-IPAC2022-WEPOST003]</a:t>
            </a:r>
            <a:endParaRPr lang="en-US" sz="1400" dirty="0" smtClean="0">
              <a:ea typeface="Tahoma" pitchFamily="34" charset="0"/>
              <a:cs typeface="Tahoma" pitchFamily="34" charset="0"/>
            </a:endParaRPr>
          </a:p>
        </p:txBody>
      </p:sp>
      <p:sp>
        <p:nvSpPr>
          <p:cNvPr id="12" name="TextBox 11"/>
          <p:cNvSpPr txBox="1"/>
          <p:nvPr/>
        </p:nvSpPr>
        <p:spPr>
          <a:xfrm>
            <a:off x="4474720" y="3610564"/>
            <a:ext cx="4513638" cy="646331"/>
          </a:xfrm>
          <a:prstGeom prst="rect">
            <a:avLst/>
          </a:prstGeom>
          <a:noFill/>
        </p:spPr>
        <p:txBody>
          <a:bodyPr wrap="square" rtlCol="0">
            <a:spAutoFit/>
          </a:bodyPr>
          <a:lstStyle/>
          <a:p>
            <a:pPr marL="171450" lvl="0" indent="-171450" algn="just">
              <a:lnSpc>
                <a:spcPct val="150000"/>
              </a:lnSpc>
              <a:buFont typeface="Wingdings" panose="05000000000000000000" pitchFamily="2" charset="2"/>
              <a:buChar char="§"/>
            </a:pP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Normalized to </a:t>
            </a:r>
            <a:r>
              <a:rPr lang="en-US" b="1" noProof="0" dirty="0" smtClean="0"/>
              <a:t>40</a:t>
            </a:r>
            <a:r>
              <a:rPr lang="en-US" b="1" dirty="0" smtClean="0"/>
              <a:t>0 </a:t>
            </a:r>
            <a:r>
              <a:rPr lang="en-US" b="1" dirty="0"/>
              <a:t>fb</a:t>
            </a:r>
            <a:r>
              <a:rPr lang="en-US" b="1" baseline="30000" dirty="0"/>
              <a:t>-1</a:t>
            </a:r>
            <a:r>
              <a:rPr lang="en-US" b="1" dirty="0"/>
              <a:t> </a:t>
            </a:r>
            <a:endParaRPr kumimoji="0" lang="en-US" sz="1200" b="1" i="0" u="none" strike="noStrike" kern="1200" cap="none" spc="0" normalizeH="0" baseline="0" noProof="0" dirty="0" smtClean="0">
              <a:ln>
                <a:noFill/>
              </a:ln>
              <a:solidFill>
                <a:srgbClr val="000000"/>
              </a:solidFill>
              <a:effectLst/>
              <a:uLnTx/>
              <a:uFillTx/>
              <a:ea typeface="Tahoma" pitchFamily="34" charset="0"/>
              <a:cs typeface="Tahoma" pitchFamily="34" charset="0"/>
            </a:endParaRPr>
          </a:p>
          <a:p>
            <a:pPr marL="171450" marR="0" lvl="0" indent="-171450" algn="just" defTabSz="914400" rtl="0" eaLnBrk="1" fontAlgn="base" latinLnBrk="0" hangingPunct="1">
              <a:lnSpc>
                <a:spcPct val="150000"/>
              </a:lnSpc>
              <a:spcBef>
                <a:spcPct val="0"/>
              </a:spcBef>
              <a:spcAft>
                <a:spcPct val="0"/>
              </a:spcAft>
              <a:buClrTx/>
              <a:buSzTx/>
              <a:buFont typeface="Wingdings" panose="05000000000000000000" pitchFamily="2" charset="2"/>
              <a:buChar char="§"/>
              <a:tabLst/>
              <a:defRPr/>
            </a:pP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Contribution preceding the shielding installation </a:t>
            </a:r>
            <a:r>
              <a:rPr kumimoji="0" lang="en-US" sz="1200" b="1"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to be</a:t>
            </a: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added</a:t>
            </a:r>
            <a:endParaRPr kumimoji="0" lang="en-US" sz="1200" b="0" i="0" u="sng"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9061671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83E8BD6-4958-4175-8E2E-B668468FA7D2}" type="slidenum">
              <a:rPr lang="en-US" altLang="en-US" smtClean="0"/>
              <a:pPr>
                <a:defRPr/>
              </a:pPr>
              <a:t>13</a:t>
            </a:fld>
            <a:endParaRPr lang="en-US" altLang="en-US"/>
          </a:p>
        </p:txBody>
      </p:sp>
      <p:sp>
        <p:nvSpPr>
          <p:cNvPr id="6" name="Rectangle 2"/>
          <p:cNvSpPr>
            <a:spLocks noChangeArrowheads="1"/>
          </p:cNvSpPr>
          <p:nvPr/>
        </p:nvSpPr>
        <p:spPr bwMode="auto">
          <a:xfrm>
            <a:off x="904672" y="345831"/>
            <a:ext cx="7402749" cy="685800"/>
          </a:xfrm>
          <a:prstGeom prst="rect">
            <a:avLst/>
          </a:prstGeom>
          <a:noFill/>
          <a:ln w="9525">
            <a:noFill/>
            <a:miter lim="800000"/>
            <a:headEnd/>
            <a:tailEnd/>
          </a:ln>
        </p:spPr>
        <p:txBody>
          <a:bodyPr anchor="ctr"/>
          <a:lstStyle/>
          <a:p>
            <a:pPr algn="ctr"/>
            <a:r>
              <a:rPr lang="en-US" sz="2800" dirty="0" smtClean="0">
                <a:solidFill>
                  <a:srgbClr val="0066FF"/>
                </a:solidFill>
              </a:rPr>
              <a:t>ION OPERATION </a:t>
            </a:r>
            <a:r>
              <a:rPr lang="en-US" sz="2800" dirty="0" smtClean="0">
                <a:solidFill>
                  <a:srgbClr val="0066FF"/>
                </a:solidFill>
              </a:rPr>
              <a:t>FOR</a:t>
            </a:r>
            <a:r>
              <a:rPr lang="en-US" sz="2800" dirty="0" smtClean="0">
                <a:solidFill>
                  <a:srgbClr val="0066FF"/>
                </a:solidFill>
                <a:sym typeface="Wingdings" panose="05000000000000000000" pitchFamily="2" charset="2"/>
              </a:rPr>
              <a:t> </a:t>
            </a:r>
            <a:r>
              <a:rPr lang="en-US" sz="2800" dirty="0" smtClean="0">
                <a:solidFill>
                  <a:srgbClr val="0066FF"/>
                </a:solidFill>
                <a:sym typeface="Wingdings" panose="05000000000000000000" pitchFamily="2" charset="2"/>
              </a:rPr>
              <a:t>IR2 EXTRAPOLATIONS</a:t>
            </a:r>
            <a:endParaRPr lang="en-US" sz="2800" dirty="0">
              <a:solidFill>
                <a:srgbClr val="0066FF"/>
              </a:solidFill>
            </a:endParaRPr>
          </a:p>
        </p:txBody>
      </p:sp>
      <p:pic>
        <p:nvPicPr>
          <p:cNvPr id="9" name="Picture 8"/>
          <p:cNvPicPr>
            <a:picLocks noChangeAspect="1"/>
          </p:cNvPicPr>
          <p:nvPr/>
        </p:nvPicPr>
        <p:blipFill>
          <a:blip r:embed="rId2"/>
          <a:stretch>
            <a:fillRect/>
          </a:stretch>
        </p:blipFill>
        <p:spPr>
          <a:xfrm>
            <a:off x="101888" y="980702"/>
            <a:ext cx="4768286" cy="2743200"/>
          </a:xfrm>
          <a:prstGeom prst="rect">
            <a:avLst/>
          </a:prstGeom>
        </p:spPr>
      </p:pic>
      <p:grpSp>
        <p:nvGrpSpPr>
          <p:cNvPr id="10" name="Group 9"/>
          <p:cNvGrpSpPr/>
          <p:nvPr/>
        </p:nvGrpSpPr>
        <p:grpSpPr>
          <a:xfrm>
            <a:off x="4531665" y="3405850"/>
            <a:ext cx="4473188" cy="2743200"/>
            <a:chOff x="34882" y="3359467"/>
            <a:chExt cx="4473188" cy="2743200"/>
          </a:xfrm>
        </p:grpSpPr>
        <p:pic>
          <p:nvPicPr>
            <p:cNvPr id="2" name="Picture 1"/>
            <p:cNvPicPr>
              <a:picLocks noChangeAspect="1"/>
            </p:cNvPicPr>
            <p:nvPr/>
          </p:nvPicPr>
          <p:blipFill>
            <a:blip r:embed="rId3"/>
            <a:stretch>
              <a:fillRect/>
            </a:stretch>
          </p:blipFill>
          <p:spPr>
            <a:xfrm>
              <a:off x="34882" y="3359467"/>
              <a:ext cx="4473188" cy="2743200"/>
            </a:xfrm>
            <a:prstGeom prst="rect">
              <a:avLst/>
            </a:prstGeom>
          </p:spPr>
        </p:pic>
        <p:sp>
          <p:nvSpPr>
            <p:cNvPr id="8" name="TextBox 7"/>
            <p:cNvSpPr txBox="1"/>
            <p:nvPr/>
          </p:nvSpPr>
          <p:spPr>
            <a:xfrm>
              <a:off x="755692" y="3826593"/>
              <a:ext cx="1017233" cy="261610"/>
            </a:xfrm>
            <a:prstGeom prst="rect">
              <a:avLst/>
            </a:prstGeom>
            <a:noFill/>
            <a:ln>
              <a:noFill/>
            </a:ln>
          </p:spPr>
          <p:txBody>
            <a:bodyPr wrap="square" rtlCol="0">
              <a:spAutoFit/>
            </a:bodyPr>
            <a:lstStyle/>
            <a:p>
              <a:pPr algn="just"/>
              <a:r>
                <a:rPr lang="en-US" sz="1100" dirty="0" smtClean="0">
                  <a:ea typeface="Tahoma" pitchFamily="34" charset="0"/>
                  <a:cs typeface="Tahoma" pitchFamily="34" charset="0"/>
                </a:rPr>
                <a:t>in the coils</a:t>
              </a:r>
            </a:p>
          </p:txBody>
        </p:sp>
      </p:grpSp>
      <p:sp>
        <p:nvSpPr>
          <p:cNvPr id="7" name="TextBox 6"/>
          <p:cNvSpPr txBox="1"/>
          <p:nvPr/>
        </p:nvSpPr>
        <p:spPr>
          <a:xfrm>
            <a:off x="5601305" y="2720627"/>
            <a:ext cx="3509565" cy="830997"/>
          </a:xfrm>
          <a:prstGeom prst="rect">
            <a:avLst/>
          </a:prstGeom>
          <a:noFill/>
          <a:ln>
            <a:noFill/>
          </a:ln>
        </p:spPr>
        <p:txBody>
          <a:bodyPr wrap="square" rtlCol="0">
            <a:spAutoFit/>
          </a:bodyPr>
          <a:lstStyle/>
          <a:p>
            <a:pPr algn="ctr"/>
            <a:r>
              <a:rPr lang="en-US" sz="1600" b="1" dirty="0" smtClean="0">
                <a:solidFill>
                  <a:srgbClr val="FF0000"/>
                </a:solidFill>
                <a:ea typeface="Tahoma" pitchFamily="34" charset="0"/>
                <a:cs typeface="Tahoma" pitchFamily="34" charset="0"/>
              </a:rPr>
              <a:t>p</a:t>
            </a:r>
            <a:r>
              <a:rPr lang="en-US" sz="1600" b="1" dirty="0" smtClean="0">
                <a:ea typeface="Tahoma" pitchFamily="34" charset="0"/>
                <a:cs typeface="Tahoma" pitchFamily="34" charset="0"/>
              </a:rPr>
              <a:t>-</a:t>
            </a:r>
            <a:r>
              <a:rPr lang="en-US" sz="1600" b="1" dirty="0" err="1" smtClean="0">
                <a:solidFill>
                  <a:srgbClr val="0000FF"/>
                </a:solidFill>
                <a:ea typeface="Tahoma" pitchFamily="34" charset="0"/>
                <a:cs typeface="Tahoma" pitchFamily="34" charset="0"/>
              </a:rPr>
              <a:t>Pb</a:t>
            </a:r>
            <a:r>
              <a:rPr lang="en-US" sz="1600" dirty="0" smtClean="0">
                <a:ea typeface="Tahoma" pitchFamily="34" charset="0"/>
                <a:cs typeface="Tahoma" pitchFamily="34" charset="0"/>
              </a:rPr>
              <a:t> in ATLAS</a:t>
            </a:r>
          </a:p>
          <a:p>
            <a:pPr algn="ctr"/>
            <a:r>
              <a:rPr lang="en-US" sz="1600" dirty="0" smtClean="0">
                <a:ea typeface="Tahoma" pitchFamily="34" charset="0"/>
                <a:cs typeface="Tahoma" pitchFamily="34" charset="0"/>
              </a:rPr>
              <a:t>6.5 Z </a:t>
            </a:r>
            <a:r>
              <a:rPr lang="en-US" sz="1600" dirty="0" err="1" smtClean="0">
                <a:ea typeface="Tahoma" pitchFamily="34" charset="0"/>
                <a:cs typeface="Tahoma" pitchFamily="34" charset="0"/>
              </a:rPr>
              <a:t>TeV</a:t>
            </a:r>
            <a:r>
              <a:rPr lang="en-US" sz="1600" dirty="0" smtClean="0">
                <a:ea typeface="Tahoma" pitchFamily="34" charset="0"/>
                <a:cs typeface="Tahoma" pitchFamily="34" charset="0"/>
              </a:rPr>
              <a:t> beams (√</a:t>
            </a:r>
            <a:r>
              <a:rPr lang="en-US" sz="1600" dirty="0" err="1" smtClean="0">
                <a:ea typeface="Tahoma" pitchFamily="34" charset="0"/>
                <a:cs typeface="Tahoma" pitchFamily="34" charset="0"/>
              </a:rPr>
              <a:t>s</a:t>
            </a:r>
            <a:r>
              <a:rPr lang="en-US" sz="1600" baseline="-25000" dirty="0" err="1" smtClean="0">
                <a:ea typeface="Tahoma" pitchFamily="34" charset="0"/>
                <a:cs typeface="Tahoma" pitchFamily="34" charset="0"/>
              </a:rPr>
              <a:t>NN</a:t>
            </a:r>
            <a:r>
              <a:rPr lang="en-US" sz="1600" dirty="0" smtClean="0">
                <a:ea typeface="Tahoma" pitchFamily="34" charset="0"/>
                <a:cs typeface="Tahoma" pitchFamily="34" charset="0"/>
              </a:rPr>
              <a:t> = 8.16 </a:t>
            </a:r>
            <a:r>
              <a:rPr lang="en-US" sz="1600" dirty="0" err="1" smtClean="0">
                <a:ea typeface="Tahoma" pitchFamily="34" charset="0"/>
                <a:cs typeface="Tahoma" pitchFamily="34" charset="0"/>
              </a:rPr>
              <a:t>TeV</a:t>
            </a:r>
            <a:r>
              <a:rPr lang="en-US" sz="1600" dirty="0" smtClean="0">
                <a:ea typeface="Tahoma" pitchFamily="34" charset="0"/>
                <a:cs typeface="Tahoma" pitchFamily="34" charset="0"/>
              </a:rPr>
              <a:t>)</a:t>
            </a:r>
          </a:p>
          <a:p>
            <a:pPr algn="ctr"/>
            <a:r>
              <a:rPr lang="en-US" sz="1600" dirty="0" smtClean="0">
                <a:ea typeface="Tahoma" pitchFamily="34" charset="0"/>
                <a:cs typeface="Tahoma" pitchFamily="34" charset="0"/>
              </a:rPr>
              <a:t> -140 </a:t>
            </a:r>
            <a:r>
              <a:rPr lang="en-US" sz="1600" dirty="0" err="1" smtClean="0">
                <a:ea typeface="Tahoma" pitchFamily="34" charset="0"/>
                <a:cs typeface="Tahoma" pitchFamily="34" charset="0"/>
              </a:rPr>
              <a:t>urad</a:t>
            </a:r>
            <a:r>
              <a:rPr lang="en-US" sz="1600" dirty="0" smtClean="0">
                <a:ea typeface="Tahoma" pitchFamily="34" charset="0"/>
                <a:cs typeface="Tahoma" pitchFamily="34" charset="0"/>
              </a:rPr>
              <a:t> vertical crossing</a:t>
            </a:r>
          </a:p>
        </p:txBody>
      </p:sp>
      <p:sp>
        <p:nvSpPr>
          <p:cNvPr id="11" name="TextBox 10"/>
          <p:cNvSpPr txBox="1"/>
          <p:nvPr/>
        </p:nvSpPr>
        <p:spPr>
          <a:xfrm>
            <a:off x="56316" y="3730528"/>
            <a:ext cx="3509565" cy="830997"/>
          </a:xfrm>
          <a:prstGeom prst="rect">
            <a:avLst/>
          </a:prstGeom>
          <a:noFill/>
          <a:ln>
            <a:noFill/>
          </a:ln>
        </p:spPr>
        <p:txBody>
          <a:bodyPr wrap="square" rtlCol="0">
            <a:spAutoFit/>
          </a:bodyPr>
          <a:lstStyle/>
          <a:p>
            <a:pPr algn="ctr"/>
            <a:r>
              <a:rPr lang="en-US" sz="1600" b="1" dirty="0" err="1" smtClean="0">
                <a:ea typeface="Tahoma" pitchFamily="34" charset="0"/>
                <a:cs typeface="Tahoma" pitchFamily="34" charset="0"/>
              </a:rPr>
              <a:t>Pb-Pb</a:t>
            </a:r>
            <a:r>
              <a:rPr lang="en-US" sz="1600" dirty="0" smtClean="0">
                <a:ea typeface="Tahoma" pitchFamily="34" charset="0"/>
                <a:cs typeface="Tahoma" pitchFamily="34" charset="0"/>
              </a:rPr>
              <a:t> in ATLAS</a:t>
            </a:r>
          </a:p>
          <a:p>
            <a:pPr algn="ctr"/>
            <a:r>
              <a:rPr lang="en-US" sz="1600" dirty="0" smtClean="0">
                <a:solidFill>
                  <a:srgbClr val="7030A0"/>
                </a:solidFill>
                <a:ea typeface="Tahoma" pitchFamily="34" charset="0"/>
                <a:cs typeface="Tahoma" pitchFamily="34" charset="0"/>
              </a:rPr>
              <a:t>6.37 Z </a:t>
            </a:r>
            <a:r>
              <a:rPr lang="en-US" sz="1600" dirty="0" err="1" smtClean="0">
                <a:solidFill>
                  <a:srgbClr val="7030A0"/>
                </a:solidFill>
                <a:ea typeface="Tahoma" pitchFamily="34" charset="0"/>
                <a:cs typeface="Tahoma" pitchFamily="34" charset="0"/>
              </a:rPr>
              <a:t>TeV</a:t>
            </a:r>
            <a:r>
              <a:rPr lang="en-US" sz="1600" dirty="0" smtClean="0">
                <a:solidFill>
                  <a:srgbClr val="7030A0"/>
                </a:solidFill>
                <a:ea typeface="Tahoma" pitchFamily="34" charset="0"/>
                <a:cs typeface="Tahoma" pitchFamily="34" charset="0"/>
              </a:rPr>
              <a:t> beams (√</a:t>
            </a:r>
            <a:r>
              <a:rPr lang="en-US" sz="1600" dirty="0" err="1" smtClean="0">
                <a:solidFill>
                  <a:srgbClr val="7030A0"/>
                </a:solidFill>
                <a:ea typeface="Tahoma" pitchFamily="34" charset="0"/>
                <a:cs typeface="Tahoma" pitchFamily="34" charset="0"/>
              </a:rPr>
              <a:t>s</a:t>
            </a:r>
            <a:r>
              <a:rPr lang="en-US" sz="1600" baseline="-25000" dirty="0" err="1" smtClean="0">
                <a:solidFill>
                  <a:srgbClr val="7030A0"/>
                </a:solidFill>
                <a:ea typeface="Tahoma" pitchFamily="34" charset="0"/>
                <a:cs typeface="Tahoma" pitchFamily="34" charset="0"/>
              </a:rPr>
              <a:t>NN</a:t>
            </a:r>
            <a:r>
              <a:rPr lang="en-US" sz="1600" dirty="0" smtClean="0">
                <a:solidFill>
                  <a:srgbClr val="7030A0"/>
                </a:solidFill>
                <a:ea typeface="Tahoma" pitchFamily="34" charset="0"/>
                <a:cs typeface="Tahoma" pitchFamily="34" charset="0"/>
              </a:rPr>
              <a:t> = 5.02 </a:t>
            </a:r>
            <a:r>
              <a:rPr lang="en-US" sz="1600" dirty="0" err="1" smtClean="0">
                <a:solidFill>
                  <a:srgbClr val="7030A0"/>
                </a:solidFill>
                <a:ea typeface="Tahoma" pitchFamily="34" charset="0"/>
                <a:cs typeface="Tahoma" pitchFamily="34" charset="0"/>
              </a:rPr>
              <a:t>TeV</a:t>
            </a:r>
            <a:r>
              <a:rPr lang="en-US" sz="1600" dirty="0" smtClean="0">
                <a:solidFill>
                  <a:srgbClr val="7030A0"/>
                </a:solidFill>
                <a:ea typeface="Tahoma" pitchFamily="34" charset="0"/>
                <a:cs typeface="Tahoma" pitchFamily="34" charset="0"/>
              </a:rPr>
              <a:t>)</a:t>
            </a:r>
          </a:p>
          <a:p>
            <a:pPr algn="ctr"/>
            <a:r>
              <a:rPr lang="en-US" sz="1600" dirty="0" smtClean="0">
                <a:ea typeface="Tahoma" pitchFamily="34" charset="0"/>
                <a:cs typeface="Tahoma" pitchFamily="34" charset="0"/>
              </a:rPr>
              <a:t> </a:t>
            </a:r>
            <a:r>
              <a:rPr lang="en-US" sz="1600" dirty="0" smtClean="0">
                <a:solidFill>
                  <a:srgbClr val="7030A0"/>
                </a:solidFill>
                <a:ea typeface="Tahoma" pitchFamily="34" charset="0"/>
                <a:cs typeface="Tahoma" pitchFamily="34" charset="0"/>
              </a:rPr>
              <a:t>+160 </a:t>
            </a:r>
            <a:r>
              <a:rPr lang="en-US" sz="1600" dirty="0" err="1" smtClean="0">
                <a:solidFill>
                  <a:srgbClr val="7030A0"/>
                </a:solidFill>
                <a:ea typeface="Tahoma" pitchFamily="34" charset="0"/>
                <a:cs typeface="Tahoma" pitchFamily="34" charset="0"/>
              </a:rPr>
              <a:t>urad</a:t>
            </a:r>
            <a:r>
              <a:rPr lang="en-US" sz="1600" dirty="0" smtClean="0">
                <a:solidFill>
                  <a:srgbClr val="7030A0"/>
                </a:solidFill>
                <a:ea typeface="Tahoma" pitchFamily="34" charset="0"/>
                <a:cs typeface="Tahoma" pitchFamily="34" charset="0"/>
              </a:rPr>
              <a:t> vertical crossing</a:t>
            </a:r>
          </a:p>
        </p:txBody>
      </p:sp>
      <p:sp>
        <p:nvSpPr>
          <p:cNvPr id="12" name="Oval 11"/>
          <p:cNvSpPr/>
          <p:nvPr/>
        </p:nvSpPr>
        <p:spPr bwMode="auto">
          <a:xfrm>
            <a:off x="101888" y="1031631"/>
            <a:ext cx="375190" cy="682394"/>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1" u="none" strike="noStrike" cap="none" normalizeH="0" baseline="0" smtClean="0">
              <a:ln>
                <a:noFill/>
              </a:ln>
              <a:solidFill>
                <a:schemeClr val="tx1"/>
              </a:solidFill>
              <a:effectLst/>
              <a:latin typeface="Arial" charset="0"/>
            </a:endParaRPr>
          </a:p>
        </p:txBody>
      </p:sp>
      <p:sp>
        <p:nvSpPr>
          <p:cNvPr id="13" name="Oval 12"/>
          <p:cNvSpPr/>
          <p:nvPr/>
        </p:nvSpPr>
        <p:spPr bwMode="auto">
          <a:xfrm>
            <a:off x="4651513" y="4200938"/>
            <a:ext cx="212035" cy="609415"/>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1" u="none" strike="noStrike" cap="none" normalizeH="0" baseline="0" smtClean="0">
              <a:ln>
                <a:noFill/>
              </a:ln>
              <a:solidFill>
                <a:schemeClr val="tx1"/>
              </a:solidFill>
              <a:effectLst/>
              <a:latin typeface="Arial" charset="0"/>
            </a:endParaRPr>
          </a:p>
        </p:txBody>
      </p:sp>
      <p:sp>
        <p:nvSpPr>
          <p:cNvPr id="14" name="TextBox 13"/>
          <p:cNvSpPr txBox="1"/>
          <p:nvPr/>
        </p:nvSpPr>
        <p:spPr>
          <a:xfrm>
            <a:off x="486806" y="5635558"/>
            <a:ext cx="3565881" cy="523220"/>
          </a:xfrm>
          <a:prstGeom prst="rect">
            <a:avLst/>
          </a:prstGeom>
          <a:noFill/>
        </p:spPr>
        <p:txBody>
          <a:bodyPr wrap="square" rtlCol="0">
            <a:spAutoFit/>
          </a:bodyPr>
          <a:lstStyle/>
          <a:p>
            <a:r>
              <a:rPr lang="en-US" sz="1400" dirty="0" smtClean="0">
                <a:cs typeface="Tahoma" pitchFamily="34" charset="0"/>
              </a:rPr>
              <a:t>[M. </a:t>
            </a:r>
            <a:r>
              <a:rPr lang="en-US" sz="1400" dirty="0" err="1" smtClean="0">
                <a:cs typeface="Tahoma" pitchFamily="34" charset="0"/>
              </a:rPr>
              <a:t>Sabaté-Gilarte</a:t>
            </a:r>
            <a:r>
              <a:rPr lang="en-US" sz="1400" dirty="0" smtClean="0">
                <a:cs typeface="Tahoma" pitchFamily="34" charset="0"/>
              </a:rPr>
              <a:t> et al., </a:t>
            </a:r>
          </a:p>
          <a:p>
            <a:r>
              <a:rPr lang="en-US" sz="1400" dirty="0" smtClean="0">
                <a:cs typeface="Tahoma" pitchFamily="34" charset="0"/>
              </a:rPr>
              <a:t>doi:10.18429/JACoW-IPAC2021-WEXA06</a:t>
            </a:r>
            <a:r>
              <a:rPr lang="en-US" sz="1400" dirty="0">
                <a:cs typeface="Tahoma" pitchFamily="34" charset="0"/>
              </a:rPr>
              <a:t>]</a:t>
            </a:r>
            <a:endParaRPr lang="en-US" sz="1400" dirty="0" smtClean="0">
              <a:ea typeface="Tahoma" pitchFamily="34" charset="0"/>
              <a:cs typeface="Tahoma" pitchFamily="34" charset="0"/>
            </a:endParaRPr>
          </a:p>
        </p:txBody>
      </p:sp>
      <p:sp>
        <p:nvSpPr>
          <p:cNvPr id="15" name="TextBox 14"/>
          <p:cNvSpPr txBox="1"/>
          <p:nvPr/>
        </p:nvSpPr>
        <p:spPr>
          <a:xfrm>
            <a:off x="5190533" y="1167087"/>
            <a:ext cx="3752378" cy="646331"/>
          </a:xfrm>
          <a:prstGeom prst="rect">
            <a:avLst/>
          </a:prstGeom>
          <a:noFill/>
        </p:spPr>
        <p:txBody>
          <a:bodyPr wrap="square" rtlCol="0">
            <a:spAutoFit/>
          </a:bodyPr>
          <a:lstStyle/>
          <a:p>
            <a:pPr marL="171450" lvl="0" indent="-171450" algn="just">
              <a:lnSpc>
                <a:spcPct val="150000"/>
              </a:lnSpc>
              <a:buFont typeface="Wingdings" panose="05000000000000000000" pitchFamily="2" charset="2"/>
              <a:buChar char="§"/>
            </a:pPr>
            <a:r>
              <a:rPr lang="en-US" dirty="0" smtClean="0">
                <a:solidFill>
                  <a:srgbClr val="000000"/>
                </a:solidFill>
                <a:ea typeface="Tahoma" pitchFamily="34" charset="0"/>
                <a:cs typeface="Tahoma" pitchFamily="34" charset="0"/>
              </a:rPr>
              <a:t>But there is </a:t>
            </a: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no TAS in IR2</a:t>
            </a:r>
          </a:p>
          <a:p>
            <a:pPr marL="171450" lvl="0" indent="-171450" algn="just">
              <a:lnSpc>
                <a:spcPct val="150000"/>
              </a:lnSpc>
              <a:buFont typeface="Wingdings" panose="05000000000000000000" pitchFamily="2" charset="2"/>
              <a:buChar char="§"/>
            </a:pP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and there</a:t>
            </a:r>
            <a:r>
              <a:rPr kumimoji="0" lang="en-US" sz="1200" b="0" i="0" u="none" strike="noStrike" kern="1200" cap="none" spc="0" normalizeH="0" noProof="0" dirty="0" smtClean="0">
                <a:ln>
                  <a:noFill/>
                </a:ln>
                <a:solidFill>
                  <a:srgbClr val="000000"/>
                </a:solidFill>
                <a:effectLst/>
                <a:uLnTx/>
                <a:uFillTx/>
                <a:latin typeface="Tahoma" pitchFamily="34" charset="0"/>
                <a:ea typeface="Tahoma" pitchFamily="34" charset="0"/>
                <a:cs typeface="Tahoma" pitchFamily="34" charset="0"/>
              </a:rPr>
              <a:t> are spectrometer and compensators</a:t>
            </a:r>
            <a:endParaRPr kumimoji="0" lang="en-US" sz="1200" b="0" i="0" u="sng"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013870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83E8BD6-4958-4175-8E2E-B668468FA7D2}" type="slidenum">
              <a:rPr lang="en-US" altLang="en-US" smtClean="0"/>
              <a:pPr>
                <a:defRPr/>
              </a:pPr>
              <a:t>2</a:t>
            </a:fld>
            <a:endParaRPr lang="en-US" altLang="en-US"/>
          </a:p>
        </p:txBody>
      </p:sp>
      <p:sp>
        <p:nvSpPr>
          <p:cNvPr id="6" name="TextBox 5"/>
          <p:cNvSpPr txBox="1"/>
          <p:nvPr/>
        </p:nvSpPr>
        <p:spPr>
          <a:xfrm>
            <a:off x="511409" y="1136083"/>
            <a:ext cx="7353757" cy="1384995"/>
          </a:xfrm>
          <a:prstGeom prst="rect">
            <a:avLst/>
          </a:prstGeom>
          <a:noFill/>
        </p:spPr>
        <p:txBody>
          <a:bodyPr wrap="square" rtlCol="0">
            <a:spAutoFit/>
          </a:bodyPr>
          <a:lstStyle/>
          <a:p>
            <a:pPr algn="just">
              <a:lnSpc>
                <a:spcPct val="150000"/>
              </a:lnSpc>
            </a:pPr>
            <a:r>
              <a:rPr lang="en-US" sz="1400" dirty="0" smtClean="0">
                <a:ea typeface="Tahoma" pitchFamily="34" charset="0"/>
                <a:cs typeface="Tahoma" pitchFamily="34" charset="0"/>
              </a:rPr>
              <a:t>“The </a:t>
            </a:r>
            <a:r>
              <a:rPr lang="en-US" sz="1400" dirty="0">
                <a:ea typeface="Tahoma" pitchFamily="34" charset="0"/>
                <a:cs typeface="Tahoma" pitchFamily="34" charset="0"/>
              </a:rPr>
              <a:t>current final focus magnets of the LHC can withstand an integrated luminosity of about 1.5 ab^-1 (inverse </a:t>
            </a:r>
            <a:r>
              <a:rPr lang="en-US" sz="1400" dirty="0" err="1">
                <a:ea typeface="Tahoma" pitchFamily="34" charset="0"/>
                <a:cs typeface="Tahoma" pitchFamily="34" charset="0"/>
              </a:rPr>
              <a:t>attobarns</a:t>
            </a:r>
            <a:r>
              <a:rPr lang="en-US" sz="1400" dirty="0">
                <a:ea typeface="Tahoma" pitchFamily="34" charset="0"/>
                <a:cs typeface="Tahoma" pitchFamily="34" charset="0"/>
              </a:rPr>
              <a:t>) before experiencing significant radiation damage and degradation. </a:t>
            </a:r>
            <a:endParaRPr lang="en-US" sz="1400" dirty="0" smtClean="0">
              <a:ea typeface="Tahoma" pitchFamily="34" charset="0"/>
              <a:cs typeface="Tahoma" pitchFamily="34" charset="0"/>
            </a:endParaRPr>
          </a:p>
          <a:p>
            <a:pPr algn="just">
              <a:lnSpc>
                <a:spcPct val="150000"/>
              </a:lnSpc>
            </a:pPr>
            <a:r>
              <a:rPr lang="en-US" sz="1400" dirty="0" smtClean="0">
                <a:ea typeface="Tahoma" pitchFamily="34" charset="0"/>
                <a:cs typeface="Tahoma" pitchFamily="34" charset="0"/>
              </a:rPr>
              <a:t>This </a:t>
            </a:r>
            <a:r>
              <a:rPr lang="en-US" sz="1400" dirty="0">
                <a:ea typeface="Tahoma" pitchFamily="34" charset="0"/>
                <a:cs typeface="Tahoma" pitchFamily="34" charset="0"/>
              </a:rPr>
              <a:t>corresponds to approximately 1500 trillion proton-proton collisions</a:t>
            </a:r>
            <a:r>
              <a:rPr lang="en-US" sz="1400" dirty="0" smtClean="0">
                <a:ea typeface="Tahoma" pitchFamily="34" charset="0"/>
                <a:cs typeface="Tahoma" pitchFamily="34" charset="0"/>
              </a:rPr>
              <a:t>.”</a:t>
            </a:r>
            <a:endParaRPr lang="en-US" sz="1400" dirty="0">
              <a:ea typeface="Tahoma" pitchFamily="34" charset="0"/>
              <a:cs typeface="Tahoma" pitchFamily="34" charset="0"/>
            </a:endParaRPr>
          </a:p>
        </p:txBody>
      </p:sp>
      <p:sp>
        <p:nvSpPr>
          <p:cNvPr id="7" name="Rectangle 2"/>
          <p:cNvSpPr>
            <a:spLocks noChangeArrowheads="1"/>
          </p:cNvSpPr>
          <p:nvPr/>
        </p:nvSpPr>
        <p:spPr bwMode="auto">
          <a:xfrm>
            <a:off x="1298714" y="411480"/>
            <a:ext cx="6566452" cy="6858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dirty="0" smtClean="0">
                <a:solidFill>
                  <a:srgbClr val="0066FF"/>
                </a:solidFill>
              </a:rPr>
              <a:t>NEW REFERENCES</a:t>
            </a:r>
            <a:endParaRPr kumimoji="0" lang="en-US" sz="2800" b="0" i="0" u="none" strike="noStrike" kern="1200" cap="none" spc="0" normalizeH="0" baseline="0" noProof="0" dirty="0">
              <a:ln>
                <a:noFill/>
              </a:ln>
              <a:solidFill>
                <a:srgbClr val="0066FF"/>
              </a:solidFill>
              <a:effectLst/>
              <a:uLnTx/>
              <a:uFillTx/>
              <a:latin typeface="Tahoma" pitchFamily="34" charset="0"/>
              <a:ea typeface="+mn-ea"/>
              <a:cs typeface="+mn-cs"/>
            </a:endParaRPr>
          </a:p>
        </p:txBody>
      </p:sp>
      <p:sp>
        <p:nvSpPr>
          <p:cNvPr id="8" name="TextBox 7"/>
          <p:cNvSpPr txBox="1"/>
          <p:nvPr/>
        </p:nvSpPr>
        <p:spPr>
          <a:xfrm>
            <a:off x="5578119" y="2936289"/>
            <a:ext cx="3108681" cy="307777"/>
          </a:xfrm>
          <a:prstGeom prst="rect">
            <a:avLst/>
          </a:prstGeom>
          <a:noFill/>
        </p:spPr>
        <p:txBody>
          <a:bodyPr wrap="square" rtlCol="0">
            <a:spAutoFit/>
          </a:bodyPr>
          <a:lstStyle/>
          <a:p>
            <a:r>
              <a:rPr lang="en-US" sz="1400" dirty="0">
                <a:cs typeface="Tahoma" pitchFamily="34" charset="0"/>
              </a:rPr>
              <a:t>[https://chat.openai.com/chat]</a:t>
            </a:r>
            <a:endParaRPr lang="en-US" sz="1400" dirty="0" smtClean="0">
              <a:ea typeface="Tahoma" pitchFamily="34" charset="0"/>
              <a:cs typeface="Tahoma" pitchFamily="34" charset="0"/>
            </a:endParaRPr>
          </a:p>
        </p:txBody>
      </p:sp>
      <p:sp>
        <p:nvSpPr>
          <p:cNvPr id="9" name="TextBox 8"/>
          <p:cNvSpPr txBox="1"/>
          <p:nvPr/>
        </p:nvSpPr>
        <p:spPr>
          <a:xfrm>
            <a:off x="779799" y="4021246"/>
            <a:ext cx="7353757" cy="1061829"/>
          </a:xfrm>
          <a:prstGeom prst="rect">
            <a:avLst/>
          </a:prstGeom>
          <a:noFill/>
        </p:spPr>
        <p:txBody>
          <a:bodyPr wrap="square" rtlCol="0">
            <a:spAutoFit/>
          </a:bodyPr>
          <a:lstStyle/>
          <a:p>
            <a:pPr algn="just">
              <a:lnSpc>
                <a:spcPct val="150000"/>
              </a:lnSpc>
            </a:pPr>
            <a:r>
              <a:rPr lang="en-US" sz="1400" dirty="0" smtClean="0">
                <a:ea typeface="Tahoma" pitchFamily="34" charset="0"/>
                <a:cs typeface="Tahoma" pitchFamily="34" charset="0"/>
              </a:rPr>
              <a:t>Not really.</a:t>
            </a:r>
          </a:p>
          <a:p>
            <a:pPr algn="just">
              <a:lnSpc>
                <a:spcPct val="150000"/>
              </a:lnSpc>
            </a:pPr>
            <a:r>
              <a:rPr lang="en-US" sz="1400" dirty="0" smtClean="0">
                <a:ea typeface="Tahoma" pitchFamily="34" charset="0"/>
                <a:cs typeface="Tahoma" pitchFamily="34" charset="0"/>
              </a:rPr>
              <a:t>Can we go up to 1’500 fb</a:t>
            </a:r>
            <a:r>
              <a:rPr lang="en-US" sz="1400" dirty="0">
                <a:ea typeface="Tahoma" pitchFamily="34" charset="0"/>
                <a:cs typeface="Tahoma" pitchFamily="34" charset="0"/>
              </a:rPr>
              <a:t>^-</a:t>
            </a:r>
            <a:r>
              <a:rPr lang="en-US" sz="1400" dirty="0" smtClean="0">
                <a:ea typeface="Tahoma" pitchFamily="34" charset="0"/>
                <a:cs typeface="Tahoma" pitchFamily="34" charset="0"/>
              </a:rPr>
              <a:t>1 ?!</a:t>
            </a:r>
            <a:endParaRPr lang="en-US" sz="1400" dirty="0" smtClean="0">
              <a:ea typeface="Tahoma" pitchFamily="34" charset="0"/>
              <a:cs typeface="Tahoma" pitchFamily="34" charset="0"/>
            </a:endParaRPr>
          </a:p>
          <a:p>
            <a:pPr algn="just">
              <a:lnSpc>
                <a:spcPct val="150000"/>
              </a:lnSpc>
            </a:pPr>
            <a:r>
              <a:rPr lang="en-US" sz="1400" dirty="0" smtClean="0">
                <a:ea typeface="Tahoma" pitchFamily="34" charset="0"/>
                <a:cs typeface="Tahoma" pitchFamily="34" charset="0"/>
              </a:rPr>
              <a:t>which by the way </a:t>
            </a:r>
            <a:r>
              <a:rPr lang="en-US" sz="1400" dirty="0">
                <a:ea typeface="Tahoma" pitchFamily="34" charset="0"/>
                <a:cs typeface="Tahoma" pitchFamily="34" charset="0"/>
              </a:rPr>
              <a:t>corresponds </a:t>
            </a:r>
            <a:r>
              <a:rPr lang="en-US" sz="1400" dirty="0" smtClean="0">
                <a:ea typeface="Tahoma" pitchFamily="34" charset="0"/>
                <a:cs typeface="Tahoma" pitchFamily="34" charset="0"/>
              </a:rPr>
              <a:t>to </a:t>
            </a:r>
            <a:r>
              <a:rPr lang="en-US" sz="1400" dirty="0">
                <a:ea typeface="Tahoma" pitchFamily="34" charset="0"/>
                <a:cs typeface="Tahoma" pitchFamily="34" charset="0"/>
              </a:rPr>
              <a:t>approximately </a:t>
            </a:r>
            <a:r>
              <a:rPr lang="en-US" sz="1400" dirty="0" smtClean="0">
                <a:ea typeface="Tahoma" pitchFamily="34" charset="0"/>
                <a:cs typeface="Tahoma" pitchFamily="34" charset="0"/>
              </a:rPr>
              <a:t>150’000 </a:t>
            </a:r>
            <a:r>
              <a:rPr lang="en-US" sz="1400" dirty="0">
                <a:ea typeface="Tahoma" pitchFamily="34" charset="0"/>
                <a:cs typeface="Tahoma" pitchFamily="34" charset="0"/>
              </a:rPr>
              <a:t>trillion proton-proton </a:t>
            </a:r>
            <a:r>
              <a:rPr lang="en-US" sz="1400" dirty="0" smtClean="0">
                <a:ea typeface="Tahoma" pitchFamily="34" charset="0"/>
                <a:cs typeface="Tahoma" pitchFamily="34" charset="0"/>
              </a:rPr>
              <a:t>collisions.</a:t>
            </a:r>
            <a:endParaRPr lang="en-US" sz="1400" dirty="0">
              <a:ea typeface="Tahoma" pitchFamily="34" charset="0"/>
              <a:cs typeface="Tahoma" pitchFamily="34" charset="0"/>
            </a:endParaRPr>
          </a:p>
        </p:txBody>
      </p:sp>
    </p:spTree>
    <p:extLst>
      <p:ext uri="{BB962C8B-B14F-4D97-AF65-F5344CB8AC3E}">
        <p14:creationId xmlns:p14="http://schemas.microsoft.com/office/powerpoint/2010/main" val="705334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83E8BD6-4958-4175-8E2E-B668468FA7D2}" type="slidenum">
              <a:rPr lang="en-US" altLang="en-US" smtClean="0"/>
              <a:pPr>
                <a:defRPr/>
              </a:pPr>
              <a:t>3</a:t>
            </a:fld>
            <a:endParaRPr lang="en-US" altLang="en-US"/>
          </a:p>
        </p:txBody>
      </p:sp>
      <p:sp>
        <p:nvSpPr>
          <p:cNvPr id="3" name="Rectangle 2"/>
          <p:cNvSpPr>
            <a:spLocks noChangeArrowheads="1"/>
          </p:cNvSpPr>
          <p:nvPr/>
        </p:nvSpPr>
        <p:spPr bwMode="auto">
          <a:xfrm>
            <a:off x="1298714" y="411480"/>
            <a:ext cx="6566452" cy="6858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dirty="0" smtClean="0">
                <a:solidFill>
                  <a:srgbClr val="0066FF"/>
                </a:solidFill>
              </a:rPr>
              <a:t>NEW </a:t>
            </a:r>
            <a:r>
              <a:rPr lang="en-US" sz="2800" dirty="0" smtClean="0">
                <a:solidFill>
                  <a:srgbClr val="0066FF"/>
                </a:solidFill>
              </a:rPr>
              <a:t>REFERENCES [II]</a:t>
            </a:r>
            <a:endParaRPr kumimoji="0" lang="en-US" sz="2800" b="0" i="0" u="none" strike="noStrike" kern="1200" cap="none" spc="0" normalizeH="0" baseline="0" noProof="0" dirty="0">
              <a:ln>
                <a:noFill/>
              </a:ln>
              <a:solidFill>
                <a:srgbClr val="0066FF"/>
              </a:solidFill>
              <a:effectLst/>
              <a:uLnTx/>
              <a:uFillTx/>
              <a:latin typeface="Tahoma" pitchFamily="34" charset="0"/>
              <a:ea typeface="+mn-ea"/>
              <a:cs typeface="+mn-cs"/>
            </a:endParaRPr>
          </a:p>
        </p:txBody>
      </p:sp>
      <p:sp>
        <p:nvSpPr>
          <p:cNvPr id="5" name="TextBox 4"/>
          <p:cNvSpPr txBox="1"/>
          <p:nvPr/>
        </p:nvSpPr>
        <p:spPr>
          <a:xfrm>
            <a:off x="5344655" y="5800572"/>
            <a:ext cx="3108681" cy="307777"/>
          </a:xfrm>
          <a:prstGeom prst="rect">
            <a:avLst/>
          </a:prstGeom>
          <a:noFill/>
        </p:spPr>
        <p:txBody>
          <a:bodyPr wrap="square" rtlCol="0">
            <a:spAutoFit/>
          </a:bodyPr>
          <a:lstStyle/>
          <a:p>
            <a:r>
              <a:rPr lang="en-US" sz="1400" dirty="0">
                <a:cs typeface="Tahoma" pitchFamily="34" charset="0"/>
              </a:rPr>
              <a:t>[https://chat.openai.com/chat]</a:t>
            </a:r>
            <a:endParaRPr lang="en-US" sz="1400" dirty="0" smtClean="0">
              <a:ea typeface="Tahoma" pitchFamily="34" charset="0"/>
              <a:cs typeface="Tahoma" pitchFamily="34" charset="0"/>
            </a:endParaRPr>
          </a:p>
        </p:txBody>
      </p:sp>
      <p:sp>
        <p:nvSpPr>
          <p:cNvPr id="6" name="TextBox 5"/>
          <p:cNvSpPr txBox="1"/>
          <p:nvPr/>
        </p:nvSpPr>
        <p:spPr>
          <a:xfrm>
            <a:off x="511409" y="1766705"/>
            <a:ext cx="7353757" cy="3970318"/>
          </a:xfrm>
          <a:prstGeom prst="rect">
            <a:avLst/>
          </a:prstGeom>
          <a:noFill/>
        </p:spPr>
        <p:txBody>
          <a:bodyPr wrap="square" rtlCol="0">
            <a:spAutoFit/>
          </a:bodyPr>
          <a:lstStyle/>
          <a:p>
            <a:pPr algn="just">
              <a:lnSpc>
                <a:spcPct val="150000"/>
              </a:lnSpc>
            </a:pPr>
            <a:r>
              <a:rPr lang="en-US" sz="1400" dirty="0" smtClean="0">
                <a:ea typeface="Tahoma" pitchFamily="34" charset="0"/>
                <a:cs typeface="Tahoma" pitchFamily="34" charset="0"/>
              </a:rPr>
              <a:t>“Gianluigi </a:t>
            </a:r>
            <a:r>
              <a:rPr lang="en-US" sz="1400" dirty="0" err="1">
                <a:ea typeface="Tahoma" pitchFamily="34" charset="0"/>
                <a:cs typeface="Tahoma" pitchFamily="34" charset="0"/>
              </a:rPr>
              <a:t>Arduini</a:t>
            </a:r>
            <a:r>
              <a:rPr lang="en-US" sz="1400" dirty="0">
                <a:ea typeface="Tahoma" pitchFamily="34" charset="0"/>
                <a:cs typeface="Tahoma" pitchFamily="34" charset="0"/>
              </a:rPr>
              <a:t> is a physicist who has been working in the beam department at CERN for many years. He is known for his contributions to the development and optimization of the beam performance in the LHC and other particle accelerators.</a:t>
            </a:r>
          </a:p>
          <a:p>
            <a:pPr algn="just">
              <a:lnSpc>
                <a:spcPct val="150000"/>
              </a:lnSpc>
            </a:pPr>
            <a:r>
              <a:rPr lang="en-US" sz="1400" dirty="0" err="1" smtClean="0">
                <a:ea typeface="Tahoma" pitchFamily="34" charset="0"/>
                <a:cs typeface="Tahoma" pitchFamily="34" charset="0"/>
              </a:rPr>
              <a:t>Arduini</a:t>
            </a:r>
            <a:r>
              <a:rPr lang="en-US" sz="1400" dirty="0" smtClean="0">
                <a:ea typeface="Tahoma" pitchFamily="34" charset="0"/>
                <a:cs typeface="Tahoma" pitchFamily="34" charset="0"/>
              </a:rPr>
              <a:t> </a:t>
            </a:r>
            <a:r>
              <a:rPr lang="en-US" sz="1400" dirty="0">
                <a:ea typeface="Tahoma" pitchFamily="34" charset="0"/>
                <a:cs typeface="Tahoma" pitchFamily="34" charset="0"/>
              </a:rPr>
              <a:t>has played a key role in the design and commissioning of the LHC's beam optics, which involves the precise control and manipulation of the particle beams to achieve the desired collision conditions. He has also been involved in the development of new techniques for measuring and controlling the beam's properties, such as beam instrumentation and feedback systems.</a:t>
            </a:r>
          </a:p>
          <a:p>
            <a:pPr algn="just">
              <a:lnSpc>
                <a:spcPct val="150000"/>
              </a:lnSpc>
            </a:pPr>
            <a:r>
              <a:rPr lang="en-US" sz="1400" dirty="0" smtClean="0">
                <a:ea typeface="Tahoma" pitchFamily="34" charset="0"/>
                <a:cs typeface="Tahoma" pitchFamily="34" charset="0"/>
              </a:rPr>
              <a:t>In </a:t>
            </a:r>
            <a:r>
              <a:rPr lang="en-US" sz="1400" dirty="0">
                <a:ea typeface="Tahoma" pitchFamily="34" charset="0"/>
                <a:cs typeface="Tahoma" pitchFamily="34" charset="0"/>
              </a:rPr>
              <a:t>addition to his work on the LHC, </a:t>
            </a:r>
            <a:r>
              <a:rPr lang="en-US" sz="1400" dirty="0" err="1">
                <a:ea typeface="Tahoma" pitchFamily="34" charset="0"/>
                <a:cs typeface="Tahoma" pitchFamily="34" charset="0"/>
              </a:rPr>
              <a:t>Arduini</a:t>
            </a:r>
            <a:r>
              <a:rPr lang="en-US" sz="1400" dirty="0">
                <a:ea typeface="Tahoma" pitchFamily="34" charset="0"/>
                <a:cs typeface="Tahoma" pitchFamily="34" charset="0"/>
              </a:rPr>
              <a:t> has been involved in several other accelerator projects, including the design and construction of the Large Electron-Positron collider (LEP) at CERN. He has also published numerous research papers on accelerator physics and beam dynamics</a:t>
            </a:r>
            <a:r>
              <a:rPr lang="en-US" sz="1400" dirty="0" smtClean="0">
                <a:ea typeface="Tahoma" pitchFamily="34" charset="0"/>
                <a:cs typeface="Tahoma" pitchFamily="34" charset="0"/>
              </a:rPr>
              <a:t>.</a:t>
            </a:r>
            <a:r>
              <a:rPr lang="en-US" sz="1400" dirty="0" smtClean="0">
                <a:ea typeface="Tahoma" pitchFamily="34" charset="0"/>
                <a:cs typeface="Tahoma" pitchFamily="34" charset="0"/>
              </a:rPr>
              <a:t>”</a:t>
            </a:r>
            <a:endParaRPr lang="en-US" sz="1400" dirty="0">
              <a:ea typeface="Tahoma" pitchFamily="34" charset="0"/>
              <a:cs typeface="Tahoma" pitchFamily="34" charset="0"/>
            </a:endParaRPr>
          </a:p>
        </p:txBody>
      </p:sp>
      <p:sp>
        <p:nvSpPr>
          <p:cNvPr id="7" name="TextBox 6"/>
          <p:cNvSpPr txBox="1"/>
          <p:nvPr/>
        </p:nvSpPr>
        <p:spPr>
          <a:xfrm>
            <a:off x="511409" y="1097280"/>
            <a:ext cx="7353757" cy="371577"/>
          </a:xfrm>
          <a:prstGeom prst="rect">
            <a:avLst/>
          </a:prstGeom>
          <a:noFill/>
        </p:spPr>
        <p:txBody>
          <a:bodyPr wrap="square" rtlCol="0">
            <a:spAutoFit/>
          </a:bodyPr>
          <a:lstStyle/>
          <a:p>
            <a:pPr algn="just">
              <a:lnSpc>
                <a:spcPct val="150000"/>
              </a:lnSpc>
            </a:pPr>
            <a:r>
              <a:rPr lang="en-US" sz="1400" dirty="0" smtClean="0">
                <a:ea typeface="Tahoma" pitchFamily="34" charset="0"/>
                <a:cs typeface="Tahoma" pitchFamily="34" charset="0"/>
              </a:rPr>
              <a:t>But reliability can still be found: </a:t>
            </a:r>
            <a:endParaRPr lang="en-US" sz="1400" dirty="0">
              <a:ea typeface="Tahoma" pitchFamily="34" charset="0"/>
              <a:cs typeface="Tahoma" pitchFamily="34" charset="0"/>
            </a:endParaRPr>
          </a:p>
        </p:txBody>
      </p:sp>
    </p:spTree>
    <p:extLst>
      <p:ext uri="{BB962C8B-B14F-4D97-AF65-F5344CB8AC3E}">
        <p14:creationId xmlns:p14="http://schemas.microsoft.com/office/powerpoint/2010/main" val="162824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83E8BD6-4958-4175-8E2E-B668468FA7D2}" type="slidenum">
              <a:rPr lang="en-US" altLang="en-US" smtClean="0"/>
              <a:pPr>
                <a:defRPr/>
              </a:pPr>
              <a:t>4</a:t>
            </a:fld>
            <a:endParaRPr lang="en-US" altLang="en-US"/>
          </a:p>
        </p:txBody>
      </p:sp>
      <p:sp>
        <p:nvSpPr>
          <p:cNvPr id="5" name="Rectangle 2"/>
          <p:cNvSpPr>
            <a:spLocks noChangeArrowheads="1"/>
          </p:cNvSpPr>
          <p:nvPr/>
        </p:nvSpPr>
        <p:spPr bwMode="auto">
          <a:xfrm>
            <a:off x="1298714" y="411480"/>
            <a:ext cx="6566452" cy="6858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dirty="0" smtClean="0">
                <a:solidFill>
                  <a:srgbClr val="0066FF"/>
                </a:solidFill>
              </a:rPr>
              <a:t>ALTERNATIVE LUMI PROSPECTS</a:t>
            </a:r>
            <a:endParaRPr kumimoji="0" lang="en-US" sz="2800" b="0" i="0" u="none" strike="noStrike" kern="1200" cap="none" spc="0" normalizeH="0" baseline="0" noProof="0" dirty="0">
              <a:ln>
                <a:noFill/>
              </a:ln>
              <a:solidFill>
                <a:srgbClr val="0066FF"/>
              </a:solidFill>
              <a:effectLst/>
              <a:uLnTx/>
              <a:uFillTx/>
              <a:latin typeface="Tahoma" pitchFamily="34" charset="0"/>
              <a:ea typeface="+mn-ea"/>
              <a:cs typeface="+mn-cs"/>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8328" y="1345686"/>
            <a:ext cx="6947224" cy="4234499"/>
          </a:xfrm>
          <a:prstGeom prst="rect">
            <a:avLst/>
          </a:prstGeom>
        </p:spPr>
      </p:pic>
    </p:spTree>
    <p:extLst>
      <p:ext uri="{BB962C8B-B14F-4D97-AF65-F5344CB8AC3E}">
        <p14:creationId xmlns:p14="http://schemas.microsoft.com/office/powerpoint/2010/main" val="36584900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83E8BD6-4958-4175-8E2E-B668468FA7D2}" type="slidenum">
              <a:rPr lang="en-US" altLang="en-US" smtClean="0"/>
              <a:pPr>
                <a:defRPr/>
              </a:pPr>
              <a:t>5</a:t>
            </a:fld>
            <a:endParaRPr lang="en-US" altLang="en-US"/>
          </a:p>
        </p:txBody>
      </p:sp>
      <p:sp>
        <p:nvSpPr>
          <p:cNvPr id="9" name="Rectangle 2"/>
          <p:cNvSpPr>
            <a:spLocks noChangeArrowheads="1"/>
          </p:cNvSpPr>
          <p:nvPr/>
        </p:nvSpPr>
        <p:spPr bwMode="auto">
          <a:xfrm>
            <a:off x="703383" y="464216"/>
            <a:ext cx="7690340" cy="6858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dirty="0" smtClean="0">
                <a:solidFill>
                  <a:srgbClr val="0066FF"/>
                </a:solidFill>
              </a:rPr>
              <a:t>NO UPGRADE II: </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dirty="0" smtClean="0">
                <a:solidFill>
                  <a:srgbClr val="0066FF"/>
                </a:solidFill>
              </a:rPr>
              <a:t>PEAK DOSE PROFILE </a:t>
            </a:r>
            <a:r>
              <a:rPr lang="en-US" sz="2800" b="1" dirty="0" smtClean="0">
                <a:solidFill>
                  <a:srgbClr val="0066FF"/>
                </a:solidFill>
              </a:rPr>
              <a:t>FROM</a:t>
            </a:r>
            <a:r>
              <a:rPr lang="en-US" sz="2800" dirty="0" smtClean="0">
                <a:solidFill>
                  <a:srgbClr val="0066FF"/>
                </a:solidFill>
              </a:rPr>
              <a:t> 2023 ONWARDS</a:t>
            </a:r>
            <a:endParaRPr kumimoji="0" lang="en-US" sz="2800" b="0" i="0" u="none" strike="noStrike" kern="1200" cap="none" spc="0" normalizeH="0" baseline="0" noProof="0" dirty="0">
              <a:ln>
                <a:noFill/>
              </a:ln>
              <a:solidFill>
                <a:srgbClr val="0066FF"/>
              </a:solidFill>
              <a:effectLst/>
              <a:uLnTx/>
              <a:uFillTx/>
              <a:latin typeface="Tahoma" pitchFamily="34" charset="0"/>
              <a:ea typeface="+mn-ea"/>
              <a:cs typeface="+mn-cs"/>
            </a:endParaRP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4746" t="10772" r="10126" b="11793"/>
          <a:stretch/>
        </p:blipFill>
        <p:spPr>
          <a:xfrm>
            <a:off x="996462" y="1226199"/>
            <a:ext cx="6940369" cy="4208818"/>
          </a:xfrm>
          <a:prstGeom prst="rect">
            <a:avLst/>
          </a:prstGeom>
        </p:spPr>
      </p:pic>
      <p:sp>
        <p:nvSpPr>
          <p:cNvPr id="7" name="TextBox 6"/>
          <p:cNvSpPr txBox="1"/>
          <p:nvPr/>
        </p:nvSpPr>
        <p:spPr>
          <a:xfrm>
            <a:off x="281356" y="5320308"/>
            <a:ext cx="6389077" cy="923330"/>
          </a:xfrm>
          <a:prstGeom prst="rect">
            <a:avLst/>
          </a:prstGeom>
          <a:noFill/>
        </p:spPr>
        <p:txBody>
          <a:bodyPr wrap="square" rtlCol="0">
            <a:spAutoFit/>
          </a:bodyPr>
          <a:lstStyle/>
          <a:p>
            <a:pPr marL="171450" indent="-171450" algn="just">
              <a:lnSpc>
                <a:spcPct val="150000"/>
              </a:lnSpc>
              <a:buFont typeface="Wingdings" panose="05000000000000000000" pitchFamily="2" charset="2"/>
              <a:buChar char="§"/>
            </a:pPr>
            <a:r>
              <a:rPr lang="en-US" b="1" dirty="0" smtClean="0">
                <a:ea typeface="Tahoma" pitchFamily="34" charset="0"/>
                <a:cs typeface="Tahoma" pitchFamily="34" charset="0"/>
              </a:rPr>
              <a:t>Right</a:t>
            </a:r>
            <a:r>
              <a:rPr lang="en-US" dirty="0" smtClean="0">
                <a:ea typeface="Tahoma" pitchFamily="34" charset="0"/>
                <a:cs typeface="Tahoma" pitchFamily="34" charset="0"/>
              </a:rPr>
              <a:t> side, where the Q1 is more exposed</a:t>
            </a:r>
          </a:p>
          <a:p>
            <a:pPr marL="171450" indent="-171450" algn="just">
              <a:lnSpc>
                <a:spcPct val="150000"/>
              </a:lnSpc>
              <a:buFont typeface="Wingdings" panose="05000000000000000000" pitchFamily="2" charset="2"/>
              <a:buChar char="§"/>
            </a:pPr>
            <a:r>
              <a:rPr lang="en-US" dirty="0" smtClean="0">
                <a:ea typeface="Tahoma" pitchFamily="34" charset="0"/>
                <a:cs typeface="Tahoma" pitchFamily="34" charset="0"/>
              </a:rPr>
              <a:t>Assuming same (half) </a:t>
            </a:r>
            <a:r>
              <a:rPr lang="en-US" dirty="0" err="1" smtClean="0">
                <a:ea typeface="Tahoma" pitchFamily="34" charset="0"/>
                <a:cs typeface="Tahoma" pitchFamily="34" charset="0"/>
              </a:rPr>
              <a:t>lumi</a:t>
            </a:r>
            <a:r>
              <a:rPr lang="en-US" dirty="0" smtClean="0">
                <a:ea typeface="Tahoma" pitchFamily="34" charset="0"/>
                <a:cs typeface="Tahoma" pitchFamily="34" charset="0"/>
              </a:rPr>
              <a:t> for </a:t>
            </a:r>
            <a:r>
              <a:rPr lang="en-US" b="1" dirty="0" smtClean="0">
                <a:ea typeface="Tahoma" pitchFamily="34" charset="0"/>
                <a:cs typeface="Tahoma" pitchFamily="34" charset="0"/>
              </a:rPr>
              <a:t>either</a:t>
            </a:r>
            <a:r>
              <a:rPr lang="en-US" dirty="0" smtClean="0">
                <a:ea typeface="Tahoma" pitchFamily="34" charset="0"/>
                <a:cs typeface="Tahoma" pitchFamily="34" charset="0"/>
              </a:rPr>
              <a:t> </a:t>
            </a:r>
            <a:r>
              <a:rPr lang="en-US" dirty="0" err="1" smtClean="0">
                <a:ea typeface="Tahoma" pitchFamily="34" charset="0"/>
                <a:cs typeface="Tahoma" pitchFamily="34" charset="0"/>
              </a:rPr>
              <a:t>LHCb</a:t>
            </a:r>
            <a:r>
              <a:rPr lang="en-US" dirty="0" smtClean="0">
                <a:ea typeface="Tahoma" pitchFamily="34" charset="0"/>
                <a:cs typeface="Tahoma" pitchFamily="34" charset="0"/>
              </a:rPr>
              <a:t> spectrometer polarity</a:t>
            </a:r>
          </a:p>
          <a:p>
            <a:pPr marL="171450" indent="-171450" algn="just">
              <a:lnSpc>
                <a:spcPct val="150000"/>
              </a:lnSpc>
              <a:buFont typeface="Wingdings" panose="05000000000000000000" pitchFamily="2" charset="2"/>
              <a:buChar char="§"/>
            </a:pPr>
            <a:r>
              <a:rPr lang="en-US" dirty="0">
                <a:ea typeface="Tahoma" pitchFamily="34" charset="0"/>
                <a:cs typeface="Tahoma" pitchFamily="34" charset="0"/>
              </a:rPr>
              <a:t>F</a:t>
            </a:r>
            <a:r>
              <a:rPr lang="en-US" dirty="0" smtClean="0">
                <a:ea typeface="Tahoma" pitchFamily="34" charset="0"/>
                <a:cs typeface="Tahoma" pitchFamily="34" charset="0"/>
              </a:rPr>
              <a:t>ormer (Run 1 to 2022) contribution </a:t>
            </a:r>
            <a:r>
              <a:rPr lang="en-US" b="1" dirty="0" smtClean="0">
                <a:ea typeface="Tahoma" pitchFamily="34" charset="0"/>
                <a:cs typeface="Tahoma" pitchFamily="34" charset="0"/>
              </a:rPr>
              <a:t>to be</a:t>
            </a:r>
            <a:r>
              <a:rPr lang="en-US" dirty="0" smtClean="0">
                <a:ea typeface="Tahoma" pitchFamily="34" charset="0"/>
                <a:cs typeface="Tahoma" pitchFamily="34" charset="0"/>
              </a:rPr>
              <a:t> added</a:t>
            </a:r>
            <a:endParaRPr lang="en-US" u="sng" dirty="0" smtClean="0">
              <a:ea typeface="Tahoma" pitchFamily="34" charset="0"/>
              <a:cs typeface="Tahoma" pitchFamily="34" charset="0"/>
            </a:endParaRPr>
          </a:p>
        </p:txBody>
      </p:sp>
    </p:spTree>
    <p:extLst>
      <p:ext uri="{BB962C8B-B14F-4D97-AF65-F5344CB8AC3E}">
        <p14:creationId xmlns:p14="http://schemas.microsoft.com/office/powerpoint/2010/main" val="20869294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83E8BD6-4958-4175-8E2E-B668468FA7D2}" type="slidenum">
              <a:rPr lang="en-US" altLang="en-US" smtClean="0"/>
              <a:pPr>
                <a:defRPr/>
              </a:pPr>
              <a:t>6</a:t>
            </a:fld>
            <a:endParaRPr lang="en-US" altLang="en-US"/>
          </a:p>
        </p:txBody>
      </p:sp>
      <p:graphicFrame>
        <p:nvGraphicFramePr>
          <p:cNvPr id="6" name="Table 5"/>
          <p:cNvGraphicFramePr>
            <a:graphicFrameLocks noGrp="1"/>
          </p:cNvGraphicFramePr>
          <p:nvPr>
            <p:extLst>
              <p:ext uri="{D42A27DB-BD31-4B8C-83A1-F6EECF244321}">
                <p14:modId xmlns:p14="http://schemas.microsoft.com/office/powerpoint/2010/main" val="4099171587"/>
              </p:ext>
            </p:extLst>
          </p:nvPr>
        </p:nvGraphicFramePr>
        <p:xfrm>
          <a:off x="404957" y="1617695"/>
          <a:ext cx="8287191" cy="3417050"/>
        </p:xfrm>
        <a:graphic>
          <a:graphicData uri="http://schemas.openxmlformats.org/drawingml/2006/table">
            <a:tbl>
              <a:tblPr firstRow="1" bandRow="1">
                <a:tableStyleId>{21E4AEA4-8DFA-4A89-87EB-49C32662AFE0}</a:tableStyleId>
              </a:tblPr>
              <a:tblGrid>
                <a:gridCol w="3267469">
                  <a:extLst>
                    <a:ext uri="{9D8B030D-6E8A-4147-A177-3AD203B41FA5}">
                      <a16:colId xmlns:a16="http://schemas.microsoft.com/office/drawing/2014/main" val="1530885505"/>
                    </a:ext>
                  </a:extLst>
                </a:gridCol>
                <a:gridCol w="2257325">
                  <a:extLst>
                    <a:ext uri="{9D8B030D-6E8A-4147-A177-3AD203B41FA5}">
                      <a16:colId xmlns:a16="http://schemas.microsoft.com/office/drawing/2014/main" val="2414852811"/>
                    </a:ext>
                  </a:extLst>
                </a:gridCol>
                <a:gridCol w="2762397">
                  <a:extLst>
                    <a:ext uri="{9D8B030D-6E8A-4147-A177-3AD203B41FA5}">
                      <a16:colId xmlns:a16="http://schemas.microsoft.com/office/drawing/2014/main" val="3606782430"/>
                    </a:ext>
                  </a:extLst>
                </a:gridCol>
              </a:tblGrid>
              <a:tr h="432000">
                <a:tc>
                  <a:txBody>
                    <a:bodyPr/>
                    <a:lstStyle/>
                    <a:p>
                      <a:pPr algn="ctr"/>
                      <a:endParaRPr lang="fr-FR" sz="1600" dirty="0"/>
                    </a:p>
                  </a:txBody>
                  <a:tcPr anchor="ctr">
                    <a:lnB w="12700" cap="flat" cmpd="sng" algn="ctr">
                      <a:noFill/>
                      <a:prstDash val="solid"/>
                      <a:round/>
                      <a:headEnd type="none" w="med" len="med"/>
                      <a:tailEnd type="none" w="med" len="med"/>
                    </a:lnB>
                  </a:tcPr>
                </a:tc>
                <a:tc>
                  <a:txBody>
                    <a:bodyPr/>
                    <a:lstStyle/>
                    <a:p>
                      <a:pPr algn="ctr"/>
                      <a:r>
                        <a:rPr lang="en-US" sz="1600" dirty="0" smtClean="0"/>
                        <a:t>no upgrade II</a:t>
                      </a:r>
                      <a:endParaRPr lang="fr-FR" sz="1600" dirty="0"/>
                    </a:p>
                  </a:txBody>
                  <a:tcPr anchor="ctr">
                    <a:lnB w="12700" cap="flat" cmpd="sng" algn="ctr">
                      <a:noFill/>
                      <a:prstDash val="solid"/>
                      <a:round/>
                      <a:headEnd type="none" w="med" len="med"/>
                      <a:tailEnd type="none" w="med" len="med"/>
                    </a:lnB>
                  </a:tcPr>
                </a:tc>
                <a:tc>
                  <a:txBody>
                    <a:bodyPr/>
                    <a:lstStyle/>
                    <a:p>
                      <a:pPr algn="ctr"/>
                      <a:endParaRPr lang="en-US" sz="1600" dirty="0" smtClean="0"/>
                    </a:p>
                  </a:txBody>
                  <a:tcPr anchor="ctr">
                    <a:lnB w="12700" cap="flat" cmpd="sng" algn="ctr">
                      <a:noFill/>
                      <a:prstDash val="solid"/>
                      <a:round/>
                      <a:headEnd type="none" w="med" len="med"/>
                      <a:tailEnd type="none" w="med" len="med"/>
                    </a:lnB>
                  </a:tcPr>
                </a:tc>
                <a:extLst>
                  <a:ext uri="{0D108BD9-81ED-4DB2-BD59-A6C34878D82A}">
                    <a16:rowId xmlns:a16="http://schemas.microsoft.com/office/drawing/2014/main" val="3416425600"/>
                  </a:ext>
                </a:extLst>
              </a:tr>
              <a:tr h="432000">
                <a:tc>
                  <a:txBody>
                    <a:bodyPr/>
                    <a:lstStyle/>
                    <a:p>
                      <a:pPr algn="ctr"/>
                      <a:r>
                        <a:rPr lang="fr-FR" sz="1600" dirty="0" smtClean="0"/>
                        <a:t>MAIN QUADRUPOLE</a:t>
                      </a:r>
                      <a:r>
                        <a:rPr lang="fr-FR" sz="1600" baseline="0" dirty="0" smtClean="0"/>
                        <a:t> /</a:t>
                      </a:r>
                      <a:endParaRPr lang="fr-FR" sz="1600" dirty="0" smtClean="0"/>
                    </a:p>
                    <a:p>
                      <a:pPr algn="ctr"/>
                      <a:r>
                        <a:rPr lang="fr-FR" sz="1600" dirty="0" smtClean="0"/>
                        <a:t>SEPARATION DIPOLE</a:t>
                      </a:r>
                    </a:p>
                  </a:txBody>
                  <a:tcPr>
                    <a:lnT w="38100" cmpd="sng">
                      <a:noFill/>
                    </a:lnT>
                    <a:lnB w="12700" cap="flat" cmpd="sng" algn="ctr">
                      <a:noFill/>
                      <a:prstDash val="solid"/>
                      <a:round/>
                      <a:headEnd type="none" w="med" len="med"/>
                      <a:tailEnd type="none" w="med" len="med"/>
                    </a:lnB>
                  </a:tcPr>
                </a:tc>
                <a:tc gridSpan="2">
                  <a:txBody>
                    <a:bodyPr/>
                    <a:lstStyle/>
                    <a:p>
                      <a:pPr algn="ctr"/>
                      <a:r>
                        <a:rPr lang="fr-FR" sz="1600" dirty="0" smtClean="0"/>
                        <a:t>PEAK DOSE [</a:t>
                      </a:r>
                      <a:r>
                        <a:rPr lang="fr-FR" sz="1600" dirty="0" err="1" smtClean="0"/>
                        <a:t>MGy</a:t>
                      </a:r>
                      <a:r>
                        <a:rPr lang="fr-FR" sz="1600" dirty="0" smtClean="0"/>
                        <a:t>] </a:t>
                      </a:r>
                      <a:endParaRPr lang="fr-FR" sz="1600" dirty="0"/>
                    </a:p>
                  </a:txBody>
                  <a:tcPr>
                    <a:lnT w="38100" cmpd="sng">
                      <a:noFill/>
                    </a:lnT>
                    <a:lnB w="12700" cap="flat" cmpd="sng" algn="ctr">
                      <a:noFill/>
                      <a:prstDash val="solid"/>
                      <a:round/>
                      <a:headEnd type="none" w="med" len="med"/>
                      <a:tailEnd type="none" w="med" len="med"/>
                    </a:lnB>
                  </a:tcPr>
                </a:tc>
                <a:tc hMerge="1">
                  <a:txBody>
                    <a:bodyPr/>
                    <a:lstStyle/>
                    <a:p>
                      <a:pPr algn="ctr"/>
                      <a:endParaRPr lang="fr-FR" sz="1600" dirty="0"/>
                    </a:p>
                  </a:txBody>
                  <a:tcPr>
                    <a:lnT w="38100" cmpd="sng">
                      <a:noFill/>
                    </a:lnT>
                    <a:lnB w="12700" cap="flat" cmpd="sng" algn="ctr">
                      <a:noFill/>
                      <a:prstDash val="solid"/>
                      <a:round/>
                      <a:headEnd type="none" w="med" len="med"/>
                      <a:tailEnd type="none" w="med" len="med"/>
                    </a:lnB>
                  </a:tcPr>
                </a:tc>
                <a:extLst>
                  <a:ext uri="{0D108BD9-81ED-4DB2-BD59-A6C34878D82A}">
                    <a16:rowId xmlns:a16="http://schemas.microsoft.com/office/drawing/2014/main" val="3244454794"/>
                  </a:ext>
                </a:extLst>
              </a:tr>
              <a:tr h="432000">
                <a:tc>
                  <a:txBody>
                    <a:bodyPr/>
                    <a:lstStyle/>
                    <a:p>
                      <a:pPr algn="ctr"/>
                      <a:endParaRPr lang="fr-FR" sz="1400" dirty="0" smtClean="0"/>
                    </a:p>
                  </a:txBody>
                  <a:tcPr>
                    <a:lnT w="38100" cmpd="sng">
                      <a:noFill/>
                    </a:lnT>
                    <a:lnB w="12700" cap="flat" cmpd="sng" algn="ctr">
                      <a:solidFill>
                        <a:schemeClr val="tx1"/>
                      </a:solidFill>
                      <a:prstDash val="solid"/>
                      <a:round/>
                      <a:headEnd type="none" w="med" len="med"/>
                      <a:tailEnd type="none" w="med" len="med"/>
                    </a:lnB>
                  </a:tcPr>
                </a:tc>
                <a:tc>
                  <a:txBody>
                    <a:bodyPr/>
                    <a:lstStyle/>
                    <a:p>
                      <a:pPr algn="ctr"/>
                      <a:r>
                        <a:rPr lang="en-US" sz="1400" dirty="0" smtClean="0"/>
                        <a:t>after 130 fb</a:t>
                      </a:r>
                      <a:r>
                        <a:rPr lang="en-US" sz="1400" baseline="30000" dirty="0" smtClean="0"/>
                        <a:t>-1</a:t>
                      </a:r>
                      <a:r>
                        <a:rPr lang="en-US" sz="1400" dirty="0" smtClean="0"/>
                        <a:t> </a:t>
                      </a:r>
                      <a:endParaRPr lang="fr-FR" sz="1400" dirty="0"/>
                    </a:p>
                  </a:txBody>
                  <a:tcPr>
                    <a:lnT w="38100" cmpd="sng">
                      <a:noFill/>
                    </a:lnT>
                    <a:lnB w="12700" cap="flat" cmpd="sng" algn="ctr">
                      <a:solidFill>
                        <a:schemeClr val="tx1"/>
                      </a:solidFill>
                      <a:prstDash val="solid"/>
                      <a:round/>
                      <a:headEnd type="none" w="med" len="med"/>
                      <a:tailEnd type="none" w="med" len="med"/>
                    </a:lnB>
                  </a:tcPr>
                </a:tc>
                <a:tc>
                  <a:txBody>
                    <a:bodyPr/>
                    <a:lstStyle/>
                    <a:p>
                      <a:pPr algn="ctr"/>
                      <a:endParaRPr lang="fr-FR" sz="1400" dirty="0"/>
                    </a:p>
                  </a:txBody>
                  <a:tcPr>
                    <a:lnT w="38100" cmpd="sng">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6286332"/>
                  </a:ext>
                </a:extLst>
              </a:tr>
              <a:tr h="394786">
                <a:tc>
                  <a:txBody>
                    <a:bodyPr/>
                    <a:lstStyle/>
                    <a:p>
                      <a:pPr algn="ctr"/>
                      <a:r>
                        <a:rPr lang="en-US" sz="1600" dirty="0" smtClean="0"/>
                        <a:t>Q1 (R8)</a:t>
                      </a:r>
                      <a:endParaRPr lang="fr-FR" sz="16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600" dirty="0" smtClean="0"/>
                        <a:t>17</a:t>
                      </a:r>
                      <a:endParaRPr lang="fr-FR" sz="1600" dirty="0"/>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smtClean="0">
                        <a:solidFill>
                          <a:schemeClr val="tx1"/>
                        </a:solidFill>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345789931"/>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Q2A</a:t>
                      </a:r>
                      <a:endParaRPr lang="fr-FR" sz="1600" dirty="0" smtClean="0">
                        <a:solidFill>
                          <a:schemeClr val="tx1"/>
                        </a:solidFill>
                      </a:endParaRPr>
                    </a:p>
                  </a:txBody>
                  <a:tcPr>
                    <a:lnL w="12700" cap="flat" cmpd="sng" algn="ctr">
                      <a:solidFill>
                        <a:schemeClr val="tx1"/>
                      </a:solidFill>
                      <a:prstDash val="solid"/>
                      <a:round/>
                      <a:headEnd type="none" w="med" len="med"/>
                      <a:tailEnd type="none" w="med" len="med"/>
                    </a:lnL>
                  </a:tcPr>
                </a:tc>
                <a:tc>
                  <a:txBody>
                    <a:bodyPr/>
                    <a:lstStyle/>
                    <a:p>
                      <a:pPr algn="ctr"/>
                      <a:r>
                        <a:rPr lang="en-US" sz="1600" dirty="0" smtClean="0">
                          <a:solidFill>
                            <a:schemeClr val="tx1"/>
                          </a:solidFill>
                        </a:rPr>
                        <a:t>7</a:t>
                      </a:r>
                      <a:endParaRPr lang="fr-FR" sz="1600" dirty="0">
                        <a:solidFill>
                          <a:schemeClr val="tx1"/>
                        </a:solidFill>
                      </a:endParaRPr>
                    </a:p>
                  </a:txBody>
                  <a:tcPr/>
                </a:tc>
                <a:tc>
                  <a:txBody>
                    <a:bodyPr/>
                    <a:lstStyle/>
                    <a:p>
                      <a:pPr algn="ctr"/>
                      <a:endParaRPr lang="fr-FR" sz="1600" dirty="0">
                        <a:solidFill>
                          <a:schemeClr val="tx1"/>
                        </a:solidFill>
                      </a:endParaRPr>
                    </a:p>
                  </a:txBody>
                  <a:tcPr/>
                </a:tc>
                <a:extLst>
                  <a:ext uri="{0D108BD9-81ED-4DB2-BD59-A6C34878D82A}">
                    <a16:rowId xmlns:a16="http://schemas.microsoft.com/office/drawing/2014/main" val="2551228780"/>
                  </a:ext>
                </a:extLst>
              </a:tr>
              <a:tr h="394786">
                <a:tc>
                  <a:txBody>
                    <a:bodyPr/>
                    <a:lstStyle/>
                    <a:p>
                      <a:pPr algn="ctr"/>
                      <a:r>
                        <a:rPr lang="en-US" sz="1600" dirty="0" smtClean="0"/>
                        <a:t>Q2B</a:t>
                      </a:r>
                      <a:endParaRPr lang="fr-FR" sz="1600" dirty="0"/>
                    </a:p>
                  </a:txBody>
                  <a:tcPr>
                    <a:lnL w="12700" cap="flat" cmpd="sng" algn="ctr">
                      <a:solidFill>
                        <a:schemeClr val="tx1"/>
                      </a:solidFill>
                      <a:prstDash val="solid"/>
                      <a:round/>
                      <a:headEnd type="none" w="med" len="med"/>
                      <a:tailEnd type="none" w="med" len="med"/>
                    </a:lnL>
                  </a:tcPr>
                </a:tc>
                <a:tc>
                  <a:txBody>
                    <a:bodyPr/>
                    <a:lstStyle/>
                    <a:p>
                      <a:pPr algn="ctr"/>
                      <a:r>
                        <a:rPr lang="en-US" sz="1600" dirty="0" smtClean="0"/>
                        <a:t>3.5</a:t>
                      </a:r>
                      <a:endParaRPr lang="fr-FR" sz="1600" dirty="0"/>
                    </a:p>
                  </a:txBody>
                  <a:tcPr/>
                </a:tc>
                <a:tc>
                  <a:txBody>
                    <a:bodyPr/>
                    <a:lstStyle/>
                    <a:p>
                      <a:pPr algn="ctr"/>
                      <a:endParaRPr lang="fr-FR" sz="1600" dirty="0"/>
                    </a:p>
                  </a:txBody>
                  <a:tcPr/>
                </a:tc>
                <a:extLst>
                  <a:ext uri="{0D108BD9-81ED-4DB2-BD59-A6C34878D82A}">
                    <a16:rowId xmlns:a16="http://schemas.microsoft.com/office/drawing/2014/main" val="1573378187"/>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Q3</a:t>
                      </a:r>
                      <a:endParaRPr lang="fr-FR" sz="1600" dirty="0" smtClean="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4</a:t>
                      </a:r>
                      <a:endParaRPr lang="fr-FR" sz="1600" dirty="0">
                        <a:solidFill>
                          <a:schemeClr val="tx1"/>
                        </a:solidFill>
                      </a:endParaRPr>
                    </a:p>
                  </a:txBody>
                  <a:tcPr>
                    <a:lnB w="12700" cap="flat" cmpd="sng" algn="ctr">
                      <a:solidFill>
                        <a:schemeClr val="tx1"/>
                      </a:solidFill>
                      <a:prstDash val="solid"/>
                      <a:round/>
                      <a:headEnd type="none" w="med" len="med"/>
                      <a:tailEnd type="none" w="med" len="med"/>
                    </a:lnB>
                  </a:tcPr>
                </a:tc>
                <a:tc>
                  <a:txBody>
                    <a:bodyPr/>
                    <a:lstStyle/>
                    <a:p>
                      <a:pPr algn="ctr"/>
                      <a:endParaRPr lang="fr-FR" sz="1600" dirty="0">
                        <a:solidFill>
                          <a:srgbClr val="FF0000"/>
                        </a:solidFill>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833439"/>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t>D1</a:t>
                      </a:r>
                      <a:endParaRPr lang="fr-FR" sz="1600" dirty="0" smtClean="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fr-FR" sz="16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smtClean="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015738"/>
                  </a:ext>
                </a:extLst>
              </a:tr>
            </a:tbl>
          </a:graphicData>
        </a:graphic>
      </p:graphicFrame>
      <p:sp>
        <p:nvSpPr>
          <p:cNvPr id="7" name="Rectangle 2"/>
          <p:cNvSpPr>
            <a:spLocks noChangeArrowheads="1"/>
          </p:cNvSpPr>
          <p:nvPr/>
        </p:nvSpPr>
        <p:spPr bwMode="auto">
          <a:xfrm>
            <a:off x="404957" y="408802"/>
            <a:ext cx="7971181" cy="6858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rgbClr val="0066FF"/>
                </a:solidFill>
                <a:effectLst/>
                <a:uLnTx/>
                <a:uFillTx/>
                <a:latin typeface="Tahoma" pitchFamily="34" charset="0"/>
                <a:ea typeface="+mn-ea"/>
                <a:cs typeface="+mn-cs"/>
              </a:rPr>
              <a:t>IN SUMMARY: MAIN QUADRUPOLES AND D1</a:t>
            </a:r>
            <a:endParaRPr kumimoji="0" lang="en-US" sz="2800" b="0" i="0" u="none" strike="noStrike" kern="1200" cap="none" spc="0" normalizeH="0" baseline="0" noProof="0" dirty="0">
              <a:ln>
                <a:noFill/>
              </a:ln>
              <a:solidFill>
                <a:srgbClr val="0066FF"/>
              </a:solidFill>
              <a:effectLst/>
              <a:uLnTx/>
              <a:uFillTx/>
              <a:latin typeface="Tahoma" pitchFamily="34" charset="0"/>
              <a:ea typeface="+mn-ea"/>
              <a:cs typeface="+mn-cs"/>
            </a:endParaRPr>
          </a:p>
        </p:txBody>
      </p:sp>
      <p:sp>
        <p:nvSpPr>
          <p:cNvPr id="9" name="TextBox 8"/>
          <p:cNvSpPr txBox="1"/>
          <p:nvPr/>
        </p:nvSpPr>
        <p:spPr>
          <a:xfrm>
            <a:off x="404957" y="5307497"/>
            <a:ext cx="6389077" cy="331694"/>
          </a:xfrm>
          <a:prstGeom prst="rect">
            <a:avLst/>
          </a:prstGeom>
          <a:noFill/>
        </p:spPr>
        <p:txBody>
          <a:bodyPr wrap="square" rtlCol="0">
            <a:spAutoFit/>
          </a:bodyPr>
          <a:lstStyle/>
          <a:p>
            <a:pPr algn="just">
              <a:lnSpc>
                <a:spcPct val="150000"/>
              </a:lnSpc>
            </a:pPr>
            <a:r>
              <a:rPr lang="en-US" dirty="0" smtClean="0">
                <a:ea typeface="Tahoma" pitchFamily="34" charset="0"/>
                <a:cs typeface="Tahoma" pitchFamily="34" charset="0"/>
              </a:rPr>
              <a:t>D1 limit to be ascertained</a:t>
            </a:r>
            <a:endParaRPr lang="en-US" u="sng" dirty="0" smtClean="0">
              <a:ea typeface="Tahoma" pitchFamily="34" charset="0"/>
              <a:cs typeface="Tahoma" pitchFamily="34" charset="0"/>
            </a:endParaRPr>
          </a:p>
        </p:txBody>
      </p:sp>
    </p:spTree>
    <p:extLst>
      <p:ext uri="{BB962C8B-B14F-4D97-AF65-F5344CB8AC3E}">
        <p14:creationId xmlns:p14="http://schemas.microsoft.com/office/powerpoint/2010/main" val="1225369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83E8BD6-4958-4175-8E2E-B668468FA7D2}" type="slidenum">
              <a:rPr lang="en-US" altLang="en-US" smtClean="0"/>
              <a:pPr>
                <a:defRPr/>
              </a:pPr>
              <a:t>7</a:t>
            </a:fld>
            <a:endParaRPr lang="en-US" altLang="en-US"/>
          </a:p>
        </p:txBody>
      </p:sp>
      <p:graphicFrame>
        <p:nvGraphicFramePr>
          <p:cNvPr id="5" name="Table 4"/>
          <p:cNvGraphicFramePr>
            <a:graphicFrameLocks noGrp="1"/>
          </p:cNvGraphicFramePr>
          <p:nvPr>
            <p:extLst>
              <p:ext uri="{D42A27DB-BD31-4B8C-83A1-F6EECF244321}">
                <p14:modId xmlns:p14="http://schemas.microsoft.com/office/powerpoint/2010/main" val="1836031199"/>
              </p:ext>
            </p:extLst>
          </p:nvPr>
        </p:nvGraphicFramePr>
        <p:xfrm>
          <a:off x="399609" y="1057421"/>
          <a:ext cx="8287191" cy="4849074"/>
        </p:xfrm>
        <a:graphic>
          <a:graphicData uri="http://schemas.openxmlformats.org/drawingml/2006/table">
            <a:tbl>
              <a:tblPr firstRow="1" bandRow="1">
                <a:tableStyleId>{21E4AEA4-8DFA-4A89-87EB-49C32662AFE0}</a:tableStyleId>
              </a:tblPr>
              <a:tblGrid>
                <a:gridCol w="3267469">
                  <a:extLst>
                    <a:ext uri="{9D8B030D-6E8A-4147-A177-3AD203B41FA5}">
                      <a16:colId xmlns:a16="http://schemas.microsoft.com/office/drawing/2014/main" val="1530885505"/>
                    </a:ext>
                  </a:extLst>
                </a:gridCol>
                <a:gridCol w="2257325">
                  <a:extLst>
                    <a:ext uri="{9D8B030D-6E8A-4147-A177-3AD203B41FA5}">
                      <a16:colId xmlns:a16="http://schemas.microsoft.com/office/drawing/2014/main" val="2414852811"/>
                    </a:ext>
                  </a:extLst>
                </a:gridCol>
                <a:gridCol w="2762397">
                  <a:extLst>
                    <a:ext uri="{9D8B030D-6E8A-4147-A177-3AD203B41FA5}">
                      <a16:colId xmlns:a16="http://schemas.microsoft.com/office/drawing/2014/main" val="3606782430"/>
                    </a:ext>
                  </a:extLst>
                </a:gridCol>
              </a:tblGrid>
              <a:tr h="432000">
                <a:tc>
                  <a:txBody>
                    <a:bodyPr/>
                    <a:lstStyle/>
                    <a:p>
                      <a:pPr algn="ctr"/>
                      <a:endParaRPr lang="fr-FR" sz="1600" dirty="0"/>
                    </a:p>
                  </a:txBody>
                  <a:tcPr anchor="ctr">
                    <a:lnB w="12700" cap="flat" cmpd="sng" algn="ctr">
                      <a:noFill/>
                      <a:prstDash val="solid"/>
                      <a:round/>
                      <a:headEnd type="none" w="med" len="med"/>
                      <a:tailEnd type="none" w="med" len="med"/>
                    </a:lnB>
                  </a:tcPr>
                </a:tc>
                <a:tc>
                  <a:txBody>
                    <a:bodyPr/>
                    <a:lstStyle/>
                    <a:p>
                      <a:pPr algn="ctr"/>
                      <a:r>
                        <a:rPr lang="en-US" sz="1600" dirty="0" smtClean="0"/>
                        <a:t>no upgrade II</a:t>
                      </a:r>
                      <a:endParaRPr lang="fr-FR" sz="1600" dirty="0"/>
                    </a:p>
                  </a:txBody>
                  <a:tcPr anchor="ctr">
                    <a:lnB w="12700" cap="flat" cmpd="sng" algn="ctr">
                      <a:noFill/>
                      <a:prstDash val="solid"/>
                      <a:round/>
                      <a:headEnd type="none" w="med" len="med"/>
                      <a:tailEnd type="none" w="med" len="med"/>
                    </a:lnB>
                  </a:tcPr>
                </a:tc>
                <a:tc>
                  <a:txBody>
                    <a:bodyPr/>
                    <a:lstStyle/>
                    <a:p>
                      <a:pPr algn="ctr"/>
                      <a:endParaRPr lang="en-US" sz="1600" dirty="0" smtClean="0"/>
                    </a:p>
                  </a:txBody>
                  <a:tcPr anchor="ctr">
                    <a:lnB w="12700" cap="flat" cmpd="sng" algn="ctr">
                      <a:noFill/>
                      <a:prstDash val="solid"/>
                      <a:round/>
                      <a:headEnd type="none" w="med" len="med"/>
                      <a:tailEnd type="none" w="med" len="med"/>
                    </a:lnB>
                  </a:tcPr>
                </a:tc>
                <a:extLst>
                  <a:ext uri="{0D108BD9-81ED-4DB2-BD59-A6C34878D82A}">
                    <a16:rowId xmlns:a16="http://schemas.microsoft.com/office/drawing/2014/main" val="3416425600"/>
                  </a:ext>
                </a:extLst>
              </a:tr>
              <a:tr h="432000">
                <a:tc>
                  <a:txBody>
                    <a:bodyPr/>
                    <a:lstStyle/>
                    <a:p>
                      <a:pPr algn="ctr"/>
                      <a:r>
                        <a:rPr lang="fr-FR" sz="1600" dirty="0" smtClean="0"/>
                        <a:t>CORRECTOR MAGNET</a:t>
                      </a:r>
                    </a:p>
                  </a:txBody>
                  <a:tcPr>
                    <a:lnT w="38100" cmpd="sng">
                      <a:noFill/>
                    </a:lnT>
                    <a:lnB w="12700" cap="flat" cmpd="sng" algn="ctr">
                      <a:noFill/>
                      <a:prstDash val="solid"/>
                      <a:round/>
                      <a:headEnd type="none" w="med" len="med"/>
                      <a:tailEnd type="none" w="med" len="med"/>
                    </a:lnB>
                  </a:tcPr>
                </a:tc>
                <a:tc gridSpan="2">
                  <a:txBody>
                    <a:bodyPr/>
                    <a:lstStyle/>
                    <a:p>
                      <a:pPr algn="ctr"/>
                      <a:r>
                        <a:rPr lang="fr-FR" sz="1600" dirty="0" smtClean="0"/>
                        <a:t>PEAK DOSE [</a:t>
                      </a:r>
                      <a:r>
                        <a:rPr lang="fr-FR" sz="1600" dirty="0" err="1" smtClean="0"/>
                        <a:t>MGy</a:t>
                      </a:r>
                      <a:r>
                        <a:rPr lang="fr-FR" sz="1600" dirty="0" smtClean="0"/>
                        <a:t>] </a:t>
                      </a:r>
                      <a:endParaRPr lang="fr-FR" sz="1600" dirty="0"/>
                    </a:p>
                  </a:txBody>
                  <a:tcPr>
                    <a:lnT w="38100" cmpd="sng">
                      <a:noFill/>
                    </a:lnT>
                    <a:lnB w="12700" cap="flat" cmpd="sng" algn="ctr">
                      <a:noFill/>
                      <a:prstDash val="solid"/>
                      <a:round/>
                      <a:headEnd type="none" w="med" len="med"/>
                      <a:tailEnd type="none" w="med" len="med"/>
                    </a:lnB>
                  </a:tcPr>
                </a:tc>
                <a:tc hMerge="1">
                  <a:txBody>
                    <a:bodyPr/>
                    <a:lstStyle/>
                    <a:p>
                      <a:pPr algn="ctr"/>
                      <a:endParaRPr lang="fr-FR" sz="1600" dirty="0"/>
                    </a:p>
                  </a:txBody>
                  <a:tcPr>
                    <a:lnT w="38100" cmpd="sng">
                      <a:noFill/>
                    </a:lnT>
                    <a:lnB w="12700" cap="flat" cmpd="sng" algn="ctr">
                      <a:noFill/>
                      <a:prstDash val="solid"/>
                      <a:round/>
                      <a:headEnd type="none" w="med" len="med"/>
                      <a:tailEnd type="none" w="med" len="med"/>
                    </a:lnB>
                  </a:tcPr>
                </a:tc>
                <a:extLst>
                  <a:ext uri="{0D108BD9-81ED-4DB2-BD59-A6C34878D82A}">
                    <a16:rowId xmlns:a16="http://schemas.microsoft.com/office/drawing/2014/main" val="3244454794"/>
                  </a:ext>
                </a:extLst>
              </a:tr>
              <a:tr h="432000">
                <a:tc>
                  <a:txBody>
                    <a:bodyPr/>
                    <a:lstStyle/>
                    <a:p>
                      <a:pPr algn="ctr"/>
                      <a:endParaRPr lang="fr-FR" sz="1400" dirty="0" smtClean="0"/>
                    </a:p>
                  </a:txBody>
                  <a:tcPr>
                    <a:lnT w="38100" cmpd="sng">
                      <a:noFill/>
                    </a:lnT>
                    <a:lnB w="12700" cap="flat" cmpd="sng" algn="ctr">
                      <a:solidFill>
                        <a:schemeClr val="tx1"/>
                      </a:solidFill>
                      <a:prstDash val="solid"/>
                      <a:round/>
                      <a:headEnd type="none" w="med" len="med"/>
                      <a:tailEnd type="none" w="med" len="med"/>
                    </a:lnB>
                  </a:tcPr>
                </a:tc>
                <a:tc>
                  <a:txBody>
                    <a:bodyPr/>
                    <a:lstStyle/>
                    <a:p>
                      <a:pPr algn="ctr"/>
                      <a:r>
                        <a:rPr lang="en-US" sz="1400" dirty="0" smtClean="0"/>
                        <a:t>after 130 fb</a:t>
                      </a:r>
                      <a:r>
                        <a:rPr lang="en-US" sz="1400" baseline="30000" dirty="0" smtClean="0"/>
                        <a:t>-1</a:t>
                      </a:r>
                      <a:r>
                        <a:rPr lang="en-US" sz="1400" dirty="0" smtClean="0"/>
                        <a:t> </a:t>
                      </a:r>
                      <a:endParaRPr lang="fr-FR" sz="1400" dirty="0"/>
                    </a:p>
                  </a:txBody>
                  <a:tcPr>
                    <a:lnT w="38100" cmpd="sng">
                      <a:noFill/>
                    </a:lnT>
                    <a:lnB w="12700" cap="flat" cmpd="sng" algn="ctr">
                      <a:solidFill>
                        <a:schemeClr val="tx1"/>
                      </a:solidFill>
                      <a:prstDash val="solid"/>
                      <a:round/>
                      <a:headEnd type="none" w="med" len="med"/>
                      <a:tailEnd type="none" w="med" len="med"/>
                    </a:lnB>
                  </a:tcPr>
                </a:tc>
                <a:tc>
                  <a:txBody>
                    <a:bodyPr/>
                    <a:lstStyle/>
                    <a:p>
                      <a:pPr algn="ctr"/>
                      <a:endParaRPr lang="fr-FR" sz="1400" dirty="0"/>
                    </a:p>
                  </a:txBody>
                  <a:tcPr>
                    <a:lnT w="38100" cmpd="sng">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6286332"/>
                  </a:ext>
                </a:extLst>
              </a:tr>
              <a:tr h="394786">
                <a:tc>
                  <a:txBody>
                    <a:bodyPr/>
                    <a:lstStyle/>
                    <a:p>
                      <a:pPr algn="ctr"/>
                      <a:r>
                        <a:rPr lang="en-US" sz="1600" dirty="0" smtClean="0">
                          <a:solidFill>
                            <a:schemeClr val="tx1"/>
                          </a:solidFill>
                        </a:rPr>
                        <a:t>MCBX1</a:t>
                      </a:r>
                      <a:endParaRPr lang="fr-FR" sz="16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600" dirty="0" smtClean="0">
                          <a:solidFill>
                            <a:schemeClr val="tx1"/>
                          </a:solidFill>
                        </a:rPr>
                        <a:t>2.5</a:t>
                      </a:r>
                      <a:endParaRPr lang="fr-FR" sz="1600" dirty="0">
                        <a:solidFill>
                          <a:schemeClr val="tx1"/>
                        </a:solidFill>
                      </a:endParaRPr>
                    </a:p>
                  </a:txBody>
                  <a:tcPr>
                    <a:lnT w="12700" cap="flat" cmpd="sng" algn="ctr">
                      <a:solidFill>
                        <a:schemeClr val="tx1"/>
                      </a:solidFill>
                      <a:prstDash val="solid"/>
                      <a:round/>
                      <a:headEnd type="none" w="med" len="med"/>
                      <a:tailEnd type="none" w="med" len="med"/>
                    </a:lnT>
                  </a:tcPr>
                </a:tc>
                <a:tc>
                  <a:txBody>
                    <a:bodyPr/>
                    <a:lstStyle/>
                    <a:p>
                      <a:pPr algn="ctr"/>
                      <a:endParaRPr lang="fr-FR" sz="1600" dirty="0">
                        <a:solidFill>
                          <a:srgbClr val="FF0000"/>
                        </a:solidFill>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345789931"/>
                  </a:ext>
                </a:extLst>
              </a:tr>
              <a:tr h="394786">
                <a:tc>
                  <a:txBody>
                    <a:bodyPr/>
                    <a:lstStyle/>
                    <a:p>
                      <a:pPr algn="ctr"/>
                      <a:r>
                        <a:rPr lang="en-US" sz="1600" dirty="0" smtClean="0">
                          <a:solidFill>
                            <a:schemeClr val="tx1"/>
                          </a:solidFill>
                        </a:rPr>
                        <a:t>MCBX2</a:t>
                      </a:r>
                      <a:endParaRPr lang="fr-FR" sz="1600" dirty="0">
                        <a:solidFill>
                          <a:schemeClr val="tx1"/>
                        </a:solidFill>
                      </a:endParaRPr>
                    </a:p>
                  </a:txBody>
                  <a:tcPr>
                    <a:lnL w="12700" cap="flat" cmpd="sng" algn="ctr">
                      <a:solidFill>
                        <a:schemeClr val="tx1"/>
                      </a:solidFill>
                      <a:prstDash val="solid"/>
                      <a:round/>
                      <a:headEnd type="none" w="med" len="med"/>
                      <a:tailEnd type="none" w="med" len="med"/>
                    </a:lnL>
                  </a:tcPr>
                </a:tc>
                <a:tc>
                  <a:txBody>
                    <a:bodyPr/>
                    <a:lstStyle/>
                    <a:p>
                      <a:pPr algn="ctr"/>
                      <a:r>
                        <a:rPr lang="en-US" sz="1600" dirty="0" smtClean="0">
                          <a:solidFill>
                            <a:schemeClr val="tx1"/>
                          </a:solidFill>
                        </a:rPr>
                        <a:t>1</a:t>
                      </a:r>
                      <a:endParaRPr lang="fr-FR" sz="16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smtClean="0">
                        <a:solidFill>
                          <a:schemeClr val="tx1"/>
                        </a:solidFill>
                      </a:endParaRPr>
                    </a:p>
                  </a:txBody>
                  <a:tcPr/>
                </a:tc>
                <a:extLst>
                  <a:ext uri="{0D108BD9-81ED-4DB2-BD59-A6C34878D82A}">
                    <a16:rowId xmlns:a16="http://schemas.microsoft.com/office/drawing/2014/main" val="2551228780"/>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MCBX3</a:t>
                      </a:r>
                      <a:endParaRPr lang="fr-FR" sz="1600" dirty="0" smtClean="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1</a:t>
                      </a:r>
                      <a:endParaRPr lang="fr-FR" sz="1600" dirty="0">
                        <a:solidFill>
                          <a:schemeClr val="tx1"/>
                        </a:solidFill>
                      </a:endParaRPr>
                    </a:p>
                  </a:txBody>
                  <a:tcPr>
                    <a:lnB w="12700" cap="flat" cmpd="sng" algn="ctr">
                      <a:solidFill>
                        <a:schemeClr val="tx1"/>
                      </a:solidFill>
                      <a:prstDash val="solid"/>
                      <a:round/>
                      <a:headEnd type="none" w="med" len="med"/>
                      <a:tailEnd type="none" w="med" len="med"/>
                    </a:lnB>
                  </a:tcPr>
                </a:tc>
                <a:tc>
                  <a:txBody>
                    <a:bodyPr/>
                    <a:lstStyle/>
                    <a:p>
                      <a:pPr algn="ctr"/>
                      <a:endParaRPr lang="fr-FR" sz="1600" dirty="0">
                        <a:solidFill>
                          <a:schemeClr val="tx1"/>
                        </a:solidFill>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80236017"/>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MQSX</a:t>
                      </a:r>
                      <a:endParaRPr lang="fr-FR" sz="1600" dirty="0" smtClean="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2.5</a:t>
                      </a:r>
                      <a:endParaRPr lang="fr-FR" sz="16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smtClean="0">
                        <a:solidFill>
                          <a:srgbClr val="FF0000"/>
                        </a:solidFill>
                      </a:endParaRP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73378187"/>
                  </a:ext>
                </a:extLst>
              </a:tr>
              <a:tr h="394786">
                <a:tc>
                  <a:txBody>
                    <a:bodyPr/>
                    <a:lstStyle/>
                    <a:p>
                      <a:pPr algn="ctr"/>
                      <a:r>
                        <a:rPr lang="en-US" sz="1600" dirty="0" smtClean="0">
                          <a:solidFill>
                            <a:schemeClr val="tx1"/>
                          </a:solidFill>
                        </a:rPr>
                        <a:t>MCSX3 </a:t>
                      </a:r>
                      <a:endParaRPr lang="fr-FR" sz="16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r>
                        <a:rPr lang="en-US" sz="1600" dirty="0" smtClean="0">
                          <a:solidFill>
                            <a:schemeClr val="tx1"/>
                          </a:solidFill>
                        </a:rPr>
                        <a:t>2.5</a:t>
                      </a:r>
                      <a:endParaRPr lang="fr-FR" sz="1600" dirty="0">
                        <a:solidFill>
                          <a:schemeClr val="tx1"/>
                        </a:solidFill>
                      </a:endParaRPr>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ctr"/>
                      <a:endParaRPr lang="fr-FR" sz="1600" dirty="0">
                        <a:solidFill>
                          <a:srgbClr val="FF0000"/>
                        </a:solidFill>
                      </a:endParaRPr>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406833439"/>
                  </a:ext>
                </a:extLst>
              </a:tr>
              <a:tr h="394786">
                <a:tc>
                  <a:txBody>
                    <a:bodyPr/>
                    <a:lstStyle/>
                    <a:p>
                      <a:pPr algn="ctr"/>
                      <a:r>
                        <a:rPr lang="en-US" sz="1600" dirty="0" smtClean="0">
                          <a:solidFill>
                            <a:schemeClr val="tx1"/>
                          </a:solidFill>
                        </a:rPr>
                        <a:t>MCTX3</a:t>
                      </a:r>
                      <a:endParaRPr lang="fr-FR" sz="16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4</a:t>
                      </a:r>
                      <a:endParaRPr lang="fr-FR" sz="1600" dirty="0">
                        <a:solidFill>
                          <a:schemeClr val="tx1"/>
                        </a:solidFill>
                      </a:endParaRP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smtClean="0">
                        <a:solidFill>
                          <a:schemeClr val="tx1"/>
                        </a:solidFill>
                      </a:endParaRPr>
                    </a:p>
                  </a:txBody>
                  <a:tcP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015738"/>
                  </a:ext>
                </a:extLst>
              </a:tr>
              <a:tr h="394786">
                <a:tc>
                  <a:txBody>
                    <a:bodyPr/>
                    <a:lstStyle/>
                    <a:p>
                      <a:pPr algn="ctr"/>
                      <a:r>
                        <a:rPr lang="en-US" sz="1600" dirty="0" smtClean="0">
                          <a:solidFill>
                            <a:schemeClr val="tx1"/>
                          </a:solidFill>
                        </a:rPr>
                        <a:t>MCSSX3</a:t>
                      </a:r>
                      <a:endParaRPr lang="fr-FR" sz="1600" dirty="0">
                        <a:solidFill>
                          <a:schemeClr val="tx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600" dirty="0" smtClean="0">
                          <a:solidFill>
                            <a:schemeClr val="tx1"/>
                          </a:solidFill>
                        </a:rPr>
                        <a:t>2.5</a:t>
                      </a:r>
                      <a:endParaRPr lang="fr-FR" sz="1600" dirty="0">
                        <a:solidFill>
                          <a:schemeClr val="tx1"/>
                        </a:solidFill>
                      </a:endParaRPr>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smtClean="0">
                        <a:solidFill>
                          <a:schemeClr val="tx1"/>
                        </a:solidFill>
                      </a:endParaRP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975501687"/>
                  </a:ext>
                </a:extLst>
              </a:tr>
              <a:tr h="394786">
                <a:tc>
                  <a:txBody>
                    <a:bodyPr/>
                    <a:lstStyle/>
                    <a:p>
                      <a:pPr algn="ctr"/>
                      <a:r>
                        <a:rPr lang="en-US" sz="1600" dirty="0" smtClean="0">
                          <a:solidFill>
                            <a:schemeClr val="tx1"/>
                          </a:solidFill>
                        </a:rPr>
                        <a:t>MCOX3</a:t>
                      </a:r>
                      <a:endParaRPr lang="fr-FR" sz="1600" dirty="0">
                        <a:solidFill>
                          <a:schemeClr val="tx1"/>
                        </a:solidFill>
                      </a:endParaRPr>
                    </a:p>
                  </a:txBody>
                  <a:tcPr>
                    <a:lnL w="12700" cap="flat" cmpd="sng" algn="ctr">
                      <a:solidFill>
                        <a:schemeClr val="tx1"/>
                      </a:solidFill>
                      <a:prstDash val="solid"/>
                      <a:round/>
                      <a:headEnd type="none" w="med" len="med"/>
                      <a:tailEnd type="none" w="med" len="med"/>
                    </a:lnL>
                  </a:tcPr>
                </a:tc>
                <a:tc>
                  <a:txBody>
                    <a:bodyPr/>
                    <a:lstStyle/>
                    <a:p>
                      <a:pPr algn="ctr"/>
                      <a:r>
                        <a:rPr lang="en-US" sz="1600" dirty="0" smtClean="0">
                          <a:solidFill>
                            <a:schemeClr val="tx1"/>
                          </a:solidFill>
                        </a:rPr>
                        <a:t>4</a:t>
                      </a:r>
                      <a:endParaRPr lang="fr-FR" sz="16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sz="1600" dirty="0" smtClean="0">
                        <a:solidFill>
                          <a:schemeClr val="tx1"/>
                        </a:solidFill>
                      </a:endParaRPr>
                    </a:p>
                  </a:txBody>
                  <a:tcPr/>
                </a:tc>
                <a:extLst>
                  <a:ext uri="{0D108BD9-81ED-4DB2-BD59-A6C34878D82A}">
                    <a16:rowId xmlns:a16="http://schemas.microsoft.com/office/drawing/2014/main" val="3289608850"/>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MCOSX3</a:t>
                      </a:r>
                      <a:endParaRPr lang="fr-FR" sz="1600" dirty="0" smtClean="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6</a:t>
                      </a:r>
                      <a:endParaRPr lang="fr-FR" sz="1600" dirty="0">
                        <a:solidFill>
                          <a:schemeClr val="tx1"/>
                        </a:solidFill>
                      </a:endParaRPr>
                    </a:p>
                  </a:txBody>
                  <a:tcPr>
                    <a:lnB w="12700" cap="flat" cmpd="sng" algn="ctr">
                      <a:solidFill>
                        <a:schemeClr val="tx1"/>
                      </a:solidFill>
                      <a:prstDash val="solid"/>
                      <a:round/>
                      <a:headEnd type="none" w="med" len="med"/>
                      <a:tailEnd type="none" w="med" len="med"/>
                    </a:lnB>
                  </a:tcPr>
                </a:tc>
                <a:tc>
                  <a:txBody>
                    <a:bodyPr/>
                    <a:lstStyle/>
                    <a:p>
                      <a:pPr algn="ctr"/>
                      <a:endParaRPr lang="fr-FR" sz="1600" dirty="0">
                        <a:solidFill>
                          <a:schemeClr val="tx1"/>
                        </a:solidFill>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75420006"/>
                  </a:ext>
                </a:extLst>
              </a:tr>
            </a:tbl>
          </a:graphicData>
        </a:graphic>
      </p:graphicFrame>
      <p:sp>
        <p:nvSpPr>
          <p:cNvPr id="8" name="Rectangle 2"/>
          <p:cNvSpPr>
            <a:spLocks noChangeArrowheads="1"/>
          </p:cNvSpPr>
          <p:nvPr/>
        </p:nvSpPr>
        <p:spPr bwMode="auto">
          <a:xfrm>
            <a:off x="516835" y="259080"/>
            <a:ext cx="7971181" cy="6858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rgbClr val="0066FF"/>
                </a:solidFill>
                <a:effectLst/>
                <a:uLnTx/>
                <a:uFillTx/>
                <a:latin typeface="Tahoma" pitchFamily="34" charset="0"/>
                <a:ea typeface="+mn-ea"/>
                <a:cs typeface="+mn-cs"/>
              </a:rPr>
              <a:t>IN SUMMARY: CORRECTORS</a:t>
            </a:r>
            <a:endParaRPr kumimoji="0" lang="en-US" sz="2800" b="0" i="0" u="none" strike="noStrike" kern="1200" cap="none" spc="0" normalizeH="0" baseline="0" noProof="0" dirty="0">
              <a:ln>
                <a:noFill/>
              </a:ln>
              <a:solidFill>
                <a:srgbClr val="0066FF"/>
              </a:solidFill>
              <a:effectLst/>
              <a:uLnTx/>
              <a:uFillTx/>
              <a:latin typeface="Tahoma" pitchFamily="34" charset="0"/>
              <a:ea typeface="+mn-ea"/>
              <a:cs typeface="+mn-cs"/>
            </a:endParaRPr>
          </a:p>
        </p:txBody>
      </p:sp>
    </p:spTree>
    <p:extLst>
      <p:ext uri="{BB962C8B-B14F-4D97-AF65-F5344CB8AC3E}">
        <p14:creationId xmlns:p14="http://schemas.microsoft.com/office/powerpoint/2010/main" val="1509282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83E8BD6-4958-4175-8E2E-B668468FA7D2}" type="slidenum">
              <a:rPr kumimoji="0" lang="en-US" altLang="en-US" sz="1200" b="0" i="0" u="none" strike="noStrike" kern="1200" cap="none" spc="0" normalizeH="0" baseline="0" noProof="0" smtClean="0">
                <a:ln>
                  <a:noFill/>
                </a:ln>
                <a:solidFill>
                  <a:srgbClr val="000000"/>
                </a:solidFill>
                <a:effectLst/>
                <a:uLnTx/>
                <a:uFillTx/>
                <a:latin typeface="Tahoma"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en-US" sz="1200" b="0" i="0" u="none" strike="noStrike" kern="1200" cap="none" spc="0" normalizeH="0" baseline="0" noProof="0">
              <a:ln>
                <a:noFill/>
              </a:ln>
              <a:solidFill>
                <a:srgbClr val="000000"/>
              </a:solidFill>
              <a:effectLst/>
              <a:uLnTx/>
              <a:uFillTx/>
              <a:latin typeface="Tahoma" pitchFamily="34" charset="0"/>
              <a:ea typeface="+mn-ea"/>
              <a:cs typeface="+mn-cs"/>
            </a:endParaRPr>
          </a:p>
        </p:txBody>
      </p:sp>
      <p:sp>
        <p:nvSpPr>
          <p:cNvPr id="9" name="Rectangle 2"/>
          <p:cNvSpPr>
            <a:spLocks noChangeArrowheads="1"/>
          </p:cNvSpPr>
          <p:nvPr/>
        </p:nvSpPr>
        <p:spPr bwMode="auto">
          <a:xfrm>
            <a:off x="703383" y="464216"/>
            <a:ext cx="7690340" cy="6858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rgbClr val="0066FF"/>
                </a:solidFill>
                <a:effectLst/>
                <a:uLnTx/>
                <a:uFillTx/>
                <a:latin typeface="Tahoma" pitchFamily="34" charset="0"/>
                <a:ea typeface="+mn-ea"/>
                <a:cs typeface="+mn-cs"/>
              </a:rPr>
              <a:t>UPGRADE II IN</a:t>
            </a:r>
            <a:r>
              <a:rPr kumimoji="0" lang="en-US" sz="2800" b="0" i="0" u="none" strike="noStrike" kern="1200" cap="none" spc="0" normalizeH="0" noProof="0" dirty="0" smtClean="0">
                <a:ln>
                  <a:noFill/>
                </a:ln>
                <a:solidFill>
                  <a:srgbClr val="0066FF"/>
                </a:solidFill>
                <a:effectLst/>
                <a:uLnTx/>
                <a:uFillTx/>
                <a:latin typeface="Tahoma" pitchFamily="34" charset="0"/>
                <a:ea typeface="+mn-ea"/>
                <a:cs typeface="+mn-cs"/>
              </a:rPr>
              <a:t> LS4</a:t>
            </a:r>
            <a:r>
              <a:rPr kumimoji="0" lang="en-US" sz="2800" b="0" i="0" u="none" strike="noStrike" kern="1200" cap="none" spc="0" normalizeH="0" baseline="0" noProof="0" dirty="0" smtClean="0">
                <a:ln>
                  <a:noFill/>
                </a:ln>
                <a:solidFill>
                  <a:srgbClr val="0066FF"/>
                </a:solidFill>
                <a:effectLst/>
                <a:uLnTx/>
                <a:uFillTx/>
                <a:latin typeface="Tahoma" pitchFamily="34" charset="0"/>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rgbClr val="0066FF"/>
                </a:solidFill>
                <a:effectLst/>
                <a:uLnTx/>
                <a:uFillTx/>
                <a:latin typeface="Tahoma" pitchFamily="34" charset="0"/>
                <a:ea typeface="+mn-ea"/>
                <a:cs typeface="+mn-cs"/>
              </a:rPr>
              <a:t>PEAK DOSE PROFILE </a:t>
            </a:r>
            <a:r>
              <a:rPr kumimoji="0" lang="en-US" sz="2800" b="1" i="0" u="none" strike="noStrike" kern="1200" cap="none" spc="0" normalizeH="0" baseline="0" noProof="0" dirty="0" smtClean="0">
                <a:ln>
                  <a:noFill/>
                </a:ln>
                <a:solidFill>
                  <a:srgbClr val="0066FF"/>
                </a:solidFill>
                <a:effectLst/>
                <a:uLnTx/>
                <a:uFillTx/>
                <a:latin typeface="Tahoma" pitchFamily="34" charset="0"/>
                <a:ea typeface="+mn-ea"/>
                <a:cs typeface="+mn-cs"/>
              </a:rPr>
              <a:t>FROM</a:t>
            </a:r>
            <a:r>
              <a:rPr kumimoji="0" lang="en-US" sz="2800" b="0" i="0" u="none" strike="noStrike" kern="1200" cap="none" spc="0" normalizeH="0" baseline="0" noProof="0" dirty="0" smtClean="0">
                <a:ln>
                  <a:noFill/>
                </a:ln>
                <a:solidFill>
                  <a:srgbClr val="0066FF"/>
                </a:solidFill>
                <a:effectLst/>
                <a:uLnTx/>
                <a:uFillTx/>
                <a:latin typeface="Tahoma" pitchFamily="34" charset="0"/>
                <a:ea typeface="+mn-ea"/>
                <a:cs typeface="+mn-cs"/>
              </a:rPr>
              <a:t> LS4 ONWARDS</a:t>
            </a:r>
            <a:endParaRPr kumimoji="0" lang="en-US" sz="2800" b="0" i="0" u="none" strike="noStrike" kern="1200" cap="none" spc="0" normalizeH="0" baseline="0" noProof="0" dirty="0">
              <a:ln>
                <a:noFill/>
              </a:ln>
              <a:solidFill>
                <a:srgbClr val="0066FF"/>
              </a:solidFill>
              <a:effectLst/>
              <a:uLnTx/>
              <a:uFillTx/>
              <a:latin typeface="Tahoma" pitchFamily="34" charset="0"/>
              <a:ea typeface="+mn-ea"/>
              <a:cs typeface="+mn-cs"/>
            </a:endParaRPr>
          </a:p>
        </p:txBody>
      </p:sp>
      <p:sp>
        <p:nvSpPr>
          <p:cNvPr id="7" name="TextBox 6"/>
          <p:cNvSpPr txBox="1"/>
          <p:nvPr/>
        </p:nvSpPr>
        <p:spPr>
          <a:xfrm>
            <a:off x="281356" y="5320308"/>
            <a:ext cx="6389077" cy="923330"/>
          </a:xfrm>
          <a:prstGeom prst="rect">
            <a:avLst/>
          </a:prstGeom>
          <a:noFill/>
        </p:spPr>
        <p:txBody>
          <a:bodyPr wrap="square" rtlCol="0">
            <a:spAutoFit/>
          </a:bodyPr>
          <a:lstStyle/>
          <a:p>
            <a:pPr marL="171450" marR="0" lvl="0" indent="-171450" algn="just" defTabSz="914400" rtl="0" eaLnBrk="1" fontAlgn="base" latinLnBrk="0" hangingPunct="1">
              <a:lnSpc>
                <a:spcPct val="150000"/>
              </a:lnSpc>
              <a:spcBef>
                <a:spcPct val="0"/>
              </a:spcBef>
              <a:spcAft>
                <a:spcPct val="0"/>
              </a:spcAft>
              <a:buClrTx/>
              <a:buSzTx/>
              <a:buFont typeface="Wingdings" panose="05000000000000000000" pitchFamily="2" charset="2"/>
              <a:buChar char="§"/>
              <a:tabLst/>
              <a:defRPr/>
            </a:pPr>
            <a:r>
              <a:rPr kumimoji="0" lang="en-US" sz="1200" b="1"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Right</a:t>
            </a: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side, where the Q1 is more exposed</a:t>
            </a:r>
          </a:p>
          <a:p>
            <a:pPr marL="171450" marR="0" lvl="0" indent="-171450" algn="just" defTabSz="914400" rtl="0" eaLnBrk="1" fontAlgn="base" latinLnBrk="0" hangingPunct="1">
              <a:lnSpc>
                <a:spcPct val="150000"/>
              </a:lnSpc>
              <a:spcBef>
                <a:spcPct val="0"/>
              </a:spcBef>
              <a:spcAft>
                <a:spcPct val="0"/>
              </a:spcAft>
              <a:buClrTx/>
              <a:buSzTx/>
              <a:buFont typeface="Wingdings" panose="05000000000000000000" pitchFamily="2" charset="2"/>
              <a:buChar char="§"/>
              <a:tabLst/>
              <a:defRPr/>
            </a:pP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Assuming same (half) </a:t>
            </a:r>
            <a:r>
              <a:rPr kumimoji="0" lang="en-US" sz="1200" b="0" i="0" u="none" strike="noStrike" kern="120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lumi</a:t>
            </a: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for </a:t>
            </a:r>
            <a:r>
              <a:rPr kumimoji="0" lang="en-US" sz="1200" b="1"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either</a:t>
            </a: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a:t>
            </a:r>
            <a:r>
              <a:rPr kumimoji="0" lang="en-US" sz="1200" b="0" i="0" u="none" strike="noStrike" kern="1200" cap="none" spc="0" normalizeH="0" baseline="0" noProof="0" dirty="0" err="1" smtClean="0">
                <a:ln>
                  <a:noFill/>
                </a:ln>
                <a:solidFill>
                  <a:srgbClr val="000000"/>
                </a:solidFill>
                <a:effectLst/>
                <a:uLnTx/>
                <a:uFillTx/>
                <a:latin typeface="Tahoma" pitchFamily="34" charset="0"/>
                <a:ea typeface="Tahoma" pitchFamily="34" charset="0"/>
                <a:cs typeface="Tahoma" pitchFamily="34" charset="0"/>
              </a:rPr>
              <a:t>LHCb</a:t>
            </a: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spectrometer polarity</a:t>
            </a:r>
          </a:p>
          <a:p>
            <a:pPr marL="171450" marR="0" lvl="0" indent="-171450" algn="just" defTabSz="914400" rtl="0" eaLnBrk="1" fontAlgn="base" latinLnBrk="0" hangingPunct="1">
              <a:lnSpc>
                <a:spcPct val="150000"/>
              </a:lnSpc>
              <a:spcBef>
                <a:spcPct val="0"/>
              </a:spcBef>
              <a:spcAft>
                <a:spcPct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000000"/>
                </a:solidFill>
                <a:effectLst/>
                <a:uLnTx/>
                <a:uFillTx/>
                <a:latin typeface="Tahoma" pitchFamily="34" charset="0"/>
                <a:ea typeface="Tahoma" pitchFamily="34" charset="0"/>
                <a:cs typeface="Tahoma" pitchFamily="34" charset="0"/>
              </a:rPr>
              <a:t>F</a:t>
            </a: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ormer (Run 1 </a:t>
            </a:r>
            <a:r>
              <a:rPr kumimoji="0" lang="en-US" sz="1200" b="0" i="0" u="sng"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to LS4</a:t>
            </a: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contribution </a:t>
            </a:r>
            <a:r>
              <a:rPr kumimoji="0" lang="en-US" sz="1200" b="1"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to be</a:t>
            </a: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 added</a:t>
            </a:r>
            <a:endParaRPr kumimoji="0" lang="en-US" sz="1200" b="0" i="0" u="sng"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4739" t="11220" r="8333" b="10593"/>
          <a:stretch/>
        </p:blipFill>
        <p:spPr>
          <a:xfrm>
            <a:off x="890952" y="1217436"/>
            <a:ext cx="7035582" cy="4218703"/>
          </a:xfrm>
          <a:prstGeom prst="rect">
            <a:avLst/>
          </a:prstGeom>
        </p:spPr>
      </p:pic>
      <p:sp>
        <p:nvSpPr>
          <p:cNvPr id="10" name="TextBox 9"/>
          <p:cNvSpPr txBox="1"/>
          <p:nvPr/>
        </p:nvSpPr>
        <p:spPr>
          <a:xfrm>
            <a:off x="5662249" y="5304773"/>
            <a:ext cx="3024552" cy="646331"/>
          </a:xfrm>
          <a:prstGeom prst="rect">
            <a:avLst/>
          </a:prstGeom>
          <a:noFill/>
        </p:spPr>
        <p:txBody>
          <a:bodyPr wrap="square" rtlCol="0">
            <a:spAutoFit/>
          </a:bodyPr>
          <a:lstStyle/>
          <a:p>
            <a:pPr marR="0" lvl="0" algn="just" defTabSz="914400" rtl="0" eaLnBrk="1" fontAlgn="base" latinLnBrk="0" hangingPunct="1">
              <a:spcBef>
                <a:spcPct val="0"/>
              </a:spcBef>
              <a:spcAft>
                <a:spcPct val="0"/>
              </a:spcAft>
              <a:buClrTx/>
              <a:buSzTx/>
              <a:tabLst/>
              <a:defRPr/>
            </a:pPr>
            <a:r>
              <a:rPr kumimoji="0" lang="en-US" sz="1200" i="0" u="none" strike="noStrike" kern="1200" cap="none" spc="0" normalizeH="0" baseline="0" noProof="0" dirty="0" smtClean="0">
                <a:ln>
                  <a:noFill/>
                </a:ln>
                <a:solidFill>
                  <a:schemeClr val="bg1">
                    <a:lumMod val="50000"/>
                  </a:schemeClr>
                </a:solidFill>
                <a:effectLst/>
                <a:uLnTx/>
                <a:uFillTx/>
                <a:latin typeface="Tahoma" pitchFamily="34" charset="0"/>
                <a:ea typeface="Tahoma" pitchFamily="34" charset="0"/>
                <a:cs typeface="Tahoma" pitchFamily="34" charset="0"/>
              </a:rPr>
              <a:t>without due protection measures,</a:t>
            </a:r>
          </a:p>
          <a:p>
            <a:pPr marR="0" lvl="0" algn="just" defTabSz="914400" rtl="0" eaLnBrk="1" fontAlgn="base" latinLnBrk="0" hangingPunct="1">
              <a:spcBef>
                <a:spcPct val="0"/>
              </a:spcBef>
              <a:spcAft>
                <a:spcPct val="0"/>
              </a:spcAft>
              <a:buClrTx/>
              <a:buSzTx/>
              <a:tabLst/>
              <a:defRPr/>
            </a:pPr>
            <a:r>
              <a:rPr lang="en-US" dirty="0" smtClean="0">
                <a:solidFill>
                  <a:schemeClr val="bg1">
                    <a:lumMod val="50000"/>
                  </a:schemeClr>
                </a:solidFill>
                <a:ea typeface="Tahoma" pitchFamily="34" charset="0"/>
                <a:cs typeface="Tahoma" pitchFamily="34" charset="0"/>
              </a:rPr>
              <a:t>namely ‘TAS’ in the short compensator and D1 inner shielding</a:t>
            </a:r>
            <a:endParaRPr kumimoji="0" lang="en-US" sz="1200" i="0" u="sng" strike="noStrike" kern="1200" cap="none" spc="0" normalizeH="0" baseline="0" noProof="0" dirty="0" smtClean="0">
              <a:ln>
                <a:noFill/>
              </a:ln>
              <a:solidFill>
                <a:schemeClr val="bg1">
                  <a:lumMod val="50000"/>
                </a:schemeClr>
              </a:solidFill>
              <a:effectLst/>
              <a:uLnTx/>
              <a:uFillTx/>
              <a:latin typeface="Tahoma" pitchFamily="34" charset="0"/>
              <a:ea typeface="Tahoma" pitchFamily="34" charset="0"/>
              <a:cs typeface="Tahoma" pitchFamily="34" charset="0"/>
            </a:endParaRPr>
          </a:p>
        </p:txBody>
      </p:sp>
      <p:cxnSp>
        <p:nvCxnSpPr>
          <p:cNvPr id="3" name="Straight Arrow Connector 2"/>
          <p:cNvCxnSpPr/>
          <p:nvPr/>
        </p:nvCxnSpPr>
        <p:spPr bwMode="auto">
          <a:xfrm flipH="1">
            <a:off x="6682158" y="3587262"/>
            <a:ext cx="492367" cy="1624170"/>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a:ln>
          <a:effectLst/>
        </p:spPr>
      </p:cxnSp>
      <p:cxnSp>
        <p:nvCxnSpPr>
          <p:cNvPr id="11" name="Straight Arrow Connector 10"/>
          <p:cNvCxnSpPr/>
          <p:nvPr/>
        </p:nvCxnSpPr>
        <p:spPr bwMode="auto">
          <a:xfrm>
            <a:off x="2051543" y="3036277"/>
            <a:ext cx="3739657" cy="2175155"/>
          </a:xfrm>
          <a:prstGeom prst="straightConnector1">
            <a:avLst/>
          </a:prstGeom>
          <a:solidFill>
            <a:schemeClr val="accent1"/>
          </a:solidFill>
          <a:ln w="9525" cap="flat" cmpd="sng" algn="ctr">
            <a:solidFill>
              <a:schemeClr val="bg1">
                <a:lumMod val="50000"/>
              </a:schemeClr>
            </a:solidFill>
            <a:prstDash val="solid"/>
            <a:round/>
            <a:headEnd type="none" w="med" len="med"/>
            <a:tailEnd type="triangle"/>
          </a:ln>
          <a:effectLst/>
        </p:spPr>
      </p:cxnSp>
    </p:spTree>
    <p:extLst>
      <p:ext uri="{BB962C8B-B14F-4D97-AF65-F5344CB8AC3E}">
        <p14:creationId xmlns:p14="http://schemas.microsoft.com/office/powerpoint/2010/main" val="4122999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F83E8BD6-4958-4175-8E2E-B668468FA7D2}" type="slidenum">
              <a:rPr lang="en-US" altLang="en-US" smtClean="0"/>
              <a:pPr>
                <a:defRPr/>
              </a:pPr>
              <a:t>9</a:t>
            </a:fld>
            <a:endParaRPr lang="en-US" altLang="en-US"/>
          </a:p>
        </p:txBody>
      </p:sp>
      <p:graphicFrame>
        <p:nvGraphicFramePr>
          <p:cNvPr id="3" name="Table 2"/>
          <p:cNvGraphicFramePr>
            <a:graphicFrameLocks noGrp="1"/>
          </p:cNvGraphicFramePr>
          <p:nvPr>
            <p:extLst>
              <p:ext uri="{D42A27DB-BD31-4B8C-83A1-F6EECF244321}">
                <p14:modId xmlns:p14="http://schemas.microsoft.com/office/powerpoint/2010/main" val="1691167528"/>
              </p:ext>
            </p:extLst>
          </p:nvPr>
        </p:nvGraphicFramePr>
        <p:xfrm>
          <a:off x="404957" y="1617695"/>
          <a:ext cx="8287191" cy="3417050"/>
        </p:xfrm>
        <a:graphic>
          <a:graphicData uri="http://schemas.openxmlformats.org/drawingml/2006/table">
            <a:tbl>
              <a:tblPr firstRow="1" bandRow="1">
                <a:tableStyleId>{21E4AEA4-8DFA-4A89-87EB-49C32662AFE0}</a:tableStyleId>
              </a:tblPr>
              <a:tblGrid>
                <a:gridCol w="3267469">
                  <a:extLst>
                    <a:ext uri="{9D8B030D-6E8A-4147-A177-3AD203B41FA5}">
                      <a16:colId xmlns:a16="http://schemas.microsoft.com/office/drawing/2014/main" val="1530885505"/>
                    </a:ext>
                  </a:extLst>
                </a:gridCol>
                <a:gridCol w="2257325">
                  <a:extLst>
                    <a:ext uri="{9D8B030D-6E8A-4147-A177-3AD203B41FA5}">
                      <a16:colId xmlns:a16="http://schemas.microsoft.com/office/drawing/2014/main" val="2414852811"/>
                    </a:ext>
                  </a:extLst>
                </a:gridCol>
                <a:gridCol w="2762397">
                  <a:extLst>
                    <a:ext uri="{9D8B030D-6E8A-4147-A177-3AD203B41FA5}">
                      <a16:colId xmlns:a16="http://schemas.microsoft.com/office/drawing/2014/main" val="3606782430"/>
                    </a:ext>
                  </a:extLst>
                </a:gridCol>
              </a:tblGrid>
              <a:tr h="432000">
                <a:tc>
                  <a:txBody>
                    <a:bodyPr/>
                    <a:lstStyle/>
                    <a:p>
                      <a:pPr algn="ctr"/>
                      <a:endParaRPr lang="fr-FR" sz="1600" dirty="0"/>
                    </a:p>
                  </a:txBody>
                  <a:tcPr anchor="ctr">
                    <a:lnB w="12700" cap="flat" cmpd="sng" algn="ctr">
                      <a:noFill/>
                      <a:prstDash val="solid"/>
                      <a:round/>
                      <a:headEnd type="none" w="med" len="med"/>
                      <a:tailEnd type="none" w="med" len="med"/>
                    </a:lnB>
                  </a:tcPr>
                </a:tc>
                <a:tc>
                  <a:txBody>
                    <a:bodyPr/>
                    <a:lstStyle/>
                    <a:p>
                      <a:pPr algn="ctr"/>
                      <a:r>
                        <a:rPr lang="en-US" sz="1600" dirty="0" smtClean="0"/>
                        <a:t>no upgrade II</a:t>
                      </a:r>
                      <a:endParaRPr lang="fr-FR" sz="1600" dirty="0"/>
                    </a:p>
                  </a:txBody>
                  <a:tcPr anchor="ctr">
                    <a:lnB w="12700" cap="flat" cmpd="sng" algn="ctr">
                      <a:noFill/>
                      <a:prstDash val="solid"/>
                      <a:round/>
                      <a:headEnd type="none" w="med" len="med"/>
                      <a:tailEnd type="none" w="med" len="med"/>
                    </a:lnB>
                  </a:tcPr>
                </a:tc>
                <a:tc>
                  <a:txBody>
                    <a:bodyPr/>
                    <a:lstStyle/>
                    <a:p>
                      <a:pPr algn="ctr"/>
                      <a:r>
                        <a:rPr lang="en-US" sz="1600" dirty="0" smtClean="0"/>
                        <a:t>with upgrade II in LS4</a:t>
                      </a:r>
                    </a:p>
                  </a:txBody>
                  <a:tcPr anchor="ctr">
                    <a:lnB w="12700" cap="flat" cmpd="sng" algn="ctr">
                      <a:noFill/>
                      <a:prstDash val="solid"/>
                      <a:round/>
                      <a:headEnd type="none" w="med" len="med"/>
                      <a:tailEnd type="none" w="med" len="med"/>
                    </a:lnB>
                  </a:tcPr>
                </a:tc>
                <a:extLst>
                  <a:ext uri="{0D108BD9-81ED-4DB2-BD59-A6C34878D82A}">
                    <a16:rowId xmlns:a16="http://schemas.microsoft.com/office/drawing/2014/main" val="3416425600"/>
                  </a:ext>
                </a:extLst>
              </a:tr>
              <a:tr h="432000">
                <a:tc>
                  <a:txBody>
                    <a:bodyPr/>
                    <a:lstStyle/>
                    <a:p>
                      <a:pPr algn="ctr"/>
                      <a:r>
                        <a:rPr lang="fr-FR" sz="1600" dirty="0" smtClean="0"/>
                        <a:t>MAIN QUADRUPOLE</a:t>
                      </a:r>
                      <a:r>
                        <a:rPr lang="fr-FR" sz="1600" baseline="0" dirty="0" smtClean="0"/>
                        <a:t> /</a:t>
                      </a:r>
                      <a:endParaRPr lang="fr-FR" sz="1600" dirty="0" smtClean="0"/>
                    </a:p>
                    <a:p>
                      <a:pPr algn="ctr"/>
                      <a:r>
                        <a:rPr lang="fr-FR" sz="1600" dirty="0" smtClean="0"/>
                        <a:t>SEPARATION DIPOLE</a:t>
                      </a:r>
                    </a:p>
                  </a:txBody>
                  <a:tcPr>
                    <a:lnT w="38100" cmpd="sng">
                      <a:noFill/>
                    </a:lnT>
                    <a:lnB w="12700" cap="flat" cmpd="sng" algn="ctr">
                      <a:noFill/>
                      <a:prstDash val="solid"/>
                      <a:round/>
                      <a:headEnd type="none" w="med" len="med"/>
                      <a:tailEnd type="none" w="med" len="med"/>
                    </a:lnB>
                  </a:tcPr>
                </a:tc>
                <a:tc gridSpan="2">
                  <a:txBody>
                    <a:bodyPr/>
                    <a:lstStyle/>
                    <a:p>
                      <a:pPr algn="ctr"/>
                      <a:r>
                        <a:rPr lang="fr-FR" sz="1600" dirty="0" smtClean="0"/>
                        <a:t>PEAK DOSE [</a:t>
                      </a:r>
                      <a:r>
                        <a:rPr lang="fr-FR" sz="1600" dirty="0" err="1" smtClean="0"/>
                        <a:t>MGy</a:t>
                      </a:r>
                      <a:r>
                        <a:rPr lang="fr-FR" sz="1600" dirty="0" smtClean="0"/>
                        <a:t>] </a:t>
                      </a:r>
                      <a:endParaRPr lang="fr-FR" sz="1600" dirty="0"/>
                    </a:p>
                  </a:txBody>
                  <a:tcPr>
                    <a:lnT w="38100" cmpd="sng">
                      <a:noFill/>
                    </a:lnT>
                    <a:lnB w="12700" cap="flat" cmpd="sng" algn="ctr">
                      <a:noFill/>
                      <a:prstDash val="solid"/>
                      <a:round/>
                      <a:headEnd type="none" w="med" len="med"/>
                      <a:tailEnd type="none" w="med" len="med"/>
                    </a:lnB>
                  </a:tcPr>
                </a:tc>
                <a:tc hMerge="1">
                  <a:txBody>
                    <a:bodyPr/>
                    <a:lstStyle/>
                    <a:p>
                      <a:pPr algn="ctr"/>
                      <a:endParaRPr lang="fr-FR" sz="1600" dirty="0"/>
                    </a:p>
                  </a:txBody>
                  <a:tcPr>
                    <a:lnT w="38100" cmpd="sng">
                      <a:noFill/>
                    </a:lnT>
                    <a:lnB w="12700" cap="flat" cmpd="sng" algn="ctr">
                      <a:noFill/>
                      <a:prstDash val="solid"/>
                      <a:round/>
                      <a:headEnd type="none" w="med" len="med"/>
                      <a:tailEnd type="none" w="med" len="med"/>
                    </a:lnB>
                  </a:tcPr>
                </a:tc>
                <a:extLst>
                  <a:ext uri="{0D108BD9-81ED-4DB2-BD59-A6C34878D82A}">
                    <a16:rowId xmlns:a16="http://schemas.microsoft.com/office/drawing/2014/main" val="3244454794"/>
                  </a:ext>
                </a:extLst>
              </a:tr>
              <a:tr h="432000">
                <a:tc>
                  <a:txBody>
                    <a:bodyPr/>
                    <a:lstStyle/>
                    <a:p>
                      <a:pPr algn="ctr"/>
                      <a:endParaRPr lang="fr-FR" sz="1400" dirty="0" smtClean="0"/>
                    </a:p>
                  </a:txBody>
                  <a:tcPr>
                    <a:lnT w="38100" cmpd="sng">
                      <a:noFill/>
                    </a:lnT>
                    <a:lnB w="12700" cap="flat" cmpd="sng" algn="ctr">
                      <a:solidFill>
                        <a:schemeClr val="tx1"/>
                      </a:solidFill>
                      <a:prstDash val="solid"/>
                      <a:round/>
                      <a:headEnd type="none" w="med" len="med"/>
                      <a:tailEnd type="none" w="med" len="med"/>
                    </a:lnB>
                  </a:tcPr>
                </a:tc>
                <a:tc>
                  <a:txBody>
                    <a:bodyPr/>
                    <a:lstStyle/>
                    <a:p>
                      <a:pPr algn="ctr"/>
                      <a:r>
                        <a:rPr lang="en-US" sz="1400" dirty="0" smtClean="0"/>
                        <a:t>after 130 fb</a:t>
                      </a:r>
                      <a:r>
                        <a:rPr lang="en-US" sz="1400" baseline="30000" dirty="0" smtClean="0"/>
                        <a:t>-1</a:t>
                      </a:r>
                      <a:r>
                        <a:rPr lang="en-US" sz="1400" dirty="0" smtClean="0"/>
                        <a:t> </a:t>
                      </a:r>
                      <a:endParaRPr lang="fr-FR" sz="1400" dirty="0"/>
                    </a:p>
                  </a:txBody>
                  <a:tcPr>
                    <a:lnT w="38100" cmpd="sng">
                      <a:noFill/>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t>after 370 fb</a:t>
                      </a:r>
                      <a:r>
                        <a:rPr lang="en-US" sz="1400" baseline="30000" dirty="0" smtClean="0"/>
                        <a:t>-1</a:t>
                      </a:r>
                      <a:r>
                        <a:rPr lang="en-US" sz="1400" dirty="0" smtClean="0"/>
                        <a:t> </a:t>
                      </a:r>
                      <a:endParaRPr lang="fr-FR" sz="1400" dirty="0" smtClean="0"/>
                    </a:p>
                  </a:txBody>
                  <a:tcPr>
                    <a:lnT w="38100" cmpd="sng">
                      <a:noFill/>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56286332"/>
                  </a:ext>
                </a:extLst>
              </a:tr>
              <a:tr h="394786">
                <a:tc>
                  <a:txBody>
                    <a:bodyPr/>
                    <a:lstStyle/>
                    <a:p>
                      <a:pPr algn="ctr"/>
                      <a:r>
                        <a:rPr lang="en-US" sz="1600" dirty="0" smtClean="0"/>
                        <a:t>Q1 (R8)</a:t>
                      </a:r>
                      <a:endParaRPr lang="fr-FR" sz="1600"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600" dirty="0" smtClean="0"/>
                        <a:t>17</a:t>
                      </a:r>
                      <a:endParaRPr lang="fr-FR" sz="1600" dirty="0"/>
                    </a:p>
                  </a:txBody>
                  <a:tcPr>
                    <a:lnT w="12700" cap="flat" cmpd="sng" algn="ctr">
                      <a:solidFill>
                        <a:schemeClr val="tx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solidFill>
                            <a:schemeClr val="tx1"/>
                          </a:solidFill>
                        </a:rPr>
                        <a:t>19</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345789931"/>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Q2A</a:t>
                      </a:r>
                      <a:endParaRPr lang="fr-FR" sz="1600" dirty="0" smtClean="0">
                        <a:solidFill>
                          <a:schemeClr val="tx1"/>
                        </a:solidFill>
                      </a:endParaRPr>
                    </a:p>
                  </a:txBody>
                  <a:tcPr>
                    <a:lnL w="12700" cap="flat" cmpd="sng" algn="ctr">
                      <a:solidFill>
                        <a:schemeClr val="tx1"/>
                      </a:solidFill>
                      <a:prstDash val="solid"/>
                      <a:round/>
                      <a:headEnd type="none" w="med" len="med"/>
                      <a:tailEnd type="none" w="med" len="med"/>
                    </a:lnL>
                  </a:tcPr>
                </a:tc>
                <a:tc>
                  <a:txBody>
                    <a:bodyPr/>
                    <a:lstStyle/>
                    <a:p>
                      <a:pPr algn="ctr"/>
                      <a:r>
                        <a:rPr lang="en-US" sz="1600" dirty="0" smtClean="0">
                          <a:solidFill>
                            <a:schemeClr val="tx1"/>
                          </a:solidFill>
                        </a:rPr>
                        <a:t>7</a:t>
                      </a:r>
                      <a:endParaRPr lang="fr-FR" sz="1600" dirty="0">
                        <a:solidFill>
                          <a:schemeClr val="tx1"/>
                        </a:solidFill>
                      </a:endParaRPr>
                    </a:p>
                  </a:txBody>
                  <a:tcPr/>
                </a:tc>
                <a:tc>
                  <a:txBody>
                    <a:bodyPr/>
                    <a:lstStyle/>
                    <a:p>
                      <a:pPr algn="ctr"/>
                      <a:r>
                        <a:rPr lang="fr-FR" sz="1600" dirty="0" smtClean="0">
                          <a:solidFill>
                            <a:schemeClr val="tx1"/>
                          </a:solidFill>
                        </a:rPr>
                        <a:t>22</a:t>
                      </a:r>
                      <a:endParaRPr lang="fr-FR" sz="1600" dirty="0">
                        <a:solidFill>
                          <a:schemeClr val="tx1"/>
                        </a:solidFill>
                      </a:endParaRPr>
                    </a:p>
                  </a:txBody>
                  <a:tcPr/>
                </a:tc>
                <a:extLst>
                  <a:ext uri="{0D108BD9-81ED-4DB2-BD59-A6C34878D82A}">
                    <a16:rowId xmlns:a16="http://schemas.microsoft.com/office/drawing/2014/main" val="2551228780"/>
                  </a:ext>
                </a:extLst>
              </a:tr>
              <a:tr h="394786">
                <a:tc>
                  <a:txBody>
                    <a:bodyPr/>
                    <a:lstStyle/>
                    <a:p>
                      <a:pPr algn="ctr"/>
                      <a:r>
                        <a:rPr lang="en-US" sz="1600" dirty="0" smtClean="0"/>
                        <a:t>Q2B</a:t>
                      </a:r>
                      <a:endParaRPr lang="fr-FR" sz="1600" dirty="0"/>
                    </a:p>
                  </a:txBody>
                  <a:tcPr>
                    <a:lnL w="12700" cap="flat" cmpd="sng" algn="ctr">
                      <a:solidFill>
                        <a:schemeClr val="tx1"/>
                      </a:solidFill>
                      <a:prstDash val="solid"/>
                      <a:round/>
                      <a:headEnd type="none" w="med" len="med"/>
                      <a:tailEnd type="none" w="med" len="med"/>
                    </a:lnL>
                  </a:tcPr>
                </a:tc>
                <a:tc>
                  <a:txBody>
                    <a:bodyPr/>
                    <a:lstStyle/>
                    <a:p>
                      <a:pPr algn="ctr"/>
                      <a:r>
                        <a:rPr lang="en-US" sz="1600" dirty="0" smtClean="0"/>
                        <a:t>3.5</a:t>
                      </a:r>
                      <a:endParaRPr lang="fr-FR" sz="1600" dirty="0"/>
                    </a:p>
                  </a:txBody>
                  <a:tcPr/>
                </a:tc>
                <a:tc>
                  <a:txBody>
                    <a:bodyPr/>
                    <a:lstStyle/>
                    <a:p>
                      <a:pPr algn="ctr"/>
                      <a:r>
                        <a:rPr lang="fr-FR" sz="1600" dirty="0" smtClean="0"/>
                        <a:t>12</a:t>
                      </a:r>
                      <a:endParaRPr lang="fr-FR" sz="1600" dirty="0"/>
                    </a:p>
                  </a:txBody>
                  <a:tcPr/>
                </a:tc>
                <a:extLst>
                  <a:ext uri="{0D108BD9-81ED-4DB2-BD59-A6C34878D82A}">
                    <a16:rowId xmlns:a16="http://schemas.microsoft.com/office/drawing/2014/main" val="1573378187"/>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Q3</a:t>
                      </a:r>
                      <a:endParaRPr lang="fr-FR" sz="1600" dirty="0" smtClean="0">
                        <a:solidFill>
                          <a:schemeClr val="tx1"/>
                        </a:solidFill>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600" dirty="0" smtClean="0">
                          <a:solidFill>
                            <a:schemeClr val="tx1"/>
                          </a:solidFill>
                        </a:rPr>
                        <a:t>4</a:t>
                      </a:r>
                      <a:endParaRPr lang="fr-FR" sz="1600" dirty="0">
                        <a:solidFill>
                          <a:schemeClr val="tx1"/>
                        </a:solidFill>
                      </a:endParaRPr>
                    </a:p>
                  </a:txBody>
                  <a:tcPr>
                    <a:lnB w="12700" cap="flat" cmpd="sng" algn="ctr">
                      <a:solidFill>
                        <a:schemeClr val="tx1"/>
                      </a:solidFill>
                      <a:prstDash val="solid"/>
                      <a:round/>
                      <a:headEnd type="none" w="med" len="med"/>
                      <a:tailEnd type="none" w="med" len="med"/>
                    </a:lnB>
                  </a:tcPr>
                </a:tc>
                <a:tc>
                  <a:txBody>
                    <a:bodyPr/>
                    <a:lstStyle/>
                    <a:p>
                      <a:pPr algn="ctr"/>
                      <a:r>
                        <a:rPr lang="fr-FR" sz="1600" dirty="0" smtClean="0">
                          <a:solidFill>
                            <a:schemeClr val="tx1"/>
                          </a:solidFill>
                        </a:rPr>
                        <a:t>12</a:t>
                      </a:r>
                      <a:endParaRPr lang="fr-FR" sz="1600" dirty="0">
                        <a:solidFill>
                          <a:schemeClr val="tx1"/>
                        </a:solidFill>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833439"/>
                  </a:ext>
                </a:extLst>
              </a:tr>
              <a:tr h="39478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smtClean="0"/>
                        <a:t>D1</a:t>
                      </a:r>
                      <a:endParaRPr lang="fr-FR" sz="1600" dirty="0" smtClean="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600" dirty="0" smtClean="0"/>
                        <a:t>14</a:t>
                      </a:r>
                      <a:endParaRPr lang="fr-FR" sz="16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smtClean="0">
                          <a:solidFill>
                            <a:schemeClr val="tx1"/>
                          </a:solidFill>
                        </a:rPr>
                        <a:t>16.5</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3015738"/>
                  </a:ext>
                </a:extLst>
              </a:tr>
            </a:tbl>
          </a:graphicData>
        </a:graphic>
      </p:graphicFrame>
      <p:sp>
        <p:nvSpPr>
          <p:cNvPr id="5" name="Rectangle 2"/>
          <p:cNvSpPr>
            <a:spLocks noChangeArrowheads="1"/>
          </p:cNvSpPr>
          <p:nvPr/>
        </p:nvSpPr>
        <p:spPr bwMode="auto">
          <a:xfrm>
            <a:off x="404957" y="408802"/>
            <a:ext cx="7971181" cy="685800"/>
          </a:xfrm>
          <a:prstGeom prst="rect">
            <a:avLst/>
          </a:prstGeom>
          <a:noFill/>
          <a:ln w="9525">
            <a:noFill/>
            <a:miter lim="800000"/>
            <a:headEnd/>
            <a:tailEnd/>
          </a:ln>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rgbClr val="0066FF"/>
                </a:solidFill>
                <a:effectLst/>
                <a:uLnTx/>
                <a:uFillTx/>
                <a:latin typeface="Tahoma" pitchFamily="34" charset="0"/>
                <a:ea typeface="+mn-ea"/>
                <a:cs typeface="+mn-cs"/>
              </a:rPr>
              <a:t>IN SUMMARY: MAIN QUADRUPOLES AND D1</a:t>
            </a:r>
            <a:endParaRPr kumimoji="0" lang="en-US" sz="2800" b="0" i="0" u="none" strike="noStrike" kern="1200" cap="none" spc="0" normalizeH="0" baseline="0" noProof="0" dirty="0">
              <a:ln>
                <a:noFill/>
              </a:ln>
              <a:solidFill>
                <a:srgbClr val="0066FF"/>
              </a:solidFill>
              <a:effectLst/>
              <a:uLnTx/>
              <a:uFillTx/>
              <a:latin typeface="Tahoma" pitchFamily="34" charset="0"/>
              <a:ea typeface="+mn-ea"/>
              <a:cs typeface="+mn-cs"/>
            </a:endParaRPr>
          </a:p>
        </p:txBody>
      </p:sp>
      <p:sp>
        <p:nvSpPr>
          <p:cNvPr id="6" name="TextBox 5"/>
          <p:cNvSpPr txBox="1"/>
          <p:nvPr/>
        </p:nvSpPr>
        <p:spPr>
          <a:xfrm>
            <a:off x="404957" y="5307497"/>
            <a:ext cx="6389077" cy="331694"/>
          </a:xfrm>
          <a:prstGeom prst="rect">
            <a:avLst/>
          </a:prstGeom>
          <a:noFill/>
        </p:spPr>
        <p:txBody>
          <a:bodyPr wrap="square" rtlCol="0">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en-US" sz="1200" b="0" i="0" u="none"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rPr>
              <a:t>D1 limit to be ascertained</a:t>
            </a:r>
            <a:endParaRPr kumimoji="0" lang="en-US" sz="1200" b="0" i="0" u="sng" strike="noStrike" kern="1200" cap="none" spc="0" normalizeH="0" baseline="0" noProof="0" dirty="0" smtClean="0">
              <a:ln>
                <a:noFill/>
              </a:ln>
              <a:solidFill>
                <a:srgbClr val="000000"/>
              </a:solidFill>
              <a:effectLst/>
              <a:uLnTx/>
              <a:uFillTx/>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472957591"/>
      </p:ext>
    </p:extLst>
  </p:cSld>
  <p:clrMapOvr>
    <a:masterClrMapping/>
  </p:clrMapOvr>
  <p:timing>
    <p:tnLst>
      <p:par>
        <p:cTn id="1" dur="indefinite" restart="never" nodeType="tmRoot"/>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1"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1" u="none" strike="noStrike" cap="none" normalizeH="0" baseline="0" smtClean="0">
            <a:ln>
              <a:noFill/>
            </a:ln>
            <a:solidFill>
              <a:schemeClr val="tx1"/>
            </a:solidFill>
            <a:effectLst/>
            <a:latin typeface="Arial"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55036</TotalTime>
  <Words>731</Words>
  <Application>Microsoft Office PowerPoint</Application>
  <PresentationFormat>On-screen Show (4:3)</PresentationFormat>
  <Paragraphs>185</Paragraphs>
  <Slides>13</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ＭＳ Ｐゴシック</vt:lpstr>
      <vt:lpstr>Arial</vt:lpstr>
      <vt:lpstr>Garamond</vt:lpstr>
      <vt:lpstr>Symbol</vt:lpstr>
      <vt:lpstr>Tahoma</vt:lpstr>
      <vt:lpstr>Wingdings</vt:lpstr>
      <vt:lpstr>Edge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Francesco Cerutti</dc:creator>
  <cp:lastModifiedBy>Francesco Cerutti</cp:lastModifiedBy>
  <cp:revision>1973</cp:revision>
  <cp:lastPrinted>2008-11-21T17:31:11Z</cp:lastPrinted>
  <dcterms:created xsi:type="dcterms:W3CDTF">2008-01-07T14:27:37Z</dcterms:created>
  <dcterms:modified xsi:type="dcterms:W3CDTF">2023-03-24T15:26:33Z</dcterms:modified>
</cp:coreProperties>
</file>