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81.xml" ContentType="application/vnd.openxmlformats-officedocument.presentationml.notesSlide+xml"/>
  <Override PartName="/ppt/notesSlides/notesSlide82.xml" ContentType="application/vnd.openxmlformats-officedocument.presentationml.notesSlide+xml"/>
  <Override PartName="/ppt/notesSlides/notesSlide83.xml" ContentType="application/vnd.openxmlformats-officedocument.presentationml.notesSlide+xml"/>
  <Override PartName="/ppt/notesSlides/notesSlide84.xml" ContentType="application/vnd.openxmlformats-officedocument.presentationml.notesSlide+xml"/>
  <Override PartName="/ppt/notesSlides/notesSlide85.xml" ContentType="application/vnd.openxmlformats-officedocument.presentationml.notesSlide+xml"/>
  <Override PartName="/ppt/notesSlides/notesSlide86.xml" ContentType="application/vnd.openxmlformats-officedocument.presentationml.notesSlide+xml"/>
  <Override PartName="/ppt/notesSlides/notesSlide87.xml" ContentType="application/vnd.openxmlformats-officedocument.presentationml.notesSlide+xml"/>
  <Override PartName="/ppt/notesSlides/notesSlide88.xml" ContentType="application/vnd.openxmlformats-officedocument.presentationml.notesSlide+xml"/>
  <Override PartName="/ppt/notesSlides/notesSlide89.xml" ContentType="application/vnd.openxmlformats-officedocument.presentationml.notesSlide+xml"/>
  <Override PartName="/ppt/notesSlides/notesSlide90.xml" ContentType="application/vnd.openxmlformats-officedocument.presentationml.notesSlide+xml"/>
  <Override PartName="/ppt/notesSlides/notesSlide91.xml" ContentType="application/vnd.openxmlformats-officedocument.presentationml.notesSlide+xml"/>
  <Override PartName="/ppt/notesSlides/notesSlide92.xml" ContentType="application/vnd.openxmlformats-officedocument.presentationml.notesSlide+xml"/>
  <Override PartName="/ppt/notesSlides/notesSlide93.xml" ContentType="application/vnd.openxmlformats-officedocument.presentationml.notesSlide+xml"/>
  <Override PartName="/ppt/notesSlides/notesSlide94.xml" ContentType="application/vnd.openxmlformats-officedocument.presentationml.notesSlide+xml"/>
  <Override PartName="/ppt/notesSlides/notesSlide95.xml" ContentType="application/vnd.openxmlformats-officedocument.presentationml.notesSlide+xml"/>
  <Override PartName="/ppt/notesSlides/notesSlide96.xml" ContentType="application/vnd.openxmlformats-officedocument.presentationml.notesSlide+xml"/>
  <Override PartName="/ppt/notesSlides/notesSlide97.xml" ContentType="application/vnd.openxmlformats-officedocument.presentationml.notesSlide+xml"/>
  <Override PartName="/ppt/notesSlides/notesSlide98.xml" ContentType="application/vnd.openxmlformats-officedocument.presentationml.notesSlide+xml"/>
  <Override PartName="/ppt/notesSlides/notesSlide99.xml" ContentType="application/vnd.openxmlformats-officedocument.presentationml.notesSlide+xml"/>
  <Override PartName="/ppt/notesSlides/notesSlide100.xml" ContentType="application/vnd.openxmlformats-officedocument.presentationml.notesSlide+xml"/>
  <Override PartName="/ppt/notesSlides/notesSlide101.xml" ContentType="application/vnd.openxmlformats-officedocument.presentationml.notesSlide+xml"/>
  <Override PartName="/ppt/notesSlides/notesSlide102.xml" ContentType="application/vnd.openxmlformats-officedocument.presentationml.notesSlide+xml"/>
  <Override PartName="/ppt/notesSlides/notesSlide103.xml" ContentType="application/vnd.openxmlformats-officedocument.presentationml.notesSlide+xml"/>
  <Override PartName="/ppt/notesSlides/notesSlide104.xml" ContentType="application/vnd.openxmlformats-officedocument.presentationml.notesSlide+xml"/>
  <Override PartName="/ppt/notesSlides/notesSlide105.xml" ContentType="application/vnd.openxmlformats-officedocument.presentationml.notesSlide+xml"/>
  <Override PartName="/ppt/notesSlides/notesSlide10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8"/>
  </p:notesMasterIdLst>
  <p:sldIdLst>
    <p:sldId id="2825" r:id="rId2"/>
    <p:sldId id="3439" r:id="rId3"/>
    <p:sldId id="3840" r:id="rId4"/>
    <p:sldId id="3839" r:id="rId5"/>
    <p:sldId id="3838" r:id="rId6"/>
    <p:sldId id="3841" r:id="rId7"/>
    <p:sldId id="3845" r:id="rId8"/>
    <p:sldId id="3844" r:id="rId9"/>
    <p:sldId id="3843" r:id="rId10"/>
    <p:sldId id="3842" r:id="rId11"/>
    <p:sldId id="3800" r:id="rId12"/>
    <p:sldId id="3847" r:id="rId13"/>
    <p:sldId id="3849" r:id="rId14"/>
    <p:sldId id="3848" r:id="rId15"/>
    <p:sldId id="3846" r:id="rId16"/>
    <p:sldId id="3801" r:id="rId17"/>
    <p:sldId id="3582" r:id="rId18"/>
    <p:sldId id="3802" r:id="rId19"/>
    <p:sldId id="3803" r:id="rId20"/>
    <p:sldId id="3804" r:id="rId21"/>
    <p:sldId id="3805" r:id="rId22"/>
    <p:sldId id="3806" r:id="rId23"/>
    <p:sldId id="3807" r:id="rId24"/>
    <p:sldId id="3808" r:id="rId25"/>
    <p:sldId id="3809" r:id="rId26"/>
    <p:sldId id="3810" r:id="rId27"/>
    <p:sldId id="3812" r:id="rId28"/>
    <p:sldId id="3813" r:id="rId29"/>
    <p:sldId id="3913" r:id="rId30"/>
    <p:sldId id="3815" r:id="rId31"/>
    <p:sldId id="3816" r:id="rId32"/>
    <p:sldId id="3818" r:id="rId33"/>
    <p:sldId id="3823" r:id="rId34"/>
    <p:sldId id="3825" r:id="rId35"/>
    <p:sldId id="3824" r:id="rId36"/>
    <p:sldId id="3828" r:id="rId37"/>
    <p:sldId id="3835" r:id="rId38"/>
    <p:sldId id="3834" r:id="rId39"/>
    <p:sldId id="3833" r:id="rId40"/>
    <p:sldId id="3832" r:id="rId41"/>
    <p:sldId id="3831" r:id="rId42"/>
    <p:sldId id="3830" r:id="rId43"/>
    <p:sldId id="3829" r:id="rId44"/>
    <p:sldId id="3836" r:id="rId45"/>
    <p:sldId id="3826" r:id="rId46"/>
    <p:sldId id="3827" r:id="rId47"/>
    <p:sldId id="3822" r:id="rId48"/>
    <p:sldId id="3851" r:id="rId49"/>
    <p:sldId id="3863" r:id="rId50"/>
    <p:sldId id="3862" r:id="rId51"/>
    <p:sldId id="3861" r:id="rId52"/>
    <p:sldId id="3860" r:id="rId53"/>
    <p:sldId id="3858" r:id="rId54"/>
    <p:sldId id="3857" r:id="rId55"/>
    <p:sldId id="3856" r:id="rId56"/>
    <p:sldId id="3855" r:id="rId57"/>
    <p:sldId id="3854" r:id="rId58"/>
    <p:sldId id="3853" r:id="rId59"/>
    <p:sldId id="3852" r:id="rId60"/>
    <p:sldId id="3864" r:id="rId61"/>
    <p:sldId id="3819" r:id="rId62"/>
    <p:sldId id="3865" r:id="rId63"/>
    <p:sldId id="3869" r:id="rId64"/>
    <p:sldId id="3868" r:id="rId65"/>
    <p:sldId id="3867" r:id="rId66"/>
    <p:sldId id="3866" r:id="rId67"/>
    <p:sldId id="3871" r:id="rId68"/>
    <p:sldId id="3884" r:id="rId69"/>
    <p:sldId id="3883" r:id="rId70"/>
    <p:sldId id="3882" r:id="rId71"/>
    <p:sldId id="3885" r:id="rId72"/>
    <p:sldId id="3888" r:id="rId73"/>
    <p:sldId id="3887" r:id="rId74"/>
    <p:sldId id="3890" r:id="rId75"/>
    <p:sldId id="3889" r:id="rId76"/>
    <p:sldId id="3876" r:id="rId77"/>
    <p:sldId id="3891" r:id="rId78"/>
    <p:sldId id="3895" r:id="rId79"/>
    <p:sldId id="3894" r:id="rId80"/>
    <p:sldId id="3893" r:id="rId81"/>
    <p:sldId id="3892" r:id="rId82"/>
    <p:sldId id="3896" r:id="rId83"/>
    <p:sldId id="3899" r:id="rId84"/>
    <p:sldId id="3898" r:id="rId85"/>
    <p:sldId id="3897" r:id="rId86"/>
    <p:sldId id="3880" r:id="rId87"/>
    <p:sldId id="3878" r:id="rId88"/>
    <p:sldId id="3903" r:id="rId89"/>
    <p:sldId id="3902" r:id="rId90"/>
    <p:sldId id="3901" r:id="rId91"/>
    <p:sldId id="3900" r:id="rId92"/>
    <p:sldId id="3904" r:id="rId93"/>
    <p:sldId id="3881" r:id="rId94"/>
    <p:sldId id="3908" r:id="rId95"/>
    <p:sldId id="3907" r:id="rId96"/>
    <p:sldId id="3906" r:id="rId97"/>
    <p:sldId id="3905" r:id="rId98"/>
    <p:sldId id="3879" r:id="rId99"/>
    <p:sldId id="3912" r:id="rId100"/>
    <p:sldId id="3911" r:id="rId101"/>
    <p:sldId id="3910" r:id="rId102"/>
    <p:sldId id="3909" r:id="rId103"/>
    <p:sldId id="3820" r:id="rId104"/>
    <p:sldId id="3875" r:id="rId105"/>
    <p:sldId id="3873" r:id="rId106"/>
    <p:sldId id="3874" r:id="rId10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7C7C7"/>
    <a:srgbClr val="676666"/>
    <a:srgbClr val="221E21"/>
    <a:srgbClr val="272225"/>
    <a:srgbClr val="181312"/>
    <a:srgbClr val="F41517"/>
    <a:srgbClr val="F2F2F4"/>
    <a:srgbClr val="AA4E9F"/>
    <a:srgbClr val="676665"/>
    <a:srgbClr val="255E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1348" autoAdjust="0"/>
    <p:restoredTop sz="94762"/>
  </p:normalViewPr>
  <p:slideViewPr>
    <p:cSldViewPr snapToGrid="0">
      <p:cViewPr varScale="1">
        <p:scale>
          <a:sx n="109" d="100"/>
          <a:sy n="109" d="100"/>
        </p:scale>
        <p:origin x="216" y="448"/>
      </p:cViewPr>
      <p:guideLst/>
    </p:cSldViewPr>
  </p:slideViewPr>
  <p:outlineViewPr>
    <p:cViewPr>
      <p:scale>
        <a:sx n="33" d="100"/>
        <a:sy n="33" d="100"/>
      </p:scale>
      <p:origin x="0" y="-92232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tableStyles" Target="tableStyles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notesMaster" Target="notesMasters/notesMaster1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presProps" Target="presProps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viewProps" Target="viewProps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97B74D-44D7-4989-BB1F-CA67AC262486}" type="datetimeFigureOut">
              <a:rPr lang="en-US" smtClean="0"/>
              <a:t>9/6/23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A97F9F-96F2-4FBA-B2EF-17EA485BB7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0173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0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0.xml"/><Relationship Id="rId1" Type="http://schemas.openxmlformats.org/officeDocument/2006/relationships/notesMaster" Target="../notesMasters/notesMaster1.xml"/></Relationships>
</file>

<file path=ppt/notesSlides/_rels/notesSlide10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1.xml"/><Relationship Id="rId1" Type="http://schemas.openxmlformats.org/officeDocument/2006/relationships/notesMaster" Target="../notesMasters/notesMaster1.xml"/></Relationships>
</file>

<file path=ppt/notesSlides/_rels/notesSlide10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2.xml"/><Relationship Id="rId1" Type="http://schemas.openxmlformats.org/officeDocument/2006/relationships/notesMaster" Target="../notesMasters/notesMaster1.xml"/></Relationships>
</file>

<file path=ppt/notesSlides/_rels/notesSlide10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3.xml"/><Relationship Id="rId1" Type="http://schemas.openxmlformats.org/officeDocument/2006/relationships/notesMaster" Target="../notesMasters/notesMaster1.xml"/></Relationships>
</file>

<file path=ppt/notesSlides/_rels/notesSlide10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4.xml"/><Relationship Id="rId1" Type="http://schemas.openxmlformats.org/officeDocument/2006/relationships/notesMaster" Target="../notesMasters/notesMaster1.xml"/></Relationships>
</file>

<file path=ppt/notesSlides/_rels/notesSlide10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5.xml"/><Relationship Id="rId1" Type="http://schemas.openxmlformats.org/officeDocument/2006/relationships/notesMaster" Target="../notesMasters/notesMaster1.xml"/></Relationships>
</file>

<file path=ppt/notesSlides/_rels/notesSlide10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9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9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9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_rels/notesSlide9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4.xml"/><Relationship Id="rId1" Type="http://schemas.openxmlformats.org/officeDocument/2006/relationships/notesMaster" Target="../notesMasters/notesMaster1.xml"/></Relationships>
</file>

<file path=ppt/notesSlides/_rels/notesSlide9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5.xml"/><Relationship Id="rId1" Type="http://schemas.openxmlformats.org/officeDocument/2006/relationships/notesMaster" Target="../notesMasters/notesMaster1.xml"/></Relationships>
</file>

<file path=ppt/notesSlides/_rels/notesSlide9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6.xml"/><Relationship Id="rId1" Type="http://schemas.openxmlformats.org/officeDocument/2006/relationships/notesMaster" Target="../notesMasters/notesMaster1.xml"/></Relationships>
</file>

<file path=ppt/notesSlides/_rels/notesSlide9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7.xml"/><Relationship Id="rId1" Type="http://schemas.openxmlformats.org/officeDocument/2006/relationships/notesMaster" Target="../notesMasters/notesMaster1.xml"/></Relationships>
</file>

<file path=ppt/notesSlides/_rels/notesSlide9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8.xml"/><Relationship Id="rId1" Type="http://schemas.openxmlformats.org/officeDocument/2006/relationships/notesMaster" Target="../notesMasters/notesMaster1.xml"/></Relationships>
</file>

<file path=ppt/notesSlides/_rels/notesSlide9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A97F9F-96F2-4FBA-B2EF-17EA485BB75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9653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A97F9F-96F2-4FBA-B2EF-17EA485BB75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882050"/>
      </p:ext>
    </p:extLst>
  </p:cSld>
  <p:clrMapOvr>
    <a:masterClrMapping/>
  </p:clrMapOvr>
</p:notes>
</file>

<file path=ppt/notesSlides/notesSlide10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A97F9F-96F2-4FBA-B2EF-17EA485BB75C}" type="slidenum">
              <a:rPr lang="en-US" smtClean="0"/>
              <a:t>100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399340"/>
      </p:ext>
    </p:extLst>
  </p:cSld>
  <p:clrMapOvr>
    <a:masterClrMapping/>
  </p:clrMapOvr>
</p:notes>
</file>

<file path=ppt/notesSlides/notesSlide10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A97F9F-96F2-4FBA-B2EF-17EA485BB75C}" type="slidenum">
              <a:rPr lang="en-US" smtClean="0"/>
              <a:t>101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781751"/>
      </p:ext>
    </p:extLst>
  </p:cSld>
  <p:clrMapOvr>
    <a:masterClrMapping/>
  </p:clrMapOvr>
</p:notes>
</file>

<file path=ppt/notesSlides/notesSlide10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A97F9F-96F2-4FBA-B2EF-17EA485BB75C}" type="slidenum">
              <a:rPr lang="en-US" smtClean="0"/>
              <a:t>102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927536"/>
      </p:ext>
    </p:extLst>
  </p:cSld>
  <p:clrMapOvr>
    <a:masterClrMapping/>
  </p:clrMapOvr>
</p:notes>
</file>

<file path=ppt/notesSlides/notesSlide10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A97F9F-96F2-4FBA-B2EF-17EA485BB75C}" type="slidenum">
              <a:rPr lang="en-US" smtClean="0"/>
              <a:t>103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70342"/>
      </p:ext>
    </p:extLst>
  </p:cSld>
  <p:clrMapOvr>
    <a:masterClrMapping/>
  </p:clrMapOvr>
</p:notes>
</file>

<file path=ppt/notesSlides/notesSlide10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A97F9F-96F2-4FBA-B2EF-17EA485BB75C}" type="slidenum">
              <a:rPr lang="en-US" smtClean="0"/>
              <a:t>104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303219"/>
      </p:ext>
    </p:extLst>
  </p:cSld>
  <p:clrMapOvr>
    <a:masterClrMapping/>
  </p:clrMapOvr>
</p:notes>
</file>

<file path=ppt/notesSlides/notesSlide10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A97F9F-96F2-4FBA-B2EF-17EA485BB75C}" type="slidenum">
              <a:rPr lang="en-US" smtClean="0"/>
              <a:t>105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349033"/>
      </p:ext>
    </p:extLst>
  </p:cSld>
  <p:clrMapOvr>
    <a:masterClrMapping/>
  </p:clrMapOvr>
</p:notes>
</file>

<file path=ppt/notesSlides/notesSlide10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A97F9F-96F2-4FBA-B2EF-17EA485BB75C}" type="slidenum">
              <a:rPr lang="en-US" smtClean="0"/>
              <a:t>106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97310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A97F9F-96F2-4FBA-B2EF-17EA485BB75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4376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A97F9F-96F2-4FBA-B2EF-17EA485BB75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81457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A97F9F-96F2-4FBA-B2EF-17EA485BB75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45236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A97F9F-96F2-4FBA-B2EF-17EA485BB75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89758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A97F9F-96F2-4FBA-B2EF-17EA485BB75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50255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A97F9F-96F2-4FBA-B2EF-17EA485BB75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27197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A97F9F-96F2-4FBA-B2EF-17EA485BB75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05790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A97F9F-96F2-4FBA-B2EF-17EA485BB75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91867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A97F9F-96F2-4FBA-B2EF-17EA485BB75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88468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A97F9F-96F2-4FBA-B2EF-17EA485BB75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95101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A97F9F-96F2-4FBA-B2EF-17EA485BB75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63568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A97F9F-96F2-4FBA-B2EF-17EA485BB75C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6019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A97F9F-96F2-4FBA-B2EF-17EA485BB75C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3977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A97F9F-96F2-4FBA-B2EF-17EA485BB75C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18902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A97F9F-96F2-4FBA-B2EF-17EA485BB75C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20115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A97F9F-96F2-4FBA-B2EF-17EA485BB75C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43197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A97F9F-96F2-4FBA-B2EF-17EA485BB75C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70836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A97F9F-96F2-4FBA-B2EF-17EA485BB75C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200834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A97F9F-96F2-4FBA-B2EF-17EA485BB75C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48480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A97F9F-96F2-4FBA-B2EF-17EA485BB75C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9232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A97F9F-96F2-4FBA-B2EF-17EA485BB75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9597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A97F9F-96F2-4FBA-B2EF-17EA485BB75C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58335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A97F9F-96F2-4FBA-B2EF-17EA485BB75C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27724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A97F9F-96F2-4FBA-B2EF-17EA485BB75C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28629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A97F9F-96F2-4FBA-B2EF-17EA485BB75C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4106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A97F9F-96F2-4FBA-B2EF-17EA485BB75C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896217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A97F9F-96F2-4FBA-B2EF-17EA485BB75C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466930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A97F9F-96F2-4FBA-B2EF-17EA485BB75C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598460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A97F9F-96F2-4FBA-B2EF-17EA485BB75C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993704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A97F9F-96F2-4FBA-B2EF-17EA485BB75C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57517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A97F9F-96F2-4FBA-B2EF-17EA485BB75C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560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A97F9F-96F2-4FBA-B2EF-17EA485BB75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553568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A97F9F-96F2-4FBA-B2EF-17EA485BB75C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849543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A97F9F-96F2-4FBA-B2EF-17EA485BB75C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384678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A97F9F-96F2-4FBA-B2EF-17EA485BB75C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501990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A97F9F-96F2-4FBA-B2EF-17EA485BB75C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436932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A97F9F-96F2-4FBA-B2EF-17EA485BB75C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093599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A97F9F-96F2-4FBA-B2EF-17EA485BB75C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942086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A97F9F-96F2-4FBA-B2EF-17EA485BB75C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125748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A97F9F-96F2-4FBA-B2EF-17EA485BB75C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4786198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A97F9F-96F2-4FBA-B2EF-17EA485BB75C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57651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A97F9F-96F2-4FBA-B2EF-17EA485BB75C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71785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A97F9F-96F2-4FBA-B2EF-17EA485BB75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502126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A97F9F-96F2-4FBA-B2EF-17EA485BB75C}" type="slidenum">
              <a:rPr lang="en-US" smtClean="0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459752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A97F9F-96F2-4FBA-B2EF-17EA485BB75C}" type="slidenum">
              <a:rPr lang="en-US" smtClean="0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460558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A97F9F-96F2-4FBA-B2EF-17EA485BB75C}" type="slidenum">
              <a:rPr lang="en-US" smtClean="0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555250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A97F9F-96F2-4FBA-B2EF-17EA485BB75C}" type="slidenum">
              <a:rPr lang="en-US" smtClean="0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507672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A97F9F-96F2-4FBA-B2EF-17EA485BB75C}" type="slidenum">
              <a:rPr lang="en-US" smtClean="0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359586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A97F9F-96F2-4FBA-B2EF-17EA485BB75C}" type="slidenum">
              <a:rPr lang="en-US" smtClean="0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779537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A97F9F-96F2-4FBA-B2EF-17EA485BB75C}" type="slidenum">
              <a:rPr lang="en-US" smtClean="0"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2065256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A97F9F-96F2-4FBA-B2EF-17EA485BB75C}" type="slidenum">
              <a:rPr lang="en-US" smtClean="0"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500461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A97F9F-96F2-4FBA-B2EF-17EA485BB75C}" type="slidenum">
              <a:rPr lang="en-US" smtClean="0"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296066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A97F9F-96F2-4FBA-B2EF-17EA485BB75C}" type="slidenum">
              <a:rPr lang="en-US" smtClean="0"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9004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A97F9F-96F2-4FBA-B2EF-17EA485BB75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458056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A97F9F-96F2-4FBA-B2EF-17EA485BB75C}" type="slidenum">
              <a:rPr lang="en-US" smtClean="0"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787035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A97F9F-96F2-4FBA-B2EF-17EA485BB75C}" type="slidenum">
              <a:rPr lang="en-US" smtClean="0"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386686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A97F9F-96F2-4FBA-B2EF-17EA485BB75C}" type="slidenum">
              <a:rPr lang="en-US" smtClean="0"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759970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A97F9F-96F2-4FBA-B2EF-17EA485BB75C}" type="slidenum">
              <a:rPr lang="en-US" smtClean="0"/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560643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A97F9F-96F2-4FBA-B2EF-17EA485BB75C}" type="slidenum">
              <a:rPr lang="en-US" smtClean="0"/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11402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A97F9F-96F2-4FBA-B2EF-17EA485BB75C}" type="slidenum">
              <a:rPr lang="en-US" smtClean="0"/>
              <a:t>65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403762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A97F9F-96F2-4FBA-B2EF-17EA485BB75C}" type="slidenum">
              <a:rPr lang="en-US" smtClean="0"/>
              <a:t>66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742211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A97F9F-96F2-4FBA-B2EF-17EA485BB75C}" type="slidenum">
              <a:rPr lang="en-US" smtClean="0"/>
              <a:t>67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9769615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A97F9F-96F2-4FBA-B2EF-17EA485BB75C}" type="slidenum">
              <a:rPr lang="en-US" smtClean="0"/>
              <a:t>68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91311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A97F9F-96F2-4FBA-B2EF-17EA485BB75C}" type="slidenum">
              <a:rPr lang="en-US" smtClean="0"/>
              <a:t>69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3442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A97F9F-96F2-4FBA-B2EF-17EA485BB75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113223"/>
      </p:ext>
    </p:extLst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A97F9F-96F2-4FBA-B2EF-17EA485BB75C}" type="slidenum">
              <a:rPr lang="en-US" smtClean="0"/>
              <a:t>70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4981182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A97F9F-96F2-4FBA-B2EF-17EA485BB75C}" type="slidenum">
              <a:rPr lang="en-US" smtClean="0"/>
              <a:t>71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3017102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A97F9F-96F2-4FBA-B2EF-17EA485BB75C}" type="slidenum">
              <a:rPr lang="en-US" smtClean="0"/>
              <a:t>72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201093"/>
      </p:ext>
    </p:extLst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A97F9F-96F2-4FBA-B2EF-17EA485BB75C}" type="slidenum">
              <a:rPr lang="en-US" smtClean="0"/>
              <a:t>73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063693"/>
      </p:ext>
    </p:extLst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A97F9F-96F2-4FBA-B2EF-17EA485BB75C}" type="slidenum">
              <a:rPr lang="en-US" smtClean="0"/>
              <a:t>74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240747"/>
      </p:ext>
    </p:extLst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A97F9F-96F2-4FBA-B2EF-17EA485BB75C}" type="slidenum">
              <a:rPr lang="en-US" smtClean="0"/>
              <a:t>75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174760"/>
      </p:ext>
    </p:extLst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A97F9F-96F2-4FBA-B2EF-17EA485BB75C}" type="slidenum">
              <a:rPr lang="en-US" smtClean="0"/>
              <a:t>76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591860"/>
      </p:ext>
    </p:extLst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A97F9F-96F2-4FBA-B2EF-17EA485BB75C}" type="slidenum">
              <a:rPr lang="en-US" smtClean="0"/>
              <a:t>77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334110"/>
      </p:ext>
    </p:extLst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A97F9F-96F2-4FBA-B2EF-17EA485BB75C}" type="slidenum">
              <a:rPr lang="en-US" smtClean="0"/>
              <a:t>78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920080"/>
      </p:ext>
    </p:extLst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A97F9F-96F2-4FBA-B2EF-17EA485BB75C}" type="slidenum">
              <a:rPr lang="en-US" smtClean="0"/>
              <a:t>79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249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A97F9F-96F2-4FBA-B2EF-17EA485BB75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118706"/>
      </p:ext>
    </p:extLst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A97F9F-96F2-4FBA-B2EF-17EA485BB75C}" type="slidenum">
              <a:rPr lang="en-US" smtClean="0"/>
              <a:t>80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1508"/>
      </p:ext>
    </p:extLst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A97F9F-96F2-4FBA-B2EF-17EA485BB75C}" type="slidenum">
              <a:rPr lang="en-US" smtClean="0"/>
              <a:t>81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387580"/>
      </p:ext>
    </p:extLst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A97F9F-96F2-4FBA-B2EF-17EA485BB75C}" type="slidenum">
              <a:rPr lang="en-US" smtClean="0"/>
              <a:t>82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770354"/>
      </p:ext>
    </p:extLst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A97F9F-96F2-4FBA-B2EF-17EA485BB75C}" type="slidenum">
              <a:rPr lang="en-US" smtClean="0"/>
              <a:t>83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222556"/>
      </p:ext>
    </p:extLst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A97F9F-96F2-4FBA-B2EF-17EA485BB75C}" type="slidenum">
              <a:rPr lang="en-US" smtClean="0"/>
              <a:t>84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89716"/>
      </p:ext>
    </p:extLst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A97F9F-96F2-4FBA-B2EF-17EA485BB75C}" type="slidenum">
              <a:rPr lang="en-US" smtClean="0"/>
              <a:t>85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1134580"/>
      </p:ext>
    </p:extLst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A97F9F-96F2-4FBA-B2EF-17EA485BB75C}" type="slidenum">
              <a:rPr lang="en-US" smtClean="0"/>
              <a:t>86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047928"/>
      </p:ext>
    </p:extLst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A97F9F-96F2-4FBA-B2EF-17EA485BB75C}" type="slidenum">
              <a:rPr lang="en-US" smtClean="0"/>
              <a:t>87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299644"/>
      </p:ext>
    </p:extLst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A97F9F-96F2-4FBA-B2EF-17EA485BB75C}" type="slidenum">
              <a:rPr lang="en-US" smtClean="0"/>
              <a:t>88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1728044"/>
      </p:ext>
    </p:extLst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A97F9F-96F2-4FBA-B2EF-17EA485BB75C}" type="slidenum">
              <a:rPr lang="en-US" smtClean="0"/>
              <a:t>89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678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A97F9F-96F2-4FBA-B2EF-17EA485BB75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107144"/>
      </p:ext>
    </p:extLst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A97F9F-96F2-4FBA-B2EF-17EA485BB75C}" type="slidenum">
              <a:rPr lang="en-US" smtClean="0"/>
              <a:t>90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492540"/>
      </p:ext>
    </p:extLst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A97F9F-96F2-4FBA-B2EF-17EA485BB75C}" type="slidenum">
              <a:rPr lang="en-US" smtClean="0"/>
              <a:t>91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091340"/>
      </p:ext>
    </p:extLst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A97F9F-96F2-4FBA-B2EF-17EA485BB75C}" type="slidenum">
              <a:rPr lang="en-US" smtClean="0"/>
              <a:t>92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255206"/>
      </p:ext>
    </p:extLst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A97F9F-96F2-4FBA-B2EF-17EA485BB75C}" type="slidenum">
              <a:rPr lang="en-US" smtClean="0"/>
              <a:t>93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344315"/>
      </p:ext>
    </p:extLst>
  </p:cSld>
  <p:clrMapOvr>
    <a:masterClrMapping/>
  </p:clrMapOvr>
</p:notes>
</file>

<file path=ppt/notesSlides/notesSlide9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A97F9F-96F2-4FBA-B2EF-17EA485BB75C}" type="slidenum">
              <a:rPr lang="en-US" smtClean="0"/>
              <a:t>94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880507"/>
      </p:ext>
    </p:extLst>
  </p:cSld>
  <p:clrMapOvr>
    <a:masterClrMapping/>
  </p:clrMapOvr>
</p:notes>
</file>

<file path=ppt/notesSlides/notesSlide9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A97F9F-96F2-4FBA-B2EF-17EA485BB75C}" type="slidenum">
              <a:rPr lang="en-US" smtClean="0"/>
              <a:t>95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949601"/>
      </p:ext>
    </p:extLst>
  </p:cSld>
  <p:clrMapOvr>
    <a:masterClrMapping/>
  </p:clrMapOvr>
</p:notes>
</file>

<file path=ppt/notesSlides/notesSlide9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A97F9F-96F2-4FBA-B2EF-17EA485BB75C}" type="slidenum">
              <a:rPr lang="en-US" smtClean="0"/>
              <a:t>96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735854"/>
      </p:ext>
    </p:extLst>
  </p:cSld>
  <p:clrMapOvr>
    <a:masterClrMapping/>
  </p:clrMapOvr>
</p:notes>
</file>

<file path=ppt/notesSlides/notesSlide9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A97F9F-96F2-4FBA-B2EF-17EA485BB75C}" type="slidenum">
              <a:rPr lang="en-US" smtClean="0"/>
              <a:t>97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6791932"/>
      </p:ext>
    </p:extLst>
  </p:cSld>
  <p:clrMapOvr>
    <a:masterClrMapping/>
  </p:clrMapOvr>
</p:notes>
</file>

<file path=ppt/notesSlides/notesSlide9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A97F9F-96F2-4FBA-B2EF-17EA485BB75C}" type="slidenum">
              <a:rPr lang="en-US" smtClean="0"/>
              <a:t>98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914560"/>
      </p:ext>
    </p:extLst>
  </p:cSld>
  <p:clrMapOvr>
    <a:masterClrMapping/>
  </p:clrMapOvr>
</p:notes>
</file>

<file path=ppt/notesSlides/notesSlide9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A97F9F-96F2-4FBA-B2EF-17EA485BB75C}" type="slidenum">
              <a:rPr lang="en-US" smtClean="0"/>
              <a:t>99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2051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8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8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1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178" indent="0" algn="ctr">
              <a:buNone/>
              <a:defRPr sz="2400"/>
            </a:lvl2pPr>
            <a:lvl3pPr marL="914354" indent="0" algn="ctr">
              <a:buNone/>
              <a:defRPr sz="2400"/>
            </a:lvl3pPr>
            <a:lvl4pPr marL="1371532" indent="0" algn="ctr">
              <a:buNone/>
              <a:defRPr sz="2000"/>
            </a:lvl4pPr>
            <a:lvl5pPr marL="1828709" indent="0" algn="ctr">
              <a:buNone/>
              <a:defRPr sz="2000"/>
            </a:lvl5pPr>
            <a:lvl6pPr marL="2285886" indent="0" algn="ctr">
              <a:buNone/>
              <a:defRPr sz="2000"/>
            </a:lvl6pPr>
            <a:lvl7pPr marL="2743062" indent="0" algn="ctr">
              <a:buNone/>
              <a:defRPr sz="2000"/>
            </a:lvl7pPr>
            <a:lvl8pPr marL="3200240" indent="0" algn="ctr">
              <a:buNone/>
              <a:defRPr sz="2000"/>
            </a:lvl8pPr>
            <a:lvl9pPr marL="3657418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C3B21-9DEF-4011-A4A2-149C288BE206}" type="datetimeFigureOut">
              <a:rPr lang="en-US" smtClean="0"/>
              <a:t>9/6/23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4CF70-9ECD-4AD2-AA7B-460365F97631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9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568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C3B21-9DEF-4011-A4A2-149C288BE206}" type="datetimeFigureOut">
              <a:rPr lang="en-US" smtClean="0"/>
              <a:t>9/6/23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4CF70-9ECD-4AD2-AA7B-460365F976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3395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8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8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414782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2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C3B21-9DEF-4011-A4A2-149C288BE206}" type="datetimeFigureOut">
              <a:rPr lang="en-US" smtClean="0"/>
              <a:t>9/6/23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4CF70-9ECD-4AD2-AA7B-460365F976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100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C3B21-9DEF-4011-A4A2-149C288BE206}" type="datetimeFigureOut">
              <a:rPr lang="en-US" smtClean="0"/>
              <a:t>9/6/23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4CF70-9ECD-4AD2-AA7B-460365F976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468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8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8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1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8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6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1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C3B21-9DEF-4011-A4A2-149C288BE206}" type="datetimeFigureOut">
              <a:rPr lang="en-US" smtClean="0"/>
              <a:t>9/6/23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4CF70-9ECD-4AD2-AA7B-460365F97631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9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1176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7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C3B21-9DEF-4011-A4A2-149C288BE206}" type="datetimeFigureOut">
              <a:rPr lang="en-US" smtClean="0"/>
              <a:t>9/6/23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4CF70-9ECD-4AD2-AA7B-460365F976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1411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7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178" indent="0">
              <a:buNone/>
              <a:defRPr sz="2000" b="1"/>
            </a:lvl2pPr>
            <a:lvl3pPr marL="914354" indent="0">
              <a:buNone/>
              <a:defRPr sz="18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2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178" indent="0">
              <a:buNone/>
              <a:defRPr sz="2000" b="1"/>
            </a:lvl2pPr>
            <a:lvl3pPr marL="914354" indent="0">
              <a:buNone/>
              <a:defRPr sz="18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2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C3B21-9DEF-4011-A4A2-149C288BE206}" type="datetimeFigureOut">
              <a:rPr lang="en-US" smtClean="0"/>
              <a:t>9/6/23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4CF70-9ECD-4AD2-AA7B-460365F976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454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C3B21-9DEF-4011-A4A2-149C288BE206}" type="datetimeFigureOut">
              <a:rPr lang="en-US" smtClean="0"/>
              <a:t>9/6/23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4CF70-9ECD-4AD2-AA7B-460365F976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404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8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8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C3B21-9DEF-4011-A4A2-149C288BE206}" type="datetimeFigureOut">
              <a:rPr lang="en-US" smtClean="0"/>
              <a:t>9/6/23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4CF70-9ECD-4AD2-AA7B-460365F976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5226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9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178" indent="0">
              <a:buNone/>
              <a:defRPr sz="1200"/>
            </a:lvl2pPr>
            <a:lvl3pPr marL="914354" indent="0">
              <a:buNone/>
              <a:defRPr sz="1000"/>
            </a:lvl3pPr>
            <a:lvl4pPr marL="1371532" indent="0">
              <a:buNone/>
              <a:defRPr sz="900"/>
            </a:lvl4pPr>
            <a:lvl5pPr marL="1828709" indent="0">
              <a:buNone/>
              <a:defRPr sz="900"/>
            </a:lvl5pPr>
            <a:lvl6pPr marL="2285886" indent="0">
              <a:buNone/>
              <a:defRPr sz="900"/>
            </a:lvl6pPr>
            <a:lvl7pPr marL="2743062" indent="0">
              <a:buNone/>
              <a:defRPr sz="900"/>
            </a:lvl7pPr>
            <a:lvl8pPr marL="3200240" indent="0">
              <a:buNone/>
              <a:defRPr sz="900"/>
            </a:lvl8pPr>
            <a:lvl9pPr marL="3657418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4" y="6459789"/>
            <a:ext cx="2618511" cy="365125"/>
          </a:xfrm>
        </p:spPr>
        <p:txBody>
          <a:bodyPr/>
          <a:lstStyle>
            <a:lvl1pPr algn="l">
              <a:defRPr/>
            </a:lvl1pPr>
          </a:lstStyle>
          <a:p>
            <a:fld id="{454C3B21-9DEF-4011-A4A2-149C288BE206}" type="datetimeFigureOut">
              <a:rPr lang="en-US" smtClean="0"/>
              <a:t>9/6/23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9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764CF70-9ECD-4AD2-AA7B-460365F976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6105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8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178" indent="0">
              <a:buNone/>
              <a:defRPr sz="2800"/>
            </a:lvl2pPr>
            <a:lvl3pPr marL="914354" indent="0">
              <a:buNone/>
              <a:defRPr sz="2400"/>
            </a:lvl3pPr>
            <a:lvl4pPr marL="1371532" indent="0">
              <a:buNone/>
              <a:defRPr sz="2000"/>
            </a:lvl4pPr>
            <a:lvl5pPr marL="1828709" indent="0">
              <a:buNone/>
              <a:defRPr sz="2000"/>
            </a:lvl5pPr>
            <a:lvl6pPr marL="2285886" indent="0">
              <a:buNone/>
              <a:defRPr sz="2000"/>
            </a:lvl6pPr>
            <a:lvl7pPr marL="2743062" indent="0">
              <a:buNone/>
              <a:defRPr sz="2000"/>
            </a:lvl7pPr>
            <a:lvl8pPr marL="3200240" indent="0">
              <a:buNone/>
              <a:defRPr sz="2000"/>
            </a:lvl8pPr>
            <a:lvl9pPr marL="3657418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178" indent="0">
              <a:buNone/>
              <a:defRPr sz="1200"/>
            </a:lvl2pPr>
            <a:lvl3pPr marL="914354" indent="0">
              <a:buNone/>
              <a:defRPr sz="1000"/>
            </a:lvl3pPr>
            <a:lvl4pPr marL="1371532" indent="0">
              <a:buNone/>
              <a:defRPr sz="900"/>
            </a:lvl4pPr>
            <a:lvl5pPr marL="1828709" indent="0">
              <a:buNone/>
              <a:defRPr sz="900"/>
            </a:lvl5pPr>
            <a:lvl6pPr marL="2285886" indent="0">
              <a:buNone/>
              <a:defRPr sz="900"/>
            </a:lvl6pPr>
            <a:lvl7pPr marL="2743062" indent="0">
              <a:buNone/>
              <a:defRPr sz="900"/>
            </a:lvl7pPr>
            <a:lvl8pPr marL="3200240" indent="0">
              <a:buNone/>
              <a:defRPr sz="900"/>
            </a:lvl8pPr>
            <a:lvl9pPr marL="3657418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C3B21-9DEF-4011-A4A2-149C288BE206}" type="datetimeFigureOut">
              <a:rPr lang="en-US" smtClean="0"/>
              <a:t>9/6/23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4CF70-9ECD-4AD2-AA7B-460365F976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88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2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7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3" y="6459789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454C3B21-9DEF-4011-A4A2-149C288BE206}" type="datetimeFigureOut">
              <a:rPr lang="en-US" smtClean="0"/>
              <a:t>9/6/23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7" y="6459789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61" y="6459789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1">
                <a:solidFill>
                  <a:srgbClr val="FFFFFF"/>
                </a:solidFill>
              </a:defRPr>
            </a:lvl1pPr>
          </a:lstStyle>
          <a:p>
            <a:fld id="{A764CF70-9ECD-4AD2-AA7B-460365F97631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5939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354" rtl="0" eaLnBrk="1" latinLnBrk="0" hangingPunct="1">
        <a:lnSpc>
          <a:spcPct val="85000"/>
        </a:lnSpc>
        <a:spcBef>
          <a:spcPct val="0"/>
        </a:spcBef>
        <a:buNone/>
        <a:defRPr sz="4800" kern="1200" spc="-51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36" indent="-91436" algn="l" defTabSz="914354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29" indent="-182870" algn="l" defTabSz="914354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00" indent="-182870" algn="l" defTabSz="914354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771" indent="-182870" algn="l" defTabSz="914354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42" indent="-182870" algn="l" defTabSz="914354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099946" indent="-228589" algn="l" defTabSz="914354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299936" indent="-228589" algn="l" defTabSz="914354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499925" indent="-228589" algn="l" defTabSz="914354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699916" indent="-228589" algn="l" defTabSz="914354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emf"/><Relationship Id="rId2" Type="http://schemas.openxmlformats.org/officeDocument/2006/relationships/notesSlide" Target="../notesSlides/notesSlide10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7.emf"/><Relationship Id="rId5" Type="http://schemas.openxmlformats.org/officeDocument/2006/relationships/image" Target="../media/image76.emf"/><Relationship Id="rId4" Type="http://schemas.openxmlformats.org/officeDocument/2006/relationships/image" Target="../media/image70.emf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emf"/><Relationship Id="rId7" Type="http://schemas.openxmlformats.org/officeDocument/2006/relationships/image" Target="../media/image79.emf"/><Relationship Id="rId2" Type="http://schemas.openxmlformats.org/officeDocument/2006/relationships/notesSlide" Target="../notesSlides/notesSlide10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7.emf"/><Relationship Id="rId5" Type="http://schemas.openxmlformats.org/officeDocument/2006/relationships/image" Target="../media/image76.emf"/><Relationship Id="rId4" Type="http://schemas.openxmlformats.org/officeDocument/2006/relationships/image" Target="../media/image70.emf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emf"/><Relationship Id="rId7" Type="http://schemas.openxmlformats.org/officeDocument/2006/relationships/image" Target="../media/image79.emf"/><Relationship Id="rId2" Type="http://schemas.openxmlformats.org/officeDocument/2006/relationships/notesSlide" Target="../notesSlides/notesSlide10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7.emf"/><Relationship Id="rId5" Type="http://schemas.openxmlformats.org/officeDocument/2006/relationships/image" Target="../media/image76.emf"/><Relationship Id="rId4" Type="http://schemas.openxmlformats.org/officeDocument/2006/relationships/image" Target="../media/image70.emf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3.xml"/><Relationship Id="rId1" Type="http://schemas.openxmlformats.org/officeDocument/2006/relationships/slideLayout" Target="../slideLayouts/slideLayout1.xml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10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5.xml"/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7" Type="http://schemas.openxmlformats.org/officeDocument/2006/relationships/image" Target="../media/image13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12.emf"/><Relationship Id="rId4" Type="http://schemas.openxmlformats.org/officeDocument/2006/relationships/image" Target="../media/image11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7" Type="http://schemas.openxmlformats.org/officeDocument/2006/relationships/image" Target="../media/image12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emf"/><Relationship Id="rId5" Type="http://schemas.openxmlformats.org/officeDocument/2006/relationships/image" Target="../media/image6.png"/><Relationship Id="rId4" Type="http://schemas.openxmlformats.org/officeDocument/2006/relationships/image" Target="../media/image11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emf"/><Relationship Id="rId4" Type="http://schemas.openxmlformats.org/officeDocument/2006/relationships/image" Target="../media/image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emf"/><Relationship Id="rId4" Type="http://schemas.openxmlformats.org/officeDocument/2006/relationships/image" Target="../media/image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emf"/><Relationship Id="rId5" Type="http://schemas.openxmlformats.org/officeDocument/2006/relationships/image" Target="../media/image13.emf"/><Relationship Id="rId4" Type="http://schemas.openxmlformats.org/officeDocument/2006/relationships/image" Target="../media/image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7" Type="http://schemas.openxmlformats.org/officeDocument/2006/relationships/image" Target="../media/image15.em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emf"/><Relationship Id="rId5" Type="http://schemas.openxmlformats.org/officeDocument/2006/relationships/image" Target="../media/image11.emf"/><Relationship Id="rId4" Type="http://schemas.openxmlformats.org/officeDocument/2006/relationships/image" Target="../media/image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emf"/><Relationship Id="rId5" Type="http://schemas.openxmlformats.org/officeDocument/2006/relationships/image" Target="../media/image6.png"/><Relationship Id="rId4" Type="http://schemas.openxmlformats.org/officeDocument/2006/relationships/image" Target="../media/image13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7" Type="http://schemas.openxmlformats.org/officeDocument/2006/relationships/image" Target="../media/image15.em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13.emf"/><Relationship Id="rId4" Type="http://schemas.openxmlformats.org/officeDocument/2006/relationships/image" Target="../media/image16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emf"/><Relationship Id="rId3" Type="http://schemas.openxmlformats.org/officeDocument/2006/relationships/image" Target="../media/image13.emf"/><Relationship Id="rId7" Type="http://schemas.openxmlformats.org/officeDocument/2006/relationships/image" Target="../media/image14.emf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emf"/><Relationship Id="rId5" Type="http://schemas.openxmlformats.org/officeDocument/2006/relationships/image" Target="../media/image17.emf"/><Relationship Id="rId4" Type="http://schemas.openxmlformats.org/officeDocument/2006/relationships/image" Target="../media/image6.png"/><Relationship Id="rId9" Type="http://schemas.openxmlformats.org/officeDocument/2006/relationships/image" Target="../media/image16.emf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emf"/><Relationship Id="rId3" Type="http://schemas.openxmlformats.org/officeDocument/2006/relationships/image" Target="../media/image13.emf"/><Relationship Id="rId7" Type="http://schemas.openxmlformats.org/officeDocument/2006/relationships/image" Target="../media/image19.emf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emf"/><Relationship Id="rId5" Type="http://schemas.openxmlformats.org/officeDocument/2006/relationships/image" Target="../media/image17.emf"/><Relationship Id="rId10" Type="http://schemas.openxmlformats.org/officeDocument/2006/relationships/image" Target="../media/image16.emf"/><Relationship Id="rId4" Type="http://schemas.openxmlformats.org/officeDocument/2006/relationships/image" Target="../media/image6.png"/><Relationship Id="rId9" Type="http://schemas.openxmlformats.org/officeDocument/2006/relationships/image" Target="../media/image14.emf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emf"/><Relationship Id="rId3" Type="http://schemas.openxmlformats.org/officeDocument/2006/relationships/image" Target="../media/image17.emf"/><Relationship Id="rId7" Type="http://schemas.openxmlformats.org/officeDocument/2006/relationships/image" Target="../media/image15.emf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emf"/><Relationship Id="rId5" Type="http://schemas.openxmlformats.org/officeDocument/2006/relationships/image" Target="../media/image6.png"/><Relationship Id="rId10" Type="http://schemas.openxmlformats.org/officeDocument/2006/relationships/image" Target="../media/image16.emf"/><Relationship Id="rId4" Type="http://schemas.openxmlformats.org/officeDocument/2006/relationships/image" Target="../media/image18.emf"/><Relationship Id="rId9" Type="http://schemas.openxmlformats.org/officeDocument/2006/relationships/image" Target="../media/image14.emf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emf"/><Relationship Id="rId3" Type="http://schemas.openxmlformats.org/officeDocument/2006/relationships/image" Target="../media/image22.png"/><Relationship Id="rId7" Type="http://schemas.openxmlformats.org/officeDocument/2006/relationships/image" Target="../media/image26.emf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emf"/><Relationship Id="rId11" Type="http://schemas.openxmlformats.org/officeDocument/2006/relationships/image" Target="../media/image30.emf"/><Relationship Id="rId5" Type="http://schemas.openxmlformats.org/officeDocument/2006/relationships/image" Target="../media/image24.emf"/><Relationship Id="rId10" Type="http://schemas.openxmlformats.org/officeDocument/2006/relationships/image" Target="../media/image29.emf"/><Relationship Id="rId4" Type="http://schemas.openxmlformats.org/officeDocument/2006/relationships/image" Target="../media/image23.emf"/><Relationship Id="rId9" Type="http://schemas.openxmlformats.org/officeDocument/2006/relationships/image" Target="../media/image28.emf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emf"/><Relationship Id="rId5" Type="http://schemas.openxmlformats.org/officeDocument/2006/relationships/image" Target="../media/image33.emf"/><Relationship Id="rId4" Type="http://schemas.openxmlformats.org/officeDocument/2006/relationships/image" Target="../media/image32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emf"/><Relationship Id="rId5" Type="http://schemas.openxmlformats.org/officeDocument/2006/relationships/image" Target="../media/image33.emf"/><Relationship Id="rId4" Type="http://schemas.openxmlformats.org/officeDocument/2006/relationships/image" Target="../media/image32.pn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emf"/><Relationship Id="rId3" Type="http://schemas.openxmlformats.org/officeDocument/2006/relationships/image" Target="../media/image31.emf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emf"/><Relationship Id="rId5" Type="http://schemas.openxmlformats.org/officeDocument/2006/relationships/image" Target="../media/image33.emf"/><Relationship Id="rId4" Type="http://schemas.openxmlformats.org/officeDocument/2006/relationships/image" Target="../media/image32.png"/><Relationship Id="rId9" Type="http://schemas.openxmlformats.org/officeDocument/2006/relationships/image" Target="../media/image36.emf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emf"/><Relationship Id="rId3" Type="http://schemas.openxmlformats.org/officeDocument/2006/relationships/image" Target="../media/image31.emf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emf"/><Relationship Id="rId5" Type="http://schemas.openxmlformats.org/officeDocument/2006/relationships/image" Target="../media/image33.emf"/><Relationship Id="rId4" Type="http://schemas.openxmlformats.org/officeDocument/2006/relationships/image" Target="../media/image32.png"/><Relationship Id="rId9" Type="http://schemas.openxmlformats.org/officeDocument/2006/relationships/image" Target="../media/image36.emf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emf"/><Relationship Id="rId3" Type="http://schemas.openxmlformats.org/officeDocument/2006/relationships/image" Target="../media/image31.emf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emf"/><Relationship Id="rId5" Type="http://schemas.openxmlformats.org/officeDocument/2006/relationships/image" Target="../media/image33.emf"/><Relationship Id="rId4" Type="http://schemas.openxmlformats.org/officeDocument/2006/relationships/image" Target="../media/image32.png"/><Relationship Id="rId9" Type="http://schemas.openxmlformats.org/officeDocument/2006/relationships/image" Target="../media/image36.emf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emf"/><Relationship Id="rId3" Type="http://schemas.openxmlformats.org/officeDocument/2006/relationships/image" Target="../media/image31.emf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emf"/><Relationship Id="rId5" Type="http://schemas.openxmlformats.org/officeDocument/2006/relationships/image" Target="../media/image33.emf"/><Relationship Id="rId4" Type="http://schemas.openxmlformats.org/officeDocument/2006/relationships/image" Target="../media/image32.png"/><Relationship Id="rId9" Type="http://schemas.openxmlformats.org/officeDocument/2006/relationships/image" Target="../media/image36.emf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emf"/><Relationship Id="rId3" Type="http://schemas.openxmlformats.org/officeDocument/2006/relationships/image" Target="../media/image31.emf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emf"/><Relationship Id="rId5" Type="http://schemas.openxmlformats.org/officeDocument/2006/relationships/image" Target="../media/image33.emf"/><Relationship Id="rId10" Type="http://schemas.openxmlformats.org/officeDocument/2006/relationships/image" Target="../media/image37.emf"/><Relationship Id="rId4" Type="http://schemas.openxmlformats.org/officeDocument/2006/relationships/image" Target="../media/image32.png"/><Relationship Id="rId9" Type="http://schemas.openxmlformats.org/officeDocument/2006/relationships/image" Target="../media/image36.emf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emf"/><Relationship Id="rId3" Type="http://schemas.openxmlformats.org/officeDocument/2006/relationships/image" Target="../media/image31.emf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emf"/><Relationship Id="rId11" Type="http://schemas.openxmlformats.org/officeDocument/2006/relationships/image" Target="../media/image37.emf"/><Relationship Id="rId5" Type="http://schemas.openxmlformats.org/officeDocument/2006/relationships/image" Target="../media/image33.emf"/><Relationship Id="rId10" Type="http://schemas.openxmlformats.org/officeDocument/2006/relationships/image" Target="../media/image38.emf"/><Relationship Id="rId4" Type="http://schemas.openxmlformats.org/officeDocument/2006/relationships/image" Target="../media/image32.png"/><Relationship Id="rId9" Type="http://schemas.openxmlformats.org/officeDocument/2006/relationships/image" Target="../media/image36.emf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emf"/><Relationship Id="rId4" Type="http://schemas.openxmlformats.org/officeDocument/2006/relationships/image" Target="../media/image39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emf"/><Relationship Id="rId4" Type="http://schemas.openxmlformats.org/officeDocument/2006/relationships/image" Target="../media/image39.emf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emf"/><Relationship Id="rId4" Type="http://schemas.openxmlformats.org/officeDocument/2006/relationships/image" Target="../media/image39.emf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emf"/><Relationship Id="rId5" Type="http://schemas.openxmlformats.org/officeDocument/2006/relationships/image" Target="../media/image39.emf"/><Relationship Id="rId4" Type="http://schemas.openxmlformats.org/officeDocument/2006/relationships/image" Target="../media/image41.emf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40.emf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emf"/><Relationship Id="rId5" Type="http://schemas.openxmlformats.org/officeDocument/2006/relationships/image" Target="../media/image41.emf"/><Relationship Id="rId4" Type="http://schemas.openxmlformats.org/officeDocument/2006/relationships/image" Target="../media/image42.emf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emf"/><Relationship Id="rId3" Type="http://schemas.openxmlformats.org/officeDocument/2006/relationships/image" Target="../media/image6.png"/><Relationship Id="rId7" Type="http://schemas.openxmlformats.org/officeDocument/2006/relationships/image" Target="../media/image40.emf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emf"/><Relationship Id="rId5" Type="http://schemas.openxmlformats.org/officeDocument/2006/relationships/image" Target="../media/image41.emf"/><Relationship Id="rId4" Type="http://schemas.openxmlformats.org/officeDocument/2006/relationships/image" Target="../media/image42.emf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emf"/><Relationship Id="rId3" Type="http://schemas.openxmlformats.org/officeDocument/2006/relationships/image" Target="../media/image6.png"/><Relationship Id="rId7" Type="http://schemas.openxmlformats.org/officeDocument/2006/relationships/image" Target="../media/image40.emf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emf"/><Relationship Id="rId5" Type="http://schemas.openxmlformats.org/officeDocument/2006/relationships/image" Target="../media/image41.emf"/><Relationship Id="rId4" Type="http://schemas.openxmlformats.org/officeDocument/2006/relationships/image" Target="../media/image42.emf"/><Relationship Id="rId9" Type="http://schemas.openxmlformats.org/officeDocument/2006/relationships/image" Target="../media/image43.emf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emf"/><Relationship Id="rId3" Type="http://schemas.openxmlformats.org/officeDocument/2006/relationships/image" Target="../media/image6.png"/><Relationship Id="rId7" Type="http://schemas.openxmlformats.org/officeDocument/2006/relationships/image" Target="../media/image40.emf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emf"/><Relationship Id="rId5" Type="http://schemas.openxmlformats.org/officeDocument/2006/relationships/image" Target="../media/image41.emf"/><Relationship Id="rId10" Type="http://schemas.openxmlformats.org/officeDocument/2006/relationships/image" Target="../media/image45.emf"/><Relationship Id="rId4" Type="http://schemas.openxmlformats.org/officeDocument/2006/relationships/image" Target="../media/image42.emf"/><Relationship Id="rId9" Type="http://schemas.openxmlformats.org/officeDocument/2006/relationships/image" Target="../media/image43.emf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emf"/><Relationship Id="rId3" Type="http://schemas.openxmlformats.org/officeDocument/2006/relationships/image" Target="../media/image6.png"/><Relationship Id="rId7" Type="http://schemas.openxmlformats.org/officeDocument/2006/relationships/image" Target="../media/image40.emf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emf"/><Relationship Id="rId5" Type="http://schemas.openxmlformats.org/officeDocument/2006/relationships/image" Target="../media/image41.emf"/><Relationship Id="rId10" Type="http://schemas.openxmlformats.org/officeDocument/2006/relationships/image" Target="../media/image45.emf"/><Relationship Id="rId4" Type="http://schemas.openxmlformats.org/officeDocument/2006/relationships/image" Target="../media/image42.emf"/><Relationship Id="rId9" Type="http://schemas.openxmlformats.org/officeDocument/2006/relationships/image" Target="../media/image43.emf"/></Relationships>
</file>

<file path=ppt/slides/_rels/slide5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emf"/><Relationship Id="rId3" Type="http://schemas.openxmlformats.org/officeDocument/2006/relationships/image" Target="../media/image6.png"/><Relationship Id="rId7" Type="http://schemas.openxmlformats.org/officeDocument/2006/relationships/image" Target="../media/image40.emf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emf"/><Relationship Id="rId5" Type="http://schemas.openxmlformats.org/officeDocument/2006/relationships/image" Target="../media/image41.emf"/><Relationship Id="rId10" Type="http://schemas.openxmlformats.org/officeDocument/2006/relationships/image" Target="../media/image45.emf"/><Relationship Id="rId4" Type="http://schemas.openxmlformats.org/officeDocument/2006/relationships/image" Target="../media/image42.emf"/><Relationship Id="rId9" Type="http://schemas.openxmlformats.org/officeDocument/2006/relationships/image" Target="../media/image43.emf"/></Relationships>
</file>

<file path=ppt/slides/_rels/slide5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emf"/><Relationship Id="rId3" Type="http://schemas.openxmlformats.org/officeDocument/2006/relationships/image" Target="../media/image6.png"/><Relationship Id="rId7" Type="http://schemas.openxmlformats.org/officeDocument/2006/relationships/image" Target="../media/image40.emf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emf"/><Relationship Id="rId5" Type="http://schemas.openxmlformats.org/officeDocument/2006/relationships/image" Target="../media/image41.emf"/><Relationship Id="rId10" Type="http://schemas.openxmlformats.org/officeDocument/2006/relationships/image" Target="../media/image45.emf"/><Relationship Id="rId4" Type="http://schemas.openxmlformats.org/officeDocument/2006/relationships/image" Target="../media/image42.emf"/><Relationship Id="rId9" Type="http://schemas.openxmlformats.org/officeDocument/2006/relationships/image" Target="../media/image43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emf"/><Relationship Id="rId3" Type="http://schemas.openxmlformats.org/officeDocument/2006/relationships/image" Target="../media/image31.emf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emf"/><Relationship Id="rId11" Type="http://schemas.openxmlformats.org/officeDocument/2006/relationships/image" Target="../media/image37.emf"/><Relationship Id="rId5" Type="http://schemas.openxmlformats.org/officeDocument/2006/relationships/image" Target="../media/image33.emf"/><Relationship Id="rId10" Type="http://schemas.openxmlformats.org/officeDocument/2006/relationships/image" Target="../media/image38.emf"/><Relationship Id="rId4" Type="http://schemas.openxmlformats.org/officeDocument/2006/relationships/image" Target="../media/image32.png"/><Relationship Id="rId9" Type="http://schemas.openxmlformats.org/officeDocument/2006/relationships/image" Target="../media/image36.emf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emf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emf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emf"/><Relationship Id="rId4" Type="http://schemas.openxmlformats.org/officeDocument/2006/relationships/image" Target="../media/image46.emf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emf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emf"/><Relationship Id="rId5" Type="http://schemas.openxmlformats.org/officeDocument/2006/relationships/image" Target="../media/image50.emf"/><Relationship Id="rId4" Type="http://schemas.openxmlformats.org/officeDocument/2006/relationships/image" Target="../media/image49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7" Type="http://schemas.openxmlformats.org/officeDocument/2006/relationships/image" Target="../media/image53.emf"/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emf"/><Relationship Id="rId5" Type="http://schemas.openxmlformats.org/officeDocument/2006/relationships/image" Target="../media/image48.emf"/><Relationship Id="rId4" Type="http://schemas.openxmlformats.org/officeDocument/2006/relationships/image" Target="../media/image52.emf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7" Type="http://schemas.openxmlformats.org/officeDocument/2006/relationships/image" Target="../media/image53.emf"/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emf"/><Relationship Id="rId5" Type="http://schemas.openxmlformats.org/officeDocument/2006/relationships/image" Target="../media/image48.emf"/><Relationship Id="rId4" Type="http://schemas.openxmlformats.org/officeDocument/2006/relationships/image" Target="../media/image52.emf"/></Relationships>
</file>

<file path=ppt/slides/_rels/slide7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49.emf"/><Relationship Id="rId7" Type="http://schemas.openxmlformats.org/officeDocument/2006/relationships/image" Target="../media/image53.emf"/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emf"/><Relationship Id="rId5" Type="http://schemas.openxmlformats.org/officeDocument/2006/relationships/image" Target="../media/image48.emf"/><Relationship Id="rId4" Type="http://schemas.openxmlformats.org/officeDocument/2006/relationships/image" Target="../media/image52.emf"/></Relationships>
</file>

<file path=ppt/slides/_rels/slide7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49.emf"/><Relationship Id="rId7" Type="http://schemas.openxmlformats.org/officeDocument/2006/relationships/image" Target="../media/image53.emf"/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emf"/><Relationship Id="rId5" Type="http://schemas.openxmlformats.org/officeDocument/2006/relationships/image" Target="../media/image48.emf"/><Relationship Id="rId4" Type="http://schemas.openxmlformats.org/officeDocument/2006/relationships/image" Target="../media/image52.emf"/><Relationship Id="rId9" Type="http://schemas.openxmlformats.org/officeDocument/2006/relationships/image" Target="../media/image55.png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7.png"/><Relationship Id="rId4" Type="http://schemas.openxmlformats.org/officeDocument/2006/relationships/image" Target="../media/image54.emf"/></Relationships>
</file>

<file path=ppt/slides/_rels/slide7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emf"/><Relationship Id="rId3" Type="http://schemas.openxmlformats.org/officeDocument/2006/relationships/image" Target="../media/image56.png"/><Relationship Id="rId7" Type="http://schemas.openxmlformats.org/officeDocument/2006/relationships/image" Target="../media/image59.emf"/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emf"/><Relationship Id="rId5" Type="http://schemas.openxmlformats.org/officeDocument/2006/relationships/image" Target="../media/image57.png"/><Relationship Id="rId4" Type="http://schemas.openxmlformats.org/officeDocument/2006/relationships/image" Target="../media/image54.emf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emf"/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emf"/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3.emf"/><Relationship Id="rId4" Type="http://schemas.openxmlformats.org/officeDocument/2006/relationships/image" Target="../media/image61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emf"/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emf"/><Relationship Id="rId5" Type="http://schemas.openxmlformats.org/officeDocument/2006/relationships/image" Target="../media/image61.emf"/><Relationship Id="rId4" Type="http://schemas.openxmlformats.org/officeDocument/2006/relationships/image" Target="../media/image64.emf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emf"/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emf"/><Relationship Id="rId5" Type="http://schemas.openxmlformats.org/officeDocument/2006/relationships/image" Target="../media/image61.emf"/><Relationship Id="rId4" Type="http://schemas.openxmlformats.org/officeDocument/2006/relationships/image" Target="../media/image64.emf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3.xml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emf"/><Relationship Id="rId2" Type="http://schemas.openxmlformats.org/officeDocument/2006/relationships/notesSlide" Target="../notesSlides/notesSlide84.xml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emf"/><Relationship Id="rId2" Type="http://schemas.openxmlformats.org/officeDocument/2006/relationships/notesSlide" Target="../notesSlides/notesSlide85.xml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emf"/><Relationship Id="rId2" Type="http://schemas.openxmlformats.org/officeDocument/2006/relationships/notesSlide" Target="../notesSlides/notesSlide8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emf"/><Relationship Id="rId5" Type="http://schemas.openxmlformats.org/officeDocument/2006/relationships/image" Target="../media/image69.emf"/><Relationship Id="rId4" Type="http://schemas.openxmlformats.org/officeDocument/2006/relationships/image" Target="../media/image68.emf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7.xml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8.xml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emf"/><Relationship Id="rId2" Type="http://schemas.openxmlformats.org/officeDocument/2006/relationships/notesSlide" Target="../notesSlides/notesSlide8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0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emf"/><Relationship Id="rId2" Type="http://schemas.openxmlformats.org/officeDocument/2006/relationships/notesSlide" Target="../notesSlides/notesSlide9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1.emf"/><Relationship Id="rId4" Type="http://schemas.openxmlformats.org/officeDocument/2006/relationships/image" Target="../media/image70.emf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emf"/><Relationship Id="rId2" Type="http://schemas.openxmlformats.org/officeDocument/2006/relationships/notesSlide" Target="../notesSlides/notesSlide9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2.emf"/><Relationship Id="rId5" Type="http://schemas.openxmlformats.org/officeDocument/2006/relationships/image" Target="../media/image71.emf"/><Relationship Id="rId4" Type="http://schemas.openxmlformats.org/officeDocument/2006/relationships/image" Target="../media/image70.emf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emf"/><Relationship Id="rId2" Type="http://schemas.openxmlformats.org/officeDocument/2006/relationships/notesSlide" Target="../notesSlides/notesSlide9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2.emf"/><Relationship Id="rId5" Type="http://schemas.openxmlformats.org/officeDocument/2006/relationships/image" Target="../media/image71.emf"/><Relationship Id="rId4" Type="http://schemas.openxmlformats.org/officeDocument/2006/relationships/image" Target="../media/image70.emf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3.xml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emf"/><Relationship Id="rId2" Type="http://schemas.openxmlformats.org/officeDocument/2006/relationships/notesSlide" Target="../notesSlides/notesSlide94.xml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emf"/><Relationship Id="rId2" Type="http://schemas.openxmlformats.org/officeDocument/2006/relationships/notesSlide" Target="../notesSlides/notesSlide9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6.png"/><Relationship Id="rId4" Type="http://schemas.openxmlformats.org/officeDocument/2006/relationships/image" Target="../media/image74.emf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emf"/><Relationship Id="rId7" Type="http://schemas.openxmlformats.org/officeDocument/2006/relationships/image" Target="../media/image78.png"/><Relationship Id="rId2" Type="http://schemas.openxmlformats.org/officeDocument/2006/relationships/notesSlide" Target="../notesSlides/notesSlide9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6.png"/><Relationship Id="rId5" Type="http://schemas.openxmlformats.org/officeDocument/2006/relationships/image" Target="../media/image75.emf"/><Relationship Id="rId4" Type="http://schemas.openxmlformats.org/officeDocument/2006/relationships/image" Target="../media/image74.emf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emf"/><Relationship Id="rId7" Type="http://schemas.openxmlformats.org/officeDocument/2006/relationships/image" Target="../media/image78.png"/><Relationship Id="rId2" Type="http://schemas.openxmlformats.org/officeDocument/2006/relationships/notesSlide" Target="../notesSlides/notesSlide9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6.png"/><Relationship Id="rId5" Type="http://schemas.openxmlformats.org/officeDocument/2006/relationships/image" Target="../media/image75.emf"/><Relationship Id="rId4" Type="http://schemas.openxmlformats.org/officeDocument/2006/relationships/image" Target="../media/image74.emf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8.xml"/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emf"/><Relationship Id="rId2" Type="http://schemas.openxmlformats.org/officeDocument/2006/relationships/notesSlide" Target="../notesSlides/notesSlide9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7.emf"/><Relationship Id="rId4" Type="http://schemas.openxmlformats.org/officeDocument/2006/relationships/image" Target="../media/image7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C87A9D7E-D7DB-C446-8C0A-6C0A6DADEE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2732" y="2141380"/>
            <a:ext cx="10691949" cy="1887406"/>
          </a:xfrm>
        </p:spPr>
        <p:txBody>
          <a:bodyPr>
            <a:noAutofit/>
          </a:bodyPr>
          <a:lstStyle/>
          <a:p>
            <a:r>
              <a:rPr lang="en-US" sz="5800" dirty="0">
                <a:solidFill>
                  <a:schemeClr val="tx1"/>
                </a:solidFill>
              </a:rPr>
              <a:t>Non-perturbative de Sitter</a:t>
            </a:r>
            <a:br>
              <a:rPr lang="en-US" sz="5800" dirty="0">
                <a:solidFill>
                  <a:schemeClr val="tx1"/>
                </a:solidFill>
              </a:rPr>
            </a:br>
            <a:r>
              <a:rPr lang="en-US" sz="5800" dirty="0" err="1">
                <a:solidFill>
                  <a:schemeClr val="tx1"/>
                </a:solidFill>
              </a:rPr>
              <a:t>Jackiw-Teitelboim</a:t>
            </a:r>
            <a:r>
              <a:rPr lang="en-US" sz="5800" dirty="0">
                <a:solidFill>
                  <a:schemeClr val="tx1"/>
                </a:solidFill>
              </a:rPr>
              <a:t> Gravity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CD826AB-68E1-0648-9A56-FF3D3EE0DA8C}"/>
              </a:ext>
            </a:extLst>
          </p:cNvPr>
          <p:cNvSpPr/>
          <p:nvPr/>
        </p:nvSpPr>
        <p:spPr>
          <a:xfrm>
            <a:off x="957943" y="4082143"/>
            <a:ext cx="10276114" cy="3734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7021" y="4499159"/>
            <a:ext cx="10058400" cy="1905992"/>
          </a:xfrm>
        </p:spPr>
        <p:txBody>
          <a:bodyPr/>
          <a:lstStyle/>
          <a:p>
            <a:r>
              <a:rPr lang="en-US" sz="3600" b="1" dirty="0">
                <a:solidFill>
                  <a:schemeClr val="tx1"/>
                </a:solidFill>
              </a:rPr>
              <a:t>Jordan Cotler</a:t>
            </a:r>
            <a:endParaRPr lang="en-US" sz="3600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C811FFF2-A04B-C245-9488-87BAB3A2DFC7}"/>
              </a:ext>
            </a:extLst>
          </p:cNvPr>
          <p:cNvSpPr txBox="1">
            <a:spLocks/>
          </p:cNvSpPr>
          <p:nvPr/>
        </p:nvSpPr>
        <p:spPr>
          <a:xfrm>
            <a:off x="792732" y="5230165"/>
            <a:ext cx="10058400" cy="7787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None/>
              <a:defRPr sz="2400" kern="1200" cap="all" spc="200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178" indent="0" algn="ctr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354" indent="0" algn="ctr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532" indent="0" algn="ctr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709" indent="0" algn="ctr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5886" indent="0" algn="ctr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062" indent="0" algn="ctr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240" indent="0" algn="ctr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418" indent="0" algn="ctr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>
                <a:solidFill>
                  <a:schemeClr val="tx1"/>
                </a:solidFill>
              </a:rPr>
              <a:t>Harvard Society of Fellows</a:t>
            </a:r>
            <a:endParaRPr lang="en-US" sz="2800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5E670C2-5E44-9340-8B7A-CDD8781A3DF6}"/>
              </a:ext>
            </a:extLst>
          </p:cNvPr>
          <p:cNvSpPr txBox="1"/>
          <p:nvPr/>
        </p:nvSpPr>
        <p:spPr>
          <a:xfrm>
            <a:off x="174306" y="684365"/>
            <a:ext cx="77842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accent2"/>
                </a:solidFill>
              </a:rPr>
              <a:t>[Cotler, Jensen 2302.06603]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B1C55A9-D3AF-EFB6-7C27-6BCC150D2292}"/>
              </a:ext>
            </a:extLst>
          </p:cNvPr>
          <p:cNvSpPr txBox="1"/>
          <p:nvPr/>
        </p:nvSpPr>
        <p:spPr>
          <a:xfrm>
            <a:off x="174306" y="1266679"/>
            <a:ext cx="77842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accent2"/>
                </a:solidFill>
              </a:rPr>
              <a:t>[Cotler, </a:t>
            </a:r>
            <a:r>
              <a:rPr lang="en-US" sz="3200" b="1" dirty="0" err="1">
                <a:solidFill>
                  <a:schemeClr val="accent2"/>
                </a:solidFill>
              </a:rPr>
              <a:t>Strominger</a:t>
            </a:r>
            <a:r>
              <a:rPr lang="en-US" sz="3200" b="1" dirty="0">
                <a:solidFill>
                  <a:schemeClr val="accent2"/>
                </a:solidFill>
              </a:rPr>
              <a:t> 2201.11658]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FA0287C-3897-DAA0-4EB7-FFFEA9478904}"/>
              </a:ext>
            </a:extLst>
          </p:cNvPr>
          <p:cNvSpPr txBox="1"/>
          <p:nvPr/>
        </p:nvSpPr>
        <p:spPr>
          <a:xfrm>
            <a:off x="174306" y="136634"/>
            <a:ext cx="77842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accent2"/>
                </a:solidFill>
              </a:rPr>
              <a:t>[Cotler, Jensen </a:t>
            </a:r>
            <a:r>
              <a:rPr lang="en-US" sz="3200" b="1" i="1" dirty="0">
                <a:solidFill>
                  <a:schemeClr val="accent2"/>
                </a:solidFill>
              </a:rPr>
              <a:t>to appear</a:t>
            </a:r>
            <a:r>
              <a:rPr lang="en-US" sz="3200" b="1" dirty="0">
                <a:solidFill>
                  <a:schemeClr val="accent2"/>
                </a:solidFill>
              </a:rPr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2458747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D5959F9-19FC-8740-9DDA-F358584BC00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Content Placeholder 2">
            <a:extLst>
              <a:ext uri="{FF2B5EF4-FFF2-40B4-BE49-F238E27FC236}">
                <a16:creationId xmlns:a16="http://schemas.microsoft.com/office/drawing/2014/main" id="{0C37B9A9-4B4F-7A4B-9DA4-FE601A960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221" y="420048"/>
            <a:ext cx="10289177" cy="766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200" b="1" dirty="0">
                <a:solidFill>
                  <a:schemeClr val="tx1"/>
                </a:solidFill>
              </a:rPr>
              <a:t>A brief history of this work</a:t>
            </a:r>
            <a:endParaRPr lang="en-US" sz="4200" dirty="0">
              <a:solidFill>
                <a:schemeClr val="tx1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D53C30D4-9796-FA44-4CD0-44FE3B77D6D6}"/>
              </a:ext>
            </a:extLst>
          </p:cNvPr>
          <p:cNvSpPr txBox="1">
            <a:spLocks/>
          </p:cNvSpPr>
          <p:nvPr/>
        </p:nvSpPr>
        <p:spPr>
          <a:xfrm>
            <a:off x="531221" y="1285187"/>
            <a:ext cx="8565887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200"/>
              </a:spcBef>
              <a:buFont typeface="Calibri" panose="020F0502020204030204" pitchFamily="34" charset="0"/>
              <a:buNone/>
            </a:pPr>
            <a:r>
              <a:rPr lang="en-US" sz="2200" b="1" dirty="0">
                <a:solidFill>
                  <a:srgbClr val="0070C0"/>
                </a:solidFill>
              </a:rPr>
              <a:t>[Saad, </a:t>
            </a:r>
            <a:r>
              <a:rPr lang="en-US" sz="2200" b="1" dirty="0" err="1">
                <a:solidFill>
                  <a:srgbClr val="0070C0"/>
                </a:solidFill>
              </a:rPr>
              <a:t>Shenker</a:t>
            </a:r>
            <a:r>
              <a:rPr lang="en-US" sz="2200" b="1" dirty="0">
                <a:solidFill>
                  <a:srgbClr val="0070C0"/>
                </a:solidFill>
              </a:rPr>
              <a:t>, Stanford ‘19]</a:t>
            </a:r>
            <a:endParaRPr lang="en-US" sz="200" b="1" dirty="0">
              <a:solidFill>
                <a:srgbClr val="0070C0"/>
              </a:solidFill>
            </a:endParaRPr>
          </a:p>
          <a:p>
            <a:pPr marL="0" indent="0">
              <a:spcBef>
                <a:spcPts val="200"/>
              </a:spcBef>
              <a:buFont typeface="Calibri" panose="020F0502020204030204" pitchFamily="34" charset="0"/>
              <a:buNone/>
            </a:pPr>
            <a:r>
              <a:rPr lang="en-US" sz="2200" dirty="0">
                <a:solidFill>
                  <a:schemeClr val="tx1"/>
                </a:solidFill>
              </a:rPr>
              <a:t>Solved </a:t>
            </a:r>
            <a:r>
              <a:rPr lang="en-US" sz="2200" dirty="0" err="1">
                <a:solidFill>
                  <a:schemeClr val="tx1"/>
                </a:solidFill>
              </a:rPr>
              <a:t>AdS</a:t>
            </a:r>
            <a:r>
              <a:rPr lang="en-US" sz="2200" dirty="0">
                <a:solidFill>
                  <a:schemeClr val="tx1"/>
                </a:solidFill>
              </a:rPr>
              <a:t> JT gravity, </a:t>
            </a:r>
            <a:endParaRPr lang="en-US" sz="2200" b="1" dirty="0">
              <a:solidFill>
                <a:schemeClr val="tx1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3825D8AD-2771-32CB-E4CB-D2F6BFC0F9DC}"/>
              </a:ext>
            </a:extLst>
          </p:cNvPr>
          <p:cNvSpPr txBox="1">
            <a:spLocks/>
          </p:cNvSpPr>
          <p:nvPr/>
        </p:nvSpPr>
        <p:spPr>
          <a:xfrm>
            <a:off x="531220" y="2206125"/>
            <a:ext cx="8565887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200"/>
              </a:spcBef>
              <a:buFont typeface="Calibri" panose="020F0502020204030204" pitchFamily="34" charset="0"/>
              <a:buNone/>
            </a:pPr>
            <a:r>
              <a:rPr lang="en-US" sz="2200" b="1" dirty="0">
                <a:solidFill>
                  <a:srgbClr val="0070C0"/>
                </a:solidFill>
              </a:rPr>
              <a:t>[Maldacena, </a:t>
            </a:r>
            <a:r>
              <a:rPr lang="en-US" sz="2200" b="1" dirty="0" err="1">
                <a:solidFill>
                  <a:srgbClr val="0070C0"/>
                </a:solidFill>
              </a:rPr>
              <a:t>Turiaci</a:t>
            </a:r>
            <a:r>
              <a:rPr lang="en-US" sz="2200" b="1" dirty="0">
                <a:solidFill>
                  <a:srgbClr val="0070C0"/>
                </a:solidFill>
              </a:rPr>
              <a:t>, Yang ‘19]</a:t>
            </a:r>
          </a:p>
          <a:p>
            <a:pPr marL="0" indent="0">
              <a:spcBef>
                <a:spcPts val="200"/>
              </a:spcBef>
              <a:buFont typeface="Calibri" panose="020F0502020204030204" pitchFamily="34" charset="0"/>
              <a:buNone/>
            </a:pPr>
            <a:r>
              <a:rPr lang="en-US" sz="2200" b="1" dirty="0">
                <a:solidFill>
                  <a:srgbClr val="0070C0"/>
                </a:solidFill>
              </a:rPr>
              <a:t>[Cotler, Jensen, Maloney ‘19]</a:t>
            </a:r>
            <a:endParaRPr lang="en-US" sz="200" b="1" dirty="0">
              <a:solidFill>
                <a:srgbClr val="0070C0"/>
              </a:solidFill>
            </a:endParaRPr>
          </a:p>
          <a:p>
            <a:pPr marL="0" indent="0">
              <a:spcBef>
                <a:spcPts val="200"/>
              </a:spcBef>
              <a:buFont typeface="Calibri" panose="020F0502020204030204" pitchFamily="34" charset="0"/>
              <a:buNone/>
            </a:pPr>
            <a:r>
              <a:rPr lang="en-US" sz="2200" dirty="0" err="1">
                <a:solidFill>
                  <a:schemeClr val="tx1"/>
                </a:solidFill>
              </a:rPr>
              <a:t>Hartle</a:t>
            </a:r>
            <a:r>
              <a:rPr lang="en-US" sz="2200" dirty="0">
                <a:solidFill>
                  <a:schemeClr val="tx1"/>
                </a:solidFill>
              </a:rPr>
              <a:t>-Hawking wavefunction</a:t>
            </a:r>
          </a:p>
          <a:p>
            <a:pPr marL="0" indent="0">
              <a:spcBef>
                <a:spcPts val="200"/>
              </a:spcBef>
              <a:buFont typeface="Calibri" panose="020F0502020204030204" pitchFamily="34" charset="0"/>
              <a:buNone/>
            </a:pPr>
            <a:r>
              <a:rPr lang="en-US" sz="2200" dirty="0">
                <a:solidFill>
                  <a:schemeClr val="tx1"/>
                </a:solidFill>
              </a:rPr>
              <a:t>Global </a:t>
            </a:r>
            <a:r>
              <a:rPr lang="en-US" sz="2200" dirty="0" err="1">
                <a:solidFill>
                  <a:schemeClr val="tx1"/>
                </a:solidFill>
              </a:rPr>
              <a:t>dS</a:t>
            </a:r>
            <a:r>
              <a:rPr lang="en-US" sz="2200" dirty="0">
                <a:solidFill>
                  <a:schemeClr val="tx1"/>
                </a:solidFill>
              </a:rPr>
              <a:t> amplitude</a:t>
            </a:r>
          </a:p>
          <a:p>
            <a:pPr marL="0" indent="0">
              <a:spcBef>
                <a:spcPts val="200"/>
              </a:spcBef>
              <a:buFont typeface="Calibri" panose="020F0502020204030204" pitchFamily="34" charset="0"/>
              <a:buNone/>
            </a:pPr>
            <a:r>
              <a:rPr lang="en-US" sz="2200" dirty="0">
                <a:solidFill>
                  <a:schemeClr val="tx1"/>
                </a:solidFill>
              </a:rPr>
              <a:t>Proposal for genus expansion</a:t>
            </a:r>
          </a:p>
          <a:p>
            <a:pPr marL="0" indent="0">
              <a:spcBef>
                <a:spcPts val="200"/>
              </a:spcBef>
              <a:buFont typeface="Calibri" panose="020F0502020204030204" pitchFamily="34" charset="0"/>
              <a:buNone/>
            </a:pPr>
            <a:r>
              <a:rPr lang="en-US" sz="2200" dirty="0">
                <a:solidFill>
                  <a:schemeClr val="tx1"/>
                </a:solidFill>
              </a:rPr>
              <a:t>Proposal for relation to </a:t>
            </a:r>
            <a:r>
              <a:rPr lang="en-US" sz="2200" dirty="0" err="1">
                <a:solidFill>
                  <a:schemeClr val="tx1"/>
                </a:solidFill>
              </a:rPr>
              <a:t>AdS</a:t>
            </a:r>
            <a:r>
              <a:rPr lang="en-US" sz="2200" dirty="0">
                <a:solidFill>
                  <a:schemeClr val="tx1"/>
                </a:solidFill>
              </a:rPr>
              <a:t> setting </a:t>
            </a:r>
          </a:p>
          <a:p>
            <a:pPr marL="0" indent="0">
              <a:spcBef>
                <a:spcPts val="200"/>
              </a:spcBef>
              <a:buFont typeface="Calibri" panose="020F0502020204030204" pitchFamily="34" charset="0"/>
              <a:buNone/>
            </a:pPr>
            <a:endParaRPr lang="en-US" sz="2200" dirty="0">
              <a:solidFill>
                <a:schemeClr val="tx1"/>
              </a:solidFill>
            </a:endParaRPr>
          </a:p>
          <a:p>
            <a:pPr marL="0" indent="0">
              <a:spcBef>
                <a:spcPts val="200"/>
              </a:spcBef>
              <a:buFont typeface="Calibri" panose="020F0502020204030204" pitchFamily="34" charset="0"/>
              <a:buNone/>
            </a:pPr>
            <a:endParaRPr lang="en-US" sz="2200" dirty="0">
              <a:solidFill>
                <a:schemeClr val="tx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86D2D99-2D13-C253-B19B-235CDD4281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6883" y="1724134"/>
            <a:ext cx="935518" cy="212261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3BD5C89A-53E5-607F-64F7-8D126E4614A4}"/>
              </a:ext>
            </a:extLst>
          </p:cNvPr>
          <p:cNvSpPr txBox="1">
            <a:spLocks/>
          </p:cNvSpPr>
          <p:nvPr/>
        </p:nvSpPr>
        <p:spPr>
          <a:xfrm>
            <a:off x="531219" y="4483710"/>
            <a:ext cx="8565887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200"/>
              </a:spcBef>
              <a:buFont typeface="Calibri" panose="020F0502020204030204" pitchFamily="34" charset="0"/>
              <a:buNone/>
            </a:pPr>
            <a:r>
              <a:rPr lang="en-US" sz="2200" b="1" dirty="0">
                <a:solidFill>
                  <a:srgbClr val="0070C0"/>
                </a:solidFill>
              </a:rPr>
              <a:t>[Cotler, Jensen ‘19]</a:t>
            </a:r>
            <a:endParaRPr lang="en-US" sz="200" b="1" dirty="0">
              <a:solidFill>
                <a:srgbClr val="0070C0"/>
              </a:solidFill>
            </a:endParaRPr>
          </a:p>
          <a:p>
            <a:pPr marL="0" indent="0">
              <a:spcBef>
                <a:spcPts val="200"/>
              </a:spcBef>
              <a:buFont typeface="Calibri" panose="020F0502020204030204" pitchFamily="34" charset="0"/>
              <a:buNone/>
            </a:pPr>
            <a:r>
              <a:rPr lang="en-US" sz="2200" dirty="0">
                <a:solidFill>
                  <a:schemeClr val="tx1"/>
                </a:solidFill>
              </a:rPr>
              <a:t>Inner product on asymptotic states, S-matrix</a:t>
            </a:r>
          </a:p>
          <a:p>
            <a:pPr marL="0" indent="0">
              <a:spcBef>
                <a:spcPts val="200"/>
              </a:spcBef>
              <a:buFont typeface="Calibri" panose="020F0502020204030204" pitchFamily="34" charset="0"/>
              <a:buNone/>
            </a:pPr>
            <a:r>
              <a:rPr lang="en-US" sz="2200" dirty="0" err="1">
                <a:solidFill>
                  <a:schemeClr val="tx1"/>
                </a:solidFill>
              </a:rPr>
              <a:t>Hartle</a:t>
            </a:r>
            <a:r>
              <a:rPr lang="en-US" sz="2200" dirty="0">
                <a:solidFill>
                  <a:schemeClr val="tx1"/>
                </a:solidFill>
              </a:rPr>
              <a:t>-Hawking state is non-</a:t>
            </a:r>
            <a:r>
              <a:rPr lang="en-US" sz="2200" dirty="0" err="1">
                <a:solidFill>
                  <a:schemeClr val="tx1"/>
                </a:solidFill>
              </a:rPr>
              <a:t>normalizable</a:t>
            </a:r>
            <a:endParaRPr lang="en-US" sz="2200" dirty="0">
              <a:solidFill>
                <a:schemeClr val="tx1"/>
              </a:solidFill>
            </a:endParaRPr>
          </a:p>
          <a:p>
            <a:pPr marL="0" indent="0">
              <a:spcBef>
                <a:spcPts val="200"/>
              </a:spcBef>
              <a:buFont typeface="Calibri" panose="020F0502020204030204" pitchFamily="34" charset="0"/>
              <a:buNone/>
            </a:pPr>
            <a:endParaRPr lang="en-US" sz="2200" dirty="0">
              <a:solidFill>
                <a:schemeClr val="tx1"/>
              </a:solidFill>
            </a:endParaRPr>
          </a:p>
          <a:p>
            <a:pPr marL="0" indent="0">
              <a:spcBef>
                <a:spcPts val="200"/>
              </a:spcBef>
              <a:buFont typeface="Calibri" panose="020F0502020204030204" pitchFamily="34" charset="0"/>
              <a:buNone/>
            </a:pPr>
            <a:endParaRPr lang="en-US" sz="2200" dirty="0">
              <a:solidFill>
                <a:schemeClr val="tx1"/>
              </a:solidFill>
            </a:endParaRP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8DEF503E-F3BF-DC04-D93C-A1E44E74F5DF}"/>
              </a:ext>
            </a:extLst>
          </p:cNvPr>
          <p:cNvSpPr txBox="1">
            <a:spLocks/>
          </p:cNvSpPr>
          <p:nvPr/>
        </p:nvSpPr>
        <p:spPr>
          <a:xfrm>
            <a:off x="531219" y="5751884"/>
            <a:ext cx="8565887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200"/>
              </a:spcBef>
              <a:buFont typeface="Calibri" panose="020F0502020204030204" pitchFamily="34" charset="0"/>
              <a:buNone/>
            </a:pPr>
            <a:r>
              <a:rPr lang="en-US" sz="2200" b="1" dirty="0">
                <a:solidFill>
                  <a:srgbClr val="0070C0"/>
                </a:solidFill>
              </a:rPr>
              <a:t>[Cotler, Jensen ‘23]</a:t>
            </a:r>
            <a:endParaRPr lang="en-US" sz="200" b="1" dirty="0">
              <a:solidFill>
                <a:srgbClr val="0070C0"/>
              </a:solidFill>
            </a:endParaRPr>
          </a:p>
          <a:p>
            <a:pPr marL="0" indent="0">
              <a:spcBef>
                <a:spcPts val="200"/>
              </a:spcBef>
              <a:buFont typeface="Calibri" panose="020F0502020204030204" pitchFamily="34" charset="0"/>
              <a:buNone/>
            </a:pPr>
            <a:r>
              <a:rPr lang="en-US" sz="2200" dirty="0">
                <a:solidFill>
                  <a:schemeClr val="tx1"/>
                </a:solidFill>
              </a:rPr>
              <a:t>Global </a:t>
            </a:r>
            <a:r>
              <a:rPr lang="en-US" sz="2200" dirty="0" err="1">
                <a:solidFill>
                  <a:schemeClr val="tx1"/>
                </a:solidFill>
              </a:rPr>
              <a:t>dS</a:t>
            </a:r>
            <a:r>
              <a:rPr lang="en-US" sz="2200" dirty="0">
                <a:solidFill>
                  <a:schemeClr val="tx1"/>
                </a:solidFill>
              </a:rPr>
              <a:t> JT amplitude is </a:t>
            </a:r>
            <a:r>
              <a:rPr lang="en-US" sz="2200" i="1" dirty="0">
                <a:solidFill>
                  <a:schemeClr val="tx1"/>
                </a:solidFill>
              </a:rPr>
              <a:t>isometric</a:t>
            </a:r>
          </a:p>
          <a:p>
            <a:pPr marL="0" indent="0">
              <a:spcBef>
                <a:spcPts val="200"/>
              </a:spcBef>
              <a:buFont typeface="Calibri" panose="020F0502020204030204" pitchFamily="34" charset="0"/>
              <a:buNone/>
            </a:pPr>
            <a:endParaRPr lang="en-US" sz="2200" dirty="0">
              <a:solidFill>
                <a:schemeClr val="tx1"/>
              </a:solidFill>
            </a:endParaRPr>
          </a:p>
          <a:p>
            <a:pPr marL="0" indent="0">
              <a:spcBef>
                <a:spcPts val="200"/>
              </a:spcBef>
              <a:buFont typeface="Calibri" panose="020F0502020204030204" pitchFamily="34" charset="0"/>
              <a:buNone/>
            </a:pPr>
            <a:endParaRPr lang="en-US" sz="2200" dirty="0">
              <a:solidFill>
                <a:schemeClr val="tx1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5FB6324-01BC-85BF-40FE-D2E4D2D36C1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8094546" y="458108"/>
            <a:ext cx="2588647" cy="1947496"/>
          </a:xfrm>
          <a:prstGeom prst="rect">
            <a:avLst/>
          </a:prstGeom>
        </p:spPr>
      </p:pic>
      <p:pic>
        <p:nvPicPr>
          <p:cNvPr id="16" name="Picture 15" descr="A diagram of a graph&#10;&#10;Description automatically generated">
            <a:extLst>
              <a:ext uri="{FF2B5EF4-FFF2-40B4-BE49-F238E27FC236}">
                <a16:creationId xmlns:a16="http://schemas.microsoft.com/office/drawing/2014/main" id="{133B16F9-2D05-8DCF-3CEB-0A83024035B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6580" y="2075443"/>
            <a:ext cx="5320812" cy="2229391"/>
          </a:xfrm>
          <a:prstGeom prst="rect">
            <a:avLst/>
          </a:prstGeom>
        </p:spPr>
      </p:pic>
      <p:pic>
        <p:nvPicPr>
          <p:cNvPr id="18" name="Picture 17" descr="A couple of hourglasses with a plus&#10;&#10;Description automatically generated">
            <a:extLst>
              <a:ext uri="{FF2B5EF4-FFF2-40B4-BE49-F238E27FC236}">
                <a16:creationId xmlns:a16="http://schemas.microsoft.com/office/drawing/2014/main" id="{B3B05202-A6AA-5891-CCBB-460F6DB3879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4249" y="4370499"/>
            <a:ext cx="5320812" cy="1378843"/>
          </a:xfrm>
          <a:prstGeom prst="rect">
            <a:avLst/>
          </a:prstGeom>
        </p:spPr>
      </p:pic>
      <p:grpSp>
        <p:nvGrpSpPr>
          <p:cNvPr id="38" name="Group 37">
            <a:extLst>
              <a:ext uri="{FF2B5EF4-FFF2-40B4-BE49-F238E27FC236}">
                <a16:creationId xmlns:a16="http://schemas.microsoft.com/office/drawing/2014/main" id="{C9A17EE1-B733-94DE-0015-D8CB4D1156DA}"/>
              </a:ext>
            </a:extLst>
          </p:cNvPr>
          <p:cNvGrpSpPr/>
          <p:nvPr/>
        </p:nvGrpSpPr>
        <p:grpSpPr>
          <a:xfrm>
            <a:off x="4996457" y="5728438"/>
            <a:ext cx="1030788" cy="979948"/>
            <a:chOff x="8911454" y="3043611"/>
            <a:chExt cx="2493915" cy="2370912"/>
          </a:xfrm>
        </p:grpSpPr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AABDAAC8-0BCE-60EF-30EE-997C92C95737}"/>
                </a:ext>
              </a:extLst>
            </p:cNvPr>
            <p:cNvGrpSpPr/>
            <p:nvPr/>
          </p:nvGrpSpPr>
          <p:grpSpPr>
            <a:xfrm>
              <a:off x="9194031" y="3043611"/>
              <a:ext cx="2211338" cy="2370912"/>
              <a:chOff x="4428430" y="1325449"/>
              <a:chExt cx="2211338" cy="2370912"/>
            </a:xfrm>
          </p:grpSpPr>
          <p:pic>
            <p:nvPicPr>
              <p:cNvPr id="31" name="Picture 30">
                <a:extLst>
                  <a:ext uri="{FF2B5EF4-FFF2-40B4-BE49-F238E27FC236}">
                    <a16:creationId xmlns:a16="http://schemas.microsoft.com/office/drawing/2014/main" id="{0C1C9280-1B59-BF06-3F0E-09C041BA495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/>
              <a:srcRect b="49076"/>
              <a:stretch/>
            </p:blipFill>
            <p:spPr>
              <a:xfrm>
                <a:off x="4428430" y="1325449"/>
                <a:ext cx="2211338" cy="2302334"/>
              </a:xfrm>
              <a:prstGeom prst="rect">
                <a:avLst/>
              </a:prstGeom>
            </p:spPr>
          </p:pic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4B37BED0-62CF-D63F-F5E0-1B7F23859A04}"/>
                  </a:ext>
                </a:extLst>
              </p:cNvPr>
              <p:cNvSpPr/>
              <p:nvPr/>
            </p:nvSpPr>
            <p:spPr>
              <a:xfrm>
                <a:off x="5353050" y="3627783"/>
                <a:ext cx="412750" cy="4571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2E1E6469-D0FB-5629-80AE-64A4A6311820}"/>
                  </a:ext>
                </a:extLst>
              </p:cNvPr>
              <p:cNvSpPr/>
              <p:nvPr/>
            </p:nvSpPr>
            <p:spPr>
              <a:xfrm rot="992939">
                <a:off x="5299074" y="3624607"/>
                <a:ext cx="412750" cy="4571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96C9FFC8-1526-7B35-146E-EE2842804901}"/>
                  </a:ext>
                </a:extLst>
              </p:cNvPr>
              <p:cNvSpPr/>
              <p:nvPr/>
            </p:nvSpPr>
            <p:spPr>
              <a:xfrm rot="2181734">
                <a:off x="5292007" y="3650642"/>
                <a:ext cx="412750" cy="4571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730966F7-264C-4521-35C9-5690AA79BA7E}"/>
                  </a:ext>
                </a:extLst>
              </p:cNvPr>
              <p:cNvSpPr/>
              <p:nvPr/>
            </p:nvSpPr>
            <p:spPr>
              <a:xfrm rot="20607061" flipH="1">
                <a:off x="5421160" y="3608732"/>
                <a:ext cx="412750" cy="4571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5B55F683-0569-AF9A-B2A4-1E8028E8245A}"/>
                  </a:ext>
                </a:extLst>
              </p:cNvPr>
              <p:cNvSpPr/>
              <p:nvPr/>
            </p:nvSpPr>
            <p:spPr>
              <a:xfrm rot="19418266" flipH="1">
                <a:off x="5414093" y="3634767"/>
                <a:ext cx="412750" cy="4571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6B70D8E7-2ED7-CD67-FB05-B55B08879E2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911454" y="3597260"/>
              <a:ext cx="0" cy="1671797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027235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D5959F9-19FC-8740-9DDA-F358584BC00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Content Placeholder 2">
            <a:extLst>
              <a:ext uri="{FF2B5EF4-FFF2-40B4-BE49-F238E27FC236}">
                <a16:creationId xmlns:a16="http://schemas.microsoft.com/office/drawing/2014/main" id="{0C37B9A9-4B4F-7A4B-9DA4-FE601A960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221" y="420048"/>
            <a:ext cx="10289177" cy="766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200" b="1" dirty="0">
                <a:solidFill>
                  <a:schemeClr val="tx1"/>
                </a:solidFill>
              </a:rPr>
              <a:t>Another example: double-scaled GUE</a:t>
            </a:r>
            <a:endParaRPr lang="en-US" sz="4200" dirty="0">
              <a:solidFill>
                <a:schemeClr val="tx1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352D408-20B0-2E18-CD65-5B279C1613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8570" y="4220815"/>
            <a:ext cx="9561828" cy="536734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D1E3FF-47D0-E577-5A6C-C4EE49401382}"/>
              </a:ext>
            </a:extLst>
          </p:cNvPr>
          <p:cNvSpPr txBox="1">
            <a:spLocks/>
          </p:cNvSpPr>
          <p:nvPr/>
        </p:nvSpPr>
        <p:spPr>
          <a:xfrm>
            <a:off x="531221" y="1295959"/>
            <a:ext cx="11045083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3200" dirty="0">
                <a:solidFill>
                  <a:schemeClr val="tx1"/>
                </a:solidFill>
              </a:rPr>
              <a:t>Can apply our continuations:</a:t>
            </a:r>
            <a:endParaRPr lang="en-US" sz="2800" dirty="0">
              <a:solidFill>
                <a:srgbClr val="0070C0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59741D1-EE3D-FE84-ACBC-BF885FF671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36906" y="1862038"/>
            <a:ext cx="2227021" cy="71341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C653553-3149-B86F-D175-0B6290A1458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22" y="2738268"/>
            <a:ext cx="984830" cy="28902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0ECE215-6098-F068-8468-5C1F114E8F6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36906" y="2732211"/>
            <a:ext cx="920602" cy="353254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2E10F3E6-4191-223C-EE89-968481087352}"/>
              </a:ext>
            </a:extLst>
          </p:cNvPr>
          <p:cNvSpPr txBox="1">
            <a:spLocks/>
          </p:cNvSpPr>
          <p:nvPr/>
        </p:nvSpPr>
        <p:spPr>
          <a:xfrm>
            <a:off x="2697082" y="2651345"/>
            <a:ext cx="3639924" cy="565005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2800" dirty="0">
                <a:solidFill>
                  <a:schemeClr val="tx1"/>
                </a:solidFill>
              </a:rPr>
              <a:t>(which probes              )</a:t>
            </a:r>
            <a:endParaRPr lang="en-US" sz="2800" dirty="0">
              <a:solidFill>
                <a:srgbClr val="0070C0"/>
              </a:solidFill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8A136B57-8576-29BC-BBC7-55FB236B8EF6}"/>
              </a:ext>
            </a:extLst>
          </p:cNvPr>
          <p:cNvSpPr txBox="1">
            <a:spLocks/>
          </p:cNvSpPr>
          <p:nvPr/>
        </p:nvSpPr>
        <p:spPr>
          <a:xfrm>
            <a:off x="573458" y="3423330"/>
            <a:ext cx="11045083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3200" b="1" dirty="0">
                <a:solidFill>
                  <a:srgbClr val="0070C0"/>
                </a:solidFill>
              </a:rPr>
              <a:t>Non-perturbative density of states:</a:t>
            </a:r>
            <a:endParaRPr lang="en-US" sz="28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546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D5959F9-19FC-8740-9DDA-F358584BC00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Content Placeholder 2">
            <a:extLst>
              <a:ext uri="{FF2B5EF4-FFF2-40B4-BE49-F238E27FC236}">
                <a16:creationId xmlns:a16="http://schemas.microsoft.com/office/drawing/2014/main" id="{0C37B9A9-4B4F-7A4B-9DA4-FE601A960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221" y="420048"/>
            <a:ext cx="10289177" cy="766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200" b="1" dirty="0">
                <a:solidFill>
                  <a:schemeClr val="tx1"/>
                </a:solidFill>
              </a:rPr>
              <a:t>Another example: double-scaled GUE</a:t>
            </a:r>
            <a:endParaRPr lang="en-US" sz="4200" dirty="0">
              <a:solidFill>
                <a:schemeClr val="tx1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352D408-20B0-2E18-CD65-5B279C1613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8570" y="4220815"/>
            <a:ext cx="9561828" cy="536734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D1E3FF-47D0-E577-5A6C-C4EE49401382}"/>
              </a:ext>
            </a:extLst>
          </p:cNvPr>
          <p:cNvSpPr txBox="1">
            <a:spLocks/>
          </p:cNvSpPr>
          <p:nvPr/>
        </p:nvSpPr>
        <p:spPr>
          <a:xfrm>
            <a:off x="531221" y="1295959"/>
            <a:ext cx="11045083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3200" dirty="0">
                <a:solidFill>
                  <a:schemeClr val="tx1"/>
                </a:solidFill>
              </a:rPr>
              <a:t>Can apply our continuations:</a:t>
            </a:r>
            <a:endParaRPr lang="en-US" sz="2800" dirty="0">
              <a:solidFill>
                <a:srgbClr val="0070C0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59741D1-EE3D-FE84-ACBC-BF885FF671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36906" y="1862038"/>
            <a:ext cx="2227021" cy="71341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C653553-3149-B86F-D175-0B6290A1458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22" y="2738268"/>
            <a:ext cx="984830" cy="28902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0ECE215-6098-F068-8468-5C1F114E8F6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36906" y="2732211"/>
            <a:ext cx="920602" cy="353254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2E10F3E6-4191-223C-EE89-968481087352}"/>
              </a:ext>
            </a:extLst>
          </p:cNvPr>
          <p:cNvSpPr txBox="1">
            <a:spLocks/>
          </p:cNvSpPr>
          <p:nvPr/>
        </p:nvSpPr>
        <p:spPr>
          <a:xfrm>
            <a:off x="2697082" y="2651345"/>
            <a:ext cx="3639924" cy="565005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2800" dirty="0">
                <a:solidFill>
                  <a:schemeClr val="tx1"/>
                </a:solidFill>
              </a:rPr>
              <a:t>(which probes              )</a:t>
            </a:r>
            <a:endParaRPr lang="en-US" sz="2800" dirty="0">
              <a:solidFill>
                <a:srgbClr val="0070C0"/>
              </a:solidFill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8A136B57-8576-29BC-BBC7-55FB236B8EF6}"/>
              </a:ext>
            </a:extLst>
          </p:cNvPr>
          <p:cNvSpPr txBox="1">
            <a:spLocks/>
          </p:cNvSpPr>
          <p:nvPr/>
        </p:nvSpPr>
        <p:spPr>
          <a:xfrm>
            <a:off x="573458" y="3423330"/>
            <a:ext cx="11045083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3200" b="1" dirty="0">
                <a:solidFill>
                  <a:srgbClr val="0070C0"/>
                </a:solidFill>
              </a:rPr>
              <a:t>Non-perturbative density of states:</a:t>
            </a:r>
            <a:endParaRPr lang="en-US" sz="2800" b="1" dirty="0">
              <a:solidFill>
                <a:srgbClr val="0070C0"/>
              </a:solidFill>
            </a:endParaRPr>
          </a:p>
        </p:txBody>
      </p:sp>
      <p:sp>
        <p:nvSpPr>
          <p:cNvPr id="13" name="Down Arrow 12">
            <a:extLst>
              <a:ext uri="{FF2B5EF4-FFF2-40B4-BE49-F238E27FC236}">
                <a16:creationId xmlns:a16="http://schemas.microsoft.com/office/drawing/2014/main" id="{A58BE52F-0560-183C-5D45-458FE2747843}"/>
              </a:ext>
            </a:extLst>
          </p:cNvPr>
          <p:cNvSpPr/>
          <p:nvPr/>
        </p:nvSpPr>
        <p:spPr>
          <a:xfrm rot="16200000">
            <a:off x="1920163" y="4832285"/>
            <a:ext cx="483792" cy="976713"/>
          </a:xfrm>
          <a:prstGeom prst="downArrow">
            <a:avLst/>
          </a:prstGeom>
          <a:solidFill>
            <a:schemeClr val="bg2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03B8166-C5BA-7F32-7FE6-7BDD7D5A0F3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48707" y="5020373"/>
            <a:ext cx="5896710" cy="518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4879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D5959F9-19FC-8740-9DDA-F358584BC00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Content Placeholder 2">
            <a:extLst>
              <a:ext uri="{FF2B5EF4-FFF2-40B4-BE49-F238E27FC236}">
                <a16:creationId xmlns:a16="http://schemas.microsoft.com/office/drawing/2014/main" id="{0C37B9A9-4B4F-7A4B-9DA4-FE601A960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221" y="420048"/>
            <a:ext cx="10289177" cy="766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200" b="1" dirty="0">
                <a:solidFill>
                  <a:schemeClr val="tx1"/>
                </a:solidFill>
              </a:rPr>
              <a:t>Another example: double-scaled GUE</a:t>
            </a:r>
            <a:endParaRPr lang="en-US" sz="4200" dirty="0">
              <a:solidFill>
                <a:schemeClr val="tx1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352D408-20B0-2E18-CD65-5B279C1613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8570" y="4220815"/>
            <a:ext cx="9561828" cy="536734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D1E3FF-47D0-E577-5A6C-C4EE49401382}"/>
              </a:ext>
            </a:extLst>
          </p:cNvPr>
          <p:cNvSpPr txBox="1">
            <a:spLocks/>
          </p:cNvSpPr>
          <p:nvPr/>
        </p:nvSpPr>
        <p:spPr>
          <a:xfrm>
            <a:off x="531221" y="1295959"/>
            <a:ext cx="11045083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3200" dirty="0">
                <a:solidFill>
                  <a:schemeClr val="tx1"/>
                </a:solidFill>
              </a:rPr>
              <a:t>Can apply our continuations:</a:t>
            </a:r>
            <a:endParaRPr lang="en-US" sz="2800" dirty="0">
              <a:solidFill>
                <a:srgbClr val="0070C0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59741D1-EE3D-FE84-ACBC-BF885FF671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36906" y="1862038"/>
            <a:ext cx="2227021" cy="71341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C653553-3149-B86F-D175-0B6290A1458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22" y="2738268"/>
            <a:ext cx="984830" cy="28902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0ECE215-6098-F068-8468-5C1F114E8F6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36906" y="2732211"/>
            <a:ext cx="920602" cy="353254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2E10F3E6-4191-223C-EE89-968481087352}"/>
              </a:ext>
            </a:extLst>
          </p:cNvPr>
          <p:cNvSpPr txBox="1">
            <a:spLocks/>
          </p:cNvSpPr>
          <p:nvPr/>
        </p:nvSpPr>
        <p:spPr>
          <a:xfrm>
            <a:off x="2697082" y="2651345"/>
            <a:ext cx="3639924" cy="565005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2800" dirty="0">
                <a:solidFill>
                  <a:schemeClr val="tx1"/>
                </a:solidFill>
              </a:rPr>
              <a:t>(which probes              )</a:t>
            </a:r>
            <a:endParaRPr lang="en-US" sz="2800" dirty="0">
              <a:solidFill>
                <a:srgbClr val="0070C0"/>
              </a:solidFill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8A136B57-8576-29BC-BBC7-55FB236B8EF6}"/>
              </a:ext>
            </a:extLst>
          </p:cNvPr>
          <p:cNvSpPr txBox="1">
            <a:spLocks/>
          </p:cNvSpPr>
          <p:nvPr/>
        </p:nvSpPr>
        <p:spPr>
          <a:xfrm>
            <a:off x="573458" y="3423330"/>
            <a:ext cx="11045083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3200" b="1" dirty="0">
                <a:solidFill>
                  <a:srgbClr val="0070C0"/>
                </a:solidFill>
              </a:rPr>
              <a:t>Non-perturbative density of states:</a:t>
            </a:r>
            <a:endParaRPr lang="en-US" sz="2800" b="1" dirty="0">
              <a:solidFill>
                <a:srgbClr val="0070C0"/>
              </a:solidFill>
            </a:endParaRPr>
          </a:p>
        </p:txBody>
      </p:sp>
      <p:sp>
        <p:nvSpPr>
          <p:cNvPr id="13" name="Down Arrow 12">
            <a:extLst>
              <a:ext uri="{FF2B5EF4-FFF2-40B4-BE49-F238E27FC236}">
                <a16:creationId xmlns:a16="http://schemas.microsoft.com/office/drawing/2014/main" id="{A58BE52F-0560-183C-5D45-458FE2747843}"/>
              </a:ext>
            </a:extLst>
          </p:cNvPr>
          <p:cNvSpPr/>
          <p:nvPr/>
        </p:nvSpPr>
        <p:spPr>
          <a:xfrm rot="16200000">
            <a:off x="1920163" y="4832285"/>
            <a:ext cx="483792" cy="976713"/>
          </a:xfrm>
          <a:prstGeom prst="downArrow">
            <a:avLst/>
          </a:prstGeom>
          <a:solidFill>
            <a:schemeClr val="bg2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5E48B733-04FC-734E-CB82-9C659D37052A}"/>
              </a:ext>
            </a:extLst>
          </p:cNvPr>
          <p:cNvSpPr txBox="1">
            <a:spLocks/>
          </p:cNvSpPr>
          <p:nvPr/>
        </p:nvSpPr>
        <p:spPr>
          <a:xfrm>
            <a:off x="531221" y="5956598"/>
            <a:ext cx="11045083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3200" dirty="0">
                <a:solidFill>
                  <a:schemeClr val="tx1"/>
                </a:solidFill>
              </a:rPr>
              <a:t>Flips cut, so it only makes sense to probe model with </a:t>
            </a:r>
            <a:endParaRPr lang="en-US" sz="2800" dirty="0">
              <a:solidFill>
                <a:srgbClr val="0070C0"/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373AD1E0-9A1E-580B-F3D7-5E183F152DA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366399" y="6084698"/>
            <a:ext cx="920602" cy="35325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AF624B6-A904-BA29-8532-7AA3C97DC8E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48707" y="5020373"/>
            <a:ext cx="5896710" cy="518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6275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316A1895-332D-B449-983D-9AD1050A64D4}"/>
              </a:ext>
            </a:extLst>
          </p:cNvPr>
          <p:cNvSpPr txBox="1">
            <a:spLocks/>
          </p:cNvSpPr>
          <p:nvPr/>
        </p:nvSpPr>
        <p:spPr>
          <a:xfrm>
            <a:off x="1097536" y="446314"/>
            <a:ext cx="8382000" cy="18288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8000" kern="1200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7000" b="1" dirty="0">
                <a:solidFill>
                  <a:schemeClr val="accent1"/>
                </a:solidFill>
              </a:rPr>
              <a:t>Part </a:t>
            </a:r>
            <a:r>
              <a:rPr lang="en-US" sz="70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1F1E5D7-BDD2-6647-A9CB-C51075507D6F}"/>
              </a:ext>
            </a:extLst>
          </p:cNvPr>
          <p:cNvSpPr/>
          <p:nvPr/>
        </p:nvSpPr>
        <p:spPr>
          <a:xfrm>
            <a:off x="0" y="4121657"/>
            <a:ext cx="12192000" cy="52632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35BBE9F3-BD11-2F46-9CA0-DB8C783EB8EE}"/>
              </a:ext>
            </a:extLst>
          </p:cNvPr>
          <p:cNvSpPr txBox="1">
            <a:spLocks/>
          </p:cNvSpPr>
          <p:nvPr/>
        </p:nvSpPr>
        <p:spPr>
          <a:xfrm>
            <a:off x="1097279" y="236435"/>
            <a:ext cx="10539550" cy="356616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354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8000" kern="1200" spc="-51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6000" dirty="0">
                <a:solidFill>
                  <a:schemeClr val="tx1"/>
                </a:solidFill>
              </a:rPr>
              <a:t>Discussion</a:t>
            </a:r>
          </a:p>
        </p:txBody>
      </p:sp>
    </p:spTree>
    <p:extLst>
      <p:ext uri="{BB962C8B-B14F-4D97-AF65-F5344CB8AC3E}">
        <p14:creationId xmlns:p14="http://schemas.microsoft.com/office/powerpoint/2010/main" val="3136342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D5959F9-19FC-8740-9DDA-F358584BC00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Content Placeholder 2">
            <a:extLst>
              <a:ext uri="{FF2B5EF4-FFF2-40B4-BE49-F238E27FC236}">
                <a16:creationId xmlns:a16="http://schemas.microsoft.com/office/drawing/2014/main" id="{0C37B9A9-4B4F-7A4B-9DA4-FE601A960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221" y="420048"/>
            <a:ext cx="10289177" cy="766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200" b="1" dirty="0">
                <a:solidFill>
                  <a:schemeClr val="tx1"/>
                </a:solidFill>
              </a:rPr>
              <a:t>Recap of results</a:t>
            </a:r>
            <a:endParaRPr lang="en-US" sz="4200" dirty="0">
              <a:solidFill>
                <a:schemeClr val="tx1"/>
              </a:solidFill>
            </a:endParaRP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E43388DE-C5AD-02BC-177D-17A06706AED4}"/>
              </a:ext>
            </a:extLst>
          </p:cNvPr>
          <p:cNvSpPr txBox="1">
            <a:spLocks/>
          </p:cNvSpPr>
          <p:nvPr/>
        </p:nvSpPr>
        <p:spPr>
          <a:xfrm>
            <a:off x="531221" y="2386859"/>
            <a:ext cx="11292480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3800" dirty="0">
                <a:solidFill>
                  <a:schemeClr val="tx1"/>
                </a:solidFill>
              </a:rPr>
              <a:t>Carefully treated the </a:t>
            </a:r>
            <a:r>
              <a:rPr lang="en-US" sz="3800" dirty="0" err="1">
                <a:solidFill>
                  <a:schemeClr val="tx1"/>
                </a:solidFill>
              </a:rPr>
              <a:t>dS</a:t>
            </a:r>
            <a:r>
              <a:rPr lang="en-US" sz="3800" dirty="0">
                <a:solidFill>
                  <a:schemeClr val="tx1"/>
                </a:solidFill>
              </a:rPr>
              <a:t> JT path integral measure</a:t>
            </a:r>
            <a:endParaRPr lang="en-US" sz="3800" dirty="0">
              <a:solidFill>
                <a:srgbClr val="E89112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E7096FBD-8BD9-E311-F283-9D6CBD523550}"/>
              </a:ext>
            </a:extLst>
          </p:cNvPr>
          <p:cNvSpPr txBox="1">
            <a:spLocks/>
          </p:cNvSpPr>
          <p:nvPr/>
        </p:nvSpPr>
        <p:spPr>
          <a:xfrm>
            <a:off x="531221" y="3372228"/>
            <a:ext cx="11292480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3800" dirty="0" err="1">
                <a:solidFill>
                  <a:schemeClr val="tx1"/>
                </a:solidFill>
              </a:rPr>
              <a:t>dS</a:t>
            </a:r>
            <a:r>
              <a:rPr lang="en-US" sz="3800" dirty="0">
                <a:solidFill>
                  <a:schemeClr val="tx1"/>
                </a:solidFill>
              </a:rPr>
              <a:t> JT can be viewed as a subtle continuation of </a:t>
            </a:r>
            <a:r>
              <a:rPr lang="en-US" sz="3800" dirty="0" err="1">
                <a:solidFill>
                  <a:schemeClr val="tx1"/>
                </a:solidFill>
              </a:rPr>
              <a:t>AdS</a:t>
            </a:r>
            <a:r>
              <a:rPr lang="en-US" sz="3800" dirty="0">
                <a:solidFill>
                  <a:schemeClr val="tx1"/>
                </a:solidFill>
              </a:rPr>
              <a:t> JT</a:t>
            </a:r>
            <a:endParaRPr lang="en-US" sz="3800" dirty="0">
              <a:solidFill>
                <a:srgbClr val="E89112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EE514FE-0C8A-6DA5-37E1-1093123E846E}"/>
              </a:ext>
            </a:extLst>
          </p:cNvPr>
          <p:cNvSpPr txBox="1">
            <a:spLocks/>
          </p:cNvSpPr>
          <p:nvPr/>
        </p:nvSpPr>
        <p:spPr>
          <a:xfrm>
            <a:off x="1181642" y="4867008"/>
            <a:ext cx="11292480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2800" dirty="0">
                <a:solidFill>
                  <a:schemeClr val="tx1"/>
                </a:solidFill>
              </a:rPr>
              <a:t>Continuation of     ’s </a:t>
            </a:r>
            <a:endParaRPr lang="en-US" sz="2800" dirty="0">
              <a:solidFill>
                <a:srgbClr val="E89112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A76CC39-B780-E8F0-6EFA-BB9E739224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29693" y="4960438"/>
            <a:ext cx="236340" cy="37139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D9F901B-4907-0F16-5E0F-7313ECAE14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81642" y="4165143"/>
            <a:ext cx="2076208" cy="415242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1FAEC58-8860-A44A-F1A6-1A000A7D4C31}"/>
              </a:ext>
            </a:extLst>
          </p:cNvPr>
          <p:cNvSpPr txBox="1">
            <a:spLocks/>
          </p:cNvSpPr>
          <p:nvPr/>
        </p:nvSpPr>
        <p:spPr>
          <a:xfrm>
            <a:off x="531221" y="5595737"/>
            <a:ext cx="11292480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3800" dirty="0">
                <a:solidFill>
                  <a:schemeClr val="tx1"/>
                </a:solidFill>
              </a:rPr>
              <a:t>Holographically dual matrix integral with</a:t>
            </a:r>
            <a:endParaRPr lang="en-US" sz="3800" dirty="0">
              <a:solidFill>
                <a:srgbClr val="E89112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E0421C4-23A8-E71D-0371-E94E60B26BB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49607" y="5718768"/>
            <a:ext cx="1587500" cy="39370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00C583-6C52-4EC8-E166-BFF5134F01DA}"/>
              </a:ext>
            </a:extLst>
          </p:cNvPr>
          <p:cNvSpPr txBox="1">
            <a:spLocks/>
          </p:cNvSpPr>
          <p:nvPr/>
        </p:nvSpPr>
        <p:spPr>
          <a:xfrm>
            <a:off x="531221" y="1408090"/>
            <a:ext cx="11292480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3800" dirty="0">
                <a:solidFill>
                  <a:schemeClr val="tx1"/>
                </a:solidFill>
              </a:rPr>
              <a:t>Solved </a:t>
            </a:r>
            <a:r>
              <a:rPr lang="en-US" sz="3800" dirty="0" err="1">
                <a:solidFill>
                  <a:schemeClr val="tx1"/>
                </a:solidFill>
              </a:rPr>
              <a:t>dS</a:t>
            </a:r>
            <a:r>
              <a:rPr lang="en-US" sz="3800" dirty="0">
                <a:solidFill>
                  <a:schemeClr val="tx1"/>
                </a:solidFill>
              </a:rPr>
              <a:t> JT non-perturbatively in the genus expansion</a:t>
            </a:r>
            <a:endParaRPr lang="en-US" sz="3800" dirty="0">
              <a:solidFill>
                <a:srgbClr val="E8911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83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D5959F9-19FC-8740-9DDA-F358584BC00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Content Placeholder 2">
            <a:extLst>
              <a:ext uri="{FF2B5EF4-FFF2-40B4-BE49-F238E27FC236}">
                <a16:creationId xmlns:a16="http://schemas.microsoft.com/office/drawing/2014/main" id="{0C37B9A9-4B4F-7A4B-9DA4-FE601A960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221" y="420048"/>
            <a:ext cx="10289177" cy="766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200" b="1" dirty="0">
                <a:solidFill>
                  <a:schemeClr val="tx1"/>
                </a:solidFill>
              </a:rPr>
              <a:t>Comments and speculations</a:t>
            </a:r>
            <a:endParaRPr lang="en-US" sz="4200" dirty="0">
              <a:solidFill>
                <a:schemeClr val="tx1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8DF7034-CCF9-4E6F-0D4C-4137D338EBD4}"/>
              </a:ext>
            </a:extLst>
          </p:cNvPr>
          <p:cNvSpPr txBox="1">
            <a:spLocks/>
          </p:cNvSpPr>
          <p:nvPr/>
        </p:nvSpPr>
        <p:spPr>
          <a:xfrm>
            <a:off x="531221" y="1479058"/>
            <a:ext cx="11470278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2800" dirty="0" err="1">
                <a:solidFill>
                  <a:schemeClr val="tx1"/>
                </a:solidFill>
              </a:rPr>
              <a:t>dS</a:t>
            </a:r>
            <a:r>
              <a:rPr lang="en-US" sz="2800" dirty="0">
                <a:solidFill>
                  <a:schemeClr val="tx1"/>
                </a:solidFill>
              </a:rPr>
              <a:t> JT gravity has isometric (and co-isometric) S-matrix evolution at leading order in the genus expansion, but this is broken at higher genus  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B9B3C876-757A-6475-BE66-B26A1F96D31C}"/>
              </a:ext>
            </a:extLst>
          </p:cNvPr>
          <p:cNvSpPr txBox="1">
            <a:spLocks/>
          </p:cNvSpPr>
          <p:nvPr/>
        </p:nvSpPr>
        <p:spPr>
          <a:xfrm>
            <a:off x="531220" y="2676176"/>
            <a:ext cx="11470279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2800" dirty="0">
                <a:solidFill>
                  <a:schemeClr val="tx1"/>
                </a:solidFill>
              </a:rPr>
              <a:t>The theory is UV-complete, but only </a:t>
            </a:r>
            <a:r>
              <a:rPr lang="en-US" sz="2800" i="1" dirty="0">
                <a:solidFill>
                  <a:schemeClr val="tx1"/>
                </a:solidFill>
              </a:rPr>
              <a:t>approximately</a:t>
            </a:r>
            <a:r>
              <a:rPr lang="en-US" sz="2800" dirty="0">
                <a:solidFill>
                  <a:schemeClr val="tx1"/>
                </a:solidFill>
              </a:rPr>
              <a:t> unitary / isometric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82509A1B-6165-749C-EDAD-F521BD388FA7}"/>
              </a:ext>
            </a:extLst>
          </p:cNvPr>
          <p:cNvSpPr txBox="1">
            <a:spLocks/>
          </p:cNvSpPr>
          <p:nvPr/>
        </p:nvSpPr>
        <p:spPr>
          <a:xfrm>
            <a:off x="531220" y="3614012"/>
            <a:ext cx="11470279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2800" dirty="0">
                <a:solidFill>
                  <a:schemeClr val="tx1"/>
                </a:solidFill>
              </a:rPr>
              <a:t>What happens doubly non-perturbatively?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294BA682-157D-6DE6-26FF-80C4B7CA407D}"/>
              </a:ext>
            </a:extLst>
          </p:cNvPr>
          <p:cNvSpPr txBox="1">
            <a:spLocks/>
          </p:cNvSpPr>
          <p:nvPr/>
        </p:nvSpPr>
        <p:spPr>
          <a:xfrm>
            <a:off x="1250549" y="4242512"/>
            <a:ext cx="10750950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2400" dirty="0">
                <a:solidFill>
                  <a:schemeClr val="tx1"/>
                </a:solidFill>
              </a:rPr>
              <a:t>Related to, but different than, the factorization problem in Euclidean </a:t>
            </a:r>
            <a:r>
              <a:rPr lang="en-US" sz="2400" dirty="0" err="1">
                <a:solidFill>
                  <a:schemeClr val="tx1"/>
                </a:solidFill>
              </a:rPr>
              <a:t>AdS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DCD1F6-769D-B55E-BAAC-6C6C9412D319}"/>
              </a:ext>
            </a:extLst>
          </p:cNvPr>
          <p:cNvSpPr txBox="1">
            <a:spLocks/>
          </p:cNvSpPr>
          <p:nvPr/>
        </p:nvSpPr>
        <p:spPr>
          <a:xfrm>
            <a:off x="531220" y="5066486"/>
            <a:ext cx="11470279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2800" dirty="0">
                <a:solidFill>
                  <a:schemeClr val="tx1"/>
                </a:solidFill>
              </a:rPr>
              <a:t>Our analysis uncovers new features of the de Sitter holographic dictionary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A9254129-C09A-3ED7-7250-2D64B7EFD807}"/>
              </a:ext>
            </a:extLst>
          </p:cNvPr>
          <p:cNvSpPr txBox="1">
            <a:spLocks/>
          </p:cNvSpPr>
          <p:nvPr/>
        </p:nvSpPr>
        <p:spPr>
          <a:xfrm>
            <a:off x="531219" y="5948883"/>
            <a:ext cx="11470279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2800" dirty="0">
                <a:solidFill>
                  <a:schemeClr val="tx1"/>
                </a:solidFill>
              </a:rPr>
              <a:t>More physics to mine out of the model</a:t>
            </a:r>
          </a:p>
        </p:txBody>
      </p:sp>
    </p:spTree>
    <p:extLst>
      <p:ext uri="{BB962C8B-B14F-4D97-AF65-F5344CB8AC3E}">
        <p14:creationId xmlns:p14="http://schemas.microsoft.com/office/powerpoint/2010/main" val="1518070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D5959F9-19FC-8740-9DDA-F358584BC00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591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D5959F9-19FC-8740-9DDA-F358584BC00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Content Placeholder 2">
            <a:extLst>
              <a:ext uri="{FF2B5EF4-FFF2-40B4-BE49-F238E27FC236}">
                <a16:creationId xmlns:a16="http://schemas.microsoft.com/office/drawing/2014/main" id="{0C37B9A9-4B4F-7A4B-9DA4-FE601A960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221" y="420048"/>
            <a:ext cx="10289177" cy="766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200" b="1" dirty="0">
                <a:solidFill>
                  <a:schemeClr val="tx1"/>
                </a:solidFill>
              </a:rPr>
              <a:t>A brief history of this work</a:t>
            </a:r>
            <a:endParaRPr lang="en-US" sz="4200" dirty="0">
              <a:solidFill>
                <a:schemeClr val="tx1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D53C30D4-9796-FA44-4CD0-44FE3B77D6D6}"/>
              </a:ext>
            </a:extLst>
          </p:cNvPr>
          <p:cNvSpPr txBox="1">
            <a:spLocks/>
          </p:cNvSpPr>
          <p:nvPr/>
        </p:nvSpPr>
        <p:spPr>
          <a:xfrm>
            <a:off x="531221" y="1285187"/>
            <a:ext cx="8565887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200"/>
              </a:spcBef>
              <a:buFont typeface="Calibri" panose="020F0502020204030204" pitchFamily="34" charset="0"/>
              <a:buNone/>
            </a:pPr>
            <a:r>
              <a:rPr lang="en-US" sz="2200" b="1" dirty="0">
                <a:solidFill>
                  <a:srgbClr val="0070C0"/>
                </a:solidFill>
              </a:rPr>
              <a:t>[Saad, </a:t>
            </a:r>
            <a:r>
              <a:rPr lang="en-US" sz="2200" b="1" dirty="0" err="1">
                <a:solidFill>
                  <a:srgbClr val="0070C0"/>
                </a:solidFill>
              </a:rPr>
              <a:t>Shenker</a:t>
            </a:r>
            <a:r>
              <a:rPr lang="en-US" sz="2200" b="1" dirty="0">
                <a:solidFill>
                  <a:srgbClr val="0070C0"/>
                </a:solidFill>
              </a:rPr>
              <a:t>, Stanford ‘19]</a:t>
            </a:r>
            <a:endParaRPr lang="en-US" sz="200" b="1" dirty="0">
              <a:solidFill>
                <a:srgbClr val="0070C0"/>
              </a:solidFill>
            </a:endParaRPr>
          </a:p>
          <a:p>
            <a:pPr marL="0" indent="0">
              <a:spcBef>
                <a:spcPts val="200"/>
              </a:spcBef>
              <a:buFont typeface="Calibri" panose="020F0502020204030204" pitchFamily="34" charset="0"/>
              <a:buNone/>
            </a:pPr>
            <a:r>
              <a:rPr lang="en-US" sz="2200" dirty="0">
                <a:solidFill>
                  <a:schemeClr val="tx1"/>
                </a:solidFill>
              </a:rPr>
              <a:t>Solved </a:t>
            </a:r>
            <a:r>
              <a:rPr lang="en-US" sz="2200" dirty="0" err="1">
                <a:solidFill>
                  <a:schemeClr val="tx1"/>
                </a:solidFill>
              </a:rPr>
              <a:t>AdS</a:t>
            </a:r>
            <a:r>
              <a:rPr lang="en-US" sz="2200" dirty="0">
                <a:solidFill>
                  <a:schemeClr val="tx1"/>
                </a:solidFill>
              </a:rPr>
              <a:t> JT gravity, </a:t>
            </a:r>
            <a:endParaRPr lang="en-US" sz="2200" b="1" dirty="0">
              <a:solidFill>
                <a:schemeClr val="tx1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3825D8AD-2771-32CB-E4CB-D2F6BFC0F9DC}"/>
              </a:ext>
            </a:extLst>
          </p:cNvPr>
          <p:cNvSpPr txBox="1">
            <a:spLocks/>
          </p:cNvSpPr>
          <p:nvPr/>
        </p:nvSpPr>
        <p:spPr>
          <a:xfrm>
            <a:off x="531220" y="2206125"/>
            <a:ext cx="8565887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200"/>
              </a:spcBef>
              <a:buFont typeface="Calibri" panose="020F0502020204030204" pitchFamily="34" charset="0"/>
              <a:buNone/>
            </a:pPr>
            <a:r>
              <a:rPr lang="en-US" sz="2200" b="1" dirty="0">
                <a:solidFill>
                  <a:srgbClr val="0070C0"/>
                </a:solidFill>
              </a:rPr>
              <a:t>[Maldacena, </a:t>
            </a:r>
            <a:r>
              <a:rPr lang="en-US" sz="2200" b="1" dirty="0" err="1">
                <a:solidFill>
                  <a:srgbClr val="0070C0"/>
                </a:solidFill>
              </a:rPr>
              <a:t>Turiaci</a:t>
            </a:r>
            <a:r>
              <a:rPr lang="en-US" sz="2200" b="1" dirty="0">
                <a:solidFill>
                  <a:srgbClr val="0070C0"/>
                </a:solidFill>
              </a:rPr>
              <a:t>, Yang ‘19]</a:t>
            </a:r>
          </a:p>
          <a:p>
            <a:pPr marL="0" indent="0">
              <a:spcBef>
                <a:spcPts val="200"/>
              </a:spcBef>
              <a:buFont typeface="Calibri" panose="020F0502020204030204" pitchFamily="34" charset="0"/>
              <a:buNone/>
            </a:pPr>
            <a:r>
              <a:rPr lang="en-US" sz="2200" b="1" dirty="0">
                <a:solidFill>
                  <a:srgbClr val="0070C0"/>
                </a:solidFill>
              </a:rPr>
              <a:t>[Cotler, Jensen, Maloney ‘19]</a:t>
            </a:r>
            <a:endParaRPr lang="en-US" sz="200" b="1" dirty="0">
              <a:solidFill>
                <a:srgbClr val="0070C0"/>
              </a:solidFill>
            </a:endParaRPr>
          </a:p>
          <a:p>
            <a:pPr marL="0" indent="0">
              <a:spcBef>
                <a:spcPts val="200"/>
              </a:spcBef>
              <a:buFont typeface="Calibri" panose="020F0502020204030204" pitchFamily="34" charset="0"/>
              <a:buNone/>
            </a:pPr>
            <a:r>
              <a:rPr lang="en-US" sz="2200" dirty="0" err="1">
                <a:solidFill>
                  <a:schemeClr val="tx1"/>
                </a:solidFill>
              </a:rPr>
              <a:t>Hartle</a:t>
            </a:r>
            <a:r>
              <a:rPr lang="en-US" sz="2200" dirty="0">
                <a:solidFill>
                  <a:schemeClr val="tx1"/>
                </a:solidFill>
              </a:rPr>
              <a:t>-Hawking wavefunction</a:t>
            </a:r>
          </a:p>
          <a:p>
            <a:pPr marL="0" indent="0">
              <a:spcBef>
                <a:spcPts val="200"/>
              </a:spcBef>
              <a:buFont typeface="Calibri" panose="020F0502020204030204" pitchFamily="34" charset="0"/>
              <a:buNone/>
            </a:pPr>
            <a:r>
              <a:rPr lang="en-US" sz="2200" dirty="0">
                <a:solidFill>
                  <a:schemeClr val="tx1"/>
                </a:solidFill>
              </a:rPr>
              <a:t>Global </a:t>
            </a:r>
            <a:r>
              <a:rPr lang="en-US" sz="2200" dirty="0" err="1">
                <a:solidFill>
                  <a:schemeClr val="tx1"/>
                </a:solidFill>
              </a:rPr>
              <a:t>dS</a:t>
            </a:r>
            <a:r>
              <a:rPr lang="en-US" sz="2200" dirty="0">
                <a:solidFill>
                  <a:schemeClr val="tx1"/>
                </a:solidFill>
              </a:rPr>
              <a:t> amplitude</a:t>
            </a:r>
          </a:p>
          <a:p>
            <a:pPr marL="0" indent="0">
              <a:spcBef>
                <a:spcPts val="200"/>
              </a:spcBef>
              <a:buFont typeface="Calibri" panose="020F0502020204030204" pitchFamily="34" charset="0"/>
              <a:buNone/>
            </a:pPr>
            <a:r>
              <a:rPr lang="en-US" sz="2200" dirty="0">
                <a:solidFill>
                  <a:schemeClr val="tx1"/>
                </a:solidFill>
              </a:rPr>
              <a:t>Proposal for genus expansion</a:t>
            </a:r>
          </a:p>
          <a:p>
            <a:pPr marL="0" indent="0">
              <a:spcBef>
                <a:spcPts val="200"/>
              </a:spcBef>
              <a:buFont typeface="Calibri" panose="020F0502020204030204" pitchFamily="34" charset="0"/>
              <a:buNone/>
            </a:pPr>
            <a:r>
              <a:rPr lang="en-US" sz="2200" dirty="0">
                <a:solidFill>
                  <a:schemeClr val="tx1"/>
                </a:solidFill>
              </a:rPr>
              <a:t>Proposal for relation to </a:t>
            </a:r>
            <a:r>
              <a:rPr lang="en-US" sz="2200" dirty="0" err="1">
                <a:solidFill>
                  <a:schemeClr val="tx1"/>
                </a:solidFill>
              </a:rPr>
              <a:t>AdS</a:t>
            </a:r>
            <a:r>
              <a:rPr lang="en-US" sz="2200" dirty="0">
                <a:solidFill>
                  <a:schemeClr val="tx1"/>
                </a:solidFill>
              </a:rPr>
              <a:t> setting </a:t>
            </a:r>
          </a:p>
          <a:p>
            <a:pPr marL="0" indent="0">
              <a:spcBef>
                <a:spcPts val="200"/>
              </a:spcBef>
              <a:buFont typeface="Calibri" panose="020F0502020204030204" pitchFamily="34" charset="0"/>
              <a:buNone/>
            </a:pPr>
            <a:endParaRPr lang="en-US" sz="2200" dirty="0">
              <a:solidFill>
                <a:schemeClr val="tx1"/>
              </a:solidFill>
            </a:endParaRPr>
          </a:p>
          <a:p>
            <a:pPr marL="0" indent="0">
              <a:spcBef>
                <a:spcPts val="200"/>
              </a:spcBef>
              <a:buFont typeface="Calibri" panose="020F0502020204030204" pitchFamily="34" charset="0"/>
              <a:buNone/>
            </a:pPr>
            <a:endParaRPr lang="en-US" sz="2200" dirty="0">
              <a:solidFill>
                <a:schemeClr val="tx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86D2D99-2D13-C253-B19B-235CDD4281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6883" y="1724134"/>
            <a:ext cx="935518" cy="212261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3BD5C89A-53E5-607F-64F7-8D126E4614A4}"/>
              </a:ext>
            </a:extLst>
          </p:cNvPr>
          <p:cNvSpPr txBox="1">
            <a:spLocks/>
          </p:cNvSpPr>
          <p:nvPr/>
        </p:nvSpPr>
        <p:spPr>
          <a:xfrm>
            <a:off x="531219" y="4483710"/>
            <a:ext cx="8565887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200"/>
              </a:spcBef>
              <a:buFont typeface="Calibri" panose="020F0502020204030204" pitchFamily="34" charset="0"/>
              <a:buNone/>
            </a:pPr>
            <a:r>
              <a:rPr lang="en-US" sz="2200" b="1" dirty="0">
                <a:solidFill>
                  <a:srgbClr val="0070C0"/>
                </a:solidFill>
              </a:rPr>
              <a:t>[Cotler, Jensen ‘19]</a:t>
            </a:r>
            <a:endParaRPr lang="en-US" sz="200" b="1" dirty="0">
              <a:solidFill>
                <a:srgbClr val="0070C0"/>
              </a:solidFill>
            </a:endParaRPr>
          </a:p>
          <a:p>
            <a:pPr marL="0" indent="0">
              <a:spcBef>
                <a:spcPts val="200"/>
              </a:spcBef>
              <a:buFont typeface="Calibri" panose="020F0502020204030204" pitchFamily="34" charset="0"/>
              <a:buNone/>
            </a:pPr>
            <a:r>
              <a:rPr lang="en-US" sz="2200" dirty="0">
                <a:solidFill>
                  <a:schemeClr val="tx1"/>
                </a:solidFill>
              </a:rPr>
              <a:t>Inner product on asymptotic states, S-matrix</a:t>
            </a:r>
          </a:p>
          <a:p>
            <a:pPr marL="0" indent="0">
              <a:spcBef>
                <a:spcPts val="200"/>
              </a:spcBef>
              <a:buFont typeface="Calibri" panose="020F0502020204030204" pitchFamily="34" charset="0"/>
              <a:buNone/>
            </a:pPr>
            <a:r>
              <a:rPr lang="en-US" sz="2200" dirty="0" err="1">
                <a:solidFill>
                  <a:schemeClr val="tx1"/>
                </a:solidFill>
              </a:rPr>
              <a:t>Hartle</a:t>
            </a:r>
            <a:r>
              <a:rPr lang="en-US" sz="2200" dirty="0">
                <a:solidFill>
                  <a:schemeClr val="tx1"/>
                </a:solidFill>
              </a:rPr>
              <a:t>-Hawking state in non-</a:t>
            </a:r>
            <a:r>
              <a:rPr lang="en-US" sz="2200" dirty="0" err="1">
                <a:solidFill>
                  <a:schemeClr val="tx1"/>
                </a:solidFill>
              </a:rPr>
              <a:t>normalizable</a:t>
            </a:r>
            <a:endParaRPr lang="en-US" sz="2200" dirty="0">
              <a:solidFill>
                <a:schemeClr val="tx1"/>
              </a:solidFill>
            </a:endParaRPr>
          </a:p>
          <a:p>
            <a:pPr marL="0" indent="0">
              <a:spcBef>
                <a:spcPts val="200"/>
              </a:spcBef>
              <a:buFont typeface="Calibri" panose="020F0502020204030204" pitchFamily="34" charset="0"/>
              <a:buNone/>
            </a:pPr>
            <a:endParaRPr lang="en-US" sz="2200" dirty="0">
              <a:solidFill>
                <a:schemeClr val="tx1"/>
              </a:solidFill>
            </a:endParaRPr>
          </a:p>
          <a:p>
            <a:pPr marL="0" indent="0">
              <a:spcBef>
                <a:spcPts val="200"/>
              </a:spcBef>
              <a:buFont typeface="Calibri" panose="020F0502020204030204" pitchFamily="34" charset="0"/>
              <a:buNone/>
            </a:pPr>
            <a:endParaRPr lang="en-US" sz="2200" dirty="0">
              <a:solidFill>
                <a:schemeClr val="tx1"/>
              </a:solidFill>
            </a:endParaRP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8DEF503E-F3BF-DC04-D93C-A1E44E74F5DF}"/>
              </a:ext>
            </a:extLst>
          </p:cNvPr>
          <p:cNvSpPr txBox="1">
            <a:spLocks/>
          </p:cNvSpPr>
          <p:nvPr/>
        </p:nvSpPr>
        <p:spPr>
          <a:xfrm>
            <a:off x="531219" y="5751884"/>
            <a:ext cx="8565887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200"/>
              </a:spcBef>
              <a:buFont typeface="Calibri" panose="020F0502020204030204" pitchFamily="34" charset="0"/>
              <a:buNone/>
            </a:pPr>
            <a:r>
              <a:rPr lang="en-US" sz="2200" b="1" dirty="0">
                <a:solidFill>
                  <a:srgbClr val="0070C0"/>
                </a:solidFill>
              </a:rPr>
              <a:t>[Cotler, Jensen ‘23]</a:t>
            </a:r>
            <a:endParaRPr lang="en-US" sz="200" b="1" dirty="0">
              <a:solidFill>
                <a:srgbClr val="0070C0"/>
              </a:solidFill>
            </a:endParaRPr>
          </a:p>
          <a:p>
            <a:pPr marL="0" indent="0">
              <a:spcBef>
                <a:spcPts val="200"/>
              </a:spcBef>
              <a:buFont typeface="Calibri" panose="020F0502020204030204" pitchFamily="34" charset="0"/>
              <a:buNone/>
            </a:pPr>
            <a:r>
              <a:rPr lang="en-US" sz="2200" dirty="0">
                <a:solidFill>
                  <a:schemeClr val="tx1"/>
                </a:solidFill>
              </a:rPr>
              <a:t>Global </a:t>
            </a:r>
            <a:r>
              <a:rPr lang="en-US" sz="2200" dirty="0" err="1">
                <a:solidFill>
                  <a:schemeClr val="tx1"/>
                </a:solidFill>
              </a:rPr>
              <a:t>dS</a:t>
            </a:r>
            <a:r>
              <a:rPr lang="en-US" sz="2200" dirty="0">
                <a:solidFill>
                  <a:schemeClr val="tx1"/>
                </a:solidFill>
              </a:rPr>
              <a:t> JT amplitude is </a:t>
            </a:r>
            <a:r>
              <a:rPr lang="en-US" sz="2200" i="1" dirty="0">
                <a:solidFill>
                  <a:schemeClr val="tx1"/>
                </a:solidFill>
              </a:rPr>
              <a:t>isometric</a:t>
            </a:r>
          </a:p>
          <a:p>
            <a:pPr marL="0" indent="0">
              <a:spcBef>
                <a:spcPts val="200"/>
              </a:spcBef>
              <a:buFont typeface="Calibri" panose="020F0502020204030204" pitchFamily="34" charset="0"/>
              <a:buNone/>
            </a:pPr>
            <a:endParaRPr lang="en-US" sz="2200" dirty="0">
              <a:solidFill>
                <a:schemeClr val="tx1"/>
              </a:solidFill>
            </a:endParaRPr>
          </a:p>
          <a:p>
            <a:pPr marL="0" indent="0">
              <a:spcBef>
                <a:spcPts val="200"/>
              </a:spcBef>
              <a:buFont typeface="Calibri" panose="020F0502020204030204" pitchFamily="34" charset="0"/>
              <a:buNone/>
            </a:pPr>
            <a:endParaRPr lang="en-US" sz="2200" dirty="0">
              <a:solidFill>
                <a:schemeClr val="tx1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5FB6324-01BC-85BF-40FE-D2E4D2D36C1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8094546" y="458108"/>
            <a:ext cx="2588647" cy="1947496"/>
          </a:xfrm>
          <a:prstGeom prst="rect">
            <a:avLst/>
          </a:prstGeom>
        </p:spPr>
      </p:pic>
      <p:pic>
        <p:nvPicPr>
          <p:cNvPr id="16" name="Picture 15" descr="A diagram of a graph&#10;&#10;Description automatically generated">
            <a:extLst>
              <a:ext uri="{FF2B5EF4-FFF2-40B4-BE49-F238E27FC236}">
                <a16:creationId xmlns:a16="http://schemas.microsoft.com/office/drawing/2014/main" id="{133B16F9-2D05-8DCF-3CEB-0A83024035B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6580" y="2075443"/>
            <a:ext cx="5320812" cy="2229391"/>
          </a:xfrm>
          <a:prstGeom prst="rect">
            <a:avLst/>
          </a:prstGeom>
        </p:spPr>
      </p:pic>
      <p:pic>
        <p:nvPicPr>
          <p:cNvPr id="18" name="Picture 17" descr="A couple of hourglasses with a plus&#10;&#10;Description automatically generated">
            <a:extLst>
              <a:ext uri="{FF2B5EF4-FFF2-40B4-BE49-F238E27FC236}">
                <a16:creationId xmlns:a16="http://schemas.microsoft.com/office/drawing/2014/main" id="{B3B05202-A6AA-5891-CCBB-460F6DB3879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4249" y="4370499"/>
            <a:ext cx="5320812" cy="1378843"/>
          </a:xfrm>
          <a:prstGeom prst="rect">
            <a:avLst/>
          </a:prstGeom>
        </p:spPr>
      </p:pic>
      <p:grpSp>
        <p:nvGrpSpPr>
          <p:cNvPr id="38" name="Group 37">
            <a:extLst>
              <a:ext uri="{FF2B5EF4-FFF2-40B4-BE49-F238E27FC236}">
                <a16:creationId xmlns:a16="http://schemas.microsoft.com/office/drawing/2014/main" id="{C9A17EE1-B733-94DE-0015-D8CB4D1156DA}"/>
              </a:ext>
            </a:extLst>
          </p:cNvPr>
          <p:cNvGrpSpPr/>
          <p:nvPr/>
        </p:nvGrpSpPr>
        <p:grpSpPr>
          <a:xfrm>
            <a:off x="4996457" y="5728438"/>
            <a:ext cx="1030788" cy="979948"/>
            <a:chOff x="8911454" y="3043611"/>
            <a:chExt cx="2493915" cy="2370912"/>
          </a:xfrm>
        </p:grpSpPr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AABDAAC8-0BCE-60EF-30EE-997C92C95737}"/>
                </a:ext>
              </a:extLst>
            </p:cNvPr>
            <p:cNvGrpSpPr/>
            <p:nvPr/>
          </p:nvGrpSpPr>
          <p:grpSpPr>
            <a:xfrm>
              <a:off x="9194031" y="3043611"/>
              <a:ext cx="2211338" cy="2370912"/>
              <a:chOff x="4428430" y="1325449"/>
              <a:chExt cx="2211338" cy="2370912"/>
            </a:xfrm>
          </p:grpSpPr>
          <p:pic>
            <p:nvPicPr>
              <p:cNvPr id="31" name="Picture 30">
                <a:extLst>
                  <a:ext uri="{FF2B5EF4-FFF2-40B4-BE49-F238E27FC236}">
                    <a16:creationId xmlns:a16="http://schemas.microsoft.com/office/drawing/2014/main" id="{0C1C9280-1B59-BF06-3F0E-09C041BA495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/>
              <a:srcRect b="49076"/>
              <a:stretch/>
            </p:blipFill>
            <p:spPr>
              <a:xfrm>
                <a:off x="4428430" y="1325449"/>
                <a:ext cx="2211338" cy="2302334"/>
              </a:xfrm>
              <a:prstGeom prst="rect">
                <a:avLst/>
              </a:prstGeom>
            </p:spPr>
          </p:pic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4B37BED0-62CF-D63F-F5E0-1B7F23859A04}"/>
                  </a:ext>
                </a:extLst>
              </p:cNvPr>
              <p:cNvSpPr/>
              <p:nvPr/>
            </p:nvSpPr>
            <p:spPr>
              <a:xfrm>
                <a:off x="5353050" y="3627783"/>
                <a:ext cx="412750" cy="4571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2E1E6469-D0FB-5629-80AE-64A4A6311820}"/>
                  </a:ext>
                </a:extLst>
              </p:cNvPr>
              <p:cNvSpPr/>
              <p:nvPr/>
            </p:nvSpPr>
            <p:spPr>
              <a:xfrm rot="992939">
                <a:off x="5299074" y="3624607"/>
                <a:ext cx="412750" cy="4571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96C9FFC8-1526-7B35-146E-EE2842804901}"/>
                  </a:ext>
                </a:extLst>
              </p:cNvPr>
              <p:cNvSpPr/>
              <p:nvPr/>
            </p:nvSpPr>
            <p:spPr>
              <a:xfrm rot="2181734">
                <a:off x="5292007" y="3650642"/>
                <a:ext cx="412750" cy="4571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730966F7-264C-4521-35C9-5690AA79BA7E}"/>
                  </a:ext>
                </a:extLst>
              </p:cNvPr>
              <p:cNvSpPr/>
              <p:nvPr/>
            </p:nvSpPr>
            <p:spPr>
              <a:xfrm rot="20607061" flipH="1">
                <a:off x="5421160" y="3608732"/>
                <a:ext cx="412750" cy="4571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5B55F683-0569-AF9A-B2A4-1E8028E8245A}"/>
                  </a:ext>
                </a:extLst>
              </p:cNvPr>
              <p:cNvSpPr/>
              <p:nvPr/>
            </p:nvSpPr>
            <p:spPr>
              <a:xfrm rot="19418266" flipH="1">
                <a:off x="5414093" y="3634767"/>
                <a:ext cx="412750" cy="4571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6B70D8E7-2ED7-CD67-FB05-B55B08879E2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911454" y="3597260"/>
              <a:ext cx="0" cy="1671797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Content Placeholder 2">
            <a:extLst>
              <a:ext uri="{FF2B5EF4-FFF2-40B4-BE49-F238E27FC236}">
                <a16:creationId xmlns:a16="http://schemas.microsoft.com/office/drawing/2014/main" id="{471F43F3-656F-9166-C71F-732C9D78DA95}"/>
              </a:ext>
            </a:extLst>
          </p:cNvPr>
          <p:cNvSpPr txBox="1">
            <a:spLocks/>
          </p:cNvSpPr>
          <p:nvPr/>
        </p:nvSpPr>
        <p:spPr>
          <a:xfrm>
            <a:off x="6486912" y="6138227"/>
            <a:ext cx="8565887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200"/>
              </a:spcBef>
              <a:buFont typeface="Calibri" panose="020F0502020204030204" pitchFamily="34" charset="0"/>
              <a:buNone/>
            </a:pPr>
            <a:r>
              <a:rPr lang="en-US" sz="2200" dirty="0">
                <a:solidFill>
                  <a:schemeClr val="tx1"/>
                </a:solidFill>
              </a:rPr>
              <a:t>(See also </a:t>
            </a:r>
            <a:r>
              <a:rPr lang="en-US" sz="2200" b="1" dirty="0">
                <a:solidFill>
                  <a:srgbClr val="0070C0"/>
                </a:solidFill>
              </a:rPr>
              <a:t>[Cotler, </a:t>
            </a:r>
            <a:r>
              <a:rPr lang="en-US" sz="2200" b="1" dirty="0" err="1">
                <a:solidFill>
                  <a:srgbClr val="0070C0"/>
                </a:solidFill>
              </a:rPr>
              <a:t>Strominger</a:t>
            </a:r>
            <a:r>
              <a:rPr lang="en-US" sz="2200" b="1" dirty="0">
                <a:solidFill>
                  <a:srgbClr val="0070C0"/>
                </a:solidFill>
              </a:rPr>
              <a:t> ‘22]</a:t>
            </a:r>
            <a:r>
              <a:rPr lang="en-US" sz="2200" b="1" dirty="0">
                <a:solidFill>
                  <a:schemeClr val="tx1"/>
                </a:solidFill>
              </a:rPr>
              <a:t> </a:t>
            </a:r>
            <a:r>
              <a:rPr lang="en-US" sz="2200" dirty="0">
                <a:solidFill>
                  <a:schemeClr val="tx1"/>
                </a:solidFill>
              </a:rPr>
              <a:t>)</a:t>
            </a:r>
          </a:p>
          <a:p>
            <a:pPr marL="0" indent="0">
              <a:spcBef>
                <a:spcPts val="200"/>
              </a:spcBef>
              <a:buFont typeface="Calibri" panose="020F0502020204030204" pitchFamily="34" charset="0"/>
              <a:buNone/>
            </a:pPr>
            <a:endParaRPr lang="en-US" sz="2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9540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D5959F9-19FC-8740-9DDA-F358584BC00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Content Placeholder 2">
            <a:extLst>
              <a:ext uri="{FF2B5EF4-FFF2-40B4-BE49-F238E27FC236}">
                <a16:creationId xmlns:a16="http://schemas.microsoft.com/office/drawing/2014/main" id="{0C37B9A9-4B4F-7A4B-9DA4-FE601A960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221" y="420048"/>
            <a:ext cx="10289177" cy="766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200" b="1" dirty="0">
                <a:solidFill>
                  <a:schemeClr val="tx1"/>
                </a:solidFill>
              </a:rPr>
              <a:t>Summary of results</a:t>
            </a:r>
            <a:endParaRPr lang="en-US" sz="4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9912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D5959F9-19FC-8740-9DDA-F358584BC00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Content Placeholder 2">
            <a:extLst>
              <a:ext uri="{FF2B5EF4-FFF2-40B4-BE49-F238E27FC236}">
                <a16:creationId xmlns:a16="http://schemas.microsoft.com/office/drawing/2014/main" id="{0C37B9A9-4B4F-7A4B-9DA4-FE601A960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221" y="420048"/>
            <a:ext cx="10289177" cy="766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200" b="1" dirty="0">
                <a:solidFill>
                  <a:schemeClr val="tx1"/>
                </a:solidFill>
              </a:rPr>
              <a:t>Summary of results</a:t>
            </a:r>
            <a:endParaRPr lang="en-US" sz="4200" dirty="0">
              <a:solidFill>
                <a:schemeClr val="tx1"/>
              </a:solidFill>
            </a:endParaRP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E43388DE-C5AD-02BC-177D-17A06706AED4}"/>
              </a:ext>
            </a:extLst>
          </p:cNvPr>
          <p:cNvSpPr txBox="1">
            <a:spLocks/>
          </p:cNvSpPr>
          <p:nvPr/>
        </p:nvSpPr>
        <p:spPr>
          <a:xfrm>
            <a:off x="531221" y="1582187"/>
            <a:ext cx="11292480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3800" dirty="0">
                <a:solidFill>
                  <a:schemeClr val="tx1"/>
                </a:solidFill>
              </a:rPr>
              <a:t>Carefully treat the </a:t>
            </a:r>
            <a:r>
              <a:rPr lang="en-US" sz="3800" dirty="0" err="1">
                <a:solidFill>
                  <a:schemeClr val="tx1"/>
                </a:solidFill>
              </a:rPr>
              <a:t>dS</a:t>
            </a:r>
            <a:r>
              <a:rPr lang="en-US" sz="3800" dirty="0">
                <a:solidFill>
                  <a:schemeClr val="tx1"/>
                </a:solidFill>
              </a:rPr>
              <a:t> JT path integral measure</a:t>
            </a:r>
            <a:endParaRPr lang="en-US" sz="3800" dirty="0">
              <a:solidFill>
                <a:srgbClr val="E8911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7258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D5959F9-19FC-8740-9DDA-F358584BC00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Content Placeholder 2">
            <a:extLst>
              <a:ext uri="{FF2B5EF4-FFF2-40B4-BE49-F238E27FC236}">
                <a16:creationId xmlns:a16="http://schemas.microsoft.com/office/drawing/2014/main" id="{0C37B9A9-4B4F-7A4B-9DA4-FE601A960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221" y="420048"/>
            <a:ext cx="10289177" cy="766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200" b="1" dirty="0">
                <a:solidFill>
                  <a:schemeClr val="tx1"/>
                </a:solidFill>
              </a:rPr>
              <a:t>Summary of results</a:t>
            </a:r>
            <a:endParaRPr lang="en-US" sz="4200" dirty="0">
              <a:solidFill>
                <a:schemeClr val="tx1"/>
              </a:solidFill>
            </a:endParaRP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E43388DE-C5AD-02BC-177D-17A06706AED4}"/>
              </a:ext>
            </a:extLst>
          </p:cNvPr>
          <p:cNvSpPr txBox="1">
            <a:spLocks/>
          </p:cNvSpPr>
          <p:nvPr/>
        </p:nvSpPr>
        <p:spPr>
          <a:xfrm>
            <a:off x="531221" y="1582187"/>
            <a:ext cx="11292480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3800" dirty="0">
                <a:solidFill>
                  <a:schemeClr val="tx1"/>
                </a:solidFill>
              </a:rPr>
              <a:t>Carefully treat the </a:t>
            </a:r>
            <a:r>
              <a:rPr lang="en-US" sz="3800" dirty="0" err="1">
                <a:solidFill>
                  <a:schemeClr val="tx1"/>
                </a:solidFill>
              </a:rPr>
              <a:t>dS</a:t>
            </a:r>
            <a:r>
              <a:rPr lang="en-US" sz="3800" dirty="0">
                <a:solidFill>
                  <a:schemeClr val="tx1"/>
                </a:solidFill>
              </a:rPr>
              <a:t> JT path integral measure</a:t>
            </a:r>
            <a:endParaRPr lang="en-US" sz="3800" dirty="0">
              <a:solidFill>
                <a:srgbClr val="E89112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E7096FBD-8BD9-E311-F283-9D6CBD523550}"/>
              </a:ext>
            </a:extLst>
          </p:cNvPr>
          <p:cNvSpPr txBox="1">
            <a:spLocks/>
          </p:cNvSpPr>
          <p:nvPr/>
        </p:nvSpPr>
        <p:spPr>
          <a:xfrm>
            <a:off x="531221" y="2805300"/>
            <a:ext cx="11292480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3800" dirty="0" err="1">
                <a:solidFill>
                  <a:schemeClr val="tx1"/>
                </a:solidFill>
              </a:rPr>
              <a:t>dS</a:t>
            </a:r>
            <a:r>
              <a:rPr lang="en-US" sz="3800" dirty="0">
                <a:solidFill>
                  <a:schemeClr val="tx1"/>
                </a:solidFill>
              </a:rPr>
              <a:t> JT can be viewed as a subtle continuation of </a:t>
            </a:r>
            <a:r>
              <a:rPr lang="en-US" sz="3800" dirty="0" err="1">
                <a:solidFill>
                  <a:schemeClr val="tx1"/>
                </a:solidFill>
              </a:rPr>
              <a:t>AdS</a:t>
            </a:r>
            <a:r>
              <a:rPr lang="en-US" sz="3800" dirty="0">
                <a:solidFill>
                  <a:schemeClr val="tx1"/>
                </a:solidFill>
              </a:rPr>
              <a:t> JT</a:t>
            </a:r>
            <a:endParaRPr lang="en-US" sz="3800" dirty="0">
              <a:solidFill>
                <a:srgbClr val="E8911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5568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D5959F9-19FC-8740-9DDA-F358584BC00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Content Placeholder 2">
            <a:extLst>
              <a:ext uri="{FF2B5EF4-FFF2-40B4-BE49-F238E27FC236}">
                <a16:creationId xmlns:a16="http://schemas.microsoft.com/office/drawing/2014/main" id="{0C37B9A9-4B4F-7A4B-9DA4-FE601A960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221" y="420048"/>
            <a:ext cx="10289177" cy="766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200" b="1" dirty="0">
                <a:solidFill>
                  <a:schemeClr val="tx1"/>
                </a:solidFill>
              </a:rPr>
              <a:t>Summary of results</a:t>
            </a:r>
            <a:endParaRPr lang="en-US" sz="4200" dirty="0">
              <a:solidFill>
                <a:schemeClr val="tx1"/>
              </a:solidFill>
            </a:endParaRP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E43388DE-C5AD-02BC-177D-17A06706AED4}"/>
              </a:ext>
            </a:extLst>
          </p:cNvPr>
          <p:cNvSpPr txBox="1">
            <a:spLocks/>
          </p:cNvSpPr>
          <p:nvPr/>
        </p:nvSpPr>
        <p:spPr>
          <a:xfrm>
            <a:off x="531221" y="1582187"/>
            <a:ext cx="11292480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3800" dirty="0">
                <a:solidFill>
                  <a:schemeClr val="tx1"/>
                </a:solidFill>
              </a:rPr>
              <a:t>Carefully treat the </a:t>
            </a:r>
            <a:r>
              <a:rPr lang="en-US" sz="3800" dirty="0" err="1">
                <a:solidFill>
                  <a:schemeClr val="tx1"/>
                </a:solidFill>
              </a:rPr>
              <a:t>dS</a:t>
            </a:r>
            <a:r>
              <a:rPr lang="en-US" sz="3800" dirty="0">
                <a:solidFill>
                  <a:schemeClr val="tx1"/>
                </a:solidFill>
              </a:rPr>
              <a:t> JT path integral measure</a:t>
            </a:r>
            <a:endParaRPr lang="en-US" sz="3800" dirty="0">
              <a:solidFill>
                <a:srgbClr val="E89112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E7096FBD-8BD9-E311-F283-9D6CBD523550}"/>
              </a:ext>
            </a:extLst>
          </p:cNvPr>
          <p:cNvSpPr txBox="1">
            <a:spLocks/>
          </p:cNvSpPr>
          <p:nvPr/>
        </p:nvSpPr>
        <p:spPr>
          <a:xfrm>
            <a:off x="531221" y="2805300"/>
            <a:ext cx="11292480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3800" dirty="0" err="1">
                <a:solidFill>
                  <a:schemeClr val="tx1"/>
                </a:solidFill>
              </a:rPr>
              <a:t>dS</a:t>
            </a:r>
            <a:r>
              <a:rPr lang="en-US" sz="3800" dirty="0">
                <a:solidFill>
                  <a:schemeClr val="tx1"/>
                </a:solidFill>
              </a:rPr>
              <a:t> JT can be viewed as a subtle continuation of </a:t>
            </a:r>
            <a:r>
              <a:rPr lang="en-US" sz="3800" dirty="0" err="1">
                <a:solidFill>
                  <a:schemeClr val="tx1"/>
                </a:solidFill>
              </a:rPr>
              <a:t>AdS</a:t>
            </a:r>
            <a:r>
              <a:rPr lang="en-US" sz="3800" dirty="0">
                <a:solidFill>
                  <a:schemeClr val="tx1"/>
                </a:solidFill>
              </a:rPr>
              <a:t> JT</a:t>
            </a:r>
            <a:endParaRPr lang="en-US" sz="3800" dirty="0">
              <a:solidFill>
                <a:srgbClr val="E89112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EE514FE-0C8A-6DA5-37E1-1093123E846E}"/>
              </a:ext>
            </a:extLst>
          </p:cNvPr>
          <p:cNvSpPr txBox="1">
            <a:spLocks/>
          </p:cNvSpPr>
          <p:nvPr/>
        </p:nvSpPr>
        <p:spPr>
          <a:xfrm>
            <a:off x="1181642" y="4300080"/>
            <a:ext cx="11292480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2800" dirty="0">
                <a:solidFill>
                  <a:schemeClr val="tx1"/>
                </a:solidFill>
              </a:rPr>
              <a:t>Continuation of     ’s </a:t>
            </a:r>
            <a:endParaRPr lang="en-US" sz="2800" dirty="0">
              <a:solidFill>
                <a:srgbClr val="E89112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A76CC39-B780-E8F0-6EFA-BB9E739224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29693" y="4393510"/>
            <a:ext cx="236340" cy="37139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D9F901B-4907-0F16-5E0F-7313ECAE14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81642" y="3598215"/>
            <a:ext cx="2076208" cy="415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5518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D5959F9-19FC-8740-9DDA-F358584BC00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Content Placeholder 2">
            <a:extLst>
              <a:ext uri="{FF2B5EF4-FFF2-40B4-BE49-F238E27FC236}">
                <a16:creationId xmlns:a16="http://schemas.microsoft.com/office/drawing/2014/main" id="{0C37B9A9-4B4F-7A4B-9DA4-FE601A960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221" y="420048"/>
            <a:ext cx="10289177" cy="766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200" b="1" dirty="0">
                <a:solidFill>
                  <a:schemeClr val="tx1"/>
                </a:solidFill>
              </a:rPr>
              <a:t>Summary of results</a:t>
            </a:r>
            <a:endParaRPr lang="en-US" sz="4200" dirty="0">
              <a:solidFill>
                <a:schemeClr val="tx1"/>
              </a:solidFill>
            </a:endParaRP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E43388DE-C5AD-02BC-177D-17A06706AED4}"/>
              </a:ext>
            </a:extLst>
          </p:cNvPr>
          <p:cNvSpPr txBox="1">
            <a:spLocks/>
          </p:cNvSpPr>
          <p:nvPr/>
        </p:nvSpPr>
        <p:spPr>
          <a:xfrm>
            <a:off x="531221" y="1582187"/>
            <a:ext cx="11292480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3800" dirty="0">
                <a:solidFill>
                  <a:schemeClr val="tx1"/>
                </a:solidFill>
              </a:rPr>
              <a:t>Carefully treat the </a:t>
            </a:r>
            <a:r>
              <a:rPr lang="en-US" sz="3800" dirty="0" err="1">
                <a:solidFill>
                  <a:schemeClr val="tx1"/>
                </a:solidFill>
              </a:rPr>
              <a:t>dS</a:t>
            </a:r>
            <a:r>
              <a:rPr lang="en-US" sz="3800" dirty="0">
                <a:solidFill>
                  <a:schemeClr val="tx1"/>
                </a:solidFill>
              </a:rPr>
              <a:t> JT path integral measure</a:t>
            </a:r>
            <a:endParaRPr lang="en-US" sz="3800" dirty="0">
              <a:solidFill>
                <a:srgbClr val="E89112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E7096FBD-8BD9-E311-F283-9D6CBD523550}"/>
              </a:ext>
            </a:extLst>
          </p:cNvPr>
          <p:cNvSpPr txBox="1">
            <a:spLocks/>
          </p:cNvSpPr>
          <p:nvPr/>
        </p:nvSpPr>
        <p:spPr>
          <a:xfrm>
            <a:off x="531221" y="2805300"/>
            <a:ext cx="11292480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3800" dirty="0" err="1">
                <a:solidFill>
                  <a:schemeClr val="tx1"/>
                </a:solidFill>
              </a:rPr>
              <a:t>dS</a:t>
            </a:r>
            <a:r>
              <a:rPr lang="en-US" sz="3800" dirty="0">
                <a:solidFill>
                  <a:schemeClr val="tx1"/>
                </a:solidFill>
              </a:rPr>
              <a:t> JT can be viewed as a subtle continuation of </a:t>
            </a:r>
            <a:r>
              <a:rPr lang="en-US" sz="3800" dirty="0" err="1">
                <a:solidFill>
                  <a:schemeClr val="tx1"/>
                </a:solidFill>
              </a:rPr>
              <a:t>AdS</a:t>
            </a:r>
            <a:r>
              <a:rPr lang="en-US" sz="3800" dirty="0">
                <a:solidFill>
                  <a:schemeClr val="tx1"/>
                </a:solidFill>
              </a:rPr>
              <a:t> JT</a:t>
            </a:r>
            <a:endParaRPr lang="en-US" sz="3800" dirty="0">
              <a:solidFill>
                <a:srgbClr val="E89112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EE514FE-0C8A-6DA5-37E1-1093123E846E}"/>
              </a:ext>
            </a:extLst>
          </p:cNvPr>
          <p:cNvSpPr txBox="1">
            <a:spLocks/>
          </p:cNvSpPr>
          <p:nvPr/>
        </p:nvSpPr>
        <p:spPr>
          <a:xfrm>
            <a:off x="1181642" y="4300080"/>
            <a:ext cx="11292480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2800" dirty="0">
                <a:solidFill>
                  <a:schemeClr val="tx1"/>
                </a:solidFill>
              </a:rPr>
              <a:t>Continuation of     ’s </a:t>
            </a:r>
            <a:endParaRPr lang="en-US" sz="2800" dirty="0">
              <a:solidFill>
                <a:srgbClr val="E89112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A76CC39-B780-E8F0-6EFA-BB9E739224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29693" y="4393510"/>
            <a:ext cx="236340" cy="37139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D9F901B-4907-0F16-5E0F-7313ECAE14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81642" y="3598215"/>
            <a:ext cx="2076208" cy="415242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1FAEC58-8860-A44A-F1A6-1A000A7D4C31}"/>
              </a:ext>
            </a:extLst>
          </p:cNvPr>
          <p:cNvSpPr txBox="1">
            <a:spLocks/>
          </p:cNvSpPr>
          <p:nvPr/>
        </p:nvSpPr>
        <p:spPr>
          <a:xfrm>
            <a:off x="531221" y="5266553"/>
            <a:ext cx="11292480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3800" dirty="0">
                <a:solidFill>
                  <a:schemeClr val="tx1"/>
                </a:solidFill>
              </a:rPr>
              <a:t>Holographically dual matrix integral with</a:t>
            </a:r>
            <a:endParaRPr lang="en-US" sz="3800" dirty="0">
              <a:solidFill>
                <a:srgbClr val="E89112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E0421C4-23A8-E71D-0371-E94E60B26BB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49607" y="5389584"/>
            <a:ext cx="15875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8792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D5959F9-19FC-8740-9DDA-F358584BC00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Content Placeholder 2">
            <a:extLst>
              <a:ext uri="{FF2B5EF4-FFF2-40B4-BE49-F238E27FC236}">
                <a16:creationId xmlns:a16="http://schemas.microsoft.com/office/drawing/2014/main" id="{0C37B9A9-4B4F-7A4B-9DA4-FE601A960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221" y="420048"/>
            <a:ext cx="10289177" cy="766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200" b="1" dirty="0">
                <a:solidFill>
                  <a:schemeClr val="tx1"/>
                </a:solidFill>
              </a:rPr>
              <a:t>Three Parts</a:t>
            </a:r>
            <a:endParaRPr lang="en-US" sz="4200" dirty="0">
              <a:solidFill>
                <a:schemeClr val="tx1"/>
              </a:solidFill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C3F7DE32-7605-EF47-B525-731D43B0F177}"/>
              </a:ext>
            </a:extLst>
          </p:cNvPr>
          <p:cNvSpPr txBox="1">
            <a:spLocks/>
          </p:cNvSpPr>
          <p:nvPr/>
        </p:nvSpPr>
        <p:spPr>
          <a:xfrm>
            <a:off x="531221" y="1413452"/>
            <a:ext cx="11292480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4400" dirty="0">
                <a:solidFill>
                  <a:schemeClr val="accent1"/>
                </a:solidFill>
              </a:rPr>
              <a:t>Part </a:t>
            </a:r>
            <a:r>
              <a:rPr lang="en-US" sz="44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AE20A8A-3C30-8146-ADC4-DEF9D31364BE}"/>
              </a:ext>
            </a:extLst>
          </p:cNvPr>
          <p:cNvSpPr txBox="1">
            <a:spLocks/>
          </p:cNvSpPr>
          <p:nvPr/>
        </p:nvSpPr>
        <p:spPr>
          <a:xfrm>
            <a:off x="531220" y="2040652"/>
            <a:ext cx="10099273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3800" dirty="0">
                <a:solidFill>
                  <a:schemeClr val="tx1"/>
                </a:solidFill>
              </a:rPr>
              <a:t>Review of </a:t>
            </a:r>
            <a:r>
              <a:rPr lang="en-US" sz="3800" dirty="0" err="1">
                <a:solidFill>
                  <a:schemeClr val="tx1"/>
                </a:solidFill>
              </a:rPr>
              <a:t>dS</a:t>
            </a:r>
            <a:r>
              <a:rPr lang="en-US" sz="3800" dirty="0">
                <a:solidFill>
                  <a:schemeClr val="tx1"/>
                </a:solidFill>
              </a:rPr>
              <a:t> JT gravity</a:t>
            </a:r>
            <a:endParaRPr lang="en-US" sz="3800" dirty="0">
              <a:solidFill>
                <a:srgbClr val="E89112"/>
              </a:solidFill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5961136F-D9B6-BA43-81B2-0C5BAF147785}"/>
              </a:ext>
            </a:extLst>
          </p:cNvPr>
          <p:cNvSpPr txBox="1">
            <a:spLocks/>
          </p:cNvSpPr>
          <p:nvPr/>
        </p:nvSpPr>
        <p:spPr>
          <a:xfrm>
            <a:off x="531221" y="3198789"/>
            <a:ext cx="11292480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4400" dirty="0">
                <a:solidFill>
                  <a:schemeClr val="accent1"/>
                </a:solidFill>
              </a:rPr>
              <a:t>Part </a:t>
            </a:r>
            <a:r>
              <a:rPr lang="en-US" sz="44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30B3A303-CA68-2B43-A9BB-4F5CD881B20D}"/>
              </a:ext>
            </a:extLst>
          </p:cNvPr>
          <p:cNvSpPr txBox="1">
            <a:spLocks/>
          </p:cNvSpPr>
          <p:nvPr/>
        </p:nvSpPr>
        <p:spPr>
          <a:xfrm>
            <a:off x="531220" y="3825989"/>
            <a:ext cx="10099273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3800" dirty="0">
                <a:solidFill>
                  <a:schemeClr val="tx1"/>
                </a:solidFill>
              </a:rPr>
              <a:t>Genus expansion</a:t>
            </a:r>
            <a:endParaRPr lang="en-US" sz="3800" dirty="0">
              <a:solidFill>
                <a:srgbClr val="E89112"/>
              </a:solidFill>
            </a:endParaRP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CA5297C3-FDD3-2C44-966B-F136362D8AE4}"/>
              </a:ext>
            </a:extLst>
          </p:cNvPr>
          <p:cNvSpPr txBox="1">
            <a:spLocks/>
          </p:cNvSpPr>
          <p:nvPr/>
        </p:nvSpPr>
        <p:spPr>
          <a:xfrm>
            <a:off x="531221" y="4991561"/>
            <a:ext cx="11292480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4400" dirty="0">
                <a:solidFill>
                  <a:schemeClr val="accent1"/>
                </a:solidFill>
              </a:rPr>
              <a:t>Part </a:t>
            </a:r>
            <a:r>
              <a:rPr lang="en-US" sz="44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</a:t>
            </a: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FAAB229D-7C8F-3C40-B511-B65B86424B63}"/>
              </a:ext>
            </a:extLst>
          </p:cNvPr>
          <p:cNvSpPr txBox="1">
            <a:spLocks/>
          </p:cNvSpPr>
          <p:nvPr/>
        </p:nvSpPr>
        <p:spPr>
          <a:xfrm>
            <a:off x="531220" y="5618761"/>
            <a:ext cx="10099273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3800" dirty="0">
                <a:solidFill>
                  <a:schemeClr val="tx1"/>
                </a:solidFill>
              </a:rPr>
              <a:t>Discussion</a:t>
            </a:r>
            <a:endParaRPr lang="en-US" sz="3800" dirty="0">
              <a:solidFill>
                <a:srgbClr val="E8911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4910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316A1895-332D-B449-983D-9AD1050A64D4}"/>
              </a:ext>
            </a:extLst>
          </p:cNvPr>
          <p:cNvSpPr txBox="1">
            <a:spLocks/>
          </p:cNvSpPr>
          <p:nvPr/>
        </p:nvSpPr>
        <p:spPr>
          <a:xfrm>
            <a:off x="1097536" y="446314"/>
            <a:ext cx="8382000" cy="18288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8000" kern="1200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7000" b="1" dirty="0">
                <a:solidFill>
                  <a:schemeClr val="accent1"/>
                </a:solidFill>
              </a:rPr>
              <a:t>Part </a:t>
            </a:r>
            <a:r>
              <a:rPr lang="en-US" sz="70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1F1E5D7-BDD2-6647-A9CB-C51075507D6F}"/>
              </a:ext>
            </a:extLst>
          </p:cNvPr>
          <p:cNvSpPr/>
          <p:nvPr/>
        </p:nvSpPr>
        <p:spPr>
          <a:xfrm>
            <a:off x="0" y="4121657"/>
            <a:ext cx="12192000" cy="52632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35BBE9F3-BD11-2F46-9CA0-DB8C783EB8EE}"/>
              </a:ext>
            </a:extLst>
          </p:cNvPr>
          <p:cNvSpPr txBox="1">
            <a:spLocks/>
          </p:cNvSpPr>
          <p:nvPr/>
        </p:nvSpPr>
        <p:spPr>
          <a:xfrm>
            <a:off x="1097279" y="236435"/>
            <a:ext cx="10539550" cy="356616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354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8000" kern="1200" spc="-51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6000" dirty="0">
                <a:solidFill>
                  <a:schemeClr val="tx1"/>
                </a:solidFill>
              </a:rPr>
              <a:t>Review of </a:t>
            </a:r>
            <a:r>
              <a:rPr lang="en-US" sz="6000" dirty="0" err="1">
                <a:solidFill>
                  <a:schemeClr val="tx1"/>
                </a:solidFill>
              </a:rPr>
              <a:t>dS</a:t>
            </a:r>
            <a:r>
              <a:rPr lang="en-US" sz="6000" dirty="0">
                <a:solidFill>
                  <a:schemeClr val="tx1"/>
                </a:solidFill>
              </a:rPr>
              <a:t> JT gravity</a:t>
            </a:r>
          </a:p>
        </p:txBody>
      </p:sp>
    </p:spTree>
    <p:extLst>
      <p:ext uri="{BB962C8B-B14F-4D97-AF65-F5344CB8AC3E}">
        <p14:creationId xmlns:p14="http://schemas.microsoft.com/office/powerpoint/2010/main" val="1706651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D5959F9-19FC-8740-9DDA-F358584BC00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Content Placeholder 2">
            <a:extLst>
              <a:ext uri="{FF2B5EF4-FFF2-40B4-BE49-F238E27FC236}">
                <a16:creationId xmlns:a16="http://schemas.microsoft.com/office/drawing/2014/main" id="{0C37B9A9-4B4F-7A4B-9DA4-FE601A960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221" y="420048"/>
            <a:ext cx="10289177" cy="766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200" b="1" dirty="0" err="1">
                <a:solidFill>
                  <a:schemeClr val="tx1"/>
                </a:solidFill>
              </a:rPr>
              <a:t>dS</a:t>
            </a:r>
            <a:r>
              <a:rPr lang="en-US" sz="4200" b="1" dirty="0">
                <a:solidFill>
                  <a:schemeClr val="tx1"/>
                </a:solidFill>
              </a:rPr>
              <a:t> JT gravity</a:t>
            </a:r>
            <a:endParaRPr lang="en-US" sz="4200" dirty="0">
              <a:solidFill>
                <a:schemeClr val="tx1"/>
              </a:solidFill>
            </a:endParaRPr>
          </a:p>
        </p:txBody>
      </p:sp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5651A921-1CB2-747D-7514-46C37FC8386E}"/>
              </a:ext>
            </a:extLst>
          </p:cNvPr>
          <p:cNvSpPr txBox="1">
            <a:spLocks/>
          </p:cNvSpPr>
          <p:nvPr/>
        </p:nvSpPr>
        <p:spPr>
          <a:xfrm>
            <a:off x="8371288" y="116798"/>
            <a:ext cx="4379495" cy="139824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2400" b="1" dirty="0">
                <a:solidFill>
                  <a:srgbClr val="0070C0"/>
                </a:solidFill>
              </a:rPr>
              <a:t>[Maldacena, </a:t>
            </a:r>
            <a:r>
              <a:rPr lang="en-US" sz="2400" b="1" dirty="0" err="1">
                <a:solidFill>
                  <a:srgbClr val="0070C0"/>
                </a:solidFill>
              </a:rPr>
              <a:t>Turiaci</a:t>
            </a:r>
            <a:r>
              <a:rPr lang="en-US" sz="2400" b="1" dirty="0">
                <a:solidFill>
                  <a:srgbClr val="0070C0"/>
                </a:solidFill>
              </a:rPr>
              <a:t>, Yang ‘19]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2400" b="1" dirty="0">
                <a:solidFill>
                  <a:srgbClr val="0070C0"/>
                </a:solidFill>
              </a:rPr>
              <a:t>[Cotler, Jensen, Maloney ‘19]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2400" b="1" dirty="0">
                <a:solidFill>
                  <a:srgbClr val="0070C0"/>
                </a:solidFill>
              </a:rPr>
              <a:t>[Cotler, Jensen ‘19]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3000" b="1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3000" b="1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3000" b="1" dirty="0">
              <a:solidFill>
                <a:srgbClr val="E8911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0784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D5959F9-19FC-8740-9DDA-F358584BC00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Content Placeholder 2">
            <a:extLst>
              <a:ext uri="{FF2B5EF4-FFF2-40B4-BE49-F238E27FC236}">
                <a16:creationId xmlns:a16="http://schemas.microsoft.com/office/drawing/2014/main" id="{0C37B9A9-4B4F-7A4B-9DA4-FE601A960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221" y="420048"/>
            <a:ext cx="10289177" cy="766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200" b="1" dirty="0">
                <a:solidFill>
                  <a:schemeClr val="tx1"/>
                </a:solidFill>
              </a:rPr>
              <a:t>Pretext</a:t>
            </a:r>
            <a:endParaRPr lang="en-US" sz="4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305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D5959F9-19FC-8740-9DDA-F358584BC00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Content Placeholder 2">
            <a:extLst>
              <a:ext uri="{FF2B5EF4-FFF2-40B4-BE49-F238E27FC236}">
                <a16:creationId xmlns:a16="http://schemas.microsoft.com/office/drawing/2014/main" id="{0C37B9A9-4B4F-7A4B-9DA4-FE601A960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221" y="420048"/>
            <a:ext cx="10289177" cy="766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200" b="1" dirty="0" err="1">
                <a:solidFill>
                  <a:schemeClr val="tx1"/>
                </a:solidFill>
              </a:rPr>
              <a:t>dS</a:t>
            </a:r>
            <a:r>
              <a:rPr lang="en-US" sz="4200" b="1" dirty="0">
                <a:solidFill>
                  <a:schemeClr val="tx1"/>
                </a:solidFill>
              </a:rPr>
              <a:t> JT gravity</a:t>
            </a:r>
            <a:endParaRPr lang="en-US" sz="4200" dirty="0">
              <a:solidFill>
                <a:schemeClr val="tx1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171922F-4B89-7C95-FA2E-736856FA4B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221" y="1808269"/>
            <a:ext cx="7772400" cy="691611"/>
          </a:xfrm>
          <a:prstGeom prst="rect">
            <a:avLst/>
          </a:prstGeom>
        </p:spPr>
      </p:pic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5651A921-1CB2-747D-7514-46C37FC8386E}"/>
              </a:ext>
            </a:extLst>
          </p:cNvPr>
          <p:cNvSpPr txBox="1">
            <a:spLocks/>
          </p:cNvSpPr>
          <p:nvPr/>
        </p:nvSpPr>
        <p:spPr>
          <a:xfrm>
            <a:off x="8371288" y="116798"/>
            <a:ext cx="4379495" cy="139824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2400" b="1" dirty="0">
                <a:solidFill>
                  <a:srgbClr val="0070C0"/>
                </a:solidFill>
              </a:rPr>
              <a:t>[Maldacena, </a:t>
            </a:r>
            <a:r>
              <a:rPr lang="en-US" sz="2400" b="1" dirty="0" err="1">
                <a:solidFill>
                  <a:srgbClr val="0070C0"/>
                </a:solidFill>
              </a:rPr>
              <a:t>Turiaci</a:t>
            </a:r>
            <a:r>
              <a:rPr lang="en-US" sz="2400" b="1" dirty="0">
                <a:solidFill>
                  <a:srgbClr val="0070C0"/>
                </a:solidFill>
              </a:rPr>
              <a:t>, Yang ‘19]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2400" b="1" dirty="0">
                <a:solidFill>
                  <a:srgbClr val="0070C0"/>
                </a:solidFill>
              </a:rPr>
              <a:t>[Cotler, Jensen, Maloney ‘19]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2400" b="1" dirty="0">
                <a:solidFill>
                  <a:srgbClr val="0070C0"/>
                </a:solidFill>
              </a:rPr>
              <a:t>[Cotler, Jensen ‘19]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3000" b="1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3000" b="1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3000" b="1" dirty="0">
              <a:solidFill>
                <a:srgbClr val="E8911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974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D5959F9-19FC-8740-9DDA-F358584BC00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Content Placeholder 2">
            <a:extLst>
              <a:ext uri="{FF2B5EF4-FFF2-40B4-BE49-F238E27FC236}">
                <a16:creationId xmlns:a16="http://schemas.microsoft.com/office/drawing/2014/main" id="{0C37B9A9-4B4F-7A4B-9DA4-FE601A960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221" y="420048"/>
            <a:ext cx="10289177" cy="766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200" b="1" dirty="0" err="1">
                <a:solidFill>
                  <a:schemeClr val="tx1"/>
                </a:solidFill>
              </a:rPr>
              <a:t>dS</a:t>
            </a:r>
            <a:r>
              <a:rPr lang="en-US" sz="4200" b="1" dirty="0">
                <a:solidFill>
                  <a:schemeClr val="tx1"/>
                </a:solidFill>
              </a:rPr>
              <a:t> JT gravity</a:t>
            </a:r>
            <a:endParaRPr lang="en-US" sz="4200" dirty="0">
              <a:solidFill>
                <a:schemeClr val="tx1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171922F-4B89-7C95-FA2E-736856FA4B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221" y="1808269"/>
            <a:ext cx="7772400" cy="691611"/>
          </a:xfrm>
          <a:prstGeom prst="rect">
            <a:avLst/>
          </a:prstGeom>
        </p:spPr>
      </p:pic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5651A921-1CB2-747D-7514-46C37FC8386E}"/>
              </a:ext>
            </a:extLst>
          </p:cNvPr>
          <p:cNvSpPr txBox="1">
            <a:spLocks/>
          </p:cNvSpPr>
          <p:nvPr/>
        </p:nvSpPr>
        <p:spPr>
          <a:xfrm>
            <a:off x="8371288" y="116798"/>
            <a:ext cx="4379495" cy="139824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2400" b="1" dirty="0">
                <a:solidFill>
                  <a:srgbClr val="0070C0"/>
                </a:solidFill>
              </a:rPr>
              <a:t>[Maldacena, </a:t>
            </a:r>
            <a:r>
              <a:rPr lang="en-US" sz="2400" b="1" dirty="0" err="1">
                <a:solidFill>
                  <a:srgbClr val="0070C0"/>
                </a:solidFill>
              </a:rPr>
              <a:t>Turiaci</a:t>
            </a:r>
            <a:r>
              <a:rPr lang="en-US" sz="2400" b="1" dirty="0">
                <a:solidFill>
                  <a:srgbClr val="0070C0"/>
                </a:solidFill>
              </a:rPr>
              <a:t>, Yang ‘19]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2400" b="1" dirty="0">
                <a:solidFill>
                  <a:srgbClr val="0070C0"/>
                </a:solidFill>
              </a:rPr>
              <a:t>[Cotler, Jensen, Maloney ‘19]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2400" b="1" dirty="0">
                <a:solidFill>
                  <a:srgbClr val="0070C0"/>
                </a:solidFill>
              </a:rPr>
              <a:t>[Cotler, Jensen ‘19]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3000" b="1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3000" b="1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3000" b="1" dirty="0">
              <a:solidFill>
                <a:srgbClr val="E89112"/>
              </a:solidFill>
            </a:endParaRPr>
          </a:p>
        </p:txBody>
      </p:sp>
      <p:sp>
        <p:nvSpPr>
          <p:cNvPr id="28" name="Content Placeholder 2">
            <a:extLst>
              <a:ext uri="{FF2B5EF4-FFF2-40B4-BE49-F238E27FC236}">
                <a16:creationId xmlns:a16="http://schemas.microsoft.com/office/drawing/2014/main" id="{23A8AAD9-D25B-D0CC-6513-31E00DF1E522}"/>
              </a:ext>
            </a:extLst>
          </p:cNvPr>
          <p:cNvSpPr txBox="1">
            <a:spLocks/>
          </p:cNvSpPr>
          <p:nvPr/>
        </p:nvSpPr>
        <p:spPr>
          <a:xfrm>
            <a:off x="531221" y="2832633"/>
            <a:ext cx="6011095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3000" dirty="0">
                <a:solidFill>
                  <a:schemeClr val="tx1"/>
                </a:solidFill>
              </a:rPr>
              <a:t>Global </a:t>
            </a:r>
            <a:r>
              <a:rPr lang="en-US" sz="3000" dirty="0" err="1">
                <a:solidFill>
                  <a:schemeClr val="tx1"/>
                </a:solidFill>
              </a:rPr>
              <a:t>dS</a:t>
            </a:r>
            <a:r>
              <a:rPr lang="en-US" sz="3000" dirty="0">
                <a:solidFill>
                  <a:schemeClr val="tx1"/>
                </a:solidFill>
              </a:rPr>
              <a:t>₂ geometries:</a:t>
            </a:r>
          </a:p>
        </p:txBody>
      </p:sp>
    </p:spTree>
    <p:extLst>
      <p:ext uri="{BB962C8B-B14F-4D97-AF65-F5344CB8AC3E}">
        <p14:creationId xmlns:p14="http://schemas.microsoft.com/office/powerpoint/2010/main" val="2985255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D5959F9-19FC-8740-9DDA-F358584BC00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Content Placeholder 2">
            <a:extLst>
              <a:ext uri="{FF2B5EF4-FFF2-40B4-BE49-F238E27FC236}">
                <a16:creationId xmlns:a16="http://schemas.microsoft.com/office/drawing/2014/main" id="{0C37B9A9-4B4F-7A4B-9DA4-FE601A960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221" y="420048"/>
            <a:ext cx="10289177" cy="766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200" b="1" dirty="0" err="1">
                <a:solidFill>
                  <a:schemeClr val="tx1"/>
                </a:solidFill>
              </a:rPr>
              <a:t>dS</a:t>
            </a:r>
            <a:r>
              <a:rPr lang="en-US" sz="4200" b="1" dirty="0">
                <a:solidFill>
                  <a:schemeClr val="tx1"/>
                </a:solidFill>
              </a:rPr>
              <a:t> JT gravity</a:t>
            </a:r>
            <a:endParaRPr lang="en-US" sz="4200" dirty="0">
              <a:solidFill>
                <a:schemeClr val="tx1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171922F-4B89-7C95-FA2E-736856FA4B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221" y="1808269"/>
            <a:ext cx="7772400" cy="69161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98E5ECE-9ADC-2C2E-608F-A88FA2824F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701787" y="3791644"/>
            <a:ext cx="131467" cy="26293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10C83F1-2D7B-2058-3564-AF37B349F6F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1221" y="3601160"/>
            <a:ext cx="5856998" cy="906836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92248E08-E2A2-D338-C714-AB3BCE9DE2CB}"/>
              </a:ext>
            </a:extLst>
          </p:cNvPr>
          <p:cNvCxnSpPr>
            <a:cxnSpLocks/>
          </p:cNvCxnSpPr>
          <p:nvPr/>
        </p:nvCxnSpPr>
        <p:spPr>
          <a:xfrm flipV="1">
            <a:off x="11537142" y="2155449"/>
            <a:ext cx="0" cy="3657598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22">
            <a:extLst>
              <a:ext uri="{FF2B5EF4-FFF2-40B4-BE49-F238E27FC236}">
                <a16:creationId xmlns:a16="http://schemas.microsoft.com/office/drawing/2014/main" id="{2FD9FCED-4937-063F-9D14-C45AF377098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99010" y="1723696"/>
            <a:ext cx="2211338" cy="4521104"/>
          </a:xfrm>
          <a:prstGeom prst="rect">
            <a:avLst/>
          </a:prstGeom>
        </p:spPr>
      </p:pic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5651A921-1CB2-747D-7514-46C37FC8386E}"/>
              </a:ext>
            </a:extLst>
          </p:cNvPr>
          <p:cNvSpPr txBox="1">
            <a:spLocks/>
          </p:cNvSpPr>
          <p:nvPr/>
        </p:nvSpPr>
        <p:spPr>
          <a:xfrm>
            <a:off x="8371288" y="116798"/>
            <a:ext cx="4379495" cy="139824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2400" b="1" dirty="0">
                <a:solidFill>
                  <a:srgbClr val="0070C0"/>
                </a:solidFill>
              </a:rPr>
              <a:t>[Maldacena, </a:t>
            </a:r>
            <a:r>
              <a:rPr lang="en-US" sz="2400" b="1" dirty="0" err="1">
                <a:solidFill>
                  <a:srgbClr val="0070C0"/>
                </a:solidFill>
              </a:rPr>
              <a:t>Turiaci</a:t>
            </a:r>
            <a:r>
              <a:rPr lang="en-US" sz="2400" b="1" dirty="0">
                <a:solidFill>
                  <a:srgbClr val="0070C0"/>
                </a:solidFill>
              </a:rPr>
              <a:t>, Yang ‘19]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2400" b="1" dirty="0">
                <a:solidFill>
                  <a:srgbClr val="0070C0"/>
                </a:solidFill>
              </a:rPr>
              <a:t>[Cotler, Jensen, Maloney ‘19]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2400" b="1" dirty="0">
                <a:solidFill>
                  <a:srgbClr val="0070C0"/>
                </a:solidFill>
              </a:rPr>
              <a:t>[Cotler, Jensen ‘19]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3000" b="1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3000" b="1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3000" b="1" dirty="0">
              <a:solidFill>
                <a:srgbClr val="E89112"/>
              </a:solidFill>
            </a:endParaRPr>
          </a:p>
        </p:txBody>
      </p:sp>
      <p:sp>
        <p:nvSpPr>
          <p:cNvPr id="28" name="Content Placeholder 2">
            <a:extLst>
              <a:ext uri="{FF2B5EF4-FFF2-40B4-BE49-F238E27FC236}">
                <a16:creationId xmlns:a16="http://schemas.microsoft.com/office/drawing/2014/main" id="{23A8AAD9-D25B-D0CC-6513-31E00DF1E522}"/>
              </a:ext>
            </a:extLst>
          </p:cNvPr>
          <p:cNvSpPr txBox="1">
            <a:spLocks/>
          </p:cNvSpPr>
          <p:nvPr/>
        </p:nvSpPr>
        <p:spPr>
          <a:xfrm>
            <a:off x="531221" y="2832633"/>
            <a:ext cx="6011095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3000" dirty="0">
                <a:solidFill>
                  <a:schemeClr val="tx1"/>
                </a:solidFill>
              </a:rPr>
              <a:t>Global </a:t>
            </a:r>
            <a:r>
              <a:rPr lang="en-US" sz="3000" dirty="0" err="1">
                <a:solidFill>
                  <a:schemeClr val="tx1"/>
                </a:solidFill>
              </a:rPr>
              <a:t>dS</a:t>
            </a:r>
            <a:r>
              <a:rPr lang="en-US" sz="3000" dirty="0">
                <a:solidFill>
                  <a:schemeClr val="tx1"/>
                </a:solidFill>
              </a:rPr>
              <a:t>₂ geometries: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E40CAF5C-7FFA-AE44-1D81-8127E7A78F6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26796" y="3779194"/>
            <a:ext cx="533400" cy="231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5590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D5959F9-19FC-8740-9DDA-F358584BC00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Content Placeholder 2">
            <a:extLst>
              <a:ext uri="{FF2B5EF4-FFF2-40B4-BE49-F238E27FC236}">
                <a16:creationId xmlns:a16="http://schemas.microsoft.com/office/drawing/2014/main" id="{0C37B9A9-4B4F-7A4B-9DA4-FE601A960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221" y="420048"/>
            <a:ext cx="10289177" cy="766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200" b="1" dirty="0" err="1">
                <a:solidFill>
                  <a:schemeClr val="tx1"/>
                </a:solidFill>
              </a:rPr>
              <a:t>dS</a:t>
            </a:r>
            <a:r>
              <a:rPr lang="en-US" sz="4200" b="1" dirty="0">
                <a:solidFill>
                  <a:schemeClr val="tx1"/>
                </a:solidFill>
              </a:rPr>
              <a:t> JT gravity</a:t>
            </a:r>
            <a:endParaRPr lang="en-US" sz="4200" dirty="0">
              <a:solidFill>
                <a:schemeClr val="tx1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171922F-4B89-7C95-FA2E-736856FA4B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221" y="1808269"/>
            <a:ext cx="7772400" cy="69161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98E5ECE-9ADC-2C2E-608F-A88FA2824F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701787" y="3791644"/>
            <a:ext cx="131467" cy="262934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92248E08-E2A2-D338-C714-AB3BCE9DE2CB}"/>
              </a:ext>
            </a:extLst>
          </p:cNvPr>
          <p:cNvCxnSpPr>
            <a:cxnSpLocks/>
          </p:cNvCxnSpPr>
          <p:nvPr/>
        </p:nvCxnSpPr>
        <p:spPr>
          <a:xfrm flipV="1">
            <a:off x="11537142" y="2155449"/>
            <a:ext cx="0" cy="3657598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22">
            <a:extLst>
              <a:ext uri="{FF2B5EF4-FFF2-40B4-BE49-F238E27FC236}">
                <a16:creationId xmlns:a16="http://schemas.microsoft.com/office/drawing/2014/main" id="{2FD9FCED-4937-063F-9D14-C45AF377098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99010" y="1723696"/>
            <a:ext cx="2211338" cy="4521104"/>
          </a:xfrm>
          <a:prstGeom prst="rect">
            <a:avLst/>
          </a:prstGeom>
        </p:spPr>
      </p:pic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5651A921-1CB2-747D-7514-46C37FC8386E}"/>
              </a:ext>
            </a:extLst>
          </p:cNvPr>
          <p:cNvSpPr txBox="1">
            <a:spLocks/>
          </p:cNvSpPr>
          <p:nvPr/>
        </p:nvSpPr>
        <p:spPr>
          <a:xfrm>
            <a:off x="8371288" y="116798"/>
            <a:ext cx="4379495" cy="139824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2400" b="1" dirty="0">
                <a:solidFill>
                  <a:srgbClr val="0070C0"/>
                </a:solidFill>
              </a:rPr>
              <a:t>[Maldacena, </a:t>
            </a:r>
            <a:r>
              <a:rPr lang="en-US" sz="2400" b="1" dirty="0" err="1">
                <a:solidFill>
                  <a:srgbClr val="0070C0"/>
                </a:solidFill>
              </a:rPr>
              <a:t>Turiaci</a:t>
            </a:r>
            <a:r>
              <a:rPr lang="en-US" sz="2400" b="1" dirty="0">
                <a:solidFill>
                  <a:srgbClr val="0070C0"/>
                </a:solidFill>
              </a:rPr>
              <a:t>, Yang ‘19]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2400" b="1" dirty="0">
                <a:solidFill>
                  <a:srgbClr val="0070C0"/>
                </a:solidFill>
              </a:rPr>
              <a:t>[Cotler, Jensen, Maloney ‘19]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2400" b="1" dirty="0">
                <a:solidFill>
                  <a:srgbClr val="0070C0"/>
                </a:solidFill>
              </a:rPr>
              <a:t>[Cotler, Jensen ‘19]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3000" b="1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3000" b="1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3000" b="1" dirty="0">
              <a:solidFill>
                <a:srgbClr val="E89112"/>
              </a:solidFill>
            </a:endParaRPr>
          </a:p>
        </p:txBody>
      </p:sp>
      <p:sp>
        <p:nvSpPr>
          <p:cNvPr id="25" name="Content Placeholder 2">
            <a:extLst>
              <a:ext uri="{FF2B5EF4-FFF2-40B4-BE49-F238E27FC236}">
                <a16:creationId xmlns:a16="http://schemas.microsoft.com/office/drawing/2014/main" id="{32D6A4EF-9358-BA1F-ABDA-072866ABD8BB}"/>
              </a:ext>
            </a:extLst>
          </p:cNvPr>
          <p:cNvSpPr txBox="1">
            <a:spLocks/>
          </p:cNvSpPr>
          <p:nvPr/>
        </p:nvSpPr>
        <p:spPr>
          <a:xfrm>
            <a:off x="531221" y="4941488"/>
            <a:ext cx="6011095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3000" dirty="0">
                <a:solidFill>
                  <a:schemeClr val="tx1"/>
                </a:solidFill>
              </a:rPr>
              <a:t>No propagating degrees of freedom</a:t>
            </a:r>
          </a:p>
        </p:txBody>
      </p:sp>
      <p:sp>
        <p:nvSpPr>
          <p:cNvPr id="26" name="Content Placeholder 2">
            <a:extLst>
              <a:ext uri="{FF2B5EF4-FFF2-40B4-BE49-F238E27FC236}">
                <a16:creationId xmlns:a16="http://schemas.microsoft.com/office/drawing/2014/main" id="{27AAC676-83BC-E9F1-CBFE-0575CFF54809}"/>
              </a:ext>
            </a:extLst>
          </p:cNvPr>
          <p:cNvSpPr txBox="1">
            <a:spLocks/>
          </p:cNvSpPr>
          <p:nvPr/>
        </p:nvSpPr>
        <p:spPr>
          <a:xfrm>
            <a:off x="531221" y="5496499"/>
            <a:ext cx="7241179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3000" dirty="0">
                <a:solidFill>
                  <a:schemeClr val="tx1"/>
                </a:solidFill>
              </a:rPr>
              <a:t>Boundary gravitons (</a:t>
            </a:r>
            <a:r>
              <a:rPr lang="en-US" sz="3000" dirty="0" err="1">
                <a:solidFill>
                  <a:schemeClr val="tx1"/>
                </a:solidFill>
              </a:rPr>
              <a:t>Schwarzian</a:t>
            </a:r>
            <a:r>
              <a:rPr lang="en-US" sz="3000" dirty="0">
                <a:solidFill>
                  <a:schemeClr val="tx1"/>
                </a:solidFill>
              </a:rPr>
              <a:t> modes)</a:t>
            </a:r>
          </a:p>
        </p:txBody>
      </p:sp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5BE404F5-07D5-7D7C-C79C-923979613256}"/>
              </a:ext>
            </a:extLst>
          </p:cNvPr>
          <p:cNvSpPr txBox="1">
            <a:spLocks/>
          </p:cNvSpPr>
          <p:nvPr/>
        </p:nvSpPr>
        <p:spPr>
          <a:xfrm>
            <a:off x="531221" y="6029112"/>
            <a:ext cx="7241179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3000" dirty="0">
                <a:solidFill>
                  <a:schemeClr val="tx1"/>
                </a:solidFill>
              </a:rPr>
              <a:t>Moduli space</a:t>
            </a:r>
          </a:p>
        </p:txBody>
      </p:sp>
      <p:sp>
        <p:nvSpPr>
          <p:cNvPr id="28" name="Content Placeholder 2">
            <a:extLst>
              <a:ext uri="{FF2B5EF4-FFF2-40B4-BE49-F238E27FC236}">
                <a16:creationId xmlns:a16="http://schemas.microsoft.com/office/drawing/2014/main" id="{23A8AAD9-D25B-D0CC-6513-31E00DF1E522}"/>
              </a:ext>
            </a:extLst>
          </p:cNvPr>
          <p:cNvSpPr txBox="1">
            <a:spLocks/>
          </p:cNvSpPr>
          <p:nvPr/>
        </p:nvSpPr>
        <p:spPr>
          <a:xfrm>
            <a:off x="531221" y="2832633"/>
            <a:ext cx="6011095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3000" dirty="0">
                <a:solidFill>
                  <a:schemeClr val="tx1"/>
                </a:solidFill>
              </a:rPr>
              <a:t>Global </a:t>
            </a:r>
            <a:r>
              <a:rPr lang="en-US" sz="3000" dirty="0" err="1">
                <a:solidFill>
                  <a:schemeClr val="tx1"/>
                </a:solidFill>
              </a:rPr>
              <a:t>dS</a:t>
            </a:r>
            <a:r>
              <a:rPr lang="en-US" sz="3000" dirty="0">
                <a:solidFill>
                  <a:schemeClr val="tx1"/>
                </a:solidFill>
              </a:rPr>
              <a:t>₂ geometries: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E40CAF5C-7FFA-AE44-1D81-8127E7A78F6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26796" y="3779194"/>
            <a:ext cx="533400" cy="23114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982D2B8-4871-D7E7-DC79-89457105C1C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1221" y="3601160"/>
            <a:ext cx="5856998" cy="906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7387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D5959F9-19FC-8740-9DDA-F358584BC00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Content Placeholder 2">
            <a:extLst>
              <a:ext uri="{FF2B5EF4-FFF2-40B4-BE49-F238E27FC236}">
                <a16:creationId xmlns:a16="http://schemas.microsoft.com/office/drawing/2014/main" id="{0C37B9A9-4B4F-7A4B-9DA4-FE601A960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221" y="420048"/>
            <a:ext cx="10289177" cy="766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200" b="1" dirty="0" err="1">
                <a:solidFill>
                  <a:schemeClr val="tx1"/>
                </a:solidFill>
              </a:rPr>
              <a:t>dS</a:t>
            </a:r>
            <a:r>
              <a:rPr lang="en-US" sz="4200" b="1" dirty="0">
                <a:solidFill>
                  <a:schemeClr val="tx1"/>
                </a:solidFill>
              </a:rPr>
              <a:t> JT gravity</a:t>
            </a:r>
            <a:endParaRPr lang="en-US" sz="4200" dirty="0">
              <a:solidFill>
                <a:schemeClr val="tx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98E5ECE-9ADC-2C2E-608F-A88FA2824F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01787" y="3791644"/>
            <a:ext cx="131467" cy="262934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92248E08-E2A2-D338-C714-AB3BCE9DE2CB}"/>
              </a:ext>
            </a:extLst>
          </p:cNvPr>
          <p:cNvCxnSpPr>
            <a:cxnSpLocks/>
          </p:cNvCxnSpPr>
          <p:nvPr/>
        </p:nvCxnSpPr>
        <p:spPr>
          <a:xfrm flipV="1">
            <a:off x="11537142" y="2155449"/>
            <a:ext cx="0" cy="3657598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22">
            <a:extLst>
              <a:ext uri="{FF2B5EF4-FFF2-40B4-BE49-F238E27FC236}">
                <a16:creationId xmlns:a16="http://schemas.microsoft.com/office/drawing/2014/main" id="{2FD9FCED-4937-063F-9D14-C45AF37709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99010" y="1723696"/>
            <a:ext cx="2211338" cy="4521104"/>
          </a:xfrm>
          <a:prstGeom prst="rect">
            <a:avLst/>
          </a:prstGeom>
        </p:spPr>
      </p:pic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5651A921-1CB2-747D-7514-46C37FC8386E}"/>
              </a:ext>
            </a:extLst>
          </p:cNvPr>
          <p:cNvSpPr txBox="1">
            <a:spLocks/>
          </p:cNvSpPr>
          <p:nvPr/>
        </p:nvSpPr>
        <p:spPr>
          <a:xfrm>
            <a:off x="8371288" y="116798"/>
            <a:ext cx="4379495" cy="139824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2400" b="1" dirty="0">
                <a:solidFill>
                  <a:srgbClr val="0070C0"/>
                </a:solidFill>
              </a:rPr>
              <a:t>[Cotler, Jensen, Maloney ‘19]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2400" b="1" dirty="0">
                <a:solidFill>
                  <a:srgbClr val="0070C0"/>
                </a:solidFill>
              </a:rPr>
              <a:t>[Cotler, Jensen ‘19]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2400" b="1" dirty="0">
                <a:solidFill>
                  <a:srgbClr val="0070C0"/>
                </a:solidFill>
              </a:rPr>
              <a:t>[Cotler, Jensen ‘23]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3000" b="1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3000" b="1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3000" b="1" dirty="0">
              <a:solidFill>
                <a:srgbClr val="E89112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A37428F-659E-22CE-EC77-B7D6B77FB26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26796" y="3779194"/>
            <a:ext cx="533400" cy="231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4179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D5959F9-19FC-8740-9DDA-F358584BC00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Content Placeholder 2">
            <a:extLst>
              <a:ext uri="{FF2B5EF4-FFF2-40B4-BE49-F238E27FC236}">
                <a16:creationId xmlns:a16="http://schemas.microsoft.com/office/drawing/2014/main" id="{0C37B9A9-4B4F-7A4B-9DA4-FE601A960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221" y="420048"/>
            <a:ext cx="10289177" cy="766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200" b="1" dirty="0" err="1">
                <a:solidFill>
                  <a:schemeClr val="tx1"/>
                </a:solidFill>
              </a:rPr>
              <a:t>dS</a:t>
            </a:r>
            <a:r>
              <a:rPr lang="en-US" sz="4200" b="1" dirty="0">
                <a:solidFill>
                  <a:schemeClr val="tx1"/>
                </a:solidFill>
              </a:rPr>
              <a:t> JT gravity</a:t>
            </a:r>
            <a:endParaRPr lang="en-US" sz="4200" dirty="0">
              <a:solidFill>
                <a:schemeClr val="tx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98E5ECE-9ADC-2C2E-608F-A88FA2824F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01787" y="3791644"/>
            <a:ext cx="131467" cy="262934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92248E08-E2A2-D338-C714-AB3BCE9DE2CB}"/>
              </a:ext>
            </a:extLst>
          </p:cNvPr>
          <p:cNvCxnSpPr>
            <a:cxnSpLocks/>
          </p:cNvCxnSpPr>
          <p:nvPr/>
        </p:nvCxnSpPr>
        <p:spPr>
          <a:xfrm flipV="1">
            <a:off x="11537142" y="2155449"/>
            <a:ext cx="0" cy="3657598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22">
            <a:extLst>
              <a:ext uri="{FF2B5EF4-FFF2-40B4-BE49-F238E27FC236}">
                <a16:creationId xmlns:a16="http://schemas.microsoft.com/office/drawing/2014/main" id="{2FD9FCED-4937-063F-9D14-C45AF37709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99010" y="1723696"/>
            <a:ext cx="2211338" cy="4521104"/>
          </a:xfrm>
          <a:prstGeom prst="rect">
            <a:avLst/>
          </a:prstGeom>
        </p:spPr>
      </p:pic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5651A921-1CB2-747D-7514-46C37FC8386E}"/>
              </a:ext>
            </a:extLst>
          </p:cNvPr>
          <p:cNvSpPr txBox="1">
            <a:spLocks/>
          </p:cNvSpPr>
          <p:nvPr/>
        </p:nvSpPr>
        <p:spPr>
          <a:xfrm>
            <a:off x="8371288" y="116798"/>
            <a:ext cx="4379495" cy="139824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2400" b="1" dirty="0">
                <a:solidFill>
                  <a:srgbClr val="0070C0"/>
                </a:solidFill>
              </a:rPr>
              <a:t>[Cotler, Jensen, Maloney ‘19]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2400" b="1" dirty="0">
                <a:solidFill>
                  <a:srgbClr val="0070C0"/>
                </a:solidFill>
              </a:rPr>
              <a:t>[Cotler, Jensen ‘19]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2400" b="1" dirty="0">
                <a:solidFill>
                  <a:srgbClr val="0070C0"/>
                </a:solidFill>
              </a:rPr>
              <a:t>[Cotler, Jensen ‘23]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3000" b="1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3000" b="1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3000" b="1" dirty="0">
              <a:solidFill>
                <a:srgbClr val="E89112"/>
              </a:solidFill>
            </a:endParaRPr>
          </a:p>
        </p:txBody>
      </p:sp>
      <p:sp>
        <p:nvSpPr>
          <p:cNvPr id="28" name="Content Placeholder 2">
            <a:extLst>
              <a:ext uri="{FF2B5EF4-FFF2-40B4-BE49-F238E27FC236}">
                <a16:creationId xmlns:a16="http://schemas.microsoft.com/office/drawing/2014/main" id="{23A8AAD9-D25B-D0CC-6513-31E00DF1E522}"/>
              </a:ext>
            </a:extLst>
          </p:cNvPr>
          <p:cNvSpPr txBox="1">
            <a:spLocks/>
          </p:cNvSpPr>
          <p:nvPr/>
        </p:nvSpPr>
        <p:spPr>
          <a:xfrm>
            <a:off x="531221" y="1526343"/>
            <a:ext cx="6011095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3000" dirty="0">
                <a:solidFill>
                  <a:schemeClr val="tx1"/>
                </a:solidFill>
              </a:rPr>
              <a:t>Boundary conditions in the far future: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A37428F-659E-22CE-EC77-B7D6B77FB26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26796" y="3779194"/>
            <a:ext cx="533400" cy="231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1679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D5959F9-19FC-8740-9DDA-F358584BC00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Content Placeholder 2">
            <a:extLst>
              <a:ext uri="{FF2B5EF4-FFF2-40B4-BE49-F238E27FC236}">
                <a16:creationId xmlns:a16="http://schemas.microsoft.com/office/drawing/2014/main" id="{0C37B9A9-4B4F-7A4B-9DA4-FE601A960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221" y="420048"/>
            <a:ext cx="10289177" cy="766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200" b="1" dirty="0" err="1">
                <a:solidFill>
                  <a:schemeClr val="tx1"/>
                </a:solidFill>
              </a:rPr>
              <a:t>dS</a:t>
            </a:r>
            <a:r>
              <a:rPr lang="en-US" sz="4200" b="1" dirty="0">
                <a:solidFill>
                  <a:schemeClr val="tx1"/>
                </a:solidFill>
              </a:rPr>
              <a:t> JT gravity</a:t>
            </a:r>
            <a:endParaRPr lang="en-US" sz="4200" dirty="0">
              <a:solidFill>
                <a:schemeClr val="tx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98E5ECE-9ADC-2C2E-608F-A88FA2824F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01787" y="3791644"/>
            <a:ext cx="131467" cy="262934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92248E08-E2A2-D338-C714-AB3BCE9DE2CB}"/>
              </a:ext>
            </a:extLst>
          </p:cNvPr>
          <p:cNvCxnSpPr>
            <a:cxnSpLocks/>
          </p:cNvCxnSpPr>
          <p:nvPr/>
        </p:nvCxnSpPr>
        <p:spPr>
          <a:xfrm flipV="1">
            <a:off x="11537142" y="2155449"/>
            <a:ext cx="0" cy="3657598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22">
            <a:extLst>
              <a:ext uri="{FF2B5EF4-FFF2-40B4-BE49-F238E27FC236}">
                <a16:creationId xmlns:a16="http://schemas.microsoft.com/office/drawing/2014/main" id="{2FD9FCED-4937-063F-9D14-C45AF37709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99010" y="1723696"/>
            <a:ext cx="2211338" cy="4521104"/>
          </a:xfrm>
          <a:prstGeom prst="rect">
            <a:avLst/>
          </a:prstGeom>
        </p:spPr>
      </p:pic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5651A921-1CB2-747D-7514-46C37FC8386E}"/>
              </a:ext>
            </a:extLst>
          </p:cNvPr>
          <p:cNvSpPr txBox="1">
            <a:spLocks/>
          </p:cNvSpPr>
          <p:nvPr/>
        </p:nvSpPr>
        <p:spPr>
          <a:xfrm>
            <a:off x="8371288" y="116798"/>
            <a:ext cx="4379495" cy="139824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2400" b="1" dirty="0">
                <a:solidFill>
                  <a:srgbClr val="0070C0"/>
                </a:solidFill>
              </a:rPr>
              <a:t>[Cotler, Jensen, Maloney ‘19]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2400" b="1" dirty="0">
                <a:solidFill>
                  <a:srgbClr val="0070C0"/>
                </a:solidFill>
              </a:rPr>
              <a:t>[Cotler, Jensen ‘19]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2400" b="1" dirty="0">
                <a:solidFill>
                  <a:srgbClr val="0070C0"/>
                </a:solidFill>
              </a:rPr>
              <a:t>[Cotler, Jensen ‘23]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3000" b="1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3000" b="1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3000" b="1" dirty="0">
              <a:solidFill>
                <a:srgbClr val="E89112"/>
              </a:solidFill>
            </a:endParaRPr>
          </a:p>
        </p:txBody>
      </p:sp>
      <p:sp>
        <p:nvSpPr>
          <p:cNvPr id="28" name="Content Placeholder 2">
            <a:extLst>
              <a:ext uri="{FF2B5EF4-FFF2-40B4-BE49-F238E27FC236}">
                <a16:creationId xmlns:a16="http://schemas.microsoft.com/office/drawing/2014/main" id="{23A8AAD9-D25B-D0CC-6513-31E00DF1E522}"/>
              </a:ext>
            </a:extLst>
          </p:cNvPr>
          <p:cNvSpPr txBox="1">
            <a:spLocks/>
          </p:cNvSpPr>
          <p:nvPr/>
        </p:nvSpPr>
        <p:spPr>
          <a:xfrm>
            <a:off x="531221" y="1526343"/>
            <a:ext cx="6011095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3000" dirty="0">
                <a:solidFill>
                  <a:schemeClr val="tx1"/>
                </a:solidFill>
              </a:rPr>
              <a:t>Boundary conditions in the far future: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A37428F-659E-22CE-EC77-B7D6B77FB26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26796" y="3779194"/>
            <a:ext cx="533400" cy="23114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0EC0BF7-4C0C-6645-753A-2841DF5F9E9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1221" y="2420537"/>
            <a:ext cx="4246725" cy="944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9115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D5959F9-19FC-8740-9DDA-F358584BC00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Content Placeholder 2">
            <a:extLst>
              <a:ext uri="{FF2B5EF4-FFF2-40B4-BE49-F238E27FC236}">
                <a16:creationId xmlns:a16="http://schemas.microsoft.com/office/drawing/2014/main" id="{0C37B9A9-4B4F-7A4B-9DA4-FE601A960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221" y="420048"/>
            <a:ext cx="10289177" cy="766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200" b="1" dirty="0" err="1">
                <a:solidFill>
                  <a:schemeClr val="tx1"/>
                </a:solidFill>
              </a:rPr>
              <a:t>dS</a:t>
            </a:r>
            <a:r>
              <a:rPr lang="en-US" sz="4200" b="1" dirty="0">
                <a:solidFill>
                  <a:schemeClr val="tx1"/>
                </a:solidFill>
              </a:rPr>
              <a:t> JT gravity</a:t>
            </a:r>
            <a:endParaRPr lang="en-US" sz="4200" dirty="0">
              <a:solidFill>
                <a:schemeClr val="tx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0B0CF00-5F2A-B09A-35E7-B1C9EACB3D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26796" y="3779194"/>
            <a:ext cx="533400" cy="231140"/>
          </a:xfrm>
          <a:prstGeom prst="rect">
            <a:avLst/>
          </a:prstGeom>
        </p:spPr>
      </p:pic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5651A921-1CB2-747D-7514-46C37FC8386E}"/>
              </a:ext>
            </a:extLst>
          </p:cNvPr>
          <p:cNvSpPr txBox="1">
            <a:spLocks/>
          </p:cNvSpPr>
          <p:nvPr/>
        </p:nvSpPr>
        <p:spPr>
          <a:xfrm>
            <a:off x="8371288" y="116798"/>
            <a:ext cx="4379495" cy="139824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2400" b="1" dirty="0">
                <a:solidFill>
                  <a:srgbClr val="0070C0"/>
                </a:solidFill>
              </a:rPr>
              <a:t>[Cotler, Jensen, Maloney ‘19]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2400" b="1" dirty="0">
                <a:solidFill>
                  <a:srgbClr val="0070C0"/>
                </a:solidFill>
              </a:rPr>
              <a:t>[Cotler, Jensen ‘19]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2400" b="1" dirty="0">
                <a:solidFill>
                  <a:srgbClr val="0070C0"/>
                </a:solidFill>
              </a:rPr>
              <a:t>[Cotler, Jensen ‘23]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3000" b="1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3000" b="1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3000" b="1" dirty="0">
              <a:solidFill>
                <a:srgbClr val="E89112"/>
              </a:solidFill>
            </a:endParaRPr>
          </a:p>
        </p:txBody>
      </p:sp>
      <p:sp>
        <p:nvSpPr>
          <p:cNvPr id="28" name="Content Placeholder 2">
            <a:extLst>
              <a:ext uri="{FF2B5EF4-FFF2-40B4-BE49-F238E27FC236}">
                <a16:creationId xmlns:a16="http://schemas.microsoft.com/office/drawing/2014/main" id="{23A8AAD9-D25B-D0CC-6513-31E00DF1E522}"/>
              </a:ext>
            </a:extLst>
          </p:cNvPr>
          <p:cNvSpPr txBox="1">
            <a:spLocks/>
          </p:cNvSpPr>
          <p:nvPr/>
        </p:nvSpPr>
        <p:spPr>
          <a:xfrm>
            <a:off x="531221" y="1526343"/>
            <a:ext cx="6011095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3000" dirty="0">
                <a:solidFill>
                  <a:schemeClr val="tx1"/>
                </a:solidFill>
              </a:rPr>
              <a:t>Boundary conditions in the far future:</a:t>
            </a:r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45BAC904-E462-9E7B-A727-F1BEB4360E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99010" y="1723696"/>
            <a:ext cx="2211338" cy="4521104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68D536B9-7C07-E45B-A251-5872FF9BDC9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701787" y="3791644"/>
            <a:ext cx="131467" cy="262934"/>
          </a:xfrm>
          <a:prstGeom prst="rect">
            <a:avLst/>
          </a:prstGeom>
        </p:spPr>
      </p:pic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3010117F-3B14-A4E0-7BD4-699EA4EE23DB}"/>
              </a:ext>
            </a:extLst>
          </p:cNvPr>
          <p:cNvCxnSpPr>
            <a:cxnSpLocks/>
          </p:cNvCxnSpPr>
          <p:nvPr/>
        </p:nvCxnSpPr>
        <p:spPr>
          <a:xfrm flipV="1">
            <a:off x="11537142" y="2155449"/>
            <a:ext cx="0" cy="3657598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9E61A5B-F0B4-4278-0FC7-E6D822DA0DB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1221" y="2420537"/>
            <a:ext cx="4246725" cy="94468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EF35576-C4FE-960B-F7FE-520C0D0E101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783022" y="1230018"/>
            <a:ext cx="476546" cy="410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1781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D5959F9-19FC-8740-9DDA-F358584BC00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Content Placeholder 2">
            <a:extLst>
              <a:ext uri="{FF2B5EF4-FFF2-40B4-BE49-F238E27FC236}">
                <a16:creationId xmlns:a16="http://schemas.microsoft.com/office/drawing/2014/main" id="{0C37B9A9-4B4F-7A4B-9DA4-FE601A960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221" y="420048"/>
            <a:ext cx="10289177" cy="766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200" b="1" dirty="0" err="1">
                <a:solidFill>
                  <a:schemeClr val="tx1"/>
                </a:solidFill>
              </a:rPr>
              <a:t>dS</a:t>
            </a:r>
            <a:r>
              <a:rPr lang="en-US" sz="4200" b="1" dirty="0">
                <a:solidFill>
                  <a:schemeClr val="tx1"/>
                </a:solidFill>
              </a:rPr>
              <a:t> JT gravity</a:t>
            </a:r>
            <a:endParaRPr lang="en-US" sz="4200" dirty="0">
              <a:solidFill>
                <a:schemeClr val="tx1"/>
              </a:solidFill>
            </a:endParaRPr>
          </a:p>
        </p:txBody>
      </p:sp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5651A921-1CB2-747D-7514-46C37FC8386E}"/>
              </a:ext>
            </a:extLst>
          </p:cNvPr>
          <p:cNvSpPr txBox="1">
            <a:spLocks/>
          </p:cNvSpPr>
          <p:nvPr/>
        </p:nvSpPr>
        <p:spPr>
          <a:xfrm>
            <a:off x="8371288" y="116798"/>
            <a:ext cx="4379495" cy="139824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2400" b="1" dirty="0">
                <a:solidFill>
                  <a:srgbClr val="0070C0"/>
                </a:solidFill>
              </a:rPr>
              <a:t>[Cotler, Jensen, Maloney ‘19]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2400" b="1" dirty="0">
                <a:solidFill>
                  <a:srgbClr val="0070C0"/>
                </a:solidFill>
              </a:rPr>
              <a:t>[Cotler, Jensen ‘19]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2400" b="1" dirty="0">
                <a:solidFill>
                  <a:srgbClr val="0070C0"/>
                </a:solidFill>
              </a:rPr>
              <a:t>[Cotler, Jensen ‘23]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3000" b="1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3000" b="1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3000" b="1" dirty="0">
              <a:solidFill>
                <a:srgbClr val="E89112"/>
              </a:solidFill>
            </a:endParaRPr>
          </a:p>
        </p:txBody>
      </p:sp>
      <p:sp>
        <p:nvSpPr>
          <p:cNvPr id="28" name="Content Placeholder 2">
            <a:extLst>
              <a:ext uri="{FF2B5EF4-FFF2-40B4-BE49-F238E27FC236}">
                <a16:creationId xmlns:a16="http://schemas.microsoft.com/office/drawing/2014/main" id="{23A8AAD9-D25B-D0CC-6513-31E00DF1E522}"/>
              </a:ext>
            </a:extLst>
          </p:cNvPr>
          <p:cNvSpPr txBox="1">
            <a:spLocks/>
          </p:cNvSpPr>
          <p:nvPr/>
        </p:nvSpPr>
        <p:spPr>
          <a:xfrm>
            <a:off x="531221" y="1526343"/>
            <a:ext cx="6011095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3000" dirty="0">
                <a:solidFill>
                  <a:schemeClr val="tx1"/>
                </a:solidFill>
              </a:rPr>
              <a:t>Boundary conditions in the far future: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EC913DD-A866-BC7D-9343-263B09282C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221" y="2420537"/>
            <a:ext cx="4246725" cy="94468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1B68025-0BEC-56A5-B3A1-559C9DD9AF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26796" y="3779194"/>
            <a:ext cx="533400" cy="231140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A590ACF5-B455-4BC1-810A-52FABDAD591A}"/>
              </a:ext>
            </a:extLst>
          </p:cNvPr>
          <p:cNvGrpSpPr/>
          <p:nvPr/>
        </p:nvGrpSpPr>
        <p:grpSpPr>
          <a:xfrm>
            <a:off x="9000578" y="1716573"/>
            <a:ext cx="2211338" cy="2370912"/>
            <a:chOff x="4428430" y="1325449"/>
            <a:chExt cx="2211338" cy="2370912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CD33F4BA-D7D7-62C4-5C1C-7BB183C9DE7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b="49076"/>
            <a:stretch/>
          </p:blipFill>
          <p:spPr>
            <a:xfrm>
              <a:off x="4428430" y="1325449"/>
              <a:ext cx="2211338" cy="2302334"/>
            </a:xfrm>
            <a:prstGeom prst="rect">
              <a:avLst/>
            </a:prstGeom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170DB05E-D5FE-61DB-9E57-1B2385625289}"/>
                </a:ext>
              </a:extLst>
            </p:cNvPr>
            <p:cNvSpPr/>
            <p:nvPr/>
          </p:nvSpPr>
          <p:spPr>
            <a:xfrm>
              <a:off x="5353050" y="3627783"/>
              <a:ext cx="412750" cy="4571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EF491329-91A6-96FF-D5B9-73C7101C1CB5}"/>
                </a:ext>
              </a:extLst>
            </p:cNvPr>
            <p:cNvSpPr/>
            <p:nvPr/>
          </p:nvSpPr>
          <p:spPr>
            <a:xfrm rot="992939">
              <a:off x="5299074" y="3624607"/>
              <a:ext cx="412750" cy="4571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EEBFA1F6-4B3C-B7D9-AD21-084274B71F20}"/>
                </a:ext>
              </a:extLst>
            </p:cNvPr>
            <p:cNvSpPr/>
            <p:nvPr/>
          </p:nvSpPr>
          <p:spPr>
            <a:xfrm rot="2181734">
              <a:off x="5292007" y="3650642"/>
              <a:ext cx="412750" cy="4571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AC1DFD8E-8D29-9B4B-856F-A1A3B93CAA39}"/>
                </a:ext>
              </a:extLst>
            </p:cNvPr>
            <p:cNvSpPr/>
            <p:nvPr/>
          </p:nvSpPr>
          <p:spPr>
            <a:xfrm rot="20607061" flipH="1">
              <a:off x="5421160" y="3608732"/>
              <a:ext cx="412750" cy="4571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9AFDAAA5-B305-1630-BA3C-12476358C173}"/>
                </a:ext>
              </a:extLst>
            </p:cNvPr>
            <p:cNvSpPr/>
            <p:nvPr/>
          </p:nvSpPr>
          <p:spPr>
            <a:xfrm rot="19418266" flipH="1">
              <a:off x="5414093" y="3634767"/>
              <a:ext cx="412750" cy="4571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F89507DE-23BA-B44B-27D1-3632E60713A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83022" y="1230018"/>
            <a:ext cx="476546" cy="410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1193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D5959F9-19FC-8740-9DDA-F358584BC00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Content Placeholder 2">
            <a:extLst>
              <a:ext uri="{FF2B5EF4-FFF2-40B4-BE49-F238E27FC236}">
                <a16:creationId xmlns:a16="http://schemas.microsoft.com/office/drawing/2014/main" id="{0C37B9A9-4B4F-7A4B-9DA4-FE601A960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221" y="420048"/>
            <a:ext cx="10289177" cy="766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200" b="1" dirty="0" err="1">
                <a:solidFill>
                  <a:schemeClr val="tx1"/>
                </a:solidFill>
              </a:rPr>
              <a:t>dS</a:t>
            </a:r>
            <a:r>
              <a:rPr lang="en-US" sz="4200" b="1" dirty="0">
                <a:solidFill>
                  <a:schemeClr val="tx1"/>
                </a:solidFill>
              </a:rPr>
              <a:t> JT gravity</a:t>
            </a:r>
            <a:endParaRPr lang="en-US" sz="4200" dirty="0">
              <a:solidFill>
                <a:schemeClr val="tx1"/>
              </a:solidFill>
            </a:endParaRPr>
          </a:p>
        </p:txBody>
      </p:sp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5651A921-1CB2-747D-7514-46C37FC8386E}"/>
              </a:ext>
            </a:extLst>
          </p:cNvPr>
          <p:cNvSpPr txBox="1">
            <a:spLocks/>
          </p:cNvSpPr>
          <p:nvPr/>
        </p:nvSpPr>
        <p:spPr>
          <a:xfrm>
            <a:off x="8371288" y="116798"/>
            <a:ext cx="4379495" cy="139824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2400" b="1" dirty="0">
                <a:solidFill>
                  <a:srgbClr val="0070C0"/>
                </a:solidFill>
              </a:rPr>
              <a:t>[Cotler, Jensen, Maloney ‘19]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2400" b="1" dirty="0">
                <a:solidFill>
                  <a:srgbClr val="0070C0"/>
                </a:solidFill>
              </a:rPr>
              <a:t>[Cotler, Jensen ‘19]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2400" b="1" dirty="0">
                <a:solidFill>
                  <a:srgbClr val="0070C0"/>
                </a:solidFill>
              </a:rPr>
              <a:t>[Cotler, Jensen ‘23]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3000" b="1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3000" b="1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3000" b="1" dirty="0">
              <a:solidFill>
                <a:srgbClr val="E89112"/>
              </a:solidFill>
            </a:endParaRPr>
          </a:p>
        </p:txBody>
      </p:sp>
      <p:sp>
        <p:nvSpPr>
          <p:cNvPr id="28" name="Content Placeholder 2">
            <a:extLst>
              <a:ext uri="{FF2B5EF4-FFF2-40B4-BE49-F238E27FC236}">
                <a16:creationId xmlns:a16="http://schemas.microsoft.com/office/drawing/2014/main" id="{23A8AAD9-D25B-D0CC-6513-31E00DF1E522}"/>
              </a:ext>
            </a:extLst>
          </p:cNvPr>
          <p:cNvSpPr txBox="1">
            <a:spLocks/>
          </p:cNvSpPr>
          <p:nvPr/>
        </p:nvSpPr>
        <p:spPr>
          <a:xfrm>
            <a:off x="531221" y="1526343"/>
            <a:ext cx="6011095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3000" dirty="0">
                <a:solidFill>
                  <a:schemeClr val="tx1"/>
                </a:solidFill>
              </a:rPr>
              <a:t>Boundary conditions in the far future: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EC913DD-A866-BC7D-9343-263B09282C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221" y="2420537"/>
            <a:ext cx="4246725" cy="94468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12E2958-B014-F242-FA4B-638F095DC9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6577" y="4258475"/>
            <a:ext cx="7362438" cy="71456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1B68025-0BEC-56A5-B3A1-559C9DD9AFC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26796" y="3779194"/>
            <a:ext cx="533400" cy="231140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A590ACF5-B455-4BC1-810A-52FABDAD591A}"/>
              </a:ext>
            </a:extLst>
          </p:cNvPr>
          <p:cNvGrpSpPr/>
          <p:nvPr/>
        </p:nvGrpSpPr>
        <p:grpSpPr>
          <a:xfrm>
            <a:off x="9000578" y="1716573"/>
            <a:ext cx="2211338" cy="2370912"/>
            <a:chOff x="4428430" y="1325449"/>
            <a:chExt cx="2211338" cy="2370912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CD33F4BA-D7D7-62C4-5C1C-7BB183C9DE7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b="49076"/>
            <a:stretch/>
          </p:blipFill>
          <p:spPr>
            <a:xfrm>
              <a:off x="4428430" y="1325449"/>
              <a:ext cx="2211338" cy="2302334"/>
            </a:xfrm>
            <a:prstGeom prst="rect">
              <a:avLst/>
            </a:prstGeom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170DB05E-D5FE-61DB-9E57-1B2385625289}"/>
                </a:ext>
              </a:extLst>
            </p:cNvPr>
            <p:cNvSpPr/>
            <p:nvPr/>
          </p:nvSpPr>
          <p:spPr>
            <a:xfrm>
              <a:off x="5353050" y="3627783"/>
              <a:ext cx="412750" cy="4571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EF491329-91A6-96FF-D5B9-73C7101C1CB5}"/>
                </a:ext>
              </a:extLst>
            </p:cNvPr>
            <p:cNvSpPr/>
            <p:nvPr/>
          </p:nvSpPr>
          <p:spPr>
            <a:xfrm rot="992939">
              <a:off x="5299074" y="3624607"/>
              <a:ext cx="412750" cy="4571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EEBFA1F6-4B3C-B7D9-AD21-084274B71F20}"/>
                </a:ext>
              </a:extLst>
            </p:cNvPr>
            <p:cNvSpPr/>
            <p:nvPr/>
          </p:nvSpPr>
          <p:spPr>
            <a:xfrm rot="2181734">
              <a:off x="5292007" y="3650642"/>
              <a:ext cx="412750" cy="4571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AC1DFD8E-8D29-9B4B-856F-A1A3B93CAA39}"/>
                </a:ext>
              </a:extLst>
            </p:cNvPr>
            <p:cNvSpPr/>
            <p:nvPr/>
          </p:nvSpPr>
          <p:spPr>
            <a:xfrm rot="20607061" flipH="1">
              <a:off x="5421160" y="3608732"/>
              <a:ext cx="412750" cy="4571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9AFDAAA5-B305-1630-BA3C-12476358C173}"/>
                </a:ext>
              </a:extLst>
            </p:cNvPr>
            <p:cNvSpPr/>
            <p:nvPr/>
          </p:nvSpPr>
          <p:spPr>
            <a:xfrm rot="19418266" flipH="1">
              <a:off x="5414093" y="3634767"/>
              <a:ext cx="412750" cy="4571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F89507DE-23BA-B44B-27D1-3632E60713A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783022" y="1230018"/>
            <a:ext cx="476546" cy="410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8114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D5959F9-19FC-8740-9DDA-F358584BC00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Content Placeholder 2">
            <a:extLst>
              <a:ext uri="{FF2B5EF4-FFF2-40B4-BE49-F238E27FC236}">
                <a16:creationId xmlns:a16="http://schemas.microsoft.com/office/drawing/2014/main" id="{0C37B9A9-4B4F-7A4B-9DA4-FE601A960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221" y="420048"/>
            <a:ext cx="10289177" cy="766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200" b="1" dirty="0">
                <a:solidFill>
                  <a:schemeClr val="tx1"/>
                </a:solidFill>
              </a:rPr>
              <a:t>Pretext</a:t>
            </a:r>
            <a:endParaRPr lang="en-US" sz="4200" dirty="0">
              <a:solidFill>
                <a:schemeClr val="tx1"/>
              </a:solidFill>
            </a:endParaRP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E43388DE-C5AD-02BC-177D-17A06706AED4}"/>
              </a:ext>
            </a:extLst>
          </p:cNvPr>
          <p:cNvSpPr txBox="1">
            <a:spLocks/>
          </p:cNvSpPr>
          <p:nvPr/>
        </p:nvSpPr>
        <p:spPr>
          <a:xfrm>
            <a:off x="531221" y="1369912"/>
            <a:ext cx="11292480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3800" dirty="0">
                <a:solidFill>
                  <a:schemeClr val="tx1"/>
                </a:solidFill>
              </a:rPr>
              <a:t>So little is known about non-perturbative quantum gravity in </a:t>
            </a:r>
            <a:r>
              <a:rPr lang="en-US" sz="3800" dirty="0" err="1">
                <a:solidFill>
                  <a:schemeClr val="tx1"/>
                </a:solidFill>
              </a:rPr>
              <a:t>dS</a:t>
            </a:r>
            <a:endParaRPr lang="en-US" sz="3800" dirty="0">
              <a:solidFill>
                <a:srgbClr val="E8911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2080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D5959F9-19FC-8740-9DDA-F358584BC00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Content Placeholder 2">
            <a:extLst>
              <a:ext uri="{FF2B5EF4-FFF2-40B4-BE49-F238E27FC236}">
                <a16:creationId xmlns:a16="http://schemas.microsoft.com/office/drawing/2014/main" id="{0C37B9A9-4B4F-7A4B-9DA4-FE601A960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221" y="420048"/>
            <a:ext cx="10289177" cy="766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200" b="1" dirty="0" err="1">
                <a:solidFill>
                  <a:schemeClr val="tx1"/>
                </a:solidFill>
              </a:rPr>
              <a:t>dS</a:t>
            </a:r>
            <a:r>
              <a:rPr lang="en-US" sz="4200" b="1" dirty="0">
                <a:solidFill>
                  <a:schemeClr val="tx1"/>
                </a:solidFill>
              </a:rPr>
              <a:t> JT gravity</a:t>
            </a:r>
            <a:endParaRPr lang="en-US" sz="4200" dirty="0">
              <a:solidFill>
                <a:schemeClr val="tx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0B0CF00-5F2A-B09A-35E7-B1C9EACB3D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26796" y="3779194"/>
            <a:ext cx="533400" cy="231140"/>
          </a:xfrm>
          <a:prstGeom prst="rect">
            <a:avLst/>
          </a:prstGeom>
        </p:spPr>
      </p:pic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5651A921-1CB2-747D-7514-46C37FC8386E}"/>
              </a:ext>
            </a:extLst>
          </p:cNvPr>
          <p:cNvSpPr txBox="1">
            <a:spLocks/>
          </p:cNvSpPr>
          <p:nvPr/>
        </p:nvSpPr>
        <p:spPr>
          <a:xfrm>
            <a:off x="8371288" y="116798"/>
            <a:ext cx="4379495" cy="139824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2400" b="1" dirty="0">
                <a:solidFill>
                  <a:srgbClr val="0070C0"/>
                </a:solidFill>
              </a:rPr>
              <a:t>[Cotler, Jensen, Maloney ‘19]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2400" b="1" dirty="0">
                <a:solidFill>
                  <a:srgbClr val="0070C0"/>
                </a:solidFill>
              </a:rPr>
              <a:t>[Cotler, Jensen ‘19]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2400" b="1" dirty="0">
                <a:solidFill>
                  <a:srgbClr val="0070C0"/>
                </a:solidFill>
              </a:rPr>
              <a:t>[Cotler, Jensen ‘23]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3000" b="1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3000" b="1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3000" b="1" dirty="0">
              <a:solidFill>
                <a:srgbClr val="E89112"/>
              </a:solidFill>
            </a:endParaRPr>
          </a:p>
        </p:txBody>
      </p:sp>
      <p:sp>
        <p:nvSpPr>
          <p:cNvPr id="28" name="Content Placeholder 2">
            <a:extLst>
              <a:ext uri="{FF2B5EF4-FFF2-40B4-BE49-F238E27FC236}">
                <a16:creationId xmlns:a16="http://schemas.microsoft.com/office/drawing/2014/main" id="{23A8AAD9-D25B-D0CC-6513-31E00DF1E522}"/>
              </a:ext>
            </a:extLst>
          </p:cNvPr>
          <p:cNvSpPr txBox="1">
            <a:spLocks/>
          </p:cNvSpPr>
          <p:nvPr/>
        </p:nvSpPr>
        <p:spPr>
          <a:xfrm>
            <a:off x="531221" y="1526343"/>
            <a:ext cx="6011095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3000" dirty="0">
                <a:solidFill>
                  <a:schemeClr val="tx1"/>
                </a:solidFill>
              </a:rPr>
              <a:t>Boundary conditions in the far future: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8CD7CE2D-97E0-8F34-C943-A2C43816437E}"/>
              </a:ext>
            </a:extLst>
          </p:cNvPr>
          <p:cNvGrpSpPr/>
          <p:nvPr/>
        </p:nvGrpSpPr>
        <p:grpSpPr>
          <a:xfrm>
            <a:off x="9000578" y="1716573"/>
            <a:ext cx="2211338" cy="2370912"/>
            <a:chOff x="4428430" y="1325449"/>
            <a:chExt cx="2211338" cy="2370912"/>
          </a:xfrm>
        </p:grpSpPr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0E48C597-A931-18BA-0A81-5E0F83C662B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b="49076"/>
            <a:stretch/>
          </p:blipFill>
          <p:spPr>
            <a:xfrm>
              <a:off x="4428430" y="1325449"/>
              <a:ext cx="2211338" cy="2302334"/>
            </a:xfrm>
            <a:prstGeom prst="rect">
              <a:avLst/>
            </a:prstGeom>
          </p:spPr>
        </p:pic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1EA0E56F-8301-E065-0E16-744D023881FB}"/>
                </a:ext>
              </a:extLst>
            </p:cNvPr>
            <p:cNvSpPr/>
            <p:nvPr/>
          </p:nvSpPr>
          <p:spPr>
            <a:xfrm>
              <a:off x="5353050" y="3627783"/>
              <a:ext cx="412750" cy="4571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EB5AA81F-5E3A-5A84-555E-5F3DCEF8674F}"/>
                </a:ext>
              </a:extLst>
            </p:cNvPr>
            <p:cNvSpPr/>
            <p:nvPr/>
          </p:nvSpPr>
          <p:spPr>
            <a:xfrm rot="992939">
              <a:off x="5299074" y="3624607"/>
              <a:ext cx="412750" cy="4571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C75F0206-3910-9198-D11C-0DFF21249F4A}"/>
                </a:ext>
              </a:extLst>
            </p:cNvPr>
            <p:cNvSpPr/>
            <p:nvPr/>
          </p:nvSpPr>
          <p:spPr>
            <a:xfrm rot="2181734">
              <a:off x="5292007" y="3650642"/>
              <a:ext cx="412750" cy="4571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1BA51853-CE96-B7F7-D152-AE7430C6F586}"/>
                </a:ext>
              </a:extLst>
            </p:cNvPr>
            <p:cNvSpPr/>
            <p:nvPr/>
          </p:nvSpPr>
          <p:spPr>
            <a:xfrm rot="20607061" flipH="1">
              <a:off x="5421160" y="3608732"/>
              <a:ext cx="412750" cy="4571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1F6F1EA9-CBDE-6295-7BED-85CCD8A24C1F}"/>
                </a:ext>
              </a:extLst>
            </p:cNvPr>
            <p:cNvSpPr/>
            <p:nvPr/>
          </p:nvSpPr>
          <p:spPr>
            <a:xfrm rot="19418266" flipH="1">
              <a:off x="5414093" y="3634767"/>
              <a:ext cx="412750" cy="4571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4" name="Picture 33">
            <a:extLst>
              <a:ext uri="{FF2B5EF4-FFF2-40B4-BE49-F238E27FC236}">
                <a16:creationId xmlns:a16="http://schemas.microsoft.com/office/drawing/2014/main" id="{C7BA2557-7D60-982D-223A-C6444EAD9A1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6577" y="5424830"/>
            <a:ext cx="5429539" cy="304383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F177884D-6361-4A79-79C2-C14E24EE899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6577" y="5983793"/>
            <a:ext cx="2609234" cy="33120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E4A9AA3-7EED-9285-E45D-DC3C584F002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1221" y="2420537"/>
            <a:ext cx="4246725" cy="94468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893CDA4-7C30-8B62-2199-98E524E8543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783022" y="1230018"/>
            <a:ext cx="476546" cy="41005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9E1CCBF-C480-C826-A188-17706E58CAF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66577" y="4258475"/>
            <a:ext cx="7362438" cy="714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7773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D5959F9-19FC-8740-9DDA-F358584BC00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Content Placeholder 2">
            <a:extLst>
              <a:ext uri="{FF2B5EF4-FFF2-40B4-BE49-F238E27FC236}">
                <a16:creationId xmlns:a16="http://schemas.microsoft.com/office/drawing/2014/main" id="{0C37B9A9-4B4F-7A4B-9DA4-FE601A960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221" y="420048"/>
            <a:ext cx="10289177" cy="766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200" b="1" dirty="0" err="1">
                <a:solidFill>
                  <a:schemeClr val="tx1"/>
                </a:solidFill>
              </a:rPr>
              <a:t>dS</a:t>
            </a:r>
            <a:r>
              <a:rPr lang="en-US" sz="4200" b="1" dirty="0">
                <a:solidFill>
                  <a:schemeClr val="tx1"/>
                </a:solidFill>
              </a:rPr>
              <a:t> JT gravity</a:t>
            </a:r>
            <a:endParaRPr lang="en-US" sz="4200" dirty="0">
              <a:solidFill>
                <a:schemeClr val="tx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0B0CF00-5F2A-B09A-35E7-B1C9EACB3D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26796" y="3779194"/>
            <a:ext cx="533400" cy="231140"/>
          </a:xfrm>
          <a:prstGeom prst="rect">
            <a:avLst/>
          </a:prstGeom>
        </p:spPr>
      </p:pic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5651A921-1CB2-747D-7514-46C37FC8386E}"/>
              </a:ext>
            </a:extLst>
          </p:cNvPr>
          <p:cNvSpPr txBox="1">
            <a:spLocks/>
          </p:cNvSpPr>
          <p:nvPr/>
        </p:nvSpPr>
        <p:spPr>
          <a:xfrm>
            <a:off x="8371288" y="116798"/>
            <a:ext cx="4379495" cy="139824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2400" b="1" dirty="0">
                <a:solidFill>
                  <a:srgbClr val="0070C0"/>
                </a:solidFill>
              </a:rPr>
              <a:t>[Cotler, Jensen, Maloney ‘19]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2400" b="1" dirty="0">
                <a:solidFill>
                  <a:srgbClr val="0070C0"/>
                </a:solidFill>
              </a:rPr>
              <a:t>[Cotler, Jensen ‘19]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2400" b="1" dirty="0">
                <a:solidFill>
                  <a:srgbClr val="0070C0"/>
                </a:solidFill>
              </a:rPr>
              <a:t>[Cotler, Jensen ‘23]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3000" b="1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3000" b="1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3000" b="1" dirty="0">
              <a:solidFill>
                <a:srgbClr val="E89112"/>
              </a:solidFill>
            </a:endParaRPr>
          </a:p>
        </p:txBody>
      </p:sp>
      <p:sp>
        <p:nvSpPr>
          <p:cNvPr id="28" name="Content Placeholder 2">
            <a:extLst>
              <a:ext uri="{FF2B5EF4-FFF2-40B4-BE49-F238E27FC236}">
                <a16:creationId xmlns:a16="http://schemas.microsoft.com/office/drawing/2014/main" id="{23A8AAD9-D25B-D0CC-6513-31E00DF1E522}"/>
              </a:ext>
            </a:extLst>
          </p:cNvPr>
          <p:cNvSpPr txBox="1">
            <a:spLocks/>
          </p:cNvSpPr>
          <p:nvPr/>
        </p:nvSpPr>
        <p:spPr>
          <a:xfrm>
            <a:off x="531221" y="1526343"/>
            <a:ext cx="6011095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3000" dirty="0">
                <a:solidFill>
                  <a:schemeClr val="tx1"/>
                </a:solidFill>
              </a:rPr>
              <a:t>Boundary conditions in the far future: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8CD7CE2D-97E0-8F34-C943-A2C43816437E}"/>
              </a:ext>
            </a:extLst>
          </p:cNvPr>
          <p:cNvGrpSpPr/>
          <p:nvPr/>
        </p:nvGrpSpPr>
        <p:grpSpPr>
          <a:xfrm>
            <a:off x="9000578" y="1716573"/>
            <a:ext cx="2211338" cy="2370912"/>
            <a:chOff x="4428430" y="1325449"/>
            <a:chExt cx="2211338" cy="2370912"/>
          </a:xfrm>
        </p:grpSpPr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0E48C597-A931-18BA-0A81-5E0F83C662B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b="49076"/>
            <a:stretch/>
          </p:blipFill>
          <p:spPr>
            <a:xfrm>
              <a:off x="4428430" y="1325449"/>
              <a:ext cx="2211338" cy="2302334"/>
            </a:xfrm>
            <a:prstGeom prst="rect">
              <a:avLst/>
            </a:prstGeom>
          </p:spPr>
        </p:pic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1EA0E56F-8301-E065-0E16-744D023881FB}"/>
                </a:ext>
              </a:extLst>
            </p:cNvPr>
            <p:cNvSpPr/>
            <p:nvPr/>
          </p:nvSpPr>
          <p:spPr>
            <a:xfrm>
              <a:off x="5353050" y="3627783"/>
              <a:ext cx="412750" cy="4571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EB5AA81F-5E3A-5A84-555E-5F3DCEF8674F}"/>
                </a:ext>
              </a:extLst>
            </p:cNvPr>
            <p:cNvSpPr/>
            <p:nvPr/>
          </p:nvSpPr>
          <p:spPr>
            <a:xfrm rot="992939">
              <a:off x="5299074" y="3624607"/>
              <a:ext cx="412750" cy="4571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C75F0206-3910-9198-D11C-0DFF21249F4A}"/>
                </a:ext>
              </a:extLst>
            </p:cNvPr>
            <p:cNvSpPr/>
            <p:nvPr/>
          </p:nvSpPr>
          <p:spPr>
            <a:xfrm rot="2181734">
              <a:off x="5292007" y="3650642"/>
              <a:ext cx="412750" cy="4571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1BA51853-CE96-B7F7-D152-AE7430C6F586}"/>
                </a:ext>
              </a:extLst>
            </p:cNvPr>
            <p:cNvSpPr/>
            <p:nvPr/>
          </p:nvSpPr>
          <p:spPr>
            <a:xfrm rot="20607061" flipH="1">
              <a:off x="5421160" y="3608732"/>
              <a:ext cx="412750" cy="4571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1F6F1EA9-CBDE-6295-7BED-85CCD8A24C1F}"/>
                </a:ext>
              </a:extLst>
            </p:cNvPr>
            <p:cNvSpPr/>
            <p:nvPr/>
          </p:nvSpPr>
          <p:spPr>
            <a:xfrm rot="19418266" flipH="1">
              <a:off x="5414093" y="3634767"/>
              <a:ext cx="412750" cy="4571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4" name="Picture 33">
            <a:extLst>
              <a:ext uri="{FF2B5EF4-FFF2-40B4-BE49-F238E27FC236}">
                <a16:creationId xmlns:a16="http://schemas.microsoft.com/office/drawing/2014/main" id="{C7BA2557-7D60-982D-223A-C6444EAD9A1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6577" y="5424830"/>
            <a:ext cx="5429539" cy="304383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F177884D-6361-4A79-79C2-C14E24EE899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6577" y="5983793"/>
            <a:ext cx="2609234" cy="331203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5651578E-648D-9167-9DCA-57D68B83D4A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60233" y="2208531"/>
            <a:ext cx="553911" cy="31530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392DB98-6CD1-083E-4BD8-4A20F31B61D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783022" y="1230018"/>
            <a:ext cx="476546" cy="41005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673A5CA-5968-5720-2CD4-70CA0669F77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31221" y="2420537"/>
            <a:ext cx="4246725" cy="94468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6D0D4A7-AB25-1643-79B3-C09552B7D9C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66577" y="4258475"/>
            <a:ext cx="7362438" cy="714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2397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D5959F9-19FC-8740-9DDA-F358584BC00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Content Placeholder 2">
            <a:extLst>
              <a:ext uri="{FF2B5EF4-FFF2-40B4-BE49-F238E27FC236}">
                <a16:creationId xmlns:a16="http://schemas.microsoft.com/office/drawing/2014/main" id="{0C37B9A9-4B4F-7A4B-9DA4-FE601A960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221" y="420048"/>
            <a:ext cx="10289177" cy="766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200" b="1" dirty="0" err="1">
                <a:solidFill>
                  <a:schemeClr val="tx1"/>
                </a:solidFill>
              </a:rPr>
              <a:t>dS</a:t>
            </a:r>
            <a:r>
              <a:rPr lang="en-US" sz="4200" b="1" dirty="0">
                <a:solidFill>
                  <a:schemeClr val="tx1"/>
                </a:solidFill>
              </a:rPr>
              <a:t> JT gravity</a:t>
            </a:r>
            <a:endParaRPr lang="en-US" sz="4200" dirty="0">
              <a:solidFill>
                <a:schemeClr val="tx1"/>
              </a:solidFill>
            </a:endParaRPr>
          </a:p>
        </p:txBody>
      </p:sp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5651A921-1CB2-747D-7514-46C37FC8386E}"/>
              </a:ext>
            </a:extLst>
          </p:cNvPr>
          <p:cNvSpPr txBox="1">
            <a:spLocks/>
          </p:cNvSpPr>
          <p:nvPr/>
        </p:nvSpPr>
        <p:spPr>
          <a:xfrm>
            <a:off x="8371288" y="116798"/>
            <a:ext cx="4379495" cy="139824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2400" b="1" dirty="0">
                <a:solidFill>
                  <a:srgbClr val="0070C0"/>
                </a:solidFill>
              </a:rPr>
              <a:t>[Cotler, Jensen, Maloney ‘19]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2400" b="1" dirty="0">
                <a:solidFill>
                  <a:srgbClr val="0070C0"/>
                </a:solidFill>
              </a:rPr>
              <a:t>[Cotler, Jensen ‘19]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2400" b="1" dirty="0">
                <a:solidFill>
                  <a:srgbClr val="0070C0"/>
                </a:solidFill>
              </a:rPr>
              <a:t>[Cotler, Jensen ‘23]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3000" b="1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3000" b="1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3000" b="1" dirty="0">
              <a:solidFill>
                <a:srgbClr val="E89112"/>
              </a:solidFill>
            </a:endParaRPr>
          </a:p>
        </p:txBody>
      </p:sp>
      <p:sp>
        <p:nvSpPr>
          <p:cNvPr id="28" name="Content Placeholder 2">
            <a:extLst>
              <a:ext uri="{FF2B5EF4-FFF2-40B4-BE49-F238E27FC236}">
                <a16:creationId xmlns:a16="http://schemas.microsoft.com/office/drawing/2014/main" id="{23A8AAD9-D25B-D0CC-6513-31E00DF1E522}"/>
              </a:ext>
            </a:extLst>
          </p:cNvPr>
          <p:cNvSpPr txBox="1">
            <a:spLocks/>
          </p:cNvSpPr>
          <p:nvPr/>
        </p:nvSpPr>
        <p:spPr>
          <a:xfrm>
            <a:off x="531221" y="1526343"/>
            <a:ext cx="6011095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3000" dirty="0">
                <a:solidFill>
                  <a:schemeClr val="tx1"/>
                </a:solidFill>
              </a:rPr>
              <a:t>Boundary conditions in the far future:</a:t>
            </a: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C7BA2557-7D60-982D-223A-C6444EAD9A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6577" y="5424830"/>
            <a:ext cx="5429539" cy="304383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F177884D-6361-4A79-79C2-C14E24EE89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6577" y="5983793"/>
            <a:ext cx="2609234" cy="33120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EA72051-D704-DB3D-FB85-F40B971ECA6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99010" y="1723696"/>
            <a:ext cx="2211338" cy="452110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0DF512F-E7CC-5749-952D-59B2F0B1C27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32382" y="3510411"/>
            <a:ext cx="1147878" cy="85587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D78276C-16EB-111A-D57A-056465B35D2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783022" y="1230018"/>
            <a:ext cx="476546" cy="41005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C5B8302-7D74-7EE0-EBD7-4312EA91753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900774" y="6346374"/>
            <a:ext cx="557250" cy="41005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BB359D2-5878-12B6-9A5C-A187008BBB0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31221" y="2420537"/>
            <a:ext cx="4246725" cy="94468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F2162103-6FF2-B1E3-4543-ED91B8E679E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66577" y="4258475"/>
            <a:ext cx="7362438" cy="714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6684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D5959F9-19FC-8740-9DDA-F358584BC00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Content Placeholder 2">
            <a:extLst>
              <a:ext uri="{FF2B5EF4-FFF2-40B4-BE49-F238E27FC236}">
                <a16:creationId xmlns:a16="http://schemas.microsoft.com/office/drawing/2014/main" id="{0C37B9A9-4B4F-7A4B-9DA4-FE601A960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221" y="420048"/>
            <a:ext cx="10289177" cy="766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200" b="1" dirty="0" err="1">
                <a:solidFill>
                  <a:schemeClr val="tx1"/>
                </a:solidFill>
              </a:rPr>
              <a:t>dS</a:t>
            </a:r>
            <a:r>
              <a:rPr lang="en-US" sz="4200" b="1" dirty="0">
                <a:solidFill>
                  <a:schemeClr val="tx1"/>
                </a:solidFill>
              </a:rPr>
              <a:t> JT amplitudes</a:t>
            </a:r>
            <a:endParaRPr lang="en-US" sz="4200" dirty="0">
              <a:solidFill>
                <a:schemeClr val="tx1"/>
              </a:solidFill>
            </a:endParaRPr>
          </a:p>
        </p:txBody>
      </p:sp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5651A921-1CB2-747D-7514-46C37FC8386E}"/>
              </a:ext>
            </a:extLst>
          </p:cNvPr>
          <p:cNvSpPr txBox="1">
            <a:spLocks/>
          </p:cNvSpPr>
          <p:nvPr/>
        </p:nvSpPr>
        <p:spPr>
          <a:xfrm>
            <a:off x="8371288" y="116798"/>
            <a:ext cx="4379495" cy="139824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2400" b="1" dirty="0">
                <a:solidFill>
                  <a:srgbClr val="0070C0"/>
                </a:solidFill>
              </a:rPr>
              <a:t>[Cotler, Jensen, Maloney ‘19]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2400" b="1" dirty="0">
                <a:solidFill>
                  <a:srgbClr val="0070C0"/>
                </a:solidFill>
              </a:rPr>
              <a:t>[Cotler, Jensen ‘19]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2400" b="1" dirty="0">
                <a:solidFill>
                  <a:srgbClr val="0070C0"/>
                </a:solidFill>
              </a:rPr>
              <a:t>[Cotler, Jensen ‘23]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3000" b="1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3000" b="1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3000" b="1" dirty="0">
              <a:solidFill>
                <a:srgbClr val="E8911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4526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D5959F9-19FC-8740-9DDA-F358584BC00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Content Placeholder 2">
            <a:extLst>
              <a:ext uri="{FF2B5EF4-FFF2-40B4-BE49-F238E27FC236}">
                <a16:creationId xmlns:a16="http://schemas.microsoft.com/office/drawing/2014/main" id="{0C37B9A9-4B4F-7A4B-9DA4-FE601A960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221" y="420048"/>
            <a:ext cx="10289177" cy="766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200" b="1" dirty="0" err="1">
                <a:solidFill>
                  <a:schemeClr val="tx1"/>
                </a:solidFill>
              </a:rPr>
              <a:t>dS</a:t>
            </a:r>
            <a:r>
              <a:rPr lang="en-US" sz="4200" b="1" dirty="0">
                <a:solidFill>
                  <a:schemeClr val="tx1"/>
                </a:solidFill>
              </a:rPr>
              <a:t> JT amplitudes</a:t>
            </a:r>
            <a:endParaRPr lang="en-US" sz="4200" dirty="0">
              <a:solidFill>
                <a:schemeClr val="tx1"/>
              </a:solidFill>
            </a:endParaRPr>
          </a:p>
        </p:txBody>
      </p:sp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5651A921-1CB2-747D-7514-46C37FC8386E}"/>
              </a:ext>
            </a:extLst>
          </p:cNvPr>
          <p:cNvSpPr txBox="1">
            <a:spLocks/>
          </p:cNvSpPr>
          <p:nvPr/>
        </p:nvSpPr>
        <p:spPr>
          <a:xfrm>
            <a:off x="8371288" y="116798"/>
            <a:ext cx="4379495" cy="139824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2400" b="1" dirty="0">
                <a:solidFill>
                  <a:srgbClr val="0070C0"/>
                </a:solidFill>
              </a:rPr>
              <a:t>[Cotler, Jensen, Maloney ‘19]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2400" b="1" dirty="0">
                <a:solidFill>
                  <a:srgbClr val="0070C0"/>
                </a:solidFill>
              </a:rPr>
              <a:t>[Cotler, Jensen ‘19]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2400" b="1" dirty="0">
                <a:solidFill>
                  <a:srgbClr val="0070C0"/>
                </a:solidFill>
              </a:rPr>
              <a:t>[Cotler, Jensen ‘23]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3000" b="1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3000" b="1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3000" b="1" dirty="0">
              <a:solidFill>
                <a:srgbClr val="E89112"/>
              </a:solidFill>
            </a:endParaRPr>
          </a:p>
        </p:txBody>
      </p:sp>
      <p:sp>
        <p:nvSpPr>
          <p:cNvPr id="77" name="Content Placeholder 2">
            <a:extLst>
              <a:ext uri="{FF2B5EF4-FFF2-40B4-BE49-F238E27FC236}">
                <a16:creationId xmlns:a16="http://schemas.microsoft.com/office/drawing/2014/main" id="{E0266E68-D2CC-0C95-35F5-CDE6BDB99E51}"/>
              </a:ext>
            </a:extLst>
          </p:cNvPr>
          <p:cNvSpPr txBox="1">
            <a:spLocks/>
          </p:cNvSpPr>
          <p:nvPr/>
        </p:nvSpPr>
        <p:spPr>
          <a:xfrm>
            <a:off x="531221" y="1526343"/>
            <a:ext cx="7003435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3000" dirty="0">
                <a:solidFill>
                  <a:schemeClr val="tx1"/>
                </a:solidFill>
              </a:rPr>
              <a:t>Meta-observables are S-matrix elements:</a:t>
            </a:r>
          </a:p>
        </p:txBody>
      </p:sp>
    </p:spTree>
    <p:extLst>
      <p:ext uri="{BB962C8B-B14F-4D97-AF65-F5344CB8AC3E}">
        <p14:creationId xmlns:p14="http://schemas.microsoft.com/office/powerpoint/2010/main" val="2320738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D5959F9-19FC-8740-9DDA-F358584BC00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Content Placeholder 2">
            <a:extLst>
              <a:ext uri="{FF2B5EF4-FFF2-40B4-BE49-F238E27FC236}">
                <a16:creationId xmlns:a16="http://schemas.microsoft.com/office/drawing/2014/main" id="{0C37B9A9-4B4F-7A4B-9DA4-FE601A960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221" y="420048"/>
            <a:ext cx="10289177" cy="766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200" b="1" dirty="0" err="1">
                <a:solidFill>
                  <a:schemeClr val="tx1"/>
                </a:solidFill>
              </a:rPr>
              <a:t>dS</a:t>
            </a:r>
            <a:r>
              <a:rPr lang="en-US" sz="4200" b="1" dirty="0">
                <a:solidFill>
                  <a:schemeClr val="tx1"/>
                </a:solidFill>
              </a:rPr>
              <a:t> JT amplitudes</a:t>
            </a:r>
            <a:endParaRPr lang="en-US" sz="4200" dirty="0">
              <a:solidFill>
                <a:schemeClr val="tx1"/>
              </a:solidFill>
            </a:endParaRPr>
          </a:p>
        </p:txBody>
      </p:sp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5651A921-1CB2-747D-7514-46C37FC8386E}"/>
              </a:ext>
            </a:extLst>
          </p:cNvPr>
          <p:cNvSpPr txBox="1">
            <a:spLocks/>
          </p:cNvSpPr>
          <p:nvPr/>
        </p:nvSpPr>
        <p:spPr>
          <a:xfrm>
            <a:off x="8371288" y="116798"/>
            <a:ext cx="4379495" cy="139824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2400" b="1" dirty="0">
                <a:solidFill>
                  <a:srgbClr val="0070C0"/>
                </a:solidFill>
              </a:rPr>
              <a:t>[Cotler, Jensen, Maloney ‘19]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2400" b="1" dirty="0">
                <a:solidFill>
                  <a:srgbClr val="0070C0"/>
                </a:solidFill>
              </a:rPr>
              <a:t>[Cotler, Jensen ‘19]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2400" b="1" dirty="0">
                <a:solidFill>
                  <a:srgbClr val="0070C0"/>
                </a:solidFill>
              </a:rPr>
              <a:t>[Cotler, Jensen ‘23]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3000" b="1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3000" b="1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3000" b="1" dirty="0">
              <a:solidFill>
                <a:srgbClr val="E89112"/>
              </a:solidFill>
            </a:endParaRPr>
          </a:p>
        </p:txBody>
      </p:sp>
      <p:sp>
        <p:nvSpPr>
          <p:cNvPr id="77" name="Content Placeholder 2">
            <a:extLst>
              <a:ext uri="{FF2B5EF4-FFF2-40B4-BE49-F238E27FC236}">
                <a16:creationId xmlns:a16="http://schemas.microsoft.com/office/drawing/2014/main" id="{E0266E68-D2CC-0C95-35F5-CDE6BDB99E51}"/>
              </a:ext>
            </a:extLst>
          </p:cNvPr>
          <p:cNvSpPr txBox="1">
            <a:spLocks/>
          </p:cNvSpPr>
          <p:nvPr/>
        </p:nvSpPr>
        <p:spPr>
          <a:xfrm>
            <a:off x="531221" y="1526343"/>
            <a:ext cx="7003435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3000" dirty="0">
                <a:solidFill>
                  <a:schemeClr val="tx1"/>
                </a:solidFill>
              </a:rPr>
              <a:t>Meta-observables are S-matrix elements:</a:t>
            </a:r>
          </a:p>
        </p:txBody>
      </p:sp>
      <p:grpSp>
        <p:nvGrpSpPr>
          <p:cNvPr id="83" name="Group 82">
            <a:extLst>
              <a:ext uri="{FF2B5EF4-FFF2-40B4-BE49-F238E27FC236}">
                <a16:creationId xmlns:a16="http://schemas.microsoft.com/office/drawing/2014/main" id="{31F8B0F5-B311-B8E0-E109-23F761B02CBB}"/>
              </a:ext>
            </a:extLst>
          </p:cNvPr>
          <p:cNvGrpSpPr/>
          <p:nvPr/>
        </p:nvGrpSpPr>
        <p:grpSpPr>
          <a:xfrm>
            <a:off x="2541309" y="2443567"/>
            <a:ext cx="7479953" cy="3674839"/>
            <a:chOff x="2541309" y="2443567"/>
            <a:chExt cx="7479953" cy="3674839"/>
          </a:xfrm>
        </p:grpSpPr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143E4998-51C3-B172-2015-FCD62EF60BC2}"/>
                </a:ext>
              </a:extLst>
            </p:cNvPr>
            <p:cNvGrpSpPr/>
            <p:nvPr/>
          </p:nvGrpSpPr>
          <p:grpSpPr>
            <a:xfrm>
              <a:off x="2541309" y="2443567"/>
              <a:ext cx="2814445" cy="3674839"/>
              <a:chOff x="2011519" y="1986573"/>
              <a:chExt cx="3388542" cy="4424441"/>
            </a:xfrm>
          </p:grpSpPr>
          <p:grpSp>
            <p:nvGrpSpPr>
              <p:cNvPr id="2" name="Group 1">
                <a:extLst>
                  <a:ext uri="{FF2B5EF4-FFF2-40B4-BE49-F238E27FC236}">
                    <a16:creationId xmlns:a16="http://schemas.microsoft.com/office/drawing/2014/main" id="{7DE1D265-4915-851F-4FC6-E730420275D8}"/>
                  </a:ext>
                </a:extLst>
              </p:cNvPr>
              <p:cNvGrpSpPr/>
              <p:nvPr/>
            </p:nvGrpSpPr>
            <p:grpSpPr>
              <a:xfrm>
                <a:off x="2011519" y="2479323"/>
                <a:ext cx="3388542" cy="3289236"/>
                <a:chOff x="1554319" y="2012982"/>
                <a:chExt cx="3388542" cy="3289236"/>
              </a:xfrm>
            </p:grpSpPr>
            <p:grpSp>
              <p:nvGrpSpPr>
                <p:cNvPr id="4" name="Group 3">
                  <a:extLst>
                    <a:ext uri="{FF2B5EF4-FFF2-40B4-BE49-F238E27FC236}">
                      <a16:creationId xmlns:a16="http://schemas.microsoft.com/office/drawing/2014/main" id="{E6DDF9A7-6A19-5658-FAEB-9132BCE88AFA}"/>
                    </a:ext>
                  </a:extLst>
                </p:cNvPr>
                <p:cNvGrpSpPr/>
                <p:nvPr/>
              </p:nvGrpSpPr>
              <p:grpSpPr>
                <a:xfrm>
                  <a:off x="1557290" y="2012982"/>
                  <a:ext cx="3385571" cy="1644618"/>
                  <a:chOff x="1557290" y="2012982"/>
                  <a:chExt cx="3385571" cy="1644618"/>
                </a:xfrm>
              </p:grpSpPr>
              <p:grpSp>
                <p:nvGrpSpPr>
                  <p:cNvPr id="44" name="Group 43">
                    <a:extLst>
                      <a:ext uri="{FF2B5EF4-FFF2-40B4-BE49-F238E27FC236}">
                        <a16:creationId xmlns:a16="http://schemas.microsoft.com/office/drawing/2014/main" id="{5B9F8D86-2505-2389-0902-69A67BF2B09B}"/>
                      </a:ext>
                    </a:extLst>
                  </p:cNvPr>
                  <p:cNvGrpSpPr/>
                  <p:nvPr/>
                </p:nvGrpSpPr>
                <p:grpSpPr>
                  <a:xfrm>
                    <a:off x="3253046" y="2012982"/>
                    <a:ext cx="1689815" cy="1644618"/>
                    <a:chOff x="3253046" y="2012982"/>
                    <a:chExt cx="1689815" cy="1644618"/>
                  </a:xfrm>
                </p:grpSpPr>
                <p:grpSp>
                  <p:nvGrpSpPr>
                    <p:cNvPr id="58" name="Group 57">
                      <a:extLst>
                        <a:ext uri="{FF2B5EF4-FFF2-40B4-BE49-F238E27FC236}">
                          <a16:creationId xmlns:a16="http://schemas.microsoft.com/office/drawing/2014/main" id="{E396D5E6-68B7-F04D-4DCE-C02D0C5248E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253046" y="2012982"/>
                      <a:ext cx="1689815" cy="1644618"/>
                      <a:chOff x="8629379" y="1894070"/>
                      <a:chExt cx="1689815" cy="1644618"/>
                    </a:xfrm>
                  </p:grpSpPr>
                  <p:pic>
                    <p:nvPicPr>
                      <p:cNvPr id="64" name="Picture 63" descr="A picture containing shirt&#10;&#10;Description automatically generated">
                        <a:extLst>
                          <a:ext uri="{FF2B5EF4-FFF2-40B4-BE49-F238E27FC236}">
                            <a16:creationId xmlns:a16="http://schemas.microsoft.com/office/drawing/2014/main" id="{433E934E-9E52-9460-D5FA-75457A615203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 rotWithShape="1">
                      <a:blip r:embed="rId3"/>
                      <a:srcRect l="49021" b="45589"/>
                      <a:stretch/>
                    </p:blipFill>
                    <p:spPr>
                      <a:xfrm>
                        <a:off x="8629379" y="1894070"/>
                        <a:ext cx="1689815" cy="1644618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65" name="Picture 64">
                        <a:extLst>
                          <a:ext uri="{FF2B5EF4-FFF2-40B4-BE49-F238E27FC236}">
                            <a16:creationId xmlns:a16="http://schemas.microsoft.com/office/drawing/2014/main" id="{A185A870-62AC-662B-2BBA-0F29C0A496DB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 rotWithShape="1">
                      <a:blip r:embed="rId4"/>
                      <a:srcRect l="2" r="-15239" b="83165"/>
                      <a:stretch/>
                    </p:blipFill>
                    <p:spPr>
                      <a:xfrm>
                        <a:off x="8702677" y="3211694"/>
                        <a:ext cx="47415" cy="45719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66" name="Picture 65">
                        <a:extLst>
                          <a:ext uri="{FF2B5EF4-FFF2-40B4-BE49-F238E27FC236}">
                            <a16:creationId xmlns:a16="http://schemas.microsoft.com/office/drawing/2014/main" id="{630E1E5B-DDD2-9C6D-DF4D-7C1415CD5DE7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849662" y="3216713"/>
                        <a:ext cx="92963" cy="123951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67" name="Picture 66">
                        <a:extLst>
                          <a:ext uri="{FF2B5EF4-FFF2-40B4-BE49-F238E27FC236}">
                            <a16:creationId xmlns:a16="http://schemas.microsoft.com/office/drawing/2014/main" id="{F1F78377-C3FB-4D7C-3B04-1DD8B4BFC2A0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 rotWithShape="1">
                      <a:blip r:embed="rId4"/>
                      <a:srcRect l="2" r="-15239" b="83165"/>
                      <a:stretch/>
                    </p:blipFill>
                    <p:spPr>
                      <a:xfrm>
                        <a:off x="8702677" y="3283924"/>
                        <a:ext cx="47415" cy="45719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68" name="Picture 67">
                        <a:extLst>
                          <a:ext uri="{FF2B5EF4-FFF2-40B4-BE49-F238E27FC236}">
                            <a16:creationId xmlns:a16="http://schemas.microsoft.com/office/drawing/2014/main" id="{9FD99F70-D747-97C7-3814-35093B7DF41A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 rotWithShape="1">
                      <a:blip r:embed="rId4"/>
                      <a:srcRect l="2" r="-15239" b="83165"/>
                      <a:stretch/>
                    </p:blipFill>
                    <p:spPr>
                      <a:xfrm>
                        <a:off x="8702677" y="3358540"/>
                        <a:ext cx="47415" cy="45719"/>
                      </a:xfrm>
                      <a:prstGeom prst="rect">
                        <a:avLst/>
                      </a:prstGeom>
                    </p:spPr>
                  </p:pic>
                </p:grpSp>
                <p:sp>
                  <p:nvSpPr>
                    <p:cNvPr id="59" name="Rectangle 58">
                      <a:extLst>
                        <a:ext uri="{FF2B5EF4-FFF2-40B4-BE49-F238E27FC236}">
                          <a16:creationId xmlns:a16="http://schemas.microsoft.com/office/drawing/2014/main" id="{691A0B40-28A0-E333-7CFC-A4FE270054BB}"/>
                        </a:ext>
                      </a:extLst>
                    </p:cNvPr>
                    <p:cNvSpPr/>
                    <p:nvPr/>
                  </p:nvSpPr>
                  <p:spPr>
                    <a:xfrm rot="3015740">
                      <a:off x="3475957" y="2480901"/>
                      <a:ext cx="785364" cy="201637"/>
                    </a:xfrm>
                    <a:prstGeom prst="rect">
                      <a:avLst/>
                    </a:prstGeom>
                    <a:solidFill>
                      <a:srgbClr val="C7C7C7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0" name="Rectangle 59">
                      <a:extLst>
                        <a:ext uri="{FF2B5EF4-FFF2-40B4-BE49-F238E27FC236}">
                          <a16:creationId xmlns:a16="http://schemas.microsoft.com/office/drawing/2014/main" id="{B16992E8-BB72-4568-4C1F-DDA758618CC2}"/>
                        </a:ext>
                      </a:extLst>
                    </p:cNvPr>
                    <p:cNvSpPr/>
                    <p:nvPr/>
                  </p:nvSpPr>
                  <p:spPr>
                    <a:xfrm rot="19734956">
                      <a:off x="4039824" y="2438124"/>
                      <a:ext cx="785364" cy="201637"/>
                    </a:xfrm>
                    <a:prstGeom prst="rect">
                      <a:avLst/>
                    </a:prstGeom>
                    <a:solidFill>
                      <a:srgbClr val="C7C7C7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1" name="Rectangle 60">
                      <a:extLst>
                        <a:ext uri="{FF2B5EF4-FFF2-40B4-BE49-F238E27FC236}">
                          <a16:creationId xmlns:a16="http://schemas.microsoft.com/office/drawing/2014/main" id="{980BA79D-650B-CEBE-0A63-00E60FF3467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873877" y="2429266"/>
                      <a:ext cx="625098" cy="201637"/>
                    </a:xfrm>
                    <a:prstGeom prst="rect">
                      <a:avLst/>
                    </a:prstGeom>
                    <a:solidFill>
                      <a:srgbClr val="C7C7C7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2" name="Rectangle 61">
                      <a:extLst>
                        <a:ext uri="{FF2B5EF4-FFF2-40B4-BE49-F238E27FC236}">
                          <a16:creationId xmlns:a16="http://schemas.microsoft.com/office/drawing/2014/main" id="{8F5241DD-E80A-4144-5741-E93956F1EFA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34880" y="2422662"/>
                      <a:ext cx="625098" cy="201637"/>
                    </a:xfrm>
                    <a:prstGeom prst="rect">
                      <a:avLst/>
                    </a:prstGeom>
                    <a:solidFill>
                      <a:srgbClr val="C7C7C7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3" name="Oval 62">
                      <a:extLst>
                        <a:ext uri="{FF2B5EF4-FFF2-40B4-BE49-F238E27FC236}">
                          <a16:creationId xmlns:a16="http://schemas.microsoft.com/office/drawing/2014/main" id="{03E33031-1191-A91E-6B25-3F7AD1BF930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87362" y="2034275"/>
                      <a:ext cx="1437063" cy="462242"/>
                    </a:xfrm>
                    <a:prstGeom prst="ellipse">
                      <a:avLst/>
                    </a:prstGeom>
                    <a:solidFill>
                      <a:srgbClr val="EDEDED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</p:grpSp>
              <p:grpSp>
                <p:nvGrpSpPr>
                  <p:cNvPr id="45" name="Group 44">
                    <a:extLst>
                      <a:ext uri="{FF2B5EF4-FFF2-40B4-BE49-F238E27FC236}">
                        <a16:creationId xmlns:a16="http://schemas.microsoft.com/office/drawing/2014/main" id="{F9DC358B-2E5C-A96E-7822-E7A28300245B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1557290" y="2012982"/>
                    <a:ext cx="1689815" cy="1644618"/>
                    <a:chOff x="3253046" y="2012982"/>
                    <a:chExt cx="1689815" cy="1644618"/>
                  </a:xfrm>
                </p:grpSpPr>
                <p:grpSp>
                  <p:nvGrpSpPr>
                    <p:cNvPr id="46" name="Group 45">
                      <a:extLst>
                        <a:ext uri="{FF2B5EF4-FFF2-40B4-BE49-F238E27FC236}">
                          <a16:creationId xmlns:a16="http://schemas.microsoft.com/office/drawing/2014/main" id="{9EBC5CB5-CC69-6840-A438-9747F4583AD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253046" y="2012982"/>
                      <a:ext cx="1689815" cy="1644618"/>
                      <a:chOff x="8629379" y="1894070"/>
                      <a:chExt cx="1689815" cy="1644618"/>
                    </a:xfrm>
                  </p:grpSpPr>
                  <p:pic>
                    <p:nvPicPr>
                      <p:cNvPr id="52" name="Picture 51" descr="A picture containing shirt&#10;&#10;Description automatically generated">
                        <a:extLst>
                          <a:ext uri="{FF2B5EF4-FFF2-40B4-BE49-F238E27FC236}">
                            <a16:creationId xmlns:a16="http://schemas.microsoft.com/office/drawing/2014/main" id="{F0271B5C-A4E3-469E-C52A-F44C312378B1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 rotWithShape="1">
                      <a:blip r:embed="rId3"/>
                      <a:srcRect l="49021" b="45589"/>
                      <a:stretch/>
                    </p:blipFill>
                    <p:spPr>
                      <a:xfrm>
                        <a:off x="8629379" y="1894070"/>
                        <a:ext cx="1689815" cy="1644618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53" name="Picture 52">
                        <a:extLst>
                          <a:ext uri="{FF2B5EF4-FFF2-40B4-BE49-F238E27FC236}">
                            <a16:creationId xmlns:a16="http://schemas.microsoft.com/office/drawing/2014/main" id="{D1D2BA34-0CB2-FEB1-3A30-8E5C46F4848F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 rotWithShape="1">
                      <a:blip r:embed="rId4"/>
                      <a:srcRect l="2" r="-15239" b="83165"/>
                      <a:stretch/>
                    </p:blipFill>
                    <p:spPr>
                      <a:xfrm>
                        <a:off x="8702677" y="3211694"/>
                        <a:ext cx="47415" cy="45719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54" name="Picture 53">
                        <a:extLst>
                          <a:ext uri="{FF2B5EF4-FFF2-40B4-BE49-F238E27FC236}">
                            <a16:creationId xmlns:a16="http://schemas.microsoft.com/office/drawing/2014/main" id="{573D423D-9CC4-E90B-4C1A-5262CA11AB3D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849662" y="3216713"/>
                        <a:ext cx="92963" cy="123951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55" name="Picture 54">
                        <a:extLst>
                          <a:ext uri="{FF2B5EF4-FFF2-40B4-BE49-F238E27FC236}">
                            <a16:creationId xmlns:a16="http://schemas.microsoft.com/office/drawing/2014/main" id="{747E3AFA-F4DF-B349-971E-37B1DF6B6499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 rotWithShape="1">
                      <a:blip r:embed="rId4"/>
                      <a:srcRect l="2" r="-15239" b="83165"/>
                      <a:stretch/>
                    </p:blipFill>
                    <p:spPr>
                      <a:xfrm>
                        <a:off x="8702677" y="3283924"/>
                        <a:ext cx="47415" cy="45719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57" name="Picture 56">
                        <a:extLst>
                          <a:ext uri="{FF2B5EF4-FFF2-40B4-BE49-F238E27FC236}">
                            <a16:creationId xmlns:a16="http://schemas.microsoft.com/office/drawing/2014/main" id="{C9D4ECD8-7A05-D743-9047-C20282E35308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 rotWithShape="1">
                      <a:blip r:embed="rId4"/>
                      <a:srcRect l="2" r="-15239" b="83165"/>
                      <a:stretch/>
                    </p:blipFill>
                    <p:spPr>
                      <a:xfrm>
                        <a:off x="8702677" y="3358540"/>
                        <a:ext cx="47415" cy="45719"/>
                      </a:xfrm>
                      <a:prstGeom prst="rect">
                        <a:avLst/>
                      </a:prstGeom>
                    </p:spPr>
                  </p:pic>
                </p:grpSp>
                <p:sp>
                  <p:nvSpPr>
                    <p:cNvPr id="47" name="Rectangle 46">
                      <a:extLst>
                        <a:ext uri="{FF2B5EF4-FFF2-40B4-BE49-F238E27FC236}">
                          <a16:creationId xmlns:a16="http://schemas.microsoft.com/office/drawing/2014/main" id="{0C6670DF-72CD-3ACD-A86E-092CB0A9CBCE}"/>
                        </a:ext>
                      </a:extLst>
                    </p:cNvPr>
                    <p:cNvSpPr/>
                    <p:nvPr/>
                  </p:nvSpPr>
                  <p:spPr>
                    <a:xfrm rot="3015740">
                      <a:off x="3475957" y="2480901"/>
                      <a:ext cx="785364" cy="201637"/>
                    </a:xfrm>
                    <a:prstGeom prst="rect">
                      <a:avLst/>
                    </a:prstGeom>
                    <a:solidFill>
                      <a:srgbClr val="C7C7C7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48" name="Rectangle 47">
                      <a:extLst>
                        <a:ext uri="{FF2B5EF4-FFF2-40B4-BE49-F238E27FC236}">
                          <a16:creationId xmlns:a16="http://schemas.microsoft.com/office/drawing/2014/main" id="{B0E7709A-4EBD-3791-15B5-9A12F5E78167}"/>
                        </a:ext>
                      </a:extLst>
                    </p:cNvPr>
                    <p:cNvSpPr/>
                    <p:nvPr/>
                  </p:nvSpPr>
                  <p:spPr>
                    <a:xfrm rot="19734956">
                      <a:off x="4039824" y="2438124"/>
                      <a:ext cx="785364" cy="201637"/>
                    </a:xfrm>
                    <a:prstGeom prst="rect">
                      <a:avLst/>
                    </a:prstGeom>
                    <a:solidFill>
                      <a:srgbClr val="C7C7C7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49" name="Rectangle 48">
                      <a:extLst>
                        <a:ext uri="{FF2B5EF4-FFF2-40B4-BE49-F238E27FC236}">
                          <a16:creationId xmlns:a16="http://schemas.microsoft.com/office/drawing/2014/main" id="{091C5401-A0C0-F2F8-8384-D284A04EC09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873877" y="2429266"/>
                      <a:ext cx="625098" cy="201637"/>
                    </a:xfrm>
                    <a:prstGeom prst="rect">
                      <a:avLst/>
                    </a:prstGeom>
                    <a:solidFill>
                      <a:srgbClr val="C7C7C7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50" name="Rectangle 49">
                      <a:extLst>
                        <a:ext uri="{FF2B5EF4-FFF2-40B4-BE49-F238E27FC236}">
                          <a16:creationId xmlns:a16="http://schemas.microsoft.com/office/drawing/2014/main" id="{9F8D95DB-7157-AC08-5010-604D244651B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34880" y="2422662"/>
                      <a:ext cx="625098" cy="201637"/>
                    </a:xfrm>
                    <a:prstGeom prst="rect">
                      <a:avLst/>
                    </a:prstGeom>
                    <a:solidFill>
                      <a:srgbClr val="C7C7C7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51" name="Oval 50">
                      <a:extLst>
                        <a:ext uri="{FF2B5EF4-FFF2-40B4-BE49-F238E27FC236}">
                          <a16:creationId xmlns:a16="http://schemas.microsoft.com/office/drawing/2014/main" id="{98602EB9-AE69-1FB4-D93E-0252FDA7AA2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87362" y="2034275"/>
                      <a:ext cx="1437063" cy="462242"/>
                    </a:xfrm>
                    <a:prstGeom prst="ellipse">
                      <a:avLst/>
                    </a:prstGeom>
                    <a:solidFill>
                      <a:srgbClr val="EDEDED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</p:grpSp>
            </p:grpSp>
            <p:grpSp>
              <p:nvGrpSpPr>
                <p:cNvPr id="5" name="Group 4">
                  <a:extLst>
                    <a:ext uri="{FF2B5EF4-FFF2-40B4-BE49-F238E27FC236}">
                      <a16:creationId xmlns:a16="http://schemas.microsoft.com/office/drawing/2014/main" id="{45EC775D-6E52-395A-A56E-66E804E3901E}"/>
                    </a:ext>
                  </a:extLst>
                </p:cNvPr>
                <p:cNvGrpSpPr/>
                <p:nvPr/>
              </p:nvGrpSpPr>
              <p:grpSpPr>
                <a:xfrm flipV="1">
                  <a:off x="1554319" y="3657600"/>
                  <a:ext cx="3385571" cy="1644618"/>
                  <a:chOff x="1557290" y="2012982"/>
                  <a:chExt cx="3385571" cy="1644618"/>
                </a:xfrm>
              </p:grpSpPr>
              <p:grpSp>
                <p:nvGrpSpPr>
                  <p:cNvPr id="13" name="Group 12">
                    <a:extLst>
                      <a:ext uri="{FF2B5EF4-FFF2-40B4-BE49-F238E27FC236}">
                        <a16:creationId xmlns:a16="http://schemas.microsoft.com/office/drawing/2014/main" id="{8E9C3EB5-3097-4AF3-B925-A20292437663}"/>
                      </a:ext>
                    </a:extLst>
                  </p:cNvPr>
                  <p:cNvGrpSpPr/>
                  <p:nvPr/>
                </p:nvGrpSpPr>
                <p:grpSpPr>
                  <a:xfrm>
                    <a:off x="3253046" y="2012982"/>
                    <a:ext cx="1689815" cy="1644618"/>
                    <a:chOff x="3253046" y="2012982"/>
                    <a:chExt cx="1689815" cy="1644618"/>
                  </a:xfrm>
                </p:grpSpPr>
                <p:grpSp>
                  <p:nvGrpSpPr>
                    <p:cNvPr id="31" name="Group 30">
                      <a:extLst>
                        <a:ext uri="{FF2B5EF4-FFF2-40B4-BE49-F238E27FC236}">
                          <a16:creationId xmlns:a16="http://schemas.microsoft.com/office/drawing/2014/main" id="{59F67F5B-1BB0-172F-4DE9-267C2CA1A8B7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253046" y="2012982"/>
                      <a:ext cx="1689815" cy="1644618"/>
                      <a:chOff x="8629379" y="1894070"/>
                      <a:chExt cx="1689815" cy="1644618"/>
                    </a:xfrm>
                  </p:grpSpPr>
                  <p:pic>
                    <p:nvPicPr>
                      <p:cNvPr id="39" name="Picture 38" descr="A picture containing shirt&#10;&#10;Description automatically generated">
                        <a:extLst>
                          <a:ext uri="{FF2B5EF4-FFF2-40B4-BE49-F238E27FC236}">
                            <a16:creationId xmlns:a16="http://schemas.microsoft.com/office/drawing/2014/main" id="{87CC64F7-4E1B-36CD-D650-FD4297851FC1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 rotWithShape="1">
                      <a:blip r:embed="rId3"/>
                      <a:srcRect l="49021" b="45589"/>
                      <a:stretch/>
                    </p:blipFill>
                    <p:spPr>
                      <a:xfrm>
                        <a:off x="8629379" y="1894070"/>
                        <a:ext cx="1689815" cy="1644618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40" name="Picture 39">
                        <a:extLst>
                          <a:ext uri="{FF2B5EF4-FFF2-40B4-BE49-F238E27FC236}">
                            <a16:creationId xmlns:a16="http://schemas.microsoft.com/office/drawing/2014/main" id="{340478C7-605F-67D6-65CF-71E48ED40863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 rotWithShape="1">
                      <a:blip r:embed="rId4"/>
                      <a:srcRect l="2" r="-15239" b="83165"/>
                      <a:stretch/>
                    </p:blipFill>
                    <p:spPr>
                      <a:xfrm>
                        <a:off x="8702677" y="3211694"/>
                        <a:ext cx="47415" cy="45719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41" name="Picture 40">
                        <a:extLst>
                          <a:ext uri="{FF2B5EF4-FFF2-40B4-BE49-F238E27FC236}">
                            <a16:creationId xmlns:a16="http://schemas.microsoft.com/office/drawing/2014/main" id="{0179419B-C5F3-1C19-2ACD-89545483ACB4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849662" y="3216713"/>
                        <a:ext cx="92963" cy="123951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42" name="Picture 41">
                        <a:extLst>
                          <a:ext uri="{FF2B5EF4-FFF2-40B4-BE49-F238E27FC236}">
                            <a16:creationId xmlns:a16="http://schemas.microsoft.com/office/drawing/2014/main" id="{4222CF09-EC0C-1057-C41E-D66DD3312A4E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 rotWithShape="1">
                      <a:blip r:embed="rId4"/>
                      <a:srcRect l="2" r="-15239" b="83165"/>
                      <a:stretch/>
                    </p:blipFill>
                    <p:spPr>
                      <a:xfrm>
                        <a:off x="8702677" y="3283924"/>
                        <a:ext cx="47415" cy="45719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43" name="Picture 42">
                        <a:extLst>
                          <a:ext uri="{FF2B5EF4-FFF2-40B4-BE49-F238E27FC236}">
                            <a16:creationId xmlns:a16="http://schemas.microsoft.com/office/drawing/2014/main" id="{A8E14789-AF88-92B0-43F2-0C39D28D9E7F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 rotWithShape="1">
                      <a:blip r:embed="rId4"/>
                      <a:srcRect l="2" r="-15239" b="83165"/>
                      <a:stretch/>
                    </p:blipFill>
                    <p:spPr>
                      <a:xfrm>
                        <a:off x="8702677" y="3358540"/>
                        <a:ext cx="47415" cy="45719"/>
                      </a:xfrm>
                      <a:prstGeom prst="rect">
                        <a:avLst/>
                      </a:prstGeom>
                    </p:spPr>
                  </p:pic>
                </p:grpSp>
                <p:sp>
                  <p:nvSpPr>
                    <p:cNvPr id="32" name="Rectangle 31">
                      <a:extLst>
                        <a:ext uri="{FF2B5EF4-FFF2-40B4-BE49-F238E27FC236}">
                          <a16:creationId xmlns:a16="http://schemas.microsoft.com/office/drawing/2014/main" id="{368AC3E6-EF7D-B751-AC20-CC612907CF14}"/>
                        </a:ext>
                      </a:extLst>
                    </p:cNvPr>
                    <p:cNvSpPr/>
                    <p:nvPr/>
                  </p:nvSpPr>
                  <p:spPr>
                    <a:xfrm rot="3015740">
                      <a:off x="3475957" y="2480901"/>
                      <a:ext cx="785364" cy="201637"/>
                    </a:xfrm>
                    <a:prstGeom prst="rect">
                      <a:avLst/>
                    </a:prstGeom>
                    <a:solidFill>
                      <a:srgbClr val="C7C7C7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3" name="Rectangle 32">
                      <a:extLst>
                        <a:ext uri="{FF2B5EF4-FFF2-40B4-BE49-F238E27FC236}">
                          <a16:creationId xmlns:a16="http://schemas.microsoft.com/office/drawing/2014/main" id="{166C2166-413E-1BFE-BDF7-4D5D29082831}"/>
                        </a:ext>
                      </a:extLst>
                    </p:cNvPr>
                    <p:cNvSpPr/>
                    <p:nvPr/>
                  </p:nvSpPr>
                  <p:spPr>
                    <a:xfrm rot="19734956">
                      <a:off x="4039824" y="2438124"/>
                      <a:ext cx="785364" cy="201637"/>
                    </a:xfrm>
                    <a:prstGeom prst="rect">
                      <a:avLst/>
                    </a:prstGeom>
                    <a:solidFill>
                      <a:srgbClr val="C7C7C7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6" name="Rectangle 35">
                      <a:extLst>
                        <a:ext uri="{FF2B5EF4-FFF2-40B4-BE49-F238E27FC236}">
                          <a16:creationId xmlns:a16="http://schemas.microsoft.com/office/drawing/2014/main" id="{EDA1B3EF-8D6A-A2B6-32D9-4EC34F9E574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873877" y="2429266"/>
                      <a:ext cx="625098" cy="201637"/>
                    </a:xfrm>
                    <a:prstGeom prst="rect">
                      <a:avLst/>
                    </a:prstGeom>
                    <a:solidFill>
                      <a:srgbClr val="C7C7C7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7" name="Rectangle 36">
                      <a:extLst>
                        <a:ext uri="{FF2B5EF4-FFF2-40B4-BE49-F238E27FC236}">
                          <a16:creationId xmlns:a16="http://schemas.microsoft.com/office/drawing/2014/main" id="{301DAC16-E337-5F49-F566-3A7A9F250A6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34880" y="2422662"/>
                      <a:ext cx="625098" cy="201637"/>
                    </a:xfrm>
                    <a:prstGeom prst="rect">
                      <a:avLst/>
                    </a:prstGeom>
                    <a:solidFill>
                      <a:srgbClr val="C7C7C7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8" name="Oval 37">
                      <a:extLst>
                        <a:ext uri="{FF2B5EF4-FFF2-40B4-BE49-F238E27FC236}">
                          <a16:creationId xmlns:a16="http://schemas.microsoft.com/office/drawing/2014/main" id="{D0FB52F2-49F6-6077-0DB7-5C786B1B8A7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87362" y="2034275"/>
                      <a:ext cx="1437063" cy="462242"/>
                    </a:xfrm>
                    <a:prstGeom prst="ellipse">
                      <a:avLst/>
                    </a:prstGeom>
                    <a:solidFill>
                      <a:srgbClr val="EDEDED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</p:grpSp>
              <p:grpSp>
                <p:nvGrpSpPr>
                  <p:cNvPr id="16" name="Group 15">
                    <a:extLst>
                      <a:ext uri="{FF2B5EF4-FFF2-40B4-BE49-F238E27FC236}">
                        <a16:creationId xmlns:a16="http://schemas.microsoft.com/office/drawing/2014/main" id="{15EFB0B3-020E-CCB1-E39C-C841ACE4809D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1557290" y="2012982"/>
                    <a:ext cx="1689815" cy="1644618"/>
                    <a:chOff x="3253046" y="2012982"/>
                    <a:chExt cx="1689815" cy="1644618"/>
                  </a:xfrm>
                </p:grpSpPr>
                <p:grpSp>
                  <p:nvGrpSpPr>
                    <p:cNvPr id="18" name="Group 17">
                      <a:extLst>
                        <a:ext uri="{FF2B5EF4-FFF2-40B4-BE49-F238E27FC236}">
                          <a16:creationId xmlns:a16="http://schemas.microsoft.com/office/drawing/2014/main" id="{FFC251F0-1E58-95CD-E7F2-2E7823D2A22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253046" y="2012982"/>
                      <a:ext cx="1689815" cy="1644618"/>
                      <a:chOff x="8629379" y="1894070"/>
                      <a:chExt cx="1689815" cy="1644618"/>
                    </a:xfrm>
                  </p:grpSpPr>
                  <p:pic>
                    <p:nvPicPr>
                      <p:cNvPr id="25" name="Picture 24" descr="A picture containing shirt&#10;&#10;Description automatically generated">
                        <a:extLst>
                          <a:ext uri="{FF2B5EF4-FFF2-40B4-BE49-F238E27FC236}">
                            <a16:creationId xmlns:a16="http://schemas.microsoft.com/office/drawing/2014/main" id="{25ADDE3E-C665-2002-9B0E-7ECB934C8FE1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 rotWithShape="1">
                      <a:blip r:embed="rId3"/>
                      <a:srcRect l="49021" b="45589"/>
                      <a:stretch/>
                    </p:blipFill>
                    <p:spPr>
                      <a:xfrm>
                        <a:off x="8629379" y="1894070"/>
                        <a:ext cx="1689815" cy="1644618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26" name="Picture 25">
                        <a:extLst>
                          <a:ext uri="{FF2B5EF4-FFF2-40B4-BE49-F238E27FC236}">
                            <a16:creationId xmlns:a16="http://schemas.microsoft.com/office/drawing/2014/main" id="{4B9B43C1-CCAF-04DC-4726-C5FCDECA72C9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 rotWithShape="1">
                      <a:blip r:embed="rId4"/>
                      <a:srcRect l="2" r="-15239" b="83165"/>
                      <a:stretch/>
                    </p:blipFill>
                    <p:spPr>
                      <a:xfrm>
                        <a:off x="8702677" y="3211694"/>
                        <a:ext cx="47415" cy="45719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27" name="Picture 26">
                        <a:extLst>
                          <a:ext uri="{FF2B5EF4-FFF2-40B4-BE49-F238E27FC236}">
                            <a16:creationId xmlns:a16="http://schemas.microsoft.com/office/drawing/2014/main" id="{C252C747-D396-A5AD-6A15-E01BFF7954C2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849662" y="3216713"/>
                        <a:ext cx="92963" cy="123951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29" name="Picture 28">
                        <a:extLst>
                          <a:ext uri="{FF2B5EF4-FFF2-40B4-BE49-F238E27FC236}">
                            <a16:creationId xmlns:a16="http://schemas.microsoft.com/office/drawing/2014/main" id="{1965ABC9-6413-A9EF-5BEB-6DF76D65B129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 rotWithShape="1">
                      <a:blip r:embed="rId4"/>
                      <a:srcRect l="2" r="-15239" b="83165"/>
                      <a:stretch/>
                    </p:blipFill>
                    <p:spPr>
                      <a:xfrm>
                        <a:off x="8702677" y="3283924"/>
                        <a:ext cx="47415" cy="45719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30" name="Picture 29">
                        <a:extLst>
                          <a:ext uri="{FF2B5EF4-FFF2-40B4-BE49-F238E27FC236}">
                            <a16:creationId xmlns:a16="http://schemas.microsoft.com/office/drawing/2014/main" id="{B8A65B3F-1C6A-9DF0-D85E-A93268F19C49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 rotWithShape="1">
                      <a:blip r:embed="rId4"/>
                      <a:srcRect l="2" r="-15239" b="83165"/>
                      <a:stretch/>
                    </p:blipFill>
                    <p:spPr>
                      <a:xfrm>
                        <a:off x="8702677" y="3358540"/>
                        <a:ext cx="47415" cy="45719"/>
                      </a:xfrm>
                      <a:prstGeom prst="rect">
                        <a:avLst/>
                      </a:prstGeom>
                    </p:spPr>
                  </p:pic>
                </p:grpSp>
                <p:sp>
                  <p:nvSpPr>
                    <p:cNvPr id="19" name="Rectangle 18">
                      <a:extLst>
                        <a:ext uri="{FF2B5EF4-FFF2-40B4-BE49-F238E27FC236}">
                          <a16:creationId xmlns:a16="http://schemas.microsoft.com/office/drawing/2014/main" id="{BB321D28-C193-DBAF-B34A-2E773CD039BB}"/>
                        </a:ext>
                      </a:extLst>
                    </p:cNvPr>
                    <p:cNvSpPr/>
                    <p:nvPr/>
                  </p:nvSpPr>
                  <p:spPr>
                    <a:xfrm rot="3015740">
                      <a:off x="3475957" y="2480901"/>
                      <a:ext cx="785364" cy="201637"/>
                    </a:xfrm>
                    <a:prstGeom prst="rect">
                      <a:avLst/>
                    </a:prstGeom>
                    <a:solidFill>
                      <a:srgbClr val="C7C7C7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0" name="Rectangle 19">
                      <a:extLst>
                        <a:ext uri="{FF2B5EF4-FFF2-40B4-BE49-F238E27FC236}">
                          <a16:creationId xmlns:a16="http://schemas.microsoft.com/office/drawing/2014/main" id="{9E7D5356-B20A-D330-B02F-E2F59D95B585}"/>
                        </a:ext>
                      </a:extLst>
                    </p:cNvPr>
                    <p:cNvSpPr/>
                    <p:nvPr/>
                  </p:nvSpPr>
                  <p:spPr>
                    <a:xfrm rot="19734956">
                      <a:off x="4039824" y="2438124"/>
                      <a:ext cx="785364" cy="201637"/>
                    </a:xfrm>
                    <a:prstGeom prst="rect">
                      <a:avLst/>
                    </a:prstGeom>
                    <a:solidFill>
                      <a:srgbClr val="C7C7C7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1" name="Rectangle 20">
                      <a:extLst>
                        <a:ext uri="{FF2B5EF4-FFF2-40B4-BE49-F238E27FC236}">
                          <a16:creationId xmlns:a16="http://schemas.microsoft.com/office/drawing/2014/main" id="{07C6E2A9-9380-5939-E4F6-8614A14972A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873877" y="2429266"/>
                      <a:ext cx="625098" cy="201637"/>
                    </a:xfrm>
                    <a:prstGeom prst="rect">
                      <a:avLst/>
                    </a:prstGeom>
                    <a:solidFill>
                      <a:srgbClr val="C7C7C7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2" name="Rectangle 21">
                      <a:extLst>
                        <a:ext uri="{FF2B5EF4-FFF2-40B4-BE49-F238E27FC236}">
                          <a16:creationId xmlns:a16="http://schemas.microsoft.com/office/drawing/2014/main" id="{F1E84CC3-FBE2-FC48-1ED7-0956D76E78B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34880" y="2422662"/>
                      <a:ext cx="625098" cy="201637"/>
                    </a:xfrm>
                    <a:prstGeom prst="rect">
                      <a:avLst/>
                    </a:prstGeom>
                    <a:solidFill>
                      <a:srgbClr val="C7C7C7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3" name="Oval 22">
                      <a:extLst>
                        <a:ext uri="{FF2B5EF4-FFF2-40B4-BE49-F238E27FC236}">
                          <a16:creationId xmlns:a16="http://schemas.microsoft.com/office/drawing/2014/main" id="{B2BE0A1C-C1A3-C6E9-5493-18E6FF99B08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87362" y="2034275"/>
                      <a:ext cx="1437063" cy="462242"/>
                    </a:xfrm>
                    <a:prstGeom prst="ellipse">
                      <a:avLst/>
                    </a:prstGeom>
                    <a:solidFill>
                      <a:srgbClr val="EDEDED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</p:grpSp>
            </p:grpSp>
            <p:sp>
              <p:nvSpPr>
                <p:cNvPr id="6" name="Oval 5">
                  <a:extLst>
                    <a:ext uri="{FF2B5EF4-FFF2-40B4-BE49-F238E27FC236}">
                      <a16:creationId xmlns:a16="http://schemas.microsoft.com/office/drawing/2014/main" id="{D618EE0F-CB11-FA26-CB62-6FA5E53EC6AF}"/>
                    </a:ext>
                  </a:extLst>
                </p:cNvPr>
                <p:cNvSpPr/>
                <p:nvPr/>
              </p:nvSpPr>
              <p:spPr>
                <a:xfrm>
                  <a:off x="2477442" y="2912531"/>
                  <a:ext cx="1520400" cy="1386153"/>
                </a:xfrm>
                <a:prstGeom prst="ellipse">
                  <a:avLst/>
                </a:prstGeom>
                <a:solidFill>
                  <a:schemeClr val="bg2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pic>
              <p:nvPicPr>
                <p:cNvPr id="8" name="Picture 7">
                  <a:extLst>
                    <a:ext uri="{FF2B5EF4-FFF2-40B4-BE49-F238E27FC236}">
                      <a16:creationId xmlns:a16="http://schemas.microsoft.com/office/drawing/2014/main" id="{8E9C53AB-7A4C-0147-F03F-02A3E0057D3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3004276" y="2620782"/>
                  <a:ext cx="469900" cy="63500"/>
                </a:xfrm>
                <a:prstGeom prst="rect">
                  <a:avLst/>
                </a:prstGeom>
              </p:spPr>
            </p:pic>
            <p:pic>
              <p:nvPicPr>
                <p:cNvPr id="9" name="Picture 8">
                  <a:extLst>
                    <a:ext uri="{FF2B5EF4-FFF2-40B4-BE49-F238E27FC236}">
                      <a16:creationId xmlns:a16="http://schemas.microsoft.com/office/drawing/2014/main" id="{32D5A160-FF8B-CC70-3FBD-39104888865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3001505" y="4552102"/>
                  <a:ext cx="469900" cy="63500"/>
                </a:xfrm>
                <a:prstGeom prst="rect">
                  <a:avLst/>
                </a:prstGeom>
              </p:spPr>
            </p:pic>
          </p:grpSp>
          <p:pic>
            <p:nvPicPr>
              <p:cNvPr id="69" name="Picture 68">
                <a:extLst>
                  <a:ext uri="{FF2B5EF4-FFF2-40B4-BE49-F238E27FC236}">
                    <a16:creationId xmlns:a16="http://schemas.microsoft.com/office/drawing/2014/main" id="{70A5344C-8356-79DC-7D42-5D8095C9295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490666" y="1988434"/>
                <a:ext cx="457200" cy="393700"/>
              </a:xfrm>
              <a:prstGeom prst="rect">
                <a:avLst/>
              </a:prstGeom>
            </p:spPr>
          </p:pic>
          <p:pic>
            <p:nvPicPr>
              <p:cNvPr id="70" name="Picture 69">
                <a:extLst>
                  <a:ext uri="{FF2B5EF4-FFF2-40B4-BE49-F238E27FC236}">
                    <a16:creationId xmlns:a16="http://schemas.microsoft.com/office/drawing/2014/main" id="{59288617-C114-73FF-526C-DD766FB046D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430262" y="1986573"/>
                <a:ext cx="622300" cy="393700"/>
              </a:xfrm>
              <a:prstGeom prst="rect">
                <a:avLst/>
              </a:prstGeom>
            </p:spPr>
          </p:pic>
          <p:pic>
            <p:nvPicPr>
              <p:cNvPr id="72" name="Picture 71">
                <a:extLst>
                  <a:ext uri="{FF2B5EF4-FFF2-40B4-BE49-F238E27FC236}">
                    <a16:creationId xmlns:a16="http://schemas.microsoft.com/office/drawing/2014/main" id="{A215AF83-2857-7A74-D6CB-82A8D1F8CE8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594218" y="5902945"/>
                <a:ext cx="457200" cy="495300"/>
              </a:xfrm>
              <a:prstGeom prst="rect">
                <a:avLst/>
              </a:prstGeom>
            </p:spPr>
          </p:pic>
          <p:pic>
            <p:nvPicPr>
              <p:cNvPr id="73" name="Picture 72">
                <a:extLst>
                  <a:ext uri="{FF2B5EF4-FFF2-40B4-BE49-F238E27FC236}">
                    <a16:creationId xmlns:a16="http://schemas.microsoft.com/office/drawing/2014/main" id="{7B8D66B4-2E87-B1C5-C42F-7B3E3FB4F31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4493507" y="5915714"/>
                <a:ext cx="520700" cy="495300"/>
              </a:xfrm>
              <a:prstGeom prst="rect">
                <a:avLst/>
              </a:prstGeom>
            </p:spPr>
          </p:pic>
        </p:grpSp>
        <p:pic>
          <p:nvPicPr>
            <p:cNvPr id="82" name="Picture 81">
              <a:extLst>
                <a:ext uri="{FF2B5EF4-FFF2-40B4-BE49-F238E27FC236}">
                  <a16:creationId xmlns:a16="http://schemas.microsoft.com/office/drawing/2014/main" id="{F40CC47F-E75E-D3BF-2744-63DBD44EEEFF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5474933" y="3928375"/>
              <a:ext cx="4546329" cy="48748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51446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D5959F9-19FC-8740-9DDA-F358584BC00C}"/>
              </a:ext>
            </a:extLst>
          </p:cNvPr>
          <p:cNvSpPr/>
          <p:nvPr/>
        </p:nvSpPr>
        <p:spPr>
          <a:xfrm>
            <a:off x="0" y="106666"/>
            <a:ext cx="12192000" cy="675133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Content Placeholder 2">
            <a:extLst>
              <a:ext uri="{FF2B5EF4-FFF2-40B4-BE49-F238E27FC236}">
                <a16:creationId xmlns:a16="http://schemas.microsoft.com/office/drawing/2014/main" id="{0C37B9A9-4B4F-7A4B-9DA4-FE601A960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221" y="420048"/>
            <a:ext cx="10289177" cy="766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200" b="1" dirty="0" err="1">
                <a:solidFill>
                  <a:schemeClr val="tx1"/>
                </a:solidFill>
              </a:rPr>
              <a:t>dS</a:t>
            </a:r>
            <a:r>
              <a:rPr lang="en-US" sz="4200" b="1" dirty="0">
                <a:solidFill>
                  <a:schemeClr val="tx1"/>
                </a:solidFill>
              </a:rPr>
              <a:t> JT amplitudes</a:t>
            </a:r>
            <a:endParaRPr lang="en-US" sz="4200" dirty="0">
              <a:solidFill>
                <a:schemeClr val="tx1"/>
              </a:solidFill>
            </a:endParaRPr>
          </a:p>
        </p:txBody>
      </p:sp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5651A921-1CB2-747D-7514-46C37FC8386E}"/>
              </a:ext>
            </a:extLst>
          </p:cNvPr>
          <p:cNvSpPr txBox="1">
            <a:spLocks/>
          </p:cNvSpPr>
          <p:nvPr/>
        </p:nvSpPr>
        <p:spPr>
          <a:xfrm>
            <a:off x="8371288" y="116798"/>
            <a:ext cx="4379495" cy="139824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2400" b="1" dirty="0">
                <a:solidFill>
                  <a:srgbClr val="0070C0"/>
                </a:solidFill>
              </a:rPr>
              <a:t>[Cotler, Jensen, Maloney ‘19]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2400" b="1" dirty="0">
                <a:solidFill>
                  <a:srgbClr val="0070C0"/>
                </a:solidFill>
              </a:rPr>
              <a:t>[Cotler, Jensen ‘19]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2400" b="1" dirty="0">
                <a:solidFill>
                  <a:srgbClr val="0070C0"/>
                </a:solidFill>
              </a:rPr>
              <a:t>[Cotler, Jensen ‘23]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3000" b="1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3000" b="1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3000" b="1" dirty="0">
              <a:solidFill>
                <a:srgbClr val="E8911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8725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D5959F9-19FC-8740-9DDA-F358584BC00C}"/>
              </a:ext>
            </a:extLst>
          </p:cNvPr>
          <p:cNvSpPr/>
          <p:nvPr/>
        </p:nvSpPr>
        <p:spPr>
          <a:xfrm>
            <a:off x="0" y="106666"/>
            <a:ext cx="12192000" cy="675133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Content Placeholder 2">
            <a:extLst>
              <a:ext uri="{FF2B5EF4-FFF2-40B4-BE49-F238E27FC236}">
                <a16:creationId xmlns:a16="http://schemas.microsoft.com/office/drawing/2014/main" id="{0C37B9A9-4B4F-7A4B-9DA4-FE601A960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221" y="420048"/>
            <a:ext cx="10289177" cy="766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200" b="1" dirty="0" err="1">
                <a:solidFill>
                  <a:schemeClr val="tx1"/>
                </a:solidFill>
              </a:rPr>
              <a:t>dS</a:t>
            </a:r>
            <a:r>
              <a:rPr lang="en-US" sz="4200" b="1" dirty="0">
                <a:solidFill>
                  <a:schemeClr val="tx1"/>
                </a:solidFill>
              </a:rPr>
              <a:t> JT amplitudes</a:t>
            </a:r>
            <a:endParaRPr lang="en-US" sz="4200" dirty="0">
              <a:solidFill>
                <a:schemeClr val="tx1"/>
              </a:solidFill>
            </a:endParaRPr>
          </a:p>
        </p:txBody>
      </p:sp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5651A921-1CB2-747D-7514-46C37FC8386E}"/>
              </a:ext>
            </a:extLst>
          </p:cNvPr>
          <p:cNvSpPr txBox="1">
            <a:spLocks/>
          </p:cNvSpPr>
          <p:nvPr/>
        </p:nvSpPr>
        <p:spPr>
          <a:xfrm>
            <a:off x="8371288" y="116798"/>
            <a:ext cx="4379495" cy="139824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2400" b="1" dirty="0">
                <a:solidFill>
                  <a:srgbClr val="0070C0"/>
                </a:solidFill>
              </a:rPr>
              <a:t>[Cotler, Jensen, Maloney ‘19]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2400" b="1" dirty="0">
                <a:solidFill>
                  <a:srgbClr val="0070C0"/>
                </a:solidFill>
              </a:rPr>
              <a:t>[Cotler, Jensen ‘19]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2400" b="1" dirty="0">
                <a:solidFill>
                  <a:srgbClr val="0070C0"/>
                </a:solidFill>
              </a:rPr>
              <a:t>[Cotler, Jensen ‘23]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3000" b="1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3000" b="1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3000" b="1" dirty="0">
              <a:solidFill>
                <a:srgbClr val="E89112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DEAE31-14DC-F5D8-5EE3-71839DB87949}"/>
              </a:ext>
            </a:extLst>
          </p:cNvPr>
          <p:cNvSpPr txBox="1">
            <a:spLocks/>
          </p:cNvSpPr>
          <p:nvPr/>
        </p:nvSpPr>
        <p:spPr>
          <a:xfrm>
            <a:off x="531220" y="1463320"/>
            <a:ext cx="7003435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3000" b="1" dirty="0">
                <a:solidFill>
                  <a:schemeClr val="tx1"/>
                </a:solidFill>
              </a:rPr>
              <a:t>Sphere:</a:t>
            </a:r>
          </a:p>
        </p:txBody>
      </p:sp>
    </p:spTree>
    <p:extLst>
      <p:ext uri="{BB962C8B-B14F-4D97-AF65-F5344CB8AC3E}">
        <p14:creationId xmlns:p14="http://schemas.microsoft.com/office/powerpoint/2010/main" val="3072202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D5959F9-19FC-8740-9DDA-F358584BC00C}"/>
              </a:ext>
            </a:extLst>
          </p:cNvPr>
          <p:cNvSpPr/>
          <p:nvPr/>
        </p:nvSpPr>
        <p:spPr>
          <a:xfrm>
            <a:off x="0" y="106666"/>
            <a:ext cx="12192000" cy="675133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Content Placeholder 2">
            <a:extLst>
              <a:ext uri="{FF2B5EF4-FFF2-40B4-BE49-F238E27FC236}">
                <a16:creationId xmlns:a16="http://schemas.microsoft.com/office/drawing/2014/main" id="{0C37B9A9-4B4F-7A4B-9DA4-FE601A960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221" y="420048"/>
            <a:ext cx="10289177" cy="766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200" b="1" dirty="0" err="1">
                <a:solidFill>
                  <a:schemeClr val="tx1"/>
                </a:solidFill>
              </a:rPr>
              <a:t>dS</a:t>
            </a:r>
            <a:r>
              <a:rPr lang="en-US" sz="4200" b="1" dirty="0">
                <a:solidFill>
                  <a:schemeClr val="tx1"/>
                </a:solidFill>
              </a:rPr>
              <a:t> JT amplitudes</a:t>
            </a:r>
            <a:endParaRPr lang="en-US" sz="4200" dirty="0">
              <a:solidFill>
                <a:schemeClr val="tx1"/>
              </a:solidFill>
            </a:endParaRPr>
          </a:p>
        </p:txBody>
      </p:sp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5651A921-1CB2-747D-7514-46C37FC8386E}"/>
              </a:ext>
            </a:extLst>
          </p:cNvPr>
          <p:cNvSpPr txBox="1">
            <a:spLocks/>
          </p:cNvSpPr>
          <p:nvPr/>
        </p:nvSpPr>
        <p:spPr>
          <a:xfrm>
            <a:off x="8371288" y="116798"/>
            <a:ext cx="4379495" cy="139824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2400" b="1" dirty="0">
                <a:solidFill>
                  <a:srgbClr val="0070C0"/>
                </a:solidFill>
              </a:rPr>
              <a:t>[Cotler, Jensen, Maloney ‘19]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2400" b="1" dirty="0">
                <a:solidFill>
                  <a:srgbClr val="0070C0"/>
                </a:solidFill>
              </a:rPr>
              <a:t>[Cotler, Jensen ‘19]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2400" b="1" dirty="0">
                <a:solidFill>
                  <a:srgbClr val="0070C0"/>
                </a:solidFill>
              </a:rPr>
              <a:t>[Cotler, Jensen ‘23]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3000" b="1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3000" b="1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3000" b="1" dirty="0">
              <a:solidFill>
                <a:srgbClr val="E89112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DEAE31-14DC-F5D8-5EE3-71839DB87949}"/>
              </a:ext>
            </a:extLst>
          </p:cNvPr>
          <p:cNvSpPr txBox="1">
            <a:spLocks/>
          </p:cNvSpPr>
          <p:nvPr/>
        </p:nvSpPr>
        <p:spPr>
          <a:xfrm>
            <a:off x="531220" y="1463320"/>
            <a:ext cx="7003435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3000" b="1" dirty="0">
                <a:solidFill>
                  <a:schemeClr val="tx1"/>
                </a:solidFill>
              </a:rPr>
              <a:t>Sphere: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FFB76C9-6F42-C221-8747-F40D2C68C6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86354" y="1463319"/>
            <a:ext cx="3156592" cy="449337"/>
          </a:xfrm>
          <a:prstGeom prst="rect">
            <a:avLst/>
          </a:prstGeom>
        </p:spPr>
      </p:pic>
      <p:grpSp>
        <p:nvGrpSpPr>
          <p:cNvPr id="34" name="Group 33">
            <a:extLst>
              <a:ext uri="{FF2B5EF4-FFF2-40B4-BE49-F238E27FC236}">
                <a16:creationId xmlns:a16="http://schemas.microsoft.com/office/drawing/2014/main" id="{1C27F5D1-377E-06F2-E0C6-6127A53EF9A6}"/>
              </a:ext>
            </a:extLst>
          </p:cNvPr>
          <p:cNvGrpSpPr/>
          <p:nvPr/>
        </p:nvGrpSpPr>
        <p:grpSpPr>
          <a:xfrm>
            <a:off x="2026744" y="963772"/>
            <a:ext cx="910352" cy="1109752"/>
            <a:chOff x="1897948" y="1694336"/>
            <a:chExt cx="1016848" cy="1239575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511B961F-AF0D-BD00-BEB4-8076B6418E31}"/>
                </a:ext>
              </a:extLst>
            </p:cNvPr>
            <p:cNvSpPr/>
            <p:nvPr/>
          </p:nvSpPr>
          <p:spPr>
            <a:xfrm>
              <a:off x="2000252" y="2150273"/>
              <a:ext cx="783638" cy="783638"/>
            </a:xfrm>
            <a:prstGeom prst="ellipse">
              <a:avLst/>
            </a:prstGeom>
            <a:solidFill>
              <a:srgbClr val="C7C7C7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1" name="Arc 70">
              <a:extLst>
                <a:ext uri="{FF2B5EF4-FFF2-40B4-BE49-F238E27FC236}">
                  <a16:creationId xmlns:a16="http://schemas.microsoft.com/office/drawing/2014/main" id="{0ABB1116-689C-8812-0242-8AD2CEBB7A92}"/>
                </a:ext>
              </a:extLst>
            </p:cNvPr>
            <p:cNvSpPr/>
            <p:nvPr/>
          </p:nvSpPr>
          <p:spPr>
            <a:xfrm rot="8060936">
              <a:off x="1888644" y="1703640"/>
              <a:ext cx="1035456" cy="1016848"/>
            </a:xfrm>
            <a:prstGeom prst="arc">
              <a:avLst>
                <a:gd name="adj1" fmla="val 16066706"/>
                <a:gd name="adj2" fmla="val 270909"/>
              </a:avLst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706858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D5959F9-19FC-8740-9DDA-F358584BC00C}"/>
              </a:ext>
            </a:extLst>
          </p:cNvPr>
          <p:cNvSpPr/>
          <p:nvPr/>
        </p:nvSpPr>
        <p:spPr>
          <a:xfrm>
            <a:off x="0" y="106666"/>
            <a:ext cx="12192000" cy="675133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Content Placeholder 2">
            <a:extLst>
              <a:ext uri="{FF2B5EF4-FFF2-40B4-BE49-F238E27FC236}">
                <a16:creationId xmlns:a16="http://schemas.microsoft.com/office/drawing/2014/main" id="{0C37B9A9-4B4F-7A4B-9DA4-FE601A960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221" y="420048"/>
            <a:ext cx="10289177" cy="766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200" b="1" dirty="0" err="1">
                <a:solidFill>
                  <a:schemeClr val="tx1"/>
                </a:solidFill>
              </a:rPr>
              <a:t>dS</a:t>
            </a:r>
            <a:r>
              <a:rPr lang="en-US" sz="4200" b="1" dirty="0">
                <a:solidFill>
                  <a:schemeClr val="tx1"/>
                </a:solidFill>
              </a:rPr>
              <a:t> JT amplitudes</a:t>
            </a:r>
            <a:endParaRPr lang="en-US" sz="4200" dirty="0">
              <a:solidFill>
                <a:schemeClr val="tx1"/>
              </a:solidFill>
            </a:endParaRPr>
          </a:p>
        </p:txBody>
      </p:sp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5651A921-1CB2-747D-7514-46C37FC8386E}"/>
              </a:ext>
            </a:extLst>
          </p:cNvPr>
          <p:cNvSpPr txBox="1">
            <a:spLocks/>
          </p:cNvSpPr>
          <p:nvPr/>
        </p:nvSpPr>
        <p:spPr>
          <a:xfrm>
            <a:off x="8371288" y="116798"/>
            <a:ext cx="4379495" cy="139824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2400" b="1" dirty="0">
                <a:solidFill>
                  <a:srgbClr val="0070C0"/>
                </a:solidFill>
              </a:rPr>
              <a:t>[Cotler, Jensen, Maloney ‘19]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2400" b="1" dirty="0">
                <a:solidFill>
                  <a:srgbClr val="0070C0"/>
                </a:solidFill>
              </a:rPr>
              <a:t>[Cotler, Jensen ‘19]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2400" b="1" dirty="0">
                <a:solidFill>
                  <a:srgbClr val="0070C0"/>
                </a:solidFill>
              </a:rPr>
              <a:t>[Cotler, Jensen ‘23]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3000" b="1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3000" b="1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3000" b="1" dirty="0">
              <a:solidFill>
                <a:srgbClr val="E89112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DEAE31-14DC-F5D8-5EE3-71839DB87949}"/>
              </a:ext>
            </a:extLst>
          </p:cNvPr>
          <p:cNvSpPr txBox="1">
            <a:spLocks/>
          </p:cNvSpPr>
          <p:nvPr/>
        </p:nvSpPr>
        <p:spPr>
          <a:xfrm>
            <a:off x="531220" y="1463320"/>
            <a:ext cx="7003435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3000" b="1" dirty="0">
                <a:solidFill>
                  <a:schemeClr val="tx1"/>
                </a:solidFill>
              </a:rPr>
              <a:t>Sphere: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FFB76C9-6F42-C221-8747-F40D2C68C6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86354" y="1463319"/>
            <a:ext cx="3156592" cy="449337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2094584F-EE45-304F-385A-866985FE99B6}"/>
              </a:ext>
            </a:extLst>
          </p:cNvPr>
          <p:cNvSpPr txBox="1">
            <a:spLocks/>
          </p:cNvSpPr>
          <p:nvPr/>
        </p:nvSpPr>
        <p:spPr>
          <a:xfrm>
            <a:off x="531220" y="3048433"/>
            <a:ext cx="7003435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3000" b="1" dirty="0">
                <a:solidFill>
                  <a:schemeClr val="tx1"/>
                </a:solidFill>
              </a:rPr>
              <a:t>Disk: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1C27F5D1-377E-06F2-E0C6-6127A53EF9A6}"/>
              </a:ext>
            </a:extLst>
          </p:cNvPr>
          <p:cNvGrpSpPr/>
          <p:nvPr/>
        </p:nvGrpSpPr>
        <p:grpSpPr>
          <a:xfrm>
            <a:off x="2026744" y="963772"/>
            <a:ext cx="910352" cy="1109752"/>
            <a:chOff x="1897948" y="1694336"/>
            <a:chExt cx="1016848" cy="1239575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511B961F-AF0D-BD00-BEB4-8076B6418E31}"/>
                </a:ext>
              </a:extLst>
            </p:cNvPr>
            <p:cNvSpPr/>
            <p:nvPr/>
          </p:nvSpPr>
          <p:spPr>
            <a:xfrm>
              <a:off x="2000252" y="2150273"/>
              <a:ext cx="783638" cy="783638"/>
            </a:xfrm>
            <a:prstGeom prst="ellipse">
              <a:avLst/>
            </a:prstGeom>
            <a:solidFill>
              <a:srgbClr val="C7C7C7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1" name="Arc 70">
              <a:extLst>
                <a:ext uri="{FF2B5EF4-FFF2-40B4-BE49-F238E27FC236}">
                  <a16:creationId xmlns:a16="http://schemas.microsoft.com/office/drawing/2014/main" id="{0ABB1116-689C-8812-0242-8AD2CEBB7A92}"/>
                </a:ext>
              </a:extLst>
            </p:cNvPr>
            <p:cNvSpPr/>
            <p:nvPr/>
          </p:nvSpPr>
          <p:spPr>
            <a:xfrm rot="8060936">
              <a:off x="1888644" y="1703640"/>
              <a:ext cx="1035456" cy="1016848"/>
            </a:xfrm>
            <a:prstGeom prst="arc">
              <a:avLst>
                <a:gd name="adj1" fmla="val 16066706"/>
                <a:gd name="adj2" fmla="val 270909"/>
              </a:avLst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053870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D5959F9-19FC-8740-9DDA-F358584BC00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Content Placeholder 2">
            <a:extLst>
              <a:ext uri="{FF2B5EF4-FFF2-40B4-BE49-F238E27FC236}">
                <a16:creationId xmlns:a16="http://schemas.microsoft.com/office/drawing/2014/main" id="{0C37B9A9-4B4F-7A4B-9DA4-FE601A960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221" y="420048"/>
            <a:ext cx="10289177" cy="766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200" b="1" dirty="0">
                <a:solidFill>
                  <a:schemeClr val="tx1"/>
                </a:solidFill>
              </a:rPr>
              <a:t>Pretext</a:t>
            </a:r>
            <a:endParaRPr lang="en-US" sz="4200" dirty="0">
              <a:solidFill>
                <a:schemeClr val="tx1"/>
              </a:solidFill>
            </a:endParaRP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E43388DE-C5AD-02BC-177D-17A06706AED4}"/>
              </a:ext>
            </a:extLst>
          </p:cNvPr>
          <p:cNvSpPr txBox="1">
            <a:spLocks/>
          </p:cNvSpPr>
          <p:nvPr/>
        </p:nvSpPr>
        <p:spPr>
          <a:xfrm>
            <a:off x="531221" y="1369912"/>
            <a:ext cx="11292480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3800" dirty="0">
                <a:solidFill>
                  <a:schemeClr val="tx1"/>
                </a:solidFill>
              </a:rPr>
              <a:t>So little is known about non-perturbative quantum gravity in </a:t>
            </a:r>
            <a:r>
              <a:rPr lang="en-US" sz="3800" dirty="0" err="1">
                <a:solidFill>
                  <a:schemeClr val="tx1"/>
                </a:solidFill>
              </a:rPr>
              <a:t>dS</a:t>
            </a:r>
            <a:endParaRPr lang="en-US" sz="3800" dirty="0">
              <a:solidFill>
                <a:srgbClr val="E89112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E85F5-D513-604E-435C-558DC9B13216}"/>
              </a:ext>
            </a:extLst>
          </p:cNvPr>
          <p:cNvSpPr txBox="1">
            <a:spLocks/>
          </p:cNvSpPr>
          <p:nvPr/>
        </p:nvSpPr>
        <p:spPr>
          <a:xfrm>
            <a:off x="531221" y="2864691"/>
            <a:ext cx="11292480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3800" b="1" dirty="0">
                <a:solidFill>
                  <a:srgbClr val="0070C0"/>
                </a:solidFill>
              </a:rPr>
              <a:t>Goal:</a:t>
            </a:r>
            <a:r>
              <a:rPr lang="en-US" sz="3800" dirty="0">
                <a:solidFill>
                  <a:srgbClr val="0070C0"/>
                </a:solidFill>
              </a:rPr>
              <a:t> </a:t>
            </a:r>
            <a:r>
              <a:rPr lang="en-US" sz="3800" dirty="0">
                <a:solidFill>
                  <a:schemeClr val="tx1"/>
                </a:solidFill>
              </a:rPr>
              <a:t>Address foundational questions about </a:t>
            </a:r>
            <a:r>
              <a:rPr lang="en-US" sz="3800" dirty="0" err="1">
                <a:solidFill>
                  <a:schemeClr val="tx1"/>
                </a:solidFill>
              </a:rPr>
              <a:t>dS</a:t>
            </a:r>
            <a:r>
              <a:rPr lang="en-US" sz="3800" dirty="0">
                <a:solidFill>
                  <a:schemeClr val="tx1"/>
                </a:solidFill>
              </a:rPr>
              <a:t> quantum 	  gravity in the simplest possible setting</a:t>
            </a:r>
            <a:endParaRPr lang="en-US" sz="3800" b="1" dirty="0">
              <a:solidFill>
                <a:srgbClr val="E8911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5491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D5959F9-19FC-8740-9DDA-F358584BC00C}"/>
              </a:ext>
            </a:extLst>
          </p:cNvPr>
          <p:cNvSpPr/>
          <p:nvPr/>
        </p:nvSpPr>
        <p:spPr>
          <a:xfrm>
            <a:off x="0" y="106666"/>
            <a:ext cx="12192000" cy="675133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Content Placeholder 2">
            <a:extLst>
              <a:ext uri="{FF2B5EF4-FFF2-40B4-BE49-F238E27FC236}">
                <a16:creationId xmlns:a16="http://schemas.microsoft.com/office/drawing/2014/main" id="{0C37B9A9-4B4F-7A4B-9DA4-FE601A960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221" y="420048"/>
            <a:ext cx="10289177" cy="766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200" b="1" dirty="0" err="1">
                <a:solidFill>
                  <a:schemeClr val="tx1"/>
                </a:solidFill>
              </a:rPr>
              <a:t>dS</a:t>
            </a:r>
            <a:r>
              <a:rPr lang="en-US" sz="4200" b="1" dirty="0">
                <a:solidFill>
                  <a:schemeClr val="tx1"/>
                </a:solidFill>
              </a:rPr>
              <a:t> JT amplitudes</a:t>
            </a:r>
            <a:endParaRPr lang="en-US" sz="4200" dirty="0">
              <a:solidFill>
                <a:schemeClr val="tx1"/>
              </a:solidFill>
            </a:endParaRPr>
          </a:p>
        </p:txBody>
      </p:sp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5651A921-1CB2-747D-7514-46C37FC8386E}"/>
              </a:ext>
            </a:extLst>
          </p:cNvPr>
          <p:cNvSpPr txBox="1">
            <a:spLocks/>
          </p:cNvSpPr>
          <p:nvPr/>
        </p:nvSpPr>
        <p:spPr>
          <a:xfrm>
            <a:off x="8371288" y="116798"/>
            <a:ext cx="4379495" cy="139824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2400" b="1" dirty="0">
                <a:solidFill>
                  <a:srgbClr val="0070C0"/>
                </a:solidFill>
              </a:rPr>
              <a:t>[Cotler, Jensen, Maloney ‘19]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2400" b="1" dirty="0">
                <a:solidFill>
                  <a:srgbClr val="0070C0"/>
                </a:solidFill>
              </a:rPr>
              <a:t>[Cotler, Jensen ‘19]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2400" b="1" dirty="0">
                <a:solidFill>
                  <a:srgbClr val="0070C0"/>
                </a:solidFill>
              </a:rPr>
              <a:t>[Cotler, Jensen ‘23]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3000" b="1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3000" b="1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3000" b="1" dirty="0">
              <a:solidFill>
                <a:srgbClr val="E89112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DEAE31-14DC-F5D8-5EE3-71839DB87949}"/>
              </a:ext>
            </a:extLst>
          </p:cNvPr>
          <p:cNvSpPr txBox="1">
            <a:spLocks/>
          </p:cNvSpPr>
          <p:nvPr/>
        </p:nvSpPr>
        <p:spPr>
          <a:xfrm>
            <a:off x="531220" y="1463320"/>
            <a:ext cx="7003435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3000" b="1" dirty="0">
                <a:solidFill>
                  <a:schemeClr val="tx1"/>
                </a:solidFill>
              </a:rPr>
              <a:t>Sphere: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FFB76C9-6F42-C221-8747-F40D2C68C6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86354" y="1463319"/>
            <a:ext cx="3156592" cy="449337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2094584F-EE45-304F-385A-866985FE99B6}"/>
              </a:ext>
            </a:extLst>
          </p:cNvPr>
          <p:cNvSpPr txBox="1">
            <a:spLocks/>
          </p:cNvSpPr>
          <p:nvPr/>
        </p:nvSpPr>
        <p:spPr>
          <a:xfrm>
            <a:off x="531220" y="3048433"/>
            <a:ext cx="7003435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3000" b="1" dirty="0">
                <a:solidFill>
                  <a:schemeClr val="tx1"/>
                </a:solidFill>
              </a:rPr>
              <a:t>Disk: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1C27F5D1-377E-06F2-E0C6-6127A53EF9A6}"/>
              </a:ext>
            </a:extLst>
          </p:cNvPr>
          <p:cNvGrpSpPr/>
          <p:nvPr/>
        </p:nvGrpSpPr>
        <p:grpSpPr>
          <a:xfrm>
            <a:off x="2026744" y="963772"/>
            <a:ext cx="910352" cy="1109752"/>
            <a:chOff x="1897948" y="1694336"/>
            <a:chExt cx="1016848" cy="1239575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511B961F-AF0D-BD00-BEB4-8076B6418E31}"/>
                </a:ext>
              </a:extLst>
            </p:cNvPr>
            <p:cNvSpPr/>
            <p:nvPr/>
          </p:nvSpPr>
          <p:spPr>
            <a:xfrm>
              <a:off x="2000252" y="2150273"/>
              <a:ext cx="783638" cy="783638"/>
            </a:xfrm>
            <a:prstGeom prst="ellipse">
              <a:avLst/>
            </a:prstGeom>
            <a:solidFill>
              <a:srgbClr val="C7C7C7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1" name="Arc 70">
              <a:extLst>
                <a:ext uri="{FF2B5EF4-FFF2-40B4-BE49-F238E27FC236}">
                  <a16:creationId xmlns:a16="http://schemas.microsoft.com/office/drawing/2014/main" id="{0ABB1116-689C-8812-0242-8AD2CEBB7A92}"/>
                </a:ext>
              </a:extLst>
            </p:cNvPr>
            <p:cNvSpPr/>
            <p:nvPr/>
          </p:nvSpPr>
          <p:spPr>
            <a:xfrm rot="8060936">
              <a:off x="1888644" y="1703640"/>
              <a:ext cx="1035456" cy="1016848"/>
            </a:xfrm>
            <a:prstGeom prst="arc">
              <a:avLst>
                <a:gd name="adj1" fmla="val 16066706"/>
                <a:gd name="adj2" fmla="val 270909"/>
              </a:avLst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B1A35B69-9694-8DFE-0516-2AFC8AD88E96}"/>
              </a:ext>
            </a:extLst>
          </p:cNvPr>
          <p:cNvGrpSpPr/>
          <p:nvPr/>
        </p:nvGrpSpPr>
        <p:grpSpPr>
          <a:xfrm>
            <a:off x="1832423" y="2601275"/>
            <a:ext cx="1322365" cy="1420749"/>
            <a:chOff x="3733800" y="1733659"/>
            <a:chExt cx="3086100" cy="3644792"/>
          </a:xfrm>
        </p:grpSpPr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A6DC5824-CE36-7C30-7D9D-F47210321036}"/>
                </a:ext>
              </a:extLst>
            </p:cNvPr>
            <p:cNvGrpSpPr/>
            <p:nvPr/>
          </p:nvGrpSpPr>
          <p:grpSpPr>
            <a:xfrm>
              <a:off x="3733800" y="1733659"/>
              <a:ext cx="3086100" cy="3644792"/>
              <a:chOff x="3733800" y="1733659"/>
              <a:chExt cx="3086100" cy="3644791"/>
            </a:xfrm>
          </p:grpSpPr>
          <p:pic>
            <p:nvPicPr>
              <p:cNvPr id="86" name="Picture 85">
                <a:extLst>
                  <a:ext uri="{FF2B5EF4-FFF2-40B4-BE49-F238E27FC236}">
                    <a16:creationId xmlns:a16="http://schemas.microsoft.com/office/drawing/2014/main" id="{9EBDF21A-3CC8-67E3-F6AA-8C6047FF352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733800" y="1733659"/>
                <a:ext cx="3086100" cy="3644791"/>
              </a:xfrm>
              <a:prstGeom prst="rect">
                <a:avLst/>
              </a:prstGeom>
            </p:spPr>
          </p:pic>
          <p:sp>
            <p:nvSpPr>
              <p:cNvPr id="87" name="Rectangle 86">
                <a:extLst>
                  <a:ext uri="{FF2B5EF4-FFF2-40B4-BE49-F238E27FC236}">
                    <a16:creationId xmlns:a16="http://schemas.microsoft.com/office/drawing/2014/main" id="{D968F6F0-D364-F73B-E59B-982D6E1E1FFF}"/>
                  </a:ext>
                </a:extLst>
              </p:cNvPr>
              <p:cNvSpPr/>
              <p:nvPr/>
            </p:nvSpPr>
            <p:spPr>
              <a:xfrm>
                <a:off x="4797210" y="4506680"/>
                <a:ext cx="905757" cy="516169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" name="Rectangle 87">
                <a:extLst>
                  <a:ext uri="{FF2B5EF4-FFF2-40B4-BE49-F238E27FC236}">
                    <a16:creationId xmlns:a16="http://schemas.microsoft.com/office/drawing/2014/main" id="{E20C4CB2-FF2F-82AA-DA1A-FAF90B8FDAC8}"/>
                  </a:ext>
                </a:extLst>
              </p:cNvPr>
              <p:cNvSpPr/>
              <p:nvPr/>
            </p:nvSpPr>
            <p:spPr>
              <a:xfrm>
                <a:off x="4743354" y="4401265"/>
                <a:ext cx="905757" cy="442305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" name="Rectangle 88">
                <a:extLst>
                  <a:ext uri="{FF2B5EF4-FFF2-40B4-BE49-F238E27FC236}">
                    <a16:creationId xmlns:a16="http://schemas.microsoft.com/office/drawing/2014/main" id="{0A939E3D-A533-BF28-489B-4C6C926BAA0C}"/>
                  </a:ext>
                </a:extLst>
              </p:cNvPr>
              <p:cNvSpPr/>
              <p:nvPr/>
            </p:nvSpPr>
            <p:spPr>
              <a:xfrm>
                <a:off x="4842066" y="4394389"/>
                <a:ext cx="905757" cy="442305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0" name="Rectangle 89">
                <a:extLst>
                  <a:ext uri="{FF2B5EF4-FFF2-40B4-BE49-F238E27FC236}">
                    <a16:creationId xmlns:a16="http://schemas.microsoft.com/office/drawing/2014/main" id="{4F0A1DA4-1E0B-1876-1D6C-437C80D45206}"/>
                  </a:ext>
                </a:extLst>
              </p:cNvPr>
              <p:cNvSpPr/>
              <p:nvPr/>
            </p:nvSpPr>
            <p:spPr>
              <a:xfrm rot="19671007">
                <a:off x="4832675" y="4759172"/>
                <a:ext cx="200131" cy="393377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1" name="Rectangle 90">
                <a:extLst>
                  <a:ext uri="{FF2B5EF4-FFF2-40B4-BE49-F238E27FC236}">
                    <a16:creationId xmlns:a16="http://schemas.microsoft.com/office/drawing/2014/main" id="{1E980531-C008-37F6-523C-14F39A7FA93E}"/>
                  </a:ext>
                </a:extLst>
              </p:cNvPr>
              <p:cNvSpPr/>
              <p:nvPr/>
            </p:nvSpPr>
            <p:spPr>
              <a:xfrm rot="20982092">
                <a:off x="4748429" y="4816308"/>
                <a:ext cx="144692" cy="92906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2" name="Rectangle 91">
                <a:extLst>
                  <a:ext uri="{FF2B5EF4-FFF2-40B4-BE49-F238E27FC236}">
                    <a16:creationId xmlns:a16="http://schemas.microsoft.com/office/drawing/2014/main" id="{8557E7B4-7FEF-273D-8AE6-46DA28E13046}"/>
                  </a:ext>
                </a:extLst>
              </p:cNvPr>
              <p:cNvSpPr/>
              <p:nvPr/>
            </p:nvSpPr>
            <p:spPr>
              <a:xfrm rot="435068">
                <a:off x="5595467" y="4824943"/>
                <a:ext cx="144692" cy="92906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3" name="Oval 92">
                <a:extLst>
                  <a:ext uri="{FF2B5EF4-FFF2-40B4-BE49-F238E27FC236}">
                    <a16:creationId xmlns:a16="http://schemas.microsoft.com/office/drawing/2014/main" id="{06FBB5AE-6442-98F3-2B79-4F120461262D}"/>
                  </a:ext>
                </a:extLst>
              </p:cNvPr>
              <p:cNvSpPr/>
              <p:nvPr/>
            </p:nvSpPr>
            <p:spPr>
              <a:xfrm>
                <a:off x="4753356" y="4630346"/>
                <a:ext cx="992088" cy="419387"/>
              </a:xfrm>
              <a:prstGeom prst="ellipse">
                <a:avLst/>
              </a:prstGeom>
              <a:noFill/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4" name="Rectangle 93">
                <a:extLst>
                  <a:ext uri="{FF2B5EF4-FFF2-40B4-BE49-F238E27FC236}">
                    <a16:creationId xmlns:a16="http://schemas.microsoft.com/office/drawing/2014/main" id="{530FEF36-C02E-8E89-6318-66FC4C9D048A}"/>
                  </a:ext>
                </a:extLst>
              </p:cNvPr>
              <p:cNvSpPr/>
              <p:nvPr/>
            </p:nvSpPr>
            <p:spPr>
              <a:xfrm>
                <a:off x="4739913" y="4424885"/>
                <a:ext cx="1016909" cy="442305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5" name="Oval 94">
                <a:extLst>
                  <a:ext uri="{FF2B5EF4-FFF2-40B4-BE49-F238E27FC236}">
                    <a16:creationId xmlns:a16="http://schemas.microsoft.com/office/drawing/2014/main" id="{3AEB6EBB-3704-70B0-6BFF-454BC67459FB}"/>
                  </a:ext>
                </a:extLst>
              </p:cNvPr>
              <p:cNvSpPr/>
              <p:nvPr/>
            </p:nvSpPr>
            <p:spPr>
              <a:xfrm>
                <a:off x="4753357" y="4633752"/>
                <a:ext cx="992088" cy="416103"/>
              </a:xfrm>
              <a:prstGeom prst="ellipse">
                <a:avLst/>
              </a:prstGeom>
              <a:noFill/>
              <a:ln w="27305">
                <a:solidFill>
                  <a:srgbClr val="FF0000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AE07E29C-5F92-61FF-F43F-9EC95998CC54}"/>
                </a:ext>
              </a:extLst>
            </p:cNvPr>
            <p:cNvSpPr/>
            <p:nvPr/>
          </p:nvSpPr>
          <p:spPr>
            <a:xfrm>
              <a:off x="4341885" y="2549420"/>
              <a:ext cx="1840911" cy="466283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D8EEB816-7C3C-7EAF-4898-4C817127F332}"/>
                </a:ext>
              </a:extLst>
            </p:cNvPr>
            <p:cNvSpPr/>
            <p:nvPr/>
          </p:nvSpPr>
          <p:spPr>
            <a:xfrm rot="2286954">
              <a:off x="3900319" y="2720323"/>
              <a:ext cx="1840911" cy="466283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9A078DDF-07F1-55EC-29B9-0F445DCCB0B2}"/>
                </a:ext>
              </a:extLst>
            </p:cNvPr>
            <p:cNvSpPr/>
            <p:nvPr/>
          </p:nvSpPr>
          <p:spPr>
            <a:xfrm rot="19579957">
              <a:off x="4782512" y="2622112"/>
              <a:ext cx="1840911" cy="466283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14D2ED66-76A0-8062-2A06-385C4797C9F9}"/>
                </a:ext>
              </a:extLst>
            </p:cNvPr>
            <p:cNvSpPr/>
            <p:nvPr/>
          </p:nvSpPr>
          <p:spPr>
            <a:xfrm>
              <a:off x="3775916" y="1733659"/>
              <a:ext cx="2994278" cy="1039817"/>
            </a:xfrm>
            <a:prstGeom prst="ellipse">
              <a:avLst/>
            </a:prstGeom>
            <a:solidFill>
              <a:srgbClr val="EDEDED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96" name="Picture 95">
            <a:extLst>
              <a:ext uri="{FF2B5EF4-FFF2-40B4-BE49-F238E27FC236}">
                <a16:creationId xmlns:a16="http://schemas.microsoft.com/office/drawing/2014/main" id="{CE285586-C0E9-E0A6-0FBF-BEDA2360A87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86898" y="2300303"/>
            <a:ext cx="189006" cy="214779"/>
          </a:xfrm>
          <a:prstGeom prst="rect">
            <a:avLst/>
          </a:prstGeom>
        </p:spPr>
      </p:pic>
      <p:pic>
        <p:nvPicPr>
          <p:cNvPr id="98" name="Picture 97">
            <a:extLst>
              <a:ext uri="{FF2B5EF4-FFF2-40B4-BE49-F238E27FC236}">
                <a16:creationId xmlns:a16="http://schemas.microsoft.com/office/drawing/2014/main" id="{0CA13B2E-A792-2F7A-0D6C-D9D45638521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05907" y="2776284"/>
            <a:ext cx="2698654" cy="1050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7873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D5959F9-19FC-8740-9DDA-F358584BC00C}"/>
              </a:ext>
            </a:extLst>
          </p:cNvPr>
          <p:cNvSpPr/>
          <p:nvPr/>
        </p:nvSpPr>
        <p:spPr>
          <a:xfrm>
            <a:off x="0" y="106666"/>
            <a:ext cx="12192000" cy="675133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Content Placeholder 2">
            <a:extLst>
              <a:ext uri="{FF2B5EF4-FFF2-40B4-BE49-F238E27FC236}">
                <a16:creationId xmlns:a16="http://schemas.microsoft.com/office/drawing/2014/main" id="{0C37B9A9-4B4F-7A4B-9DA4-FE601A960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221" y="420048"/>
            <a:ext cx="10289177" cy="766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200" b="1" dirty="0" err="1">
                <a:solidFill>
                  <a:schemeClr val="tx1"/>
                </a:solidFill>
              </a:rPr>
              <a:t>dS</a:t>
            </a:r>
            <a:r>
              <a:rPr lang="en-US" sz="4200" b="1" dirty="0">
                <a:solidFill>
                  <a:schemeClr val="tx1"/>
                </a:solidFill>
              </a:rPr>
              <a:t> JT amplitudes</a:t>
            </a:r>
            <a:endParaRPr lang="en-US" sz="4200" dirty="0">
              <a:solidFill>
                <a:schemeClr val="tx1"/>
              </a:solidFill>
            </a:endParaRPr>
          </a:p>
        </p:txBody>
      </p:sp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5651A921-1CB2-747D-7514-46C37FC8386E}"/>
              </a:ext>
            </a:extLst>
          </p:cNvPr>
          <p:cNvSpPr txBox="1">
            <a:spLocks/>
          </p:cNvSpPr>
          <p:nvPr/>
        </p:nvSpPr>
        <p:spPr>
          <a:xfrm>
            <a:off x="8371288" y="116798"/>
            <a:ext cx="4379495" cy="139824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2400" b="1" dirty="0">
                <a:solidFill>
                  <a:srgbClr val="0070C0"/>
                </a:solidFill>
              </a:rPr>
              <a:t>[Cotler, Jensen, Maloney ‘19]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2400" b="1" dirty="0">
                <a:solidFill>
                  <a:srgbClr val="0070C0"/>
                </a:solidFill>
              </a:rPr>
              <a:t>[Cotler, Jensen ‘19]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2400" b="1" dirty="0">
                <a:solidFill>
                  <a:srgbClr val="0070C0"/>
                </a:solidFill>
              </a:rPr>
              <a:t>[Cotler, Jensen ‘23]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3000" b="1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3000" b="1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3000" b="1" dirty="0">
              <a:solidFill>
                <a:srgbClr val="E89112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DEAE31-14DC-F5D8-5EE3-71839DB87949}"/>
              </a:ext>
            </a:extLst>
          </p:cNvPr>
          <p:cNvSpPr txBox="1">
            <a:spLocks/>
          </p:cNvSpPr>
          <p:nvPr/>
        </p:nvSpPr>
        <p:spPr>
          <a:xfrm>
            <a:off x="531220" y="1463320"/>
            <a:ext cx="7003435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3000" b="1" dirty="0">
                <a:solidFill>
                  <a:schemeClr val="tx1"/>
                </a:solidFill>
              </a:rPr>
              <a:t>Sphere: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FFB76C9-6F42-C221-8747-F40D2C68C6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86354" y="1463319"/>
            <a:ext cx="3156592" cy="449337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2094584F-EE45-304F-385A-866985FE99B6}"/>
              </a:ext>
            </a:extLst>
          </p:cNvPr>
          <p:cNvSpPr txBox="1">
            <a:spLocks/>
          </p:cNvSpPr>
          <p:nvPr/>
        </p:nvSpPr>
        <p:spPr>
          <a:xfrm>
            <a:off x="531220" y="3048433"/>
            <a:ext cx="7003435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3000" b="1" dirty="0">
                <a:solidFill>
                  <a:schemeClr val="tx1"/>
                </a:solidFill>
              </a:rPr>
              <a:t>Disk: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783C873B-1873-53EF-B025-8E60394C44D4}"/>
              </a:ext>
            </a:extLst>
          </p:cNvPr>
          <p:cNvSpPr txBox="1">
            <a:spLocks/>
          </p:cNvSpPr>
          <p:nvPr/>
        </p:nvSpPr>
        <p:spPr>
          <a:xfrm>
            <a:off x="531220" y="5106155"/>
            <a:ext cx="7003435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3000" b="1" dirty="0">
                <a:solidFill>
                  <a:schemeClr val="tx1"/>
                </a:solidFill>
              </a:rPr>
              <a:t>Cylinder: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1C27F5D1-377E-06F2-E0C6-6127A53EF9A6}"/>
              </a:ext>
            </a:extLst>
          </p:cNvPr>
          <p:cNvGrpSpPr/>
          <p:nvPr/>
        </p:nvGrpSpPr>
        <p:grpSpPr>
          <a:xfrm>
            <a:off x="2026744" y="963772"/>
            <a:ext cx="910352" cy="1109752"/>
            <a:chOff x="1897948" y="1694336"/>
            <a:chExt cx="1016848" cy="1239575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511B961F-AF0D-BD00-BEB4-8076B6418E31}"/>
                </a:ext>
              </a:extLst>
            </p:cNvPr>
            <p:cNvSpPr/>
            <p:nvPr/>
          </p:nvSpPr>
          <p:spPr>
            <a:xfrm>
              <a:off x="2000252" y="2150273"/>
              <a:ext cx="783638" cy="783638"/>
            </a:xfrm>
            <a:prstGeom prst="ellipse">
              <a:avLst/>
            </a:prstGeom>
            <a:solidFill>
              <a:srgbClr val="C7C7C7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1" name="Arc 70">
              <a:extLst>
                <a:ext uri="{FF2B5EF4-FFF2-40B4-BE49-F238E27FC236}">
                  <a16:creationId xmlns:a16="http://schemas.microsoft.com/office/drawing/2014/main" id="{0ABB1116-689C-8812-0242-8AD2CEBB7A92}"/>
                </a:ext>
              </a:extLst>
            </p:cNvPr>
            <p:cNvSpPr/>
            <p:nvPr/>
          </p:nvSpPr>
          <p:spPr>
            <a:xfrm rot="8060936">
              <a:off x="1888644" y="1703640"/>
              <a:ext cx="1035456" cy="1016848"/>
            </a:xfrm>
            <a:prstGeom prst="arc">
              <a:avLst>
                <a:gd name="adj1" fmla="val 16066706"/>
                <a:gd name="adj2" fmla="val 270909"/>
              </a:avLst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B1A35B69-9694-8DFE-0516-2AFC8AD88E96}"/>
              </a:ext>
            </a:extLst>
          </p:cNvPr>
          <p:cNvGrpSpPr/>
          <p:nvPr/>
        </p:nvGrpSpPr>
        <p:grpSpPr>
          <a:xfrm>
            <a:off x="1832423" y="2601275"/>
            <a:ext cx="1322365" cy="1420749"/>
            <a:chOff x="3733800" y="1733659"/>
            <a:chExt cx="3086100" cy="3644792"/>
          </a:xfrm>
        </p:grpSpPr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A6DC5824-CE36-7C30-7D9D-F47210321036}"/>
                </a:ext>
              </a:extLst>
            </p:cNvPr>
            <p:cNvGrpSpPr/>
            <p:nvPr/>
          </p:nvGrpSpPr>
          <p:grpSpPr>
            <a:xfrm>
              <a:off x="3733800" y="1733659"/>
              <a:ext cx="3086100" cy="3644792"/>
              <a:chOff x="3733800" y="1733659"/>
              <a:chExt cx="3086100" cy="3644791"/>
            </a:xfrm>
          </p:grpSpPr>
          <p:pic>
            <p:nvPicPr>
              <p:cNvPr id="86" name="Picture 85">
                <a:extLst>
                  <a:ext uri="{FF2B5EF4-FFF2-40B4-BE49-F238E27FC236}">
                    <a16:creationId xmlns:a16="http://schemas.microsoft.com/office/drawing/2014/main" id="{9EBDF21A-3CC8-67E3-F6AA-8C6047FF352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733800" y="1733659"/>
                <a:ext cx="3086100" cy="3644791"/>
              </a:xfrm>
              <a:prstGeom prst="rect">
                <a:avLst/>
              </a:prstGeom>
            </p:spPr>
          </p:pic>
          <p:sp>
            <p:nvSpPr>
              <p:cNvPr id="87" name="Rectangle 86">
                <a:extLst>
                  <a:ext uri="{FF2B5EF4-FFF2-40B4-BE49-F238E27FC236}">
                    <a16:creationId xmlns:a16="http://schemas.microsoft.com/office/drawing/2014/main" id="{D968F6F0-D364-F73B-E59B-982D6E1E1FFF}"/>
                  </a:ext>
                </a:extLst>
              </p:cNvPr>
              <p:cNvSpPr/>
              <p:nvPr/>
            </p:nvSpPr>
            <p:spPr>
              <a:xfrm>
                <a:off x="4797210" y="4506680"/>
                <a:ext cx="905757" cy="516169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" name="Rectangle 87">
                <a:extLst>
                  <a:ext uri="{FF2B5EF4-FFF2-40B4-BE49-F238E27FC236}">
                    <a16:creationId xmlns:a16="http://schemas.microsoft.com/office/drawing/2014/main" id="{E20C4CB2-FF2F-82AA-DA1A-FAF90B8FDAC8}"/>
                  </a:ext>
                </a:extLst>
              </p:cNvPr>
              <p:cNvSpPr/>
              <p:nvPr/>
            </p:nvSpPr>
            <p:spPr>
              <a:xfrm>
                <a:off x="4743354" y="4401265"/>
                <a:ext cx="905757" cy="442305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" name="Rectangle 88">
                <a:extLst>
                  <a:ext uri="{FF2B5EF4-FFF2-40B4-BE49-F238E27FC236}">
                    <a16:creationId xmlns:a16="http://schemas.microsoft.com/office/drawing/2014/main" id="{0A939E3D-A533-BF28-489B-4C6C926BAA0C}"/>
                  </a:ext>
                </a:extLst>
              </p:cNvPr>
              <p:cNvSpPr/>
              <p:nvPr/>
            </p:nvSpPr>
            <p:spPr>
              <a:xfrm>
                <a:off x="4842066" y="4394389"/>
                <a:ext cx="905757" cy="442305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0" name="Rectangle 89">
                <a:extLst>
                  <a:ext uri="{FF2B5EF4-FFF2-40B4-BE49-F238E27FC236}">
                    <a16:creationId xmlns:a16="http://schemas.microsoft.com/office/drawing/2014/main" id="{4F0A1DA4-1E0B-1876-1D6C-437C80D45206}"/>
                  </a:ext>
                </a:extLst>
              </p:cNvPr>
              <p:cNvSpPr/>
              <p:nvPr/>
            </p:nvSpPr>
            <p:spPr>
              <a:xfrm rot="19671007">
                <a:off x="4832675" y="4759172"/>
                <a:ext cx="200131" cy="393377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1" name="Rectangle 90">
                <a:extLst>
                  <a:ext uri="{FF2B5EF4-FFF2-40B4-BE49-F238E27FC236}">
                    <a16:creationId xmlns:a16="http://schemas.microsoft.com/office/drawing/2014/main" id="{1E980531-C008-37F6-523C-14F39A7FA93E}"/>
                  </a:ext>
                </a:extLst>
              </p:cNvPr>
              <p:cNvSpPr/>
              <p:nvPr/>
            </p:nvSpPr>
            <p:spPr>
              <a:xfrm rot="20982092">
                <a:off x="4748429" y="4816308"/>
                <a:ext cx="144692" cy="92906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2" name="Rectangle 91">
                <a:extLst>
                  <a:ext uri="{FF2B5EF4-FFF2-40B4-BE49-F238E27FC236}">
                    <a16:creationId xmlns:a16="http://schemas.microsoft.com/office/drawing/2014/main" id="{8557E7B4-7FEF-273D-8AE6-46DA28E13046}"/>
                  </a:ext>
                </a:extLst>
              </p:cNvPr>
              <p:cNvSpPr/>
              <p:nvPr/>
            </p:nvSpPr>
            <p:spPr>
              <a:xfrm rot="435068">
                <a:off x="5595467" y="4824943"/>
                <a:ext cx="144692" cy="92906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3" name="Oval 92">
                <a:extLst>
                  <a:ext uri="{FF2B5EF4-FFF2-40B4-BE49-F238E27FC236}">
                    <a16:creationId xmlns:a16="http://schemas.microsoft.com/office/drawing/2014/main" id="{06FBB5AE-6442-98F3-2B79-4F120461262D}"/>
                  </a:ext>
                </a:extLst>
              </p:cNvPr>
              <p:cNvSpPr/>
              <p:nvPr/>
            </p:nvSpPr>
            <p:spPr>
              <a:xfrm>
                <a:off x="4753356" y="4630346"/>
                <a:ext cx="992088" cy="419387"/>
              </a:xfrm>
              <a:prstGeom prst="ellipse">
                <a:avLst/>
              </a:prstGeom>
              <a:noFill/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4" name="Rectangle 93">
                <a:extLst>
                  <a:ext uri="{FF2B5EF4-FFF2-40B4-BE49-F238E27FC236}">
                    <a16:creationId xmlns:a16="http://schemas.microsoft.com/office/drawing/2014/main" id="{530FEF36-C02E-8E89-6318-66FC4C9D048A}"/>
                  </a:ext>
                </a:extLst>
              </p:cNvPr>
              <p:cNvSpPr/>
              <p:nvPr/>
            </p:nvSpPr>
            <p:spPr>
              <a:xfrm>
                <a:off x="4739913" y="4424885"/>
                <a:ext cx="1016909" cy="442305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5" name="Oval 94">
                <a:extLst>
                  <a:ext uri="{FF2B5EF4-FFF2-40B4-BE49-F238E27FC236}">
                    <a16:creationId xmlns:a16="http://schemas.microsoft.com/office/drawing/2014/main" id="{3AEB6EBB-3704-70B0-6BFF-454BC67459FB}"/>
                  </a:ext>
                </a:extLst>
              </p:cNvPr>
              <p:cNvSpPr/>
              <p:nvPr/>
            </p:nvSpPr>
            <p:spPr>
              <a:xfrm>
                <a:off x="4753357" y="4633752"/>
                <a:ext cx="992088" cy="416103"/>
              </a:xfrm>
              <a:prstGeom prst="ellipse">
                <a:avLst/>
              </a:prstGeom>
              <a:noFill/>
              <a:ln w="27305">
                <a:solidFill>
                  <a:srgbClr val="FF0000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AE07E29C-5F92-61FF-F43F-9EC95998CC54}"/>
                </a:ext>
              </a:extLst>
            </p:cNvPr>
            <p:cNvSpPr/>
            <p:nvPr/>
          </p:nvSpPr>
          <p:spPr>
            <a:xfrm>
              <a:off x="4341885" y="2549420"/>
              <a:ext cx="1840911" cy="466283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D8EEB816-7C3C-7EAF-4898-4C817127F332}"/>
                </a:ext>
              </a:extLst>
            </p:cNvPr>
            <p:cNvSpPr/>
            <p:nvPr/>
          </p:nvSpPr>
          <p:spPr>
            <a:xfrm rot="2286954">
              <a:off x="3900319" y="2720323"/>
              <a:ext cx="1840911" cy="466283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9A078DDF-07F1-55EC-29B9-0F445DCCB0B2}"/>
                </a:ext>
              </a:extLst>
            </p:cNvPr>
            <p:cNvSpPr/>
            <p:nvPr/>
          </p:nvSpPr>
          <p:spPr>
            <a:xfrm rot="19579957">
              <a:off x="4782512" y="2622112"/>
              <a:ext cx="1840911" cy="466283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14D2ED66-76A0-8062-2A06-385C4797C9F9}"/>
                </a:ext>
              </a:extLst>
            </p:cNvPr>
            <p:cNvSpPr/>
            <p:nvPr/>
          </p:nvSpPr>
          <p:spPr>
            <a:xfrm>
              <a:off x="3775916" y="1733659"/>
              <a:ext cx="2994278" cy="1039817"/>
            </a:xfrm>
            <a:prstGeom prst="ellipse">
              <a:avLst/>
            </a:prstGeom>
            <a:solidFill>
              <a:srgbClr val="EDEDED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96" name="Picture 95">
            <a:extLst>
              <a:ext uri="{FF2B5EF4-FFF2-40B4-BE49-F238E27FC236}">
                <a16:creationId xmlns:a16="http://schemas.microsoft.com/office/drawing/2014/main" id="{CE285586-C0E9-E0A6-0FBF-BEDA2360A87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86898" y="2300303"/>
            <a:ext cx="189006" cy="214779"/>
          </a:xfrm>
          <a:prstGeom prst="rect">
            <a:avLst/>
          </a:prstGeom>
        </p:spPr>
      </p:pic>
      <p:pic>
        <p:nvPicPr>
          <p:cNvPr id="98" name="Picture 97">
            <a:extLst>
              <a:ext uri="{FF2B5EF4-FFF2-40B4-BE49-F238E27FC236}">
                <a16:creationId xmlns:a16="http://schemas.microsoft.com/office/drawing/2014/main" id="{0CA13B2E-A792-2F7A-0D6C-D9D45638521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05907" y="2776284"/>
            <a:ext cx="2698654" cy="1050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1208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D5959F9-19FC-8740-9DDA-F358584BC00C}"/>
              </a:ext>
            </a:extLst>
          </p:cNvPr>
          <p:cNvSpPr/>
          <p:nvPr/>
        </p:nvSpPr>
        <p:spPr>
          <a:xfrm>
            <a:off x="0" y="106666"/>
            <a:ext cx="12192000" cy="675133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Content Placeholder 2">
            <a:extLst>
              <a:ext uri="{FF2B5EF4-FFF2-40B4-BE49-F238E27FC236}">
                <a16:creationId xmlns:a16="http://schemas.microsoft.com/office/drawing/2014/main" id="{0C37B9A9-4B4F-7A4B-9DA4-FE601A960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221" y="420048"/>
            <a:ext cx="10289177" cy="766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200" b="1" dirty="0" err="1">
                <a:solidFill>
                  <a:schemeClr val="tx1"/>
                </a:solidFill>
              </a:rPr>
              <a:t>dS</a:t>
            </a:r>
            <a:r>
              <a:rPr lang="en-US" sz="4200" b="1" dirty="0">
                <a:solidFill>
                  <a:schemeClr val="tx1"/>
                </a:solidFill>
              </a:rPr>
              <a:t> JT amplitudes</a:t>
            </a:r>
            <a:endParaRPr lang="en-US" sz="4200" dirty="0">
              <a:solidFill>
                <a:schemeClr val="tx1"/>
              </a:solidFill>
            </a:endParaRPr>
          </a:p>
        </p:txBody>
      </p:sp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5651A921-1CB2-747D-7514-46C37FC8386E}"/>
              </a:ext>
            </a:extLst>
          </p:cNvPr>
          <p:cNvSpPr txBox="1">
            <a:spLocks/>
          </p:cNvSpPr>
          <p:nvPr/>
        </p:nvSpPr>
        <p:spPr>
          <a:xfrm>
            <a:off x="8371288" y="116798"/>
            <a:ext cx="4379495" cy="139824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2400" b="1" dirty="0">
                <a:solidFill>
                  <a:srgbClr val="0070C0"/>
                </a:solidFill>
              </a:rPr>
              <a:t>[Cotler, Jensen, Maloney ‘19]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2400" b="1" dirty="0">
                <a:solidFill>
                  <a:srgbClr val="0070C0"/>
                </a:solidFill>
              </a:rPr>
              <a:t>[Cotler, Jensen ‘19]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2400" b="1" dirty="0">
                <a:solidFill>
                  <a:srgbClr val="0070C0"/>
                </a:solidFill>
              </a:rPr>
              <a:t>[Cotler, Jensen ‘23]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3000" b="1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3000" b="1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3000" b="1" dirty="0">
              <a:solidFill>
                <a:srgbClr val="E89112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DEAE31-14DC-F5D8-5EE3-71839DB87949}"/>
              </a:ext>
            </a:extLst>
          </p:cNvPr>
          <p:cNvSpPr txBox="1">
            <a:spLocks/>
          </p:cNvSpPr>
          <p:nvPr/>
        </p:nvSpPr>
        <p:spPr>
          <a:xfrm>
            <a:off x="531220" y="1463320"/>
            <a:ext cx="7003435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3000" b="1" dirty="0">
                <a:solidFill>
                  <a:schemeClr val="tx1"/>
                </a:solidFill>
              </a:rPr>
              <a:t>Sphere: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FFB76C9-6F42-C221-8747-F40D2C68C6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86354" y="1463319"/>
            <a:ext cx="3156592" cy="449337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2094584F-EE45-304F-385A-866985FE99B6}"/>
              </a:ext>
            </a:extLst>
          </p:cNvPr>
          <p:cNvSpPr txBox="1">
            <a:spLocks/>
          </p:cNvSpPr>
          <p:nvPr/>
        </p:nvSpPr>
        <p:spPr>
          <a:xfrm>
            <a:off x="531220" y="3048433"/>
            <a:ext cx="7003435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3000" b="1" dirty="0">
                <a:solidFill>
                  <a:schemeClr val="tx1"/>
                </a:solidFill>
              </a:rPr>
              <a:t>Disk: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783C873B-1873-53EF-B025-8E60394C44D4}"/>
              </a:ext>
            </a:extLst>
          </p:cNvPr>
          <p:cNvSpPr txBox="1">
            <a:spLocks/>
          </p:cNvSpPr>
          <p:nvPr/>
        </p:nvSpPr>
        <p:spPr>
          <a:xfrm>
            <a:off x="531220" y="5106155"/>
            <a:ext cx="7003435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3000" b="1" dirty="0">
                <a:solidFill>
                  <a:schemeClr val="tx1"/>
                </a:solidFill>
              </a:rPr>
              <a:t>Cylinder: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1C27F5D1-377E-06F2-E0C6-6127A53EF9A6}"/>
              </a:ext>
            </a:extLst>
          </p:cNvPr>
          <p:cNvGrpSpPr/>
          <p:nvPr/>
        </p:nvGrpSpPr>
        <p:grpSpPr>
          <a:xfrm>
            <a:off x="2026744" y="963772"/>
            <a:ext cx="910352" cy="1109752"/>
            <a:chOff x="1897948" y="1694336"/>
            <a:chExt cx="1016848" cy="1239575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511B961F-AF0D-BD00-BEB4-8076B6418E31}"/>
                </a:ext>
              </a:extLst>
            </p:cNvPr>
            <p:cNvSpPr/>
            <p:nvPr/>
          </p:nvSpPr>
          <p:spPr>
            <a:xfrm>
              <a:off x="2000252" y="2150273"/>
              <a:ext cx="783638" cy="783638"/>
            </a:xfrm>
            <a:prstGeom prst="ellipse">
              <a:avLst/>
            </a:prstGeom>
            <a:solidFill>
              <a:srgbClr val="C7C7C7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1" name="Arc 70">
              <a:extLst>
                <a:ext uri="{FF2B5EF4-FFF2-40B4-BE49-F238E27FC236}">
                  <a16:creationId xmlns:a16="http://schemas.microsoft.com/office/drawing/2014/main" id="{0ABB1116-689C-8812-0242-8AD2CEBB7A92}"/>
                </a:ext>
              </a:extLst>
            </p:cNvPr>
            <p:cNvSpPr/>
            <p:nvPr/>
          </p:nvSpPr>
          <p:spPr>
            <a:xfrm rot="8060936">
              <a:off x="1888644" y="1703640"/>
              <a:ext cx="1035456" cy="1016848"/>
            </a:xfrm>
            <a:prstGeom prst="arc">
              <a:avLst>
                <a:gd name="adj1" fmla="val 16066706"/>
                <a:gd name="adj2" fmla="val 270909"/>
              </a:avLst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B1A35B69-9694-8DFE-0516-2AFC8AD88E96}"/>
              </a:ext>
            </a:extLst>
          </p:cNvPr>
          <p:cNvGrpSpPr/>
          <p:nvPr/>
        </p:nvGrpSpPr>
        <p:grpSpPr>
          <a:xfrm>
            <a:off x="1832423" y="2601275"/>
            <a:ext cx="1322365" cy="1420749"/>
            <a:chOff x="3733800" y="1733659"/>
            <a:chExt cx="3086100" cy="3644792"/>
          </a:xfrm>
        </p:grpSpPr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A6DC5824-CE36-7C30-7D9D-F47210321036}"/>
                </a:ext>
              </a:extLst>
            </p:cNvPr>
            <p:cNvGrpSpPr/>
            <p:nvPr/>
          </p:nvGrpSpPr>
          <p:grpSpPr>
            <a:xfrm>
              <a:off x="3733800" y="1733659"/>
              <a:ext cx="3086100" cy="3644792"/>
              <a:chOff x="3733800" y="1733659"/>
              <a:chExt cx="3086100" cy="3644791"/>
            </a:xfrm>
          </p:grpSpPr>
          <p:pic>
            <p:nvPicPr>
              <p:cNvPr id="86" name="Picture 85">
                <a:extLst>
                  <a:ext uri="{FF2B5EF4-FFF2-40B4-BE49-F238E27FC236}">
                    <a16:creationId xmlns:a16="http://schemas.microsoft.com/office/drawing/2014/main" id="{9EBDF21A-3CC8-67E3-F6AA-8C6047FF352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733800" y="1733659"/>
                <a:ext cx="3086100" cy="3644791"/>
              </a:xfrm>
              <a:prstGeom prst="rect">
                <a:avLst/>
              </a:prstGeom>
            </p:spPr>
          </p:pic>
          <p:sp>
            <p:nvSpPr>
              <p:cNvPr id="87" name="Rectangle 86">
                <a:extLst>
                  <a:ext uri="{FF2B5EF4-FFF2-40B4-BE49-F238E27FC236}">
                    <a16:creationId xmlns:a16="http://schemas.microsoft.com/office/drawing/2014/main" id="{D968F6F0-D364-F73B-E59B-982D6E1E1FFF}"/>
                  </a:ext>
                </a:extLst>
              </p:cNvPr>
              <p:cNvSpPr/>
              <p:nvPr/>
            </p:nvSpPr>
            <p:spPr>
              <a:xfrm>
                <a:off x="4797210" y="4506680"/>
                <a:ext cx="905757" cy="516169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" name="Rectangle 87">
                <a:extLst>
                  <a:ext uri="{FF2B5EF4-FFF2-40B4-BE49-F238E27FC236}">
                    <a16:creationId xmlns:a16="http://schemas.microsoft.com/office/drawing/2014/main" id="{E20C4CB2-FF2F-82AA-DA1A-FAF90B8FDAC8}"/>
                  </a:ext>
                </a:extLst>
              </p:cNvPr>
              <p:cNvSpPr/>
              <p:nvPr/>
            </p:nvSpPr>
            <p:spPr>
              <a:xfrm>
                <a:off x="4743354" y="4401265"/>
                <a:ext cx="905757" cy="442305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" name="Rectangle 88">
                <a:extLst>
                  <a:ext uri="{FF2B5EF4-FFF2-40B4-BE49-F238E27FC236}">
                    <a16:creationId xmlns:a16="http://schemas.microsoft.com/office/drawing/2014/main" id="{0A939E3D-A533-BF28-489B-4C6C926BAA0C}"/>
                  </a:ext>
                </a:extLst>
              </p:cNvPr>
              <p:cNvSpPr/>
              <p:nvPr/>
            </p:nvSpPr>
            <p:spPr>
              <a:xfrm>
                <a:off x="4842066" y="4394389"/>
                <a:ext cx="905757" cy="442305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0" name="Rectangle 89">
                <a:extLst>
                  <a:ext uri="{FF2B5EF4-FFF2-40B4-BE49-F238E27FC236}">
                    <a16:creationId xmlns:a16="http://schemas.microsoft.com/office/drawing/2014/main" id="{4F0A1DA4-1E0B-1876-1D6C-437C80D45206}"/>
                  </a:ext>
                </a:extLst>
              </p:cNvPr>
              <p:cNvSpPr/>
              <p:nvPr/>
            </p:nvSpPr>
            <p:spPr>
              <a:xfrm rot="19671007">
                <a:off x="4832675" y="4759172"/>
                <a:ext cx="200131" cy="393377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1" name="Rectangle 90">
                <a:extLst>
                  <a:ext uri="{FF2B5EF4-FFF2-40B4-BE49-F238E27FC236}">
                    <a16:creationId xmlns:a16="http://schemas.microsoft.com/office/drawing/2014/main" id="{1E980531-C008-37F6-523C-14F39A7FA93E}"/>
                  </a:ext>
                </a:extLst>
              </p:cNvPr>
              <p:cNvSpPr/>
              <p:nvPr/>
            </p:nvSpPr>
            <p:spPr>
              <a:xfrm rot="20982092">
                <a:off x="4748429" y="4816308"/>
                <a:ext cx="144692" cy="92906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2" name="Rectangle 91">
                <a:extLst>
                  <a:ext uri="{FF2B5EF4-FFF2-40B4-BE49-F238E27FC236}">
                    <a16:creationId xmlns:a16="http://schemas.microsoft.com/office/drawing/2014/main" id="{8557E7B4-7FEF-273D-8AE6-46DA28E13046}"/>
                  </a:ext>
                </a:extLst>
              </p:cNvPr>
              <p:cNvSpPr/>
              <p:nvPr/>
            </p:nvSpPr>
            <p:spPr>
              <a:xfrm rot="435068">
                <a:off x="5595467" y="4824943"/>
                <a:ext cx="144692" cy="92906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3" name="Oval 92">
                <a:extLst>
                  <a:ext uri="{FF2B5EF4-FFF2-40B4-BE49-F238E27FC236}">
                    <a16:creationId xmlns:a16="http://schemas.microsoft.com/office/drawing/2014/main" id="{06FBB5AE-6442-98F3-2B79-4F120461262D}"/>
                  </a:ext>
                </a:extLst>
              </p:cNvPr>
              <p:cNvSpPr/>
              <p:nvPr/>
            </p:nvSpPr>
            <p:spPr>
              <a:xfrm>
                <a:off x="4753356" y="4630346"/>
                <a:ext cx="992088" cy="419387"/>
              </a:xfrm>
              <a:prstGeom prst="ellipse">
                <a:avLst/>
              </a:prstGeom>
              <a:noFill/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4" name="Rectangle 93">
                <a:extLst>
                  <a:ext uri="{FF2B5EF4-FFF2-40B4-BE49-F238E27FC236}">
                    <a16:creationId xmlns:a16="http://schemas.microsoft.com/office/drawing/2014/main" id="{530FEF36-C02E-8E89-6318-66FC4C9D048A}"/>
                  </a:ext>
                </a:extLst>
              </p:cNvPr>
              <p:cNvSpPr/>
              <p:nvPr/>
            </p:nvSpPr>
            <p:spPr>
              <a:xfrm>
                <a:off x="4739913" y="4424885"/>
                <a:ext cx="1016909" cy="442305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5" name="Oval 94">
                <a:extLst>
                  <a:ext uri="{FF2B5EF4-FFF2-40B4-BE49-F238E27FC236}">
                    <a16:creationId xmlns:a16="http://schemas.microsoft.com/office/drawing/2014/main" id="{3AEB6EBB-3704-70B0-6BFF-454BC67459FB}"/>
                  </a:ext>
                </a:extLst>
              </p:cNvPr>
              <p:cNvSpPr/>
              <p:nvPr/>
            </p:nvSpPr>
            <p:spPr>
              <a:xfrm>
                <a:off x="4753357" y="4633752"/>
                <a:ext cx="992088" cy="416103"/>
              </a:xfrm>
              <a:prstGeom prst="ellipse">
                <a:avLst/>
              </a:prstGeom>
              <a:noFill/>
              <a:ln w="27305">
                <a:solidFill>
                  <a:srgbClr val="FF0000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AE07E29C-5F92-61FF-F43F-9EC95998CC54}"/>
                </a:ext>
              </a:extLst>
            </p:cNvPr>
            <p:cNvSpPr/>
            <p:nvPr/>
          </p:nvSpPr>
          <p:spPr>
            <a:xfrm>
              <a:off x="4341885" y="2549420"/>
              <a:ext cx="1840911" cy="466283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D8EEB816-7C3C-7EAF-4898-4C817127F332}"/>
                </a:ext>
              </a:extLst>
            </p:cNvPr>
            <p:cNvSpPr/>
            <p:nvPr/>
          </p:nvSpPr>
          <p:spPr>
            <a:xfrm rot="2286954">
              <a:off x="3900319" y="2720323"/>
              <a:ext cx="1840911" cy="466283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9A078DDF-07F1-55EC-29B9-0F445DCCB0B2}"/>
                </a:ext>
              </a:extLst>
            </p:cNvPr>
            <p:cNvSpPr/>
            <p:nvPr/>
          </p:nvSpPr>
          <p:spPr>
            <a:xfrm rot="19579957">
              <a:off x="4782512" y="2622112"/>
              <a:ext cx="1840911" cy="466283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14D2ED66-76A0-8062-2A06-385C4797C9F9}"/>
                </a:ext>
              </a:extLst>
            </p:cNvPr>
            <p:cNvSpPr/>
            <p:nvPr/>
          </p:nvSpPr>
          <p:spPr>
            <a:xfrm>
              <a:off x="3775916" y="1733659"/>
              <a:ext cx="2994278" cy="1039817"/>
            </a:xfrm>
            <a:prstGeom prst="ellipse">
              <a:avLst/>
            </a:prstGeom>
            <a:solidFill>
              <a:srgbClr val="EDEDED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96" name="Picture 95">
            <a:extLst>
              <a:ext uri="{FF2B5EF4-FFF2-40B4-BE49-F238E27FC236}">
                <a16:creationId xmlns:a16="http://schemas.microsoft.com/office/drawing/2014/main" id="{CE285586-C0E9-E0A6-0FBF-BEDA2360A87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86898" y="2300303"/>
            <a:ext cx="189006" cy="214779"/>
          </a:xfrm>
          <a:prstGeom prst="rect">
            <a:avLst/>
          </a:prstGeom>
        </p:spPr>
      </p:pic>
      <p:pic>
        <p:nvPicPr>
          <p:cNvPr id="98" name="Picture 97">
            <a:extLst>
              <a:ext uri="{FF2B5EF4-FFF2-40B4-BE49-F238E27FC236}">
                <a16:creationId xmlns:a16="http://schemas.microsoft.com/office/drawing/2014/main" id="{0CA13B2E-A792-2F7A-0D6C-D9D45638521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05907" y="2776284"/>
            <a:ext cx="2698654" cy="1050104"/>
          </a:xfrm>
          <a:prstGeom prst="rect">
            <a:avLst/>
          </a:prstGeom>
        </p:spPr>
      </p:pic>
      <p:grpSp>
        <p:nvGrpSpPr>
          <p:cNvPr id="136" name="Group 135">
            <a:extLst>
              <a:ext uri="{FF2B5EF4-FFF2-40B4-BE49-F238E27FC236}">
                <a16:creationId xmlns:a16="http://schemas.microsoft.com/office/drawing/2014/main" id="{C88EE0B4-7B28-9E31-B29A-6343388A4353}"/>
              </a:ext>
            </a:extLst>
          </p:cNvPr>
          <p:cNvGrpSpPr/>
          <p:nvPr/>
        </p:nvGrpSpPr>
        <p:grpSpPr>
          <a:xfrm>
            <a:off x="2454338" y="4449725"/>
            <a:ext cx="954801" cy="1950061"/>
            <a:chOff x="8951562" y="2003874"/>
            <a:chExt cx="1981716" cy="4047403"/>
          </a:xfrm>
        </p:grpSpPr>
        <p:pic>
          <p:nvPicPr>
            <p:cNvPr id="100" name="Picture 99">
              <a:extLst>
                <a:ext uri="{FF2B5EF4-FFF2-40B4-BE49-F238E27FC236}">
                  <a16:creationId xmlns:a16="http://schemas.microsoft.com/office/drawing/2014/main" id="{D6EBFED6-4700-FB77-6864-601FD6E7EBE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953634" y="2003874"/>
              <a:ext cx="1979644" cy="4047403"/>
            </a:xfrm>
            <a:prstGeom prst="rect">
              <a:avLst/>
            </a:prstGeom>
          </p:spPr>
        </p:pic>
        <p:sp>
          <p:nvSpPr>
            <p:cNvPr id="122" name="Rectangle 121">
              <a:extLst>
                <a:ext uri="{FF2B5EF4-FFF2-40B4-BE49-F238E27FC236}">
                  <a16:creationId xmlns:a16="http://schemas.microsoft.com/office/drawing/2014/main" id="{E761464F-F731-BF29-0F6D-738A9747BF9B}"/>
                </a:ext>
              </a:extLst>
            </p:cNvPr>
            <p:cNvSpPr/>
            <p:nvPr/>
          </p:nvSpPr>
          <p:spPr>
            <a:xfrm rot="5400000">
              <a:off x="10144250" y="2596055"/>
              <a:ext cx="209580" cy="274993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Rectangle 122">
              <a:extLst>
                <a:ext uri="{FF2B5EF4-FFF2-40B4-BE49-F238E27FC236}">
                  <a16:creationId xmlns:a16="http://schemas.microsoft.com/office/drawing/2014/main" id="{9205F5C0-C535-29F7-D78A-07E02C718462}"/>
                </a:ext>
              </a:extLst>
            </p:cNvPr>
            <p:cNvSpPr/>
            <p:nvPr/>
          </p:nvSpPr>
          <p:spPr>
            <a:xfrm rot="5400000">
              <a:off x="10378636" y="2428516"/>
              <a:ext cx="209580" cy="274993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Rectangle 123">
              <a:extLst>
                <a:ext uri="{FF2B5EF4-FFF2-40B4-BE49-F238E27FC236}">
                  <a16:creationId xmlns:a16="http://schemas.microsoft.com/office/drawing/2014/main" id="{69947E35-BF28-716B-ACF5-6F82BD1B22DB}"/>
                </a:ext>
              </a:extLst>
            </p:cNvPr>
            <p:cNvSpPr/>
            <p:nvPr/>
          </p:nvSpPr>
          <p:spPr>
            <a:xfrm rot="3433477">
              <a:off x="10467076" y="2396783"/>
              <a:ext cx="209580" cy="274993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7" name="Group 126">
              <a:extLst>
                <a:ext uri="{FF2B5EF4-FFF2-40B4-BE49-F238E27FC236}">
                  <a16:creationId xmlns:a16="http://schemas.microsoft.com/office/drawing/2014/main" id="{0AB19989-FDAE-D2C5-263C-672830E280F8}"/>
                </a:ext>
              </a:extLst>
            </p:cNvPr>
            <p:cNvGrpSpPr/>
            <p:nvPr/>
          </p:nvGrpSpPr>
          <p:grpSpPr>
            <a:xfrm flipH="1">
              <a:off x="9240101" y="2497938"/>
              <a:ext cx="340688" cy="218568"/>
              <a:chOff x="10498329" y="2604635"/>
              <a:chExt cx="340688" cy="218568"/>
            </a:xfrm>
          </p:grpSpPr>
          <p:sp>
            <p:nvSpPr>
              <p:cNvPr id="125" name="Rectangle 124">
                <a:extLst>
                  <a:ext uri="{FF2B5EF4-FFF2-40B4-BE49-F238E27FC236}">
                    <a16:creationId xmlns:a16="http://schemas.microsoft.com/office/drawing/2014/main" id="{EAB7EE8E-1C79-2C30-2052-ACC744151A0A}"/>
                  </a:ext>
                </a:extLst>
              </p:cNvPr>
              <p:cNvSpPr/>
              <p:nvPr/>
            </p:nvSpPr>
            <p:spPr>
              <a:xfrm rot="5400000">
                <a:off x="10531036" y="2580916"/>
                <a:ext cx="209580" cy="274993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6" name="Rectangle 125">
                <a:extLst>
                  <a:ext uri="{FF2B5EF4-FFF2-40B4-BE49-F238E27FC236}">
                    <a16:creationId xmlns:a16="http://schemas.microsoft.com/office/drawing/2014/main" id="{E78FE4A9-17C5-0113-2FEB-8A36D214A68F}"/>
                  </a:ext>
                </a:extLst>
              </p:cNvPr>
              <p:cNvSpPr/>
              <p:nvPr/>
            </p:nvSpPr>
            <p:spPr>
              <a:xfrm rot="3433477">
                <a:off x="10596731" y="2571928"/>
                <a:ext cx="209580" cy="274993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30" name="Rectangle 129">
              <a:extLst>
                <a:ext uri="{FF2B5EF4-FFF2-40B4-BE49-F238E27FC236}">
                  <a16:creationId xmlns:a16="http://schemas.microsoft.com/office/drawing/2014/main" id="{4EB2317C-2118-8F73-56AC-9DE5D7D35940}"/>
                </a:ext>
              </a:extLst>
            </p:cNvPr>
            <p:cNvSpPr/>
            <p:nvPr/>
          </p:nvSpPr>
          <p:spPr>
            <a:xfrm rot="18406472" flipH="1">
              <a:off x="9211282" y="2422154"/>
              <a:ext cx="209580" cy="274993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Rectangle 130">
              <a:extLst>
                <a:ext uri="{FF2B5EF4-FFF2-40B4-BE49-F238E27FC236}">
                  <a16:creationId xmlns:a16="http://schemas.microsoft.com/office/drawing/2014/main" id="{EBD6707A-EA7B-DD53-0474-F7527C8EFB65}"/>
                </a:ext>
              </a:extLst>
            </p:cNvPr>
            <p:cNvSpPr/>
            <p:nvPr/>
          </p:nvSpPr>
          <p:spPr>
            <a:xfrm rot="18406472" flipH="1">
              <a:off x="9160848" y="2382787"/>
              <a:ext cx="209580" cy="274993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1" name="Group 120">
              <a:extLst>
                <a:ext uri="{FF2B5EF4-FFF2-40B4-BE49-F238E27FC236}">
                  <a16:creationId xmlns:a16="http://schemas.microsoft.com/office/drawing/2014/main" id="{41BC5D16-E455-1A3B-8E15-C8C379B35AE3}"/>
                </a:ext>
              </a:extLst>
            </p:cNvPr>
            <p:cNvGrpSpPr/>
            <p:nvPr/>
          </p:nvGrpSpPr>
          <p:grpSpPr>
            <a:xfrm>
              <a:off x="8951562" y="2022162"/>
              <a:ext cx="1979643" cy="856884"/>
              <a:chOff x="6230336" y="6189460"/>
              <a:chExt cx="1283020" cy="566362"/>
            </a:xfrm>
          </p:grpSpPr>
          <p:sp>
            <p:nvSpPr>
              <p:cNvPr id="107" name="Rectangle 106">
                <a:extLst>
                  <a:ext uri="{FF2B5EF4-FFF2-40B4-BE49-F238E27FC236}">
                    <a16:creationId xmlns:a16="http://schemas.microsoft.com/office/drawing/2014/main" id="{90764735-AF45-959D-A1B6-2D166CD006A6}"/>
                  </a:ext>
                </a:extLst>
              </p:cNvPr>
              <p:cNvSpPr/>
              <p:nvPr/>
            </p:nvSpPr>
            <p:spPr>
              <a:xfrm>
                <a:off x="6493485" y="6507446"/>
                <a:ext cx="755309" cy="181758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8" name="Rectangle 107">
                <a:extLst>
                  <a:ext uri="{FF2B5EF4-FFF2-40B4-BE49-F238E27FC236}">
                    <a16:creationId xmlns:a16="http://schemas.microsoft.com/office/drawing/2014/main" id="{E577C3A3-ADBF-F54E-A031-3D71AB5F3BEB}"/>
                  </a:ext>
                </a:extLst>
              </p:cNvPr>
              <p:cNvSpPr/>
              <p:nvPr/>
            </p:nvSpPr>
            <p:spPr>
              <a:xfrm rot="2286954">
                <a:off x="6283642" y="6574064"/>
                <a:ext cx="788813" cy="181758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9" name="Rectangle 108">
                <a:extLst>
                  <a:ext uri="{FF2B5EF4-FFF2-40B4-BE49-F238E27FC236}">
                    <a16:creationId xmlns:a16="http://schemas.microsoft.com/office/drawing/2014/main" id="{9873AB92-91C1-21D9-A66E-D5E1B27ADA25}"/>
                  </a:ext>
                </a:extLst>
              </p:cNvPr>
              <p:cNvSpPr/>
              <p:nvPr/>
            </p:nvSpPr>
            <p:spPr>
              <a:xfrm rot="19579957">
                <a:off x="6661653" y="6535781"/>
                <a:ext cx="788813" cy="181758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0" name="Oval 109">
                <a:extLst>
                  <a:ext uri="{FF2B5EF4-FFF2-40B4-BE49-F238E27FC236}">
                    <a16:creationId xmlns:a16="http://schemas.microsoft.com/office/drawing/2014/main" id="{1630DB9B-D13D-0AB7-E675-3D94439CE9A1}"/>
                  </a:ext>
                </a:extLst>
              </p:cNvPr>
              <p:cNvSpPr/>
              <p:nvPr/>
            </p:nvSpPr>
            <p:spPr>
              <a:xfrm>
                <a:off x="6230336" y="6189460"/>
                <a:ext cx="1283020" cy="405323"/>
              </a:xfrm>
              <a:prstGeom prst="ellipse">
                <a:avLst/>
              </a:prstGeom>
              <a:solidFill>
                <a:srgbClr val="EDEDED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32" name="Oval 131">
              <a:extLst>
                <a:ext uri="{FF2B5EF4-FFF2-40B4-BE49-F238E27FC236}">
                  <a16:creationId xmlns:a16="http://schemas.microsoft.com/office/drawing/2014/main" id="{813844C9-3AF3-480A-C5B6-D596B106C716}"/>
                </a:ext>
              </a:extLst>
            </p:cNvPr>
            <p:cNvSpPr/>
            <p:nvPr/>
          </p:nvSpPr>
          <p:spPr>
            <a:xfrm>
              <a:off x="8951562" y="5413602"/>
              <a:ext cx="1979643" cy="613238"/>
            </a:xfrm>
            <a:prstGeom prst="ellipse">
              <a:avLst/>
            </a:prstGeom>
            <a:solidFill>
              <a:srgbClr val="C7C7C7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Rectangle 132">
              <a:extLst>
                <a:ext uri="{FF2B5EF4-FFF2-40B4-BE49-F238E27FC236}">
                  <a16:creationId xmlns:a16="http://schemas.microsoft.com/office/drawing/2014/main" id="{483BCAD3-6B38-455A-4DEA-5468E1787773}"/>
                </a:ext>
              </a:extLst>
            </p:cNvPr>
            <p:cNvSpPr/>
            <p:nvPr/>
          </p:nvSpPr>
          <p:spPr>
            <a:xfrm>
              <a:off x="9357589" y="5296748"/>
              <a:ext cx="1165408" cy="274993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Rectangle 133">
              <a:extLst>
                <a:ext uri="{FF2B5EF4-FFF2-40B4-BE49-F238E27FC236}">
                  <a16:creationId xmlns:a16="http://schemas.microsoft.com/office/drawing/2014/main" id="{652CFE51-6865-43E9-122A-7B2789DC7D0F}"/>
                </a:ext>
              </a:extLst>
            </p:cNvPr>
            <p:cNvSpPr/>
            <p:nvPr/>
          </p:nvSpPr>
          <p:spPr>
            <a:xfrm rot="18821491">
              <a:off x="9046978" y="5374824"/>
              <a:ext cx="572378" cy="188056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Rectangle 134">
              <a:extLst>
                <a:ext uri="{FF2B5EF4-FFF2-40B4-BE49-F238E27FC236}">
                  <a16:creationId xmlns:a16="http://schemas.microsoft.com/office/drawing/2014/main" id="{B7AFCA72-3A85-92DF-6A1D-C579017AB04A}"/>
                </a:ext>
              </a:extLst>
            </p:cNvPr>
            <p:cNvSpPr/>
            <p:nvPr/>
          </p:nvSpPr>
          <p:spPr>
            <a:xfrm rot="2778509" flipH="1">
              <a:off x="10317759" y="5399882"/>
              <a:ext cx="572378" cy="188056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7" name="Picture 136">
            <a:extLst>
              <a:ext uri="{FF2B5EF4-FFF2-40B4-BE49-F238E27FC236}">
                <a16:creationId xmlns:a16="http://schemas.microsoft.com/office/drawing/2014/main" id="{94A9B980-4FEE-2AD4-6635-933457F9808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36211" y="4144568"/>
            <a:ext cx="189006" cy="214779"/>
          </a:xfrm>
          <a:prstGeom prst="rect">
            <a:avLst/>
          </a:prstGeom>
        </p:spPr>
      </p:pic>
      <p:pic>
        <p:nvPicPr>
          <p:cNvPr id="138" name="Picture 137">
            <a:extLst>
              <a:ext uri="{FF2B5EF4-FFF2-40B4-BE49-F238E27FC236}">
                <a16:creationId xmlns:a16="http://schemas.microsoft.com/office/drawing/2014/main" id="{6858BE30-68C5-A9F0-34FF-AAEDB3A9C44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863422" y="6486339"/>
            <a:ext cx="241220" cy="218605"/>
          </a:xfrm>
          <a:prstGeom prst="rect">
            <a:avLst/>
          </a:prstGeom>
        </p:spPr>
      </p:pic>
      <p:pic>
        <p:nvPicPr>
          <p:cNvPr id="139" name="Picture 138">
            <a:extLst>
              <a:ext uri="{FF2B5EF4-FFF2-40B4-BE49-F238E27FC236}">
                <a16:creationId xmlns:a16="http://schemas.microsoft.com/office/drawing/2014/main" id="{2B28D490-70DA-9266-8E1E-95701E737E0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570649" y="4953062"/>
            <a:ext cx="2830151" cy="893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3550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D5959F9-19FC-8740-9DDA-F358584BC00C}"/>
              </a:ext>
            </a:extLst>
          </p:cNvPr>
          <p:cNvSpPr/>
          <p:nvPr/>
        </p:nvSpPr>
        <p:spPr>
          <a:xfrm>
            <a:off x="0" y="106666"/>
            <a:ext cx="12192000" cy="675133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Content Placeholder 2">
            <a:extLst>
              <a:ext uri="{FF2B5EF4-FFF2-40B4-BE49-F238E27FC236}">
                <a16:creationId xmlns:a16="http://schemas.microsoft.com/office/drawing/2014/main" id="{0C37B9A9-4B4F-7A4B-9DA4-FE601A960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221" y="420048"/>
            <a:ext cx="10289177" cy="766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200" b="1" dirty="0" err="1">
                <a:solidFill>
                  <a:schemeClr val="tx1"/>
                </a:solidFill>
              </a:rPr>
              <a:t>dS</a:t>
            </a:r>
            <a:r>
              <a:rPr lang="en-US" sz="4200" b="1" dirty="0">
                <a:solidFill>
                  <a:schemeClr val="tx1"/>
                </a:solidFill>
              </a:rPr>
              <a:t> JT amplitudes</a:t>
            </a:r>
            <a:endParaRPr lang="en-US" sz="4200" dirty="0">
              <a:solidFill>
                <a:schemeClr val="tx1"/>
              </a:solidFill>
            </a:endParaRPr>
          </a:p>
        </p:txBody>
      </p:sp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5651A921-1CB2-747D-7514-46C37FC8386E}"/>
              </a:ext>
            </a:extLst>
          </p:cNvPr>
          <p:cNvSpPr txBox="1">
            <a:spLocks/>
          </p:cNvSpPr>
          <p:nvPr/>
        </p:nvSpPr>
        <p:spPr>
          <a:xfrm>
            <a:off x="8371288" y="116798"/>
            <a:ext cx="4379495" cy="139824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2400" b="1" dirty="0">
                <a:solidFill>
                  <a:srgbClr val="0070C0"/>
                </a:solidFill>
              </a:rPr>
              <a:t>[Cotler, Jensen, Maloney ‘19]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2400" b="1" dirty="0">
                <a:solidFill>
                  <a:srgbClr val="0070C0"/>
                </a:solidFill>
              </a:rPr>
              <a:t>[Cotler, Jensen ‘19]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2400" b="1" dirty="0">
                <a:solidFill>
                  <a:srgbClr val="0070C0"/>
                </a:solidFill>
              </a:rPr>
              <a:t>[Cotler, Jensen ‘23]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3000" b="1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3000" b="1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3000" b="1" dirty="0">
              <a:solidFill>
                <a:srgbClr val="E89112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DEAE31-14DC-F5D8-5EE3-71839DB87949}"/>
              </a:ext>
            </a:extLst>
          </p:cNvPr>
          <p:cNvSpPr txBox="1">
            <a:spLocks/>
          </p:cNvSpPr>
          <p:nvPr/>
        </p:nvSpPr>
        <p:spPr>
          <a:xfrm>
            <a:off x="531220" y="1463320"/>
            <a:ext cx="7003435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3000" b="1" dirty="0">
                <a:solidFill>
                  <a:schemeClr val="tx1"/>
                </a:solidFill>
              </a:rPr>
              <a:t>Sphere: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FFB76C9-6F42-C221-8747-F40D2C68C6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86354" y="1463319"/>
            <a:ext cx="3156592" cy="449337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2094584F-EE45-304F-385A-866985FE99B6}"/>
              </a:ext>
            </a:extLst>
          </p:cNvPr>
          <p:cNvSpPr txBox="1">
            <a:spLocks/>
          </p:cNvSpPr>
          <p:nvPr/>
        </p:nvSpPr>
        <p:spPr>
          <a:xfrm>
            <a:off x="531220" y="3048433"/>
            <a:ext cx="7003435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3000" b="1" dirty="0">
                <a:solidFill>
                  <a:schemeClr val="tx1"/>
                </a:solidFill>
              </a:rPr>
              <a:t>Disk: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783C873B-1873-53EF-B025-8E60394C44D4}"/>
              </a:ext>
            </a:extLst>
          </p:cNvPr>
          <p:cNvSpPr txBox="1">
            <a:spLocks/>
          </p:cNvSpPr>
          <p:nvPr/>
        </p:nvSpPr>
        <p:spPr>
          <a:xfrm>
            <a:off x="531220" y="5106155"/>
            <a:ext cx="7003435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3000" b="1" dirty="0">
                <a:solidFill>
                  <a:schemeClr val="tx1"/>
                </a:solidFill>
              </a:rPr>
              <a:t>Cylinder: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1C27F5D1-377E-06F2-E0C6-6127A53EF9A6}"/>
              </a:ext>
            </a:extLst>
          </p:cNvPr>
          <p:cNvGrpSpPr/>
          <p:nvPr/>
        </p:nvGrpSpPr>
        <p:grpSpPr>
          <a:xfrm>
            <a:off x="2026744" y="963772"/>
            <a:ext cx="910352" cy="1109752"/>
            <a:chOff x="1897948" y="1694336"/>
            <a:chExt cx="1016848" cy="1239575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511B961F-AF0D-BD00-BEB4-8076B6418E31}"/>
                </a:ext>
              </a:extLst>
            </p:cNvPr>
            <p:cNvSpPr/>
            <p:nvPr/>
          </p:nvSpPr>
          <p:spPr>
            <a:xfrm>
              <a:off x="2000252" y="2150273"/>
              <a:ext cx="783638" cy="783638"/>
            </a:xfrm>
            <a:prstGeom prst="ellipse">
              <a:avLst/>
            </a:prstGeom>
            <a:solidFill>
              <a:srgbClr val="C7C7C7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1" name="Arc 70">
              <a:extLst>
                <a:ext uri="{FF2B5EF4-FFF2-40B4-BE49-F238E27FC236}">
                  <a16:creationId xmlns:a16="http://schemas.microsoft.com/office/drawing/2014/main" id="{0ABB1116-689C-8812-0242-8AD2CEBB7A92}"/>
                </a:ext>
              </a:extLst>
            </p:cNvPr>
            <p:cNvSpPr/>
            <p:nvPr/>
          </p:nvSpPr>
          <p:spPr>
            <a:xfrm rot="8060936">
              <a:off x="1888644" y="1703640"/>
              <a:ext cx="1035456" cy="1016848"/>
            </a:xfrm>
            <a:prstGeom prst="arc">
              <a:avLst>
                <a:gd name="adj1" fmla="val 16066706"/>
                <a:gd name="adj2" fmla="val 270909"/>
              </a:avLst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B1A35B69-9694-8DFE-0516-2AFC8AD88E96}"/>
              </a:ext>
            </a:extLst>
          </p:cNvPr>
          <p:cNvGrpSpPr/>
          <p:nvPr/>
        </p:nvGrpSpPr>
        <p:grpSpPr>
          <a:xfrm>
            <a:off x="1832423" y="2601275"/>
            <a:ext cx="1322365" cy="1420749"/>
            <a:chOff x="3733800" y="1733659"/>
            <a:chExt cx="3086100" cy="3644792"/>
          </a:xfrm>
        </p:grpSpPr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A6DC5824-CE36-7C30-7D9D-F47210321036}"/>
                </a:ext>
              </a:extLst>
            </p:cNvPr>
            <p:cNvGrpSpPr/>
            <p:nvPr/>
          </p:nvGrpSpPr>
          <p:grpSpPr>
            <a:xfrm>
              <a:off x="3733800" y="1733659"/>
              <a:ext cx="3086100" cy="3644792"/>
              <a:chOff x="3733800" y="1733659"/>
              <a:chExt cx="3086100" cy="3644791"/>
            </a:xfrm>
          </p:grpSpPr>
          <p:pic>
            <p:nvPicPr>
              <p:cNvPr id="86" name="Picture 85">
                <a:extLst>
                  <a:ext uri="{FF2B5EF4-FFF2-40B4-BE49-F238E27FC236}">
                    <a16:creationId xmlns:a16="http://schemas.microsoft.com/office/drawing/2014/main" id="{9EBDF21A-3CC8-67E3-F6AA-8C6047FF352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733800" y="1733659"/>
                <a:ext cx="3086100" cy="3644791"/>
              </a:xfrm>
              <a:prstGeom prst="rect">
                <a:avLst/>
              </a:prstGeom>
            </p:spPr>
          </p:pic>
          <p:sp>
            <p:nvSpPr>
              <p:cNvPr id="87" name="Rectangle 86">
                <a:extLst>
                  <a:ext uri="{FF2B5EF4-FFF2-40B4-BE49-F238E27FC236}">
                    <a16:creationId xmlns:a16="http://schemas.microsoft.com/office/drawing/2014/main" id="{D968F6F0-D364-F73B-E59B-982D6E1E1FFF}"/>
                  </a:ext>
                </a:extLst>
              </p:cNvPr>
              <p:cNvSpPr/>
              <p:nvPr/>
            </p:nvSpPr>
            <p:spPr>
              <a:xfrm>
                <a:off x="4797210" y="4506680"/>
                <a:ext cx="905757" cy="516169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" name="Rectangle 87">
                <a:extLst>
                  <a:ext uri="{FF2B5EF4-FFF2-40B4-BE49-F238E27FC236}">
                    <a16:creationId xmlns:a16="http://schemas.microsoft.com/office/drawing/2014/main" id="{E20C4CB2-FF2F-82AA-DA1A-FAF90B8FDAC8}"/>
                  </a:ext>
                </a:extLst>
              </p:cNvPr>
              <p:cNvSpPr/>
              <p:nvPr/>
            </p:nvSpPr>
            <p:spPr>
              <a:xfrm>
                <a:off x="4743354" y="4401265"/>
                <a:ext cx="905757" cy="442305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" name="Rectangle 88">
                <a:extLst>
                  <a:ext uri="{FF2B5EF4-FFF2-40B4-BE49-F238E27FC236}">
                    <a16:creationId xmlns:a16="http://schemas.microsoft.com/office/drawing/2014/main" id="{0A939E3D-A533-BF28-489B-4C6C926BAA0C}"/>
                  </a:ext>
                </a:extLst>
              </p:cNvPr>
              <p:cNvSpPr/>
              <p:nvPr/>
            </p:nvSpPr>
            <p:spPr>
              <a:xfrm>
                <a:off x="4842066" y="4394389"/>
                <a:ext cx="905757" cy="442305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0" name="Rectangle 89">
                <a:extLst>
                  <a:ext uri="{FF2B5EF4-FFF2-40B4-BE49-F238E27FC236}">
                    <a16:creationId xmlns:a16="http://schemas.microsoft.com/office/drawing/2014/main" id="{4F0A1DA4-1E0B-1876-1D6C-437C80D45206}"/>
                  </a:ext>
                </a:extLst>
              </p:cNvPr>
              <p:cNvSpPr/>
              <p:nvPr/>
            </p:nvSpPr>
            <p:spPr>
              <a:xfrm rot="19671007">
                <a:off x="4832675" y="4759172"/>
                <a:ext cx="200131" cy="393377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1" name="Rectangle 90">
                <a:extLst>
                  <a:ext uri="{FF2B5EF4-FFF2-40B4-BE49-F238E27FC236}">
                    <a16:creationId xmlns:a16="http://schemas.microsoft.com/office/drawing/2014/main" id="{1E980531-C008-37F6-523C-14F39A7FA93E}"/>
                  </a:ext>
                </a:extLst>
              </p:cNvPr>
              <p:cNvSpPr/>
              <p:nvPr/>
            </p:nvSpPr>
            <p:spPr>
              <a:xfrm rot="20982092">
                <a:off x="4748429" y="4816308"/>
                <a:ext cx="144692" cy="92906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2" name="Rectangle 91">
                <a:extLst>
                  <a:ext uri="{FF2B5EF4-FFF2-40B4-BE49-F238E27FC236}">
                    <a16:creationId xmlns:a16="http://schemas.microsoft.com/office/drawing/2014/main" id="{8557E7B4-7FEF-273D-8AE6-46DA28E13046}"/>
                  </a:ext>
                </a:extLst>
              </p:cNvPr>
              <p:cNvSpPr/>
              <p:nvPr/>
            </p:nvSpPr>
            <p:spPr>
              <a:xfrm rot="435068">
                <a:off x="5595467" y="4824943"/>
                <a:ext cx="144692" cy="92906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3" name="Oval 92">
                <a:extLst>
                  <a:ext uri="{FF2B5EF4-FFF2-40B4-BE49-F238E27FC236}">
                    <a16:creationId xmlns:a16="http://schemas.microsoft.com/office/drawing/2014/main" id="{06FBB5AE-6442-98F3-2B79-4F120461262D}"/>
                  </a:ext>
                </a:extLst>
              </p:cNvPr>
              <p:cNvSpPr/>
              <p:nvPr/>
            </p:nvSpPr>
            <p:spPr>
              <a:xfrm>
                <a:off x="4753356" y="4630346"/>
                <a:ext cx="992088" cy="419387"/>
              </a:xfrm>
              <a:prstGeom prst="ellipse">
                <a:avLst/>
              </a:prstGeom>
              <a:noFill/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4" name="Rectangle 93">
                <a:extLst>
                  <a:ext uri="{FF2B5EF4-FFF2-40B4-BE49-F238E27FC236}">
                    <a16:creationId xmlns:a16="http://schemas.microsoft.com/office/drawing/2014/main" id="{530FEF36-C02E-8E89-6318-66FC4C9D048A}"/>
                  </a:ext>
                </a:extLst>
              </p:cNvPr>
              <p:cNvSpPr/>
              <p:nvPr/>
            </p:nvSpPr>
            <p:spPr>
              <a:xfrm>
                <a:off x="4739913" y="4424885"/>
                <a:ext cx="1016909" cy="442305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5" name="Oval 94">
                <a:extLst>
                  <a:ext uri="{FF2B5EF4-FFF2-40B4-BE49-F238E27FC236}">
                    <a16:creationId xmlns:a16="http://schemas.microsoft.com/office/drawing/2014/main" id="{3AEB6EBB-3704-70B0-6BFF-454BC67459FB}"/>
                  </a:ext>
                </a:extLst>
              </p:cNvPr>
              <p:cNvSpPr/>
              <p:nvPr/>
            </p:nvSpPr>
            <p:spPr>
              <a:xfrm>
                <a:off x="4753357" y="4633752"/>
                <a:ext cx="992088" cy="416103"/>
              </a:xfrm>
              <a:prstGeom prst="ellipse">
                <a:avLst/>
              </a:prstGeom>
              <a:noFill/>
              <a:ln w="27305">
                <a:solidFill>
                  <a:srgbClr val="FF0000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AE07E29C-5F92-61FF-F43F-9EC95998CC54}"/>
                </a:ext>
              </a:extLst>
            </p:cNvPr>
            <p:cNvSpPr/>
            <p:nvPr/>
          </p:nvSpPr>
          <p:spPr>
            <a:xfrm>
              <a:off x="4341885" y="2549420"/>
              <a:ext cx="1840911" cy="466283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D8EEB816-7C3C-7EAF-4898-4C817127F332}"/>
                </a:ext>
              </a:extLst>
            </p:cNvPr>
            <p:cNvSpPr/>
            <p:nvPr/>
          </p:nvSpPr>
          <p:spPr>
            <a:xfrm rot="2286954">
              <a:off x="3900319" y="2720323"/>
              <a:ext cx="1840911" cy="466283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9A078DDF-07F1-55EC-29B9-0F445DCCB0B2}"/>
                </a:ext>
              </a:extLst>
            </p:cNvPr>
            <p:cNvSpPr/>
            <p:nvPr/>
          </p:nvSpPr>
          <p:spPr>
            <a:xfrm rot="19579957">
              <a:off x="4782512" y="2622112"/>
              <a:ext cx="1840911" cy="466283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14D2ED66-76A0-8062-2A06-385C4797C9F9}"/>
                </a:ext>
              </a:extLst>
            </p:cNvPr>
            <p:cNvSpPr/>
            <p:nvPr/>
          </p:nvSpPr>
          <p:spPr>
            <a:xfrm>
              <a:off x="3775916" y="1733659"/>
              <a:ext cx="2994278" cy="1039817"/>
            </a:xfrm>
            <a:prstGeom prst="ellipse">
              <a:avLst/>
            </a:prstGeom>
            <a:solidFill>
              <a:srgbClr val="EDEDED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96" name="Picture 95">
            <a:extLst>
              <a:ext uri="{FF2B5EF4-FFF2-40B4-BE49-F238E27FC236}">
                <a16:creationId xmlns:a16="http://schemas.microsoft.com/office/drawing/2014/main" id="{CE285586-C0E9-E0A6-0FBF-BEDA2360A87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86898" y="2300303"/>
            <a:ext cx="189006" cy="214779"/>
          </a:xfrm>
          <a:prstGeom prst="rect">
            <a:avLst/>
          </a:prstGeom>
        </p:spPr>
      </p:pic>
      <p:pic>
        <p:nvPicPr>
          <p:cNvPr id="98" name="Picture 97">
            <a:extLst>
              <a:ext uri="{FF2B5EF4-FFF2-40B4-BE49-F238E27FC236}">
                <a16:creationId xmlns:a16="http://schemas.microsoft.com/office/drawing/2014/main" id="{0CA13B2E-A792-2F7A-0D6C-D9D45638521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05907" y="2776284"/>
            <a:ext cx="2698654" cy="1050104"/>
          </a:xfrm>
          <a:prstGeom prst="rect">
            <a:avLst/>
          </a:prstGeom>
        </p:spPr>
      </p:pic>
      <p:grpSp>
        <p:nvGrpSpPr>
          <p:cNvPr id="136" name="Group 135">
            <a:extLst>
              <a:ext uri="{FF2B5EF4-FFF2-40B4-BE49-F238E27FC236}">
                <a16:creationId xmlns:a16="http://schemas.microsoft.com/office/drawing/2014/main" id="{C88EE0B4-7B28-9E31-B29A-6343388A4353}"/>
              </a:ext>
            </a:extLst>
          </p:cNvPr>
          <p:cNvGrpSpPr/>
          <p:nvPr/>
        </p:nvGrpSpPr>
        <p:grpSpPr>
          <a:xfrm>
            <a:off x="2454338" y="4449725"/>
            <a:ext cx="954801" cy="1950061"/>
            <a:chOff x="8951562" y="2003874"/>
            <a:chExt cx="1981716" cy="4047403"/>
          </a:xfrm>
        </p:grpSpPr>
        <p:pic>
          <p:nvPicPr>
            <p:cNvPr id="100" name="Picture 99">
              <a:extLst>
                <a:ext uri="{FF2B5EF4-FFF2-40B4-BE49-F238E27FC236}">
                  <a16:creationId xmlns:a16="http://schemas.microsoft.com/office/drawing/2014/main" id="{D6EBFED6-4700-FB77-6864-601FD6E7EBE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953634" y="2003874"/>
              <a:ext cx="1979644" cy="4047403"/>
            </a:xfrm>
            <a:prstGeom prst="rect">
              <a:avLst/>
            </a:prstGeom>
          </p:spPr>
        </p:pic>
        <p:sp>
          <p:nvSpPr>
            <p:cNvPr id="122" name="Rectangle 121">
              <a:extLst>
                <a:ext uri="{FF2B5EF4-FFF2-40B4-BE49-F238E27FC236}">
                  <a16:creationId xmlns:a16="http://schemas.microsoft.com/office/drawing/2014/main" id="{E761464F-F731-BF29-0F6D-738A9747BF9B}"/>
                </a:ext>
              </a:extLst>
            </p:cNvPr>
            <p:cNvSpPr/>
            <p:nvPr/>
          </p:nvSpPr>
          <p:spPr>
            <a:xfrm rot="5400000">
              <a:off x="10144250" y="2596055"/>
              <a:ext cx="209580" cy="274993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Rectangle 122">
              <a:extLst>
                <a:ext uri="{FF2B5EF4-FFF2-40B4-BE49-F238E27FC236}">
                  <a16:creationId xmlns:a16="http://schemas.microsoft.com/office/drawing/2014/main" id="{9205F5C0-C535-29F7-D78A-07E02C718462}"/>
                </a:ext>
              </a:extLst>
            </p:cNvPr>
            <p:cNvSpPr/>
            <p:nvPr/>
          </p:nvSpPr>
          <p:spPr>
            <a:xfrm rot="5400000">
              <a:off x="10378636" y="2428516"/>
              <a:ext cx="209580" cy="274993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Rectangle 123">
              <a:extLst>
                <a:ext uri="{FF2B5EF4-FFF2-40B4-BE49-F238E27FC236}">
                  <a16:creationId xmlns:a16="http://schemas.microsoft.com/office/drawing/2014/main" id="{69947E35-BF28-716B-ACF5-6F82BD1B22DB}"/>
                </a:ext>
              </a:extLst>
            </p:cNvPr>
            <p:cNvSpPr/>
            <p:nvPr/>
          </p:nvSpPr>
          <p:spPr>
            <a:xfrm rot="3433477">
              <a:off x="10467076" y="2396783"/>
              <a:ext cx="209580" cy="274993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7" name="Group 126">
              <a:extLst>
                <a:ext uri="{FF2B5EF4-FFF2-40B4-BE49-F238E27FC236}">
                  <a16:creationId xmlns:a16="http://schemas.microsoft.com/office/drawing/2014/main" id="{0AB19989-FDAE-D2C5-263C-672830E280F8}"/>
                </a:ext>
              </a:extLst>
            </p:cNvPr>
            <p:cNvGrpSpPr/>
            <p:nvPr/>
          </p:nvGrpSpPr>
          <p:grpSpPr>
            <a:xfrm flipH="1">
              <a:off x="9240101" y="2497938"/>
              <a:ext cx="340688" cy="218568"/>
              <a:chOff x="10498329" y="2604635"/>
              <a:chExt cx="340688" cy="218568"/>
            </a:xfrm>
          </p:grpSpPr>
          <p:sp>
            <p:nvSpPr>
              <p:cNvPr id="125" name="Rectangle 124">
                <a:extLst>
                  <a:ext uri="{FF2B5EF4-FFF2-40B4-BE49-F238E27FC236}">
                    <a16:creationId xmlns:a16="http://schemas.microsoft.com/office/drawing/2014/main" id="{EAB7EE8E-1C79-2C30-2052-ACC744151A0A}"/>
                  </a:ext>
                </a:extLst>
              </p:cNvPr>
              <p:cNvSpPr/>
              <p:nvPr/>
            </p:nvSpPr>
            <p:spPr>
              <a:xfrm rot="5400000">
                <a:off x="10531036" y="2580916"/>
                <a:ext cx="209580" cy="274993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6" name="Rectangle 125">
                <a:extLst>
                  <a:ext uri="{FF2B5EF4-FFF2-40B4-BE49-F238E27FC236}">
                    <a16:creationId xmlns:a16="http://schemas.microsoft.com/office/drawing/2014/main" id="{E78FE4A9-17C5-0113-2FEB-8A36D214A68F}"/>
                  </a:ext>
                </a:extLst>
              </p:cNvPr>
              <p:cNvSpPr/>
              <p:nvPr/>
            </p:nvSpPr>
            <p:spPr>
              <a:xfrm rot="3433477">
                <a:off x="10596731" y="2571928"/>
                <a:ext cx="209580" cy="274993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30" name="Rectangle 129">
              <a:extLst>
                <a:ext uri="{FF2B5EF4-FFF2-40B4-BE49-F238E27FC236}">
                  <a16:creationId xmlns:a16="http://schemas.microsoft.com/office/drawing/2014/main" id="{4EB2317C-2118-8F73-56AC-9DE5D7D35940}"/>
                </a:ext>
              </a:extLst>
            </p:cNvPr>
            <p:cNvSpPr/>
            <p:nvPr/>
          </p:nvSpPr>
          <p:spPr>
            <a:xfrm rot="18406472" flipH="1">
              <a:off x="9211282" y="2422154"/>
              <a:ext cx="209580" cy="274993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Rectangle 130">
              <a:extLst>
                <a:ext uri="{FF2B5EF4-FFF2-40B4-BE49-F238E27FC236}">
                  <a16:creationId xmlns:a16="http://schemas.microsoft.com/office/drawing/2014/main" id="{EBD6707A-EA7B-DD53-0474-F7527C8EFB65}"/>
                </a:ext>
              </a:extLst>
            </p:cNvPr>
            <p:cNvSpPr/>
            <p:nvPr/>
          </p:nvSpPr>
          <p:spPr>
            <a:xfrm rot="18406472" flipH="1">
              <a:off x="9160848" y="2382787"/>
              <a:ext cx="209580" cy="274993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1" name="Group 120">
              <a:extLst>
                <a:ext uri="{FF2B5EF4-FFF2-40B4-BE49-F238E27FC236}">
                  <a16:creationId xmlns:a16="http://schemas.microsoft.com/office/drawing/2014/main" id="{41BC5D16-E455-1A3B-8E15-C8C379B35AE3}"/>
                </a:ext>
              </a:extLst>
            </p:cNvPr>
            <p:cNvGrpSpPr/>
            <p:nvPr/>
          </p:nvGrpSpPr>
          <p:grpSpPr>
            <a:xfrm>
              <a:off x="8951562" y="2022162"/>
              <a:ext cx="1979643" cy="856884"/>
              <a:chOff x="6230336" y="6189460"/>
              <a:chExt cx="1283020" cy="566362"/>
            </a:xfrm>
          </p:grpSpPr>
          <p:sp>
            <p:nvSpPr>
              <p:cNvPr id="107" name="Rectangle 106">
                <a:extLst>
                  <a:ext uri="{FF2B5EF4-FFF2-40B4-BE49-F238E27FC236}">
                    <a16:creationId xmlns:a16="http://schemas.microsoft.com/office/drawing/2014/main" id="{90764735-AF45-959D-A1B6-2D166CD006A6}"/>
                  </a:ext>
                </a:extLst>
              </p:cNvPr>
              <p:cNvSpPr/>
              <p:nvPr/>
            </p:nvSpPr>
            <p:spPr>
              <a:xfrm>
                <a:off x="6493485" y="6507446"/>
                <a:ext cx="755309" cy="181758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8" name="Rectangle 107">
                <a:extLst>
                  <a:ext uri="{FF2B5EF4-FFF2-40B4-BE49-F238E27FC236}">
                    <a16:creationId xmlns:a16="http://schemas.microsoft.com/office/drawing/2014/main" id="{E577C3A3-ADBF-F54E-A031-3D71AB5F3BEB}"/>
                  </a:ext>
                </a:extLst>
              </p:cNvPr>
              <p:cNvSpPr/>
              <p:nvPr/>
            </p:nvSpPr>
            <p:spPr>
              <a:xfrm rot="2286954">
                <a:off x="6283642" y="6574064"/>
                <a:ext cx="788813" cy="181758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9" name="Rectangle 108">
                <a:extLst>
                  <a:ext uri="{FF2B5EF4-FFF2-40B4-BE49-F238E27FC236}">
                    <a16:creationId xmlns:a16="http://schemas.microsoft.com/office/drawing/2014/main" id="{9873AB92-91C1-21D9-A66E-D5E1B27ADA25}"/>
                  </a:ext>
                </a:extLst>
              </p:cNvPr>
              <p:cNvSpPr/>
              <p:nvPr/>
            </p:nvSpPr>
            <p:spPr>
              <a:xfrm rot="19579957">
                <a:off x="6661653" y="6535781"/>
                <a:ext cx="788813" cy="181758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0" name="Oval 109">
                <a:extLst>
                  <a:ext uri="{FF2B5EF4-FFF2-40B4-BE49-F238E27FC236}">
                    <a16:creationId xmlns:a16="http://schemas.microsoft.com/office/drawing/2014/main" id="{1630DB9B-D13D-0AB7-E675-3D94439CE9A1}"/>
                  </a:ext>
                </a:extLst>
              </p:cNvPr>
              <p:cNvSpPr/>
              <p:nvPr/>
            </p:nvSpPr>
            <p:spPr>
              <a:xfrm>
                <a:off x="6230336" y="6189460"/>
                <a:ext cx="1283020" cy="405323"/>
              </a:xfrm>
              <a:prstGeom prst="ellipse">
                <a:avLst/>
              </a:prstGeom>
              <a:solidFill>
                <a:srgbClr val="EDEDED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32" name="Oval 131">
              <a:extLst>
                <a:ext uri="{FF2B5EF4-FFF2-40B4-BE49-F238E27FC236}">
                  <a16:creationId xmlns:a16="http://schemas.microsoft.com/office/drawing/2014/main" id="{813844C9-3AF3-480A-C5B6-D596B106C716}"/>
                </a:ext>
              </a:extLst>
            </p:cNvPr>
            <p:cNvSpPr/>
            <p:nvPr/>
          </p:nvSpPr>
          <p:spPr>
            <a:xfrm>
              <a:off x="8951562" y="5413602"/>
              <a:ext cx="1979643" cy="613238"/>
            </a:xfrm>
            <a:prstGeom prst="ellipse">
              <a:avLst/>
            </a:prstGeom>
            <a:solidFill>
              <a:srgbClr val="C7C7C7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Rectangle 132">
              <a:extLst>
                <a:ext uri="{FF2B5EF4-FFF2-40B4-BE49-F238E27FC236}">
                  <a16:creationId xmlns:a16="http://schemas.microsoft.com/office/drawing/2014/main" id="{483BCAD3-6B38-455A-4DEA-5468E1787773}"/>
                </a:ext>
              </a:extLst>
            </p:cNvPr>
            <p:cNvSpPr/>
            <p:nvPr/>
          </p:nvSpPr>
          <p:spPr>
            <a:xfrm>
              <a:off x="9357589" y="5296748"/>
              <a:ext cx="1165408" cy="274993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Rectangle 133">
              <a:extLst>
                <a:ext uri="{FF2B5EF4-FFF2-40B4-BE49-F238E27FC236}">
                  <a16:creationId xmlns:a16="http://schemas.microsoft.com/office/drawing/2014/main" id="{652CFE51-6865-43E9-122A-7B2789DC7D0F}"/>
                </a:ext>
              </a:extLst>
            </p:cNvPr>
            <p:cNvSpPr/>
            <p:nvPr/>
          </p:nvSpPr>
          <p:spPr>
            <a:xfrm rot="18821491">
              <a:off x="9046978" y="5374824"/>
              <a:ext cx="572378" cy="188056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Rectangle 134">
              <a:extLst>
                <a:ext uri="{FF2B5EF4-FFF2-40B4-BE49-F238E27FC236}">
                  <a16:creationId xmlns:a16="http://schemas.microsoft.com/office/drawing/2014/main" id="{B7AFCA72-3A85-92DF-6A1D-C579017AB04A}"/>
                </a:ext>
              </a:extLst>
            </p:cNvPr>
            <p:cNvSpPr/>
            <p:nvPr/>
          </p:nvSpPr>
          <p:spPr>
            <a:xfrm rot="2778509" flipH="1">
              <a:off x="10317759" y="5399882"/>
              <a:ext cx="572378" cy="188056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7" name="Picture 136">
            <a:extLst>
              <a:ext uri="{FF2B5EF4-FFF2-40B4-BE49-F238E27FC236}">
                <a16:creationId xmlns:a16="http://schemas.microsoft.com/office/drawing/2014/main" id="{94A9B980-4FEE-2AD4-6635-933457F9808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36211" y="4144568"/>
            <a:ext cx="189006" cy="214779"/>
          </a:xfrm>
          <a:prstGeom prst="rect">
            <a:avLst/>
          </a:prstGeom>
        </p:spPr>
      </p:pic>
      <p:pic>
        <p:nvPicPr>
          <p:cNvPr id="138" name="Picture 137">
            <a:extLst>
              <a:ext uri="{FF2B5EF4-FFF2-40B4-BE49-F238E27FC236}">
                <a16:creationId xmlns:a16="http://schemas.microsoft.com/office/drawing/2014/main" id="{6858BE30-68C5-A9F0-34FF-AAEDB3A9C44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863422" y="6486339"/>
            <a:ext cx="241220" cy="218605"/>
          </a:xfrm>
          <a:prstGeom prst="rect">
            <a:avLst/>
          </a:prstGeom>
        </p:spPr>
      </p:pic>
      <p:pic>
        <p:nvPicPr>
          <p:cNvPr id="139" name="Picture 138">
            <a:extLst>
              <a:ext uri="{FF2B5EF4-FFF2-40B4-BE49-F238E27FC236}">
                <a16:creationId xmlns:a16="http://schemas.microsoft.com/office/drawing/2014/main" id="{2B28D490-70DA-9266-8E1E-95701E737E0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570649" y="4953062"/>
            <a:ext cx="2830151" cy="893732"/>
          </a:xfrm>
          <a:prstGeom prst="rect">
            <a:avLst/>
          </a:prstGeom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13E3A07D-3259-D4EE-C6E2-DF437F9E3D1B}"/>
              </a:ext>
            </a:extLst>
          </p:cNvPr>
          <p:cNvCxnSpPr>
            <a:cxnSpLocks/>
          </p:cNvCxnSpPr>
          <p:nvPr/>
        </p:nvCxnSpPr>
        <p:spPr>
          <a:xfrm flipH="1" flipV="1">
            <a:off x="5135439" y="5846794"/>
            <a:ext cx="540370" cy="541218"/>
          </a:xfrm>
          <a:prstGeom prst="straightConnector1">
            <a:avLst/>
          </a:prstGeom>
          <a:ln w="38100">
            <a:solidFill>
              <a:srgbClr val="0070C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E0D5535-4916-BB00-A34F-B4B21649DD16}"/>
              </a:ext>
            </a:extLst>
          </p:cNvPr>
          <p:cNvSpPr txBox="1">
            <a:spLocks/>
          </p:cNvSpPr>
          <p:nvPr/>
        </p:nvSpPr>
        <p:spPr>
          <a:xfrm>
            <a:off x="5792605" y="6095398"/>
            <a:ext cx="2409173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2200" b="1" dirty="0">
                <a:solidFill>
                  <a:srgbClr val="0070C0"/>
                </a:solidFill>
              </a:rPr>
              <a:t>pole corresponds to global </a:t>
            </a:r>
            <a:r>
              <a:rPr lang="en-US" sz="2200" b="1" dirty="0" err="1">
                <a:solidFill>
                  <a:srgbClr val="0070C0"/>
                </a:solidFill>
              </a:rPr>
              <a:t>dS</a:t>
            </a:r>
            <a:r>
              <a:rPr lang="en-US" sz="2200" b="1" dirty="0">
                <a:solidFill>
                  <a:srgbClr val="0070C0"/>
                </a:solidFill>
              </a:rPr>
              <a:t>₂ saddle</a:t>
            </a:r>
          </a:p>
        </p:txBody>
      </p:sp>
    </p:spTree>
    <p:extLst>
      <p:ext uri="{BB962C8B-B14F-4D97-AF65-F5344CB8AC3E}">
        <p14:creationId xmlns:p14="http://schemas.microsoft.com/office/powerpoint/2010/main" val="2102531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D5959F9-19FC-8740-9DDA-F358584BC00C}"/>
              </a:ext>
            </a:extLst>
          </p:cNvPr>
          <p:cNvSpPr/>
          <p:nvPr/>
        </p:nvSpPr>
        <p:spPr>
          <a:xfrm>
            <a:off x="0" y="106666"/>
            <a:ext cx="12192000" cy="675133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Content Placeholder 2">
            <a:extLst>
              <a:ext uri="{FF2B5EF4-FFF2-40B4-BE49-F238E27FC236}">
                <a16:creationId xmlns:a16="http://schemas.microsoft.com/office/drawing/2014/main" id="{0C37B9A9-4B4F-7A4B-9DA4-FE601A960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221" y="420048"/>
            <a:ext cx="10289177" cy="766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200" b="1" dirty="0" err="1">
                <a:solidFill>
                  <a:schemeClr val="tx1"/>
                </a:solidFill>
              </a:rPr>
              <a:t>dS</a:t>
            </a:r>
            <a:r>
              <a:rPr lang="en-US" sz="4200" b="1" dirty="0">
                <a:solidFill>
                  <a:schemeClr val="tx1"/>
                </a:solidFill>
              </a:rPr>
              <a:t> JT amplitudes</a:t>
            </a:r>
            <a:endParaRPr lang="en-US" sz="4200" dirty="0">
              <a:solidFill>
                <a:schemeClr val="tx1"/>
              </a:solidFill>
            </a:endParaRPr>
          </a:p>
        </p:txBody>
      </p:sp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5651A921-1CB2-747D-7514-46C37FC8386E}"/>
              </a:ext>
            </a:extLst>
          </p:cNvPr>
          <p:cNvSpPr txBox="1">
            <a:spLocks/>
          </p:cNvSpPr>
          <p:nvPr/>
        </p:nvSpPr>
        <p:spPr>
          <a:xfrm>
            <a:off x="8371288" y="116798"/>
            <a:ext cx="4379495" cy="139824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2400" b="1" dirty="0">
                <a:solidFill>
                  <a:srgbClr val="0070C0"/>
                </a:solidFill>
              </a:rPr>
              <a:t>[Cotler, Jensen, Maloney ‘19]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2400" b="1" dirty="0">
                <a:solidFill>
                  <a:srgbClr val="0070C0"/>
                </a:solidFill>
              </a:rPr>
              <a:t>[Cotler, Jensen ‘19]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2400" b="1" dirty="0">
                <a:solidFill>
                  <a:srgbClr val="0070C0"/>
                </a:solidFill>
              </a:rPr>
              <a:t>[Cotler, Jensen ‘23]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3000" b="1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3000" b="1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3000" b="1" dirty="0">
              <a:solidFill>
                <a:srgbClr val="E89112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DEAE31-14DC-F5D8-5EE3-71839DB87949}"/>
              </a:ext>
            </a:extLst>
          </p:cNvPr>
          <p:cNvSpPr txBox="1">
            <a:spLocks/>
          </p:cNvSpPr>
          <p:nvPr/>
        </p:nvSpPr>
        <p:spPr>
          <a:xfrm>
            <a:off x="531220" y="1463320"/>
            <a:ext cx="7003435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3000" b="1" dirty="0">
                <a:solidFill>
                  <a:schemeClr val="tx1"/>
                </a:solidFill>
              </a:rPr>
              <a:t>Sphere: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FFB76C9-6F42-C221-8747-F40D2C68C6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86354" y="1463319"/>
            <a:ext cx="3156592" cy="449337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2094584F-EE45-304F-385A-866985FE99B6}"/>
              </a:ext>
            </a:extLst>
          </p:cNvPr>
          <p:cNvSpPr txBox="1">
            <a:spLocks/>
          </p:cNvSpPr>
          <p:nvPr/>
        </p:nvSpPr>
        <p:spPr>
          <a:xfrm>
            <a:off x="531220" y="3048433"/>
            <a:ext cx="7003435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3000" b="1" dirty="0">
                <a:solidFill>
                  <a:schemeClr val="tx1"/>
                </a:solidFill>
              </a:rPr>
              <a:t>Disk: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783C873B-1873-53EF-B025-8E60394C44D4}"/>
              </a:ext>
            </a:extLst>
          </p:cNvPr>
          <p:cNvSpPr txBox="1">
            <a:spLocks/>
          </p:cNvSpPr>
          <p:nvPr/>
        </p:nvSpPr>
        <p:spPr>
          <a:xfrm>
            <a:off x="531220" y="5106155"/>
            <a:ext cx="7003435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3000" b="1" dirty="0">
                <a:solidFill>
                  <a:schemeClr val="tx1"/>
                </a:solidFill>
              </a:rPr>
              <a:t>Cylinder: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1C27F5D1-377E-06F2-E0C6-6127A53EF9A6}"/>
              </a:ext>
            </a:extLst>
          </p:cNvPr>
          <p:cNvGrpSpPr/>
          <p:nvPr/>
        </p:nvGrpSpPr>
        <p:grpSpPr>
          <a:xfrm>
            <a:off x="2026744" y="963772"/>
            <a:ext cx="910352" cy="1109752"/>
            <a:chOff x="1897948" y="1694336"/>
            <a:chExt cx="1016848" cy="1239575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511B961F-AF0D-BD00-BEB4-8076B6418E31}"/>
                </a:ext>
              </a:extLst>
            </p:cNvPr>
            <p:cNvSpPr/>
            <p:nvPr/>
          </p:nvSpPr>
          <p:spPr>
            <a:xfrm>
              <a:off x="2000252" y="2150273"/>
              <a:ext cx="783638" cy="783638"/>
            </a:xfrm>
            <a:prstGeom prst="ellipse">
              <a:avLst/>
            </a:prstGeom>
            <a:solidFill>
              <a:srgbClr val="C7C7C7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1" name="Arc 70">
              <a:extLst>
                <a:ext uri="{FF2B5EF4-FFF2-40B4-BE49-F238E27FC236}">
                  <a16:creationId xmlns:a16="http://schemas.microsoft.com/office/drawing/2014/main" id="{0ABB1116-689C-8812-0242-8AD2CEBB7A92}"/>
                </a:ext>
              </a:extLst>
            </p:cNvPr>
            <p:cNvSpPr/>
            <p:nvPr/>
          </p:nvSpPr>
          <p:spPr>
            <a:xfrm rot="8060936">
              <a:off x="1888644" y="1703640"/>
              <a:ext cx="1035456" cy="1016848"/>
            </a:xfrm>
            <a:prstGeom prst="arc">
              <a:avLst>
                <a:gd name="adj1" fmla="val 16066706"/>
                <a:gd name="adj2" fmla="val 270909"/>
              </a:avLst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B1A35B69-9694-8DFE-0516-2AFC8AD88E96}"/>
              </a:ext>
            </a:extLst>
          </p:cNvPr>
          <p:cNvGrpSpPr/>
          <p:nvPr/>
        </p:nvGrpSpPr>
        <p:grpSpPr>
          <a:xfrm>
            <a:off x="1832423" y="2601275"/>
            <a:ext cx="1322365" cy="1420749"/>
            <a:chOff x="3733800" y="1733659"/>
            <a:chExt cx="3086100" cy="3644792"/>
          </a:xfrm>
        </p:grpSpPr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A6DC5824-CE36-7C30-7D9D-F47210321036}"/>
                </a:ext>
              </a:extLst>
            </p:cNvPr>
            <p:cNvGrpSpPr/>
            <p:nvPr/>
          </p:nvGrpSpPr>
          <p:grpSpPr>
            <a:xfrm>
              <a:off x="3733800" y="1733659"/>
              <a:ext cx="3086100" cy="3644792"/>
              <a:chOff x="3733800" y="1733659"/>
              <a:chExt cx="3086100" cy="3644791"/>
            </a:xfrm>
          </p:grpSpPr>
          <p:pic>
            <p:nvPicPr>
              <p:cNvPr id="86" name="Picture 85">
                <a:extLst>
                  <a:ext uri="{FF2B5EF4-FFF2-40B4-BE49-F238E27FC236}">
                    <a16:creationId xmlns:a16="http://schemas.microsoft.com/office/drawing/2014/main" id="{9EBDF21A-3CC8-67E3-F6AA-8C6047FF352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733800" y="1733659"/>
                <a:ext cx="3086100" cy="3644791"/>
              </a:xfrm>
              <a:prstGeom prst="rect">
                <a:avLst/>
              </a:prstGeom>
            </p:spPr>
          </p:pic>
          <p:sp>
            <p:nvSpPr>
              <p:cNvPr id="87" name="Rectangle 86">
                <a:extLst>
                  <a:ext uri="{FF2B5EF4-FFF2-40B4-BE49-F238E27FC236}">
                    <a16:creationId xmlns:a16="http://schemas.microsoft.com/office/drawing/2014/main" id="{D968F6F0-D364-F73B-E59B-982D6E1E1FFF}"/>
                  </a:ext>
                </a:extLst>
              </p:cNvPr>
              <p:cNvSpPr/>
              <p:nvPr/>
            </p:nvSpPr>
            <p:spPr>
              <a:xfrm>
                <a:off x="4797210" y="4506680"/>
                <a:ext cx="905757" cy="516169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" name="Rectangle 87">
                <a:extLst>
                  <a:ext uri="{FF2B5EF4-FFF2-40B4-BE49-F238E27FC236}">
                    <a16:creationId xmlns:a16="http://schemas.microsoft.com/office/drawing/2014/main" id="{E20C4CB2-FF2F-82AA-DA1A-FAF90B8FDAC8}"/>
                  </a:ext>
                </a:extLst>
              </p:cNvPr>
              <p:cNvSpPr/>
              <p:nvPr/>
            </p:nvSpPr>
            <p:spPr>
              <a:xfrm>
                <a:off x="4743354" y="4401265"/>
                <a:ext cx="905757" cy="442305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" name="Rectangle 88">
                <a:extLst>
                  <a:ext uri="{FF2B5EF4-FFF2-40B4-BE49-F238E27FC236}">
                    <a16:creationId xmlns:a16="http://schemas.microsoft.com/office/drawing/2014/main" id="{0A939E3D-A533-BF28-489B-4C6C926BAA0C}"/>
                  </a:ext>
                </a:extLst>
              </p:cNvPr>
              <p:cNvSpPr/>
              <p:nvPr/>
            </p:nvSpPr>
            <p:spPr>
              <a:xfrm>
                <a:off x="4842066" y="4394389"/>
                <a:ext cx="905757" cy="442305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0" name="Rectangle 89">
                <a:extLst>
                  <a:ext uri="{FF2B5EF4-FFF2-40B4-BE49-F238E27FC236}">
                    <a16:creationId xmlns:a16="http://schemas.microsoft.com/office/drawing/2014/main" id="{4F0A1DA4-1E0B-1876-1D6C-437C80D45206}"/>
                  </a:ext>
                </a:extLst>
              </p:cNvPr>
              <p:cNvSpPr/>
              <p:nvPr/>
            </p:nvSpPr>
            <p:spPr>
              <a:xfrm rot="19671007">
                <a:off x="4832675" y="4759172"/>
                <a:ext cx="200131" cy="393377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1" name="Rectangle 90">
                <a:extLst>
                  <a:ext uri="{FF2B5EF4-FFF2-40B4-BE49-F238E27FC236}">
                    <a16:creationId xmlns:a16="http://schemas.microsoft.com/office/drawing/2014/main" id="{1E980531-C008-37F6-523C-14F39A7FA93E}"/>
                  </a:ext>
                </a:extLst>
              </p:cNvPr>
              <p:cNvSpPr/>
              <p:nvPr/>
            </p:nvSpPr>
            <p:spPr>
              <a:xfrm rot="20982092">
                <a:off x="4748429" y="4816308"/>
                <a:ext cx="144692" cy="92906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2" name="Rectangle 91">
                <a:extLst>
                  <a:ext uri="{FF2B5EF4-FFF2-40B4-BE49-F238E27FC236}">
                    <a16:creationId xmlns:a16="http://schemas.microsoft.com/office/drawing/2014/main" id="{8557E7B4-7FEF-273D-8AE6-46DA28E13046}"/>
                  </a:ext>
                </a:extLst>
              </p:cNvPr>
              <p:cNvSpPr/>
              <p:nvPr/>
            </p:nvSpPr>
            <p:spPr>
              <a:xfrm rot="435068">
                <a:off x="5595467" y="4824943"/>
                <a:ext cx="144692" cy="92906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3" name="Oval 92">
                <a:extLst>
                  <a:ext uri="{FF2B5EF4-FFF2-40B4-BE49-F238E27FC236}">
                    <a16:creationId xmlns:a16="http://schemas.microsoft.com/office/drawing/2014/main" id="{06FBB5AE-6442-98F3-2B79-4F120461262D}"/>
                  </a:ext>
                </a:extLst>
              </p:cNvPr>
              <p:cNvSpPr/>
              <p:nvPr/>
            </p:nvSpPr>
            <p:spPr>
              <a:xfrm>
                <a:off x="4753356" y="4630346"/>
                <a:ext cx="992088" cy="419387"/>
              </a:xfrm>
              <a:prstGeom prst="ellipse">
                <a:avLst/>
              </a:prstGeom>
              <a:noFill/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4" name="Rectangle 93">
                <a:extLst>
                  <a:ext uri="{FF2B5EF4-FFF2-40B4-BE49-F238E27FC236}">
                    <a16:creationId xmlns:a16="http://schemas.microsoft.com/office/drawing/2014/main" id="{530FEF36-C02E-8E89-6318-66FC4C9D048A}"/>
                  </a:ext>
                </a:extLst>
              </p:cNvPr>
              <p:cNvSpPr/>
              <p:nvPr/>
            </p:nvSpPr>
            <p:spPr>
              <a:xfrm>
                <a:off x="4739913" y="4424885"/>
                <a:ext cx="1016909" cy="442305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5" name="Oval 94">
                <a:extLst>
                  <a:ext uri="{FF2B5EF4-FFF2-40B4-BE49-F238E27FC236}">
                    <a16:creationId xmlns:a16="http://schemas.microsoft.com/office/drawing/2014/main" id="{3AEB6EBB-3704-70B0-6BFF-454BC67459FB}"/>
                  </a:ext>
                </a:extLst>
              </p:cNvPr>
              <p:cNvSpPr/>
              <p:nvPr/>
            </p:nvSpPr>
            <p:spPr>
              <a:xfrm>
                <a:off x="4753357" y="4633752"/>
                <a:ext cx="992088" cy="416103"/>
              </a:xfrm>
              <a:prstGeom prst="ellipse">
                <a:avLst/>
              </a:prstGeom>
              <a:noFill/>
              <a:ln w="27305">
                <a:solidFill>
                  <a:srgbClr val="FF0000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AE07E29C-5F92-61FF-F43F-9EC95998CC54}"/>
                </a:ext>
              </a:extLst>
            </p:cNvPr>
            <p:cNvSpPr/>
            <p:nvPr/>
          </p:nvSpPr>
          <p:spPr>
            <a:xfrm>
              <a:off x="4341885" y="2549420"/>
              <a:ext cx="1840911" cy="466283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D8EEB816-7C3C-7EAF-4898-4C817127F332}"/>
                </a:ext>
              </a:extLst>
            </p:cNvPr>
            <p:cNvSpPr/>
            <p:nvPr/>
          </p:nvSpPr>
          <p:spPr>
            <a:xfrm rot="2286954">
              <a:off x="3900319" y="2720323"/>
              <a:ext cx="1840911" cy="466283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9A078DDF-07F1-55EC-29B9-0F445DCCB0B2}"/>
                </a:ext>
              </a:extLst>
            </p:cNvPr>
            <p:cNvSpPr/>
            <p:nvPr/>
          </p:nvSpPr>
          <p:spPr>
            <a:xfrm rot="19579957">
              <a:off x="4782512" y="2622112"/>
              <a:ext cx="1840911" cy="466283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14D2ED66-76A0-8062-2A06-385C4797C9F9}"/>
                </a:ext>
              </a:extLst>
            </p:cNvPr>
            <p:cNvSpPr/>
            <p:nvPr/>
          </p:nvSpPr>
          <p:spPr>
            <a:xfrm>
              <a:off x="3775916" y="1733659"/>
              <a:ext cx="2994278" cy="1039817"/>
            </a:xfrm>
            <a:prstGeom prst="ellipse">
              <a:avLst/>
            </a:prstGeom>
            <a:solidFill>
              <a:srgbClr val="EDEDED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96" name="Picture 95">
            <a:extLst>
              <a:ext uri="{FF2B5EF4-FFF2-40B4-BE49-F238E27FC236}">
                <a16:creationId xmlns:a16="http://schemas.microsoft.com/office/drawing/2014/main" id="{CE285586-C0E9-E0A6-0FBF-BEDA2360A87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86898" y="2300303"/>
            <a:ext cx="189006" cy="214779"/>
          </a:xfrm>
          <a:prstGeom prst="rect">
            <a:avLst/>
          </a:prstGeom>
        </p:spPr>
      </p:pic>
      <p:pic>
        <p:nvPicPr>
          <p:cNvPr id="98" name="Picture 97">
            <a:extLst>
              <a:ext uri="{FF2B5EF4-FFF2-40B4-BE49-F238E27FC236}">
                <a16:creationId xmlns:a16="http://schemas.microsoft.com/office/drawing/2014/main" id="{0CA13B2E-A792-2F7A-0D6C-D9D45638521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05907" y="2776284"/>
            <a:ext cx="2698654" cy="1050104"/>
          </a:xfrm>
          <a:prstGeom prst="rect">
            <a:avLst/>
          </a:prstGeom>
        </p:spPr>
      </p:pic>
      <p:grpSp>
        <p:nvGrpSpPr>
          <p:cNvPr id="136" name="Group 135">
            <a:extLst>
              <a:ext uri="{FF2B5EF4-FFF2-40B4-BE49-F238E27FC236}">
                <a16:creationId xmlns:a16="http://schemas.microsoft.com/office/drawing/2014/main" id="{C88EE0B4-7B28-9E31-B29A-6343388A4353}"/>
              </a:ext>
            </a:extLst>
          </p:cNvPr>
          <p:cNvGrpSpPr/>
          <p:nvPr/>
        </p:nvGrpSpPr>
        <p:grpSpPr>
          <a:xfrm>
            <a:off x="2454338" y="4449725"/>
            <a:ext cx="954801" cy="1950061"/>
            <a:chOff x="8951562" y="2003874"/>
            <a:chExt cx="1981716" cy="4047403"/>
          </a:xfrm>
        </p:grpSpPr>
        <p:pic>
          <p:nvPicPr>
            <p:cNvPr id="100" name="Picture 99">
              <a:extLst>
                <a:ext uri="{FF2B5EF4-FFF2-40B4-BE49-F238E27FC236}">
                  <a16:creationId xmlns:a16="http://schemas.microsoft.com/office/drawing/2014/main" id="{D6EBFED6-4700-FB77-6864-601FD6E7EBE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953634" y="2003874"/>
              <a:ext cx="1979644" cy="4047403"/>
            </a:xfrm>
            <a:prstGeom prst="rect">
              <a:avLst/>
            </a:prstGeom>
          </p:spPr>
        </p:pic>
        <p:sp>
          <p:nvSpPr>
            <p:cNvPr id="122" name="Rectangle 121">
              <a:extLst>
                <a:ext uri="{FF2B5EF4-FFF2-40B4-BE49-F238E27FC236}">
                  <a16:creationId xmlns:a16="http://schemas.microsoft.com/office/drawing/2014/main" id="{E761464F-F731-BF29-0F6D-738A9747BF9B}"/>
                </a:ext>
              </a:extLst>
            </p:cNvPr>
            <p:cNvSpPr/>
            <p:nvPr/>
          </p:nvSpPr>
          <p:spPr>
            <a:xfrm rot="5400000">
              <a:off x="10144250" y="2596055"/>
              <a:ext cx="209580" cy="274993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Rectangle 122">
              <a:extLst>
                <a:ext uri="{FF2B5EF4-FFF2-40B4-BE49-F238E27FC236}">
                  <a16:creationId xmlns:a16="http://schemas.microsoft.com/office/drawing/2014/main" id="{9205F5C0-C535-29F7-D78A-07E02C718462}"/>
                </a:ext>
              </a:extLst>
            </p:cNvPr>
            <p:cNvSpPr/>
            <p:nvPr/>
          </p:nvSpPr>
          <p:spPr>
            <a:xfrm rot="5400000">
              <a:off x="10378636" y="2428516"/>
              <a:ext cx="209580" cy="274993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Rectangle 123">
              <a:extLst>
                <a:ext uri="{FF2B5EF4-FFF2-40B4-BE49-F238E27FC236}">
                  <a16:creationId xmlns:a16="http://schemas.microsoft.com/office/drawing/2014/main" id="{69947E35-BF28-716B-ACF5-6F82BD1B22DB}"/>
                </a:ext>
              </a:extLst>
            </p:cNvPr>
            <p:cNvSpPr/>
            <p:nvPr/>
          </p:nvSpPr>
          <p:spPr>
            <a:xfrm rot="3433477">
              <a:off x="10467076" y="2396783"/>
              <a:ext cx="209580" cy="274993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7" name="Group 126">
              <a:extLst>
                <a:ext uri="{FF2B5EF4-FFF2-40B4-BE49-F238E27FC236}">
                  <a16:creationId xmlns:a16="http://schemas.microsoft.com/office/drawing/2014/main" id="{0AB19989-FDAE-D2C5-263C-672830E280F8}"/>
                </a:ext>
              </a:extLst>
            </p:cNvPr>
            <p:cNvGrpSpPr/>
            <p:nvPr/>
          </p:nvGrpSpPr>
          <p:grpSpPr>
            <a:xfrm flipH="1">
              <a:off x="9240101" y="2497938"/>
              <a:ext cx="340688" cy="218568"/>
              <a:chOff x="10498329" y="2604635"/>
              <a:chExt cx="340688" cy="218568"/>
            </a:xfrm>
          </p:grpSpPr>
          <p:sp>
            <p:nvSpPr>
              <p:cNvPr id="125" name="Rectangle 124">
                <a:extLst>
                  <a:ext uri="{FF2B5EF4-FFF2-40B4-BE49-F238E27FC236}">
                    <a16:creationId xmlns:a16="http://schemas.microsoft.com/office/drawing/2014/main" id="{EAB7EE8E-1C79-2C30-2052-ACC744151A0A}"/>
                  </a:ext>
                </a:extLst>
              </p:cNvPr>
              <p:cNvSpPr/>
              <p:nvPr/>
            </p:nvSpPr>
            <p:spPr>
              <a:xfrm rot="5400000">
                <a:off x="10531036" y="2580916"/>
                <a:ext cx="209580" cy="274993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6" name="Rectangle 125">
                <a:extLst>
                  <a:ext uri="{FF2B5EF4-FFF2-40B4-BE49-F238E27FC236}">
                    <a16:creationId xmlns:a16="http://schemas.microsoft.com/office/drawing/2014/main" id="{E78FE4A9-17C5-0113-2FEB-8A36D214A68F}"/>
                  </a:ext>
                </a:extLst>
              </p:cNvPr>
              <p:cNvSpPr/>
              <p:nvPr/>
            </p:nvSpPr>
            <p:spPr>
              <a:xfrm rot="3433477">
                <a:off x="10596731" y="2571928"/>
                <a:ext cx="209580" cy="274993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30" name="Rectangle 129">
              <a:extLst>
                <a:ext uri="{FF2B5EF4-FFF2-40B4-BE49-F238E27FC236}">
                  <a16:creationId xmlns:a16="http://schemas.microsoft.com/office/drawing/2014/main" id="{4EB2317C-2118-8F73-56AC-9DE5D7D35940}"/>
                </a:ext>
              </a:extLst>
            </p:cNvPr>
            <p:cNvSpPr/>
            <p:nvPr/>
          </p:nvSpPr>
          <p:spPr>
            <a:xfrm rot="18406472" flipH="1">
              <a:off x="9211282" y="2422154"/>
              <a:ext cx="209580" cy="274993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Rectangle 130">
              <a:extLst>
                <a:ext uri="{FF2B5EF4-FFF2-40B4-BE49-F238E27FC236}">
                  <a16:creationId xmlns:a16="http://schemas.microsoft.com/office/drawing/2014/main" id="{EBD6707A-EA7B-DD53-0474-F7527C8EFB65}"/>
                </a:ext>
              </a:extLst>
            </p:cNvPr>
            <p:cNvSpPr/>
            <p:nvPr/>
          </p:nvSpPr>
          <p:spPr>
            <a:xfrm rot="18406472" flipH="1">
              <a:off x="9160848" y="2382787"/>
              <a:ext cx="209580" cy="274993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1" name="Group 120">
              <a:extLst>
                <a:ext uri="{FF2B5EF4-FFF2-40B4-BE49-F238E27FC236}">
                  <a16:creationId xmlns:a16="http://schemas.microsoft.com/office/drawing/2014/main" id="{41BC5D16-E455-1A3B-8E15-C8C379B35AE3}"/>
                </a:ext>
              </a:extLst>
            </p:cNvPr>
            <p:cNvGrpSpPr/>
            <p:nvPr/>
          </p:nvGrpSpPr>
          <p:grpSpPr>
            <a:xfrm>
              <a:off x="8951562" y="2022162"/>
              <a:ext cx="1979643" cy="856884"/>
              <a:chOff x="6230336" y="6189460"/>
              <a:chExt cx="1283020" cy="566362"/>
            </a:xfrm>
          </p:grpSpPr>
          <p:sp>
            <p:nvSpPr>
              <p:cNvPr id="107" name="Rectangle 106">
                <a:extLst>
                  <a:ext uri="{FF2B5EF4-FFF2-40B4-BE49-F238E27FC236}">
                    <a16:creationId xmlns:a16="http://schemas.microsoft.com/office/drawing/2014/main" id="{90764735-AF45-959D-A1B6-2D166CD006A6}"/>
                  </a:ext>
                </a:extLst>
              </p:cNvPr>
              <p:cNvSpPr/>
              <p:nvPr/>
            </p:nvSpPr>
            <p:spPr>
              <a:xfrm>
                <a:off x="6493485" y="6507446"/>
                <a:ext cx="755309" cy="181758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8" name="Rectangle 107">
                <a:extLst>
                  <a:ext uri="{FF2B5EF4-FFF2-40B4-BE49-F238E27FC236}">
                    <a16:creationId xmlns:a16="http://schemas.microsoft.com/office/drawing/2014/main" id="{E577C3A3-ADBF-F54E-A031-3D71AB5F3BEB}"/>
                  </a:ext>
                </a:extLst>
              </p:cNvPr>
              <p:cNvSpPr/>
              <p:nvPr/>
            </p:nvSpPr>
            <p:spPr>
              <a:xfrm rot="2286954">
                <a:off x="6283642" y="6574064"/>
                <a:ext cx="788813" cy="181758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9" name="Rectangle 108">
                <a:extLst>
                  <a:ext uri="{FF2B5EF4-FFF2-40B4-BE49-F238E27FC236}">
                    <a16:creationId xmlns:a16="http://schemas.microsoft.com/office/drawing/2014/main" id="{9873AB92-91C1-21D9-A66E-D5E1B27ADA25}"/>
                  </a:ext>
                </a:extLst>
              </p:cNvPr>
              <p:cNvSpPr/>
              <p:nvPr/>
            </p:nvSpPr>
            <p:spPr>
              <a:xfrm rot="19579957">
                <a:off x="6661653" y="6535781"/>
                <a:ext cx="788813" cy="181758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0" name="Oval 109">
                <a:extLst>
                  <a:ext uri="{FF2B5EF4-FFF2-40B4-BE49-F238E27FC236}">
                    <a16:creationId xmlns:a16="http://schemas.microsoft.com/office/drawing/2014/main" id="{1630DB9B-D13D-0AB7-E675-3D94439CE9A1}"/>
                  </a:ext>
                </a:extLst>
              </p:cNvPr>
              <p:cNvSpPr/>
              <p:nvPr/>
            </p:nvSpPr>
            <p:spPr>
              <a:xfrm>
                <a:off x="6230336" y="6189460"/>
                <a:ext cx="1283020" cy="405323"/>
              </a:xfrm>
              <a:prstGeom prst="ellipse">
                <a:avLst/>
              </a:prstGeom>
              <a:solidFill>
                <a:srgbClr val="EDEDED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32" name="Oval 131">
              <a:extLst>
                <a:ext uri="{FF2B5EF4-FFF2-40B4-BE49-F238E27FC236}">
                  <a16:creationId xmlns:a16="http://schemas.microsoft.com/office/drawing/2014/main" id="{813844C9-3AF3-480A-C5B6-D596B106C716}"/>
                </a:ext>
              </a:extLst>
            </p:cNvPr>
            <p:cNvSpPr/>
            <p:nvPr/>
          </p:nvSpPr>
          <p:spPr>
            <a:xfrm>
              <a:off x="8951562" y="5413602"/>
              <a:ext cx="1979643" cy="613238"/>
            </a:xfrm>
            <a:prstGeom prst="ellipse">
              <a:avLst/>
            </a:prstGeom>
            <a:solidFill>
              <a:srgbClr val="C7C7C7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Rectangle 132">
              <a:extLst>
                <a:ext uri="{FF2B5EF4-FFF2-40B4-BE49-F238E27FC236}">
                  <a16:creationId xmlns:a16="http://schemas.microsoft.com/office/drawing/2014/main" id="{483BCAD3-6B38-455A-4DEA-5468E1787773}"/>
                </a:ext>
              </a:extLst>
            </p:cNvPr>
            <p:cNvSpPr/>
            <p:nvPr/>
          </p:nvSpPr>
          <p:spPr>
            <a:xfrm>
              <a:off x="9357589" y="5296748"/>
              <a:ext cx="1165408" cy="274993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Rectangle 133">
              <a:extLst>
                <a:ext uri="{FF2B5EF4-FFF2-40B4-BE49-F238E27FC236}">
                  <a16:creationId xmlns:a16="http://schemas.microsoft.com/office/drawing/2014/main" id="{652CFE51-6865-43E9-122A-7B2789DC7D0F}"/>
                </a:ext>
              </a:extLst>
            </p:cNvPr>
            <p:cNvSpPr/>
            <p:nvPr/>
          </p:nvSpPr>
          <p:spPr>
            <a:xfrm rot="18821491">
              <a:off x="9046978" y="5374824"/>
              <a:ext cx="572378" cy="188056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Rectangle 134">
              <a:extLst>
                <a:ext uri="{FF2B5EF4-FFF2-40B4-BE49-F238E27FC236}">
                  <a16:creationId xmlns:a16="http://schemas.microsoft.com/office/drawing/2014/main" id="{B7AFCA72-3A85-92DF-6A1D-C579017AB04A}"/>
                </a:ext>
              </a:extLst>
            </p:cNvPr>
            <p:cNvSpPr/>
            <p:nvPr/>
          </p:nvSpPr>
          <p:spPr>
            <a:xfrm rot="2778509" flipH="1">
              <a:off x="10317759" y="5399882"/>
              <a:ext cx="572378" cy="188056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7" name="Picture 136">
            <a:extLst>
              <a:ext uri="{FF2B5EF4-FFF2-40B4-BE49-F238E27FC236}">
                <a16:creationId xmlns:a16="http://schemas.microsoft.com/office/drawing/2014/main" id="{94A9B980-4FEE-2AD4-6635-933457F9808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36211" y="4144568"/>
            <a:ext cx="189006" cy="214779"/>
          </a:xfrm>
          <a:prstGeom prst="rect">
            <a:avLst/>
          </a:prstGeom>
        </p:spPr>
      </p:pic>
      <p:pic>
        <p:nvPicPr>
          <p:cNvPr id="138" name="Picture 137">
            <a:extLst>
              <a:ext uri="{FF2B5EF4-FFF2-40B4-BE49-F238E27FC236}">
                <a16:creationId xmlns:a16="http://schemas.microsoft.com/office/drawing/2014/main" id="{6858BE30-68C5-A9F0-34FF-AAEDB3A9C44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863422" y="6486339"/>
            <a:ext cx="241220" cy="218605"/>
          </a:xfrm>
          <a:prstGeom prst="rect">
            <a:avLst/>
          </a:prstGeom>
        </p:spPr>
      </p:pic>
      <p:pic>
        <p:nvPicPr>
          <p:cNvPr id="139" name="Picture 138">
            <a:extLst>
              <a:ext uri="{FF2B5EF4-FFF2-40B4-BE49-F238E27FC236}">
                <a16:creationId xmlns:a16="http://schemas.microsoft.com/office/drawing/2014/main" id="{2B28D490-70DA-9266-8E1E-95701E737E0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570649" y="4953062"/>
            <a:ext cx="2830151" cy="893732"/>
          </a:xfrm>
          <a:prstGeom prst="rect">
            <a:avLst/>
          </a:prstGeom>
        </p:spPr>
      </p:pic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5461DA93-282C-7FAA-B471-3E5BBE674ED5}"/>
              </a:ext>
            </a:extLst>
          </p:cNvPr>
          <p:cNvCxnSpPr>
            <a:cxnSpLocks/>
          </p:cNvCxnSpPr>
          <p:nvPr/>
        </p:nvCxnSpPr>
        <p:spPr>
          <a:xfrm flipH="1">
            <a:off x="6539758" y="5732274"/>
            <a:ext cx="765621" cy="0"/>
          </a:xfrm>
          <a:prstGeom prst="straightConnector1">
            <a:avLst/>
          </a:prstGeom>
          <a:ln w="38100">
            <a:solidFill>
              <a:srgbClr val="0070C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D3D3C943-597C-EB1F-62A5-22E094E50FE2}"/>
              </a:ext>
            </a:extLst>
          </p:cNvPr>
          <p:cNvSpPr txBox="1">
            <a:spLocks/>
          </p:cNvSpPr>
          <p:nvPr/>
        </p:nvSpPr>
        <p:spPr>
          <a:xfrm>
            <a:off x="7459133" y="5413674"/>
            <a:ext cx="2409173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2200" b="1" dirty="0">
                <a:solidFill>
                  <a:srgbClr val="0070C0"/>
                </a:solidFill>
              </a:rPr>
              <a:t>for convergence of moduli integral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13E3A07D-3259-D4EE-C6E2-DF437F9E3D1B}"/>
              </a:ext>
            </a:extLst>
          </p:cNvPr>
          <p:cNvCxnSpPr>
            <a:cxnSpLocks/>
          </p:cNvCxnSpPr>
          <p:nvPr/>
        </p:nvCxnSpPr>
        <p:spPr>
          <a:xfrm flipH="1" flipV="1">
            <a:off x="5135439" y="5846794"/>
            <a:ext cx="540370" cy="541218"/>
          </a:xfrm>
          <a:prstGeom prst="straightConnector1">
            <a:avLst/>
          </a:prstGeom>
          <a:ln w="38100">
            <a:solidFill>
              <a:srgbClr val="0070C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E0D5535-4916-BB00-A34F-B4B21649DD16}"/>
              </a:ext>
            </a:extLst>
          </p:cNvPr>
          <p:cNvSpPr txBox="1">
            <a:spLocks/>
          </p:cNvSpPr>
          <p:nvPr/>
        </p:nvSpPr>
        <p:spPr>
          <a:xfrm>
            <a:off x="5792605" y="6095398"/>
            <a:ext cx="2409173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2200" b="1" dirty="0">
                <a:solidFill>
                  <a:srgbClr val="0070C0"/>
                </a:solidFill>
              </a:rPr>
              <a:t>pole corresponds to global </a:t>
            </a:r>
            <a:r>
              <a:rPr lang="en-US" sz="2200" b="1" dirty="0" err="1">
                <a:solidFill>
                  <a:srgbClr val="0070C0"/>
                </a:solidFill>
              </a:rPr>
              <a:t>dS</a:t>
            </a:r>
            <a:r>
              <a:rPr lang="en-US" sz="2200" b="1" dirty="0">
                <a:solidFill>
                  <a:srgbClr val="0070C0"/>
                </a:solidFill>
              </a:rPr>
              <a:t>₂ saddle</a:t>
            </a:r>
          </a:p>
        </p:txBody>
      </p:sp>
    </p:spTree>
    <p:extLst>
      <p:ext uri="{BB962C8B-B14F-4D97-AF65-F5344CB8AC3E}">
        <p14:creationId xmlns:p14="http://schemas.microsoft.com/office/powerpoint/2010/main" val="3483826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D5959F9-19FC-8740-9DDA-F358584BC00C}"/>
              </a:ext>
            </a:extLst>
          </p:cNvPr>
          <p:cNvSpPr/>
          <p:nvPr/>
        </p:nvSpPr>
        <p:spPr>
          <a:xfrm>
            <a:off x="0" y="106666"/>
            <a:ext cx="12192000" cy="675133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Content Placeholder 2">
            <a:extLst>
              <a:ext uri="{FF2B5EF4-FFF2-40B4-BE49-F238E27FC236}">
                <a16:creationId xmlns:a16="http://schemas.microsoft.com/office/drawing/2014/main" id="{0C37B9A9-4B4F-7A4B-9DA4-FE601A960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221" y="420048"/>
            <a:ext cx="10289177" cy="766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200" b="1" dirty="0" err="1">
                <a:solidFill>
                  <a:schemeClr val="tx1"/>
                </a:solidFill>
              </a:rPr>
              <a:t>dS</a:t>
            </a:r>
            <a:r>
              <a:rPr lang="en-US" sz="4200" b="1" dirty="0">
                <a:solidFill>
                  <a:schemeClr val="tx1"/>
                </a:solidFill>
              </a:rPr>
              <a:t> JT amplitudes</a:t>
            </a:r>
            <a:endParaRPr lang="en-US" sz="4200" dirty="0">
              <a:solidFill>
                <a:schemeClr val="tx1"/>
              </a:solidFill>
            </a:endParaRPr>
          </a:p>
        </p:txBody>
      </p:sp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5651A921-1CB2-747D-7514-46C37FC8386E}"/>
              </a:ext>
            </a:extLst>
          </p:cNvPr>
          <p:cNvSpPr txBox="1">
            <a:spLocks/>
          </p:cNvSpPr>
          <p:nvPr/>
        </p:nvSpPr>
        <p:spPr>
          <a:xfrm>
            <a:off x="8371288" y="116798"/>
            <a:ext cx="4379495" cy="139824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2400" b="1" dirty="0">
                <a:solidFill>
                  <a:srgbClr val="0070C0"/>
                </a:solidFill>
              </a:rPr>
              <a:t>[Cotler, Jensen, Maloney ‘19]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2400" b="1" dirty="0">
                <a:solidFill>
                  <a:srgbClr val="0070C0"/>
                </a:solidFill>
              </a:rPr>
              <a:t>[Cotler, Jensen ‘19]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2400" b="1" dirty="0">
                <a:solidFill>
                  <a:srgbClr val="0070C0"/>
                </a:solidFill>
              </a:rPr>
              <a:t>[Cotler, Jensen ‘23]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3000" b="1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3000" b="1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3000" b="1" dirty="0">
              <a:solidFill>
                <a:srgbClr val="E89112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DEAE31-14DC-F5D8-5EE3-71839DB87949}"/>
              </a:ext>
            </a:extLst>
          </p:cNvPr>
          <p:cNvSpPr txBox="1">
            <a:spLocks/>
          </p:cNvSpPr>
          <p:nvPr/>
        </p:nvSpPr>
        <p:spPr>
          <a:xfrm>
            <a:off x="531220" y="1463320"/>
            <a:ext cx="7003435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3000" b="1" dirty="0">
                <a:solidFill>
                  <a:schemeClr val="tx1"/>
                </a:solidFill>
              </a:rPr>
              <a:t>Sphere: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FFB76C9-6F42-C221-8747-F40D2C68C6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86354" y="1463319"/>
            <a:ext cx="3156592" cy="449337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2094584F-EE45-304F-385A-866985FE99B6}"/>
              </a:ext>
            </a:extLst>
          </p:cNvPr>
          <p:cNvSpPr txBox="1">
            <a:spLocks/>
          </p:cNvSpPr>
          <p:nvPr/>
        </p:nvSpPr>
        <p:spPr>
          <a:xfrm>
            <a:off x="531220" y="3048433"/>
            <a:ext cx="7003435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3000" b="1" dirty="0">
                <a:solidFill>
                  <a:schemeClr val="tx1"/>
                </a:solidFill>
              </a:rPr>
              <a:t>Disk: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783C873B-1873-53EF-B025-8E60394C44D4}"/>
              </a:ext>
            </a:extLst>
          </p:cNvPr>
          <p:cNvSpPr txBox="1">
            <a:spLocks/>
          </p:cNvSpPr>
          <p:nvPr/>
        </p:nvSpPr>
        <p:spPr>
          <a:xfrm>
            <a:off x="531220" y="5106155"/>
            <a:ext cx="7003435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3000" b="1" dirty="0">
                <a:solidFill>
                  <a:schemeClr val="tx1"/>
                </a:solidFill>
              </a:rPr>
              <a:t>Cylinder: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1C27F5D1-377E-06F2-E0C6-6127A53EF9A6}"/>
              </a:ext>
            </a:extLst>
          </p:cNvPr>
          <p:cNvGrpSpPr/>
          <p:nvPr/>
        </p:nvGrpSpPr>
        <p:grpSpPr>
          <a:xfrm>
            <a:off x="2026744" y="963772"/>
            <a:ext cx="910352" cy="1109752"/>
            <a:chOff x="1897948" y="1694336"/>
            <a:chExt cx="1016848" cy="1239575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511B961F-AF0D-BD00-BEB4-8076B6418E31}"/>
                </a:ext>
              </a:extLst>
            </p:cNvPr>
            <p:cNvSpPr/>
            <p:nvPr/>
          </p:nvSpPr>
          <p:spPr>
            <a:xfrm>
              <a:off x="2000252" y="2150273"/>
              <a:ext cx="783638" cy="783638"/>
            </a:xfrm>
            <a:prstGeom prst="ellipse">
              <a:avLst/>
            </a:prstGeom>
            <a:solidFill>
              <a:srgbClr val="C7C7C7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1" name="Arc 70">
              <a:extLst>
                <a:ext uri="{FF2B5EF4-FFF2-40B4-BE49-F238E27FC236}">
                  <a16:creationId xmlns:a16="http://schemas.microsoft.com/office/drawing/2014/main" id="{0ABB1116-689C-8812-0242-8AD2CEBB7A92}"/>
                </a:ext>
              </a:extLst>
            </p:cNvPr>
            <p:cNvSpPr/>
            <p:nvPr/>
          </p:nvSpPr>
          <p:spPr>
            <a:xfrm rot="8060936">
              <a:off x="1888644" y="1703640"/>
              <a:ext cx="1035456" cy="1016848"/>
            </a:xfrm>
            <a:prstGeom prst="arc">
              <a:avLst>
                <a:gd name="adj1" fmla="val 16066706"/>
                <a:gd name="adj2" fmla="val 270909"/>
              </a:avLst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B1A35B69-9694-8DFE-0516-2AFC8AD88E96}"/>
              </a:ext>
            </a:extLst>
          </p:cNvPr>
          <p:cNvGrpSpPr/>
          <p:nvPr/>
        </p:nvGrpSpPr>
        <p:grpSpPr>
          <a:xfrm>
            <a:off x="1832423" y="2601275"/>
            <a:ext cx="1322365" cy="1420749"/>
            <a:chOff x="3733800" y="1733659"/>
            <a:chExt cx="3086100" cy="3644792"/>
          </a:xfrm>
        </p:grpSpPr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A6DC5824-CE36-7C30-7D9D-F47210321036}"/>
                </a:ext>
              </a:extLst>
            </p:cNvPr>
            <p:cNvGrpSpPr/>
            <p:nvPr/>
          </p:nvGrpSpPr>
          <p:grpSpPr>
            <a:xfrm>
              <a:off x="3733800" y="1733659"/>
              <a:ext cx="3086100" cy="3644792"/>
              <a:chOff x="3733800" y="1733659"/>
              <a:chExt cx="3086100" cy="3644791"/>
            </a:xfrm>
          </p:grpSpPr>
          <p:pic>
            <p:nvPicPr>
              <p:cNvPr id="86" name="Picture 85">
                <a:extLst>
                  <a:ext uri="{FF2B5EF4-FFF2-40B4-BE49-F238E27FC236}">
                    <a16:creationId xmlns:a16="http://schemas.microsoft.com/office/drawing/2014/main" id="{9EBDF21A-3CC8-67E3-F6AA-8C6047FF352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733800" y="1733659"/>
                <a:ext cx="3086100" cy="3644791"/>
              </a:xfrm>
              <a:prstGeom prst="rect">
                <a:avLst/>
              </a:prstGeom>
            </p:spPr>
          </p:pic>
          <p:sp>
            <p:nvSpPr>
              <p:cNvPr id="87" name="Rectangle 86">
                <a:extLst>
                  <a:ext uri="{FF2B5EF4-FFF2-40B4-BE49-F238E27FC236}">
                    <a16:creationId xmlns:a16="http://schemas.microsoft.com/office/drawing/2014/main" id="{D968F6F0-D364-F73B-E59B-982D6E1E1FFF}"/>
                  </a:ext>
                </a:extLst>
              </p:cNvPr>
              <p:cNvSpPr/>
              <p:nvPr/>
            </p:nvSpPr>
            <p:spPr>
              <a:xfrm>
                <a:off x="4797210" y="4506680"/>
                <a:ext cx="905757" cy="516169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" name="Rectangle 87">
                <a:extLst>
                  <a:ext uri="{FF2B5EF4-FFF2-40B4-BE49-F238E27FC236}">
                    <a16:creationId xmlns:a16="http://schemas.microsoft.com/office/drawing/2014/main" id="{E20C4CB2-FF2F-82AA-DA1A-FAF90B8FDAC8}"/>
                  </a:ext>
                </a:extLst>
              </p:cNvPr>
              <p:cNvSpPr/>
              <p:nvPr/>
            </p:nvSpPr>
            <p:spPr>
              <a:xfrm>
                <a:off x="4743354" y="4401265"/>
                <a:ext cx="905757" cy="442305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" name="Rectangle 88">
                <a:extLst>
                  <a:ext uri="{FF2B5EF4-FFF2-40B4-BE49-F238E27FC236}">
                    <a16:creationId xmlns:a16="http://schemas.microsoft.com/office/drawing/2014/main" id="{0A939E3D-A533-BF28-489B-4C6C926BAA0C}"/>
                  </a:ext>
                </a:extLst>
              </p:cNvPr>
              <p:cNvSpPr/>
              <p:nvPr/>
            </p:nvSpPr>
            <p:spPr>
              <a:xfrm>
                <a:off x="4842066" y="4394389"/>
                <a:ext cx="905757" cy="442305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0" name="Rectangle 89">
                <a:extLst>
                  <a:ext uri="{FF2B5EF4-FFF2-40B4-BE49-F238E27FC236}">
                    <a16:creationId xmlns:a16="http://schemas.microsoft.com/office/drawing/2014/main" id="{4F0A1DA4-1E0B-1876-1D6C-437C80D45206}"/>
                  </a:ext>
                </a:extLst>
              </p:cNvPr>
              <p:cNvSpPr/>
              <p:nvPr/>
            </p:nvSpPr>
            <p:spPr>
              <a:xfrm rot="19671007">
                <a:off x="4832675" y="4759172"/>
                <a:ext cx="200131" cy="393377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1" name="Rectangle 90">
                <a:extLst>
                  <a:ext uri="{FF2B5EF4-FFF2-40B4-BE49-F238E27FC236}">
                    <a16:creationId xmlns:a16="http://schemas.microsoft.com/office/drawing/2014/main" id="{1E980531-C008-37F6-523C-14F39A7FA93E}"/>
                  </a:ext>
                </a:extLst>
              </p:cNvPr>
              <p:cNvSpPr/>
              <p:nvPr/>
            </p:nvSpPr>
            <p:spPr>
              <a:xfrm rot="20982092">
                <a:off x="4748429" y="4816308"/>
                <a:ext cx="144692" cy="92906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2" name="Rectangle 91">
                <a:extLst>
                  <a:ext uri="{FF2B5EF4-FFF2-40B4-BE49-F238E27FC236}">
                    <a16:creationId xmlns:a16="http://schemas.microsoft.com/office/drawing/2014/main" id="{8557E7B4-7FEF-273D-8AE6-46DA28E13046}"/>
                  </a:ext>
                </a:extLst>
              </p:cNvPr>
              <p:cNvSpPr/>
              <p:nvPr/>
            </p:nvSpPr>
            <p:spPr>
              <a:xfrm rot="435068">
                <a:off x="5595467" y="4824943"/>
                <a:ext cx="144692" cy="92906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3" name="Oval 92">
                <a:extLst>
                  <a:ext uri="{FF2B5EF4-FFF2-40B4-BE49-F238E27FC236}">
                    <a16:creationId xmlns:a16="http://schemas.microsoft.com/office/drawing/2014/main" id="{06FBB5AE-6442-98F3-2B79-4F120461262D}"/>
                  </a:ext>
                </a:extLst>
              </p:cNvPr>
              <p:cNvSpPr/>
              <p:nvPr/>
            </p:nvSpPr>
            <p:spPr>
              <a:xfrm>
                <a:off x="4753356" y="4630346"/>
                <a:ext cx="992088" cy="419387"/>
              </a:xfrm>
              <a:prstGeom prst="ellipse">
                <a:avLst/>
              </a:prstGeom>
              <a:noFill/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4" name="Rectangle 93">
                <a:extLst>
                  <a:ext uri="{FF2B5EF4-FFF2-40B4-BE49-F238E27FC236}">
                    <a16:creationId xmlns:a16="http://schemas.microsoft.com/office/drawing/2014/main" id="{530FEF36-C02E-8E89-6318-66FC4C9D048A}"/>
                  </a:ext>
                </a:extLst>
              </p:cNvPr>
              <p:cNvSpPr/>
              <p:nvPr/>
            </p:nvSpPr>
            <p:spPr>
              <a:xfrm>
                <a:off x="4739913" y="4424885"/>
                <a:ext cx="1016909" cy="442305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5" name="Oval 94">
                <a:extLst>
                  <a:ext uri="{FF2B5EF4-FFF2-40B4-BE49-F238E27FC236}">
                    <a16:creationId xmlns:a16="http://schemas.microsoft.com/office/drawing/2014/main" id="{3AEB6EBB-3704-70B0-6BFF-454BC67459FB}"/>
                  </a:ext>
                </a:extLst>
              </p:cNvPr>
              <p:cNvSpPr/>
              <p:nvPr/>
            </p:nvSpPr>
            <p:spPr>
              <a:xfrm>
                <a:off x="4753357" y="4633752"/>
                <a:ext cx="992088" cy="416103"/>
              </a:xfrm>
              <a:prstGeom prst="ellipse">
                <a:avLst/>
              </a:prstGeom>
              <a:noFill/>
              <a:ln w="27305">
                <a:solidFill>
                  <a:srgbClr val="FF0000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AE07E29C-5F92-61FF-F43F-9EC95998CC54}"/>
                </a:ext>
              </a:extLst>
            </p:cNvPr>
            <p:cNvSpPr/>
            <p:nvPr/>
          </p:nvSpPr>
          <p:spPr>
            <a:xfrm>
              <a:off x="4341885" y="2549420"/>
              <a:ext cx="1840911" cy="466283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D8EEB816-7C3C-7EAF-4898-4C817127F332}"/>
                </a:ext>
              </a:extLst>
            </p:cNvPr>
            <p:cNvSpPr/>
            <p:nvPr/>
          </p:nvSpPr>
          <p:spPr>
            <a:xfrm rot="2286954">
              <a:off x="3900319" y="2720323"/>
              <a:ext cx="1840911" cy="466283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9A078DDF-07F1-55EC-29B9-0F445DCCB0B2}"/>
                </a:ext>
              </a:extLst>
            </p:cNvPr>
            <p:cNvSpPr/>
            <p:nvPr/>
          </p:nvSpPr>
          <p:spPr>
            <a:xfrm rot="19579957">
              <a:off x="4782512" y="2622112"/>
              <a:ext cx="1840911" cy="466283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14D2ED66-76A0-8062-2A06-385C4797C9F9}"/>
                </a:ext>
              </a:extLst>
            </p:cNvPr>
            <p:cNvSpPr/>
            <p:nvPr/>
          </p:nvSpPr>
          <p:spPr>
            <a:xfrm>
              <a:off x="3775916" y="1733659"/>
              <a:ext cx="2994278" cy="1039817"/>
            </a:xfrm>
            <a:prstGeom prst="ellipse">
              <a:avLst/>
            </a:prstGeom>
            <a:solidFill>
              <a:srgbClr val="EDEDED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96" name="Picture 95">
            <a:extLst>
              <a:ext uri="{FF2B5EF4-FFF2-40B4-BE49-F238E27FC236}">
                <a16:creationId xmlns:a16="http://schemas.microsoft.com/office/drawing/2014/main" id="{CE285586-C0E9-E0A6-0FBF-BEDA2360A87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86898" y="2300303"/>
            <a:ext cx="189006" cy="214779"/>
          </a:xfrm>
          <a:prstGeom prst="rect">
            <a:avLst/>
          </a:prstGeom>
        </p:spPr>
      </p:pic>
      <p:pic>
        <p:nvPicPr>
          <p:cNvPr id="98" name="Picture 97">
            <a:extLst>
              <a:ext uri="{FF2B5EF4-FFF2-40B4-BE49-F238E27FC236}">
                <a16:creationId xmlns:a16="http://schemas.microsoft.com/office/drawing/2014/main" id="{0CA13B2E-A792-2F7A-0D6C-D9D45638521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05907" y="2776284"/>
            <a:ext cx="2698654" cy="1050104"/>
          </a:xfrm>
          <a:prstGeom prst="rect">
            <a:avLst/>
          </a:prstGeom>
        </p:spPr>
      </p:pic>
      <p:grpSp>
        <p:nvGrpSpPr>
          <p:cNvPr id="136" name="Group 135">
            <a:extLst>
              <a:ext uri="{FF2B5EF4-FFF2-40B4-BE49-F238E27FC236}">
                <a16:creationId xmlns:a16="http://schemas.microsoft.com/office/drawing/2014/main" id="{C88EE0B4-7B28-9E31-B29A-6343388A4353}"/>
              </a:ext>
            </a:extLst>
          </p:cNvPr>
          <p:cNvGrpSpPr/>
          <p:nvPr/>
        </p:nvGrpSpPr>
        <p:grpSpPr>
          <a:xfrm>
            <a:off x="2454338" y="4449725"/>
            <a:ext cx="954801" cy="1950061"/>
            <a:chOff x="8951562" y="2003874"/>
            <a:chExt cx="1981716" cy="4047403"/>
          </a:xfrm>
        </p:grpSpPr>
        <p:pic>
          <p:nvPicPr>
            <p:cNvPr id="100" name="Picture 99">
              <a:extLst>
                <a:ext uri="{FF2B5EF4-FFF2-40B4-BE49-F238E27FC236}">
                  <a16:creationId xmlns:a16="http://schemas.microsoft.com/office/drawing/2014/main" id="{D6EBFED6-4700-FB77-6864-601FD6E7EBE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953634" y="2003874"/>
              <a:ext cx="1979644" cy="4047403"/>
            </a:xfrm>
            <a:prstGeom prst="rect">
              <a:avLst/>
            </a:prstGeom>
          </p:spPr>
        </p:pic>
        <p:sp>
          <p:nvSpPr>
            <p:cNvPr id="122" name="Rectangle 121">
              <a:extLst>
                <a:ext uri="{FF2B5EF4-FFF2-40B4-BE49-F238E27FC236}">
                  <a16:creationId xmlns:a16="http://schemas.microsoft.com/office/drawing/2014/main" id="{E761464F-F731-BF29-0F6D-738A9747BF9B}"/>
                </a:ext>
              </a:extLst>
            </p:cNvPr>
            <p:cNvSpPr/>
            <p:nvPr/>
          </p:nvSpPr>
          <p:spPr>
            <a:xfrm rot="5400000">
              <a:off x="10144250" y="2596055"/>
              <a:ext cx="209580" cy="274993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Rectangle 122">
              <a:extLst>
                <a:ext uri="{FF2B5EF4-FFF2-40B4-BE49-F238E27FC236}">
                  <a16:creationId xmlns:a16="http://schemas.microsoft.com/office/drawing/2014/main" id="{9205F5C0-C535-29F7-D78A-07E02C718462}"/>
                </a:ext>
              </a:extLst>
            </p:cNvPr>
            <p:cNvSpPr/>
            <p:nvPr/>
          </p:nvSpPr>
          <p:spPr>
            <a:xfrm rot="5400000">
              <a:off x="10378636" y="2428516"/>
              <a:ext cx="209580" cy="274993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Rectangle 123">
              <a:extLst>
                <a:ext uri="{FF2B5EF4-FFF2-40B4-BE49-F238E27FC236}">
                  <a16:creationId xmlns:a16="http://schemas.microsoft.com/office/drawing/2014/main" id="{69947E35-BF28-716B-ACF5-6F82BD1B22DB}"/>
                </a:ext>
              </a:extLst>
            </p:cNvPr>
            <p:cNvSpPr/>
            <p:nvPr/>
          </p:nvSpPr>
          <p:spPr>
            <a:xfrm rot="3433477">
              <a:off x="10467076" y="2396783"/>
              <a:ext cx="209580" cy="274993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7" name="Group 126">
              <a:extLst>
                <a:ext uri="{FF2B5EF4-FFF2-40B4-BE49-F238E27FC236}">
                  <a16:creationId xmlns:a16="http://schemas.microsoft.com/office/drawing/2014/main" id="{0AB19989-FDAE-D2C5-263C-672830E280F8}"/>
                </a:ext>
              </a:extLst>
            </p:cNvPr>
            <p:cNvGrpSpPr/>
            <p:nvPr/>
          </p:nvGrpSpPr>
          <p:grpSpPr>
            <a:xfrm flipH="1">
              <a:off x="9240101" y="2497938"/>
              <a:ext cx="340688" cy="218568"/>
              <a:chOff x="10498329" y="2604635"/>
              <a:chExt cx="340688" cy="218568"/>
            </a:xfrm>
          </p:grpSpPr>
          <p:sp>
            <p:nvSpPr>
              <p:cNvPr id="125" name="Rectangle 124">
                <a:extLst>
                  <a:ext uri="{FF2B5EF4-FFF2-40B4-BE49-F238E27FC236}">
                    <a16:creationId xmlns:a16="http://schemas.microsoft.com/office/drawing/2014/main" id="{EAB7EE8E-1C79-2C30-2052-ACC744151A0A}"/>
                  </a:ext>
                </a:extLst>
              </p:cNvPr>
              <p:cNvSpPr/>
              <p:nvPr/>
            </p:nvSpPr>
            <p:spPr>
              <a:xfrm rot="5400000">
                <a:off x="10531036" y="2580916"/>
                <a:ext cx="209580" cy="274993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6" name="Rectangle 125">
                <a:extLst>
                  <a:ext uri="{FF2B5EF4-FFF2-40B4-BE49-F238E27FC236}">
                    <a16:creationId xmlns:a16="http://schemas.microsoft.com/office/drawing/2014/main" id="{E78FE4A9-17C5-0113-2FEB-8A36D214A68F}"/>
                  </a:ext>
                </a:extLst>
              </p:cNvPr>
              <p:cNvSpPr/>
              <p:nvPr/>
            </p:nvSpPr>
            <p:spPr>
              <a:xfrm rot="3433477">
                <a:off x="10596731" y="2571928"/>
                <a:ext cx="209580" cy="274993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30" name="Rectangle 129">
              <a:extLst>
                <a:ext uri="{FF2B5EF4-FFF2-40B4-BE49-F238E27FC236}">
                  <a16:creationId xmlns:a16="http://schemas.microsoft.com/office/drawing/2014/main" id="{4EB2317C-2118-8F73-56AC-9DE5D7D35940}"/>
                </a:ext>
              </a:extLst>
            </p:cNvPr>
            <p:cNvSpPr/>
            <p:nvPr/>
          </p:nvSpPr>
          <p:spPr>
            <a:xfrm rot="18406472" flipH="1">
              <a:off x="9211282" y="2422154"/>
              <a:ext cx="209580" cy="274993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Rectangle 130">
              <a:extLst>
                <a:ext uri="{FF2B5EF4-FFF2-40B4-BE49-F238E27FC236}">
                  <a16:creationId xmlns:a16="http://schemas.microsoft.com/office/drawing/2014/main" id="{EBD6707A-EA7B-DD53-0474-F7527C8EFB65}"/>
                </a:ext>
              </a:extLst>
            </p:cNvPr>
            <p:cNvSpPr/>
            <p:nvPr/>
          </p:nvSpPr>
          <p:spPr>
            <a:xfrm rot="18406472" flipH="1">
              <a:off x="9160848" y="2382787"/>
              <a:ext cx="209580" cy="274993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1" name="Group 120">
              <a:extLst>
                <a:ext uri="{FF2B5EF4-FFF2-40B4-BE49-F238E27FC236}">
                  <a16:creationId xmlns:a16="http://schemas.microsoft.com/office/drawing/2014/main" id="{41BC5D16-E455-1A3B-8E15-C8C379B35AE3}"/>
                </a:ext>
              </a:extLst>
            </p:cNvPr>
            <p:cNvGrpSpPr/>
            <p:nvPr/>
          </p:nvGrpSpPr>
          <p:grpSpPr>
            <a:xfrm>
              <a:off x="8951562" y="2022162"/>
              <a:ext cx="1979643" cy="856884"/>
              <a:chOff x="6230336" y="6189460"/>
              <a:chExt cx="1283020" cy="566362"/>
            </a:xfrm>
          </p:grpSpPr>
          <p:sp>
            <p:nvSpPr>
              <p:cNvPr id="107" name="Rectangle 106">
                <a:extLst>
                  <a:ext uri="{FF2B5EF4-FFF2-40B4-BE49-F238E27FC236}">
                    <a16:creationId xmlns:a16="http://schemas.microsoft.com/office/drawing/2014/main" id="{90764735-AF45-959D-A1B6-2D166CD006A6}"/>
                  </a:ext>
                </a:extLst>
              </p:cNvPr>
              <p:cNvSpPr/>
              <p:nvPr/>
            </p:nvSpPr>
            <p:spPr>
              <a:xfrm>
                <a:off x="6493485" y="6507446"/>
                <a:ext cx="755309" cy="181758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8" name="Rectangle 107">
                <a:extLst>
                  <a:ext uri="{FF2B5EF4-FFF2-40B4-BE49-F238E27FC236}">
                    <a16:creationId xmlns:a16="http://schemas.microsoft.com/office/drawing/2014/main" id="{E577C3A3-ADBF-F54E-A031-3D71AB5F3BEB}"/>
                  </a:ext>
                </a:extLst>
              </p:cNvPr>
              <p:cNvSpPr/>
              <p:nvPr/>
            </p:nvSpPr>
            <p:spPr>
              <a:xfrm rot="2286954">
                <a:off x="6283642" y="6574064"/>
                <a:ext cx="788813" cy="181758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9" name="Rectangle 108">
                <a:extLst>
                  <a:ext uri="{FF2B5EF4-FFF2-40B4-BE49-F238E27FC236}">
                    <a16:creationId xmlns:a16="http://schemas.microsoft.com/office/drawing/2014/main" id="{9873AB92-91C1-21D9-A66E-D5E1B27ADA25}"/>
                  </a:ext>
                </a:extLst>
              </p:cNvPr>
              <p:cNvSpPr/>
              <p:nvPr/>
            </p:nvSpPr>
            <p:spPr>
              <a:xfrm rot="19579957">
                <a:off x="6661653" y="6535781"/>
                <a:ext cx="788813" cy="181758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0" name="Oval 109">
                <a:extLst>
                  <a:ext uri="{FF2B5EF4-FFF2-40B4-BE49-F238E27FC236}">
                    <a16:creationId xmlns:a16="http://schemas.microsoft.com/office/drawing/2014/main" id="{1630DB9B-D13D-0AB7-E675-3D94439CE9A1}"/>
                  </a:ext>
                </a:extLst>
              </p:cNvPr>
              <p:cNvSpPr/>
              <p:nvPr/>
            </p:nvSpPr>
            <p:spPr>
              <a:xfrm>
                <a:off x="6230336" y="6189460"/>
                <a:ext cx="1283020" cy="405323"/>
              </a:xfrm>
              <a:prstGeom prst="ellipse">
                <a:avLst/>
              </a:prstGeom>
              <a:solidFill>
                <a:srgbClr val="EDEDED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32" name="Oval 131">
              <a:extLst>
                <a:ext uri="{FF2B5EF4-FFF2-40B4-BE49-F238E27FC236}">
                  <a16:creationId xmlns:a16="http://schemas.microsoft.com/office/drawing/2014/main" id="{813844C9-3AF3-480A-C5B6-D596B106C716}"/>
                </a:ext>
              </a:extLst>
            </p:cNvPr>
            <p:cNvSpPr/>
            <p:nvPr/>
          </p:nvSpPr>
          <p:spPr>
            <a:xfrm>
              <a:off x="8951562" y="5413602"/>
              <a:ext cx="1979643" cy="613238"/>
            </a:xfrm>
            <a:prstGeom prst="ellipse">
              <a:avLst/>
            </a:prstGeom>
            <a:solidFill>
              <a:srgbClr val="C7C7C7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Rectangle 132">
              <a:extLst>
                <a:ext uri="{FF2B5EF4-FFF2-40B4-BE49-F238E27FC236}">
                  <a16:creationId xmlns:a16="http://schemas.microsoft.com/office/drawing/2014/main" id="{483BCAD3-6B38-455A-4DEA-5468E1787773}"/>
                </a:ext>
              </a:extLst>
            </p:cNvPr>
            <p:cNvSpPr/>
            <p:nvPr/>
          </p:nvSpPr>
          <p:spPr>
            <a:xfrm>
              <a:off x="9357589" y="5296748"/>
              <a:ext cx="1165408" cy="274993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Rectangle 133">
              <a:extLst>
                <a:ext uri="{FF2B5EF4-FFF2-40B4-BE49-F238E27FC236}">
                  <a16:creationId xmlns:a16="http://schemas.microsoft.com/office/drawing/2014/main" id="{652CFE51-6865-43E9-122A-7B2789DC7D0F}"/>
                </a:ext>
              </a:extLst>
            </p:cNvPr>
            <p:cNvSpPr/>
            <p:nvPr/>
          </p:nvSpPr>
          <p:spPr>
            <a:xfrm rot="18821491">
              <a:off x="9046978" y="5374824"/>
              <a:ext cx="572378" cy="188056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Rectangle 134">
              <a:extLst>
                <a:ext uri="{FF2B5EF4-FFF2-40B4-BE49-F238E27FC236}">
                  <a16:creationId xmlns:a16="http://schemas.microsoft.com/office/drawing/2014/main" id="{B7AFCA72-3A85-92DF-6A1D-C579017AB04A}"/>
                </a:ext>
              </a:extLst>
            </p:cNvPr>
            <p:cNvSpPr/>
            <p:nvPr/>
          </p:nvSpPr>
          <p:spPr>
            <a:xfrm rot="2778509" flipH="1">
              <a:off x="10317759" y="5399882"/>
              <a:ext cx="572378" cy="188056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7" name="Picture 136">
            <a:extLst>
              <a:ext uri="{FF2B5EF4-FFF2-40B4-BE49-F238E27FC236}">
                <a16:creationId xmlns:a16="http://schemas.microsoft.com/office/drawing/2014/main" id="{94A9B980-4FEE-2AD4-6635-933457F9808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36211" y="4144568"/>
            <a:ext cx="189006" cy="214779"/>
          </a:xfrm>
          <a:prstGeom prst="rect">
            <a:avLst/>
          </a:prstGeom>
        </p:spPr>
      </p:pic>
      <p:pic>
        <p:nvPicPr>
          <p:cNvPr id="138" name="Picture 137">
            <a:extLst>
              <a:ext uri="{FF2B5EF4-FFF2-40B4-BE49-F238E27FC236}">
                <a16:creationId xmlns:a16="http://schemas.microsoft.com/office/drawing/2014/main" id="{6858BE30-68C5-A9F0-34FF-AAEDB3A9C44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863422" y="6486339"/>
            <a:ext cx="241220" cy="218605"/>
          </a:xfrm>
          <a:prstGeom prst="rect">
            <a:avLst/>
          </a:prstGeom>
        </p:spPr>
      </p:pic>
      <p:pic>
        <p:nvPicPr>
          <p:cNvPr id="139" name="Picture 138">
            <a:extLst>
              <a:ext uri="{FF2B5EF4-FFF2-40B4-BE49-F238E27FC236}">
                <a16:creationId xmlns:a16="http://schemas.microsoft.com/office/drawing/2014/main" id="{2B28D490-70DA-9266-8E1E-95701E737E0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570649" y="4953062"/>
            <a:ext cx="2830151" cy="893732"/>
          </a:xfrm>
          <a:prstGeom prst="rect">
            <a:avLst/>
          </a:prstGeom>
        </p:spPr>
      </p:pic>
      <p:cxnSp>
        <p:nvCxnSpPr>
          <p:cNvPr id="152" name="Straight Connector 151">
            <a:extLst>
              <a:ext uri="{FF2B5EF4-FFF2-40B4-BE49-F238E27FC236}">
                <a16:creationId xmlns:a16="http://schemas.microsoft.com/office/drawing/2014/main" id="{2C8F758E-0E82-139A-AD0B-F4E9A72EF656}"/>
              </a:ext>
            </a:extLst>
          </p:cNvPr>
          <p:cNvCxnSpPr>
            <a:cxnSpLocks/>
          </p:cNvCxnSpPr>
          <p:nvPr/>
        </p:nvCxnSpPr>
        <p:spPr>
          <a:xfrm>
            <a:off x="7027725" y="1371958"/>
            <a:ext cx="0" cy="390760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4" name="Content Placeholder 2">
            <a:extLst>
              <a:ext uri="{FF2B5EF4-FFF2-40B4-BE49-F238E27FC236}">
                <a16:creationId xmlns:a16="http://schemas.microsoft.com/office/drawing/2014/main" id="{A9B5EB42-FFAC-091B-3366-6A41F766FFE3}"/>
              </a:ext>
            </a:extLst>
          </p:cNvPr>
          <p:cNvSpPr txBox="1">
            <a:spLocks/>
          </p:cNvSpPr>
          <p:nvPr/>
        </p:nvSpPr>
        <p:spPr>
          <a:xfrm>
            <a:off x="7318860" y="1450558"/>
            <a:ext cx="3040717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3000" b="1" dirty="0">
                <a:solidFill>
                  <a:schemeClr val="tx1"/>
                </a:solidFill>
              </a:rPr>
              <a:t>Inner product:</a:t>
            </a:r>
          </a:p>
        </p:txBody>
      </p: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13CCDBBC-E653-B7FE-A617-93724E386A15}"/>
              </a:ext>
            </a:extLst>
          </p:cNvPr>
          <p:cNvCxnSpPr>
            <a:cxnSpLocks/>
          </p:cNvCxnSpPr>
          <p:nvPr/>
        </p:nvCxnSpPr>
        <p:spPr>
          <a:xfrm flipH="1">
            <a:off x="6539758" y="5732274"/>
            <a:ext cx="765621" cy="0"/>
          </a:xfrm>
          <a:prstGeom prst="straightConnector1">
            <a:avLst/>
          </a:prstGeom>
          <a:ln w="38100">
            <a:solidFill>
              <a:srgbClr val="0070C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8FFDC4C6-8080-8633-B30D-9145BAE2672B}"/>
              </a:ext>
            </a:extLst>
          </p:cNvPr>
          <p:cNvSpPr txBox="1">
            <a:spLocks/>
          </p:cNvSpPr>
          <p:nvPr/>
        </p:nvSpPr>
        <p:spPr>
          <a:xfrm>
            <a:off x="7459133" y="5413674"/>
            <a:ext cx="2409173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2200" b="1" dirty="0">
                <a:solidFill>
                  <a:srgbClr val="0070C0"/>
                </a:solidFill>
              </a:rPr>
              <a:t>for convergence of moduli integral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454A5D92-38E2-0BF6-A4CB-838C66939E1C}"/>
              </a:ext>
            </a:extLst>
          </p:cNvPr>
          <p:cNvCxnSpPr>
            <a:cxnSpLocks/>
          </p:cNvCxnSpPr>
          <p:nvPr/>
        </p:nvCxnSpPr>
        <p:spPr>
          <a:xfrm flipH="1" flipV="1">
            <a:off x="5135439" y="5846794"/>
            <a:ext cx="540370" cy="541218"/>
          </a:xfrm>
          <a:prstGeom prst="straightConnector1">
            <a:avLst/>
          </a:prstGeom>
          <a:ln w="38100">
            <a:solidFill>
              <a:srgbClr val="0070C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ABF9DD1-BF4A-8AD3-A45F-8E84C1B3D764}"/>
              </a:ext>
            </a:extLst>
          </p:cNvPr>
          <p:cNvSpPr txBox="1">
            <a:spLocks/>
          </p:cNvSpPr>
          <p:nvPr/>
        </p:nvSpPr>
        <p:spPr>
          <a:xfrm>
            <a:off x="5792605" y="6095398"/>
            <a:ext cx="2409173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2200" b="1" dirty="0">
                <a:solidFill>
                  <a:srgbClr val="0070C0"/>
                </a:solidFill>
              </a:rPr>
              <a:t>pole corresponds to global </a:t>
            </a:r>
            <a:r>
              <a:rPr lang="en-US" sz="2200" b="1" dirty="0" err="1">
                <a:solidFill>
                  <a:srgbClr val="0070C0"/>
                </a:solidFill>
              </a:rPr>
              <a:t>dS</a:t>
            </a:r>
            <a:r>
              <a:rPr lang="en-US" sz="2200" b="1" dirty="0">
                <a:solidFill>
                  <a:srgbClr val="0070C0"/>
                </a:solidFill>
              </a:rPr>
              <a:t>₂ saddle</a:t>
            </a:r>
          </a:p>
        </p:txBody>
      </p:sp>
    </p:spTree>
    <p:extLst>
      <p:ext uri="{BB962C8B-B14F-4D97-AF65-F5344CB8AC3E}">
        <p14:creationId xmlns:p14="http://schemas.microsoft.com/office/powerpoint/2010/main" val="3466210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D5959F9-19FC-8740-9DDA-F358584BC00C}"/>
              </a:ext>
            </a:extLst>
          </p:cNvPr>
          <p:cNvSpPr/>
          <p:nvPr/>
        </p:nvSpPr>
        <p:spPr>
          <a:xfrm>
            <a:off x="0" y="106666"/>
            <a:ext cx="12192000" cy="675133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Content Placeholder 2">
            <a:extLst>
              <a:ext uri="{FF2B5EF4-FFF2-40B4-BE49-F238E27FC236}">
                <a16:creationId xmlns:a16="http://schemas.microsoft.com/office/drawing/2014/main" id="{0C37B9A9-4B4F-7A4B-9DA4-FE601A960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221" y="420048"/>
            <a:ext cx="10289177" cy="766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200" b="1" dirty="0" err="1">
                <a:solidFill>
                  <a:schemeClr val="tx1"/>
                </a:solidFill>
              </a:rPr>
              <a:t>dS</a:t>
            </a:r>
            <a:r>
              <a:rPr lang="en-US" sz="4200" b="1" dirty="0">
                <a:solidFill>
                  <a:schemeClr val="tx1"/>
                </a:solidFill>
              </a:rPr>
              <a:t> JT amplitudes</a:t>
            </a:r>
            <a:endParaRPr lang="en-US" sz="4200" dirty="0">
              <a:solidFill>
                <a:schemeClr val="tx1"/>
              </a:solidFill>
            </a:endParaRPr>
          </a:p>
        </p:txBody>
      </p:sp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5651A921-1CB2-747D-7514-46C37FC8386E}"/>
              </a:ext>
            </a:extLst>
          </p:cNvPr>
          <p:cNvSpPr txBox="1">
            <a:spLocks/>
          </p:cNvSpPr>
          <p:nvPr/>
        </p:nvSpPr>
        <p:spPr>
          <a:xfrm>
            <a:off x="8371288" y="116798"/>
            <a:ext cx="4379495" cy="139824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2400" b="1" dirty="0">
                <a:solidFill>
                  <a:srgbClr val="0070C0"/>
                </a:solidFill>
              </a:rPr>
              <a:t>[Cotler, Jensen, Maloney ‘19]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2400" b="1" dirty="0">
                <a:solidFill>
                  <a:srgbClr val="0070C0"/>
                </a:solidFill>
              </a:rPr>
              <a:t>[Cotler, Jensen ‘19]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2400" b="1" dirty="0">
                <a:solidFill>
                  <a:srgbClr val="0070C0"/>
                </a:solidFill>
              </a:rPr>
              <a:t>[Cotler, Jensen ‘23]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3000" b="1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3000" b="1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3000" b="1" dirty="0">
              <a:solidFill>
                <a:srgbClr val="E89112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DEAE31-14DC-F5D8-5EE3-71839DB87949}"/>
              </a:ext>
            </a:extLst>
          </p:cNvPr>
          <p:cNvSpPr txBox="1">
            <a:spLocks/>
          </p:cNvSpPr>
          <p:nvPr/>
        </p:nvSpPr>
        <p:spPr>
          <a:xfrm>
            <a:off x="531220" y="1463320"/>
            <a:ext cx="7003435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3000" b="1" dirty="0">
                <a:solidFill>
                  <a:schemeClr val="tx1"/>
                </a:solidFill>
              </a:rPr>
              <a:t>Sphere: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FFB76C9-6F42-C221-8747-F40D2C68C6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86354" y="1463319"/>
            <a:ext cx="3156592" cy="449337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2094584F-EE45-304F-385A-866985FE99B6}"/>
              </a:ext>
            </a:extLst>
          </p:cNvPr>
          <p:cNvSpPr txBox="1">
            <a:spLocks/>
          </p:cNvSpPr>
          <p:nvPr/>
        </p:nvSpPr>
        <p:spPr>
          <a:xfrm>
            <a:off x="531220" y="3048433"/>
            <a:ext cx="7003435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3000" b="1" dirty="0">
                <a:solidFill>
                  <a:schemeClr val="tx1"/>
                </a:solidFill>
              </a:rPr>
              <a:t>Disk: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783C873B-1873-53EF-B025-8E60394C44D4}"/>
              </a:ext>
            </a:extLst>
          </p:cNvPr>
          <p:cNvSpPr txBox="1">
            <a:spLocks/>
          </p:cNvSpPr>
          <p:nvPr/>
        </p:nvSpPr>
        <p:spPr>
          <a:xfrm>
            <a:off x="531220" y="5106155"/>
            <a:ext cx="7003435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3000" b="1" dirty="0">
                <a:solidFill>
                  <a:schemeClr val="tx1"/>
                </a:solidFill>
              </a:rPr>
              <a:t>Cylinder: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1C27F5D1-377E-06F2-E0C6-6127A53EF9A6}"/>
              </a:ext>
            </a:extLst>
          </p:cNvPr>
          <p:cNvGrpSpPr/>
          <p:nvPr/>
        </p:nvGrpSpPr>
        <p:grpSpPr>
          <a:xfrm>
            <a:off x="2026744" y="963772"/>
            <a:ext cx="910352" cy="1109752"/>
            <a:chOff x="1897948" y="1694336"/>
            <a:chExt cx="1016848" cy="1239575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511B961F-AF0D-BD00-BEB4-8076B6418E31}"/>
                </a:ext>
              </a:extLst>
            </p:cNvPr>
            <p:cNvSpPr/>
            <p:nvPr/>
          </p:nvSpPr>
          <p:spPr>
            <a:xfrm>
              <a:off x="2000252" y="2150273"/>
              <a:ext cx="783638" cy="783638"/>
            </a:xfrm>
            <a:prstGeom prst="ellipse">
              <a:avLst/>
            </a:prstGeom>
            <a:solidFill>
              <a:srgbClr val="C7C7C7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1" name="Arc 70">
              <a:extLst>
                <a:ext uri="{FF2B5EF4-FFF2-40B4-BE49-F238E27FC236}">
                  <a16:creationId xmlns:a16="http://schemas.microsoft.com/office/drawing/2014/main" id="{0ABB1116-689C-8812-0242-8AD2CEBB7A92}"/>
                </a:ext>
              </a:extLst>
            </p:cNvPr>
            <p:cNvSpPr/>
            <p:nvPr/>
          </p:nvSpPr>
          <p:spPr>
            <a:xfrm rot="8060936">
              <a:off x="1888644" y="1703640"/>
              <a:ext cx="1035456" cy="1016848"/>
            </a:xfrm>
            <a:prstGeom prst="arc">
              <a:avLst>
                <a:gd name="adj1" fmla="val 16066706"/>
                <a:gd name="adj2" fmla="val 270909"/>
              </a:avLst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B1A35B69-9694-8DFE-0516-2AFC8AD88E96}"/>
              </a:ext>
            </a:extLst>
          </p:cNvPr>
          <p:cNvGrpSpPr/>
          <p:nvPr/>
        </p:nvGrpSpPr>
        <p:grpSpPr>
          <a:xfrm>
            <a:off x="1832423" y="2601275"/>
            <a:ext cx="1322365" cy="1420749"/>
            <a:chOff x="3733800" y="1733659"/>
            <a:chExt cx="3086100" cy="3644792"/>
          </a:xfrm>
        </p:grpSpPr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A6DC5824-CE36-7C30-7D9D-F47210321036}"/>
                </a:ext>
              </a:extLst>
            </p:cNvPr>
            <p:cNvGrpSpPr/>
            <p:nvPr/>
          </p:nvGrpSpPr>
          <p:grpSpPr>
            <a:xfrm>
              <a:off x="3733800" y="1733659"/>
              <a:ext cx="3086100" cy="3644792"/>
              <a:chOff x="3733800" y="1733659"/>
              <a:chExt cx="3086100" cy="3644791"/>
            </a:xfrm>
          </p:grpSpPr>
          <p:pic>
            <p:nvPicPr>
              <p:cNvPr id="86" name="Picture 85">
                <a:extLst>
                  <a:ext uri="{FF2B5EF4-FFF2-40B4-BE49-F238E27FC236}">
                    <a16:creationId xmlns:a16="http://schemas.microsoft.com/office/drawing/2014/main" id="{9EBDF21A-3CC8-67E3-F6AA-8C6047FF352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733800" y="1733659"/>
                <a:ext cx="3086100" cy="3644791"/>
              </a:xfrm>
              <a:prstGeom prst="rect">
                <a:avLst/>
              </a:prstGeom>
            </p:spPr>
          </p:pic>
          <p:sp>
            <p:nvSpPr>
              <p:cNvPr id="87" name="Rectangle 86">
                <a:extLst>
                  <a:ext uri="{FF2B5EF4-FFF2-40B4-BE49-F238E27FC236}">
                    <a16:creationId xmlns:a16="http://schemas.microsoft.com/office/drawing/2014/main" id="{D968F6F0-D364-F73B-E59B-982D6E1E1FFF}"/>
                  </a:ext>
                </a:extLst>
              </p:cNvPr>
              <p:cNvSpPr/>
              <p:nvPr/>
            </p:nvSpPr>
            <p:spPr>
              <a:xfrm>
                <a:off x="4797210" y="4506680"/>
                <a:ext cx="905757" cy="516169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" name="Rectangle 87">
                <a:extLst>
                  <a:ext uri="{FF2B5EF4-FFF2-40B4-BE49-F238E27FC236}">
                    <a16:creationId xmlns:a16="http://schemas.microsoft.com/office/drawing/2014/main" id="{E20C4CB2-FF2F-82AA-DA1A-FAF90B8FDAC8}"/>
                  </a:ext>
                </a:extLst>
              </p:cNvPr>
              <p:cNvSpPr/>
              <p:nvPr/>
            </p:nvSpPr>
            <p:spPr>
              <a:xfrm>
                <a:off x="4743354" y="4401265"/>
                <a:ext cx="905757" cy="442305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" name="Rectangle 88">
                <a:extLst>
                  <a:ext uri="{FF2B5EF4-FFF2-40B4-BE49-F238E27FC236}">
                    <a16:creationId xmlns:a16="http://schemas.microsoft.com/office/drawing/2014/main" id="{0A939E3D-A533-BF28-489B-4C6C926BAA0C}"/>
                  </a:ext>
                </a:extLst>
              </p:cNvPr>
              <p:cNvSpPr/>
              <p:nvPr/>
            </p:nvSpPr>
            <p:spPr>
              <a:xfrm>
                <a:off x="4842066" y="4394389"/>
                <a:ext cx="905757" cy="442305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0" name="Rectangle 89">
                <a:extLst>
                  <a:ext uri="{FF2B5EF4-FFF2-40B4-BE49-F238E27FC236}">
                    <a16:creationId xmlns:a16="http://schemas.microsoft.com/office/drawing/2014/main" id="{4F0A1DA4-1E0B-1876-1D6C-437C80D45206}"/>
                  </a:ext>
                </a:extLst>
              </p:cNvPr>
              <p:cNvSpPr/>
              <p:nvPr/>
            </p:nvSpPr>
            <p:spPr>
              <a:xfrm rot="19671007">
                <a:off x="4832675" y="4759172"/>
                <a:ext cx="200131" cy="393377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1" name="Rectangle 90">
                <a:extLst>
                  <a:ext uri="{FF2B5EF4-FFF2-40B4-BE49-F238E27FC236}">
                    <a16:creationId xmlns:a16="http://schemas.microsoft.com/office/drawing/2014/main" id="{1E980531-C008-37F6-523C-14F39A7FA93E}"/>
                  </a:ext>
                </a:extLst>
              </p:cNvPr>
              <p:cNvSpPr/>
              <p:nvPr/>
            </p:nvSpPr>
            <p:spPr>
              <a:xfrm rot="20982092">
                <a:off x="4748429" y="4816308"/>
                <a:ext cx="144692" cy="92906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2" name="Rectangle 91">
                <a:extLst>
                  <a:ext uri="{FF2B5EF4-FFF2-40B4-BE49-F238E27FC236}">
                    <a16:creationId xmlns:a16="http://schemas.microsoft.com/office/drawing/2014/main" id="{8557E7B4-7FEF-273D-8AE6-46DA28E13046}"/>
                  </a:ext>
                </a:extLst>
              </p:cNvPr>
              <p:cNvSpPr/>
              <p:nvPr/>
            </p:nvSpPr>
            <p:spPr>
              <a:xfrm rot="435068">
                <a:off x="5595467" y="4824943"/>
                <a:ext cx="144692" cy="92906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3" name="Oval 92">
                <a:extLst>
                  <a:ext uri="{FF2B5EF4-FFF2-40B4-BE49-F238E27FC236}">
                    <a16:creationId xmlns:a16="http://schemas.microsoft.com/office/drawing/2014/main" id="{06FBB5AE-6442-98F3-2B79-4F120461262D}"/>
                  </a:ext>
                </a:extLst>
              </p:cNvPr>
              <p:cNvSpPr/>
              <p:nvPr/>
            </p:nvSpPr>
            <p:spPr>
              <a:xfrm>
                <a:off x="4753356" y="4630346"/>
                <a:ext cx="992088" cy="419387"/>
              </a:xfrm>
              <a:prstGeom prst="ellipse">
                <a:avLst/>
              </a:prstGeom>
              <a:noFill/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4" name="Rectangle 93">
                <a:extLst>
                  <a:ext uri="{FF2B5EF4-FFF2-40B4-BE49-F238E27FC236}">
                    <a16:creationId xmlns:a16="http://schemas.microsoft.com/office/drawing/2014/main" id="{530FEF36-C02E-8E89-6318-66FC4C9D048A}"/>
                  </a:ext>
                </a:extLst>
              </p:cNvPr>
              <p:cNvSpPr/>
              <p:nvPr/>
            </p:nvSpPr>
            <p:spPr>
              <a:xfrm>
                <a:off x="4739913" y="4424885"/>
                <a:ext cx="1016909" cy="442305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5" name="Oval 94">
                <a:extLst>
                  <a:ext uri="{FF2B5EF4-FFF2-40B4-BE49-F238E27FC236}">
                    <a16:creationId xmlns:a16="http://schemas.microsoft.com/office/drawing/2014/main" id="{3AEB6EBB-3704-70B0-6BFF-454BC67459FB}"/>
                  </a:ext>
                </a:extLst>
              </p:cNvPr>
              <p:cNvSpPr/>
              <p:nvPr/>
            </p:nvSpPr>
            <p:spPr>
              <a:xfrm>
                <a:off x="4753357" y="4633752"/>
                <a:ext cx="992088" cy="416103"/>
              </a:xfrm>
              <a:prstGeom prst="ellipse">
                <a:avLst/>
              </a:prstGeom>
              <a:noFill/>
              <a:ln w="27305">
                <a:solidFill>
                  <a:srgbClr val="FF0000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AE07E29C-5F92-61FF-F43F-9EC95998CC54}"/>
                </a:ext>
              </a:extLst>
            </p:cNvPr>
            <p:cNvSpPr/>
            <p:nvPr/>
          </p:nvSpPr>
          <p:spPr>
            <a:xfrm>
              <a:off x="4341885" y="2549420"/>
              <a:ext cx="1840911" cy="466283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D8EEB816-7C3C-7EAF-4898-4C817127F332}"/>
                </a:ext>
              </a:extLst>
            </p:cNvPr>
            <p:cNvSpPr/>
            <p:nvPr/>
          </p:nvSpPr>
          <p:spPr>
            <a:xfrm rot="2286954">
              <a:off x="3900319" y="2720323"/>
              <a:ext cx="1840911" cy="466283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9A078DDF-07F1-55EC-29B9-0F445DCCB0B2}"/>
                </a:ext>
              </a:extLst>
            </p:cNvPr>
            <p:cNvSpPr/>
            <p:nvPr/>
          </p:nvSpPr>
          <p:spPr>
            <a:xfrm rot="19579957">
              <a:off x="4782512" y="2622112"/>
              <a:ext cx="1840911" cy="466283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14D2ED66-76A0-8062-2A06-385C4797C9F9}"/>
                </a:ext>
              </a:extLst>
            </p:cNvPr>
            <p:cNvSpPr/>
            <p:nvPr/>
          </p:nvSpPr>
          <p:spPr>
            <a:xfrm>
              <a:off x="3775916" y="1733659"/>
              <a:ext cx="2994278" cy="1039817"/>
            </a:xfrm>
            <a:prstGeom prst="ellipse">
              <a:avLst/>
            </a:prstGeom>
            <a:solidFill>
              <a:srgbClr val="EDEDED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96" name="Picture 95">
            <a:extLst>
              <a:ext uri="{FF2B5EF4-FFF2-40B4-BE49-F238E27FC236}">
                <a16:creationId xmlns:a16="http://schemas.microsoft.com/office/drawing/2014/main" id="{CE285586-C0E9-E0A6-0FBF-BEDA2360A87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86898" y="2300303"/>
            <a:ext cx="189006" cy="214779"/>
          </a:xfrm>
          <a:prstGeom prst="rect">
            <a:avLst/>
          </a:prstGeom>
        </p:spPr>
      </p:pic>
      <p:pic>
        <p:nvPicPr>
          <p:cNvPr id="98" name="Picture 97">
            <a:extLst>
              <a:ext uri="{FF2B5EF4-FFF2-40B4-BE49-F238E27FC236}">
                <a16:creationId xmlns:a16="http://schemas.microsoft.com/office/drawing/2014/main" id="{0CA13B2E-A792-2F7A-0D6C-D9D45638521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05907" y="2776284"/>
            <a:ext cx="2698654" cy="1050104"/>
          </a:xfrm>
          <a:prstGeom prst="rect">
            <a:avLst/>
          </a:prstGeom>
        </p:spPr>
      </p:pic>
      <p:grpSp>
        <p:nvGrpSpPr>
          <p:cNvPr id="136" name="Group 135">
            <a:extLst>
              <a:ext uri="{FF2B5EF4-FFF2-40B4-BE49-F238E27FC236}">
                <a16:creationId xmlns:a16="http://schemas.microsoft.com/office/drawing/2014/main" id="{C88EE0B4-7B28-9E31-B29A-6343388A4353}"/>
              </a:ext>
            </a:extLst>
          </p:cNvPr>
          <p:cNvGrpSpPr/>
          <p:nvPr/>
        </p:nvGrpSpPr>
        <p:grpSpPr>
          <a:xfrm>
            <a:off x="2454338" y="4449725"/>
            <a:ext cx="954801" cy="1950061"/>
            <a:chOff x="8951562" y="2003874"/>
            <a:chExt cx="1981716" cy="4047403"/>
          </a:xfrm>
        </p:grpSpPr>
        <p:pic>
          <p:nvPicPr>
            <p:cNvPr id="100" name="Picture 99">
              <a:extLst>
                <a:ext uri="{FF2B5EF4-FFF2-40B4-BE49-F238E27FC236}">
                  <a16:creationId xmlns:a16="http://schemas.microsoft.com/office/drawing/2014/main" id="{D6EBFED6-4700-FB77-6864-601FD6E7EBE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953634" y="2003874"/>
              <a:ext cx="1979644" cy="4047403"/>
            </a:xfrm>
            <a:prstGeom prst="rect">
              <a:avLst/>
            </a:prstGeom>
          </p:spPr>
        </p:pic>
        <p:sp>
          <p:nvSpPr>
            <p:cNvPr id="122" name="Rectangle 121">
              <a:extLst>
                <a:ext uri="{FF2B5EF4-FFF2-40B4-BE49-F238E27FC236}">
                  <a16:creationId xmlns:a16="http://schemas.microsoft.com/office/drawing/2014/main" id="{E761464F-F731-BF29-0F6D-738A9747BF9B}"/>
                </a:ext>
              </a:extLst>
            </p:cNvPr>
            <p:cNvSpPr/>
            <p:nvPr/>
          </p:nvSpPr>
          <p:spPr>
            <a:xfrm rot="5400000">
              <a:off x="10144250" y="2596055"/>
              <a:ext cx="209580" cy="274993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Rectangle 122">
              <a:extLst>
                <a:ext uri="{FF2B5EF4-FFF2-40B4-BE49-F238E27FC236}">
                  <a16:creationId xmlns:a16="http://schemas.microsoft.com/office/drawing/2014/main" id="{9205F5C0-C535-29F7-D78A-07E02C718462}"/>
                </a:ext>
              </a:extLst>
            </p:cNvPr>
            <p:cNvSpPr/>
            <p:nvPr/>
          </p:nvSpPr>
          <p:spPr>
            <a:xfrm rot="5400000">
              <a:off x="10378636" y="2428516"/>
              <a:ext cx="209580" cy="274993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Rectangle 123">
              <a:extLst>
                <a:ext uri="{FF2B5EF4-FFF2-40B4-BE49-F238E27FC236}">
                  <a16:creationId xmlns:a16="http://schemas.microsoft.com/office/drawing/2014/main" id="{69947E35-BF28-716B-ACF5-6F82BD1B22DB}"/>
                </a:ext>
              </a:extLst>
            </p:cNvPr>
            <p:cNvSpPr/>
            <p:nvPr/>
          </p:nvSpPr>
          <p:spPr>
            <a:xfrm rot="3433477">
              <a:off x="10467076" y="2396783"/>
              <a:ext cx="209580" cy="274993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7" name="Group 126">
              <a:extLst>
                <a:ext uri="{FF2B5EF4-FFF2-40B4-BE49-F238E27FC236}">
                  <a16:creationId xmlns:a16="http://schemas.microsoft.com/office/drawing/2014/main" id="{0AB19989-FDAE-D2C5-263C-672830E280F8}"/>
                </a:ext>
              </a:extLst>
            </p:cNvPr>
            <p:cNvGrpSpPr/>
            <p:nvPr/>
          </p:nvGrpSpPr>
          <p:grpSpPr>
            <a:xfrm flipH="1">
              <a:off x="9240101" y="2497938"/>
              <a:ext cx="340688" cy="218568"/>
              <a:chOff x="10498329" y="2604635"/>
              <a:chExt cx="340688" cy="218568"/>
            </a:xfrm>
          </p:grpSpPr>
          <p:sp>
            <p:nvSpPr>
              <p:cNvPr id="125" name="Rectangle 124">
                <a:extLst>
                  <a:ext uri="{FF2B5EF4-FFF2-40B4-BE49-F238E27FC236}">
                    <a16:creationId xmlns:a16="http://schemas.microsoft.com/office/drawing/2014/main" id="{EAB7EE8E-1C79-2C30-2052-ACC744151A0A}"/>
                  </a:ext>
                </a:extLst>
              </p:cNvPr>
              <p:cNvSpPr/>
              <p:nvPr/>
            </p:nvSpPr>
            <p:spPr>
              <a:xfrm rot="5400000">
                <a:off x="10531036" y="2580916"/>
                <a:ext cx="209580" cy="274993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6" name="Rectangle 125">
                <a:extLst>
                  <a:ext uri="{FF2B5EF4-FFF2-40B4-BE49-F238E27FC236}">
                    <a16:creationId xmlns:a16="http://schemas.microsoft.com/office/drawing/2014/main" id="{E78FE4A9-17C5-0113-2FEB-8A36D214A68F}"/>
                  </a:ext>
                </a:extLst>
              </p:cNvPr>
              <p:cNvSpPr/>
              <p:nvPr/>
            </p:nvSpPr>
            <p:spPr>
              <a:xfrm rot="3433477">
                <a:off x="10596731" y="2571928"/>
                <a:ext cx="209580" cy="274993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30" name="Rectangle 129">
              <a:extLst>
                <a:ext uri="{FF2B5EF4-FFF2-40B4-BE49-F238E27FC236}">
                  <a16:creationId xmlns:a16="http://schemas.microsoft.com/office/drawing/2014/main" id="{4EB2317C-2118-8F73-56AC-9DE5D7D35940}"/>
                </a:ext>
              </a:extLst>
            </p:cNvPr>
            <p:cNvSpPr/>
            <p:nvPr/>
          </p:nvSpPr>
          <p:spPr>
            <a:xfrm rot="18406472" flipH="1">
              <a:off x="9211282" y="2422154"/>
              <a:ext cx="209580" cy="274993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Rectangle 130">
              <a:extLst>
                <a:ext uri="{FF2B5EF4-FFF2-40B4-BE49-F238E27FC236}">
                  <a16:creationId xmlns:a16="http://schemas.microsoft.com/office/drawing/2014/main" id="{EBD6707A-EA7B-DD53-0474-F7527C8EFB65}"/>
                </a:ext>
              </a:extLst>
            </p:cNvPr>
            <p:cNvSpPr/>
            <p:nvPr/>
          </p:nvSpPr>
          <p:spPr>
            <a:xfrm rot="18406472" flipH="1">
              <a:off x="9160848" y="2382787"/>
              <a:ext cx="209580" cy="274993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1" name="Group 120">
              <a:extLst>
                <a:ext uri="{FF2B5EF4-FFF2-40B4-BE49-F238E27FC236}">
                  <a16:creationId xmlns:a16="http://schemas.microsoft.com/office/drawing/2014/main" id="{41BC5D16-E455-1A3B-8E15-C8C379B35AE3}"/>
                </a:ext>
              </a:extLst>
            </p:cNvPr>
            <p:cNvGrpSpPr/>
            <p:nvPr/>
          </p:nvGrpSpPr>
          <p:grpSpPr>
            <a:xfrm>
              <a:off x="8951562" y="2022162"/>
              <a:ext cx="1979643" cy="856884"/>
              <a:chOff x="6230336" y="6189460"/>
              <a:chExt cx="1283020" cy="566362"/>
            </a:xfrm>
          </p:grpSpPr>
          <p:sp>
            <p:nvSpPr>
              <p:cNvPr id="107" name="Rectangle 106">
                <a:extLst>
                  <a:ext uri="{FF2B5EF4-FFF2-40B4-BE49-F238E27FC236}">
                    <a16:creationId xmlns:a16="http://schemas.microsoft.com/office/drawing/2014/main" id="{90764735-AF45-959D-A1B6-2D166CD006A6}"/>
                  </a:ext>
                </a:extLst>
              </p:cNvPr>
              <p:cNvSpPr/>
              <p:nvPr/>
            </p:nvSpPr>
            <p:spPr>
              <a:xfrm>
                <a:off x="6493485" y="6507446"/>
                <a:ext cx="755309" cy="181758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8" name="Rectangle 107">
                <a:extLst>
                  <a:ext uri="{FF2B5EF4-FFF2-40B4-BE49-F238E27FC236}">
                    <a16:creationId xmlns:a16="http://schemas.microsoft.com/office/drawing/2014/main" id="{E577C3A3-ADBF-F54E-A031-3D71AB5F3BEB}"/>
                  </a:ext>
                </a:extLst>
              </p:cNvPr>
              <p:cNvSpPr/>
              <p:nvPr/>
            </p:nvSpPr>
            <p:spPr>
              <a:xfrm rot="2286954">
                <a:off x="6283642" y="6574064"/>
                <a:ext cx="788813" cy="181758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9" name="Rectangle 108">
                <a:extLst>
                  <a:ext uri="{FF2B5EF4-FFF2-40B4-BE49-F238E27FC236}">
                    <a16:creationId xmlns:a16="http://schemas.microsoft.com/office/drawing/2014/main" id="{9873AB92-91C1-21D9-A66E-D5E1B27ADA25}"/>
                  </a:ext>
                </a:extLst>
              </p:cNvPr>
              <p:cNvSpPr/>
              <p:nvPr/>
            </p:nvSpPr>
            <p:spPr>
              <a:xfrm rot="19579957">
                <a:off x="6661653" y="6535781"/>
                <a:ext cx="788813" cy="181758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0" name="Oval 109">
                <a:extLst>
                  <a:ext uri="{FF2B5EF4-FFF2-40B4-BE49-F238E27FC236}">
                    <a16:creationId xmlns:a16="http://schemas.microsoft.com/office/drawing/2014/main" id="{1630DB9B-D13D-0AB7-E675-3D94439CE9A1}"/>
                  </a:ext>
                </a:extLst>
              </p:cNvPr>
              <p:cNvSpPr/>
              <p:nvPr/>
            </p:nvSpPr>
            <p:spPr>
              <a:xfrm>
                <a:off x="6230336" y="6189460"/>
                <a:ext cx="1283020" cy="405323"/>
              </a:xfrm>
              <a:prstGeom prst="ellipse">
                <a:avLst/>
              </a:prstGeom>
              <a:solidFill>
                <a:srgbClr val="EDEDED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32" name="Oval 131">
              <a:extLst>
                <a:ext uri="{FF2B5EF4-FFF2-40B4-BE49-F238E27FC236}">
                  <a16:creationId xmlns:a16="http://schemas.microsoft.com/office/drawing/2014/main" id="{813844C9-3AF3-480A-C5B6-D596B106C716}"/>
                </a:ext>
              </a:extLst>
            </p:cNvPr>
            <p:cNvSpPr/>
            <p:nvPr/>
          </p:nvSpPr>
          <p:spPr>
            <a:xfrm>
              <a:off x="8951562" y="5413602"/>
              <a:ext cx="1979643" cy="613238"/>
            </a:xfrm>
            <a:prstGeom prst="ellipse">
              <a:avLst/>
            </a:prstGeom>
            <a:solidFill>
              <a:srgbClr val="C7C7C7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Rectangle 132">
              <a:extLst>
                <a:ext uri="{FF2B5EF4-FFF2-40B4-BE49-F238E27FC236}">
                  <a16:creationId xmlns:a16="http://schemas.microsoft.com/office/drawing/2014/main" id="{483BCAD3-6B38-455A-4DEA-5468E1787773}"/>
                </a:ext>
              </a:extLst>
            </p:cNvPr>
            <p:cNvSpPr/>
            <p:nvPr/>
          </p:nvSpPr>
          <p:spPr>
            <a:xfrm>
              <a:off x="9357589" y="5296748"/>
              <a:ext cx="1165408" cy="274993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Rectangle 133">
              <a:extLst>
                <a:ext uri="{FF2B5EF4-FFF2-40B4-BE49-F238E27FC236}">
                  <a16:creationId xmlns:a16="http://schemas.microsoft.com/office/drawing/2014/main" id="{652CFE51-6865-43E9-122A-7B2789DC7D0F}"/>
                </a:ext>
              </a:extLst>
            </p:cNvPr>
            <p:cNvSpPr/>
            <p:nvPr/>
          </p:nvSpPr>
          <p:spPr>
            <a:xfrm rot="18821491">
              <a:off x="9046978" y="5374824"/>
              <a:ext cx="572378" cy="188056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Rectangle 134">
              <a:extLst>
                <a:ext uri="{FF2B5EF4-FFF2-40B4-BE49-F238E27FC236}">
                  <a16:creationId xmlns:a16="http://schemas.microsoft.com/office/drawing/2014/main" id="{B7AFCA72-3A85-92DF-6A1D-C579017AB04A}"/>
                </a:ext>
              </a:extLst>
            </p:cNvPr>
            <p:cNvSpPr/>
            <p:nvPr/>
          </p:nvSpPr>
          <p:spPr>
            <a:xfrm rot="2778509" flipH="1">
              <a:off x="10317759" y="5399882"/>
              <a:ext cx="572378" cy="188056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7" name="Picture 136">
            <a:extLst>
              <a:ext uri="{FF2B5EF4-FFF2-40B4-BE49-F238E27FC236}">
                <a16:creationId xmlns:a16="http://schemas.microsoft.com/office/drawing/2014/main" id="{94A9B980-4FEE-2AD4-6635-933457F9808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36211" y="4144568"/>
            <a:ext cx="189006" cy="214779"/>
          </a:xfrm>
          <a:prstGeom prst="rect">
            <a:avLst/>
          </a:prstGeom>
        </p:spPr>
      </p:pic>
      <p:pic>
        <p:nvPicPr>
          <p:cNvPr id="138" name="Picture 137">
            <a:extLst>
              <a:ext uri="{FF2B5EF4-FFF2-40B4-BE49-F238E27FC236}">
                <a16:creationId xmlns:a16="http://schemas.microsoft.com/office/drawing/2014/main" id="{6858BE30-68C5-A9F0-34FF-AAEDB3A9C44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863422" y="6486339"/>
            <a:ext cx="241220" cy="218605"/>
          </a:xfrm>
          <a:prstGeom prst="rect">
            <a:avLst/>
          </a:prstGeom>
        </p:spPr>
      </p:pic>
      <p:pic>
        <p:nvPicPr>
          <p:cNvPr id="139" name="Picture 138">
            <a:extLst>
              <a:ext uri="{FF2B5EF4-FFF2-40B4-BE49-F238E27FC236}">
                <a16:creationId xmlns:a16="http://schemas.microsoft.com/office/drawing/2014/main" id="{2B28D490-70DA-9266-8E1E-95701E737E0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570649" y="4953062"/>
            <a:ext cx="2830151" cy="893732"/>
          </a:xfrm>
          <a:prstGeom prst="rect">
            <a:avLst/>
          </a:prstGeom>
        </p:spPr>
      </p:pic>
      <p:grpSp>
        <p:nvGrpSpPr>
          <p:cNvPr id="143" name="Group 142">
            <a:extLst>
              <a:ext uri="{FF2B5EF4-FFF2-40B4-BE49-F238E27FC236}">
                <a16:creationId xmlns:a16="http://schemas.microsoft.com/office/drawing/2014/main" id="{9FE3CCE3-6874-E820-FA8D-BCD171B27BE1}"/>
              </a:ext>
            </a:extLst>
          </p:cNvPr>
          <p:cNvGrpSpPr/>
          <p:nvPr/>
        </p:nvGrpSpPr>
        <p:grpSpPr>
          <a:xfrm>
            <a:off x="7433631" y="2506908"/>
            <a:ext cx="2098141" cy="1545989"/>
            <a:chOff x="3733800" y="1733660"/>
            <a:chExt cx="3086100" cy="2273953"/>
          </a:xfrm>
        </p:grpSpPr>
        <p:pic>
          <p:nvPicPr>
            <p:cNvPr id="144" name="Picture 143">
              <a:extLst>
                <a:ext uri="{FF2B5EF4-FFF2-40B4-BE49-F238E27FC236}">
                  <a16:creationId xmlns:a16="http://schemas.microsoft.com/office/drawing/2014/main" id="{7239E151-A447-0806-F22C-6FC234AE2B8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b="50589"/>
            <a:stretch/>
          </p:blipFill>
          <p:spPr>
            <a:xfrm>
              <a:off x="3733800" y="1733660"/>
              <a:ext cx="3086100" cy="1800928"/>
            </a:xfrm>
            <a:prstGeom prst="rect">
              <a:avLst/>
            </a:prstGeom>
          </p:spPr>
        </p:pic>
        <p:sp>
          <p:nvSpPr>
            <p:cNvPr id="145" name="Freeform 144">
              <a:extLst>
                <a:ext uri="{FF2B5EF4-FFF2-40B4-BE49-F238E27FC236}">
                  <a16:creationId xmlns:a16="http://schemas.microsoft.com/office/drawing/2014/main" id="{DBD19817-5721-C667-64FC-7F8361B20BB4}"/>
                </a:ext>
              </a:extLst>
            </p:cNvPr>
            <p:cNvSpPr/>
            <p:nvPr/>
          </p:nvSpPr>
          <p:spPr>
            <a:xfrm>
              <a:off x="4485890" y="3526387"/>
              <a:ext cx="1541769" cy="213224"/>
            </a:xfrm>
            <a:custGeom>
              <a:avLst/>
              <a:gdLst>
                <a:gd name="connsiteX0" fmla="*/ 0 w 1541769"/>
                <a:gd name="connsiteY0" fmla="*/ 4101 h 213224"/>
                <a:gd name="connsiteX1" fmla="*/ 16402 w 1541769"/>
                <a:gd name="connsiteY1" fmla="*/ 32804 h 213224"/>
                <a:gd name="connsiteX2" fmla="*/ 41005 w 1541769"/>
                <a:gd name="connsiteY2" fmla="*/ 49206 h 213224"/>
                <a:gd name="connsiteX3" fmla="*/ 53306 w 1541769"/>
                <a:gd name="connsiteY3" fmla="*/ 57407 h 213224"/>
                <a:gd name="connsiteX4" fmla="*/ 65607 w 1541769"/>
                <a:gd name="connsiteY4" fmla="*/ 65608 h 213224"/>
                <a:gd name="connsiteX5" fmla="*/ 77909 w 1541769"/>
                <a:gd name="connsiteY5" fmla="*/ 69708 h 213224"/>
                <a:gd name="connsiteX6" fmla="*/ 102511 w 1541769"/>
                <a:gd name="connsiteY6" fmla="*/ 82009 h 213224"/>
                <a:gd name="connsiteX7" fmla="*/ 114813 w 1541769"/>
                <a:gd name="connsiteY7" fmla="*/ 90210 h 213224"/>
                <a:gd name="connsiteX8" fmla="*/ 159918 w 1541769"/>
                <a:gd name="connsiteY8" fmla="*/ 102512 h 213224"/>
                <a:gd name="connsiteX9" fmla="*/ 295232 w 1541769"/>
                <a:gd name="connsiteY9" fmla="*/ 106612 h 213224"/>
                <a:gd name="connsiteX10" fmla="*/ 328036 w 1541769"/>
                <a:gd name="connsiteY10" fmla="*/ 114813 h 213224"/>
                <a:gd name="connsiteX11" fmla="*/ 352639 w 1541769"/>
                <a:gd name="connsiteY11" fmla="*/ 131215 h 213224"/>
                <a:gd name="connsiteX12" fmla="*/ 377241 w 1541769"/>
                <a:gd name="connsiteY12" fmla="*/ 155817 h 213224"/>
                <a:gd name="connsiteX13" fmla="*/ 405945 w 1541769"/>
                <a:gd name="connsiteY13" fmla="*/ 176320 h 213224"/>
                <a:gd name="connsiteX14" fmla="*/ 430547 w 1541769"/>
                <a:gd name="connsiteY14" fmla="*/ 184521 h 213224"/>
                <a:gd name="connsiteX15" fmla="*/ 545360 w 1541769"/>
                <a:gd name="connsiteY15" fmla="*/ 176320 h 213224"/>
                <a:gd name="connsiteX16" fmla="*/ 557661 w 1541769"/>
                <a:gd name="connsiteY16" fmla="*/ 172219 h 213224"/>
                <a:gd name="connsiteX17" fmla="*/ 590465 w 1541769"/>
                <a:gd name="connsiteY17" fmla="*/ 164018 h 213224"/>
                <a:gd name="connsiteX18" fmla="*/ 610967 w 1541769"/>
                <a:gd name="connsiteY18" fmla="*/ 159918 h 213224"/>
                <a:gd name="connsiteX19" fmla="*/ 623268 w 1541769"/>
                <a:gd name="connsiteY19" fmla="*/ 155817 h 213224"/>
                <a:gd name="connsiteX20" fmla="*/ 656072 w 1541769"/>
                <a:gd name="connsiteY20" fmla="*/ 151717 h 213224"/>
                <a:gd name="connsiteX21" fmla="*/ 668373 w 1541769"/>
                <a:gd name="connsiteY21" fmla="*/ 147617 h 213224"/>
                <a:gd name="connsiteX22" fmla="*/ 766784 w 1541769"/>
                <a:gd name="connsiteY22" fmla="*/ 155817 h 213224"/>
                <a:gd name="connsiteX23" fmla="*/ 791387 w 1541769"/>
                <a:gd name="connsiteY23" fmla="*/ 168119 h 213224"/>
                <a:gd name="connsiteX24" fmla="*/ 803688 w 1541769"/>
                <a:gd name="connsiteY24" fmla="*/ 176320 h 213224"/>
                <a:gd name="connsiteX25" fmla="*/ 815989 w 1541769"/>
                <a:gd name="connsiteY25" fmla="*/ 180420 h 213224"/>
                <a:gd name="connsiteX26" fmla="*/ 844693 w 1541769"/>
                <a:gd name="connsiteY26" fmla="*/ 196822 h 213224"/>
                <a:gd name="connsiteX27" fmla="*/ 877496 w 1541769"/>
                <a:gd name="connsiteY27" fmla="*/ 205023 h 213224"/>
                <a:gd name="connsiteX28" fmla="*/ 889797 w 1541769"/>
                <a:gd name="connsiteY28" fmla="*/ 209123 h 213224"/>
                <a:gd name="connsiteX29" fmla="*/ 914400 w 1541769"/>
                <a:gd name="connsiteY29" fmla="*/ 213224 h 213224"/>
                <a:gd name="connsiteX30" fmla="*/ 1041514 w 1541769"/>
                <a:gd name="connsiteY30" fmla="*/ 209123 h 213224"/>
                <a:gd name="connsiteX31" fmla="*/ 1094820 w 1541769"/>
                <a:gd name="connsiteY31" fmla="*/ 205023 h 213224"/>
                <a:gd name="connsiteX32" fmla="*/ 1119423 w 1541769"/>
                <a:gd name="connsiteY32" fmla="*/ 196822 h 213224"/>
                <a:gd name="connsiteX33" fmla="*/ 1139925 w 1541769"/>
                <a:gd name="connsiteY33" fmla="*/ 192722 h 213224"/>
                <a:gd name="connsiteX34" fmla="*/ 1152226 w 1541769"/>
                <a:gd name="connsiteY34" fmla="*/ 184521 h 213224"/>
                <a:gd name="connsiteX35" fmla="*/ 1185030 w 1541769"/>
                <a:gd name="connsiteY35" fmla="*/ 168119 h 213224"/>
                <a:gd name="connsiteX36" fmla="*/ 1205532 w 1541769"/>
                <a:gd name="connsiteY36" fmla="*/ 155817 h 213224"/>
                <a:gd name="connsiteX37" fmla="*/ 1242436 w 1541769"/>
                <a:gd name="connsiteY37" fmla="*/ 143516 h 213224"/>
                <a:gd name="connsiteX38" fmla="*/ 1262938 w 1541769"/>
                <a:gd name="connsiteY38" fmla="*/ 135315 h 213224"/>
                <a:gd name="connsiteX39" fmla="*/ 1287541 w 1541769"/>
                <a:gd name="connsiteY39" fmla="*/ 127114 h 213224"/>
                <a:gd name="connsiteX40" fmla="*/ 1303943 w 1541769"/>
                <a:gd name="connsiteY40" fmla="*/ 114813 h 213224"/>
                <a:gd name="connsiteX41" fmla="*/ 1324445 w 1541769"/>
                <a:gd name="connsiteY41" fmla="*/ 106612 h 213224"/>
                <a:gd name="connsiteX42" fmla="*/ 1357249 w 1541769"/>
                <a:gd name="connsiteY42" fmla="*/ 94311 h 213224"/>
                <a:gd name="connsiteX43" fmla="*/ 1402353 w 1541769"/>
                <a:gd name="connsiteY43" fmla="*/ 73809 h 213224"/>
                <a:gd name="connsiteX44" fmla="*/ 1414655 w 1541769"/>
                <a:gd name="connsiteY44" fmla="*/ 65608 h 213224"/>
                <a:gd name="connsiteX45" fmla="*/ 1426956 w 1541769"/>
                <a:gd name="connsiteY45" fmla="*/ 61507 h 213224"/>
                <a:gd name="connsiteX46" fmla="*/ 1467961 w 1541769"/>
                <a:gd name="connsiteY46" fmla="*/ 41005 h 213224"/>
                <a:gd name="connsiteX47" fmla="*/ 1480262 w 1541769"/>
                <a:gd name="connsiteY47" fmla="*/ 32804 h 213224"/>
                <a:gd name="connsiteX48" fmla="*/ 1492563 w 1541769"/>
                <a:gd name="connsiteY48" fmla="*/ 28704 h 213224"/>
                <a:gd name="connsiteX49" fmla="*/ 1517166 w 1541769"/>
                <a:gd name="connsiteY49" fmla="*/ 12302 h 213224"/>
                <a:gd name="connsiteX50" fmla="*/ 1529467 w 1541769"/>
                <a:gd name="connsiteY50" fmla="*/ 8201 h 213224"/>
                <a:gd name="connsiteX51" fmla="*/ 1541769 w 1541769"/>
                <a:gd name="connsiteY51" fmla="*/ 0 h 213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1541769" h="213224">
                  <a:moveTo>
                    <a:pt x="0" y="4101"/>
                  </a:moveTo>
                  <a:cubicBezTo>
                    <a:pt x="5467" y="13669"/>
                    <a:pt x="8989" y="24650"/>
                    <a:pt x="16402" y="32804"/>
                  </a:cubicBezTo>
                  <a:cubicBezTo>
                    <a:pt x="23032" y="40097"/>
                    <a:pt x="32804" y="43739"/>
                    <a:pt x="41005" y="49206"/>
                  </a:cubicBezTo>
                  <a:lnTo>
                    <a:pt x="53306" y="57407"/>
                  </a:lnTo>
                  <a:cubicBezTo>
                    <a:pt x="57406" y="60141"/>
                    <a:pt x="60932" y="64050"/>
                    <a:pt x="65607" y="65608"/>
                  </a:cubicBezTo>
                  <a:lnTo>
                    <a:pt x="77909" y="69708"/>
                  </a:lnTo>
                  <a:cubicBezTo>
                    <a:pt x="113158" y="93208"/>
                    <a:pt x="68563" y="65036"/>
                    <a:pt x="102511" y="82009"/>
                  </a:cubicBezTo>
                  <a:cubicBezTo>
                    <a:pt x="106919" y="84213"/>
                    <a:pt x="110309" y="88208"/>
                    <a:pt x="114813" y="90210"/>
                  </a:cubicBezTo>
                  <a:cubicBezTo>
                    <a:pt x="123656" y="94140"/>
                    <a:pt x="148976" y="101936"/>
                    <a:pt x="159918" y="102512"/>
                  </a:cubicBezTo>
                  <a:cubicBezTo>
                    <a:pt x="204981" y="104884"/>
                    <a:pt x="250127" y="105245"/>
                    <a:pt x="295232" y="106612"/>
                  </a:cubicBezTo>
                  <a:cubicBezTo>
                    <a:pt x="306167" y="109346"/>
                    <a:pt x="318658" y="108561"/>
                    <a:pt x="328036" y="114813"/>
                  </a:cubicBezTo>
                  <a:lnTo>
                    <a:pt x="352639" y="131215"/>
                  </a:lnTo>
                  <a:cubicBezTo>
                    <a:pt x="362289" y="137648"/>
                    <a:pt x="367963" y="148858"/>
                    <a:pt x="377241" y="155817"/>
                  </a:cubicBezTo>
                  <a:cubicBezTo>
                    <a:pt x="379448" y="157472"/>
                    <a:pt x="401036" y="174138"/>
                    <a:pt x="405945" y="176320"/>
                  </a:cubicBezTo>
                  <a:cubicBezTo>
                    <a:pt x="413844" y="179831"/>
                    <a:pt x="430547" y="184521"/>
                    <a:pt x="430547" y="184521"/>
                  </a:cubicBezTo>
                  <a:cubicBezTo>
                    <a:pt x="459344" y="183081"/>
                    <a:pt x="511252" y="182522"/>
                    <a:pt x="545360" y="176320"/>
                  </a:cubicBezTo>
                  <a:cubicBezTo>
                    <a:pt x="549612" y="175547"/>
                    <a:pt x="553491" y="173356"/>
                    <a:pt x="557661" y="172219"/>
                  </a:cubicBezTo>
                  <a:cubicBezTo>
                    <a:pt x="568535" y="169253"/>
                    <a:pt x="579413" y="166228"/>
                    <a:pt x="590465" y="164018"/>
                  </a:cubicBezTo>
                  <a:cubicBezTo>
                    <a:pt x="597299" y="162651"/>
                    <a:pt x="604206" y="161608"/>
                    <a:pt x="610967" y="159918"/>
                  </a:cubicBezTo>
                  <a:cubicBezTo>
                    <a:pt x="615160" y="158870"/>
                    <a:pt x="619016" y="156590"/>
                    <a:pt x="623268" y="155817"/>
                  </a:cubicBezTo>
                  <a:cubicBezTo>
                    <a:pt x="634110" y="153846"/>
                    <a:pt x="645137" y="153084"/>
                    <a:pt x="656072" y="151717"/>
                  </a:cubicBezTo>
                  <a:cubicBezTo>
                    <a:pt x="660172" y="150350"/>
                    <a:pt x="664051" y="147617"/>
                    <a:pt x="668373" y="147617"/>
                  </a:cubicBezTo>
                  <a:cubicBezTo>
                    <a:pt x="738483" y="147617"/>
                    <a:pt x="727437" y="145982"/>
                    <a:pt x="766784" y="155817"/>
                  </a:cubicBezTo>
                  <a:cubicBezTo>
                    <a:pt x="802035" y="179319"/>
                    <a:pt x="757434" y="151142"/>
                    <a:pt x="791387" y="168119"/>
                  </a:cubicBezTo>
                  <a:cubicBezTo>
                    <a:pt x="795795" y="170323"/>
                    <a:pt x="799280" y="174116"/>
                    <a:pt x="803688" y="176320"/>
                  </a:cubicBezTo>
                  <a:cubicBezTo>
                    <a:pt x="807554" y="178253"/>
                    <a:pt x="812016" y="178717"/>
                    <a:pt x="815989" y="180420"/>
                  </a:cubicBezTo>
                  <a:cubicBezTo>
                    <a:pt x="866311" y="201986"/>
                    <a:pt x="803511" y="176232"/>
                    <a:pt x="844693" y="196822"/>
                  </a:cubicBezTo>
                  <a:cubicBezTo>
                    <a:pt x="854063" y="201507"/>
                    <a:pt x="868144" y="202685"/>
                    <a:pt x="877496" y="205023"/>
                  </a:cubicBezTo>
                  <a:cubicBezTo>
                    <a:pt x="881689" y="206071"/>
                    <a:pt x="885578" y="208185"/>
                    <a:pt x="889797" y="209123"/>
                  </a:cubicBezTo>
                  <a:cubicBezTo>
                    <a:pt x="897913" y="210927"/>
                    <a:pt x="906199" y="211857"/>
                    <a:pt x="914400" y="213224"/>
                  </a:cubicBezTo>
                  <a:lnTo>
                    <a:pt x="1041514" y="209123"/>
                  </a:lnTo>
                  <a:cubicBezTo>
                    <a:pt x="1059317" y="208314"/>
                    <a:pt x="1077217" y="207802"/>
                    <a:pt x="1094820" y="205023"/>
                  </a:cubicBezTo>
                  <a:cubicBezTo>
                    <a:pt x="1103359" y="203675"/>
                    <a:pt x="1110946" y="198517"/>
                    <a:pt x="1119423" y="196822"/>
                  </a:cubicBezTo>
                  <a:lnTo>
                    <a:pt x="1139925" y="192722"/>
                  </a:lnTo>
                  <a:cubicBezTo>
                    <a:pt x="1144025" y="189988"/>
                    <a:pt x="1147900" y="186881"/>
                    <a:pt x="1152226" y="184521"/>
                  </a:cubicBezTo>
                  <a:cubicBezTo>
                    <a:pt x="1162959" y="178667"/>
                    <a:pt x="1174547" y="174409"/>
                    <a:pt x="1185030" y="168119"/>
                  </a:cubicBezTo>
                  <a:cubicBezTo>
                    <a:pt x="1191864" y="164018"/>
                    <a:pt x="1198276" y="159115"/>
                    <a:pt x="1205532" y="155817"/>
                  </a:cubicBezTo>
                  <a:cubicBezTo>
                    <a:pt x="1220510" y="149009"/>
                    <a:pt x="1228797" y="148972"/>
                    <a:pt x="1242436" y="143516"/>
                  </a:cubicBezTo>
                  <a:cubicBezTo>
                    <a:pt x="1249270" y="140782"/>
                    <a:pt x="1256021" y="137830"/>
                    <a:pt x="1262938" y="135315"/>
                  </a:cubicBezTo>
                  <a:cubicBezTo>
                    <a:pt x="1271062" y="132361"/>
                    <a:pt x="1287541" y="127114"/>
                    <a:pt x="1287541" y="127114"/>
                  </a:cubicBezTo>
                  <a:cubicBezTo>
                    <a:pt x="1293008" y="123014"/>
                    <a:pt x="1297969" y="118132"/>
                    <a:pt x="1303943" y="114813"/>
                  </a:cubicBezTo>
                  <a:cubicBezTo>
                    <a:pt x="1310377" y="111238"/>
                    <a:pt x="1317553" y="109196"/>
                    <a:pt x="1324445" y="106612"/>
                  </a:cubicBezTo>
                  <a:cubicBezTo>
                    <a:pt x="1342780" y="99736"/>
                    <a:pt x="1334349" y="104880"/>
                    <a:pt x="1357249" y="94311"/>
                  </a:cubicBezTo>
                  <a:cubicBezTo>
                    <a:pt x="1404919" y="72309"/>
                    <a:pt x="1374565" y="83071"/>
                    <a:pt x="1402353" y="73809"/>
                  </a:cubicBezTo>
                  <a:cubicBezTo>
                    <a:pt x="1406454" y="71075"/>
                    <a:pt x="1410247" y="67812"/>
                    <a:pt x="1414655" y="65608"/>
                  </a:cubicBezTo>
                  <a:cubicBezTo>
                    <a:pt x="1418521" y="63675"/>
                    <a:pt x="1423178" y="63606"/>
                    <a:pt x="1426956" y="61507"/>
                  </a:cubicBezTo>
                  <a:cubicBezTo>
                    <a:pt x="1466896" y="39317"/>
                    <a:pt x="1435909" y="49017"/>
                    <a:pt x="1467961" y="41005"/>
                  </a:cubicBezTo>
                  <a:cubicBezTo>
                    <a:pt x="1472061" y="38271"/>
                    <a:pt x="1475854" y="35008"/>
                    <a:pt x="1480262" y="32804"/>
                  </a:cubicBezTo>
                  <a:cubicBezTo>
                    <a:pt x="1484128" y="30871"/>
                    <a:pt x="1488785" y="30803"/>
                    <a:pt x="1492563" y="28704"/>
                  </a:cubicBezTo>
                  <a:cubicBezTo>
                    <a:pt x="1501179" y="23917"/>
                    <a:pt x="1507816" y="15419"/>
                    <a:pt x="1517166" y="12302"/>
                  </a:cubicBezTo>
                  <a:cubicBezTo>
                    <a:pt x="1521266" y="10935"/>
                    <a:pt x="1525601" y="10134"/>
                    <a:pt x="1529467" y="8201"/>
                  </a:cubicBezTo>
                  <a:cubicBezTo>
                    <a:pt x="1533875" y="5997"/>
                    <a:pt x="1541769" y="0"/>
                    <a:pt x="1541769" y="0"/>
                  </a:cubicBezTo>
                </a:path>
              </a:pathLst>
            </a:custGeom>
            <a:solidFill>
              <a:srgbClr val="C7C7C7"/>
            </a:solidFill>
            <a:ln w="19050">
              <a:solidFill>
                <a:srgbClr val="1400F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6" name="Straight Connector 145">
              <a:extLst>
                <a:ext uri="{FF2B5EF4-FFF2-40B4-BE49-F238E27FC236}">
                  <a16:creationId xmlns:a16="http://schemas.microsoft.com/office/drawing/2014/main" id="{9E273932-D104-93A8-B7F6-85E8456F64A3}"/>
                </a:ext>
              </a:extLst>
            </p:cNvPr>
            <p:cNvCxnSpPr>
              <a:cxnSpLocks/>
            </p:cNvCxnSpPr>
            <p:nvPr/>
          </p:nvCxnSpPr>
          <p:spPr>
            <a:xfrm>
              <a:off x="4457187" y="3526387"/>
              <a:ext cx="152913" cy="4812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Connector 146">
              <a:extLst>
                <a:ext uri="{FF2B5EF4-FFF2-40B4-BE49-F238E27FC236}">
                  <a16:creationId xmlns:a16="http://schemas.microsoft.com/office/drawing/2014/main" id="{917E5758-6CCC-7656-965F-DF323C7F286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911850" y="3520237"/>
              <a:ext cx="148612" cy="46769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0" name="Freeform 149">
              <a:extLst>
                <a:ext uri="{FF2B5EF4-FFF2-40B4-BE49-F238E27FC236}">
                  <a16:creationId xmlns:a16="http://schemas.microsoft.com/office/drawing/2014/main" id="{313CE761-F6E2-96F4-725D-FDF8B9CEAA3D}"/>
                </a:ext>
              </a:extLst>
            </p:cNvPr>
            <p:cNvSpPr/>
            <p:nvPr/>
          </p:nvSpPr>
          <p:spPr>
            <a:xfrm>
              <a:off x="4486940" y="3331612"/>
              <a:ext cx="1547037" cy="203713"/>
            </a:xfrm>
            <a:custGeom>
              <a:avLst/>
              <a:gdLst>
                <a:gd name="connsiteX0" fmla="*/ 0 w 1547037"/>
                <a:gd name="connsiteY0" fmla="*/ 207335 h 207335"/>
                <a:gd name="connsiteX1" fmla="*/ 37213 w 1547037"/>
                <a:gd name="connsiteY1" fmla="*/ 148856 h 207335"/>
                <a:gd name="connsiteX2" fmla="*/ 101009 w 1547037"/>
                <a:gd name="connsiteY2" fmla="*/ 106326 h 207335"/>
                <a:gd name="connsiteX3" fmla="*/ 132907 w 1547037"/>
                <a:gd name="connsiteY3" fmla="*/ 85061 h 207335"/>
                <a:gd name="connsiteX4" fmla="*/ 148855 w 1547037"/>
                <a:gd name="connsiteY4" fmla="*/ 79744 h 207335"/>
                <a:gd name="connsiteX5" fmla="*/ 233916 w 1547037"/>
                <a:gd name="connsiteY5" fmla="*/ 69112 h 207335"/>
                <a:gd name="connsiteX6" fmla="*/ 265813 w 1547037"/>
                <a:gd name="connsiteY6" fmla="*/ 58479 h 207335"/>
                <a:gd name="connsiteX7" fmla="*/ 281762 w 1547037"/>
                <a:gd name="connsiteY7" fmla="*/ 47847 h 207335"/>
                <a:gd name="connsiteX8" fmla="*/ 297711 w 1547037"/>
                <a:gd name="connsiteY8" fmla="*/ 42530 h 207335"/>
                <a:gd name="connsiteX9" fmla="*/ 313660 w 1547037"/>
                <a:gd name="connsiteY9" fmla="*/ 31898 h 207335"/>
                <a:gd name="connsiteX10" fmla="*/ 334925 w 1547037"/>
                <a:gd name="connsiteY10" fmla="*/ 26582 h 207335"/>
                <a:gd name="connsiteX11" fmla="*/ 366823 w 1547037"/>
                <a:gd name="connsiteY11" fmla="*/ 15949 h 207335"/>
                <a:gd name="connsiteX12" fmla="*/ 606055 w 1547037"/>
                <a:gd name="connsiteY12" fmla="*/ 15949 h 207335"/>
                <a:gd name="connsiteX13" fmla="*/ 648586 w 1547037"/>
                <a:gd name="connsiteY13" fmla="*/ 5316 h 207335"/>
                <a:gd name="connsiteX14" fmla="*/ 669851 w 1547037"/>
                <a:gd name="connsiteY14" fmla="*/ 0 h 207335"/>
                <a:gd name="connsiteX15" fmla="*/ 717697 w 1547037"/>
                <a:gd name="connsiteY15" fmla="*/ 5316 h 207335"/>
                <a:gd name="connsiteX16" fmla="*/ 749595 w 1547037"/>
                <a:gd name="connsiteY16" fmla="*/ 26582 h 207335"/>
                <a:gd name="connsiteX17" fmla="*/ 765544 w 1547037"/>
                <a:gd name="connsiteY17" fmla="*/ 37214 h 207335"/>
                <a:gd name="connsiteX18" fmla="*/ 797441 w 1547037"/>
                <a:gd name="connsiteY18" fmla="*/ 47847 h 207335"/>
                <a:gd name="connsiteX19" fmla="*/ 813390 w 1547037"/>
                <a:gd name="connsiteY19" fmla="*/ 53163 h 207335"/>
                <a:gd name="connsiteX20" fmla="*/ 935665 w 1547037"/>
                <a:gd name="connsiteY20" fmla="*/ 47847 h 207335"/>
                <a:gd name="connsiteX21" fmla="*/ 962246 w 1547037"/>
                <a:gd name="connsiteY21" fmla="*/ 42530 h 207335"/>
                <a:gd name="connsiteX22" fmla="*/ 1015409 w 1547037"/>
                <a:gd name="connsiteY22" fmla="*/ 31898 h 207335"/>
                <a:gd name="connsiteX23" fmla="*/ 1084520 w 1547037"/>
                <a:gd name="connsiteY23" fmla="*/ 21265 h 207335"/>
                <a:gd name="connsiteX24" fmla="*/ 1360967 w 1547037"/>
                <a:gd name="connsiteY24" fmla="*/ 26582 h 207335"/>
                <a:gd name="connsiteX25" fmla="*/ 1392865 w 1547037"/>
                <a:gd name="connsiteY25" fmla="*/ 37214 h 207335"/>
                <a:gd name="connsiteX26" fmla="*/ 1446027 w 1547037"/>
                <a:gd name="connsiteY26" fmla="*/ 53163 h 207335"/>
                <a:gd name="connsiteX27" fmla="*/ 1461976 w 1547037"/>
                <a:gd name="connsiteY27" fmla="*/ 58479 h 207335"/>
                <a:gd name="connsiteX28" fmla="*/ 1477925 w 1547037"/>
                <a:gd name="connsiteY28" fmla="*/ 63795 h 207335"/>
                <a:gd name="connsiteX29" fmla="*/ 1488558 w 1547037"/>
                <a:gd name="connsiteY29" fmla="*/ 79744 h 207335"/>
                <a:gd name="connsiteX30" fmla="*/ 1493874 w 1547037"/>
                <a:gd name="connsiteY30" fmla="*/ 95693 h 207335"/>
                <a:gd name="connsiteX31" fmla="*/ 1509823 w 1547037"/>
                <a:gd name="connsiteY31" fmla="*/ 106326 h 207335"/>
                <a:gd name="connsiteX32" fmla="*/ 1531088 w 1547037"/>
                <a:gd name="connsiteY32" fmla="*/ 138223 h 207335"/>
                <a:gd name="connsiteX33" fmla="*/ 1541720 w 1547037"/>
                <a:gd name="connsiteY33" fmla="*/ 154172 h 207335"/>
                <a:gd name="connsiteX34" fmla="*/ 1547037 w 1547037"/>
                <a:gd name="connsiteY34" fmla="*/ 170121 h 207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547037" h="207335">
                  <a:moveTo>
                    <a:pt x="0" y="207335"/>
                  </a:moveTo>
                  <a:cubicBezTo>
                    <a:pt x="12404" y="187842"/>
                    <a:pt x="17988" y="161672"/>
                    <a:pt x="37213" y="148856"/>
                  </a:cubicBezTo>
                  <a:lnTo>
                    <a:pt x="101009" y="106326"/>
                  </a:lnTo>
                  <a:lnTo>
                    <a:pt x="132907" y="85061"/>
                  </a:lnTo>
                  <a:cubicBezTo>
                    <a:pt x="138223" y="83289"/>
                    <a:pt x="143360" y="80843"/>
                    <a:pt x="148855" y="79744"/>
                  </a:cubicBezTo>
                  <a:cubicBezTo>
                    <a:pt x="167815" y="75952"/>
                    <a:pt x="217336" y="70954"/>
                    <a:pt x="233916" y="69112"/>
                  </a:cubicBezTo>
                  <a:cubicBezTo>
                    <a:pt x="244548" y="65568"/>
                    <a:pt x="256488" y="64696"/>
                    <a:pt x="265813" y="58479"/>
                  </a:cubicBezTo>
                  <a:cubicBezTo>
                    <a:pt x="271129" y="54935"/>
                    <a:pt x="276047" y="50704"/>
                    <a:pt x="281762" y="47847"/>
                  </a:cubicBezTo>
                  <a:cubicBezTo>
                    <a:pt x="286774" y="45341"/>
                    <a:pt x="292699" y="45036"/>
                    <a:pt x="297711" y="42530"/>
                  </a:cubicBezTo>
                  <a:cubicBezTo>
                    <a:pt x="303426" y="39673"/>
                    <a:pt x="307787" y="34415"/>
                    <a:pt x="313660" y="31898"/>
                  </a:cubicBezTo>
                  <a:cubicBezTo>
                    <a:pt x="320376" y="29020"/>
                    <a:pt x="327927" y="28682"/>
                    <a:pt x="334925" y="26582"/>
                  </a:cubicBezTo>
                  <a:cubicBezTo>
                    <a:pt x="345660" y="23361"/>
                    <a:pt x="366823" y="15949"/>
                    <a:pt x="366823" y="15949"/>
                  </a:cubicBezTo>
                  <a:cubicBezTo>
                    <a:pt x="449667" y="18710"/>
                    <a:pt x="524957" y="26527"/>
                    <a:pt x="606055" y="15949"/>
                  </a:cubicBezTo>
                  <a:cubicBezTo>
                    <a:pt x="620546" y="14059"/>
                    <a:pt x="634409" y="8860"/>
                    <a:pt x="648586" y="5316"/>
                  </a:cubicBezTo>
                  <a:lnTo>
                    <a:pt x="669851" y="0"/>
                  </a:lnTo>
                  <a:cubicBezTo>
                    <a:pt x="685800" y="1772"/>
                    <a:pt x="702474" y="241"/>
                    <a:pt x="717697" y="5316"/>
                  </a:cubicBezTo>
                  <a:cubicBezTo>
                    <a:pt x="729820" y="9357"/>
                    <a:pt x="738962" y="19493"/>
                    <a:pt x="749595" y="26582"/>
                  </a:cubicBezTo>
                  <a:cubicBezTo>
                    <a:pt x="754911" y="30126"/>
                    <a:pt x="759483" y="35193"/>
                    <a:pt x="765544" y="37214"/>
                  </a:cubicBezTo>
                  <a:lnTo>
                    <a:pt x="797441" y="47847"/>
                  </a:lnTo>
                  <a:lnTo>
                    <a:pt x="813390" y="53163"/>
                  </a:lnTo>
                  <a:cubicBezTo>
                    <a:pt x="854148" y="51391"/>
                    <a:pt x="894972" y="50754"/>
                    <a:pt x="935665" y="47847"/>
                  </a:cubicBezTo>
                  <a:cubicBezTo>
                    <a:pt x="944678" y="47203"/>
                    <a:pt x="953356" y="44146"/>
                    <a:pt x="962246" y="42530"/>
                  </a:cubicBezTo>
                  <a:cubicBezTo>
                    <a:pt x="1048225" y="26897"/>
                    <a:pt x="951914" y="46007"/>
                    <a:pt x="1015409" y="31898"/>
                  </a:cubicBezTo>
                  <a:cubicBezTo>
                    <a:pt x="1046720" y="24940"/>
                    <a:pt x="1047697" y="25869"/>
                    <a:pt x="1084520" y="21265"/>
                  </a:cubicBezTo>
                  <a:cubicBezTo>
                    <a:pt x="1176669" y="23037"/>
                    <a:pt x="1268924" y="21821"/>
                    <a:pt x="1360967" y="26582"/>
                  </a:cubicBezTo>
                  <a:cubicBezTo>
                    <a:pt x="1372160" y="27161"/>
                    <a:pt x="1381992" y="34496"/>
                    <a:pt x="1392865" y="37214"/>
                  </a:cubicBezTo>
                  <a:cubicBezTo>
                    <a:pt x="1425007" y="45249"/>
                    <a:pt x="1407192" y="40218"/>
                    <a:pt x="1446027" y="53163"/>
                  </a:cubicBezTo>
                  <a:lnTo>
                    <a:pt x="1461976" y="58479"/>
                  </a:lnTo>
                  <a:lnTo>
                    <a:pt x="1477925" y="63795"/>
                  </a:lnTo>
                  <a:cubicBezTo>
                    <a:pt x="1481469" y="69111"/>
                    <a:pt x="1485701" y="74029"/>
                    <a:pt x="1488558" y="79744"/>
                  </a:cubicBezTo>
                  <a:cubicBezTo>
                    <a:pt x="1491064" y="84756"/>
                    <a:pt x="1490373" y="91317"/>
                    <a:pt x="1493874" y="95693"/>
                  </a:cubicBezTo>
                  <a:cubicBezTo>
                    <a:pt x="1497865" y="100682"/>
                    <a:pt x="1504507" y="102782"/>
                    <a:pt x="1509823" y="106326"/>
                  </a:cubicBezTo>
                  <a:lnTo>
                    <a:pt x="1531088" y="138223"/>
                  </a:lnTo>
                  <a:cubicBezTo>
                    <a:pt x="1534632" y="143539"/>
                    <a:pt x="1539699" y="148111"/>
                    <a:pt x="1541720" y="154172"/>
                  </a:cubicBezTo>
                  <a:lnTo>
                    <a:pt x="1547037" y="170121"/>
                  </a:lnTo>
                </a:path>
              </a:pathLst>
            </a:custGeom>
            <a:noFill/>
            <a:ln w="19050">
              <a:solidFill>
                <a:srgbClr val="1400F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52" name="Straight Connector 151">
            <a:extLst>
              <a:ext uri="{FF2B5EF4-FFF2-40B4-BE49-F238E27FC236}">
                <a16:creationId xmlns:a16="http://schemas.microsoft.com/office/drawing/2014/main" id="{2C8F758E-0E82-139A-AD0B-F4E9A72EF656}"/>
              </a:ext>
            </a:extLst>
          </p:cNvPr>
          <p:cNvCxnSpPr>
            <a:cxnSpLocks/>
          </p:cNvCxnSpPr>
          <p:nvPr/>
        </p:nvCxnSpPr>
        <p:spPr>
          <a:xfrm>
            <a:off x="7027725" y="1371958"/>
            <a:ext cx="0" cy="390760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4" name="Content Placeholder 2">
            <a:extLst>
              <a:ext uri="{FF2B5EF4-FFF2-40B4-BE49-F238E27FC236}">
                <a16:creationId xmlns:a16="http://schemas.microsoft.com/office/drawing/2014/main" id="{A9B5EB42-FFAC-091B-3366-6A41F766FFE3}"/>
              </a:ext>
            </a:extLst>
          </p:cNvPr>
          <p:cNvSpPr txBox="1">
            <a:spLocks/>
          </p:cNvSpPr>
          <p:nvPr/>
        </p:nvSpPr>
        <p:spPr>
          <a:xfrm>
            <a:off x="7318860" y="1450558"/>
            <a:ext cx="3040717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3000" b="1" dirty="0">
                <a:solidFill>
                  <a:schemeClr val="tx1"/>
                </a:solidFill>
              </a:rPr>
              <a:t>Inner product:</a:t>
            </a:r>
          </a:p>
        </p:txBody>
      </p:sp>
      <p:pic>
        <p:nvPicPr>
          <p:cNvPr id="155" name="Picture 154">
            <a:extLst>
              <a:ext uri="{FF2B5EF4-FFF2-40B4-BE49-F238E27FC236}">
                <a16:creationId xmlns:a16="http://schemas.microsoft.com/office/drawing/2014/main" id="{69649369-C373-38FA-F7B0-AD2A64B2D0C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29682" y="2275348"/>
            <a:ext cx="231135" cy="262653"/>
          </a:xfrm>
          <a:prstGeom prst="rect">
            <a:avLst/>
          </a:prstGeom>
        </p:spPr>
      </p:pic>
      <p:pic>
        <p:nvPicPr>
          <p:cNvPr id="156" name="Picture 155">
            <a:extLst>
              <a:ext uri="{FF2B5EF4-FFF2-40B4-BE49-F238E27FC236}">
                <a16:creationId xmlns:a16="http://schemas.microsoft.com/office/drawing/2014/main" id="{CC10E2D5-E016-404E-A87B-F9A1AA34431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459115" y="3589965"/>
            <a:ext cx="294988" cy="267332"/>
          </a:xfrm>
          <a:prstGeom prst="rect">
            <a:avLst/>
          </a:prstGeom>
        </p:spPr>
      </p:pic>
      <p:pic>
        <p:nvPicPr>
          <p:cNvPr id="160" name="Picture 159">
            <a:extLst>
              <a:ext uri="{FF2B5EF4-FFF2-40B4-BE49-F238E27FC236}">
                <a16:creationId xmlns:a16="http://schemas.microsoft.com/office/drawing/2014/main" id="{75F916B8-DF62-69E1-635E-BB9E1D290B8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517317" y="3269963"/>
            <a:ext cx="1303081" cy="382107"/>
          </a:xfrm>
          <a:prstGeom prst="rect">
            <a:avLst/>
          </a:prstGeom>
        </p:spPr>
      </p:pic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894CD7EA-B8DE-FFF0-C242-96E105BA876D}"/>
              </a:ext>
            </a:extLst>
          </p:cNvPr>
          <p:cNvCxnSpPr>
            <a:cxnSpLocks/>
          </p:cNvCxnSpPr>
          <p:nvPr/>
        </p:nvCxnSpPr>
        <p:spPr>
          <a:xfrm flipH="1">
            <a:off x="6539758" y="5732274"/>
            <a:ext cx="765621" cy="0"/>
          </a:xfrm>
          <a:prstGeom prst="straightConnector1">
            <a:avLst/>
          </a:prstGeom>
          <a:ln w="38100">
            <a:solidFill>
              <a:srgbClr val="0070C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5A88FE46-83AC-C6C6-2C2F-131137E2E4F6}"/>
              </a:ext>
            </a:extLst>
          </p:cNvPr>
          <p:cNvSpPr txBox="1">
            <a:spLocks/>
          </p:cNvSpPr>
          <p:nvPr/>
        </p:nvSpPr>
        <p:spPr>
          <a:xfrm>
            <a:off x="7459133" y="5413674"/>
            <a:ext cx="2409173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2200" b="1" dirty="0">
                <a:solidFill>
                  <a:srgbClr val="0070C0"/>
                </a:solidFill>
              </a:rPr>
              <a:t>for convergence of moduli integral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CE1D182F-9473-7CB9-933D-5DF3576F0D0D}"/>
              </a:ext>
            </a:extLst>
          </p:cNvPr>
          <p:cNvCxnSpPr>
            <a:cxnSpLocks/>
          </p:cNvCxnSpPr>
          <p:nvPr/>
        </p:nvCxnSpPr>
        <p:spPr>
          <a:xfrm flipH="1" flipV="1">
            <a:off x="5135439" y="5846794"/>
            <a:ext cx="540370" cy="541218"/>
          </a:xfrm>
          <a:prstGeom prst="straightConnector1">
            <a:avLst/>
          </a:prstGeom>
          <a:ln w="38100">
            <a:solidFill>
              <a:srgbClr val="0070C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E002A946-A3E5-AA71-F05E-A78CC24EF708}"/>
              </a:ext>
            </a:extLst>
          </p:cNvPr>
          <p:cNvSpPr txBox="1">
            <a:spLocks/>
          </p:cNvSpPr>
          <p:nvPr/>
        </p:nvSpPr>
        <p:spPr>
          <a:xfrm>
            <a:off x="5792605" y="6095398"/>
            <a:ext cx="2409173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2200" b="1" dirty="0">
                <a:solidFill>
                  <a:srgbClr val="0070C0"/>
                </a:solidFill>
              </a:rPr>
              <a:t>pole corresponds to global </a:t>
            </a:r>
            <a:r>
              <a:rPr lang="en-US" sz="2200" b="1" dirty="0" err="1">
                <a:solidFill>
                  <a:srgbClr val="0070C0"/>
                </a:solidFill>
              </a:rPr>
              <a:t>dS</a:t>
            </a:r>
            <a:r>
              <a:rPr lang="en-US" sz="2200" b="1" dirty="0">
                <a:solidFill>
                  <a:srgbClr val="0070C0"/>
                </a:solidFill>
              </a:rPr>
              <a:t>₂ saddle</a:t>
            </a:r>
          </a:p>
        </p:txBody>
      </p:sp>
    </p:spTree>
    <p:extLst>
      <p:ext uri="{BB962C8B-B14F-4D97-AF65-F5344CB8AC3E}">
        <p14:creationId xmlns:p14="http://schemas.microsoft.com/office/powerpoint/2010/main" val="491213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D5959F9-19FC-8740-9DDA-F358584BC00C}"/>
              </a:ext>
            </a:extLst>
          </p:cNvPr>
          <p:cNvSpPr/>
          <p:nvPr/>
        </p:nvSpPr>
        <p:spPr>
          <a:xfrm>
            <a:off x="0" y="106666"/>
            <a:ext cx="12192000" cy="675133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Content Placeholder 2">
            <a:extLst>
              <a:ext uri="{FF2B5EF4-FFF2-40B4-BE49-F238E27FC236}">
                <a16:creationId xmlns:a16="http://schemas.microsoft.com/office/drawing/2014/main" id="{0C37B9A9-4B4F-7A4B-9DA4-FE601A960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221" y="420048"/>
            <a:ext cx="10289177" cy="766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200" b="1" dirty="0" err="1">
                <a:solidFill>
                  <a:schemeClr val="tx1"/>
                </a:solidFill>
              </a:rPr>
              <a:t>dS</a:t>
            </a:r>
            <a:r>
              <a:rPr lang="en-US" sz="4200" b="1" dirty="0">
                <a:solidFill>
                  <a:schemeClr val="tx1"/>
                </a:solidFill>
              </a:rPr>
              <a:t> JT amplitudes</a:t>
            </a:r>
            <a:endParaRPr lang="en-US" sz="4200" dirty="0">
              <a:solidFill>
                <a:schemeClr val="tx1"/>
              </a:solidFill>
            </a:endParaRPr>
          </a:p>
        </p:txBody>
      </p:sp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5651A921-1CB2-747D-7514-46C37FC8386E}"/>
              </a:ext>
            </a:extLst>
          </p:cNvPr>
          <p:cNvSpPr txBox="1">
            <a:spLocks/>
          </p:cNvSpPr>
          <p:nvPr/>
        </p:nvSpPr>
        <p:spPr>
          <a:xfrm>
            <a:off x="8371288" y="116798"/>
            <a:ext cx="4379495" cy="139824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2400" b="1" dirty="0">
                <a:solidFill>
                  <a:srgbClr val="0070C0"/>
                </a:solidFill>
              </a:rPr>
              <a:t>[Cotler, Jensen, Maloney ‘19]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2400" b="1" dirty="0">
                <a:solidFill>
                  <a:srgbClr val="0070C0"/>
                </a:solidFill>
              </a:rPr>
              <a:t>[Cotler, Jensen ‘19]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2400" b="1" dirty="0">
                <a:solidFill>
                  <a:srgbClr val="0070C0"/>
                </a:solidFill>
              </a:rPr>
              <a:t>[Cotler, Jensen ‘23]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3000" b="1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3000" b="1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3000" b="1" dirty="0">
              <a:solidFill>
                <a:srgbClr val="E89112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DEAE31-14DC-F5D8-5EE3-71839DB87949}"/>
              </a:ext>
            </a:extLst>
          </p:cNvPr>
          <p:cNvSpPr txBox="1">
            <a:spLocks/>
          </p:cNvSpPr>
          <p:nvPr/>
        </p:nvSpPr>
        <p:spPr>
          <a:xfrm>
            <a:off x="531220" y="1463320"/>
            <a:ext cx="7003435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3000" b="1" dirty="0">
                <a:solidFill>
                  <a:schemeClr val="tx1"/>
                </a:solidFill>
              </a:rPr>
              <a:t>Sphere: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FFB76C9-6F42-C221-8747-F40D2C68C6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86354" y="1463319"/>
            <a:ext cx="3156592" cy="449337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2094584F-EE45-304F-385A-866985FE99B6}"/>
              </a:ext>
            </a:extLst>
          </p:cNvPr>
          <p:cNvSpPr txBox="1">
            <a:spLocks/>
          </p:cNvSpPr>
          <p:nvPr/>
        </p:nvSpPr>
        <p:spPr>
          <a:xfrm>
            <a:off x="531220" y="3048433"/>
            <a:ext cx="7003435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3000" b="1" dirty="0">
                <a:solidFill>
                  <a:schemeClr val="tx1"/>
                </a:solidFill>
              </a:rPr>
              <a:t>Disk: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783C873B-1873-53EF-B025-8E60394C44D4}"/>
              </a:ext>
            </a:extLst>
          </p:cNvPr>
          <p:cNvSpPr txBox="1">
            <a:spLocks/>
          </p:cNvSpPr>
          <p:nvPr/>
        </p:nvSpPr>
        <p:spPr>
          <a:xfrm>
            <a:off x="531220" y="5106155"/>
            <a:ext cx="7003435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3000" b="1" dirty="0">
                <a:solidFill>
                  <a:schemeClr val="tx1"/>
                </a:solidFill>
              </a:rPr>
              <a:t>Cylinder: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1C27F5D1-377E-06F2-E0C6-6127A53EF9A6}"/>
              </a:ext>
            </a:extLst>
          </p:cNvPr>
          <p:cNvGrpSpPr/>
          <p:nvPr/>
        </p:nvGrpSpPr>
        <p:grpSpPr>
          <a:xfrm>
            <a:off x="2026744" y="963772"/>
            <a:ext cx="910352" cy="1109752"/>
            <a:chOff x="1897948" y="1694336"/>
            <a:chExt cx="1016848" cy="1239575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511B961F-AF0D-BD00-BEB4-8076B6418E31}"/>
                </a:ext>
              </a:extLst>
            </p:cNvPr>
            <p:cNvSpPr/>
            <p:nvPr/>
          </p:nvSpPr>
          <p:spPr>
            <a:xfrm>
              <a:off x="2000252" y="2150273"/>
              <a:ext cx="783638" cy="783638"/>
            </a:xfrm>
            <a:prstGeom prst="ellipse">
              <a:avLst/>
            </a:prstGeom>
            <a:solidFill>
              <a:srgbClr val="C7C7C7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1" name="Arc 70">
              <a:extLst>
                <a:ext uri="{FF2B5EF4-FFF2-40B4-BE49-F238E27FC236}">
                  <a16:creationId xmlns:a16="http://schemas.microsoft.com/office/drawing/2014/main" id="{0ABB1116-689C-8812-0242-8AD2CEBB7A92}"/>
                </a:ext>
              </a:extLst>
            </p:cNvPr>
            <p:cNvSpPr/>
            <p:nvPr/>
          </p:nvSpPr>
          <p:spPr>
            <a:xfrm rot="8060936">
              <a:off x="1888644" y="1703640"/>
              <a:ext cx="1035456" cy="1016848"/>
            </a:xfrm>
            <a:prstGeom prst="arc">
              <a:avLst>
                <a:gd name="adj1" fmla="val 16066706"/>
                <a:gd name="adj2" fmla="val 270909"/>
              </a:avLst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B1A35B69-9694-8DFE-0516-2AFC8AD88E96}"/>
              </a:ext>
            </a:extLst>
          </p:cNvPr>
          <p:cNvGrpSpPr/>
          <p:nvPr/>
        </p:nvGrpSpPr>
        <p:grpSpPr>
          <a:xfrm>
            <a:off x="1832423" y="2601275"/>
            <a:ext cx="1322365" cy="1420749"/>
            <a:chOff x="3733800" y="1733659"/>
            <a:chExt cx="3086100" cy="3644792"/>
          </a:xfrm>
        </p:grpSpPr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A6DC5824-CE36-7C30-7D9D-F47210321036}"/>
                </a:ext>
              </a:extLst>
            </p:cNvPr>
            <p:cNvGrpSpPr/>
            <p:nvPr/>
          </p:nvGrpSpPr>
          <p:grpSpPr>
            <a:xfrm>
              <a:off x="3733800" y="1733659"/>
              <a:ext cx="3086100" cy="3644792"/>
              <a:chOff x="3733800" y="1733659"/>
              <a:chExt cx="3086100" cy="3644791"/>
            </a:xfrm>
          </p:grpSpPr>
          <p:pic>
            <p:nvPicPr>
              <p:cNvPr id="86" name="Picture 85">
                <a:extLst>
                  <a:ext uri="{FF2B5EF4-FFF2-40B4-BE49-F238E27FC236}">
                    <a16:creationId xmlns:a16="http://schemas.microsoft.com/office/drawing/2014/main" id="{9EBDF21A-3CC8-67E3-F6AA-8C6047FF352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733800" y="1733659"/>
                <a:ext cx="3086100" cy="3644791"/>
              </a:xfrm>
              <a:prstGeom prst="rect">
                <a:avLst/>
              </a:prstGeom>
            </p:spPr>
          </p:pic>
          <p:sp>
            <p:nvSpPr>
              <p:cNvPr id="87" name="Rectangle 86">
                <a:extLst>
                  <a:ext uri="{FF2B5EF4-FFF2-40B4-BE49-F238E27FC236}">
                    <a16:creationId xmlns:a16="http://schemas.microsoft.com/office/drawing/2014/main" id="{D968F6F0-D364-F73B-E59B-982D6E1E1FFF}"/>
                  </a:ext>
                </a:extLst>
              </p:cNvPr>
              <p:cNvSpPr/>
              <p:nvPr/>
            </p:nvSpPr>
            <p:spPr>
              <a:xfrm>
                <a:off x="4797210" y="4506680"/>
                <a:ext cx="905757" cy="516169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" name="Rectangle 87">
                <a:extLst>
                  <a:ext uri="{FF2B5EF4-FFF2-40B4-BE49-F238E27FC236}">
                    <a16:creationId xmlns:a16="http://schemas.microsoft.com/office/drawing/2014/main" id="{E20C4CB2-FF2F-82AA-DA1A-FAF90B8FDAC8}"/>
                  </a:ext>
                </a:extLst>
              </p:cNvPr>
              <p:cNvSpPr/>
              <p:nvPr/>
            </p:nvSpPr>
            <p:spPr>
              <a:xfrm>
                <a:off x="4743354" y="4401265"/>
                <a:ext cx="905757" cy="442305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" name="Rectangle 88">
                <a:extLst>
                  <a:ext uri="{FF2B5EF4-FFF2-40B4-BE49-F238E27FC236}">
                    <a16:creationId xmlns:a16="http://schemas.microsoft.com/office/drawing/2014/main" id="{0A939E3D-A533-BF28-489B-4C6C926BAA0C}"/>
                  </a:ext>
                </a:extLst>
              </p:cNvPr>
              <p:cNvSpPr/>
              <p:nvPr/>
            </p:nvSpPr>
            <p:spPr>
              <a:xfrm>
                <a:off x="4842066" y="4394389"/>
                <a:ext cx="905757" cy="442305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0" name="Rectangle 89">
                <a:extLst>
                  <a:ext uri="{FF2B5EF4-FFF2-40B4-BE49-F238E27FC236}">
                    <a16:creationId xmlns:a16="http://schemas.microsoft.com/office/drawing/2014/main" id="{4F0A1DA4-1E0B-1876-1D6C-437C80D45206}"/>
                  </a:ext>
                </a:extLst>
              </p:cNvPr>
              <p:cNvSpPr/>
              <p:nvPr/>
            </p:nvSpPr>
            <p:spPr>
              <a:xfrm rot="19671007">
                <a:off x="4832675" y="4759172"/>
                <a:ext cx="200131" cy="393377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1" name="Rectangle 90">
                <a:extLst>
                  <a:ext uri="{FF2B5EF4-FFF2-40B4-BE49-F238E27FC236}">
                    <a16:creationId xmlns:a16="http://schemas.microsoft.com/office/drawing/2014/main" id="{1E980531-C008-37F6-523C-14F39A7FA93E}"/>
                  </a:ext>
                </a:extLst>
              </p:cNvPr>
              <p:cNvSpPr/>
              <p:nvPr/>
            </p:nvSpPr>
            <p:spPr>
              <a:xfrm rot="20982092">
                <a:off x="4748429" y="4816308"/>
                <a:ext cx="144692" cy="92906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2" name="Rectangle 91">
                <a:extLst>
                  <a:ext uri="{FF2B5EF4-FFF2-40B4-BE49-F238E27FC236}">
                    <a16:creationId xmlns:a16="http://schemas.microsoft.com/office/drawing/2014/main" id="{8557E7B4-7FEF-273D-8AE6-46DA28E13046}"/>
                  </a:ext>
                </a:extLst>
              </p:cNvPr>
              <p:cNvSpPr/>
              <p:nvPr/>
            </p:nvSpPr>
            <p:spPr>
              <a:xfrm rot="435068">
                <a:off x="5595467" y="4824943"/>
                <a:ext cx="144692" cy="92906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3" name="Oval 92">
                <a:extLst>
                  <a:ext uri="{FF2B5EF4-FFF2-40B4-BE49-F238E27FC236}">
                    <a16:creationId xmlns:a16="http://schemas.microsoft.com/office/drawing/2014/main" id="{06FBB5AE-6442-98F3-2B79-4F120461262D}"/>
                  </a:ext>
                </a:extLst>
              </p:cNvPr>
              <p:cNvSpPr/>
              <p:nvPr/>
            </p:nvSpPr>
            <p:spPr>
              <a:xfrm>
                <a:off x="4753356" y="4630346"/>
                <a:ext cx="992088" cy="419387"/>
              </a:xfrm>
              <a:prstGeom prst="ellipse">
                <a:avLst/>
              </a:prstGeom>
              <a:noFill/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4" name="Rectangle 93">
                <a:extLst>
                  <a:ext uri="{FF2B5EF4-FFF2-40B4-BE49-F238E27FC236}">
                    <a16:creationId xmlns:a16="http://schemas.microsoft.com/office/drawing/2014/main" id="{530FEF36-C02E-8E89-6318-66FC4C9D048A}"/>
                  </a:ext>
                </a:extLst>
              </p:cNvPr>
              <p:cNvSpPr/>
              <p:nvPr/>
            </p:nvSpPr>
            <p:spPr>
              <a:xfrm>
                <a:off x="4739913" y="4424885"/>
                <a:ext cx="1016909" cy="442305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5" name="Oval 94">
                <a:extLst>
                  <a:ext uri="{FF2B5EF4-FFF2-40B4-BE49-F238E27FC236}">
                    <a16:creationId xmlns:a16="http://schemas.microsoft.com/office/drawing/2014/main" id="{3AEB6EBB-3704-70B0-6BFF-454BC67459FB}"/>
                  </a:ext>
                </a:extLst>
              </p:cNvPr>
              <p:cNvSpPr/>
              <p:nvPr/>
            </p:nvSpPr>
            <p:spPr>
              <a:xfrm>
                <a:off x="4753357" y="4633752"/>
                <a:ext cx="992088" cy="416103"/>
              </a:xfrm>
              <a:prstGeom prst="ellipse">
                <a:avLst/>
              </a:prstGeom>
              <a:noFill/>
              <a:ln w="27305">
                <a:solidFill>
                  <a:srgbClr val="FF0000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AE07E29C-5F92-61FF-F43F-9EC95998CC54}"/>
                </a:ext>
              </a:extLst>
            </p:cNvPr>
            <p:cNvSpPr/>
            <p:nvPr/>
          </p:nvSpPr>
          <p:spPr>
            <a:xfrm>
              <a:off x="4341885" y="2549420"/>
              <a:ext cx="1840911" cy="466283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D8EEB816-7C3C-7EAF-4898-4C817127F332}"/>
                </a:ext>
              </a:extLst>
            </p:cNvPr>
            <p:cNvSpPr/>
            <p:nvPr/>
          </p:nvSpPr>
          <p:spPr>
            <a:xfrm rot="2286954">
              <a:off x="3900319" y="2720323"/>
              <a:ext cx="1840911" cy="466283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9A078DDF-07F1-55EC-29B9-0F445DCCB0B2}"/>
                </a:ext>
              </a:extLst>
            </p:cNvPr>
            <p:cNvSpPr/>
            <p:nvPr/>
          </p:nvSpPr>
          <p:spPr>
            <a:xfrm rot="19579957">
              <a:off x="4782512" y="2622112"/>
              <a:ext cx="1840911" cy="466283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14D2ED66-76A0-8062-2A06-385C4797C9F9}"/>
                </a:ext>
              </a:extLst>
            </p:cNvPr>
            <p:cNvSpPr/>
            <p:nvPr/>
          </p:nvSpPr>
          <p:spPr>
            <a:xfrm>
              <a:off x="3775916" y="1733659"/>
              <a:ext cx="2994278" cy="1039817"/>
            </a:xfrm>
            <a:prstGeom prst="ellipse">
              <a:avLst/>
            </a:prstGeom>
            <a:solidFill>
              <a:srgbClr val="EDEDED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96" name="Picture 95">
            <a:extLst>
              <a:ext uri="{FF2B5EF4-FFF2-40B4-BE49-F238E27FC236}">
                <a16:creationId xmlns:a16="http://schemas.microsoft.com/office/drawing/2014/main" id="{CE285586-C0E9-E0A6-0FBF-BEDA2360A87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86898" y="2300303"/>
            <a:ext cx="189006" cy="214779"/>
          </a:xfrm>
          <a:prstGeom prst="rect">
            <a:avLst/>
          </a:prstGeom>
        </p:spPr>
      </p:pic>
      <p:pic>
        <p:nvPicPr>
          <p:cNvPr id="98" name="Picture 97">
            <a:extLst>
              <a:ext uri="{FF2B5EF4-FFF2-40B4-BE49-F238E27FC236}">
                <a16:creationId xmlns:a16="http://schemas.microsoft.com/office/drawing/2014/main" id="{0CA13B2E-A792-2F7A-0D6C-D9D45638521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05907" y="2776284"/>
            <a:ext cx="2698654" cy="1050104"/>
          </a:xfrm>
          <a:prstGeom prst="rect">
            <a:avLst/>
          </a:prstGeom>
        </p:spPr>
      </p:pic>
      <p:grpSp>
        <p:nvGrpSpPr>
          <p:cNvPr id="136" name="Group 135">
            <a:extLst>
              <a:ext uri="{FF2B5EF4-FFF2-40B4-BE49-F238E27FC236}">
                <a16:creationId xmlns:a16="http://schemas.microsoft.com/office/drawing/2014/main" id="{C88EE0B4-7B28-9E31-B29A-6343388A4353}"/>
              </a:ext>
            </a:extLst>
          </p:cNvPr>
          <p:cNvGrpSpPr/>
          <p:nvPr/>
        </p:nvGrpSpPr>
        <p:grpSpPr>
          <a:xfrm>
            <a:off x="2454338" y="4449725"/>
            <a:ext cx="954801" cy="1950061"/>
            <a:chOff x="8951562" y="2003874"/>
            <a:chExt cx="1981716" cy="4047403"/>
          </a:xfrm>
        </p:grpSpPr>
        <p:pic>
          <p:nvPicPr>
            <p:cNvPr id="100" name="Picture 99">
              <a:extLst>
                <a:ext uri="{FF2B5EF4-FFF2-40B4-BE49-F238E27FC236}">
                  <a16:creationId xmlns:a16="http://schemas.microsoft.com/office/drawing/2014/main" id="{D6EBFED6-4700-FB77-6864-601FD6E7EBE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953634" y="2003874"/>
              <a:ext cx="1979644" cy="4047403"/>
            </a:xfrm>
            <a:prstGeom prst="rect">
              <a:avLst/>
            </a:prstGeom>
          </p:spPr>
        </p:pic>
        <p:sp>
          <p:nvSpPr>
            <p:cNvPr id="122" name="Rectangle 121">
              <a:extLst>
                <a:ext uri="{FF2B5EF4-FFF2-40B4-BE49-F238E27FC236}">
                  <a16:creationId xmlns:a16="http://schemas.microsoft.com/office/drawing/2014/main" id="{E761464F-F731-BF29-0F6D-738A9747BF9B}"/>
                </a:ext>
              </a:extLst>
            </p:cNvPr>
            <p:cNvSpPr/>
            <p:nvPr/>
          </p:nvSpPr>
          <p:spPr>
            <a:xfrm rot="5400000">
              <a:off x="10144250" y="2596055"/>
              <a:ext cx="209580" cy="274993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Rectangle 122">
              <a:extLst>
                <a:ext uri="{FF2B5EF4-FFF2-40B4-BE49-F238E27FC236}">
                  <a16:creationId xmlns:a16="http://schemas.microsoft.com/office/drawing/2014/main" id="{9205F5C0-C535-29F7-D78A-07E02C718462}"/>
                </a:ext>
              </a:extLst>
            </p:cNvPr>
            <p:cNvSpPr/>
            <p:nvPr/>
          </p:nvSpPr>
          <p:spPr>
            <a:xfrm rot="5400000">
              <a:off x="10378636" y="2428516"/>
              <a:ext cx="209580" cy="274993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Rectangle 123">
              <a:extLst>
                <a:ext uri="{FF2B5EF4-FFF2-40B4-BE49-F238E27FC236}">
                  <a16:creationId xmlns:a16="http://schemas.microsoft.com/office/drawing/2014/main" id="{69947E35-BF28-716B-ACF5-6F82BD1B22DB}"/>
                </a:ext>
              </a:extLst>
            </p:cNvPr>
            <p:cNvSpPr/>
            <p:nvPr/>
          </p:nvSpPr>
          <p:spPr>
            <a:xfrm rot="3433477">
              <a:off x="10467076" y="2396783"/>
              <a:ext cx="209580" cy="274993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7" name="Group 126">
              <a:extLst>
                <a:ext uri="{FF2B5EF4-FFF2-40B4-BE49-F238E27FC236}">
                  <a16:creationId xmlns:a16="http://schemas.microsoft.com/office/drawing/2014/main" id="{0AB19989-FDAE-D2C5-263C-672830E280F8}"/>
                </a:ext>
              </a:extLst>
            </p:cNvPr>
            <p:cNvGrpSpPr/>
            <p:nvPr/>
          </p:nvGrpSpPr>
          <p:grpSpPr>
            <a:xfrm flipH="1">
              <a:off x="9240101" y="2497938"/>
              <a:ext cx="340688" cy="218568"/>
              <a:chOff x="10498329" y="2604635"/>
              <a:chExt cx="340688" cy="218568"/>
            </a:xfrm>
          </p:grpSpPr>
          <p:sp>
            <p:nvSpPr>
              <p:cNvPr id="125" name="Rectangle 124">
                <a:extLst>
                  <a:ext uri="{FF2B5EF4-FFF2-40B4-BE49-F238E27FC236}">
                    <a16:creationId xmlns:a16="http://schemas.microsoft.com/office/drawing/2014/main" id="{EAB7EE8E-1C79-2C30-2052-ACC744151A0A}"/>
                  </a:ext>
                </a:extLst>
              </p:cNvPr>
              <p:cNvSpPr/>
              <p:nvPr/>
            </p:nvSpPr>
            <p:spPr>
              <a:xfrm rot="5400000">
                <a:off x="10531036" y="2580916"/>
                <a:ext cx="209580" cy="274993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6" name="Rectangle 125">
                <a:extLst>
                  <a:ext uri="{FF2B5EF4-FFF2-40B4-BE49-F238E27FC236}">
                    <a16:creationId xmlns:a16="http://schemas.microsoft.com/office/drawing/2014/main" id="{E78FE4A9-17C5-0113-2FEB-8A36D214A68F}"/>
                  </a:ext>
                </a:extLst>
              </p:cNvPr>
              <p:cNvSpPr/>
              <p:nvPr/>
            </p:nvSpPr>
            <p:spPr>
              <a:xfrm rot="3433477">
                <a:off x="10596731" y="2571928"/>
                <a:ext cx="209580" cy="274993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30" name="Rectangle 129">
              <a:extLst>
                <a:ext uri="{FF2B5EF4-FFF2-40B4-BE49-F238E27FC236}">
                  <a16:creationId xmlns:a16="http://schemas.microsoft.com/office/drawing/2014/main" id="{4EB2317C-2118-8F73-56AC-9DE5D7D35940}"/>
                </a:ext>
              </a:extLst>
            </p:cNvPr>
            <p:cNvSpPr/>
            <p:nvPr/>
          </p:nvSpPr>
          <p:spPr>
            <a:xfrm rot="18406472" flipH="1">
              <a:off x="9211282" y="2422154"/>
              <a:ext cx="209580" cy="274993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Rectangle 130">
              <a:extLst>
                <a:ext uri="{FF2B5EF4-FFF2-40B4-BE49-F238E27FC236}">
                  <a16:creationId xmlns:a16="http://schemas.microsoft.com/office/drawing/2014/main" id="{EBD6707A-EA7B-DD53-0474-F7527C8EFB65}"/>
                </a:ext>
              </a:extLst>
            </p:cNvPr>
            <p:cNvSpPr/>
            <p:nvPr/>
          </p:nvSpPr>
          <p:spPr>
            <a:xfrm rot="18406472" flipH="1">
              <a:off x="9160848" y="2382787"/>
              <a:ext cx="209580" cy="274993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1" name="Group 120">
              <a:extLst>
                <a:ext uri="{FF2B5EF4-FFF2-40B4-BE49-F238E27FC236}">
                  <a16:creationId xmlns:a16="http://schemas.microsoft.com/office/drawing/2014/main" id="{41BC5D16-E455-1A3B-8E15-C8C379B35AE3}"/>
                </a:ext>
              </a:extLst>
            </p:cNvPr>
            <p:cNvGrpSpPr/>
            <p:nvPr/>
          </p:nvGrpSpPr>
          <p:grpSpPr>
            <a:xfrm>
              <a:off x="8951562" y="2022162"/>
              <a:ext cx="1979643" cy="856884"/>
              <a:chOff x="6230336" y="6189460"/>
              <a:chExt cx="1283020" cy="566362"/>
            </a:xfrm>
          </p:grpSpPr>
          <p:sp>
            <p:nvSpPr>
              <p:cNvPr id="107" name="Rectangle 106">
                <a:extLst>
                  <a:ext uri="{FF2B5EF4-FFF2-40B4-BE49-F238E27FC236}">
                    <a16:creationId xmlns:a16="http://schemas.microsoft.com/office/drawing/2014/main" id="{90764735-AF45-959D-A1B6-2D166CD006A6}"/>
                  </a:ext>
                </a:extLst>
              </p:cNvPr>
              <p:cNvSpPr/>
              <p:nvPr/>
            </p:nvSpPr>
            <p:spPr>
              <a:xfrm>
                <a:off x="6493485" y="6507446"/>
                <a:ext cx="755309" cy="181758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8" name="Rectangle 107">
                <a:extLst>
                  <a:ext uri="{FF2B5EF4-FFF2-40B4-BE49-F238E27FC236}">
                    <a16:creationId xmlns:a16="http://schemas.microsoft.com/office/drawing/2014/main" id="{E577C3A3-ADBF-F54E-A031-3D71AB5F3BEB}"/>
                  </a:ext>
                </a:extLst>
              </p:cNvPr>
              <p:cNvSpPr/>
              <p:nvPr/>
            </p:nvSpPr>
            <p:spPr>
              <a:xfrm rot="2286954">
                <a:off x="6283642" y="6574064"/>
                <a:ext cx="788813" cy="181758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9" name="Rectangle 108">
                <a:extLst>
                  <a:ext uri="{FF2B5EF4-FFF2-40B4-BE49-F238E27FC236}">
                    <a16:creationId xmlns:a16="http://schemas.microsoft.com/office/drawing/2014/main" id="{9873AB92-91C1-21D9-A66E-D5E1B27ADA25}"/>
                  </a:ext>
                </a:extLst>
              </p:cNvPr>
              <p:cNvSpPr/>
              <p:nvPr/>
            </p:nvSpPr>
            <p:spPr>
              <a:xfrm rot="19579957">
                <a:off x="6661653" y="6535781"/>
                <a:ext cx="788813" cy="181758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0" name="Oval 109">
                <a:extLst>
                  <a:ext uri="{FF2B5EF4-FFF2-40B4-BE49-F238E27FC236}">
                    <a16:creationId xmlns:a16="http://schemas.microsoft.com/office/drawing/2014/main" id="{1630DB9B-D13D-0AB7-E675-3D94439CE9A1}"/>
                  </a:ext>
                </a:extLst>
              </p:cNvPr>
              <p:cNvSpPr/>
              <p:nvPr/>
            </p:nvSpPr>
            <p:spPr>
              <a:xfrm>
                <a:off x="6230336" y="6189460"/>
                <a:ext cx="1283020" cy="405323"/>
              </a:xfrm>
              <a:prstGeom prst="ellipse">
                <a:avLst/>
              </a:prstGeom>
              <a:solidFill>
                <a:srgbClr val="EDEDED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32" name="Oval 131">
              <a:extLst>
                <a:ext uri="{FF2B5EF4-FFF2-40B4-BE49-F238E27FC236}">
                  <a16:creationId xmlns:a16="http://schemas.microsoft.com/office/drawing/2014/main" id="{813844C9-3AF3-480A-C5B6-D596B106C716}"/>
                </a:ext>
              </a:extLst>
            </p:cNvPr>
            <p:cNvSpPr/>
            <p:nvPr/>
          </p:nvSpPr>
          <p:spPr>
            <a:xfrm>
              <a:off x="8951562" y="5413602"/>
              <a:ext cx="1979643" cy="613238"/>
            </a:xfrm>
            <a:prstGeom prst="ellipse">
              <a:avLst/>
            </a:prstGeom>
            <a:solidFill>
              <a:srgbClr val="C7C7C7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Rectangle 132">
              <a:extLst>
                <a:ext uri="{FF2B5EF4-FFF2-40B4-BE49-F238E27FC236}">
                  <a16:creationId xmlns:a16="http://schemas.microsoft.com/office/drawing/2014/main" id="{483BCAD3-6B38-455A-4DEA-5468E1787773}"/>
                </a:ext>
              </a:extLst>
            </p:cNvPr>
            <p:cNvSpPr/>
            <p:nvPr/>
          </p:nvSpPr>
          <p:spPr>
            <a:xfrm>
              <a:off x="9357589" y="5296748"/>
              <a:ext cx="1165408" cy="274993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Rectangle 133">
              <a:extLst>
                <a:ext uri="{FF2B5EF4-FFF2-40B4-BE49-F238E27FC236}">
                  <a16:creationId xmlns:a16="http://schemas.microsoft.com/office/drawing/2014/main" id="{652CFE51-6865-43E9-122A-7B2789DC7D0F}"/>
                </a:ext>
              </a:extLst>
            </p:cNvPr>
            <p:cNvSpPr/>
            <p:nvPr/>
          </p:nvSpPr>
          <p:spPr>
            <a:xfrm rot="18821491">
              <a:off x="9046978" y="5374824"/>
              <a:ext cx="572378" cy="188056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Rectangle 134">
              <a:extLst>
                <a:ext uri="{FF2B5EF4-FFF2-40B4-BE49-F238E27FC236}">
                  <a16:creationId xmlns:a16="http://schemas.microsoft.com/office/drawing/2014/main" id="{B7AFCA72-3A85-92DF-6A1D-C579017AB04A}"/>
                </a:ext>
              </a:extLst>
            </p:cNvPr>
            <p:cNvSpPr/>
            <p:nvPr/>
          </p:nvSpPr>
          <p:spPr>
            <a:xfrm rot="2778509" flipH="1">
              <a:off x="10317759" y="5399882"/>
              <a:ext cx="572378" cy="188056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7" name="Picture 136">
            <a:extLst>
              <a:ext uri="{FF2B5EF4-FFF2-40B4-BE49-F238E27FC236}">
                <a16:creationId xmlns:a16="http://schemas.microsoft.com/office/drawing/2014/main" id="{94A9B980-4FEE-2AD4-6635-933457F9808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36211" y="4144568"/>
            <a:ext cx="189006" cy="214779"/>
          </a:xfrm>
          <a:prstGeom prst="rect">
            <a:avLst/>
          </a:prstGeom>
        </p:spPr>
      </p:pic>
      <p:pic>
        <p:nvPicPr>
          <p:cNvPr id="138" name="Picture 137">
            <a:extLst>
              <a:ext uri="{FF2B5EF4-FFF2-40B4-BE49-F238E27FC236}">
                <a16:creationId xmlns:a16="http://schemas.microsoft.com/office/drawing/2014/main" id="{6858BE30-68C5-A9F0-34FF-AAEDB3A9C44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863422" y="6486339"/>
            <a:ext cx="241220" cy="218605"/>
          </a:xfrm>
          <a:prstGeom prst="rect">
            <a:avLst/>
          </a:prstGeom>
        </p:spPr>
      </p:pic>
      <p:pic>
        <p:nvPicPr>
          <p:cNvPr id="139" name="Picture 138">
            <a:extLst>
              <a:ext uri="{FF2B5EF4-FFF2-40B4-BE49-F238E27FC236}">
                <a16:creationId xmlns:a16="http://schemas.microsoft.com/office/drawing/2014/main" id="{2B28D490-70DA-9266-8E1E-95701E737E0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570649" y="4953062"/>
            <a:ext cx="2830151" cy="893732"/>
          </a:xfrm>
          <a:prstGeom prst="rect">
            <a:avLst/>
          </a:prstGeom>
        </p:spPr>
      </p:pic>
      <p:cxnSp>
        <p:nvCxnSpPr>
          <p:cNvPr id="141" name="Straight Arrow Connector 140">
            <a:extLst>
              <a:ext uri="{FF2B5EF4-FFF2-40B4-BE49-F238E27FC236}">
                <a16:creationId xmlns:a16="http://schemas.microsoft.com/office/drawing/2014/main" id="{DA5949C0-4827-5144-6C5C-275AB978E0FF}"/>
              </a:ext>
            </a:extLst>
          </p:cNvPr>
          <p:cNvCxnSpPr>
            <a:cxnSpLocks/>
          </p:cNvCxnSpPr>
          <p:nvPr/>
        </p:nvCxnSpPr>
        <p:spPr>
          <a:xfrm flipH="1">
            <a:off x="6539758" y="5732274"/>
            <a:ext cx="765621" cy="0"/>
          </a:xfrm>
          <a:prstGeom prst="straightConnector1">
            <a:avLst/>
          </a:prstGeom>
          <a:ln w="38100">
            <a:solidFill>
              <a:srgbClr val="0070C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Content Placeholder 2">
            <a:extLst>
              <a:ext uri="{FF2B5EF4-FFF2-40B4-BE49-F238E27FC236}">
                <a16:creationId xmlns:a16="http://schemas.microsoft.com/office/drawing/2014/main" id="{064B2F42-7164-1953-49A1-7D66E0FD1AD9}"/>
              </a:ext>
            </a:extLst>
          </p:cNvPr>
          <p:cNvSpPr txBox="1">
            <a:spLocks/>
          </p:cNvSpPr>
          <p:nvPr/>
        </p:nvSpPr>
        <p:spPr>
          <a:xfrm>
            <a:off x="7459133" y="5413674"/>
            <a:ext cx="2409173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2200" b="1" dirty="0">
                <a:solidFill>
                  <a:srgbClr val="0070C0"/>
                </a:solidFill>
              </a:rPr>
              <a:t>for convergence of moduli integral</a:t>
            </a:r>
          </a:p>
        </p:txBody>
      </p:sp>
      <p:grpSp>
        <p:nvGrpSpPr>
          <p:cNvPr id="143" name="Group 142">
            <a:extLst>
              <a:ext uri="{FF2B5EF4-FFF2-40B4-BE49-F238E27FC236}">
                <a16:creationId xmlns:a16="http://schemas.microsoft.com/office/drawing/2014/main" id="{9FE3CCE3-6874-E820-FA8D-BCD171B27BE1}"/>
              </a:ext>
            </a:extLst>
          </p:cNvPr>
          <p:cNvGrpSpPr/>
          <p:nvPr/>
        </p:nvGrpSpPr>
        <p:grpSpPr>
          <a:xfrm>
            <a:off x="7433631" y="2506908"/>
            <a:ext cx="2098141" cy="1545989"/>
            <a:chOff x="3733800" y="1733660"/>
            <a:chExt cx="3086100" cy="2273953"/>
          </a:xfrm>
        </p:grpSpPr>
        <p:pic>
          <p:nvPicPr>
            <p:cNvPr id="144" name="Picture 143">
              <a:extLst>
                <a:ext uri="{FF2B5EF4-FFF2-40B4-BE49-F238E27FC236}">
                  <a16:creationId xmlns:a16="http://schemas.microsoft.com/office/drawing/2014/main" id="{7239E151-A447-0806-F22C-6FC234AE2B8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b="50589"/>
            <a:stretch/>
          </p:blipFill>
          <p:spPr>
            <a:xfrm>
              <a:off x="3733800" y="1733660"/>
              <a:ext cx="3086100" cy="1800928"/>
            </a:xfrm>
            <a:prstGeom prst="rect">
              <a:avLst/>
            </a:prstGeom>
          </p:spPr>
        </p:pic>
        <p:sp>
          <p:nvSpPr>
            <p:cNvPr id="145" name="Freeform 144">
              <a:extLst>
                <a:ext uri="{FF2B5EF4-FFF2-40B4-BE49-F238E27FC236}">
                  <a16:creationId xmlns:a16="http://schemas.microsoft.com/office/drawing/2014/main" id="{DBD19817-5721-C667-64FC-7F8361B20BB4}"/>
                </a:ext>
              </a:extLst>
            </p:cNvPr>
            <p:cNvSpPr/>
            <p:nvPr/>
          </p:nvSpPr>
          <p:spPr>
            <a:xfrm>
              <a:off x="4485890" y="3526387"/>
              <a:ext cx="1541769" cy="213224"/>
            </a:xfrm>
            <a:custGeom>
              <a:avLst/>
              <a:gdLst>
                <a:gd name="connsiteX0" fmla="*/ 0 w 1541769"/>
                <a:gd name="connsiteY0" fmla="*/ 4101 h 213224"/>
                <a:gd name="connsiteX1" fmla="*/ 16402 w 1541769"/>
                <a:gd name="connsiteY1" fmla="*/ 32804 h 213224"/>
                <a:gd name="connsiteX2" fmla="*/ 41005 w 1541769"/>
                <a:gd name="connsiteY2" fmla="*/ 49206 h 213224"/>
                <a:gd name="connsiteX3" fmla="*/ 53306 w 1541769"/>
                <a:gd name="connsiteY3" fmla="*/ 57407 h 213224"/>
                <a:gd name="connsiteX4" fmla="*/ 65607 w 1541769"/>
                <a:gd name="connsiteY4" fmla="*/ 65608 h 213224"/>
                <a:gd name="connsiteX5" fmla="*/ 77909 w 1541769"/>
                <a:gd name="connsiteY5" fmla="*/ 69708 h 213224"/>
                <a:gd name="connsiteX6" fmla="*/ 102511 w 1541769"/>
                <a:gd name="connsiteY6" fmla="*/ 82009 h 213224"/>
                <a:gd name="connsiteX7" fmla="*/ 114813 w 1541769"/>
                <a:gd name="connsiteY7" fmla="*/ 90210 h 213224"/>
                <a:gd name="connsiteX8" fmla="*/ 159918 w 1541769"/>
                <a:gd name="connsiteY8" fmla="*/ 102512 h 213224"/>
                <a:gd name="connsiteX9" fmla="*/ 295232 w 1541769"/>
                <a:gd name="connsiteY9" fmla="*/ 106612 h 213224"/>
                <a:gd name="connsiteX10" fmla="*/ 328036 w 1541769"/>
                <a:gd name="connsiteY10" fmla="*/ 114813 h 213224"/>
                <a:gd name="connsiteX11" fmla="*/ 352639 w 1541769"/>
                <a:gd name="connsiteY11" fmla="*/ 131215 h 213224"/>
                <a:gd name="connsiteX12" fmla="*/ 377241 w 1541769"/>
                <a:gd name="connsiteY12" fmla="*/ 155817 h 213224"/>
                <a:gd name="connsiteX13" fmla="*/ 405945 w 1541769"/>
                <a:gd name="connsiteY13" fmla="*/ 176320 h 213224"/>
                <a:gd name="connsiteX14" fmla="*/ 430547 w 1541769"/>
                <a:gd name="connsiteY14" fmla="*/ 184521 h 213224"/>
                <a:gd name="connsiteX15" fmla="*/ 545360 w 1541769"/>
                <a:gd name="connsiteY15" fmla="*/ 176320 h 213224"/>
                <a:gd name="connsiteX16" fmla="*/ 557661 w 1541769"/>
                <a:gd name="connsiteY16" fmla="*/ 172219 h 213224"/>
                <a:gd name="connsiteX17" fmla="*/ 590465 w 1541769"/>
                <a:gd name="connsiteY17" fmla="*/ 164018 h 213224"/>
                <a:gd name="connsiteX18" fmla="*/ 610967 w 1541769"/>
                <a:gd name="connsiteY18" fmla="*/ 159918 h 213224"/>
                <a:gd name="connsiteX19" fmla="*/ 623268 w 1541769"/>
                <a:gd name="connsiteY19" fmla="*/ 155817 h 213224"/>
                <a:gd name="connsiteX20" fmla="*/ 656072 w 1541769"/>
                <a:gd name="connsiteY20" fmla="*/ 151717 h 213224"/>
                <a:gd name="connsiteX21" fmla="*/ 668373 w 1541769"/>
                <a:gd name="connsiteY21" fmla="*/ 147617 h 213224"/>
                <a:gd name="connsiteX22" fmla="*/ 766784 w 1541769"/>
                <a:gd name="connsiteY22" fmla="*/ 155817 h 213224"/>
                <a:gd name="connsiteX23" fmla="*/ 791387 w 1541769"/>
                <a:gd name="connsiteY23" fmla="*/ 168119 h 213224"/>
                <a:gd name="connsiteX24" fmla="*/ 803688 w 1541769"/>
                <a:gd name="connsiteY24" fmla="*/ 176320 h 213224"/>
                <a:gd name="connsiteX25" fmla="*/ 815989 w 1541769"/>
                <a:gd name="connsiteY25" fmla="*/ 180420 h 213224"/>
                <a:gd name="connsiteX26" fmla="*/ 844693 w 1541769"/>
                <a:gd name="connsiteY26" fmla="*/ 196822 h 213224"/>
                <a:gd name="connsiteX27" fmla="*/ 877496 w 1541769"/>
                <a:gd name="connsiteY27" fmla="*/ 205023 h 213224"/>
                <a:gd name="connsiteX28" fmla="*/ 889797 w 1541769"/>
                <a:gd name="connsiteY28" fmla="*/ 209123 h 213224"/>
                <a:gd name="connsiteX29" fmla="*/ 914400 w 1541769"/>
                <a:gd name="connsiteY29" fmla="*/ 213224 h 213224"/>
                <a:gd name="connsiteX30" fmla="*/ 1041514 w 1541769"/>
                <a:gd name="connsiteY30" fmla="*/ 209123 h 213224"/>
                <a:gd name="connsiteX31" fmla="*/ 1094820 w 1541769"/>
                <a:gd name="connsiteY31" fmla="*/ 205023 h 213224"/>
                <a:gd name="connsiteX32" fmla="*/ 1119423 w 1541769"/>
                <a:gd name="connsiteY32" fmla="*/ 196822 h 213224"/>
                <a:gd name="connsiteX33" fmla="*/ 1139925 w 1541769"/>
                <a:gd name="connsiteY33" fmla="*/ 192722 h 213224"/>
                <a:gd name="connsiteX34" fmla="*/ 1152226 w 1541769"/>
                <a:gd name="connsiteY34" fmla="*/ 184521 h 213224"/>
                <a:gd name="connsiteX35" fmla="*/ 1185030 w 1541769"/>
                <a:gd name="connsiteY35" fmla="*/ 168119 h 213224"/>
                <a:gd name="connsiteX36" fmla="*/ 1205532 w 1541769"/>
                <a:gd name="connsiteY36" fmla="*/ 155817 h 213224"/>
                <a:gd name="connsiteX37" fmla="*/ 1242436 w 1541769"/>
                <a:gd name="connsiteY37" fmla="*/ 143516 h 213224"/>
                <a:gd name="connsiteX38" fmla="*/ 1262938 w 1541769"/>
                <a:gd name="connsiteY38" fmla="*/ 135315 h 213224"/>
                <a:gd name="connsiteX39" fmla="*/ 1287541 w 1541769"/>
                <a:gd name="connsiteY39" fmla="*/ 127114 h 213224"/>
                <a:gd name="connsiteX40" fmla="*/ 1303943 w 1541769"/>
                <a:gd name="connsiteY40" fmla="*/ 114813 h 213224"/>
                <a:gd name="connsiteX41" fmla="*/ 1324445 w 1541769"/>
                <a:gd name="connsiteY41" fmla="*/ 106612 h 213224"/>
                <a:gd name="connsiteX42" fmla="*/ 1357249 w 1541769"/>
                <a:gd name="connsiteY42" fmla="*/ 94311 h 213224"/>
                <a:gd name="connsiteX43" fmla="*/ 1402353 w 1541769"/>
                <a:gd name="connsiteY43" fmla="*/ 73809 h 213224"/>
                <a:gd name="connsiteX44" fmla="*/ 1414655 w 1541769"/>
                <a:gd name="connsiteY44" fmla="*/ 65608 h 213224"/>
                <a:gd name="connsiteX45" fmla="*/ 1426956 w 1541769"/>
                <a:gd name="connsiteY45" fmla="*/ 61507 h 213224"/>
                <a:gd name="connsiteX46" fmla="*/ 1467961 w 1541769"/>
                <a:gd name="connsiteY46" fmla="*/ 41005 h 213224"/>
                <a:gd name="connsiteX47" fmla="*/ 1480262 w 1541769"/>
                <a:gd name="connsiteY47" fmla="*/ 32804 h 213224"/>
                <a:gd name="connsiteX48" fmla="*/ 1492563 w 1541769"/>
                <a:gd name="connsiteY48" fmla="*/ 28704 h 213224"/>
                <a:gd name="connsiteX49" fmla="*/ 1517166 w 1541769"/>
                <a:gd name="connsiteY49" fmla="*/ 12302 h 213224"/>
                <a:gd name="connsiteX50" fmla="*/ 1529467 w 1541769"/>
                <a:gd name="connsiteY50" fmla="*/ 8201 h 213224"/>
                <a:gd name="connsiteX51" fmla="*/ 1541769 w 1541769"/>
                <a:gd name="connsiteY51" fmla="*/ 0 h 213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1541769" h="213224">
                  <a:moveTo>
                    <a:pt x="0" y="4101"/>
                  </a:moveTo>
                  <a:cubicBezTo>
                    <a:pt x="5467" y="13669"/>
                    <a:pt x="8989" y="24650"/>
                    <a:pt x="16402" y="32804"/>
                  </a:cubicBezTo>
                  <a:cubicBezTo>
                    <a:pt x="23032" y="40097"/>
                    <a:pt x="32804" y="43739"/>
                    <a:pt x="41005" y="49206"/>
                  </a:cubicBezTo>
                  <a:lnTo>
                    <a:pt x="53306" y="57407"/>
                  </a:lnTo>
                  <a:cubicBezTo>
                    <a:pt x="57406" y="60141"/>
                    <a:pt x="60932" y="64050"/>
                    <a:pt x="65607" y="65608"/>
                  </a:cubicBezTo>
                  <a:lnTo>
                    <a:pt x="77909" y="69708"/>
                  </a:lnTo>
                  <a:cubicBezTo>
                    <a:pt x="113158" y="93208"/>
                    <a:pt x="68563" y="65036"/>
                    <a:pt x="102511" y="82009"/>
                  </a:cubicBezTo>
                  <a:cubicBezTo>
                    <a:pt x="106919" y="84213"/>
                    <a:pt x="110309" y="88208"/>
                    <a:pt x="114813" y="90210"/>
                  </a:cubicBezTo>
                  <a:cubicBezTo>
                    <a:pt x="123656" y="94140"/>
                    <a:pt x="148976" y="101936"/>
                    <a:pt x="159918" y="102512"/>
                  </a:cubicBezTo>
                  <a:cubicBezTo>
                    <a:pt x="204981" y="104884"/>
                    <a:pt x="250127" y="105245"/>
                    <a:pt x="295232" y="106612"/>
                  </a:cubicBezTo>
                  <a:cubicBezTo>
                    <a:pt x="306167" y="109346"/>
                    <a:pt x="318658" y="108561"/>
                    <a:pt x="328036" y="114813"/>
                  </a:cubicBezTo>
                  <a:lnTo>
                    <a:pt x="352639" y="131215"/>
                  </a:lnTo>
                  <a:cubicBezTo>
                    <a:pt x="362289" y="137648"/>
                    <a:pt x="367963" y="148858"/>
                    <a:pt x="377241" y="155817"/>
                  </a:cubicBezTo>
                  <a:cubicBezTo>
                    <a:pt x="379448" y="157472"/>
                    <a:pt x="401036" y="174138"/>
                    <a:pt x="405945" y="176320"/>
                  </a:cubicBezTo>
                  <a:cubicBezTo>
                    <a:pt x="413844" y="179831"/>
                    <a:pt x="430547" y="184521"/>
                    <a:pt x="430547" y="184521"/>
                  </a:cubicBezTo>
                  <a:cubicBezTo>
                    <a:pt x="459344" y="183081"/>
                    <a:pt x="511252" y="182522"/>
                    <a:pt x="545360" y="176320"/>
                  </a:cubicBezTo>
                  <a:cubicBezTo>
                    <a:pt x="549612" y="175547"/>
                    <a:pt x="553491" y="173356"/>
                    <a:pt x="557661" y="172219"/>
                  </a:cubicBezTo>
                  <a:cubicBezTo>
                    <a:pt x="568535" y="169253"/>
                    <a:pt x="579413" y="166228"/>
                    <a:pt x="590465" y="164018"/>
                  </a:cubicBezTo>
                  <a:cubicBezTo>
                    <a:pt x="597299" y="162651"/>
                    <a:pt x="604206" y="161608"/>
                    <a:pt x="610967" y="159918"/>
                  </a:cubicBezTo>
                  <a:cubicBezTo>
                    <a:pt x="615160" y="158870"/>
                    <a:pt x="619016" y="156590"/>
                    <a:pt x="623268" y="155817"/>
                  </a:cubicBezTo>
                  <a:cubicBezTo>
                    <a:pt x="634110" y="153846"/>
                    <a:pt x="645137" y="153084"/>
                    <a:pt x="656072" y="151717"/>
                  </a:cubicBezTo>
                  <a:cubicBezTo>
                    <a:pt x="660172" y="150350"/>
                    <a:pt x="664051" y="147617"/>
                    <a:pt x="668373" y="147617"/>
                  </a:cubicBezTo>
                  <a:cubicBezTo>
                    <a:pt x="738483" y="147617"/>
                    <a:pt x="727437" y="145982"/>
                    <a:pt x="766784" y="155817"/>
                  </a:cubicBezTo>
                  <a:cubicBezTo>
                    <a:pt x="802035" y="179319"/>
                    <a:pt x="757434" y="151142"/>
                    <a:pt x="791387" y="168119"/>
                  </a:cubicBezTo>
                  <a:cubicBezTo>
                    <a:pt x="795795" y="170323"/>
                    <a:pt x="799280" y="174116"/>
                    <a:pt x="803688" y="176320"/>
                  </a:cubicBezTo>
                  <a:cubicBezTo>
                    <a:pt x="807554" y="178253"/>
                    <a:pt x="812016" y="178717"/>
                    <a:pt x="815989" y="180420"/>
                  </a:cubicBezTo>
                  <a:cubicBezTo>
                    <a:pt x="866311" y="201986"/>
                    <a:pt x="803511" y="176232"/>
                    <a:pt x="844693" y="196822"/>
                  </a:cubicBezTo>
                  <a:cubicBezTo>
                    <a:pt x="854063" y="201507"/>
                    <a:pt x="868144" y="202685"/>
                    <a:pt x="877496" y="205023"/>
                  </a:cubicBezTo>
                  <a:cubicBezTo>
                    <a:pt x="881689" y="206071"/>
                    <a:pt x="885578" y="208185"/>
                    <a:pt x="889797" y="209123"/>
                  </a:cubicBezTo>
                  <a:cubicBezTo>
                    <a:pt x="897913" y="210927"/>
                    <a:pt x="906199" y="211857"/>
                    <a:pt x="914400" y="213224"/>
                  </a:cubicBezTo>
                  <a:lnTo>
                    <a:pt x="1041514" y="209123"/>
                  </a:lnTo>
                  <a:cubicBezTo>
                    <a:pt x="1059317" y="208314"/>
                    <a:pt x="1077217" y="207802"/>
                    <a:pt x="1094820" y="205023"/>
                  </a:cubicBezTo>
                  <a:cubicBezTo>
                    <a:pt x="1103359" y="203675"/>
                    <a:pt x="1110946" y="198517"/>
                    <a:pt x="1119423" y="196822"/>
                  </a:cubicBezTo>
                  <a:lnTo>
                    <a:pt x="1139925" y="192722"/>
                  </a:lnTo>
                  <a:cubicBezTo>
                    <a:pt x="1144025" y="189988"/>
                    <a:pt x="1147900" y="186881"/>
                    <a:pt x="1152226" y="184521"/>
                  </a:cubicBezTo>
                  <a:cubicBezTo>
                    <a:pt x="1162959" y="178667"/>
                    <a:pt x="1174547" y="174409"/>
                    <a:pt x="1185030" y="168119"/>
                  </a:cubicBezTo>
                  <a:cubicBezTo>
                    <a:pt x="1191864" y="164018"/>
                    <a:pt x="1198276" y="159115"/>
                    <a:pt x="1205532" y="155817"/>
                  </a:cubicBezTo>
                  <a:cubicBezTo>
                    <a:pt x="1220510" y="149009"/>
                    <a:pt x="1228797" y="148972"/>
                    <a:pt x="1242436" y="143516"/>
                  </a:cubicBezTo>
                  <a:cubicBezTo>
                    <a:pt x="1249270" y="140782"/>
                    <a:pt x="1256021" y="137830"/>
                    <a:pt x="1262938" y="135315"/>
                  </a:cubicBezTo>
                  <a:cubicBezTo>
                    <a:pt x="1271062" y="132361"/>
                    <a:pt x="1287541" y="127114"/>
                    <a:pt x="1287541" y="127114"/>
                  </a:cubicBezTo>
                  <a:cubicBezTo>
                    <a:pt x="1293008" y="123014"/>
                    <a:pt x="1297969" y="118132"/>
                    <a:pt x="1303943" y="114813"/>
                  </a:cubicBezTo>
                  <a:cubicBezTo>
                    <a:pt x="1310377" y="111238"/>
                    <a:pt x="1317553" y="109196"/>
                    <a:pt x="1324445" y="106612"/>
                  </a:cubicBezTo>
                  <a:cubicBezTo>
                    <a:pt x="1342780" y="99736"/>
                    <a:pt x="1334349" y="104880"/>
                    <a:pt x="1357249" y="94311"/>
                  </a:cubicBezTo>
                  <a:cubicBezTo>
                    <a:pt x="1404919" y="72309"/>
                    <a:pt x="1374565" y="83071"/>
                    <a:pt x="1402353" y="73809"/>
                  </a:cubicBezTo>
                  <a:cubicBezTo>
                    <a:pt x="1406454" y="71075"/>
                    <a:pt x="1410247" y="67812"/>
                    <a:pt x="1414655" y="65608"/>
                  </a:cubicBezTo>
                  <a:cubicBezTo>
                    <a:pt x="1418521" y="63675"/>
                    <a:pt x="1423178" y="63606"/>
                    <a:pt x="1426956" y="61507"/>
                  </a:cubicBezTo>
                  <a:cubicBezTo>
                    <a:pt x="1466896" y="39317"/>
                    <a:pt x="1435909" y="49017"/>
                    <a:pt x="1467961" y="41005"/>
                  </a:cubicBezTo>
                  <a:cubicBezTo>
                    <a:pt x="1472061" y="38271"/>
                    <a:pt x="1475854" y="35008"/>
                    <a:pt x="1480262" y="32804"/>
                  </a:cubicBezTo>
                  <a:cubicBezTo>
                    <a:pt x="1484128" y="30871"/>
                    <a:pt x="1488785" y="30803"/>
                    <a:pt x="1492563" y="28704"/>
                  </a:cubicBezTo>
                  <a:cubicBezTo>
                    <a:pt x="1501179" y="23917"/>
                    <a:pt x="1507816" y="15419"/>
                    <a:pt x="1517166" y="12302"/>
                  </a:cubicBezTo>
                  <a:cubicBezTo>
                    <a:pt x="1521266" y="10935"/>
                    <a:pt x="1525601" y="10134"/>
                    <a:pt x="1529467" y="8201"/>
                  </a:cubicBezTo>
                  <a:cubicBezTo>
                    <a:pt x="1533875" y="5997"/>
                    <a:pt x="1541769" y="0"/>
                    <a:pt x="1541769" y="0"/>
                  </a:cubicBezTo>
                </a:path>
              </a:pathLst>
            </a:custGeom>
            <a:solidFill>
              <a:srgbClr val="C7C7C7"/>
            </a:solidFill>
            <a:ln w="19050">
              <a:solidFill>
                <a:srgbClr val="1400F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6" name="Straight Connector 145">
              <a:extLst>
                <a:ext uri="{FF2B5EF4-FFF2-40B4-BE49-F238E27FC236}">
                  <a16:creationId xmlns:a16="http://schemas.microsoft.com/office/drawing/2014/main" id="{9E273932-D104-93A8-B7F6-85E8456F64A3}"/>
                </a:ext>
              </a:extLst>
            </p:cNvPr>
            <p:cNvCxnSpPr>
              <a:cxnSpLocks/>
            </p:cNvCxnSpPr>
            <p:nvPr/>
          </p:nvCxnSpPr>
          <p:spPr>
            <a:xfrm>
              <a:off x="4457187" y="3526387"/>
              <a:ext cx="152913" cy="4812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Connector 146">
              <a:extLst>
                <a:ext uri="{FF2B5EF4-FFF2-40B4-BE49-F238E27FC236}">
                  <a16:creationId xmlns:a16="http://schemas.microsoft.com/office/drawing/2014/main" id="{917E5758-6CCC-7656-965F-DF323C7F286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911850" y="3520237"/>
              <a:ext cx="148612" cy="46769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0" name="Freeform 149">
              <a:extLst>
                <a:ext uri="{FF2B5EF4-FFF2-40B4-BE49-F238E27FC236}">
                  <a16:creationId xmlns:a16="http://schemas.microsoft.com/office/drawing/2014/main" id="{313CE761-F6E2-96F4-725D-FDF8B9CEAA3D}"/>
                </a:ext>
              </a:extLst>
            </p:cNvPr>
            <p:cNvSpPr/>
            <p:nvPr/>
          </p:nvSpPr>
          <p:spPr>
            <a:xfrm>
              <a:off x="4486940" y="3331612"/>
              <a:ext cx="1547037" cy="203713"/>
            </a:xfrm>
            <a:custGeom>
              <a:avLst/>
              <a:gdLst>
                <a:gd name="connsiteX0" fmla="*/ 0 w 1547037"/>
                <a:gd name="connsiteY0" fmla="*/ 207335 h 207335"/>
                <a:gd name="connsiteX1" fmla="*/ 37213 w 1547037"/>
                <a:gd name="connsiteY1" fmla="*/ 148856 h 207335"/>
                <a:gd name="connsiteX2" fmla="*/ 101009 w 1547037"/>
                <a:gd name="connsiteY2" fmla="*/ 106326 h 207335"/>
                <a:gd name="connsiteX3" fmla="*/ 132907 w 1547037"/>
                <a:gd name="connsiteY3" fmla="*/ 85061 h 207335"/>
                <a:gd name="connsiteX4" fmla="*/ 148855 w 1547037"/>
                <a:gd name="connsiteY4" fmla="*/ 79744 h 207335"/>
                <a:gd name="connsiteX5" fmla="*/ 233916 w 1547037"/>
                <a:gd name="connsiteY5" fmla="*/ 69112 h 207335"/>
                <a:gd name="connsiteX6" fmla="*/ 265813 w 1547037"/>
                <a:gd name="connsiteY6" fmla="*/ 58479 h 207335"/>
                <a:gd name="connsiteX7" fmla="*/ 281762 w 1547037"/>
                <a:gd name="connsiteY7" fmla="*/ 47847 h 207335"/>
                <a:gd name="connsiteX8" fmla="*/ 297711 w 1547037"/>
                <a:gd name="connsiteY8" fmla="*/ 42530 h 207335"/>
                <a:gd name="connsiteX9" fmla="*/ 313660 w 1547037"/>
                <a:gd name="connsiteY9" fmla="*/ 31898 h 207335"/>
                <a:gd name="connsiteX10" fmla="*/ 334925 w 1547037"/>
                <a:gd name="connsiteY10" fmla="*/ 26582 h 207335"/>
                <a:gd name="connsiteX11" fmla="*/ 366823 w 1547037"/>
                <a:gd name="connsiteY11" fmla="*/ 15949 h 207335"/>
                <a:gd name="connsiteX12" fmla="*/ 606055 w 1547037"/>
                <a:gd name="connsiteY12" fmla="*/ 15949 h 207335"/>
                <a:gd name="connsiteX13" fmla="*/ 648586 w 1547037"/>
                <a:gd name="connsiteY13" fmla="*/ 5316 h 207335"/>
                <a:gd name="connsiteX14" fmla="*/ 669851 w 1547037"/>
                <a:gd name="connsiteY14" fmla="*/ 0 h 207335"/>
                <a:gd name="connsiteX15" fmla="*/ 717697 w 1547037"/>
                <a:gd name="connsiteY15" fmla="*/ 5316 h 207335"/>
                <a:gd name="connsiteX16" fmla="*/ 749595 w 1547037"/>
                <a:gd name="connsiteY16" fmla="*/ 26582 h 207335"/>
                <a:gd name="connsiteX17" fmla="*/ 765544 w 1547037"/>
                <a:gd name="connsiteY17" fmla="*/ 37214 h 207335"/>
                <a:gd name="connsiteX18" fmla="*/ 797441 w 1547037"/>
                <a:gd name="connsiteY18" fmla="*/ 47847 h 207335"/>
                <a:gd name="connsiteX19" fmla="*/ 813390 w 1547037"/>
                <a:gd name="connsiteY19" fmla="*/ 53163 h 207335"/>
                <a:gd name="connsiteX20" fmla="*/ 935665 w 1547037"/>
                <a:gd name="connsiteY20" fmla="*/ 47847 h 207335"/>
                <a:gd name="connsiteX21" fmla="*/ 962246 w 1547037"/>
                <a:gd name="connsiteY21" fmla="*/ 42530 h 207335"/>
                <a:gd name="connsiteX22" fmla="*/ 1015409 w 1547037"/>
                <a:gd name="connsiteY22" fmla="*/ 31898 h 207335"/>
                <a:gd name="connsiteX23" fmla="*/ 1084520 w 1547037"/>
                <a:gd name="connsiteY23" fmla="*/ 21265 h 207335"/>
                <a:gd name="connsiteX24" fmla="*/ 1360967 w 1547037"/>
                <a:gd name="connsiteY24" fmla="*/ 26582 h 207335"/>
                <a:gd name="connsiteX25" fmla="*/ 1392865 w 1547037"/>
                <a:gd name="connsiteY25" fmla="*/ 37214 h 207335"/>
                <a:gd name="connsiteX26" fmla="*/ 1446027 w 1547037"/>
                <a:gd name="connsiteY26" fmla="*/ 53163 h 207335"/>
                <a:gd name="connsiteX27" fmla="*/ 1461976 w 1547037"/>
                <a:gd name="connsiteY27" fmla="*/ 58479 h 207335"/>
                <a:gd name="connsiteX28" fmla="*/ 1477925 w 1547037"/>
                <a:gd name="connsiteY28" fmla="*/ 63795 h 207335"/>
                <a:gd name="connsiteX29" fmla="*/ 1488558 w 1547037"/>
                <a:gd name="connsiteY29" fmla="*/ 79744 h 207335"/>
                <a:gd name="connsiteX30" fmla="*/ 1493874 w 1547037"/>
                <a:gd name="connsiteY30" fmla="*/ 95693 h 207335"/>
                <a:gd name="connsiteX31" fmla="*/ 1509823 w 1547037"/>
                <a:gd name="connsiteY31" fmla="*/ 106326 h 207335"/>
                <a:gd name="connsiteX32" fmla="*/ 1531088 w 1547037"/>
                <a:gd name="connsiteY32" fmla="*/ 138223 h 207335"/>
                <a:gd name="connsiteX33" fmla="*/ 1541720 w 1547037"/>
                <a:gd name="connsiteY33" fmla="*/ 154172 h 207335"/>
                <a:gd name="connsiteX34" fmla="*/ 1547037 w 1547037"/>
                <a:gd name="connsiteY34" fmla="*/ 170121 h 207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547037" h="207335">
                  <a:moveTo>
                    <a:pt x="0" y="207335"/>
                  </a:moveTo>
                  <a:cubicBezTo>
                    <a:pt x="12404" y="187842"/>
                    <a:pt x="17988" y="161672"/>
                    <a:pt x="37213" y="148856"/>
                  </a:cubicBezTo>
                  <a:lnTo>
                    <a:pt x="101009" y="106326"/>
                  </a:lnTo>
                  <a:lnTo>
                    <a:pt x="132907" y="85061"/>
                  </a:lnTo>
                  <a:cubicBezTo>
                    <a:pt x="138223" y="83289"/>
                    <a:pt x="143360" y="80843"/>
                    <a:pt x="148855" y="79744"/>
                  </a:cubicBezTo>
                  <a:cubicBezTo>
                    <a:pt x="167815" y="75952"/>
                    <a:pt x="217336" y="70954"/>
                    <a:pt x="233916" y="69112"/>
                  </a:cubicBezTo>
                  <a:cubicBezTo>
                    <a:pt x="244548" y="65568"/>
                    <a:pt x="256488" y="64696"/>
                    <a:pt x="265813" y="58479"/>
                  </a:cubicBezTo>
                  <a:cubicBezTo>
                    <a:pt x="271129" y="54935"/>
                    <a:pt x="276047" y="50704"/>
                    <a:pt x="281762" y="47847"/>
                  </a:cubicBezTo>
                  <a:cubicBezTo>
                    <a:pt x="286774" y="45341"/>
                    <a:pt x="292699" y="45036"/>
                    <a:pt x="297711" y="42530"/>
                  </a:cubicBezTo>
                  <a:cubicBezTo>
                    <a:pt x="303426" y="39673"/>
                    <a:pt x="307787" y="34415"/>
                    <a:pt x="313660" y="31898"/>
                  </a:cubicBezTo>
                  <a:cubicBezTo>
                    <a:pt x="320376" y="29020"/>
                    <a:pt x="327927" y="28682"/>
                    <a:pt x="334925" y="26582"/>
                  </a:cubicBezTo>
                  <a:cubicBezTo>
                    <a:pt x="345660" y="23361"/>
                    <a:pt x="366823" y="15949"/>
                    <a:pt x="366823" y="15949"/>
                  </a:cubicBezTo>
                  <a:cubicBezTo>
                    <a:pt x="449667" y="18710"/>
                    <a:pt x="524957" y="26527"/>
                    <a:pt x="606055" y="15949"/>
                  </a:cubicBezTo>
                  <a:cubicBezTo>
                    <a:pt x="620546" y="14059"/>
                    <a:pt x="634409" y="8860"/>
                    <a:pt x="648586" y="5316"/>
                  </a:cubicBezTo>
                  <a:lnTo>
                    <a:pt x="669851" y="0"/>
                  </a:lnTo>
                  <a:cubicBezTo>
                    <a:pt x="685800" y="1772"/>
                    <a:pt x="702474" y="241"/>
                    <a:pt x="717697" y="5316"/>
                  </a:cubicBezTo>
                  <a:cubicBezTo>
                    <a:pt x="729820" y="9357"/>
                    <a:pt x="738962" y="19493"/>
                    <a:pt x="749595" y="26582"/>
                  </a:cubicBezTo>
                  <a:cubicBezTo>
                    <a:pt x="754911" y="30126"/>
                    <a:pt x="759483" y="35193"/>
                    <a:pt x="765544" y="37214"/>
                  </a:cubicBezTo>
                  <a:lnTo>
                    <a:pt x="797441" y="47847"/>
                  </a:lnTo>
                  <a:lnTo>
                    <a:pt x="813390" y="53163"/>
                  </a:lnTo>
                  <a:cubicBezTo>
                    <a:pt x="854148" y="51391"/>
                    <a:pt x="894972" y="50754"/>
                    <a:pt x="935665" y="47847"/>
                  </a:cubicBezTo>
                  <a:cubicBezTo>
                    <a:pt x="944678" y="47203"/>
                    <a:pt x="953356" y="44146"/>
                    <a:pt x="962246" y="42530"/>
                  </a:cubicBezTo>
                  <a:cubicBezTo>
                    <a:pt x="1048225" y="26897"/>
                    <a:pt x="951914" y="46007"/>
                    <a:pt x="1015409" y="31898"/>
                  </a:cubicBezTo>
                  <a:cubicBezTo>
                    <a:pt x="1046720" y="24940"/>
                    <a:pt x="1047697" y="25869"/>
                    <a:pt x="1084520" y="21265"/>
                  </a:cubicBezTo>
                  <a:cubicBezTo>
                    <a:pt x="1176669" y="23037"/>
                    <a:pt x="1268924" y="21821"/>
                    <a:pt x="1360967" y="26582"/>
                  </a:cubicBezTo>
                  <a:cubicBezTo>
                    <a:pt x="1372160" y="27161"/>
                    <a:pt x="1381992" y="34496"/>
                    <a:pt x="1392865" y="37214"/>
                  </a:cubicBezTo>
                  <a:cubicBezTo>
                    <a:pt x="1425007" y="45249"/>
                    <a:pt x="1407192" y="40218"/>
                    <a:pt x="1446027" y="53163"/>
                  </a:cubicBezTo>
                  <a:lnTo>
                    <a:pt x="1461976" y="58479"/>
                  </a:lnTo>
                  <a:lnTo>
                    <a:pt x="1477925" y="63795"/>
                  </a:lnTo>
                  <a:cubicBezTo>
                    <a:pt x="1481469" y="69111"/>
                    <a:pt x="1485701" y="74029"/>
                    <a:pt x="1488558" y="79744"/>
                  </a:cubicBezTo>
                  <a:cubicBezTo>
                    <a:pt x="1491064" y="84756"/>
                    <a:pt x="1490373" y="91317"/>
                    <a:pt x="1493874" y="95693"/>
                  </a:cubicBezTo>
                  <a:cubicBezTo>
                    <a:pt x="1497865" y="100682"/>
                    <a:pt x="1504507" y="102782"/>
                    <a:pt x="1509823" y="106326"/>
                  </a:cubicBezTo>
                  <a:lnTo>
                    <a:pt x="1531088" y="138223"/>
                  </a:lnTo>
                  <a:cubicBezTo>
                    <a:pt x="1534632" y="143539"/>
                    <a:pt x="1539699" y="148111"/>
                    <a:pt x="1541720" y="154172"/>
                  </a:cubicBezTo>
                  <a:lnTo>
                    <a:pt x="1547037" y="170121"/>
                  </a:lnTo>
                </a:path>
              </a:pathLst>
            </a:custGeom>
            <a:noFill/>
            <a:ln w="19050">
              <a:solidFill>
                <a:srgbClr val="1400F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52" name="Straight Connector 151">
            <a:extLst>
              <a:ext uri="{FF2B5EF4-FFF2-40B4-BE49-F238E27FC236}">
                <a16:creationId xmlns:a16="http://schemas.microsoft.com/office/drawing/2014/main" id="{2C8F758E-0E82-139A-AD0B-F4E9A72EF656}"/>
              </a:ext>
            </a:extLst>
          </p:cNvPr>
          <p:cNvCxnSpPr>
            <a:cxnSpLocks/>
          </p:cNvCxnSpPr>
          <p:nvPr/>
        </p:nvCxnSpPr>
        <p:spPr>
          <a:xfrm>
            <a:off x="7027725" y="1371958"/>
            <a:ext cx="0" cy="390760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4" name="Content Placeholder 2">
            <a:extLst>
              <a:ext uri="{FF2B5EF4-FFF2-40B4-BE49-F238E27FC236}">
                <a16:creationId xmlns:a16="http://schemas.microsoft.com/office/drawing/2014/main" id="{A9B5EB42-FFAC-091B-3366-6A41F766FFE3}"/>
              </a:ext>
            </a:extLst>
          </p:cNvPr>
          <p:cNvSpPr txBox="1">
            <a:spLocks/>
          </p:cNvSpPr>
          <p:nvPr/>
        </p:nvSpPr>
        <p:spPr>
          <a:xfrm>
            <a:off x="7318860" y="1450558"/>
            <a:ext cx="3040717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3000" b="1" dirty="0">
                <a:solidFill>
                  <a:schemeClr val="tx1"/>
                </a:solidFill>
              </a:rPr>
              <a:t>Inner product:</a:t>
            </a:r>
          </a:p>
        </p:txBody>
      </p:sp>
      <p:pic>
        <p:nvPicPr>
          <p:cNvPr id="155" name="Picture 154">
            <a:extLst>
              <a:ext uri="{FF2B5EF4-FFF2-40B4-BE49-F238E27FC236}">
                <a16:creationId xmlns:a16="http://schemas.microsoft.com/office/drawing/2014/main" id="{69649369-C373-38FA-F7B0-AD2A64B2D0C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29682" y="2275348"/>
            <a:ext cx="231135" cy="262653"/>
          </a:xfrm>
          <a:prstGeom prst="rect">
            <a:avLst/>
          </a:prstGeom>
        </p:spPr>
      </p:pic>
      <p:pic>
        <p:nvPicPr>
          <p:cNvPr id="156" name="Picture 155">
            <a:extLst>
              <a:ext uri="{FF2B5EF4-FFF2-40B4-BE49-F238E27FC236}">
                <a16:creationId xmlns:a16="http://schemas.microsoft.com/office/drawing/2014/main" id="{CC10E2D5-E016-404E-A87B-F9A1AA34431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459115" y="3589965"/>
            <a:ext cx="294988" cy="267332"/>
          </a:xfrm>
          <a:prstGeom prst="rect">
            <a:avLst/>
          </a:prstGeom>
        </p:spPr>
      </p:pic>
      <p:pic>
        <p:nvPicPr>
          <p:cNvPr id="158" name="Picture 157">
            <a:extLst>
              <a:ext uri="{FF2B5EF4-FFF2-40B4-BE49-F238E27FC236}">
                <a16:creationId xmlns:a16="http://schemas.microsoft.com/office/drawing/2014/main" id="{7AE8735A-D206-B67B-9053-9F88B2C557B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531771" y="3924375"/>
            <a:ext cx="2556253" cy="389783"/>
          </a:xfrm>
          <a:prstGeom prst="rect">
            <a:avLst/>
          </a:prstGeom>
        </p:spPr>
      </p:pic>
      <p:pic>
        <p:nvPicPr>
          <p:cNvPr id="160" name="Picture 159">
            <a:extLst>
              <a:ext uri="{FF2B5EF4-FFF2-40B4-BE49-F238E27FC236}">
                <a16:creationId xmlns:a16="http://schemas.microsoft.com/office/drawing/2014/main" id="{75F916B8-DF62-69E1-635E-BB9E1D290B8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517317" y="3269963"/>
            <a:ext cx="1303081" cy="382107"/>
          </a:xfrm>
          <a:prstGeom prst="rect">
            <a:avLst/>
          </a:prstGeom>
        </p:spPr>
      </p:pic>
      <p:cxnSp>
        <p:nvCxnSpPr>
          <p:cNvPr id="161" name="Straight Arrow Connector 160">
            <a:extLst>
              <a:ext uri="{FF2B5EF4-FFF2-40B4-BE49-F238E27FC236}">
                <a16:creationId xmlns:a16="http://schemas.microsoft.com/office/drawing/2014/main" id="{B9352B37-4D44-FE3A-BBDC-2D33F441AEFF}"/>
              </a:ext>
            </a:extLst>
          </p:cNvPr>
          <p:cNvCxnSpPr>
            <a:cxnSpLocks/>
          </p:cNvCxnSpPr>
          <p:nvPr/>
        </p:nvCxnSpPr>
        <p:spPr>
          <a:xfrm flipH="1" flipV="1">
            <a:off x="5135439" y="5846794"/>
            <a:ext cx="540370" cy="541218"/>
          </a:xfrm>
          <a:prstGeom prst="straightConnector1">
            <a:avLst/>
          </a:prstGeom>
          <a:ln w="38100">
            <a:solidFill>
              <a:srgbClr val="0070C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" name="Content Placeholder 2">
            <a:extLst>
              <a:ext uri="{FF2B5EF4-FFF2-40B4-BE49-F238E27FC236}">
                <a16:creationId xmlns:a16="http://schemas.microsoft.com/office/drawing/2014/main" id="{B926BEC7-EAA5-EDD5-556F-8906BBF52446}"/>
              </a:ext>
            </a:extLst>
          </p:cNvPr>
          <p:cNvSpPr txBox="1">
            <a:spLocks/>
          </p:cNvSpPr>
          <p:nvPr/>
        </p:nvSpPr>
        <p:spPr>
          <a:xfrm>
            <a:off x="5792605" y="6095398"/>
            <a:ext cx="2409173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2200" b="1" dirty="0">
                <a:solidFill>
                  <a:srgbClr val="0070C0"/>
                </a:solidFill>
              </a:rPr>
              <a:t>pole corresponds to global </a:t>
            </a:r>
            <a:r>
              <a:rPr lang="en-US" sz="2200" b="1" dirty="0" err="1">
                <a:solidFill>
                  <a:srgbClr val="0070C0"/>
                </a:solidFill>
              </a:rPr>
              <a:t>dS</a:t>
            </a:r>
            <a:r>
              <a:rPr lang="en-US" sz="2200" b="1" dirty="0">
                <a:solidFill>
                  <a:srgbClr val="0070C0"/>
                </a:solidFill>
              </a:rPr>
              <a:t>₂ saddle</a:t>
            </a:r>
          </a:p>
        </p:txBody>
      </p:sp>
    </p:spTree>
    <p:extLst>
      <p:ext uri="{BB962C8B-B14F-4D97-AF65-F5344CB8AC3E}">
        <p14:creationId xmlns:p14="http://schemas.microsoft.com/office/powerpoint/2010/main" val="3904078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D5959F9-19FC-8740-9DDA-F358584BC00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Content Placeholder 2">
            <a:extLst>
              <a:ext uri="{FF2B5EF4-FFF2-40B4-BE49-F238E27FC236}">
                <a16:creationId xmlns:a16="http://schemas.microsoft.com/office/drawing/2014/main" id="{0C37B9A9-4B4F-7A4B-9DA4-FE601A960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221" y="420048"/>
            <a:ext cx="10289177" cy="766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200" b="1" dirty="0">
                <a:solidFill>
                  <a:schemeClr val="tx1"/>
                </a:solidFill>
              </a:rPr>
              <a:t>Some features</a:t>
            </a:r>
            <a:endParaRPr lang="en-US" sz="4200" dirty="0">
              <a:solidFill>
                <a:schemeClr val="tx1"/>
              </a:solidFill>
            </a:endParaRPr>
          </a:p>
        </p:txBody>
      </p:sp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5651A921-1CB2-747D-7514-46C37FC8386E}"/>
              </a:ext>
            </a:extLst>
          </p:cNvPr>
          <p:cNvSpPr txBox="1">
            <a:spLocks/>
          </p:cNvSpPr>
          <p:nvPr/>
        </p:nvSpPr>
        <p:spPr>
          <a:xfrm>
            <a:off x="9627923" y="119620"/>
            <a:ext cx="4379495" cy="139824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2400" b="1" dirty="0">
                <a:solidFill>
                  <a:srgbClr val="0070C0"/>
                </a:solidFill>
              </a:rPr>
              <a:t>[Cotler, Jensen ‘19]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2400" b="1" dirty="0">
                <a:solidFill>
                  <a:srgbClr val="0070C0"/>
                </a:solidFill>
              </a:rPr>
              <a:t>[Cotler, Jensen ‘23]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3000" b="1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3000" b="1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3000" b="1" dirty="0">
              <a:solidFill>
                <a:srgbClr val="E8911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3161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D5959F9-19FC-8740-9DDA-F358584BC00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Content Placeholder 2">
            <a:extLst>
              <a:ext uri="{FF2B5EF4-FFF2-40B4-BE49-F238E27FC236}">
                <a16:creationId xmlns:a16="http://schemas.microsoft.com/office/drawing/2014/main" id="{0C37B9A9-4B4F-7A4B-9DA4-FE601A960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221" y="420048"/>
            <a:ext cx="10289177" cy="766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200" b="1" dirty="0">
                <a:solidFill>
                  <a:schemeClr val="tx1"/>
                </a:solidFill>
              </a:rPr>
              <a:t>Some features</a:t>
            </a:r>
            <a:endParaRPr lang="en-US" sz="4200" dirty="0">
              <a:solidFill>
                <a:schemeClr val="tx1"/>
              </a:solidFill>
            </a:endParaRPr>
          </a:p>
        </p:txBody>
      </p:sp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5651A921-1CB2-747D-7514-46C37FC8386E}"/>
              </a:ext>
            </a:extLst>
          </p:cNvPr>
          <p:cNvSpPr txBox="1">
            <a:spLocks/>
          </p:cNvSpPr>
          <p:nvPr/>
        </p:nvSpPr>
        <p:spPr>
          <a:xfrm>
            <a:off x="9627923" y="119620"/>
            <a:ext cx="4379495" cy="139824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2400" b="1" dirty="0">
                <a:solidFill>
                  <a:srgbClr val="0070C0"/>
                </a:solidFill>
              </a:rPr>
              <a:t>[Cotler, Jensen ‘19]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2400" b="1" dirty="0">
                <a:solidFill>
                  <a:srgbClr val="0070C0"/>
                </a:solidFill>
              </a:rPr>
              <a:t>[Cotler, Jensen ‘23]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3000" b="1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3000" b="1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3000" b="1" dirty="0">
              <a:solidFill>
                <a:srgbClr val="E89112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72138AA-E3D2-4309-07FB-B21D5C8B2982}"/>
              </a:ext>
            </a:extLst>
          </p:cNvPr>
          <p:cNvGrpSpPr/>
          <p:nvPr/>
        </p:nvGrpSpPr>
        <p:grpSpPr>
          <a:xfrm>
            <a:off x="8592888" y="2093161"/>
            <a:ext cx="2701418" cy="4521104"/>
            <a:chOff x="4428430" y="1325449"/>
            <a:chExt cx="2701418" cy="4521104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2E8BA271-E70C-D68C-67AE-CE64648273F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428430" y="1325449"/>
              <a:ext cx="2211338" cy="4521104"/>
            </a:xfrm>
            <a:prstGeom prst="rect">
              <a:avLst/>
            </a:prstGeom>
          </p:spPr>
        </p:pic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6B1A9731-B49D-27EA-2DB6-B407035ACFC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129848" y="1757202"/>
              <a:ext cx="0" cy="365759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E5DD91C4-5CAB-49FB-A083-F1AC6978853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2285"/>
          <a:stretch/>
        </p:blipFill>
        <p:spPr>
          <a:xfrm>
            <a:off x="10949117" y="2032474"/>
            <a:ext cx="852799" cy="40811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91E2C20-C700-7DAF-1275-898C8A94779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2285"/>
          <a:stretch/>
        </p:blipFill>
        <p:spPr>
          <a:xfrm>
            <a:off x="10970900" y="6302450"/>
            <a:ext cx="852799" cy="40811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20DD4189-3F16-60A3-CB61-0977D4EE03C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86860" y="4013953"/>
            <a:ext cx="355600" cy="46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5479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D5959F9-19FC-8740-9DDA-F358584BC00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Content Placeholder 2">
            <a:extLst>
              <a:ext uri="{FF2B5EF4-FFF2-40B4-BE49-F238E27FC236}">
                <a16:creationId xmlns:a16="http://schemas.microsoft.com/office/drawing/2014/main" id="{0C37B9A9-4B4F-7A4B-9DA4-FE601A960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221" y="420048"/>
            <a:ext cx="10289177" cy="766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200" b="1" dirty="0">
                <a:solidFill>
                  <a:schemeClr val="tx1"/>
                </a:solidFill>
              </a:rPr>
              <a:t>Pretext</a:t>
            </a:r>
            <a:endParaRPr lang="en-US" sz="4200" dirty="0">
              <a:solidFill>
                <a:schemeClr val="tx1"/>
              </a:solidFill>
            </a:endParaRP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E43388DE-C5AD-02BC-177D-17A06706AED4}"/>
              </a:ext>
            </a:extLst>
          </p:cNvPr>
          <p:cNvSpPr txBox="1">
            <a:spLocks/>
          </p:cNvSpPr>
          <p:nvPr/>
        </p:nvSpPr>
        <p:spPr>
          <a:xfrm>
            <a:off x="531221" y="1369912"/>
            <a:ext cx="11292480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3800" dirty="0">
                <a:solidFill>
                  <a:schemeClr val="tx1"/>
                </a:solidFill>
              </a:rPr>
              <a:t>So little is known about non-perturbative quantum gravity in </a:t>
            </a:r>
            <a:r>
              <a:rPr lang="en-US" sz="3800" dirty="0" err="1">
                <a:solidFill>
                  <a:schemeClr val="tx1"/>
                </a:solidFill>
              </a:rPr>
              <a:t>dS</a:t>
            </a:r>
            <a:endParaRPr lang="en-US" sz="3800" dirty="0">
              <a:solidFill>
                <a:srgbClr val="E89112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E85F5-D513-604E-435C-558DC9B13216}"/>
              </a:ext>
            </a:extLst>
          </p:cNvPr>
          <p:cNvSpPr txBox="1">
            <a:spLocks/>
          </p:cNvSpPr>
          <p:nvPr/>
        </p:nvSpPr>
        <p:spPr>
          <a:xfrm>
            <a:off x="531221" y="2864691"/>
            <a:ext cx="11292480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3800" b="1" dirty="0">
                <a:solidFill>
                  <a:srgbClr val="0070C0"/>
                </a:solidFill>
              </a:rPr>
              <a:t>Goal:</a:t>
            </a:r>
            <a:r>
              <a:rPr lang="en-US" sz="3800" dirty="0">
                <a:solidFill>
                  <a:srgbClr val="0070C0"/>
                </a:solidFill>
              </a:rPr>
              <a:t> </a:t>
            </a:r>
            <a:r>
              <a:rPr lang="en-US" sz="3800" dirty="0">
                <a:solidFill>
                  <a:schemeClr val="tx1"/>
                </a:solidFill>
              </a:rPr>
              <a:t>Address foundational questions about </a:t>
            </a:r>
            <a:r>
              <a:rPr lang="en-US" sz="3800" dirty="0" err="1">
                <a:solidFill>
                  <a:schemeClr val="tx1"/>
                </a:solidFill>
              </a:rPr>
              <a:t>dS</a:t>
            </a:r>
            <a:r>
              <a:rPr lang="en-US" sz="3800" dirty="0">
                <a:solidFill>
                  <a:schemeClr val="tx1"/>
                </a:solidFill>
              </a:rPr>
              <a:t> quantum 	  gravity in the simplest possible setting</a:t>
            </a:r>
            <a:endParaRPr lang="en-US" sz="3800" b="1" dirty="0">
              <a:solidFill>
                <a:srgbClr val="E89112"/>
              </a:solidFill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16BF74A1-DE48-9B34-8B52-D60E941A1F24}"/>
              </a:ext>
            </a:extLst>
          </p:cNvPr>
          <p:cNvSpPr txBox="1">
            <a:spLocks/>
          </p:cNvSpPr>
          <p:nvPr/>
        </p:nvSpPr>
        <p:spPr>
          <a:xfrm>
            <a:off x="531221" y="4766046"/>
            <a:ext cx="11292480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3800" b="1" dirty="0">
                <a:solidFill>
                  <a:srgbClr val="0070C0"/>
                </a:solidFill>
              </a:rPr>
              <a:t>We solve </a:t>
            </a:r>
            <a:r>
              <a:rPr lang="en-US" sz="3800" b="1" dirty="0" err="1">
                <a:solidFill>
                  <a:srgbClr val="0070C0"/>
                </a:solidFill>
              </a:rPr>
              <a:t>dS</a:t>
            </a:r>
            <a:r>
              <a:rPr lang="en-US" sz="3800" b="1" dirty="0">
                <a:solidFill>
                  <a:srgbClr val="0070C0"/>
                </a:solidFill>
              </a:rPr>
              <a:t> JT gravity non-perturbatively, providing the first exactly solvable model of </a:t>
            </a:r>
            <a:r>
              <a:rPr lang="en-US" sz="3800" b="1" dirty="0" err="1">
                <a:solidFill>
                  <a:srgbClr val="0070C0"/>
                </a:solidFill>
              </a:rPr>
              <a:t>dS</a:t>
            </a:r>
            <a:r>
              <a:rPr lang="en-US" sz="3800" b="1" dirty="0">
                <a:solidFill>
                  <a:srgbClr val="0070C0"/>
                </a:solidFill>
              </a:rPr>
              <a:t> quantum gravity</a:t>
            </a:r>
            <a:endParaRPr lang="en-US" sz="3800" b="1" dirty="0">
              <a:solidFill>
                <a:srgbClr val="E89112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F01F860-CA08-29AE-A719-C297FFFCAD44}"/>
              </a:ext>
            </a:extLst>
          </p:cNvPr>
          <p:cNvSpPr/>
          <p:nvPr/>
        </p:nvSpPr>
        <p:spPr>
          <a:xfrm>
            <a:off x="368300" y="4619840"/>
            <a:ext cx="11455402" cy="1440992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805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D5959F9-19FC-8740-9DDA-F358584BC00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Content Placeholder 2">
            <a:extLst>
              <a:ext uri="{FF2B5EF4-FFF2-40B4-BE49-F238E27FC236}">
                <a16:creationId xmlns:a16="http://schemas.microsoft.com/office/drawing/2014/main" id="{0C37B9A9-4B4F-7A4B-9DA4-FE601A960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221" y="420048"/>
            <a:ext cx="10289177" cy="766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200" b="1" dirty="0">
                <a:solidFill>
                  <a:schemeClr val="tx1"/>
                </a:solidFill>
              </a:rPr>
              <a:t>Some features</a:t>
            </a:r>
            <a:endParaRPr lang="en-US" sz="4200" dirty="0">
              <a:solidFill>
                <a:schemeClr val="tx1"/>
              </a:solidFill>
            </a:endParaRPr>
          </a:p>
        </p:txBody>
      </p:sp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5651A921-1CB2-747D-7514-46C37FC8386E}"/>
              </a:ext>
            </a:extLst>
          </p:cNvPr>
          <p:cNvSpPr txBox="1">
            <a:spLocks/>
          </p:cNvSpPr>
          <p:nvPr/>
        </p:nvSpPr>
        <p:spPr>
          <a:xfrm>
            <a:off x="9627923" y="119620"/>
            <a:ext cx="4379495" cy="139824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2400" b="1" dirty="0">
                <a:solidFill>
                  <a:srgbClr val="0070C0"/>
                </a:solidFill>
              </a:rPr>
              <a:t>[Cotler, Jensen ‘19]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2400" b="1" dirty="0">
                <a:solidFill>
                  <a:srgbClr val="0070C0"/>
                </a:solidFill>
              </a:rPr>
              <a:t>[Cotler, Jensen ‘23]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3000" b="1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3000" b="1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3000" b="1" dirty="0">
              <a:solidFill>
                <a:srgbClr val="E89112"/>
              </a:solidFill>
            </a:endParaRP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4DA8C432-B438-D09C-C43A-779F499F0797}"/>
              </a:ext>
            </a:extLst>
          </p:cNvPr>
          <p:cNvSpPr txBox="1">
            <a:spLocks/>
          </p:cNvSpPr>
          <p:nvPr/>
        </p:nvSpPr>
        <p:spPr>
          <a:xfrm>
            <a:off x="531220" y="1402566"/>
            <a:ext cx="8061668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2800" dirty="0">
                <a:solidFill>
                  <a:schemeClr val="tx1"/>
                </a:solidFill>
              </a:rPr>
              <a:t>In </a:t>
            </a:r>
            <a:r>
              <a:rPr lang="en-US" sz="2800" dirty="0" err="1">
                <a:solidFill>
                  <a:schemeClr val="tx1"/>
                </a:solidFill>
              </a:rPr>
              <a:t>dS</a:t>
            </a:r>
            <a:r>
              <a:rPr lang="en-US" sz="2800" dirty="0">
                <a:solidFill>
                  <a:schemeClr val="tx1"/>
                </a:solidFill>
              </a:rPr>
              <a:t> JT gravity, the 1-to-1 S-matrix is a projector (!)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72138AA-E3D2-4309-07FB-B21D5C8B2982}"/>
              </a:ext>
            </a:extLst>
          </p:cNvPr>
          <p:cNvGrpSpPr/>
          <p:nvPr/>
        </p:nvGrpSpPr>
        <p:grpSpPr>
          <a:xfrm>
            <a:off x="8592888" y="2093161"/>
            <a:ext cx="2701418" cy="4521104"/>
            <a:chOff x="4428430" y="1325449"/>
            <a:chExt cx="2701418" cy="4521104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2E8BA271-E70C-D68C-67AE-CE64648273F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428430" y="1325449"/>
              <a:ext cx="2211338" cy="4521104"/>
            </a:xfrm>
            <a:prstGeom prst="rect">
              <a:avLst/>
            </a:prstGeom>
          </p:spPr>
        </p:pic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6B1A9731-B49D-27EA-2DB6-B407035ACFC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129848" y="1757202"/>
              <a:ext cx="0" cy="365759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E5DD91C4-5CAB-49FB-A083-F1AC6978853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2285"/>
          <a:stretch/>
        </p:blipFill>
        <p:spPr>
          <a:xfrm>
            <a:off x="10949117" y="2032474"/>
            <a:ext cx="852799" cy="40811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91E2C20-C700-7DAF-1275-898C8A94779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2285"/>
          <a:stretch/>
        </p:blipFill>
        <p:spPr>
          <a:xfrm>
            <a:off x="10970900" y="6302450"/>
            <a:ext cx="852799" cy="40811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20DD4189-3F16-60A3-CB61-0977D4EE03C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86860" y="4013953"/>
            <a:ext cx="355600" cy="46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0443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D5959F9-19FC-8740-9DDA-F358584BC00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Content Placeholder 2">
            <a:extLst>
              <a:ext uri="{FF2B5EF4-FFF2-40B4-BE49-F238E27FC236}">
                <a16:creationId xmlns:a16="http://schemas.microsoft.com/office/drawing/2014/main" id="{0C37B9A9-4B4F-7A4B-9DA4-FE601A960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221" y="420048"/>
            <a:ext cx="10289177" cy="766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200" b="1" dirty="0">
                <a:solidFill>
                  <a:schemeClr val="tx1"/>
                </a:solidFill>
              </a:rPr>
              <a:t>Some features</a:t>
            </a:r>
            <a:endParaRPr lang="en-US" sz="4200" dirty="0">
              <a:solidFill>
                <a:schemeClr val="tx1"/>
              </a:solidFill>
            </a:endParaRPr>
          </a:p>
        </p:txBody>
      </p:sp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5651A921-1CB2-747D-7514-46C37FC8386E}"/>
              </a:ext>
            </a:extLst>
          </p:cNvPr>
          <p:cNvSpPr txBox="1">
            <a:spLocks/>
          </p:cNvSpPr>
          <p:nvPr/>
        </p:nvSpPr>
        <p:spPr>
          <a:xfrm>
            <a:off x="9627923" y="119620"/>
            <a:ext cx="4379495" cy="139824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2400" b="1" dirty="0">
                <a:solidFill>
                  <a:srgbClr val="0070C0"/>
                </a:solidFill>
              </a:rPr>
              <a:t>[Cotler, Jensen ‘19]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2400" b="1" dirty="0">
                <a:solidFill>
                  <a:srgbClr val="0070C0"/>
                </a:solidFill>
              </a:rPr>
              <a:t>[Cotler, Jensen ‘23]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3000" b="1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3000" b="1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3000" b="1" dirty="0">
              <a:solidFill>
                <a:srgbClr val="E89112"/>
              </a:solidFill>
            </a:endParaRP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4DA8C432-B438-D09C-C43A-779F499F0797}"/>
              </a:ext>
            </a:extLst>
          </p:cNvPr>
          <p:cNvSpPr txBox="1">
            <a:spLocks/>
          </p:cNvSpPr>
          <p:nvPr/>
        </p:nvSpPr>
        <p:spPr>
          <a:xfrm>
            <a:off x="531220" y="1402566"/>
            <a:ext cx="8061668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2800" dirty="0">
                <a:solidFill>
                  <a:schemeClr val="tx1"/>
                </a:solidFill>
              </a:rPr>
              <a:t>In </a:t>
            </a:r>
            <a:r>
              <a:rPr lang="en-US" sz="2800" dirty="0" err="1">
                <a:solidFill>
                  <a:schemeClr val="tx1"/>
                </a:solidFill>
              </a:rPr>
              <a:t>dS</a:t>
            </a:r>
            <a:r>
              <a:rPr lang="en-US" sz="2800" dirty="0">
                <a:solidFill>
                  <a:schemeClr val="tx1"/>
                </a:solidFill>
              </a:rPr>
              <a:t> JT gravity, the 1-to-1 S-matrix is a projector (!)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EBB1F1-4ABF-7C40-2E0E-EB66FF728028}"/>
              </a:ext>
            </a:extLst>
          </p:cNvPr>
          <p:cNvSpPr txBox="1">
            <a:spLocks/>
          </p:cNvSpPr>
          <p:nvPr/>
        </p:nvSpPr>
        <p:spPr>
          <a:xfrm>
            <a:off x="531220" y="2011942"/>
            <a:ext cx="8061668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2800" dirty="0">
                <a:solidFill>
                  <a:schemeClr val="tx1"/>
                </a:solidFill>
              </a:rPr>
              <a:t>Can understand this by decomposing time evolution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72138AA-E3D2-4309-07FB-B21D5C8B2982}"/>
              </a:ext>
            </a:extLst>
          </p:cNvPr>
          <p:cNvGrpSpPr/>
          <p:nvPr/>
        </p:nvGrpSpPr>
        <p:grpSpPr>
          <a:xfrm>
            <a:off x="8592888" y="2093161"/>
            <a:ext cx="2701418" cy="4521104"/>
            <a:chOff x="4428430" y="1325449"/>
            <a:chExt cx="2701418" cy="4521104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2E8BA271-E70C-D68C-67AE-CE64648273F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428430" y="1325449"/>
              <a:ext cx="2211338" cy="4521104"/>
            </a:xfrm>
            <a:prstGeom prst="rect">
              <a:avLst/>
            </a:prstGeom>
          </p:spPr>
        </p:pic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6B1A9731-B49D-27EA-2DB6-B407035ACFC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129848" y="1757202"/>
              <a:ext cx="0" cy="365759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E5DD91C4-5CAB-49FB-A083-F1AC6978853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2285"/>
          <a:stretch/>
        </p:blipFill>
        <p:spPr>
          <a:xfrm>
            <a:off x="10949117" y="2032474"/>
            <a:ext cx="852799" cy="40811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91E2C20-C700-7DAF-1275-898C8A94779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2285"/>
          <a:stretch/>
        </p:blipFill>
        <p:spPr>
          <a:xfrm>
            <a:off x="10970900" y="6302450"/>
            <a:ext cx="852799" cy="40811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20DD4189-3F16-60A3-CB61-0977D4EE03C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86860" y="4013953"/>
            <a:ext cx="355600" cy="46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9907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D5959F9-19FC-8740-9DDA-F358584BC00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Content Placeholder 2">
            <a:extLst>
              <a:ext uri="{FF2B5EF4-FFF2-40B4-BE49-F238E27FC236}">
                <a16:creationId xmlns:a16="http://schemas.microsoft.com/office/drawing/2014/main" id="{0C37B9A9-4B4F-7A4B-9DA4-FE601A960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221" y="420048"/>
            <a:ext cx="10289177" cy="766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200" b="1" dirty="0">
                <a:solidFill>
                  <a:schemeClr val="tx1"/>
                </a:solidFill>
              </a:rPr>
              <a:t>Some features</a:t>
            </a:r>
            <a:endParaRPr lang="en-US" sz="4200" dirty="0">
              <a:solidFill>
                <a:schemeClr val="tx1"/>
              </a:solidFill>
            </a:endParaRPr>
          </a:p>
        </p:txBody>
      </p:sp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5651A921-1CB2-747D-7514-46C37FC8386E}"/>
              </a:ext>
            </a:extLst>
          </p:cNvPr>
          <p:cNvSpPr txBox="1">
            <a:spLocks/>
          </p:cNvSpPr>
          <p:nvPr/>
        </p:nvSpPr>
        <p:spPr>
          <a:xfrm>
            <a:off x="9627923" y="119620"/>
            <a:ext cx="4379495" cy="139824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2400" b="1" dirty="0">
                <a:solidFill>
                  <a:srgbClr val="0070C0"/>
                </a:solidFill>
              </a:rPr>
              <a:t>[Cotler, Jensen ‘19]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2400" b="1" dirty="0">
                <a:solidFill>
                  <a:srgbClr val="0070C0"/>
                </a:solidFill>
              </a:rPr>
              <a:t>[Cotler, Jensen ‘23]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3000" b="1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3000" b="1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3000" b="1" dirty="0">
              <a:solidFill>
                <a:srgbClr val="E89112"/>
              </a:solidFill>
            </a:endParaRP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4DA8C432-B438-D09C-C43A-779F499F0797}"/>
              </a:ext>
            </a:extLst>
          </p:cNvPr>
          <p:cNvSpPr txBox="1">
            <a:spLocks/>
          </p:cNvSpPr>
          <p:nvPr/>
        </p:nvSpPr>
        <p:spPr>
          <a:xfrm>
            <a:off x="531220" y="1402566"/>
            <a:ext cx="8061668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2800" dirty="0">
                <a:solidFill>
                  <a:schemeClr val="tx1"/>
                </a:solidFill>
              </a:rPr>
              <a:t>In </a:t>
            </a:r>
            <a:r>
              <a:rPr lang="en-US" sz="2800" dirty="0" err="1">
                <a:solidFill>
                  <a:schemeClr val="tx1"/>
                </a:solidFill>
              </a:rPr>
              <a:t>dS</a:t>
            </a:r>
            <a:r>
              <a:rPr lang="en-US" sz="2800" dirty="0">
                <a:solidFill>
                  <a:schemeClr val="tx1"/>
                </a:solidFill>
              </a:rPr>
              <a:t> JT gravity, the 1-to-1 S-matrix is a projector (!)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EBB1F1-4ABF-7C40-2E0E-EB66FF728028}"/>
              </a:ext>
            </a:extLst>
          </p:cNvPr>
          <p:cNvSpPr txBox="1">
            <a:spLocks/>
          </p:cNvSpPr>
          <p:nvPr/>
        </p:nvSpPr>
        <p:spPr>
          <a:xfrm>
            <a:off x="531220" y="2011942"/>
            <a:ext cx="8061668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2800" dirty="0">
                <a:solidFill>
                  <a:schemeClr val="tx1"/>
                </a:solidFill>
              </a:rPr>
              <a:t>Can understand this by decomposing time evolution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72138AA-E3D2-4309-07FB-B21D5C8B2982}"/>
              </a:ext>
            </a:extLst>
          </p:cNvPr>
          <p:cNvGrpSpPr/>
          <p:nvPr/>
        </p:nvGrpSpPr>
        <p:grpSpPr>
          <a:xfrm>
            <a:off x="7534789" y="2093161"/>
            <a:ext cx="3759517" cy="4521104"/>
            <a:chOff x="3370331" y="1325449"/>
            <a:chExt cx="3759517" cy="4521104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2E8BA271-E70C-D68C-67AE-CE64648273F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428430" y="1325449"/>
              <a:ext cx="2211338" cy="4521104"/>
            </a:xfrm>
            <a:prstGeom prst="rect">
              <a:avLst/>
            </a:prstGeom>
          </p:spPr>
        </p:pic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6B1A9731-B49D-27EA-2DB6-B407035ACFC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129848" y="1757202"/>
              <a:ext cx="0" cy="365759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2292C5DB-795F-F471-F6D5-6346905CEED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036522" y="3586001"/>
              <a:ext cx="0" cy="1828799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1FFB7706-036F-0687-DBE0-AAAF128E5DE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370331" y="4149882"/>
              <a:ext cx="495300" cy="469900"/>
            </a:xfrm>
            <a:prstGeom prst="rect">
              <a:avLst/>
            </a:prstGeom>
          </p:spPr>
        </p:pic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E5DD91C4-5CAB-49FB-A083-F1AC6978853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62285"/>
          <a:stretch/>
        </p:blipFill>
        <p:spPr>
          <a:xfrm>
            <a:off x="10949117" y="2032474"/>
            <a:ext cx="852799" cy="40811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B337B20-68F9-8540-B6E8-FFE11ABA966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55743"/>
          <a:stretch/>
        </p:blipFill>
        <p:spPr>
          <a:xfrm>
            <a:off x="8376114" y="4103205"/>
            <a:ext cx="1000714" cy="40811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91E2C20-C700-7DAF-1275-898C8A94779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62285"/>
          <a:stretch/>
        </p:blipFill>
        <p:spPr>
          <a:xfrm>
            <a:off x="10970900" y="6302450"/>
            <a:ext cx="852799" cy="40811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20DD4189-3F16-60A3-CB61-0977D4EE03C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586860" y="4013953"/>
            <a:ext cx="355600" cy="46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4931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D5959F9-19FC-8740-9DDA-F358584BC00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Content Placeholder 2">
            <a:extLst>
              <a:ext uri="{FF2B5EF4-FFF2-40B4-BE49-F238E27FC236}">
                <a16:creationId xmlns:a16="http://schemas.microsoft.com/office/drawing/2014/main" id="{0C37B9A9-4B4F-7A4B-9DA4-FE601A960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221" y="420048"/>
            <a:ext cx="10289177" cy="766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200" b="1" dirty="0">
                <a:solidFill>
                  <a:schemeClr val="tx1"/>
                </a:solidFill>
              </a:rPr>
              <a:t>Some features</a:t>
            </a:r>
            <a:endParaRPr lang="en-US" sz="4200" dirty="0">
              <a:solidFill>
                <a:schemeClr val="tx1"/>
              </a:solidFill>
            </a:endParaRPr>
          </a:p>
        </p:txBody>
      </p:sp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5651A921-1CB2-747D-7514-46C37FC8386E}"/>
              </a:ext>
            </a:extLst>
          </p:cNvPr>
          <p:cNvSpPr txBox="1">
            <a:spLocks/>
          </p:cNvSpPr>
          <p:nvPr/>
        </p:nvSpPr>
        <p:spPr>
          <a:xfrm>
            <a:off x="9627923" y="119620"/>
            <a:ext cx="4379495" cy="139824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2400" b="1" dirty="0">
                <a:solidFill>
                  <a:srgbClr val="0070C0"/>
                </a:solidFill>
              </a:rPr>
              <a:t>[Cotler, Jensen ‘19]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2400" b="1" dirty="0">
                <a:solidFill>
                  <a:srgbClr val="0070C0"/>
                </a:solidFill>
              </a:rPr>
              <a:t>[Cotler, Jensen ‘23]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3000" b="1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3000" b="1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3000" b="1" dirty="0">
              <a:solidFill>
                <a:srgbClr val="E89112"/>
              </a:solidFill>
            </a:endParaRP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4DA8C432-B438-D09C-C43A-779F499F0797}"/>
              </a:ext>
            </a:extLst>
          </p:cNvPr>
          <p:cNvSpPr txBox="1">
            <a:spLocks/>
          </p:cNvSpPr>
          <p:nvPr/>
        </p:nvSpPr>
        <p:spPr>
          <a:xfrm>
            <a:off x="531220" y="1402566"/>
            <a:ext cx="8061668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2800" dirty="0">
                <a:solidFill>
                  <a:schemeClr val="tx1"/>
                </a:solidFill>
              </a:rPr>
              <a:t>In </a:t>
            </a:r>
            <a:r>
              <a:rPr lang="en-US" sz="2800" dirty="0" err="1">
                <a:solidFill>
                  <a:schemeClr val="tx1"/>
                </a:solidFill>
              </a:rPr>
              <a:t>dS</a:t>
            </a:r>
            <a:r>
              <a:rPr lang="en-US" sz="2800" dirty="0">
                <a:solidFill>
                  <a:schemeClr val="tx1"/>
                </a:solidFill>
              </a:rPr>
              <a:t> JT gravity, the 1-to-1 S-matrix is a projector (!)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EBB1F1-4ABF-7C40-2E0E-EB66FF728028}"/>
              </a:ext>
            </a:extLst>
          </p:cNvPr>
          <p:cNvSpPr txBox="1">
            <a:spLocks/>
          </p:cNvSpPr>
          <p:nvPr/>
        </p:nvSpPr>
        <p:spPr>
          <a:xfrm>
            <a:off x="531220" y="2011942"/>
            <a:ext cx="8061668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2800" dirty="0">
                <a:solidFill>
                  <a:schemeClr val="tx1"/>
                </a:solidFill>
              </a:rPr>
              <a:t>Can understand this by decomposing time evolution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72138AA-E3D2-4309-07FB-B21D5C8B2982}"/>
              </a:ext>
            </a:extLst>
          </p:cNvPr>
          <p:cNvGrpSpPr/>
          <p:nvPr/>
        </p:nvGrpSpPr>
        <p:grpSpPr>
          <a:xfrm>
            <a:off x="7534789" y="2093161"/>
            <a:ext cx="3759517" cy="4521104"/>
            <a:chOff x="3370331" y="1325449"/>
            <a:chExt cx="3759517" cy="4521104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2E8BA271-E70C-D68C-67AE-CE64648273F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428430" y="1325449"/>
              <a:ext cx="2211338" cy="4521104"/>
            </a:xfrm>
            <a:prstGeom prst="rect">
              <a:avLst/>
            </a:prstGeom>
          </p:spPr>
        </p:pic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6B1A9731-B49D-27EA-2DB6-B407035ACFC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129848" y="1757202"/>
              <a:ext cx="0" cy="365759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2E281BD3-F96C-2C4A-45ED-EA12425CF22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032413" y="1757202"/>
              <a:ext cx="0" cy="167179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2292C5DB-795F-F471-F6D5-6346905CEED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036522" y="3586001"/>
              <a:ext cx="0" cy="1828799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5BDC0274-813D-51E9-4D01-EEF6F9C7D08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370331" y="2358151"/>
              <a:ext cx="342900" cy="469900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1FFB7706-036F-0687-DBE0-AAAF128E5DE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370331" y="4149882"/>
              <a:ext cx="495300" cy="469900"/>
            </a:xfrm>
            <a:prstGeom prst="rect">
              <a:avLst/>
            </a:prstGeom>
          </p:spPr>
        </p:pic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E5DD91C4-5CAB-49FB-A083-F1AC6978853C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62285"/>
          <a:stretch/>
        </p:blipFill>
        <p:spPr>
          <a:xfrm>
            <a:off x="10949117" y="2032474"/>
            <a:ext cx="852799" cy="40811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B337B20-68F9-8540-B6E8-FFE11ABA9661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55743"/>
          <a:stretch/>
        </p:blipFill>
        <p:spPr>
          <a:xfrm>
            <a:off x="8376114" y="4103205"/>
            <a:ext cx="1000714" cy="40811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91E2C20-C700-7DAF-1275-898C8A947796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62285"/>
          <a:stretch/>
        </p:blipFill>
        <p:spPr>
          <a:xfrm>
            <a:off x="10970900" y="6302450"/>
            <a:ext cx="852799" cy="40811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20DD4189-3F16-60A3-CB61-0977D4EE03C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586860" y="4013953"/>
            <a:ext cx="355600" cy="46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73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D5959F9-19FC-8740-9DDA-F358584BC00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Content Placeholder 2">
            <a:extLst>
              <a:ext uri="{FF2B5EF4-FFF2-40B4-BE49-F238E27FC236}">
                <a16:creationId xmlns:a16="http://schemas.microsoft.com/office/drawing/2014/main" id="{0C37B9A9-4B4F-7A4B-9DA4-FE601A960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221" y="420048"/>
            <a:ext cx="10289177" cy="766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200" b="1" dirty="0">
                <a:solidFill>
                  <a:schemeClr val="tx1"/>
                </a:solidFill>
              </a:rPr>
              <a:t>Some features</a:t>
            </a:r>
            <a:endParaRPr lang="en-US" sz="4200" dirty="0">
              <a:solidFill>
                <a:schemeClr val="tx1"/>
              </a:solidFill>
            </a:endParaRPr>
          </a:p>
        </p:txBody>
      </p:sp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5651A921-1CB2-747D-7514-46C37FC8386E}"/>
              </a:ext>
            </a:extLst>
          </p:cNvPr>
          <p:cNvSpPr txBox="1">
            <a:spLocks/>
          </p:cNvSpPr>
          <p:nvPr/>
        </p:nvSpPr>
        <p:spPr>
          <a:xfrm>
            <a:off x="9627923" y="119620"/>
            <a:ext cx="4379495" cy="139824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2400" b="1" dirty="0">
                <a:solidFill>
                  <a:srgbClr val="0070C0"/>
                </a:solidFill>
              </a:rPr>
              <a:t>[Cotler, Jensen ‘19]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2400" b="1" dirty="0">
                <a:solidFill>
                  <a:srgbClr val="0070C0"/>
                </a:solidFill>
              </a:rPr>
              <a:t>[Cotler, Jensen ‘23]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3000" b="1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3000" b="1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3000" b="1" dirty="0">
              <a:solidFill>
                <a:srgbClr val="E89112"/>
              </a:solidFill>
            </a:endParaRP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4DA8C432-B438-D09C-C43A-779F499F0797}"/>
              </a:ext>
            </a:extLst>
          </p:cNvPr>
          <p:cNvSpPr txBox="1">
            <a:spLocks/>
          </p:cNvSpPr>
          <p:nvPr/>
        </p:nvSpPr>
        <p:spPr>
          <a:xfrm>
            <a:off x="531220" y="1402566"/>
            <a:ext cx="8061668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2800" dirty="0">
                <a:solidFill>
                  <a:schemeClr val="tx1"/>
                </a:solidFill>
              </a:rPr>
              <a:t>In </a:t>
            </a:r>
            <a:r>
              <a:rPr lang="en-US" sz="2800" dirty="0" err="1">
                <a:solidFill>
                  <a:schemeClr val="tx1"/>
                </a:solidFill>
              </a:rPr>
              <a:t>dS</a:t>
            </a:r>
            <a:r>
              <a:rPr lang="en-US" sz="2800" dirty="0">
                <a:solidFill>
                  <a:schemeClr val="tx1"/>
                </a:solidFill>
              </a:rPr>
              <a:t> JT gravity, the 1-to-1 S-matrix is a projector (!)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EBB1F1-4ABF-7C40-2E0E-EB66FF728028}"/>
              </a:ext>
            </a:extLst>
          </p:cNvPr>
          <p:cNvSpPr txBox="1">
            <a:spLocks/>
          </p:cNvSpPr>
          <p:nvPr/>
        </p:nvSpPr>
        <p:spPr>
          <a:xfrm>
            <a:off x="531220" y="2011942"/>
            <a:ext cx="8061668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2800" dirty="0">
                <a:solidFill>
                  <a:schemeClr val="tx1"/>
                </a:solidFill>
              </a:rPr>
              <a:t>Can understand this by decomposing time evolution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72138AA-E3D2-4309-07FB-B21D5C8B2982}"/>
              </a:ext>
            </a:extLst>
          </p:cNvPr>
          <p:cNvGrpSpPr/>
          <p:nvPr/>
        </p:nvGrpSpPr>
        <p:grpSpPr>
          <a:xfrm>
            <a:off x="7534789" y="2093161"/>
            <a:ext cx="3759517" cy="4521104"/>
            <a:chOff x="3370331" y="1325449"/>
            <a:chExt cx="3759517" cy="4521104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2E8BA271-E70C-D68C-67AE-CE64648273F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428430" y="1325449"/>
              <a:ext cx="2211338" cy="4521104"/>
            </a:xfrm>
            <a:prstGeom prst="rect">
              <a:avLst/>
            </a:prstGeom>
          </p:spPr>
        </p:pic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6B1A9731-B49D-27EA-2DB6-B407035ACFC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129848" y="1757202"/>
              <a:ext cx="0" cy="365759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2E281BD3-F96C-2C4A-45ED-EA12425CF22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032413" y="1757202"/>
              <a:ext cx="0" cy="167179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2292C5DB-795F-F471-F6D5-6346905CEED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036522" y="3586001"/>
              <a:ext cx="0" cy="1828799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5BDC0274-813D-51E9-4D01-EEF6F9C7D08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370331" y="2358151"/>
              <a:ext cx="342900" cy="469900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1FFB7706-036F-0687-DBE0-AAAF128E5DE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370331" y="4149882"/>
              <a:ext cx="495300" cy="469900"/>
            </a:xfrm>
            <a:prstGeom prst="rect">
              <a:avLst/>
            </a:prstGeom>
          </p:spPr>
        </p:pic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E5DD91C4-5CAB-49FB-A083-F1AC6978853C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62285"/>
          <a:stretch/>
        </p:blipFill>
        <p:spPr>
          <a:xfrm>
            <a:off x="10949117" y="2032474"/>
            <a:ext cx="852799" cy="40811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B337B20-68F9-8540-B6E8-FFE11ABA9661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55743"/>
          <a:stretch/>
        </p:blipFill>
        <p:spPr>
          <a:xfrm>
            <a:off x="8376114" y="4103205"/>
            <a:ext cx="1000714" cy="40811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91E2C20-C700-7DAF-1275-898C8A947796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62285"/>
          <a:stretch/>
        </p:blipFill>
        <p:spPr>
          <a:xfrm>
            <a:off x="10970900" y="6302450"/>
            <a:ext cx="852799" cy="40811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20DD4189-3F16-60A3-CB61-0977D4EE03C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586860" y="4013953"/>
            <a:ext cx="355600" cy="4699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43F67236-D7B7-7E50-2D17-CDC22CE0C8F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71238" y="2798448"/>
            <a:ext cx="2932717" cy="510510"/>
          </a:xfrm>
          <a:prstGeom prst="rect">
            <a:avLst/>
          </a:prstGeom>
        </p:spPr>
      </p:pic>
      <p:sp>
        <p:nvSpPr>
          <p:cNvPr id="25" name="Content Placeholder 2">
            <a:extLst>
              <a:ext uri="{FF2B5EF4-FFF2-40B4-BE49-F238E27FC236}">
                <a16:creationId xmlns:a16="http://schemas.microsoft.com/office/drawing/2014/main" id="{F636A771-CEBF-9E1E-E6B7-D3AEA7C98499}"/>
              </a:ext>
            </a:extLst>
          </p:cNvPr>
          <p:cNvSpPr txBox="1">
            <a:spLocks/>
          </p:cNvSpPr>
          <p:nvPr/>
        </p:nvSpPr>
        <p:spPr>
          <a:xfrm>
            <a:off x="3887305" y="2867674"/>
            <a:ext cx="2444018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2800" dirty="0">
                <a:solidFill>
                  <a:schemeClr val="tx1"/>
                </a:solidFill>
              </a:rPr>
              <a:t>is an </a:t>
            </a:r>
            <a:r>
              <a:rPr lang="en-US" sz="2800" b="1" dirty="0">
                <a:solidFill>
                  <a:srgbClr val="0070C0"/>
                </a:solidFill>
              </a:rPr>
              <a:t>isometry</a:t>
            </a:r>
            <a:endParaRPr lang="en-US" sz="28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0407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D5959F9-19FC-8740-9DDA-F358584BC00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Content Placeholder 2">
            <a:extLst>
              <a:ext uri="{FF2B5EF4-FFF2-40B4-BE49-F238E27FC236}">
                <a16:creationId xmlns:a16="http://schemas.microsoft.com/office/drawing/2014/main" id="{0C37B9A9-4B4F-7A4B-9DA4-FE601A960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221" y="420048"/>
            <a:ext cx="10289177" cy="766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200" b="1" dirty="0">
                <a:solidFill>
                  <a:schemeClr val="tx1"/>
                </a:solidFill>
              </a:rPr>
              <a:t>Some features</a:t>
            </a:r>
            <a:endParaRPr lang="en-US" sz="4200" dirty="0">
              <a:solidFill>
                <a:schemeClr val="tx1"/>
              </a:solidFill>
            </a:endParaRPr>
          </a:p>
        </p:txBody>
      </p:sp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5651A921-1CB2-747D-7514-46C37FC8386E}"/>
              </a:ext>
            </a:extLst>
          </p:cNvPr>
          <p:cNvSpPr txBox="1">
            <a:spLocks/>
          </p:cNvSpPr>
          <p:nvPr/>
        </p:nvSpPr>
        <p:spPr>
          <a:xfrm>
            <a:off x="9627923" y="119620"/>
            <a:ext cx="4379495" cy="139824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2400" b="1" dirty="0">
                <a:solidFill>
                  <a:srgbClr val="0070C0"/>
                </a:solidFill>
              </a:rPr>
              <a:t>[Cotler, Jensen ‘19]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2400" b="1" dirty="0">
                <a:solidFill>
                  <a:srgbClr val="0070C0"/>
                </a:solidFill>
              </a:rPr>
              <a:t>[Cotler, Jensen ‘23]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3000" b="1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3000" b="1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3000" b="1" dirty="0">
              <a:solidFill>
                <a:srgbClr val="E89112"/>
              </a:solidFill>
            </a:endParaRP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4DA8C432-B438-D09C-C43A-779F499F0797}"/>
              </a:ext>
            </a:extLst>
          </p:cNvPr>
          <p:cNvSpPr txBox="1">
            <a:spLocks/>
          </p:cNvSpPr>
          <p:nvPr/>
        </p:nvSpPr>
        <p:spPr>
          <a:xfrm>
            <a:off x="531220" y="1402566"/>
            <a:ext cx="8061668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2800" dirty="0">
                <a:solidFill>
                  <a:schemeClr val="tx1"/>
                </a:solidFill>
              </a:rPr>
              <a:t>In </a:t>
            </a:r>
            <a:r>
              <a:rPr lang="en-US" sz="2800" dirty="0" err="1">
                <a:solidFill>
                  <a:schemeClr val="tx1"/>
                </a:solidFill>
              </a:rPr>
              <a:t>dS</a:t>
            </a:r>
            <a:r>
              <a:rPr lang="en-US" sz="2800" dirty="0">
                <a:solidFill>
                  <a:schemeClr val="tx1"/>
                </a:solidFill>
              </a:rPr>
              <a:t> JT gravity, the 1-to-1 S-matrix is a projector (!)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EBB1F1-4ABF-7C40-2E0E-EB66FF728028}"/>
              </a:ext>
            </a:extLst>
          </p:cNvPr>
          <p:cNvSpPr txBox="1">
            <a:spLocks/>
          </p:cNvSpPr>
          <p:nvPr/>
        </p:nvSpPr>
        <p:spPr>
          <a:xfrm>
            <a:off x="531220" y="2011942"/>
            <a:ext cx="8061668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2800" dirty="0">
                <a:solidFill>
                  <a:schemeClr val="tx1"/>
                </a:solidFill>
              </a:rPr>
              <a:t>Can understand this by decomposing time evolution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72138AA-E3D2-4309-07FB-B21D5C8B2982}"/>
              </a:ext>
            </a:extLst>
          </p:cNvPr>
          <p:cNvGrpSpPr/>
          <p:nvPr/>
        </p:nvGrpSpPr>
        <p:grpSpPr>
          <a:xfrm>
            <a:off x="7534789" y="2093161"/>
            <a:ext cx="3759517" cy="4521104"/>
            <a:chOff x="3370331" y="1325449"/>
            <a:chExt cx="3759517" cy="4521104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2E8BA271-E70C-D68C-67AE-CE64648273F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428430" y="1325449"/>
              <a:ext cx="2211338" cy="4521104"/>
            </a:xfrm>
            <a:prstGeom prst="rect">
              <a:avLst/>
            </a:prstGeom>
          </p:spPr>
        </p:pic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6B1A9731-B49D-27EA-2DB6-B407035ACFC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129848" y="1757202"/>
              <a:ext cx="0" cy="365759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2E281BD3-F96C-2C4A-45ED-EA12425CF22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032413" y="1757202"/>
              <a:ext cx="0" cy="167179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2292C5DB-795F-F471-F6D5-6346905CEED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036522" y="3586001"/>
              <a:ext cx="0" cy="1828799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5BDC0274-813D-51E9-4D01-EEF6F9C7D08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370331" y="2358151"/>
              <a:ext cx="342900" cy="469900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1FFB7706-036F-0687-DBE0-AAAF128E5DE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370331" y="4149882"/>
              <a:ext cx="495300" cy="469900"/>
            </a:xfrm>
            <a:prstGeom prst="rect">
              <a:avLst/>
            </a:prstGeom>
          </p:spPr>
        </p:pic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E5DD91C4-5CAB-49FB-A083-F1AC6978853C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62285"/>
          <a:stretch/>
        </p:blipFill>
        <p:spPr>
          <a:xfrm>
            <a:off x="10949117" y="2032474"/>
            <a:ext cx="852799" cy="40811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B337B20-68F9-8540-B6E8-FFE11ABA9661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55743"/>
          <a:stretch/>
        </p:blipFill>
        <p:spPr>
          <a:xfrm>
            <a:off x="8376114" y="4103205"/>
            <a:ext cx="1000714" cy="40811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91E2C20-C700-7DAF-1275-898C8A947796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62285"/>
          <a:stretch/>
        </p:blipFill>
        <p:spPr>
          <a:xfrm>
            <a:off x="10970900" y="6302450"/>
            <a:ext cx="852799" cy="40811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20DD4189-3F16-60A3-CB61-0977D4EE03C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586860" y="4013953"/>
            <a:ext cx="355600" cy="4699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AB3B096C-1F8B-9EE2-7BF6-04571DCC57F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29086" y="3838900"/>
            <a:ext cx="3106508" cy="51051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43F67236-D7B7-7E50-2D17-CDC22CE0C8F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71238" y="2798448"/>
            <a:ext cx="2932717" cy="510510"/>
          </a:xfrm>
          <a:prstGeom prst="rect">
            <a:avLst/>
          </a:prstGeom>
        </p:spPr>
      </p:pic>
      <p:sp>
        <p:nvSpPr>
          <p:cNvPr id="25" name="Content Placeholder 2">
            <a:extLst>
              <a:ext uri="{FF2B5EF4-FFF2-40B4-BE49-F238E27FC236}">
                <a16:creationId xmlns:a16="http://schemas.microsoft.com/office/drawing/2014/main" id="{F636A771-CEBF-9E1E-E6B7-D3AEA7C98499}"/>
              </a:ext>
            </a:extLst>
          </p:cNvPr>
          <p:cNvSpPr txBox="1">
            <a:spLocks/>
          </p:cNvSpPr>
          <p:nvPr/>
        </p:nvSpPr>
        <p:spPr>
          <a:xfrm>
            <a:off x="3887305" y="2867674"/>
            <a:ext cx="2444018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2800" dirty="0">
                <a:solidFill>
                  <a:schemeClr val="tx1"/>
                </a:solidFill>
              </a:rPr>
              <a:t>is an </a:t>
            </a:r>
            <a:r>
              <a:rPr lang="en-US" sz="2800" b="1" dirty="0">
                <a:solidFill>
                  <a:srgbClr val="0070C0"/>
                </a:solidFill>
              </a:rPr>
              <a:t>isometry</a:t>
            </a:r>
            <a:endParaRPr lang="en-US" sz="2800" dirty="0">
              <a:solidFill>
                <a:srgbClr val="0070C0"/>
              </a:solidFill>
            </a:endParaRPr>
          </a:p>
        </p:txBody>
      </p:sp>
      <p:sp>
        <p:nvSpPr>
          <p:cNvPr id="26" name="Content Placeholder 2">
            <a:extLst>
              <a:ext uri="{FF2B5EF4-FFF2-40B4-BE49-F238E27FC236}">
                <a16:creationId xmlns:a16="http://schemas.microsoft.com/office/drawing/2014/main" id="{5C72E998-5F9A-0FF4-F3E7-884F83C36451}"/>
              </a:ext>
            </a:extLst>
          </p:cNvPr>
          <p:cNvSpPr txBox="1">
            <a:spLocks/>
          </p:cNvSpPr>
          <p:nvPr/>
        </p:nvSpPr>
        <p:spPr>
          <a:xfrm>
            <a:off x="3886695" y="3882139"/>
            <a:ext cx="2444018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2800" dirty="0">
                <a:solidFill>
                  <a:schemeClr val="tx1"/>
                </a:solidFill>
              </a:rPr>
              <a:t>is a </a:t>
            </a:r>
            <a:r>
              <a:rPr lang="en-US" sz="2800" b="1" dirty="0">
                <a:solidFill>
                  <a:srgbClr val="0070C0"/>
                </a:solidFill>
              </a:rPr>
              <a:t>co-isometry</a:t>
            </a:r>
            <a:endParaRPr lang="en-US" sz="28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285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D5959F9-19FC-8740-9DDA-F358584BC00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Content Placeholder 2">
            <a:extLst>
              <a:ext uri="{FF2B5EF4-FFF2-40B4-BE49-F238E27FC236}">
                <a16:creationId xmlns:a16="http://schemas.microsoft.com/office/drawing/2014/main" id="{0C37B9A9-4B4F-7A4B-9DA4-FE601A960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221" y="420048"/>
            <a:ext cx="10289177" cy="766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200" b="1" dirty="0">
                <a:solidFill>
                  <a:schemeClr val="tx1"/>
                </a:solidFill>
              </a:rPr>
              <a:t>Some features</a:t>
            </a:r>
            <a:endParaRPr lang="en-US" sz="4200" dirty="0">
              <a:solidFill>
                <a:schemeClr val="tx1"/>
              </a:solidFill>
            </a:endParaRPr>
          </a:p>
        </p:txBody>
      </p:sp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5651A921-1CB2-747D-7514-46C37FC8386E}"/>
              </a:ext>
            </a:extLst>
          </p:cNvPr>
          <p:cNvSpPr txBox="1">
            <a:spLocks/>
          </p:cNvSpPr>
          <p:nvPr/>
        </p:nvSpPr>
        <p:spPr>
          <a:xfrm>
            <a:off x="9627923" y="119620"/>
            <a:ext cx="4379495" cy="139824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2400" b="1" dirty="0">
                <a:solidFill>
                  <a:srgbClr val="0070C0"/>
                </a:solidFill>
              </a:rPr>
              <a:t>[Cotler, Jensen ‘19]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2400" b="1" dirty="0">
                <a:solidFill>
                  <a:srgbClr val="0070C0"/>
                </a:solidFill>
              </a:rPr>
              <a:t>[Cotler, Jensen ‘23]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3000" b="1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3000" b="1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3000" b="1" dirty="0">
              <a:solidFill>
                <a:srgbClr val="E89112"/>
              </a:solidFill>
            </a:endParaRP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4DA8C432-B438-D09C-C43A-779F499F0797}"/>
              </a:ext>
            </a:extLst>
          </p:cNvPr>
          <p:cNvSpPr txBox="1">
            <a:spLocks/>
          </p:cNvSpPr>
          <p:nvPr/>
        </p:nvSpPr>
        <p:spPr>
          <a:xfrm>
            <a:off x="531220" y="1402566"/>
            <a:ext cx="8061668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2800" dirty="0">
                <a:solidFill>
                  <a:schemeClr val="tx1"/>
                </a:solidFill>
              </a:rPr>
              <a:t>In </a:t>
            </a:r>
            <a:r>
              <a:rPr lang="en-US" sz="2800" dirty="0" err="1">
                <a:solidFill>
                  <a:schemeClr val="tx1"/>
                </a:solidFill>
              </a:rPr>
              <a:t>dS</a:t>
            </a:r>
            <a:r>
              <a:rPr lang="en-US" sz="2800" dirty="0">
                <a:solidFill>
                  <a:schemeClr val="tx1"/>
                </a:solidFill>
              </a:rPr>
              <a:t> JT gravity, the 1-to-1 S-matrix is a projector (!)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EBB1F1-4ABF-7C40-2E0E-EB66FF728028}"/>
              </a:ext>
            </a:extLst>
          </p:cNvPr>
          <p:cNvSpPr txBox="1">
            <a:spLocks/>
          </p:cNvSpPr>
          <p:nvPr/>
        </p:nvSpPr>
        <p:spPr>
          <a:xfrm>
            <a:off x="531220" y="2011942"/>
            <a:ext cx="8061668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2800" dirty="0">
                <a:solidFill>
                  <a:schemeClr val="tx1"/>
                </a:solidFill>
              </a:rPr>
              <a:t>Can understand this by decomposing time evolution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72138AA-E3D2-4309-07FB-B21D5C8B2982}"/>
              </a:ext>
            </a:extLst>
          </p:cNvPr>
          <p:cNvGrpSpPr/>
          <p:nvPr/>
        </p:nvGrpSpPr>
        <p:grpSpPr>
          <a:xfrm>
            <a:off x="7534789" y="2093161"/>
            <a:ext cx="3759517" cy="4521104"/>
            <a:chOff x="3370331" y="1325449"/>
            <a:chExt cx="3759517" cy="4521104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2E8BA271-E70C-D68C-67AE-CE64648273F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428430" y="1325449"/>
              <a:ext cx="2211338" cy="4521104"/>
            </a:xfrm>
            <a:prstGeom prst="rect">
              <a:avLst/>
            </a:prstGeom>
          </p:spPr>
        </p:pic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6B1A9731-B49D-27EA-2DB6-B407035ACFC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129848" y="1757202"/>
              <a:ext cx="0" cy="365759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2E281BD3-F96C-2C4A-45ED-EA12425CF22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032413" y="1757202"/>
              <a:ext cx="0" cy="167179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2292C5DB-795F-F471-F6D5-6346905CEED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036522" y="3586001"/>
              <a:ext cx="0" cy="1828799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5BDC0274-813D-51E9-4D01-EEF6F9C7D08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370331" y="2358151"/>
              <a:ext cx="342900" cy="469900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1FFB7706-036F-0687-DBE0-AAAF128E5DE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370331" y="4149882"/>
              <a:ext cx="495300" cy="469900"/>
            </a:xfrm>
            <a:prstGeom prst="rect">
              <a:avLst/>
            </a:prstGeom>
          </p:spPr>
        </p:pic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E5DD91C4-5CAB-49FB-A083-F1AC6978853C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62285"/>
          <a:stretch/>
        </p:blipFill>
        <p:spPr>
          <a:xfrm>
            <a:off x="10949117" y="2032474"/>
            <a:ext cx="852799" cy="40811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B337B20-68F9-8540-B6E8-FFE11ABA9661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55743"/>
          <a:stretch/>
        </p:blipFill>
        <p:spPr>
          <a:xfrm>
            <a:off x="8376114" y="4103205"/>
            <a:ext cx="1000714" cy="40811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91E2C20-C700-7DAF-1275-898C8A947796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62285"/>
          <a:stretch/>
        </p:blipFill>
        <p:spPr>
          <a:xfrm>
            <a:off x="10970900" y="6302450"/>
            <a:ext cx="852799" cy="40811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20DD4189-3F16-60A3-CB61-0977D4EE03C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586860" y="4013953"/>
            <a:ext cx="355600" cy="4699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AB3B096C-1F8B-9EE2-7BF6-04571DCC57F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29086" y="3838900"/>
            <a:ext cx="3106508" cy="51051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43F67236-D7B7-7E50-2D17-CDC22CE0C8F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71238" y="2798448"/>
            <a:ext cx="2932717" cy="510510"/>
          </a:xfrm>
          <a:prstGeom prst="rect">
            <a:avLst/>
          </a:prstGeom>
        </p:spPr>
      </p:pic>
      <p:sp>
        <p:nvSpPr>
          <p:cNvPr id="25" name="Content Placeholder 2">
            <a:extLst>
              <a:ext uri="{FF2B5EF4-FFF2-40B4-BE49-F238E27FC236}">
                <a16:creationId xmlns:a16="http://schemas.microsoft.com/office/drawing/2014/main" id="{F636A771-CEBF-9E1E-E6B7-D3AEA7C98499}"/>
              </a:ext>
            </a:extLst>
          </p:cNvPr>
          <p:cNvSpPr txBox="1">
            <a:spLocks/>
          </p:cNvSpPr>
          <p:nvPr/>
        </p:nvSpPr>
        <p:spPr>
          <a:xfrm>
            <a:off x="3887305" y="2867674"/>
            <a:ext cx="2444018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2800" dirty="0">
                <a:solidFill>
                  <a:schemeClr val="tx1"/>
                </a:solidFill>
              </a:rPr>
              <a:t>is an </a:t>
            </a:r>
            <a:r>
              <a:rPr lang="en-US" sz="2800" b="1" dirty="0">
                <a:solidFill>
                  <a:srgbClr val="0070C0"/>
                </a:solidFill>
              </a:rPr>
              <a:t>isometry</a:t>
            </a:r>
            <a:endParaRPr lang="en-US" sz="2800" dirty="0">
              <a:solidFill>
                <a:srgbClr val="0070C0"/>
              </a:solidFill>
            </a:endParaRPr>
          </a:p>
        </p:txBody>
      </p:sp>
      <p:sp>
        <p:nvSpPr>
          <p:cNvPr id="26" name="Content Placeholder 2">
            <a:extLst>
              <a:ext uri="{FF2B5EF4-FFF2-40B4-BE49-F238E27FC236}">
                <a16:creationId xmlns:a16="http://schemas.microsoft.com/office/drawing/2014/main" id="{5C72E998-5F9A-0FF4-F3E7-884F83C36451}"/>
              </a:ext>
            </a:extLst>
          </p:cNvPr>
          <p:cNvSpPr txBox="1">
            <a:spLocks/>
          </p:cNvSpPr>
          <p:nvPr/>
        </p:nvSpPr>
        <p:spPr>
          <a:xfrm>
            <a:off x="3886695" y="3882139"/>
            <a:ext cx="2444018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2800" dirty="0">
                <a:solidFill>
                  <a:schemeClr val="tx1"/>
                </a:solidFill>
              </a:rPr>
              <a:t>is a </a:t>
            </a:r>
            <a:r>
              <a:rPr lang="en-US" sz="2800" b="1" dirty="0">
                <a:solidFill>
                  <a:srgbClr val="0070C0"/>
                </a:solidFill>
              </a:rPr>
              <a:t>co-isometry</a:t>
            </a:r>
            <a:endParaRPr lang="en-US" sz="2800" dirty="0">
              <a:solidFill>
                <a:srgbClr val="0070C0"/>
              </a:solidFill>
            </a:endParaRP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8217A8F1-9AF8-96CC-BAF8-B74707340F3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95457" y="4880338"/>
            <a:ext cx="2518497" cy="1129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8073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D5959F9-19FC-8740-9DDA-F358584BC00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Content Placeholder 2">
            <a:extLst>
              <a:ext uri="{FF2B5EF4-FFF2-40B4-BE49-F238E27FC236}">
                <a16:creationId xmlns:a16="http://schemas.microsoft.com/office/drawing/2014/main" id="{0C37B9A9-4B4F-7A4B-9DA4-FE601A960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221" y="420048"/>
            <a:ext cx="10289177" cy="766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200" b="1" dirty="0">
                <a:solidFill>
                  <a:schemeClr val="tx1"/>
                </a:solidFill>
              </a:rPr>
              <a:t>Some features</a:t>
            </a:r>
            <a:endParaRPr lang="en-US" sz="4200" dirty="0">
              <a:solidFill>
                <a:schemeClr val="tx1"/>
              </a:solidFill>
            </a:endParaRPr>
          </a:p>
        </p:txBody>
      </p:sp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5651A921-1CB2-747D-7514-46C37FC8386E}"/>
              </a:ext>
            </a:extLst>
          </p:cNvPr>
          <p:cNvSpPr txBox="1">
            <a:spLocks/>
          </p:cNvSpPr>
          <p:nvPr/>
        </p:nvSpPr>
        <p:spPr>
          <a:xfrm>
            <a:off x="9627923" y="119620"/>
            <a:ext cx="4379495" cy="139824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2400" b="1" dirty="0">
                <a:solidFill>
                  <a:srgbClr val="0070C0"/>
                </a:solidFill>
              </a:rPr>
              <a:t>[Cotler, Jensen ‘19]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2400" b="1" dirty="0">
                <a:solidFill>
                  <a:srgbClr val="0070C0"/>
                </a:solidFill>
              </a:rPr>
              <a:t>[Cotler, Jensen ‘23]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3000" b="1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3000" b="1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3000" b="1" dirty="0">
              <a:solidFill>
                <a:srgbClr val="E89112"/>
              </a:solidFill>
            </a:endParaRP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4DA8C432-B438-D09C-C43A-779F499F0797}"/>
              </a:ext>
            </a:extLst>
          </p:cNvPr>
          <p:cNvSpPr txBox="1">
            <a:spLocks/>
          </p:cNvSpPr>
          <p:nvPr/>
        </p:nvSpPr>
        <p:spPr>
          <a:xfrm>
            <a:off x="531220" y="1402566"/>
            <a:ext cx="8061668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2800" dirty="0">
                <a:solidFill>
                  <a:schemeClr val="tx1"/>
                </a:solidFill>
              </a:rPr>
              <a:t>In </a:t>
            </a:r>
            <a:r>
              <a:rPr lang="en-US" sz="2800" dirty="0" err="1">
                <a:solidFill>
                  <a:schemeClr val="tx1"/>
                </a:solidFill>
              </a:rPr>
              <a:t>dS</a:t>
            </a:r>
            <a:r>
              <a:rPr lang="en-US" sz="2800" dirty="0">
                <a:solidFill>
                  <a:schemeClr val="tx1"/>
                </a:solidFill>
              </a:rPr>
              <a:t> JT gravity, the 1-to-1 S-matrix is a projector (!)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EBB1F1-4ABF-7C40-2E0E-EB66FF728028}"/>
              </a:ext>
            </a:extLst>
          </p:cNvPr>
          <p:cNvSpPr txBox="1">
            <a:spLocks/>
          </p:cNvSpPr>
          <p:nvPr/>
        </p:nvSpPr>
        <p:spPr>
          <a:xfrm>
            <a:off x="531220" y="2011942"/>
            <a:ext cx="8061668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2800" dirty="0">
                <a:solidFill>
                  <a:schemeClr val="tx1"/>
                </a:solidFill>
              </a:rPr>
              <a:t>Can understand this by decomposing time evolution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72138AA-E3D2-4309-07FB-B21D5C8B2982}"/>
              </a:ext>
            </a:extLst>
          </p:cNvPr>
          <p:cNvGrpSpPr/>
          <p:nvPr/>
        </p:nvGrpSpPr>
        <p:grpSpPr>
          <a:xfrm>
            <a:off x="7534789" y="2093161"/>
            <a:ext cx="3759517" cy="4521104"/>
            <a:chOff x="3370331" y="1325449"/>
            <a:chExt cx="3759517" cy="4521104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2E8BA271-E70C-D68C-67AE-CE64648273F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428430" y="1325449"/>
              <a:ext cx="2211338" cy="4521104"/>
            </a:xfrm>
            <a:prstGeom prst="rect">
              <a:avLst/>
            </a:prstGeom>
          </p:spPr>
        </p:pic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6B1A9731-B49D-27EA-2DB6-B407035ACFC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129848" y="1757202"/>
              <a:ext cx="0" cy="365759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2E281BD3-F96C-2C4A-45ED-EA12425CF22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032413" y="1757202"/>
              <a:ext cx="0" cy="167179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2292C5DB-795F-F471-F6D5-6346905CEED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036522" y="3586001"/>
              <a:ext cx="0" cy="1828799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5BDC0274-813D-51E9-4D01-EEF6F9C7D08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370331" y="2358151"/>
              <a:ext cx="342900" cy="469900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1FFB7706-036F-0687-DBE0-AAAF128E5DE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370331" y="4149882"/>
              <a:ext cx="495300" cy="469900"/>
            </a:xfrm>
            <a:prstGeom prst="rect">
              <a:avLst/>
            </a:prstGeom>
          </p:spPr>
        </p:pic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E5DD91C4-5CAB-49FB-A083-F1AC6978853C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62285"/>
          <a:stretch/>
        </p:blipFill>
        <p:spPr>
          <a:xfrm>
            <a:off x="10949117" y="2032474"/>
            <a:ext cx="852799" cy="40811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B337B20-68F9-8540-B6E8-FFE11ABA9661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55743"/>
          <a:stretch/>
        </p:blipFill>
        <p:spPr>
          <a:xfrm>
            <a:off x="8376114" y="4103205"/>
            <a:ext cx="1000714" cy="40811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91E2C20-C700-7DAF-1275-898C8A947796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62285"/>
          <a:stretch/>
        </p:blipFill>
        <p:spPr>
          <a:xfrm>
            <a:off x="10970900" y="6302450"/>
            <a:ext cx="852799" cy="40811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20DD4189-3F16-60A3-CB61-0977D4EE03C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586860" y="4013953"/>
            <a:ext cx="355600" cy="4699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AB3B096C-1F8B-9EE2-7BF6-04571DCC57F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29086" y="3838900"/>
            <a:ext cx="3106508" cy="51051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43F67236-D7B7-7E50-2D17-CDC22CE0C8F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71238" y="2798448"/>
            <a:ext cx="2932717" cy="510510"/>
          </a:xfrm>
          <a:prstGeom prst="rect">
            <a:avLst/>
          </a:prstGeom>
        </p:spPr>
      </p:pic>
      <p:sp>
        <p:nvSpPr>
          <p:cNvPr id="25" name="Content Placeholder 2">
            <a:extLst>
              <a:ext uri="{FF2B5EF4-FFF2-40B4-BE49-F238E27FC236}">
                <a16:creationId xmlns:a16="http://schemas.microsoft.com/office/drawing/2014/main" id="{F636A771-CEBF-9E1E-E6B7-D3AEA7C98499}"/>
              </a:ext>
            </a:extLst>
          </p:cNvPr>
          <p:cNvSpPr txBox="1">
            <a:spLocks/>
          </p:cNvSpPr>
          <p:nvPr/>
        </p:nvSpPr>
        <p:spPr>
          <a:xfrm>
            <a:off x="3887305" y="2867674"/>
            <a:ext cx="2444018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2800" dirty="0">
                <a:solidFill>
                  <a:schemeClr val="tx1"/>
                </a:solidFill>
              </a:rPr>
              <a:t>is an </a:t>
            </a:r>
            <a:r>
              <a:rPr lang="en-US" sz="2800" b="1" dirty="0">
                <a:solidFill>
                  <a:srgbClr val="0070C0"/>
                </a:solidFill>
              </a:rPr>
              <a:t>isometry</a:t>
            </a:r>
            <a:endParaRPr lang="en-US" sz="2800" dirty="0">
              <a:solidFill>
                <a:srgbClr val="0070C0"/>
              </a:solidFill>
            </a:endParaRPr>
          </a:p>
        </p:txBody>
      </p:sp>
      <p:sp>
        <p:nvSpPr>
          <p:cNvPr id="26" name="Content Placeholder 2">
            <a:extLst>
              <a:ext uri="{FF2B5EF4-FFF2-40B4-BE49-F238E27FC236}">
                <a16:creationId xmlns:a16="http://schemas.microsoft.com/office/drawing/2014/main" id="{5C72E998-5F9A-0FF4-F3E7-884F83C36451}"/>
              </a:ext>
            </a:extLst>
          </p:cNvPr>
          <p:cNvSpPr txBox="1">
            <a:spLocks/>
          </p:cNvSpPr>
          <p:nvPr/>
        </p:nvSpPr>
        <p:spPr>
          <a:xfrm>
            <a:off x="3886695" y="3882139"/>
            <a:ext cx="2444018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2800" dirty="0">
                <a:solidFill>
                  <a:schemeClr val="tx1"/>
                </a:solidFill>
              </a:rPr>
              <a:t>is a </a:t>
            </a:r>
            <a:r>
              <a:rPr lang="en-US" sz="2800" b="1" dirty="0">
                <a:solidFill>
                  <a:srgbClr val="0070C0"/>
                </a:solidFill>
              </a:rPr>
              <a:t>co-isometry</a:t>
            </a:r>
            <a:endParaRPr lang="en-US" sz="2800" dirty="0">
              <a:solidFill>
                <a:srgbClr val="0070C0"/>
              </a:solidFill>
            </a:endParaRP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8217A8F1-9AF8-96CC-BAF8-B74707340F3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95457" y="4880338"/>
            <a:ext cx="2518497" cy="1129696"/>
          </a:xfrm>
          <a:prstGeom prst="rect">
            <a:avLst/>
          </a:prstGeom>
        </p:spPr>
      </p:pic>
      <p:sp>
        <p:nvSpPr>
          <p:cNvPr id="29" name="Content Placeholder 2">
            <a:extLst>
              <a:ext uri="{FF2B5EF4-FFF2-40B4-BE49-F238E27FC236}">
                <a16:creationId xmlns:a16="http://schemas.microsoft.com/office/drawing/2014/main" id="{E2023752-89BB-D6BC-8901-B0FBC004F879}"/>
              </a:ext>
            </a:extLst>
          </p:cNvPr>
          <p:cNvSpPr txBox="1">
            <a:spLocks/>
          </p:cNvSpPr>
          <p:nvPr/>
        </p:nvSpPr>
        <p:spPr>
          <a:xfrm>
            <a:off x="3416986" y="4862599"/>
            <a:ext cx="3825247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1800" b="1" dirty="0">
                <a:solidFill>
                  <a:srgbClr val="0070C0"/>
                </a:solidFill>
              </a:rPr>
              <a:t>projects out initial and final states leading to singular geometries</a:t>
            </a:r>
          </a:p>
        </p:txBody>
      </p:sp>
    </p:spTree>
    <p:extLst>
      <p:ext uri="{BB962C8B-B14F-4D97-AF65-F5344CB8AC3E}">
        <p14:creationId xmlns:p14="http://schemas.microsoft.com/office/powerpoint/2010/main" val="1733451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D5959F9-19FC-8740-9DDA-F358584BC00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Content Placeholder 2">
            <a:extLst>
              <a:ext uri="{FF2B5EF4-FFF2-40B4-BE49-F238E27FC236}">
                <a16:creationId xmlns:a16="http://schemas.microsoft.com/office/drawing/2014/main" id="{0C37B9A9-4B4F-7A4B-9DA4-FE601A960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221" y="420048"/>
            <a:ext cx="10289177" cy="766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200" b="1" dirty="0">
                <a:solidFill>
                  <a:schemeClr val="tx1"/>
                </a:solidFill>
              </a:rPr>
              <a:t>Some features</a:t>
            </a:r>
            <a:endParaRPr lang="en-US" sz="4200" dirty="0">
              <a:solidFill>
                <a:schemeClr val="tx1"/>
              </a:solidFill>
            </a:endParaRPr>
          </a:p>
        </p:txBody>
      </p:sp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5651A921-1CB2-747D-7514-46C37FC8386E}"/>
              </a:ext>
            </a:extLst>
          </p:cNvPr>
          <p:cNvSpPr txBox="1">
            <a:spLocks/>
          </p:cNvSpPr>
          <p:nvPr/>
        </p:nvSpPr>
        <p:spPr>
          <a:xfrm>
            <a:off x="9627923" y="119620"/>
            <a:ext cx="4379495" cy="139824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2400" b="1" dirty="0">
                <a:solidFill>
                  <a:srgbClr val="0070C0"/>
                </a:solidFill>
              </a:rPr>
              <a:t>[Cotler, Jensen ‘19]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2400" b="1" dirty="0">
                <a:solidFill>
                  <a:srgbClr val="0070C0"/>
                </a:solidFill>
              </a:rPr>
              <a:t>[Cotler, Jensen ‘23]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3000" b="1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3000" b="1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3000" b="1" dirty="0">
              <a:solidFill>
                <a:srgbClr val="E89112"/>
              </a:solidFill>
            </a:endParaRP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4DA8C432-B438-D09C-C43A-779F499F0797}"/>
              </a:ext>
            </a:extLst>
          </p:cNvPr>
          <p:cNvSpPr txBox="1">
            <a:spLocks/>
          </p:cNvSpPr>
          <p:nvPr/>
        </p:nvSpPr>
        <p:spPr>
          <a:xfrm>
            <a:off x="531220" y="1402566"/>
            <a:ext cx="8061668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2800" dirty="0">
                <a:solidFill>
                  <a:schemeClr val="tx1"/>
                </a:solidFill>
              </a:rPr>
              <a:t>In </a:t>
            </a:r>
            <a:r>
              <a:rPr lang="en-US" sz="2800" dirty="0" err="1">
                <a:solidFill>
                  <a:schemeClr val="tx1"/>
                </a:solidFill>
              </a:rPr>
              <a:t>dS</a:t>
            </a:r>
            <a:r>
              <a:rPr lang="en-US" sz="2800" dirty="0">
                <a:solidFill>
                  <a:schemeClr val="tx1"/>
                </a:solidFill>
              </a:rPr>
              <a:t> JT gravity, the 1-to-1 S-matrix is a projector (!)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EBB1F1-4ABF-7C40-2E0E-EB66FF728028}"/>
              </a:ext>
            </a:extLst>
          </p:cNvPr>
          <p:cNvSpPr txBox="1">
            <a:spLocks/>
          </p:cNvSpPr>
          <p:nvPr/>
        </p:nvSpPr>
        <p:spPr>
          <a:xfrm>
            <a:off x="531220" y="2011942"/>
            <a:ext cx="8061668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2800" dirty="0">
                <a:solidFill>
                  <a:schemeClr val="tx1"/>
                </a:solidFill>
              </a:rPr>
              <a:t>Can understand this by decomposing time evolution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72138AA-E3D2-4309-07FB-B21D5C8B2982}"/>
              </a:ext>
            </a:extLst>
          </p:cNvPr>
          <p:cNvGrpSpPr/>
          <p:nvPr/>
        </p:nvGrpSpPr>
        <p:grpSpPr>
          <a:xfrm>
            <a:off x="7534789" y="2093161"/>
            <a:ext cx="3759517" cy="4521104"/>
            <a:chOff x="3370331" y="1325449"/>
            <a:chExt cx="3759517" cy="4521104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2E8BA271-E70C-D68C-67AE-CE64648273F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428430" y="1325449"/>
              <a:ext cx="2211338" cy="4521104"/>
            </a:xfrm>
            <a:prstGeom prst="rect">
              <a:avLst/>
            </a:prstGeom>
          </p:spPr>
        </p:pic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6B1A9731-B49D-27EA-2DB6-B407035ACFC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129848" y="1757202"/>
              <a:ext cx="0" cy="365759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2E281BD3-F96C-2C4A-45ED-EA12425CF22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032413" y="1757202"/>
              <a:ext cx="0" cy="167179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2292C5DB-795F-F471-F6D5-6346905CEED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036522" y="3586001"/>
              <a:ext cx="0" cy="1828799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5BDC0274-813D-51E9-4D01-EEF6F9C7D08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370331" y="2358151"/>
              <a:ext cx="342900" cy="469900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1FFB7706-036F-0687-DBE0-AAAF128E5DE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370331" y="4149882"/>
              <a:ext cx="495300" cy="469900"/>
            </a:xfrm>
            <a:prstGeom prst="rect">
              <a:avLst/>
            </a:prstGeom>
          </p:spPr>
        </p:pic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E5DD91C4-5CAB-49FB-A083-F1AC6978853C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62285"/>
          <a:stretch/>
        </p:blipFill>
        <p:spPr>
          <a:xfrm>
            <a:off x="10949117" y="2032474"/>
            <a:ext cx="852799" cy="40811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B337B20-68F9-8540-B6E8-FFE11ABA9661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55743"/>
          <a:stretch/>
        </p:blipFill>
        <p:spPr>
          <a:xfrm>
            <a:off x="8376114" y="4103205"/>
            <a:ext cx="1000714" cy="40811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91E2C20-C700-7DAF-1275-898C8A947796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62285"/>
          <a:stretch/>
        </p:blipFill>
        <p:spPr>
          <a:xfrm>
            <a:off x="10970900" y="6302450"/>
            <a:ext cx="852799" cy="40811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20DD4189-3F16-60A3-CB61-0977D4EE03C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586860" y="4013953"/>
            <a:ext cx="355600" cy="4699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AB3B096C-1F8B-9EE2-7BF6-04571DCC57F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29086" y="3838900"/>
            <a:ext cx="3106508" cy="51051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43F67236-D7B7-7E50-2D17-CDC22CE0C8F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71238" y="2798448"/>
            <a:ext cx="2932717" cy="510510"/>
          </a:xfrm>
          <a:prstGeom prst="rect">
            <a:avLst/>
          </a:prstGeom>
        </p:spPr>
      </p:pic>
      <p:sp>
        <p:nvSpPr>
          <p:cNvPr id="25" name="Content Placeholder 2">
            <a:extLst>
              <a:ext uri="{FF2B5EF4-FFF2-40B4-BE49-F238E27FC236}">
                <a16:creationId xmlns:a16="http://schemas.microsoft.com/office/drawing/2014/main" id="{F636A771-CEBF-9E1E-E6B7-D3AEA7C98499}"/>
              </a:ext>
            </a:extLst>
          </p:cNvPr>
          <p:cNvSpPr txBox="1">
            <a:spLocks/>
          </p:cNvSpPr>
          <p:nvPr/>
        </p:nvSpPr>
        <p:spPr>
          <a:xfrm>
            <a:off x="3887305" y="2867674"/>
            <a:ext cx="2444018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2800" dirty="0">
                <a:solidFill>
                  <a:schemeClr val="tx1"/>
                </a:solidFill>
              </a:rPr>
              <a:t>is an </a:t>
            </a:r>
            <a:r>
              <a:rPr lang="en-US" sz="2800" b="1" dirty="0">
                <a:solidFill>
                  <a:srgbClr val="0070C0"/>
                </a:solidFill>
              </a:rPr>
              <a:t>isometry</a:t>
            </a:r>
            <a:endParaRPr lang="en-US" sz="2800" dirty="0">
              <a:solidFill>
                <a:srgbClr val="0070C0"/>
              </a:solidFill>
            </a:endParaRPr>
          </a:p>
        </p:txBody>
      </p:sp>
      <p:sp>
        <p:nvSpPr>
          <p:cNvPr id="26" name="Content Placeholder 2">
            <a:extLst>
              <a:ext uri="{FF2B5EF4-FFF2-40B4-BE49-F238E27FC236}">
                <a16:creationId xmlns:a16="http://schemas.microsoft.com/office/drawing/2014/main" id="{5C72E998-5F9A-0FF4-F3E7-884F83C36451}"/>
              </a:ext>
            </a:extLst>
          </p:cNvPr>
          <p:cNvSpPr txBox="1">
            <a:spLocks/>
          </p:cNvSpPr>
          <p:nvPr/>
        </p:nvSpPr>
        <p:spPr>
          <a:xfrm>
            <a:off x="3886695" y="3882139"/>
            <a:ext cx="2444018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2800" dirty="0">
                <a:solidFill>
                  <a:schemeClr val="tx1"/>
                </a:solidFill>
              </a:rPr>
              <a:t>is a </a:t>
            </a:r>
            <a:r>
              <a:rPr lang="en-US" sz="2800" b="1" dirty="0">
                <a:solidFill>
                  <a:srgbClr val="0070C0"/>
                </a:solidFill>
              </a:rPr>
              <a:t>co-isometry</a:t>
            </a:r>
            <a:endParaRPr lang="en-US" sz="2800" dirty="0">
              <a:solidFill>
                <a:srgbClr val="0070C0"/>
              </a:solidFill>
            </a:endParaRP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8217A8F1-9AF8-96CC-BAF8-B74707340F3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95457" y="4880338"/>
            <a:ext cx="2518497" cy="1129696"/>
          </a:xfrm>
          <a:prstGeom prst="rect">
            <a:avLst/>
          </a:prstGeom>
        </p:spPr>
      </p:pic>
      <p:sp>
        <p:nvSpPr>
          <p:cNvPr id="29" name="Content Placeholder 2">
            <a:extLst>
              <a:ext uri="{FF2B5EF4-FFF2-40B4-BE49-F238E27FC236}">
                <a16:creationId xmlns:a16="http://schemas.microsoft.com/office/drawing/2014/main" id="{E2023752-89BB-D6BC-8901-B0FBC004F879}"/>
              </a:ext>
            </a:extLst>
          </p:cNvPr>
          <p:cNvSpPr txBox="1">
            <a:spLocks/>
          </p:cNvSpPr>
          <p:nvPr/>
        </p:nvSpPr>
        <p:spPr>
          <a:xfrm>
            <a:off x="3416986" y="4862599"/>
            <a:ext cx="3825247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1800" b="1" dirty="0">
                <a:solidFill>
                  <a:srgbClr val="0070C0"/>
                </a:solidFill>
              </a:rPr>
              <a:t>projects out initial and final states leading to singular geometries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CDDE6D95-E406-D68A-CE81-634FF6E5CAC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52098" y="1282444"/>
            <a:ext cx="2261161" cy="408112"/>
          </a:xfrm>
          <a:prstGeom prst="rect">
            <a:avLst/>
          </a:pr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160B2244-7AA5-7E6C-55EE-FA074E299AA1}"/>
              </a:ext>
            </a:extLst>
          </p:cNvPr>
          <p:cNvSpPr/>
          <p:nvPr/>
        </p:nvSpPr>
        <p:spPr>
          <a:xfrm>
            <a:off x="8340272" y="1112644"/>
            <a:ext cx="2672836" cy="766451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750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D5959F9-19FC-8740-9DDA-F358584BC00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Content Placeholder 2">
            <a:extLst>
              <a:ext uri="{FF2B5EF4-FFF2-40B4-BE49-F238E27FC236}">
                <a16:creationId xmlns:a16="http://schemas.microsoft.com/office/drawing/2014/main" id="{0C37B9A9-4B4F-7A4B-9DA4-FE601A960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221" y="420048"/>
            <a:ext cx="10289177" cy="766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200" b="1" dirty="0">
                <a:solidFill>
                  <a:schemeClr val="tx1"/>
                </a:solidFill>
              </a:rPr>
              <a:t>Some features</a:t>
            </a:r>
            <a:endParaRPr lang="en-US" sz="4200" dirty="0">
              <a:solidFill>
                <a:schemeClr val="tx1"/>
              </a:solidFill>
            </a:endParaRPr>
          </a:p>
        </p:txBody>
      </p:sp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5651A921-1CB2-747D-7514-46C37FC8386E}"/>
              </a:ext>
            </a:extLst>
          </p:cNvPr>
          <p:cNvSpPr txBox="1">
            <a:spLocks/>
          </p:cNvSpPr>
          <p:nvPr/>
        </p:nvSpPr>
        <p:spPr>
          <a:xfrm>
            <a:off x="9627923" y="119620"/>
            <a:ext cx="4379495" cy="139824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2400" b="1" dirty="0">
                <a:solidFill>
                  <a:srgbClr val="0070C0"/>
                </a:solidFill>
              </a:rPr>
              <a:t>[Cotler, Jensen ‘19]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2400" b="1" dirty="0">
                <a:solidFill>
                  <a:srgbClr val="0070C0"/>
                </a:solidFill>
              </a:rPr>
              <a:t>[Cotler, Jensen ‘23]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3000" b="1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3000" b="1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3000" b="1" dirty="0">
              <a:solidFill>
                <a:srgbClr val="E89112"/>
              </a:solidFill>
            </a:endParaRP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4DA8C432-B438-D09C-C43A-779F499F0797}"/>
              </a:ext>
            </a:extLst>
          </p:cNvPr>
          <p:cNvSpPr txBox="1">
            <a:spLocks/>
          </p:cNvSpPr>
          <p:nvPr/>
        </p:nvSpPr>
        <p:spPr>
          <a:xfrm>
            <a:off x="531220" y="1402566"/>
            <a:ext cx="8061668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2800" dirty="0">
                <a:solidFill>
                  <a:schemeClr val="tx1"/>
                </a:solidFill>
              </a:rPr>
              <a:t>In </a:t>
            </a:r>
            <a:r>
              <a:rPr lang="en-US" sz="2800" dirty="0" err="1">
                <a:solidFill>
                  <a:schemeClr val="tx1"/>
                </a:solidFill>
              </a:rPr>
              <a:t>dS</a:t>
            </a:r>
            <a:r>
              <a:rPr lang="en-US" sz="2800" dirty="0">
                <a:solidFill>
                  <a:schemeClr val="tx1"/>
                </a:solidFill>
              </a:rPr>
              <a:t> JT gravity, the 1-to-1 S-matrix is a projector (!)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EBB1F1-4ABF-7C40-2E0E-EB66FF728028}"/>
              </a:ext>
            </a:extLst>
          </p:cNvPr>
          <p:cNvSpPr txBox="1">
            <a:spLocks/>
          </p:cNvSpPr>
          <p:nvPr/>
        </p:nvSpPr>
        <p:spPr>
          <a:xfrm>
            <a:off x="531220" y="2011942"/>
            <a:ext cx="8061668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2800" dirty="0">
                <a:solidFill>
                  <a:schemeClr val="tx1"/>
                </a:solidFill>
              </a:rPr>
              <a:t>Can understand this by decomposing time evolution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72138AA-E3D2-4309-07FB-B21D5C8B2982}"/>
              </a:ext>
            </a:extLst>
          </p:cNvPr>
          <p:cNvGrpSpPr/>
          <p:nvPr/>
        </p:nvGrpSpPr>
        <p:grpSpPr>
          <a:xfrm>
            <a:off x="7534789" y="2093161"/>
            <a:ext cx="3759517" cy="4521104"/>
            <a:chOff x="3370331" y="1325449"/>
            <a:chExt cx="3759517" cy="4521104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2E8BA271-E70C-D68C-67AE-CE64648273F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428430" y="1325449"/>
              <a:ext cx="2211338" cy="4521104"/>
            </a:xfrm>
            <a:prstGeom prst="rect">
              <a:avLst/>
            </a:prstGeom>
          </p:spPr>
        </p:pic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6B1A9731-B49D-27EA-2DB6-B407035ACFC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129848" y="1757202"/>
              <a:ext cx="0" cy="365759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2E281BD3-F96C-2C4A-45ED-EA12425CF22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032413" y="1757202"/>
              <a:ext cx="0" cy="167179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2292C5DB-795F-F471-F6D5-6346905CEED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036522" y="3586001"/>
              <a:ext cx="0" cy="1828799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5BDC0274-813D-51E9-4D01-EEF6F9C7D08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370331" y="2358151"/>
              <a:ext cx="342900" cy="469900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1FFB7706-036F-0687-DBE0-AAAF128E5DE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370331" y="4149882"/>
              <a:ext cx="495300" cy="469900"/>
            </a:xfrm>
            <a:prstGeom prst="rect">
              <a:avLst/>
            </a:prstGeom>
          </p:spPr>
        </p:pic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E5DD91C4-5CAB-49FB-A083-F1AC6978853C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62285"/>
          <a:stretch/>
        </p:blipFill>
        <p:spPr>
          <a:xfrm>
            <a:off x="10949117" y="2032474"/>
            <a:ext cx="852799" cy="40811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B337B20-68F9-8540-B6E8-FFE11ABA9661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55743"/>
          <a:stretch/>
        </p:blipFill>
        <p:spPr>
          <a:xfrm>
            <a:off x="8376114" y="4103205"/>
            <a:ext cx="1000714" cy="40811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91E2C20-C700-7DAF-1275-898C8A947796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62285"/>
          <a:stretch/>
        </p:blipFill>
        <p:spPr>
          <a:xfrm>
            <a:off x="10970900" y="6302450"/>
            <a:ext cx="852799" cy="40811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20DD4189-3F16-60A3-CB61-0977D4EE03C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586860" y="4013953"/>
            <a:ext cx="355600" cy="4699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AB3B096C-1F8B-9EE2-7BF6-04571DCC57F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29086" y="3838900"/>
            <a:ext cx="3106508" cy="51051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43F67236-D7B7-7E50-2D17-CDC22CE0C8F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71238" y="2798448"/>
            <a:ext cx="2932717" cy="510510"/>
          </a:xfrm>
          <a:prstGeom prst="rect">
            <a:avLst/>
          </a:prstGeom>
        </p:spPr>
      </p:pic>
      <p:sp>
        <p:nvSpPr>
          <p:cNvPr id="25" name="Content Placeholder 2">
            <a:extLst>
              <a:ext uri="{FF2B5EF4-FFF2-40B4-BE49-F238E27FC236}">
                <a16:creationId xmlns:a16="http://schemas.microsoft.com/office/drawing/2014/main" id="{F636A771-CEBF-9E1E-E6B7-D3AEA7C98499}"/>
              </a:ext>
            </a:extLst>
          </p:cNvPr>
          <p:cNvSpPr txBox="1">
            <a:spLocks/>
          </p:cNvSpPr>
          <p:nvPr/>
        </p:nvSpPr>
        <p:spPr>
          <a:xfrm>
            <a:off x="3887305" y="2867674"/>
            <a:ext cx="2444018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2800" dirty="0">
                <a:solidFill>
                  <a:schemeClr val="tx1"/>
                </a:solidFill>
              </a:rPr>
              <a:t>is an </a:t>
            </a:r>
            <a:r>
              <a:rPr lang="en-US" sz="2800" b="1" dirty="0">
                <a:solidFill>
                  <a:srgbClr val="0070C0"/>
                </a:solidFill>
              </a:rPr>
              <a:t>isometry</a:t>
            </a:r>
            <a:endParaRPr lang="en-US" sz="2800" dirty="0">
              <a:solidFill>
                <a:srgbClr val="0070C0"/>
              </a:solidFill>
            </a:endParaRPr>
          </a:p>
        </p:txBody>
      </p:sp>
      <p:sp>
        <p:nvSpPr>
          <p:cNvPr id="26" name="Content Placeholder 2">
            <a:extLst>
              <a:ext uri="{FF2B5EF4-FFF2-40B4-BE49-F238E27FC236}">
                <a16:creationId xmlns:a16="http://schemas.microsoft.com/office/drawing/2014/main" id="{5C72E998-5F9A-0FF4-F3E7-884F83C36451}"/>
              </a:ext>
            </a:extLst>
          </p:cNvPr>
          <p:cNvSpPr txBox="1">
            <a:spLocks/>
          </p:cNvSpPr>
          <p:nvPr/>
        </p:nvSpPr>
        <p:spPr>
          <a:xfrm>
            <a:off x="3886695" y="3882139"/>
            <a:ext cx="2444018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2800" dirty="0">
                <a:solidFill>
                  <a:schemeClr val="tx1"/>
                </a:solidFill>
              </a:rPr>
              <a:t>is a </a:t>
            </a:r>
            <a:r>
              <a:rPr lang="en-US" sz="2800" b="1" dirty="0">
                <a:solidFill>
                  <a:srgbClr val="0070C0"/>
                </a:solidFill>
              </a:rPr>
              <a:t>co-isometry</a:t>
            </a:r>
            <a:endParaRPr lang="en-US" sz="2800" dirty="0">
              <a:solidFill>
                <a:srgbClr val="0070C0"/>
              </a:solidFill>
            </a:endParaRP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8217A8F1-9AF8-96CC-BAF8-B74707340F3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95457" y="4880338"/>
            <a:ext cx="2518497" cy="1129696"/>
          </a:xfrm>
          <a:prstGeom prst="rect">
            <a:avLst/>
          </a:prstGeom>
        </p:spPr>
      </p:pic>
      <p:sp>
        <p:nvSpPr>
          <p:cNvPr id="29" name="Content Placeholder 2">
            <a:extLst>
              <a:ext uri="{FF2B5EF4-FFF2-40B4-BE49-F238E27FC236}">
                <a16:creationId xmlns:a16="http://schemas.microsoft.com/office/drawing/2014/main" id="{E2023752-89BB-D6BC-8901-B0FBC004F879}"/>
              </a:ext>
            </a:extLst>
          </p:cNvPr>
          <p:cNvSpPr txBox="1">
            <a:spLocks/>
          </p:cNvSpPr>
          <p:nvPr/>
        </p:nvSpPr>
        <p:spPr>
          <a:xfrm>
            <a:off x="3416986" y="4862599"/>
            <a:ext cx="3825247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1800" b="1" dirty="0">
                <a:solidFill>
                  <a:srgbClr val="0070C0"/>
                </a:solidFill>
              </a:rPr>
              <a:t>projects out initial and final states leading to singular geometries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CDDE6D95-E406-D68A-CE81-634FF6E5CAC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52098" y="1282444"/>
            <a:ext cx="2261161" cy="408112"/>
          </a:xfrm>
          <a:prstGeom prst="rect">
            <a:avLst/>
          </a:pr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160B2244-7AA5-7E6C-55EE-FA074E299AA1}"/>
              </a:ext>
            </a:extLst>
          </p:cNvPr>
          <p:cNvSpPr/>
          <p:nvPr/>
        </p:nvSpPr>
        <p:spPr>
          <a:xfrm>
            <a:off x="8340272" y="1112644"/>
            <a:ext cx="2672836" cy="766451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Content Placeholder 2">
            <a:extLst>
              <a:ext uri="{FF2B5EF4-FFF2-40B4-BE49-F238E27FC236}">
                <a16:creationId xmlns:a16="http://schemas.microsoft.com/office/drawing/2014/main" id="{72D1661B-E953-B881-9F4B-6152ED7F2F03}"/>
              </a:ext>
            </a:extLst>
          </p:cNvPr>
          <p:cNvSpPr txBox="1">
            <a:spLocks/>
          </p:cNvSpPr>
          <p:nvPr/>
        </p:nvSpPr>
        <p:spPr>
          <a:xfrm>
            <a:off x="577439" y="6254324"/>
            <a:ext cx="5147459" cy="54980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2400" dirty="0">
                <a:solidFill>
                  <a:schemeClr val="tx1"/>
                </a:solidFill>
              </a:rPr>
              <a:t>Anticipated by </a:t>
            </a:r>
            <a:r>
              <a:rPr lang="en-US" sz="2400" b="1" dirty="0">
                <a:solidFill>
                  <a:srgbClr val="0070C0"/>
                </a:solidFill>
              </a:rPr>
              <a:t>[Cotler, </a:t>
            </a:r>
            <a:r>
              <a:rPr lang="en-US" sz="2400" b="1" dirty="0" err="1">
                <a:solidFill>
                  <a:srgbClr val="0070C0"/>
                </a:solidFill>
              </a:rPr>
              <a:t>Strominger</a:t>
            </a:r>
            <a:r>
              <a:rPr lang="en-US" sz="2400" b="1" dirty="0">
                <a:solidFill>
                  <a:srgbClr val="0070C0"/>
                </a:solidFill>
              </a:rPr>
              <a:t> ‘22]</a:t>
            </a:r>
            <a:endParaRPr lang="en-US" sz="3000" b="1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3000" b="1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endParaRPr lang="en-US" sz="3000" b="1" dirty="0">
              <a:solidFill>
                <a:srgbClr val="E8911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2039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D5959F9-19FC-8740-9DDA-F358584BC00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Content Placeholder 2">
            <a:extLst>
              <a:ext uri="{FF2B5EF4-FFF2-40B4-BE49-F238E27FC236}">
                <a16:creationId xmlns:a16="http://schemas.microsoft.com/office/drawing/2014/main" id="{0C37B9A9-4B4F-7A4B-9DA4-FE601A960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221" y="420048"/>
            <a:ext cx="10289177" cy="766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200" b="1" dirty="0">
                <a:solidFill>
                  <a:schemeClr val="tx1"/>
                </a:solidFill>
              </a:rPr>
              <a:t>A brief history of this work</a:t>
            </a:r>
            <a:endParaRPr lang="en-US" sz="4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3497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D5959F9-19FC-8740-9DDA-F358584BC00C}"/>
              </a:ext>
            </a:extLst>
          </p:cNvPr>
          <p:cNvSpPr/>
          <p:nvPr/>
        </p:nvSpPr>
        <p:spPr>
          <a:xfrm>
            <a:off x="0" y="106666"/>
            <a:ext cx="12192000" cy="675133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Content Placeholder 2">
            <a:extLst>
              <a:ext uri="{FF2B5EF4-FFF2-40B4-BE49-F238E27FC236}">
                <a16:creationId xmlns:a16="http://schemas.microsoft.com/office/drawing/2014/main" id="{0C37B9A9-4B4F-7A4B-9DA4-FE601A960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221" y="420048"/>
            <a:ext cx="10289177" cy="766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200" b="1" dirty="0" err="1">
                <a:solidFill>
                  <a:schemeClr val="tx1"/>
                </a:solidFill>
              </a:rPr>
              <a:t>dS</a:t>
            </a:r>
            <a:r>
              <a:rPr lang="en-US" sz="4200" b="1" dirty="0">
                <a:solidFill>
                  <a:schemeClr val="tx1"/>
                </a:solidFill>
              </a:rPr>
              <a:t> JT amplitudes</a:t>
            </a:r>
            <a:endParaRPr lang="en-US" sz="4200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DEAE31-14DC-F5D8-5EE3-71839DB87949}"/>
              </a:ext>
            </a:extLst>
          </p:cNvPr>
          <p:cNvSpPr txBox="1">
            <a:spLocks/>
          </p:cNvSpPr>
          <p:nvPr/>
        </p:nvSpPr>
        <p:spPr>
          <a:xfrm>
            <a:off x="531220" y="1463320"/>
            <a:ext cx="7003435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3000" b="1" dirty="0">
                <a:solidFill>
                  <a:schemeClr val="tx1"/>
                </a:solidFill>
              </a:rPr>
              <a:t>Sphere: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FFB76C9-6F42-C221-8747-F40D2C68C6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86354" y="1463319"/>
            <a:ext cx="3156592" cy="449337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2094584F-EE45-304F-385A-866985FE99B6}"/>
              </a:ext>
            </a:extLst>
          </p:cNvPr>
          <p:cNvSpPr txBox="1">
            <a:spLocks/>
          </p:cNvSpPr>
          <p:nvPr/>
        </p:nvSpPr>
        <p:spPr>
          <a:xfrm>
            <a:off x="531220" y="3048433"/>
            <a:ext cx="7003435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3000" b="1" dirty="0">
                <a:solidFill>
                  <a:schemeClr val="tx1"/>
                </a:solidFill>
              </a:rPr>
              <a:t>Disk: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783C873B-1873-53EF-B025-8E60394C44D4}"/>
              </a:ext>
            </a:extLst>
          </p:cNvPr>
          <p:cNvSpPr txBox="1">
            <a:spLocks/>
          </p:cNvSpPr>
          <p:nvPr/>
        </p:nvSpPr>
        <p:spPr>
          <a:xfrm>
            <a:off x="531220" y="5106155"/>
            <a:ext cx="7003435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3000" b="1" dirty="0">
                <a:solidFill>
                  <a:schemeClr val="tx1"/>
                </a:solidFill>
              </a:rPr>
              <a:t>Cylinder: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1C27F5D1-377E-06F2-E0C6-6127A53EF9A6}"/>
              </a:ext>
            </a:extLst>
          </p:cNvPr>
          <p:cNvGrpSpPr/>
          <p:nvPr/>
        </p:nvGrpSpPr>
        <p:grpSpPr>
          <a:xfrm>
            <a:off x="2026744" y="963772"/>
            <a:ext cx="910352" cy="1109752"/>
            <a:chOff x="1897948" y="1694336"/>
            <a:chExt cx="1016848" cy="1239575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511B961F-AF0D-BD00-BEB4-8076B6418E31}"/>
                </a:ext>
              </a:extLst>
            </p:cNvPr>
            <p:cNvSpPr/>
            <p:nvPr/>
          </p:nvSpPr>
          <p:spPr>
            <a:xfrm>
              <a:off x="2000252" y="2150273"/>
              <a:ext cx="783638" cy="783638"/>
            </a:xfrm>
            <a:prstGeom prst="ellipse">
              <a:avLst/>
            </a:prstGeom>
            <a:solidFill>
              <a:srgbClr val="C7C7C7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1" name="Arc 70">
              <a:extLst>
                <a:ext uri="{FF2B5EF4-FFF2-40B4-BE49-F238E27FC236}">
                  <a16:creationId xmlns:a16="http://schemas.microsoft.com/office/drawing/2014/main" id="{0ABB1116-689C-8812-0242-8AD2CEBB7A92}"/>
                </a:ext>
              </a:extLst>
            </p:cNvPr>
            <p:cNvSpPr/>
            <p:nvPr/>
          </p:nvSpPr>
          <p:spPr>
            <a:xfrm rot="8060936">
              <a:off x="1888644" y="1703640"/>
              <a:ext cx="1035456" cy="1016848"/>
            </a:xfrm>
            <a:prstGeom prst="arc">
              <a:avLst>
                <a:gd name="adj1" fmla="val 16066706"/>
                <a:gd name="adj2" fmla="val 270909"/>
              </a:avLst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B1A35B69-9694-8DFE-0516-2AFC8AD88E96}"/>
              </a:ext>
            </a:extLst>
          </p:cNvPr>
          <p:cNvGrpSpPr/>
          <p:nvPr/>
        </p:nvGrpSpPr>
        <p:grpSpPr>
          <a:xfrm>
            <a:off x="1832423" y="2601275"/>
            <a:ext cx="1322365" cy="1420749"/>
            <a:chOff x="3733800" y="1733659"/>
            <a:chExt cx="3086100" cy="3644792"/>
          </a:xfrm>
        </p:grpSpPr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A6DC5824-CE36-7C30-7D9D-F47210321036}"/>
                </a:ext>
              </a:extLst>
            </p:cNvPr>
            <p:cNvGrpSpPr/>
            <p:nvPr/>
          </p:nvGrpSpPr>
          <p:grpSpPr>
            <a:xfrm>
              <a:off x="3733800" y="1733659"/>
              <a:ext cx="3086100" cy="3644792"/>
              <a:chOff x="3733800" y="1733659"/>
              <a:chExt cx="3086100" cy="3644791"/>
            </a:xfrm>
          </p:grpSpPr>
          <p:pic>
            <p:nvPicPr>
              <p:cNvPr id="86" name="Picture 85">
                <a:extLst>
                  <a:ext uri="{FF2B5EF4-FFF2-40B4-BE49-F238E27FC236}">
                    <a16:creationId xmlns:a16="http://schemas.microsoft.com/office/drawing/2014/main" id="{9EBDF21A-3CC8-67E3-F6AA-8C6047FF352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733800" y="1733659"/>
                <a:ext cx="3086100" cy="3644791"/>
              </a:xfrm>
              <a:prstGeom prst="rect">
                <a:avLst/>
              </a:prstGeom>
            </p:spPr>
          </p:pic>
          <p:sp>
            <p:nvSpPr>
              <p:cNvPr id="87" name="Rectangle 86">
                <a:extLst>
                  <a:ext uri="{FF2B5EF4-FFF2-40B4-BE49-F238E27FC236}">
                    <a16:creationId xmlns:a16="http://schemas.microsoft.com/office/drawing/2014/main" id="{D968F6F0-D364-F73B-E59B-982D6E1E1FFF}"/>
                  </a:ext>
                </a:extLst>
              </p:cNvPr>
              <p:cNvSpPr/>
              <p:nvPr/>
            </p:nvSpPr>
            <p:spPr>
              <a:xfrm>
                <a:off x="4797210" y="4506680"/>
                <a:ext cx="905757" cy="516169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" name="Rectangle 87">
                <a:extLst>
                  <a:ext uri="{FF2B5EF4-FFF2-40B4-BE49-F238E27FC236}">
                    <a16:creationId xmlns:a16="http://schemas.microsoft.com/office/drawing/2014/main" id="{E20C4CB2-FF2F-82AA-DA1A-FAF90B8FDAC8}"/>
                  </a:ext>
                </a:extLst>
              </p:cNvPr>
              <p:cNvSpPr/>
              <p:nvPr/>
            </p:nvSpPr>
            <p:spPr>
              <a:xfrm>
                <a:off x="4743354" y="4401265"/>
                <a:ext cx="905757" cy="442305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" name="Rectangle 88">
                <a:extLst>
                  <a:ext uri="{FF2B5EF4-FFF2-40B4-BE49-F238E27FC236}">
                    <a16:creationId xmlns:a16="http://schemas.microsoft.com/office/drawing/2014/main" id="{0A939E3D-A533-BF28-489B-4C6C926BAA0C}"/>
                  </a:ext>
                </a:extLst>
              </p:cNvPr>
              <p:cNvSpPr/>
              <p:nvPr/>
            </p:nvSpPr>
            <p:spPr>
              <a:xfrm>
                <a:off x="4842066" y="4394389"/>
                <a:ext cx="905757" cy="442305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0" name="Rectangle 89">
                <a:extLst>
                  <a:ext uri="{FF2B5EF4-FFF2-40B4-BE49-F238E27FC236}">
                    <a16:creationId xmlns:a16="http://schemas.microsoft.com/office/drawing/2014/main" id="{4F0A1DA4-1E0B-1876-1D6C-437C80D45206}"/>
                  </a:ext>
                </a:extLst>
              </p:cNvPr>
              <p:cNvSpPr/>
              <p:nvPr/>
            </p:nvSpPr>
            <p:spPr>
              <a:xfrm rot="19671007">
                <a:off x="4832675" y="4759172"/>
                <a:ext cx="200131" cy="393377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1" name="Rectangle 90">
                <a:extLst>
                  <a:ext uri="{FF2B5EF4-FFF2-40B4-BE49-F238E27FC236}">
                    <a16:creationId xmlns:a16="http://schemas.microsoft.com/office/drawing/2014/main" id="{1E980531-C008-37F6-523C-14F39A7FA93E}"/>
                  </a:ext>
                </a:extLst>
              </p:cNvPr>
              <p:cNvSpPr/>
              <p:nvPr/>
            </p:nvSpPr>
            <p:spPr>
              <a:xfrm rot="20982092">
                <a:off x="4748429" y="4816308"/>
                <a:ext cx="144692" cy="92906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2" name="Rectangle 91">
                <a:extLst>
                  <a:ext uri="{FF2B5EF4-FFF2-40B4-BE49-F238E27FC236}">
                    <a16:creationId xmlns:a16="http://schemas.microsoft.com/office/drawing/2014/main" id="{8557E7B4-7FEF-273D-8AE6-46DA28E13046}"/>
                  </a:ext>
                </a:extLst>
              </p:cNvPr>
              <p:cNvSpPr/>
              <p:nvPr/>
            </p:nvSpPr>
            <p:spPr>
              <a:xfrm rot="435068">
                <a:off x="5595467" y="4824943"/>
                <a:ext cx="144692" cy="92906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3" name="Oval 92">
                <a:extLst>
                  <a:ext uri="{FF2B5EF4-FFF2-40B4-BE49-F238E27FC236}">
                    <a16:creationId xmlns:a16="http://schemas.microsoft.com/office/drawing/2014/main" id="{06FBB5AE-6442-98F3-2B79-4F120461262D}"/>
                  </a:ext>
                </a:extLst>
              </p:cNvPr>
              <p:cNvSpPr/>
              <p:nvPr/>
            </p:nvSpPr>
            <p:spPr>
              <a:xfrm>
                <a:off x="4753356" y="4630346"/>
                <a:ext cx="992088" cy="419387"/>
              </a:xfrm>
              <a:prstGeom prst="ellipse">
                <a:avLst/>
              </a:prstGeom>
              <a:noFill/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4" name="Rectangle 93">
                <a:extLst>
                  <a:ext uri="{FF2B5EF4-FFF2-40B4-BE49-F238E27FC236}">
                    <a16:creationId xmlns:a16="http://schemas.microsoft.com/office/drawing/2014/main" id="{530FEF36-C02E-8E89-6318-66FC4C9D048A}"/>
                  </a:ext>
                </a:extLst>
              </p:cNvPr>
              <p:cNvSpPr/>
              <p:nvPr/>
            </p:nvSpPr>
            <p:spPr>
              <a:xfrm>
                <a:off x="4739913" y="4424885"/>
                <a:ext cx="1016909" cy="442305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5" name="Oval 94">
                <a:extLst>
                  <a:ext uri="{FF2B5EF4-FFF2-40B4-BE49-F238E27FC236}">
                    <a16:creationId xmlns:a16="http://schemas.microsoft.com/office/drawing/2014/main" id="{3AEB6EBB-3704-70B0-6BFF-454BC67459FB}"/>
                  </a:ext>
                </a:extLst>
              </p:cNvPr>
              <p:cNvSpPr/>
              <p:nvPr/>
            </p:nvSpPr>
            <p:spPr>
              <a:xfrm>
                <a:off x="4753357" y="4633752"/>
                <a:ext cx="992088" cy="416103"/>
              </a:xfrm>
              <a:prstGeom prst="ellipse">
                <a:avLst/>
              </a:prstGeom>
              <a:noFill/>
              <a:ln w="27305">
                <a:solidFill>
                  <a:srgbClr val="FF0000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AE07E29C-5F92-61FF-F43F-9EC95998CC54}"/>
                </a:ext>
              </a:extLst>
            </p:cNvPr>
            <p:cNvSpPr/>
            <p:nvPr/>
          </p:nvSpPr>
          <p:spPr>
            <a:xfrm>
              <a:off x="4341885" y="2549420"/>
              <a:ext cx="1840911" cy="466283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D8EEB816-7C3C-7EAF-4898-4C817127F332}"/>
                </a:ext>
              </a:extLst>
            </p:cNvPr>
            <p:cNvSpPr/>
            <p:nvPr/>
          </p:nvSpPr>
          <p:spPr>
            <a:xfrm rot="2286954">
              <a:off x="3900319" y="2720323"/>
              <a:ext cx="1840911" cy="466283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9A078DDF-07F1-55EC-29B9-0F445DCCB0B2}"/>
                </a:ext>
              </a:extLst>
            </p:cNvPr>
            <p:cNvSpPr/>
            <p:nvPr/>
          </p:nvSpPr>
          <p:spPr>
            <a:xfrm rot="19579957">
              <a:off x="4782512" y="2622112"/>
              <a:ext cx="1840911" cy="466283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14D2ED66-76A0-8062-2A06-385C4797C9F9}"/>
                </a:ext>
              </a:extLst>
            </p:cNvPr>
            <p:cNvSpPr/>
            <p:nvPr/>
          </p:nvSpPr>
          <p:spPr>
            <a:xfrm>
              <a:off x="3775916" y="1733659"/>
              <a:ext cx="2994278" cy="1039817"/>
            </a:xfrm>
            <a:prstGeom prst="ellipse">
              <a:avLst/>
            </a:prstGeom>
            <a:solidFill>
              <a:srgbClr val="EDEDED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96" name="Picture 95">
            <a:extLst>
              <a:ext uri="{FF2B5EF4-FFF2-40B4-BE49-F238E27FC236}">
                <a16:creationId xmlns:a16="http://schemas.microsoft.com/office/drawing/2014/main" id="{CE285586-C0E9-E0A6-0FBF-BEDA2360A87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86898" y="2300303"/>
            <a:ext cx="189006" cy="214779"/>
          </a:xfrm>
          <a:prstGeom prst="rect">
            <a:avLst/>
          </a:prstGeom>
        </p:spPr>
      </p:pic>
      <p:pic>
        <p:nvPicPr>
          <p:cNvPr id="98" name="Picture 97">
            <a:extLst>
              <a:ext uri="{FF2B5EF4-FFF2-40B4-BE49-F238E27FC236}">
                <a16:creationId xmlns:a16="http://schemas.microsoft.com/office/drawing/2014/main" id="{0CA13B2E-A792-2F7A-0D6C-D9D45638521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05907" y="2776284"/>
            <a:ext cx="2698654" cy="1050104"/>
          </a:xfrm>
          <a:prstGeom prst="rect">
            <a:avLst/>
          </a:prstGeom>
        </p:spPr>
      </p:pic>
      <p:grpSp>
        <p:nvGrpSpPr>
          <p:cNvPr id="136" name="Group 135">
            <a:extLst>
              <a:ext uri="{FF2B5EF4-FFF2-40B4-BE49-F238E27FC236}">
                <a16:creationId xmlns:a16="http://schemas.microsoft.com/office/drawing/2014/main" id="{C88EE0B4-7B28-9E31-B29A-6343388A4353}"/>
              </a:ext>
            </a:extLst>
          </p:cNvPr>
          <p:cNvGrpSpPr/>
          <p:nvPr/>
        </p:nvGrpSpPr>
        <p:grpSpPr>
          <a:xfrm>
            <a:off x="2454338" y="4449725"/>
            <a:ext cx="954801" cy="1950061"/>
            <a:chOff x="8951562" y="2003874"/>
            <a:chExt cx="1981716" cy="4047403"/>
          </a:xfrm>
        </p:grpSpPr>
        <p:pic>
          <p:nvPicPr>
            <p:cNvPr id="100" name="Picture 99">
              <a:extLst>
                <a:ext uri="{FF2B5EF4-FFF2-40B4-BE49-F238E27FC236}">
                  <a16:creationId xmlns:a16="http://schemas.microsoft.com/office/drawing/2014/main" id="{D6EBFED6-4700-FB77-6864-601FD6E7EBE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953634" y="2003874"/>
              <a:ext cx="1979644" cy="4047403"/>
            </a:xfrm>
            <a:prstGeom prst="rect">
              <a:avLst/>
            </a:prstGeom>
          </p:spPr>
        </p:pic>
        <p:sp>
          <p:nvSpPr>
            <p:cNvPr id="122" name="Rectangle 121">
              <a:extLst>
                <a:ext uri="{FF2B5EF4-FFF2-40B4-BE49-F238E27FC236}">
                  <a16:creationId xmlns:a16="http://schemas.microsoft.com/office/drawing/2014/main" id="{E761464F-F731-BF29-0F6D-738A9747BF9B}"/>
                </a:ext>
              </a:extLst>
            </p:cNvPr>
            <p:cNvSpPr/>
            <p:nvPr/>
          </p:nvSpPr>
          <p:spPr>
            <a:xfrm rot="5400000">
              <a:off x="10144250" y="2596055"/>
              <a:ext cx="209580" cy="274993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Rectangle 122">
              <a:extLst>
                <a:ext uri="{FF2B5EF4-FFF2-40B4-BE49-F238E27FC236}">
                  <a16:creationId xmlns:a16="http://schemas.microsoft.com/office/drawing/2014/main" id="{9205F5C0-C535-29F7-D78A-07E02C718462}"/>
                </a:ext>
              </a:extLst>
            </p:cNvPr>
            <p:cNvSpPr/>
            <p:nvPr/>
          </p:nvSpPr>
          <p:spPr>
            <a:xfrm rot="5400000">
              <a:off x="10378636" y="2428516"/>
              <a:ext cx="209580" cy="274993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Rectangle 123">
              <a:extLst>
                <a:ext uri="{FF2B5EF4-FFF2-40B4-BE49-F238E27FC236}">
                  <a16:creationId xmlns:a16="http://schemas.microsoft.com/office/drawing/2014/main" id="{69947E35-BF28-716B-ACF5-6F82BD1B22DB}"/>
                </a:ext>
              </a:extLst>
            </p:cNvPr>
            <p:cNvSpPr/>
            <p:nvPr/>
          </p:nvSpPr>
          <p:spPr>
            <a:xfrm rot="3433477">
              <a:off x="10467076" y="2396783"/>
              <a:ext cx="209580" cy="274993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7" name="Group 126">
              <a:extLst>
                <a:ext uri="{FF2B5EF4-FFF2-40B4-BE49-F238E27FC236}">
                  <a16:creationId xmlns:a16="http://schemas.microsoft.com/office/drawing/2014/main" id="{0AB19989-FDAE-D2C5-263C-672830E280F8}"/>
                </a:ext>
              </a:extLst>
            </p:cNvPr>
            <p:cNvGrpSpPr/>
            <p:nvPr/>
          </p:nvGrpSpPr>
          <p:grpSpPr>
            <a:xfrm flipH="1">
              <a:off x="9240101" y="2497938"/>
              <a:ext cx="340688" cy="218568"/>
              <a:chOff x="10498329" y="2604635"/>
              <a:chExt cx="340688" cy="218568"/>
            </a:xfrm>
          </p:grpSpPr>
          <p:sp>
            <p:nvSpPr>
              <p:cNvPr id="125" name="Rectangle 124">
                <a:extLst>
                  <a:ext uri="{FF2B5EF4-FFF2-40B4-BE49-F238E27FC236}">
                    <a16:creationId xmlns:a16="http://schemas.microsoft.com/office/drawing/2014/main" id="{EAB7EE8E-1C79-2C30-2052-ACC744151A0A}"/>
                  </a:ext>
                </a:extLst>
              </p:cNvPr>
              <p:cNvSpPr/>
              <p:nvPr/>
            </p:nvSpPr>
            <p:spPr>
              <a:xfrm rot="5400000">
                <a:off x="10531036" y="2580916"/>
                <a:ext cx="209580" cy="274993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6" name="Rectangle 125">
                <a:extLst>
                  <a:ext uri="{FF2B5EF4-FFF2-40B4-BE49-F238E27FC236}">
                    <a16:creationId xmlns:a16="http://schemas.microsoft.com/office/drawing/2014/main" id="{E78FE4A9-17C5-0113-2FEB-8A36D214A68F}"/>
                  </a:ext>
                </a:extLst>
              </p:cNvPr>
              <p:cNvSpPr/>
              <p:nvPr/>
            </p:nvSpPr>
            <p:spPr>
              <a:xfrm rot="3433477">
                <a:off x="10596731" y="2571928"/>
                <a:ext cx="209580" cy="274993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30" name="Rectangle 129">
              <a:extLst>
                <a:ext uri="{FF2B5EF4-FFF2-40B4-BE49-F238E27FC236}">
                  <a16:creationId xmlns:a16="http://schemas.microsoft.com/office/drawing/2014/main" id="{4EB2317C-2118-8F73-56AC-9DE5D7D35940}"/>
                </a:ext>
              </a:extLst>
            </p:cNvPr>
            <p:cNvSpPr/>
            <p:nvPr/>
          </p:nvSpPr>
          <p:spPr>
            <a:xfrm rot="18406472" flipH="1">
              <a:off x="9211282" y="2422154"/>
              <a:ext cx="209580" cy="274993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Rectangle 130">
              <a:extLst>
                <a:ext uri="{FF2B5EF4-FFF2-40B4-BE49-F238E27FC236}">
                  <a16:creationId xmlns:a16="http://schemas.microsoft.com/office/drawing/2014/main" id="{EBD6707A-EA7B-DD53-0474-F7527C8EFB65}"/>
                </a:ext>
              </a:extLst>
            </p:cNvPr>
            <p:cNvSpPr/>
            <p:nvPr/>
          </p:nvSpPr>
          <p:spPr>
            <a:xfrm rot="18406472" flipH="1">
              <a:off x="9160848" y="2382787"/>
              <a:ext cx="209580" cy="274993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1" name="Group 120">
              <a:extLst>
                <a:ext uri="{FF2B5EF4-FFF2-40B4-BE49-F238E27FC236}">
                  <a16:creationId xmlns:a16="http://schemas.microsoft.com/office/drawing/2014/main" id="{41BC5D16-E455-1A3B-8E15-C8C379B35AE3}"/>
                </a:ext>
              </a:extLst>
            </p:cNvPr>
            <p:cNvGrpSpPr/>
            <p:nvPr/>
          </p:nvGrpSpPr>
          <p:grpSpPr>
            <a:xfrm>
              <a:off x="8951562" y="2022162"/>
              <a:ext cx="1979643" cy="856884"/>
              <a:chOff x="6230336" y="6189460"/>
              <a:chExt cx="1283020" cy="566362"/>
            </a:xfrm>
          </p:grpSpPr>
          <p:sp>
            <p:nvSpPr>
              <p:cNvPr id="107" name="Rectangle 106">
                <a:extLst>
                  <a:ext uri="{FF2B5EF4-FFF2-40B4-BE49-F238E27FC236}">
                    <a16:creationId xmlns:a16="http://schemas.microsoft.com/office/drawing/2014/main" id="{90764735-AF45-959D-A1B6-2D166CD006A6}"/>
                  </a:ext>
                </a:extLst>
              </p:cNvPr>
              <p:cNvSpPr/>
              <p:nvPr/>
            </p:nvSpPr>
            <p:spPr>
              <a:xfrm>
                <a:off x="6493485" y="6507446"/>
                <a:ext cx="755309" cy="181758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8" name="Rectangle 107">
                <a:extLst>
                  <a:ext uri="{FF2B5EF4-FFF2-40B4-BE49-F238E27FC236}">
                    <a16:creationId xmlns:a16="http://schemas.microsoft.com/office/drawing/2014/main" id="{E577C3A3-ADBF-F54E-A031-3D71AB5F3BEB}"/>
                  </a:ext>
                </a:extLst>
              </p:cNvPr>
              <p:cNvSpPr/>
              <p:nvPr/>
            </p:nvSpPr>
            <p:spPr>
              <a:xfrm rot="2286954">
                <a:off x="6283642" y="6574064"/>
                <a:ext cx="788813" cy="181758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9" name="Rectangle 108">
                <a:extLst>
                  <a:ext uri="{FF2B5EF4-FFF2-40B4-BE49-F238E27FC236}">
                    <a16:creationId xmlns:a16="http://schemas.microsoft.com/office/drawing/2014/main" id="{9873AB92-91C1-21D9-A66E-D5E1B27ADA25}"/>
                  </a:ext>
                </a:extLst>
              </p:cNvPr>
              <p:cNvSpPr/>
              <p:nvPr/>
            </p:nvSpPr>
            <p:spPr>
              <a:xfrm rot="19579957">
                <a:off x="6661653" y="6535781"/>
                <a:ext cx="788813" cy="181758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0" name="Oval 109">
                <a:extLst>
                  <a:ext uri="{FF2B5EF4-FFF2-40B4-BE49-F238E27FC236}">
                    <a16:creationId xmlns:a16="http://schemas.microsoft.com/office/drawing/2014/main" id="{1630DB9B-D13D-0AB7-E675-3D94439CE9A1}"/>
                  </a:ext>
                </a:extLst>
              </p:cNvPr>
              <p:cNvSpPr/>
              <p:nvPr/>
            </p:nvSpPr>
            <p:spPr>
              <a:xfrm>
                <a:off x="6230336" y="6189460"/>
                <a:ext cx="1283020" cy="405323"/>
              </a:xfrm>
              <a:prstGeom prst="ellipse">
                <a:avLst/>
              </a:prstGeom>
              <a:solidFill>
                <a:srgbClr val="EDEDED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32" name="Oval 131">
              <a:extLst>
                <a:ext uri="{FF2B5EF4-FFF2-40B4-BE49-F238E27FC236}">
                  <a16:creationId xmlns:a16="http://schemas.microsoft.com/office/drawing/2014/main" id="{813844C9-3AF3-480A-C5B6-D596B106C716}"/>
                </a:ext>
              </a:extLst>
            </p:cNvPr>
            <p:cNvSpPr/>
            <p:nvPr/>
          </p:nvSpPr>
          <p:spPr>
            <a:xfrm>
              <a:off x="8951562" y="5413602"/>
              <a:ext cx="1979643" cy="613238"/>
            </a:xfrm>
            <a:prstGeom prst="ellipse">
              <a:avLst/>
            </a:prstGeom>
            <a:solidFill>
              <a:srgbClr val="C7C7C7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Rectangle 132">
              <a:extLst>
                <a:ext uri="{FF2B5EF4-FFF2-40B4-BE49-F238E27FC236}">
                  <a16:creationId xmlns:a16="http://schemas.microsoft.com/office/drawing/2014/main" id="{483BCAD3-6B38-455A-4DEA-5468E1787773}"/>
                </a:ext>
              </a:extLst>
            </p:cNvPr>
            <p:cNvSpPr/>
            <p:nvPr/>
          </p:nvSpPr>
          <p:spPr>
            <a:xfrm>
              <a:off x="9357589" y="5296748"/>
              <a:ext cx="1165408" cy="274993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Rectangle 133">
              <a:extLst>
                <a:ext uri="{FF2B5EF4-FFF2-40B4-BE49-F238E27FC236}">
                  <a16:creationId xmlns:a16="http://schemas.microsoft.com/office/drawing/2014/main" id="{652CFE51-6865-43E9-122A-7B2789DC7D0F}"/>
                </a:ext>
              </a:extLst>
            </p:cNvPr>
            <p:cNvSpPr/>
            <p:nvPr/>
          </p:nvSpPr>
          <p:spPr>
            <a:xfrm rot="18821491">
              <a:off x="9046978" y="5374824"/>
              <a:ext cx="572378" cy="188056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Rectangle 134">
              <a:extLst>
                <a:ext uri="{FF2B5EF4-FFF2-40B4-BE49-F238E27FC236}">
                  <a16:creationId xmlns:a16="http://schemas.microsoft.com/office/drawing/2014/main" id="{B7AFCA72-3A85-92DF-6A1D-C579017AB04A}"/>
                </a:ext>
              </a:extLst>
            </p:cNvPr>
            <p:cNvSpPr/>
            <p:nvPr/>
          </p:nvSpPr>
          <p:spPr>
            <a:xfrm rot="2778509" flipH="1">
              <a:off x="10317759" y="5399882"/>
              <a:ext cx="572378" cy="188056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7" name="Picture 136">
            <a:extLst>
              <a:ext uri="{FF2B5EF4-FFF2-40B4-BE49-F238E27FC236}">
                <a16:creationId xmlns:a16="http://schemas.microsoft.com/office/drawing/2014/main" id="{94A9B980-4FEE-2AD4-6635-933457F9808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36211" y="4144568"/>
            <a:ext cx="189006" cy="214779"/>
          </a:xfrm>
          <a:prstGeom prst="rect">
            <a:avLst/>
          </a:prstGeom>
        </p:spPr>
      </p:pic>
      <p:pic>
        <p:nvPicPr>
          <p:cNvPr id="138" name="Picture 137">
            <a:extLst>
              <a:ext uri="{FF2B5EF4-FFF2-40B4-BE49-F238E27FC236}">
                <a16:creationId xmlns:a16="http://schemas.microsoft.com/office/drawing/2014/main" id="{6858BE30-68C5-A9F0-34FF-AAEDB3A9C44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863422" y="6486339"/>
            <a:ext cx="241220" cy="218605"/>
          </a:xfrm>
          <a:prstGeom prst="rect">
            <a:avLst/>
          </a:prstGeom>
        </p:spPr>
      </p:pic>
      <p:pic>
        <p:nvPicPr>
          <p:cNvPr id="139" name="Picture 138">
            <a:extLst>
              <a:ext uri="{FF2B5EF4-FFF2-40B4-BE49-F238E27FC236}">
                <a16:creationId xmlns:a16="http://schemas.microsoft.com/office/drawing/2014/main" id="{2B28D490-70DA-9266-8E1E-95701E737E0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570649" y="4953062"/>
            <a:ext cx="2830151" cy="893732"/>
          </a:xfrm>
          <a:prstGeom prst="rect">
            <a:avLst/>
          </a:prstGeom>
        </p:spPr>
      </p:pic>
      <p:grpSp>
        <p:nvGrpSpPr>
          <p:cNvPr id="143" name="Group 142">
            <a:extLst>
              <a:ext uri="{FF2B5EF4-FFF2-40B4-BE49-F238E27FC236}">
                <a16:creationId xmlns:a16="http://schemas.microsoft.com/office/drawing/2014/main" id="{9FE3CCE3-6874-E820-FA8D-BCD171B27BE1}"/>
              </a:ext>
            </a:extLst>
          </p:cNvPr>
          <p:cNvGrpSpPr/>
          <p:nvPr/>
        </p:nvGrpSpPr>
        <p:grpSpPr>
          <a:xfrm>
            <a:off x="7433631" y="2506908"/>
            <a:ext cx="2098141" cy="1545989"/>
            <a:chOff x="3733800" y="1733660"/>
            <a:chExt cx="3086100" cy="2273953"/>
          </a:xfrm>
        </p:grpSpPr>
        <p:pic>
          <p:nvPicPr>
            <p:cNvPr id="144" name="Picture 143">
              <a:extLst>
                <a:ext uri="{FF2B5EF4-FFF2-40B4-BE49-F238E27FC236}">
                  <a16:creationId xmlns:a16="http://schemas.microsoft.com/office/drawing/2014/main" id="{7239E151-A447-0806-F22C-6FC234AE2B8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b="50589"/>
            <a:stretch/>
          </p:blipFill>
          <p:spPr>
            <a:xfrm>
              <a:off x="3733800" y="1733660"/>
              <a:ext cx="3086100" cy="1800928"/>
            </a:xfrm>
            <a:prstGeom prst="rect">
              <a:avLst/>
            </a:prstGeom>
          </p:spPr>
        </p:pic>
        <p:sp>
          <p:nvSpPr>
            <p:cNvPr id="145" name="Freeform 144">
              <a:extLst>
                <a:ext uri="{FF2B5EF4-FFF2-40B4-BE49-F238E27FC236}">
                  <a16:creationId xmlns:a16="http://schemas.microsoft.com/office/drawing/2014/main" id="{DBD19817-5721-C667-64FC-7F8361B20BB4}"/>
                </a:ext>
              </a:extLst>
            </p:cNvPr>
            <p:cNvSpPr/>
            <p:nvPr/>
          </p:nvSpPr>
          <p:spPr>
            <a:xfrm>
              <a:off x="4485890" y="3526387"/>
              <a:ext cx="1541769" cy="213224"/>
            </a:xfrm>
            <a:custGeom>
              <a:avLst/>
              <a:gdLst>
                <a:gd name="connsiteX0" fmla="*/ 0 w 1541769"/>
                <a:gd name="connsiteY0" fmla="*/ 4101 h 213224"/>
                <a:gd name="connsiteX1" fmla="*/ 16402 w 1541769"/>
                <a:gd name="connsiteY1" fmla="*/ 32804 h 213224"/>
                <a:gd name="connsiteX2" fmla="*/ 41005 w 1541769"/>
                <a:gd name="connsiteY2" fmla="*/ 49206 h 213224"/>
                <a:gd name="connsiteX3" fmla="*/ 53306 w 1541769"/>
                <a:gd name="connsiteY3" fmla="*/ 57407 h 213224"/>
                <a:gd name="connsiteX4" fmla="*/ 65607 w 1541769"/>
                <a:gd name="connsiteY4" fmla="*/ 65608 h 213224"/>
                <a:gd name="connsiteX5" fmla="*/ 77909 w 1541769"/>
                <a:gd name="connsiteY5" fmla="*/ 69708 h 213224"/>
                <a:gd name="connsiteX6" fmla="*/ 102511 w 1541769"/>
                <a:gd name="connsiteY6" fmla="*/ 82009 h 213224"/>
                <a:gd name="connsiteX7" fmla="*/ 114813 w 1541769"/>
                <a:gd name="connsiteY7" fmla="*/ 90210 h 213224"/>
                <a:gd name="connsiteX8" fmla="*/ 159918 w 1541769"/>
                <a:gd name="connsiteY8" fmla="*/ 102512 h 213224"/>
                <a:gd name="connsiteX9" fmla="*/ 295232 w 1541769"/>
                <a:gd name="connsiteY9" fmla="*/ 106612 h 213224"/>
                <a:gd name="connsiteX10" fmla="*/ 328036 w 1541769"/>
                <a:gd name="connsiteY10" fmla="*/ 114813 h 213224"/>
                <a:gd name="connsiteX11" fmla="*/ 352639 w 1541769"/>
                <a:gd name="connsiteY11" fmla="*/ 131215 h 213224"/>
                <a:gd name="connsiteX12" fmla="*/ 377241 w 1541769"/>
                <a:gd name="connsiteY12" fmla="*/ 155817 h 213224"/>
                <a:gd name="connsiteX13" fmla="*/ 405945 w 1541769"/>
                <a:gd name="connsiteY13" fmla="*/ 176320 h 213224"/>
                <a:gd name="connsiteX14" fmla="*/ 430547 w 1541769"/>
                <a:gd name="connsiteY14" fmla="*/ 184521 h 213224"/>
                <a:gd name="connsiteX15" fmla="*/ 545360 w 1541769"/>
                <a:gd name="connsiteY15" fmla="*/ 176320 h 213224"/>
                <a:gd name="connsiteX16" fmla="*/ 557661 w 1541769"/>
                <a:gd name="connsiteY16" fmla="*/ 172219 h 213224"/>
                <a:gd name="connsiteX17" fmla="*/ 590465 w 1541769"/>
                <a:gd name="connsiteY17" fmla="*/ 164018 h 213224"/>
                <a:gd name="connsiteX18" fmla="*/ 610967 w 1541769"/>
                <a:gd name="connsiteY18" fmla="*/ 159918 h 213224"/>
                <a:gd name="connsiteX19" fmla="*/ 623268 w 1541769"/>
                <a:gd name="connsiteY19" fmla="*/ 155817 h 213224"/>
                <a:gd name="connsiteX20" fmla="*/ 656072 w 1541769"/>
                <a:gd name="connsiteY20" fmla="*/ 151717 h 213224"/>
                <a:gd name="connsiteX21" fmla="*/ 668373 w 1541769"/>
                <a:gd name="connsiteY21" fmla="*/ 147617 h 213224"/>
                <a:gd name="connsiteX22" fmla="*/ 766784 w 1541769"/>
                <a:gd name="connsiteY22" fmla="*/ 155817 h 213224"/>
                <a:gd name="connsiteX23" fmla="*/ 791387 w 1541769"/>
                <a:gd name="connsiteY23" fmla="*/ 168119 h 213224"/>
                <a:gd name="connsiteX24" fmla="*/ 803688 w 1541769"/>
                <a:gd name="connsiteY24" fmla="*/ 176320 h 213224"/>
                <a:gd name="connsiteX25" fmla="*/ 815989 w 1541769"/>
                <a:gd name="connsiteY25" fmla="*/ 180420 h 213224"/>
                <a:gd name="connsiteX26" fmla="*/ 844693 w 1541769"/>
                <a:gd name="connsiteY26" fmla="*/ 196822 h 213224"/>
                <a:gd name="connsiteX27" fmla="*/ 877496 w 1541769"/>
                <a:gd name="connsiteY27" fmla="*/ 205023 h 213224"/>
                <a:gd name="connsiteX28" fmla="*/ 889797 w 1541769"/>
                <a:gd name="connsiteY28" fmla="*/ 209123 h 213224"/>
                <a:gd name="connsiteX29" fmla="*/ 914400 w 1541769"/>
                <a:gd name="connsiteY29" fmla="*/ 213224 h 213224"/>
                <a:gd name="connsiteX30" fmla="*/ 1041514 w 1541769"/>
                <a:gd name="connsiteY30" fmla="*/ 209123 h 213224"/>
                <a:gd name="connsiteX31" fmla="*/ 1094820 w 1541769"/>
                <a:gd name="connsiteY31" fmla="*/ 205023 h 213224"/>
                <a:gd name="connsiteX32" fmla="*/ 1119423 w 1541769"/>
                <a:gd name="connsiteY32" fmla="*/ 196822 h 213224"/>
                <a:gd name="connsiteX33" fmla="*/ 1139925 w 1541769"/>
                <a:gd name="connsiteY33" fmla="*/ 192722 h 213224"/>
                <a:gd name="connsiteX34" fmla="*/ 1152226 w 1541769"/>
                <a:gd name="connsiteY34" fmla="*/ 184521 h 213224"/>
                <a:gd name="connsiteX35" fmla="*/ 1185030 w 1541769"/>
                <a:gd name="connsiteY35" fmla="*/ 168119 h 213224"/>
                <a:gd name="connsiteX36" fmla="*/ 1205532 w 1541769"/>
                <a:gd name="connsiteY36" fmla="*/ 155817 h 213224"/>
                <a:gd name="connsiteX37" fmla="*/ 1242436 w 1541769"/>
                <a:gd name="connsiteY37" fmla="*/ 143516 h 213224"/>
                <a:gd name="connsiteX38" fmla="*/ 1262938 w 1541769"/>
                <a:gd name="connsiteY38" fmla="*/ 135315 h 213224"/>
                <a:gd name="connsiteX39" fmla="*/ 1287541 w 1541769"/>
                <a:gd name="connsiteY39" fmla="*/ 127114 h 213224"/>
                <a:gd name="connsiteX40" fmla="*/ 1303943 w 1541769"/>
                <a:gd name="connsiteY40" fmla="*/ 114813 h 213224"/>
                <a:gd name="connsiteX41" fmla="*/ 1324445 w 1541769"/>
                <a:gd name="connsiteY41" fmla="*/ 106612 h 213224"/>
                <a:gd name="connsiteX42" fmla="*/ 1357249 w 1541769"/>
                <a:gd name="connsiteY42" fmla="*/ 94311 h 213224"/>
                <a:gd name="connsiteX43" fmla="*/ 1402353 w 1541769"/>
                <a:gd name="connsiteY43" fmla="*/ 73809 h 213224"/>
                <a:gd name="connsiteX44" fmla="*/ 1414655 w 1541769"/>
                <a:gd name="connsiteY44" fmla="*/ 65608 h 213224"/>
                <a:gd name="connsiteX45" fmla="*/ 1426956 w 1541769"/>
                <a:gd name="connsiteY45" fmla="*/ 61507 h 213224"/>
                <a:gd name="connsiteX46" fmla="*/ 1467961 w 1541769"/>
                <a:gd name="connsiteY46" fmla="*/ 41005 h 213224"/>
                <a:gd name="connsiteX47" fmla="*/ 1480262 w 1541769"/>
                <a:gd name="connsiteY47" fmla="*/ 32804 h 213224"/>
                <a:gd name="connsiteX48" fmla="*/ 1492563 w 1541769"/>
                <a:gd name="connsiteY48" fmla="*/ 28704 h 213224"/>
                <a:gd name="connsiteX49" fmla="*/ 1517166 w 1541769"/>
                <a:gd name="connsiteY49" fmla="*/ 12302 h 213224"/>
                <a:gd name="connsiteX50" fmla="*/ 1529467 w 1541769"/>
                <a:gd name="connsiteY50" fmla="*/ 8201 h 213224"/>
                <a:gd name="connsiteX51" fmla="*/ 1541769 w 1541769"/>
                <a:gd name="connsiteY51" fmla="*/ 0 h 213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1541769" h="213224">
                  <a:moveTo>
                    <a:pt x="0" y="4101"/>
                  </a:moveTo>
                  <a:cubicBezTo>
                    <a:pt x="5467" y="13669"/>
                    <a:pt x="8989" y="24650"/>
                    <a:pt x="16402" y="32804"/>
                  </a:cubicBezTo>
                  <a:cubicBezTo>
                    <a:pt x="23032" y="40097"/>
                    <a:pt x="32804" y="43739"/>
                    <a:pt x="41005" y="49206"/>
                  </a:cubicBezTo>
                  <a:lnTo>
                    <a:pt x="53306" y="57407"/>
                  </a:lnTo>
                  <a:cubicBezTo>
                    <a:pt x="57406" y="60141"/>
                    <a:pt x="60932" y="64050"/>
                    <a:pt x="65607" y="65608"/>
                  </a:cubicBezTo>
                  <a:lnTo>
                    <a:pt x="77909" y="69708"/>
                  </a:lnTo>
                  <a:cubicBezTo>
                    <a:pt x="113158" y="93208"/>
                    <a:pt x="68563" y="65036"/>
                    <a:pt x="102511" y="82009"/>
                  </a:cubicBezTo>
                  <a:cubicBezTo>
                    <a:pt x="106919" y="84213"/>
                    <a:pt x="110309" y="88208"/>
                    <a:pt x="114813" y="90210"/>
                  </a:cubicBezTo>
                  <a:cubicBezTo>
                    <a:pt x="123656" y="94140"/>
                    <a:pt x="148976" y="101936"/>
                    <a:pt x="159918" y="102512"/>
                  </a:cubicBezTo>
                  <a:cubicBezTo>
                    <a:pt x="204981" y="104884"/>
                    <a:pt x="250127" y="105245"/>
                    <a:pt x="295232" y="106612"/>
                  </a:cubicBezTo>
                  <a:cubicBezTo>
                    <a:pt x="306167" y="109346"/>
                    <a:pt x="318658" y="108561"/>
                    <a:pt x="328036" y="114813"/>
                  </a:cubicBezTo>
                  <a:lnTo>
                    <a:pt x="352639" y="131215"/>
                  </a:lnTo>
                  <a:cubicBezTo>
                    <a:pt x="362289" y="137648"/>
                    <a:pt x="367963" y="148858"/>
                    <a:pt x="377241" y="155817"/>
                  </a:cubicBezTo>
                  <a:cubicBezTo>
                    <a:pt x="379448" y="157472"/>
                    <a:pt x="401036" y="174138"/>
                    <a:pt x="405945" y="176320"/>
                  </a:cubicBezTo>
                  <a:cubicBezTo>
                    <a:pt x="413844" y="179831"/>
                    <a:pt x="430547" y="184521"/>
                    <a:pt x="430547" y="184521"/>
                  </a:cubicBezTo>
                  <a:cubicBezTo>
                    <a:pt x="459344" y="183081"/>
                    <a:pt x="511252" y="182522"/>
                    <a:pt x="545360" y="176320"/>
                  </a:cubicBezTo>
                  <a:cubicBezTo>
                    <a:pt x="549612" y="175547"/>
                    <a:pt x="553491" y="173356"/>
                    <a:pt x="557661" y="172219"/>
                  </a:cubicBezTo>
                  <a:cubicBezTo>
                    <a:pt x="568535" y="169253"/>
                    <a:pt x="579413" y="166228"/>
                    <a:pt x="590465" y="164018"/>
                  </a:cubicBezTo>
                  <a:cubicBezTo>
                    <a:pt x="597299" y="162651"/>
                    <a:pt x="604206" y="161608"/>
                    <a:pt x="610967" y="159918"/>
                  </a:cubicBezTo>
                  <a:cubicBezTo>
                    <a:pt x="615160" y="158870"/>
                    <a:pt x="619016" y="156590"/>
                    <a:pt x="623268" y="155817"/>
                  </a:cubicBezTo>
                  <a:cubicBezTo>
                    <a:pt x="634110" y="153846"/>
                    <a:pt x="645137" y="153084"/>
                    <a:pt x="656072" y="151717"/>
                  </a:cubicBezTo>
                  <a:cubicBezTo>
                    <a:pt x="660172" y="150350"/>
                    <a:pt x="664051" y="147617"/>
                    <a:pt x="668373" y="147617"/>
                  </a:cubicBezTo>
                  <a:cubicBezTo>
                    <a:pt x="738483" y="147617"/>
                    <a:pt x="727437" y="145982"/>
                    <a:pt x="766784" y="155817"/>
                  </a:cubicBezTo>
                  <a:cubicBezTo>
                    <a:pt x="802035" y="179319"/>
                    <a:pt x="757434" y="151142"/>
                    <a:pt x="791387" y="168119"/>
                  </a:cubicBezTo>
                  <a:cubicBezTo>
                    <a:pt x="795795" y="170323"/>
                    <a:pt x="799280" y="174116"/>
                    <a:pt x="803688" y="176320"/>
                  </a:cubicBezTo>
                  <a:cubicBezTo>
                    <a:pt x="807554" y="178253"/>
                    <a:pt x="812016" y="178717"/>
                    <a:pt x="815989" y="180420"/>
                  </a:cubicBezTo>
                  <a:cubicBezTo>
                    <a:pt x="866311" y="201986"/>
                    <a:pt x="803511" y="176232"/>
                    <a:pt x="844693" y="196822"/>
                  </a:cubicBezTo>
                  <a:cubicBezTo>
                    <a:pt x="854063" y="201507"/>
                    <a:pt x="868144" y="202685"/>
                    <a:pt x="877496" y="205023"/>
                  </a:cubicBezTo>
                  <a:cubicBezTo>
                    <a:pt x="881689" y="206071"/>
                    <a:pt x="885578" y="208185"/>
                    <a:pt x="889797" y="209123"/>
                  </a:cubicBezTo>
                  <a:cubicBezTo>
                    <a:pt x="897913" y="210927"/>
                    <a:pt x="906199" y="211857"/>
                    <a:pt x="914400" y="213224"/>
                  </a:cubicBezTo>
                  <a:lnTo>
                    <a:pt x="1041514" y="209123"/>
                  </a:lnTo>
                  <a:cubicBezTo>
                    <a:pt x="1059317" y="208314"/>
                    <a:pt x="1077217" y="207802"/>
                    <a:pt x="1094820" y="205023"/>
                  </a:cubicBezTo>
                  <a:cubicBezTo>
                    <a:pt x="1103359" y="203675"/>
                    <a:pt x="1110946" y="198517"/>
                    <a:pt x="1119423" y="196822"/>
                  </a:cubicBezTo>
                  <a:lnTo>
                    <a:pt x="1139925" y="192722"/>
                  </a:lnTo>
                  <a:cubicBezTo>
                    <a:pt x="1144025" y="189988"/>
                    <a:pt x="1147900" y="186881"/>
                    <a:pt x="1152226" y="184521"/>
                  </a:cubicBezTo>
                  <a:cubicBezTo>
                    <a:pt x="1162959" y="178667"/>
                    <a:pt x="1174547" y="174409"/>
                    <a:pt x="1185030" y="168119"/>
                  </a:cubicBezTo>
                  <a:cubicBezTo>
                    <a:pt x="1191864" y="164018"/>
                    <a:pt x="1198276" y="159115"/>
                    <a:pt x="1205532" y="155817"/>
                  </a:cubicBezTo>
                  <a:cubicBezTo>
                    <a:pt x="1220510" y="149009"/>
                    <a:pt x="1228797" y="148972"/>
                    <a:pt x="1242436" y="143516"/>
                  </a:cubicBezTo>
                  <a:cubicBezTo>
                    <a:pt x="1249270" y="140782"/>
                    <a:pt x="1256021" y="137830"/>
                    <a:pt x="1262938" y="135315"/>
                  </a:cubicBezTo>
                  <a:cubicBezTo>
                    <a:pt x="1271062" y="132361"/>
                    <a:pt x="1287541" y="127114"/>
                    <a:pt x="1287541" y="127114"/>
                  </a:cubicBezTo>
                  <a:cubicBezTo>
                    <a:pt x="1293008" y="123014"/>
                    <a:pt x="1297969" y="118132"/>
                    <a:pt x="1303943" y="114813"/>
                  </a:cubicBezTo>
                  <a:cubicBezTo>
                    <a:pt x="1310377" y="111238"/>
                    <a:pt x="1317553" y="109196"/>
                    <a:pt x="1324445" y="106612"/>
                  </a:cubicBezTo>
                  <a:cubicBezTo>
                    <a:pt x="1342780" y="99736"/>
                    <a:pt x="1334349" y="104880"/>
                    <a:pt x="1357249" y="94311"/>
                  </a:cubicBezTo>
                  <a:cubicBezTo>
                    <a:pt x="1404919" y="72309"/>
                    <a:pt x="1374565" y="83071"/>
                    <a:pt x="1402353" y="73809"/>
                  </a:cubicBezTo>
                  <a:cubicBezTo>
                    <a:pt x="1406454" y="71075"/>
                    <a:pt x="1410247" y="67812"/>
                    <a:pt x="1414655" y="65608"/>
                  </a:cubicBezTo>
                  <a:cubicBezTo>
                    <a:pt x="1418521" y="63675"/>
                    <a:pt x="1423178" y="63606"/>
                    <a:pt x="1426956" y="61507"/>
                  </a:cubicBezTo>
                  <a:cubicBezTo>
                    <a:pt x="1466896" y="39317"/>
                    <a:pt x="1435909" y="49017"/>
                    <a:pt x="1467961" y="41005"/>
                  </a:cubicBezTo>
                  <a:cubicBezTo>
                    <a:pt x="1472061" y="38271"/>
                    <a:pt x="1475854" y="35008"/>
                    <a:pt x="1480262" y="32804"/>
                  </a:cubicBezTo>
                  <a:cubicBezTo>
                    <a:pt x="1484128" y="30871"/>
                    <a:pt x="1488785" y="30803"/>
                    <a:pt x="1492563" y="28704"/>
                  </a:cubicBezTo>
                  <a:cubicBezTo>
                    <a:pt x="1501179" y="23917"/>
                    <a:pt x="1507816" y="15419"/>
                    <a:pt x="1517166" y="12302"/>
                  </a:cubicBezTo>
                  <a:cubicBezTo>
                    <a:pt x="1521266" y="10935"/>
                    <a:pt x="1525601" y="10134"/>
                    <a:pt x="1529467" y="8201"/>
                  </a:cubicBezTo>
                  <a:cubicBezTo>
                    <a:pt x="1533875" y="5997"/>
                    <a:pt x="1541769" y="0"/>
                    <a:pt x="1541769" y="0"/>
                  </a:cubicBezTo>
                </a:path>
              </a:pathLst>
            </a:custGeom>
            <a:solidFill>
              <a:srgbClr val="C7C7C7"/>
            </a:solidFill>
            <a:ln w="19050">
              <a:solidFill>
                <a:srgbClr val="1400F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6" name="Straight Connector 145">
              <a:extLst>
                <a:ext uri="{FF2B5EF4-FFF2-40B4-BE49-F238E27FC236}">
                  <a16:creationId xmlns:a16="http://schemas.microsoft.com/office/drawing/2014/main" id="{9E273932-D104-93A8-B7F6-85E8456F64A3}"/>
                </a:ext>
              </a:extLst>
            </p:cNvPr>
            <p:cNvCxnSpPr>
              <a:cxnSpLocks/>
            </p:cNvCxnSpPr>
            <p:nvPr/>
          </p:nvCxnSpPr>
          <p:spPr>
            <a:xfrm>
              <a:off x="4457187" y="3526387"/>
              <a:ext cx="152913" cy="4812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Connector 146">
              <a:extLst>
                <a:ext uri="{FF2B5EF4-FFF2-40B4-BE49-F238E27FC236}">
                  <a16:creationId xmlns:a16="http://schemas.microsoft.com/office/drawing/2014/main" id="{917E5758-6CCC-7656-965F-DF323C7F286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911850" y="3520237"/>
              <a:ext cx="148612" cy="46769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0" name="Freeform 149">
              <a:extLst>
                <a:ext uri="{FF2B5EF4-FFF2-40B4-BE49-F238E27FC236}">
                  <a16:creationId xmlns:a16="http://schemas.microsoft.com/office/drawing/2014/main" id="{313CE761-F6E2-96F4-725D-FDF8B9CEAA3D}"/>
                </a:ext>
              </a:extLst>
            </p:cNvPr>
            <p:cNvSpPr/>
            <p:nvPr/>
          </p:nvSpPr>
          <p:spPr>
            <a:xfrm>
              <a:off x="4486940" y="3331612"/>
              <a:ext cx="1547037" cy="203713"/>
            </a:xfrm>
            <a:custGeom>
              <a:avLst/>
              <a:gdLst>
                <a:gd name="connsiteX0" fmla="*/ 0 w 1547037"/>
                <a:gd name="connsiteY0" fmla="*/ 207335 h 207335"/>
                <a:gd name="connsiteX1" fmla="*/ 37213 w 1547037"/>
                <a:gd name="connsiteY1" fmla="*/ 148856 h 207335"/>
                <a:gd name="connsiteX2" fmla="*/ 101009 w 1547037"/>
                <a:gd name="connsiteY2" fmla="*/ 106326 h 207335"/>
                <a:gd name="connsiteX3" fmla="*/ 132907 w 1547037"/>
                <a:gd name="connsiteY3" fmla="*/ 85061 h 207335"/>
                <a:gd name="connsiteX4" fmla="*/ 148855 w 1547037"/>
                <a:gd name="connsiteY4" fmla="*/ 79744 h 207335"/>
                <a:gd name="connsiteX5" fmla="*/ 233916 w 1547037"/>
                <a:gd name="connsiteY5" fmla="*/ 69112 h 207335"/>
                <a:gd name="connsiteX6" fmla="*/ 265813 w 1547037"/>
                <a:gd name="connsiteY6" fmla="*/ 58479 h 207335"/>
                <a:gd name="connsiteX7" fmla="*/ 281762 w 1547037"/>
                <a:gd name="connsiteY7" fmla="*/ 47847 h 207335"/>
                <a:gd name="connsiteX8" fmla="*/ 297711 w 1547037"/>
                <a:gd name="connsiteY8" fmla="*/ 42530 h 207335"/>
                <a:gd name="connsiteX9" fmla="*/ 313660 w 1547037"/>
                <a:gd name="connsiteY9" fmla="*/ 31898 h 207335"/>
                <a:gd name="connsiteX10" fmla="*/ 334925 w 1547037"/>
                <a:gd name="connsiteY10" fmla="*/ 26582 h 207335"/>
                <a:gd name="connsiteX11" fmla="*/ 366823 w 1547037"/>
                <a:gd name="connsiteY11" fmla="*/ 15949 h 207335"/>
                <a:gd name="connsiteX12" fmla="*/ 606055 w 1547037"/>
                <a:gd name="connsiteY12" fmla="*/ 15949 h 207335"/>
                <a:gd name="connsiteX13" fmla="*/ 648586 w 1547037"/>
                <a:gd name="connsiteY13" fmla="*/ 5316 h 207335"/>
                <a:gd name="connsiteX14" fmla="*/ 669851 w 1547037"/>
                <a:gd name="connsiteY14" fmla="*/ 0 h 207335"/>
                <a:gd name="connsiteX15" fmla="*/ 717697 w 1547037"/>
                <a:gd name="connsiteY15" fmla="*/ 5316 h 207335"/>
                <a:gd name="connsiteX16" fmla="*/ 749595 w 1547037"/>
                <a:gd name="connsiteY16" fmla="*/ 26582 h 207335"/>
                <a:gd name="connsiteX17" fmla="*/ 765544 w 1547037"/>
                <a:gd name="connsiteY17" fmla="*/ 37214 h 207335"/>
                <a:gd name="connsiteX18" fmla="*/ 797441 w 1547037"/>
                <a:gd name="connsiteY18" fmla="*/ 47847 h 207335"/>
                <a:gd name="connsiteX19" fmla="*/ 813390 w 1547037"/>
                <a:gd name="connsiteY19" fmla="*/ 53163 h 207335"/>
                <a:gd name="connsiteX20" fmla="*/ 935665 w 1547037"/>
                <a:gd name="connsiteY20" fmla="*/ 47847 h 207335"/>
                <a:gd name="connsiteX21" fmla="*/ 962246 w 1547037"/>
                <a:gd name="connsiteY21" fmla="*/ 42530 h 207335"/>
                <a:gd name="connsiteX22" fmla="*/ 1015409 w 1547037"/>
                <a:gd name="connsiteY22" fmla="*/ 31898 h 207335"/>
                <a:gd name="connsiteX23" fmla="*/ 1084520 w 1547037"/>
                <a:gd name="connsiteY23" fmla="*/ 21265 h 207335"/>
                <a:gd name="connsiteX24" fmla="*/ 1360967 w 1547037"/>
                <a:gd name="connsiteY24" fmla="*/ 26582 h 207335"/>
                <a:gd name="connsiteX25" fmla="*/ 1392865 w 1547037"/>
                <a:gd name="connsiteY25" fmla="*/ 37214 h 207335"/>
                <a:gd name="connsiteX26" fmla="*/ 1446027 w 1547037"/>
                <a:gd name="connsiteY26" fmla="*/ 53163 h 207335"/>
                <a:gd name="connsiteX27" fmla="*/ 1461976 w 1547037"/>
                <a:gd name="connsiteY27" fmla="*/ 58479 h 207335"/>
                <a:gd name="connsiteX28" fmla="*/ 1477925 w 1547037"/>
                <a:gd name="connsiteY28" fmla="*/ 63795 h 207335"/>
                <a:gd name="connsiteX29" fmla="*/ 1488558 w 1547037"/>
                <a:gd name="connsiteY29" fmla="*/ 79744 h 207335"/>
                <a:gd name="connsiteX30" fmla="*/ 1493874 w 1547037"/>
                <a:gd name="connsiteY30" fmla="*/ 95693 h 207335"/>
                <a:gd name="connsiteX31" fmla="*/ 1509823 w 1547037"/>
                <a:gd name="connsiteY31" fmla="*/ 106326 h 207335"/>
                <a:gd name="connsiteX32" fmla="*/ 1531088 w 1547037"/>
                <a:gd name="connsiteY32" fmla="*/ 138223 h 207335"/>
                <a:gd name="connsiteX33" fmla="*/ 1541720 w 1547037"/>
                <a:gd name="connsiteY33" fmla="*/ 154172 h 207335"/>
                <a:gd name="connsiteX34" fmla="*/ 1547037 w 1547037"/>
                <a:gd name="connsiteY34" fmla="*/ 170121 h 207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547037" h="207335">
                  <a:moveTo>
                    <a:pt x="0" y="207335"/>
                  </a:moveTo>
                  <a:cubicBezTo>
                    <a:pt x="12404" y="187842"/>
                    <a:pt x="17988" y="161672"/>
                    <a:pt x="37213" y="148856"/>
                  </a:cubicBezTo>
                  <a:lnTo>
                    <a:pt x="101009" y="106326"/>
                  </a:lnTo>
                  <a:lnTo>
                    <a:pt x="132907" y="85061"/>
                  </a:lnTo>
                  <a:cubicBezTo>
                    <a:pt x="138223" y="83289"/>
                    <a:pt x="143360" y="80843"/>
                    <a:pt x="148855" y="79744"/>
                  </a:cubicBezTo>
                  <a:cubicBezTo>
                    <a:pt x="167815" y="75952"/>
                    <a:pt x="217336" y="70954"/>
                    <a:pt x="233916" y="69112"/>
                  </a:cubicBezTo>
                  <a:cubicBezTo>
                    <a:pt x="244548" y="65568"/>
                    <a:pt x="256488" y="64696"/>
                    <a:pt x="265813" y="58479"/>
                  </a:cubicBezTo>
                  <a:cubicBezTo>
                    <a:pt x="271129" y="54935"/>
                    <a:pt x="276047" y="50704"/>
                    <a:pt x="281762" y="47847"/>
                  </a:cubicBezTo>
                  <a:cubicBezTo>
                    <a:pt x="286774" y="45341"/>
                    <a:pt x="292699" y="45036"/>
                    <a:pt x="297711" y="42530"/>
                  </a:cubicBezTo>
                  <a:cubicBezTo>
                    <a:pt x="303426" y="39673"/>
                    <a:pt x="307787" y="34415"/>
                    <a:pt x="313660" y="31898"/>
                  </a:cubicBezTo>
                  <a:cubicBezTo>
                    <a:pt x="320376" y="29020"/>
                    <a:pt x="327927" y="28682"/>
                    <a:pt x="334925" y="26582"/>
                  </a:cubicBezTo>
                  <a:cubicBezTo>
                    <a:pt x="345660" y="23361"/>
                    <a:pt x="366823" y="15949"/>
                    <a:pt x="366823" y="15949"/>
                  </a:cubicBezTo>
                  <a:cubicBezTo>
                    <a:pt x="449667" y="18710"/>
                    <a:pt x="524957" y="26527"/>
                    <a:pt x="606055" y="15949"/>
                  </a:cubicBezTo>
                  <a:cubicBezTo>
                    <a:pt x="620546" y="14059"/>
                    <a:pt x="634409" y="8860"/>
                    <a:pt x="648586" y="5316"/>
                  </a:cubicBezTo>
                  <a:lnTo>
                    <a:pt x="669851" y="0"/>
                  </a:lnTo>
                  <a:cubicBezTo>
                    <a:pt x="685800" y="1772"/>
                    <a:pt x="702474" y="241"/>
                    <a:pt x="717697" y="5316"/>
                  </a:cubicBezTo>
                  <a:cubicBezTo>
                    <a:pt x="729820" y="9357"/>
                    <a:pt x="738962" y="19493"/>
                    <a:pt x="749595" y="26582"/>
                  </a:cubicBezTo>
                  <a:cubicBezTo>
                    <a:pt x="754911" y="30126"/>
                    <a:pt x="759483" y="35193"/>
                    <a:pt x="765544" y="37214"/>
                  </a:cubicBezTo>
                  <a:lnTo>
                    <a:pt x="797441" y="47847"/>
                  </a:lnTo>
                  <a:lnTo>
                    <a:pt x="813390" y="53163"/>
                  </a:lnTo>
                  <a:cubicBezTo>
                    <a:pt x="854148" y="51391"/>
                    <a:pt x="894972" y="50754"/>
                    <a:pt x="935665" y="47847"/>
                  </a:cubicBezTo>
                  <a:cubicBezTo>
                    <a:pt x="944678" y="47203"/>
                    <a:pt x="953356" y="44146"/>
                    <a:pt x="962246" y="42530"/>
                  </a:cubicBezTo>
                  <a:cubicBezTo>
                    <a:pt x="1048225" y="26897"/>
                    <a:pt x="951914" y="46007"/>
                    <a:pt x="1015409" y="31898"/>
                  </a:cubicBezTo>
                  <a:cubicBezTo>
                    <a:pt x="1046720" y="24940"/>
                    <a:pt x="1047697" y="25869"/>
                    <a:pt x="1084520" y="21265"/>
                  </a:cubicBezTo>
                  <a:cubicBezTo>
                    <a:pt x="1176669" y="23037"/>
                    <a:pt x="1268924" y="21821"/>
                    <a:pt x="1360967" y="26582"/>
                  </a:cubicBezTo>
                  <a:cubicBezTo>
                    <a:pt x="1372160" y="27161"/>
                    <a:pt x="1381992" y="34496"/>
                    <a:pt x="1392865" y="37214"/>
                  </a:cubicBezTo>
                  <a:cubicBezTo>
                    <a:pt x="1425007" y="45249"/>
                    <a:pt x="1407192" y="40218"/>
                    <a:pt x="1446027" y="53163"/>
                  </a:cubicBezTo>
                  <a:lnTo>
                    <a:pt x="1461976" y="58479"/>
                  </a:lnTo>
                  <a:lnTo>
                    <a:pt x="1477925" y="63795"/>
                  </a:lnTo>
                  <a:cubicBezTo>
                    <a:pt x="1481469" y="69111"/>
                    <a:pt x="1485701" y="74029"/>
                    <a:pt x="1488558" y="79744"/>
                  </a:cubicBezTo>
                  <a:cubicBezTo>
                    <a:pt x="1491064" y="84756"/>
                    <a:pt x="1490373" y="91317"/>
                    <a:pt x="1493874" y="95693"/>
                  </a:cubicBezTo>
                  <a:cubicBezTo>
                    <a:pt x="1497865" y="100682"/>
                    <a:pt x="1504507" y="102782"/>
                    <a:pt x="1509823" y="106326"/>
                  </a:cubicBezTo>
                  <a:lnTo>
                    <a:pt x="1531088" y="138223"/>
                  </a:lnTo>
                  <a:cubicBezTo>
                    <a:pt x="1534632" y="143539"/>
                    <a:pt x="1539699" y="148111"/>
                    <a:pt x="1541720" y="154172"/>
                  </a:cubicBezTo>
                  <a:lnTo>
                    <a:pt x="1547037" y="170121"/>
                  </a:lnTo>
                </a:path>
              </a:pathLst>
            </a:custGeom>
            <a:noFill/>
            <a:ln w="19050">
              <a:solidFill>
                <a:srgbClr val="1400F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52" name="Straight Connector 151">
            <a:extLst>
              <a:ext uri="{FF2B5EF4-FFF2-40B4-BE49-F238E27FC236}">
                <a16:creationId xmlns:a16="http://schemas.microsoft.com/office/drawing/2014/main" id="{2C8F758E-0E82-139A-AD0B-F4E9A72EF656}"/>
              </a:ext>
            </a:extLst>
          </p:cNvPr>
          <p:cNvCxnSpPr>
            <a:cxnSpLocks/>
          </p:cNvCxnSpPr>
          <p:nvPr/>
        </p:nvCxnSpPr>
        <p:spPr>
          <a:xfrm>
            <a:off x="7027725" y="1371958"/>
            <a:ext cx="0" cy="390760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4" name="Content Placeholder 2">
            <a:extLst>
              <a:ext uri="{FF2B5EF4-FFF2-40B4-BE49-F238E27FC236}">
                <a16:creationId xmlns:a16="http://schemas.microsoft.com/office/drawing/2014/main" id="{A9B5EB42-FFAC-091B-3366-6A41F766FFE3}"/>
              </a:ext>
            </a:extLst>
          </p:cNvPr>
          <p:cNvSpPr txBox="1">
            <a:spLocks/>
          </p:cNvSpPr>
          <p:nvPr/>
        </p:nvSpPr>
        <p:spPr>
          <a:xfrm>
            <a:off x="7318860" y="1450558"/>
            <a:ext cx="3040717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3000" b="1" dirty="0">
                <a:solidFill>
                  <a:schemeClr val="tx1"/>
                </a:solidFill>
              </a:rPr>
              <a:t>Inner product:</a:t>
            </a:r>
          </a:p>
        </p:txBody>
      </p:sp>
      <p:pic>
        <p:nvPicPr>
          <p:cNvPr id="155" name="Picture 154">
            <a:extLst>
              <a:ext uri="{FF2B5EF4-FFF2-40B4-BE49-F238E27FC236}">
                <a16:creationId xmlns:a16="http://schemas.microsoft.com/office/drawing/2014/main" id="{69649369-C373-38FA-F7B0-AD2A64B2D0C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29682" y="2275348"/>
            <a:ext cx="231135" cy="262653"/>
          </a:xfrm>
          <a:prstGeom prst="rect">
            <a:avLst/>
          </a:prstGeom>
        </p:spPr>
      </p:pic>
      <p:pic>
        <p:nvPicPr>
          <p:cNvPr id="156" name="Picture 155">
            <a:extLst>
              <a:ext uri="{FF2B5EF4-FFF2-40B4-BE49-F238E27FC236}">
                <a16:creationId xmlns:a16="http://schemas.microsoft.com/office/drawing/2014/main" id="{CC10E2D5-E016-404E-A87B-F9A1AA34431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459115" y="3589965"/>
            <a:ext cx="294988" cy="267332"/>
          </a:xfrm>
          <a:prstGeom prst="rect">
            <a:avLst/>
          </a:prstGeom>
        </p:spPr>
      </p:pic>
      <p:pic>
        <p:nvPicPr>
          <p:cNvPr id="158" name="Picture 157">
            <a:extLst>
              <a:ext uri="{FF2B5EF4-FFF2-40B4-BE49-F238E27FC236}">
                <a16:creationId xmlns:a16="http://schemas.microsoft.com/office/drawing/2014/main" id="{7AE8735A-D206-B67B-9053-9F88B2C557B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531771" y="3924375"/>
            <a:ext cx="2556253" cy="389783"/>
          </a:xfrm>
          <a:prstGeom prst="rect">
            <a:avLst/>
          </a:prstGeom>
        </p:spPr>
      </p:pic>
      <p:pic>
        <p:nvPicPr>
          <p:cNvPr id="160" name="Picture 159">
            <a:extLst>
              <a:ext uri="{FF2B5EF4-FFF2-40B4-BE49-F238E27FC236}">
                <a16:creationId xmlns:a16="http://schemas.microsoft.com/office/drawing/2014/main" id="{75F916B8-DF62-69E1-635E-BB9E1D290B8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517317" y="3269963"/>
            <a:ext cx="1303081" cy="382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471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316A1895-332D-B449-983D-9AD1050A64D4}"/>
              </a:ext>
            </a:extLst>
          </p:cNvPr>
          <p:cNvSpPr txBox="1">
            <a:spLocks/>
          </p:cNvSpPr>
          <p:nvPr/>
        </p:nvSpPr>
        <p:spPr>
          <a:xfrm>
            <a:off x="1097536" y="446314"/>
            <a:ext cx="8382000" cy="18288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8000" kern="1200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7000" b="1" dirty="0">
                <a:solidFill>
                  <a:schemeClr val="accent1"/>
                </a:solidFill>
              </a:rPr>
              <a:t>Part </a:t>
            </a:r>
            <a:r>
              <a:rPr lang="en-US" sz="70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1F1E5D7-BDD2-6647-A9CB-C51075507D6F}"/>
              </a:ext>
            </a:extLst>
          </p:cNvPr>
          <p:cNvSpPr/>
          <p:nvPr/>
        </p:nvSpPr>
        <p:spPr>
          <a:xfrm>
            <a:off x="0" y="4121657"/>
            <a:ext cx="12192000" cy="52632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35BBE9F3-BD11-2F46-9CA0-DB8C783EB8EE}"/>
              </a:ext>
            </a:extLst>
          </p:cNvPr>
          <p:cNvSpPr txBox="1">
            <a:spLocks/>
          </p:cNvSpPr>
          <p:nvPr/>
        </p:nvSpPr>
        <p:spPr>
          <a:xfrm>
            <a:off x="1097279" y="236435"/>
            <a:ext cx="10539550" cy="356616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354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8000" kern="1200" spc="-51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6000" dirty="0">
                <a:solidFill>
                  <a:schemeClr val="tx1"/>
                </a:solidFill>
              </a:rPr>
              <a:t>Genus expansion</a:t>
            </a:r>
          </a:p>
        </p:txBody>
      </p:sp>
    </p:spTree>
    <p:extLst>
      <p:ext uri="{BB962C8B-B14F-4D97-AF65-F5344CB8AC3E}">
        <p14:creationId xmlns:p14="http://schemas.microsoft.com/office/powerpoint/2010/main" val="4031219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D5959F9-19FC-8740-9DDA-F358584BC00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Content Placeholder 2">
            <a:extLst>
              <a:ext uri="{FF2B5EF4-FFF2-40B4-BE49-F238E27FC236}">
                <a16:creationId xmlns:a16="http://schemas.microsoft.com/office/drawing/2014/main" id="{0C37B9A9-4B4F-7A4B-9DA4-FE601A960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221" y="420048"/>
            <a:ext cx="10289177" cy="766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200" b="1" dirty="0">
                <a:solidFill>
                  <a:schemeClr val="tx1"/>
                </a:solidFill>
              </a:rPr>
              <a:t>A puzzle</a:t>
            </a:r>
            <a:endParaRPr lang="en-US" sz="4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1027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D5959F9-19FC-8740-9DDA-F358584BC00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Content Placeholder 2">
            <a:extLst>
              <a:ext uri="{FF2B5EF4-FFF2-40B4-BE49-F238E27FC236}">
                <a16:creationId xmlns:a16="http://schemas.microsoft.com/office/drawing/2014/main" id="{0C37B9A9-4B4F-7A4B-9DA4-FE601A960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221" y="420048"/>
            <a:ext cx="10289177" cy="766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200" b="1" dirty="0">
                <a:solidFill>
                  <a:schemeClr val="tx1"/>
                </a:solidFill>
              </a:rPr>
              <a:t>A puzzle</a:t>
            </a:r>
            <a:endParaRPr lang="en-US" sz="4200" dirty="0">
              <a:solidFill>
                <a:schemeClr val="tx1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171922F-4B89-7C95-FA2E-736856FA4B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221" y="1808269"/>
            <a:ext cx="7772400" cy="691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9168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D5959F9-19FC-8740-9DDA-F358584BC00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Content Placeholder 2">
            <a:extLst>
              <a:ext uri="{FF2B5EF4-FFF2-40B4-BE49-F238E27FC236}">
                <a16:creationId xmlns:a16="http://schemas.microsoft.com/office/drawing/2014/main" id="{0C37B9A9-4B4F-7A4B-9DA4-FE601A960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221" y="420048"/>
            <a:ext cx="10289177" cy="766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200" b="1" dirty="0">
                <a:solidFill>
                  <a:schemeClr val="tx1"/>
                </a:solidFill>
              </a:rPr>
              <a:t>A puzzle</a:t>
            </a:r>
            <a:endParaRPr lang="en-US" sz="4200" dirty="0">
              <a:solidFill>
                <a:schemeClr val="tx1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171922F-4B89-7C95-FA2E-736856FA4B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221" y="1808269"/>
            <a:ext cx="7772400" cy="691611"/>
          </a:xfrm>
          <a:prstGeom prst="rect">
            <a:avLst/>
          </a:prstGeom>
        </p:spPr>
      </p:pic>
      <p:sp>
        <p:nvSpPr>
          <p:cNvPr id="3" name="Left Brace 2">
            <a:extLst>
              <a:ext uri="{FF2B5EF4-FFF2-40B4-BE49-F238E27FC236}">
                <a16:creationId xmlns:a16="http://schemas.microsoft.com/office/drawing/2014/main" id="{1CA6C2D5-0C5B-52D4-4CDF-575327117D0B}"/>
              </a:ext>
            </a:extLst>
          </p:cNvPr>
          <p:cNvSpPr/>
          <p:nvPr/>
        </p:nvSpPr>
        <p:spPr>
          <a:xfrm rot="16200000">
            <a:off x="3433482" y="2022952"/>
            <a:ext cx="299401" cy="1118103"/>
          </a:xfrm>
          <a:prstGeom prst="leftBrace">
            <a:avLst>
              <a:gd name="adj1" fmla="val 68417"/>
              <a:gd name="adj2" fmla="val 50000"/>
            </a:avLst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49D9222-D3CD-8000-3136-1AC9FBABDC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84782" y="2955849"/>
            <a:ext cx="760218" cy="225559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E6CF77C6-7113-1CE8-BE96-2B7A2C761A0E}"/>
              </a:ext>
            </a:extLst>
          </p:cNvPr>
          <p:cNvSpPr txBox="1">
            <a:spLocks/>
          </p:cNvSpPr>
          <p:nvPr/>
        </p:nvSpPr>
        <p:spPr>
          <a:xfrm>
            <a:off x="2642292" y="2896074"/>
            <a:ext cx="1983380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2200" dirty="0">
                <a:solidFill>
                  <a:schemeClr val="tx1"/>
                </a:solidFill>
              </a:rPr>
              <a:t>imposes</a:t>
            </a:r>
          </a:p>
        </p:txBody>
      </p:sp>
    </p:spTree>
    <p:extLst>
      <p:ext uri="{BB962C8B-B14F-4D97-AF65-F5344CB8AC3E}">
        <p14:creationId xmlns:p14="http://schemas.microsoft.com/office/powerpoint/2010/main" val="1599215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D5959F9-19FC-8740-9DDA-F358584BC00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Content Placeholder 2">
            <a:extLst>
              <a:ext uri="{FF2B5EF4-FFF2-40B4-BE49-F238E27FC236}">
                <a16:creationId xmlns:a16="http://schemas.microsoft.com/office/drawing/2014/main" id="{0C37B9A9-4B4F-7A4B-9DA4-FE601A960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221" y="420048"/>
            <a:ext cx="10289177" cy="766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200" b="1" dirty="0">
                <a:solidFill>
                  <a:schemeClr val="tx1"/>
                </a:solidFill>
              </a:rPr>
              <a:t>A puzzle</a:t>
            </a:r>
            <a:endParaRPr lang="en-US" sz="4200" dirty="0">
              <a:solidFill>
                <a:schemeClr val="tx1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171922F-4B89-7C95-FA2E-736856FA4B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221" y="1808269"/>
            <a:ext cx="7772400" cy="691611"/>
          </a:xfrm>
          <a:prstGeom prst="rect">
            <a:avLst/>
          </a:prstGeom>
        </p:spPr>
      </p:pic>
      <p:sp>
        <p:nvSpPr>
          <p:cNvPr id="3" name="Left Brace 2">
            <a:extLst>
              <a:ext uri="{FF2B5EF4-FFF2-40B4-BE49-F238E27FC236}">
                <a16:creationId xmlns:a16="http://schemas.microsoft.com/office/drawing/2014/main" id="{1CA6C2D5-0C5B-52D4-4CDF-575327117D0B}"/>
              </a:ext>
            </a:extLst>
          </p:cNvPr>
          <p:cNvSpPr/>
          <p:nvPr/>
        </p:nvSpPr>
        <p:spPr>
          <a:xfrm rot="16200000">
            <a:off x="3433482" y="2022952"/>
            <a:ext cx="299401" cy="1118103"/>
          </a:xfrm>
          <a:prstGeom prst="leftBrace">
            <a:avLst>
              <a:gd name="adj1" fmla="val 68417"/>
              <a:gd name="adj2" fmla="val 50000"/>
            </a:avLst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49D9222-D3CD-8000-3136-1AC9FBABDC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84782" y="2955849"/>
            <a:ext cx="760218" cy="225559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E6CF77C6-7113-1CE8-BE96-2B7A2C761A0E}"/>
              </a:ext>
            </a:extLst>
          </p:cNvPr>
          <p:cNvSpPr txBox="1">
            <a:spLocks/>
          </p:cNvSpPr>
          <p:nvPr/>
        </p:nvSpPr>
        <p:spPr>
          <a:xfrm>
            <a:off x="2642292" y="2896074"/>
            <a:ext cx="1983380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2200" dirty="0">
                <a:solidFill>
                  <a:schemeClr val="tx1"/>
                </a:solidFill>
              </a:rPr>
              <a:t>imposes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0E75A74-8121-1F06-1B9A-9518D180BCC0}"/>
              </a:ext>
            </a:extLst>
          </p:cNvPr>
          <p:cNvSpPr txBox="1">
            <a:spLocks/>
          </p:cNvSpPr>
          <p:nvPr/>
        </p:nvSpPr>
        <p:spPr>
          <a:xfrm>
            <a:off x="531221" y="3960722"/>
            <a:ext cx="6011095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3000" dirty="0">
                <a:solidFill>
                  <a:schemeClr val="tx1"/>
                </a:solidFill>
              </a:rPr>
              <a:t>What metrics do we sum over?</a:t>
            </a:r>
          </a:p>
        </p:txBody>
      </p:sp>
    </p:spTree>
    <p:extLst>
      <p:ext uri="{BB962C8B-B14F-4D97-AF65-F5344CB8AC3E}">
        <p14:creationId xmlns:p14="http://schemas.microsoft.com/office/powerpoint/2010/main" val="3414339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D5959F9-19FC-8740-9DDA-F358584BC00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Content Placeholder 2">
            <a:extLst>
              <a:ext uri="{FF2B5EF4-FFF2-40B4-BE49-F238E27FC236}">
                <a16:creationId xmlns:a16="http://schemas.microsoft.com/office/drawing/2014/main" id="{0C37B9A9-4B4F-7A4B-9DA4-FE601A960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221" y="420048"/>
            <a:ext cx="10289177" cy="766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200" b="1" dirty="0">
                <a:solidFill>
                  <a:schemeClr val="tx1"/>
                </a:solidFill>
              </a:rPr>
              <a:t>A puzzle</a:t>
            </a:r>
            <a:endParaRPr lang="en-US" sz="4200" dirty="0">
              <a:solidFill>
                <a:schemeClr val="tx1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171922F-4B89-7C95-FA2E-736856FA4B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221" y="1808269"/>
            <a:ext cx="7772400" cy="691611"/>
          </a:xfrm>
          <a:prstGeom prst="rect">
            <a:avLst/>
          </a:prstGeom>
        </p:spPr>
      </p:pic>
      <p:sp>
        <p:nvSpPr>
          <p:cNvPr id="3" name="Left Brace 2">
            <a:extLst>
              <a:ext uri="{FF2B5EF4-FFF2-40B4-BE49-F238E27FC236}">
                <a16:creationId xmlns:a16="http://schemas.microsoft.com/office/drawing/2014/main" id="{1CA6C2D5-0C5B-52D4-4CDF-575327117D0B}"/>
              </a:ext>
            </a:extLst>
          </p:cNvPr>
          <p:cNvSpPr/>
          <p:nvPr/>
        </p:nvSpPr>
        <p:spPr>
          <a:xfrm rot="16200000">
            <a:off x="3433482" y="2022952"/>
            <a:ext cx="299401" cy="1118103"/>
          </a:xfrm>
          <a:prstGeom prst="leftBrace">
            <a:avLst>
              <a:gd name="adj1" fmla="val 68417"/>
              <a:gd name="adj2" fmla="val 50000"/>
            </a:avLst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49D9222-D3CD-8000-3136-1AC9FBABDC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84782" y="2955849"/>
            <a:ext cx="760218" cy="225559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E6CF77C6-7113-1CE8-BE96-2B7A2C761A0E}"/>
              </a:ext>
            </a:extLst>
          </p:cNvPr>
          <p:cNvSpPr txBox="1">
            <a:spLocks/>
          </p:cNvSpPr>
          <p:nvPr/>
        </p:nvSpPr>
        <p:spPr>
          <a:xfrm>
            <a:off x="2642292" y="2896074"/>
            <a:ext cx="1983380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2200" dirty="0">
                <a:solidFill>
                  <a:schemeClr val="tx1"/>
                </a:solidFill>
              </a:rPr>
              <a:t>imposes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0E75A74-8121-1F06-1B9A-9518D180BCC0}"/>
              </a:ext>
            </a:extLst>
          </p:cNvPr>
          <p:cNvSpPr txBox="1">
            <a:spLocks/>
          </p:cNvSpPr>
          <p:nvPr/>
        </p:nvSpPr>
        <p:spPr>
          <a:xfrm>
            <a:off x="531221" y="3960722"/>
            <a:ext cx="6011095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3000" dirty="0">
                <a:solidFill>
                  <a:schemeClr val="tx1"/>
                </a:solidFill>
              </a:rPr>
              <a:t>What metrics do we sum over?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DC5F1FAB-21C4-AF4A-4082-274BC9BBB02C}"/>
              </a:ext>
            </a:extLst>
          </p:cNvPr>
          <p:cNvSpPr txBox="1">
            <a:spLocks/>
          </p:cNvSpPr>
          <p:nvPr/>
        </p:nvSpPr>
        <p:spPr>
          <a:xfrm>
            <a:off x="531220" y="4889842"/>
            <a:ext cx="9196980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3000" dirty="0">
                <a:solidFill>
                  <a:schemeClr val="tx1"/>
                </a:solidFill>
              </a:rPr>
              <a:t>There are no smooth Lorentzian               metrics on general 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4FC69BB-DD89-D8A9-E167-B7E7424C385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17100" y="4946463"/>
            <a:ext cx="279400" cy="3175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3796FCC-4B5D-CED6-CD88-5DA4548BEC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95241" y="4960354"/>
            <a:ext cx="1023275" cy="303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9458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D5959F9-19FC-8740-9DDA-F358584BC00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Content Placeholder 2">
            <a:extLst>
              <a:ext uri="{FF2B5EF4-FFF2-40B4-BE49-F238E27FC236}">
                <a16:creationId xmlns:a16="http://schemas.microsoft.com/office/drawing/2014/main" id="{0C37B9A9-4B4F-7A4B-9DA4-FE601A960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221" y="420048"/>
            <a:ext cx="10289177" cy="766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200" b="1" dirty="0">
                <a:solidFill>
                  <a:schemeClr val="tx1"/>
                </a:solidFill>
              </a:rPr>
              <a:t>Revisiting the disk amplitude</a:t>
            </a:r>
            <a:endParaRPr lang="en-US" sz="4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6617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D5959F9-19FC-8740-9DDA-F358584BC00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Content Placeholder 2">
            <a:extLst>
              <a:ext uri="{FF2B5EF4-FFF2-40B4-BE49-F238E27FC236}">
                <a16:creationId xmlns:a16="http://schemas.microsoft.com/office/drawing/2014/main" id="{0C37B9A9-4B4F-7A4B-9DA4-FE601A960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221" y="420048"/>
            <a:ext cx="10289177" cy="766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200" b="1" dirty="0">
                <a:solidFill>
                  <a:schemeClr val="tx1"/>
                </a:solidFill>
              </a:rPr>
              <a:t>Revisiting the disk amplitude</a:t>
            </a:r>
            <a:endParaRPr lang="en-US" sz="4200" dirty="0">
              <a:solidFill>
                <a:schemeClr val="tx1"/>
              </a:solidFill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AFE2F9AD-5828-9ADA-B9CD-5F65DF89B5D6}"/>
              </a:ext>
            </a:extLst>
          </p:cNvPr>
          <p:cNvGrpSpPr/>
          <p:nvPr/>
        </p:nvGrpSpPr>
        <p:grpSpPr>
          <a:xfrm>
            <a:off x="7912324" y="1897282"/>
            <a:ext cx="2592740" cy="2785640"/>
            <a:chOff x="5516907" y="1246106"/>
            <a:chExt cx="2592740" cy="2785640"/>
          </a:xfrm>
        </p:grpSpPr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B17E92FA-1771-C1C7-BDD4-91513AEFE2C9}"/>
                </a:ext>
              </a:extLst>
            </p:cNvPr>
            <p:cNvGrpSpPr/>
            <p:nvPr/>
          </p:nvGrpSpPr>
          <p:grpSpPr>
            <a:xfrm>
              <a:off x="5516907" y="1246106"/>
              <a:ext cx="2592740" cy="2785640"/>
              <a:chOff x="3733800" y="1733659"/>
              <a:chExt cx="3086100" cy="3644791"/>
            </a:xfrm>
          </p:grpSpPr>
          <p:pic>
            <p:nvPicPr>
              <p:cNvPr id="38" name="Picture 37">
                <a:extLst>
                  <a:ext uri="{FF2B5EF4-FFF2-40B4-BE49-F238E27FC236}">
                    <a16:creationId xmlns:a16="http://schemas.microsoft.com/office/drawing/2014/main" id="{0B131695-7B20-6E1A-32A8-A334869644A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733800" y="1733659"/>
                <a:ext cx="3086100" cy="3644791"/>
              </a:xfrm>
              <a:prstGeom prst="rect">
                <a:avLst/>
              </a:prstGeom>
            </p:spPr>
          </p:pic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E5349E08-8786-F454-5E8E-4CBF1A95E114}"/>
                  </a:ext>
                </a:extLst>
              </p:cNvPr>
              <p:cNvSpPr/>
              <p:nvPr/>
            </p:nvSpPr>
            <p:spPr>
              <a:xfrm>
                <a:off x="4797210" y="4506680"/>
                <a:ext cx="905757" cy="516169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7C54B29F-DD94-D39F-2C47-560A40D44AE0}"/>
                  </a:ext>
                </a:extLst>
              </p:cNvPr>
              <p:cNvSpPr/>
              <p:nvPr/>
            </p:nvSpPr>
            <p:spPr>
              <a:xfrm>
                <a:off x="4743354" y="4401265"/>
                <a:ext cx="905757" cy="442305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4A2AB9AD-37E1-1086-6572-70B87350A96B}"/>
                  </a:ext>
                </a:extLst>
              </p:cNvPr>
              <p:cNvSpPr/>
              <p:nvPr/>
            </p:nvSpPr>
            <p:spPr>
              <a:xfrm>
                <a:off x="4842066" y="4394389"/>
                <a:ext cx="905757" cy="442305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827546F6-8CC1-74AF-0DE3-9CE01D11C9CC}"/>
                  </a:ext>
                </a:extLst>
              </p:cNvPr>
              <p:cNvSpPr/>
              <p:nvPr/>
            </p:nvSpPr>
            <p:spPr>
              <a:xfrm rot="19671007">
                <a:off x="4832675" y="4759172"/>
                <a:ext cx="200131" cy="393377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id="{1BB087F3-61FF-7ED2-1CD2-4A9CF27A055C}"/>
                  </a:ext>
                </a:extLst>
              </p:cNvPr>
              <p:cNvSpPr/>
              <p:nvPr/>
            </p:nvSpPr>
            <p:spPr>
              <a:xfrm rot="20982092">
                <a:off x="4748429" y="4816308"/>
                <a:ext cx="144692" cy="92906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BC931FF3-B806-9039-34CB-25AB2D742F41}"/>
                  </a:ext>
                </a:extLst>
              </p:cNvPr>
              <p:cNvSpPr/>
              <p:nvPr/>
            </p:nvSpPr>
            <p:spPr>
              <a:xfrm rot="435068">
                <a:off x="5595467" y="4824943"/>
                <a:ext cx="144692" cy="92906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F2458A52-B41E-0378-87BC-EDFBDA477DF5}"/>
                  </a:ext>
                </a:extLst>
              </p:cNvPr>
              <p:cNvSpPr/>
              <p:nvPr/>
            </p:nvSpPr>
            <p:spPr>
              <a:xfrm>
                <a:off x="4753356" y="4630346"/>
                <a:ext cx="992088" cy="419387"/>
              </a:xfrm>
              <a:prstGeom prst="ellipse">
                <a:avLst/>
              </a:prstGeom>
              <a:noFill/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id="{E9DF0A61-2DF0-43D7-6F2B-7F36C758198F}"/>
                  </a:ext>
                </a:extLst>
              </p:cNvPr>
              <p:cNvSpPr/>
              <p:nvPr/>
            </p:nvSpPr>
            <p:spPr>
              <a:xfrm>
                <a:off x="4739913" y="4424885"/>
                <a:ext cx="1016909" cy="442305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0F3730C8-ACB1-E467-4DE4-321324DD82F5}"/>
                  </a:ext>
                </a:extLst>
              </p:cNvPr>
              <p:cNvSpPr/>
              <p:nvPr/>
            </p:nvSpPr>
            <p:spPr>
              <a:xfrm>
                <a:off x="4753357" y="4633752"/>
                <a:ext cx="992088" cy="416103"/>
              </a:xfrm>
              <a:prstGeom prst="ellipse">
                <a:avLst/>
              </a:prstGeom>
              <a:noFill/>
              <a:ln w="27305">
                <a:solidFill>
                  <a:srgbClr val="FF0000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BCEC2C59-7C6A-22C8-172D-275FEB259ADE}"/>
                </a:ext>
              </a:extLst>
            </p:cNvPr>
            <p:cNvSpPr/>
            <p:nvPr/>
          </p:nvSpPr>
          <p:spPr>
            <a:xfrm>
              <a:off x="6027780" y="1869575"/>
              <a:ext cx="1546613" cy="356371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1F05B603-8FB1-0E2A-AD9A-8B092D80013D}"/>
                </a:ext>
              </a:extLst>
            </p:cNvPr>
            <p:cNvSpPr/>
            <p:nvPr/>
          </p:nvSpPr>
          <p:spPr>
            <a:xfrm rot="2286954">
              <a:off x="5656805" y="2000193"/>
              <a:ext cx="1546613" cy="356371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57739CF9-0678-E93D-2B6B-C37CD1EC37B6}"/>
                </a:ext>
              </a:extLst>
            </p:cNvPr>
            <p:cNvSpPr/>
            <p:nvPr/>
          </p:nvSpPr>
          <p:spPr>
            <a:xfrm rot="19579957">
              <a:off x="6397966" y="1925132"/>
              <a:ext cx="1546613" cy="356371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FB479C78-3371-3169-0070-091620CA2455}"/>
                </a:ext>
              </a:extLst>
            </p:cNvPr>
            <p:cNvSpPr/>
            <p:nvPr/>
          </p:nvSpPr>
          <p:spPr>
            <a:xfrm rot="19579957">
              <a:off x="6443212" y="1949573"/>
              <a:ext cx="1546613" cy="356371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2F89CBFC-3304-C0F0-DACC-7C17B961DF7D}"/>
                </a:ext>
              </a:extLst>
            </p:cNvPr>
            <p:cNvSpPr/>
            <p:nvPr/>
          </p:nvSpPr>
          <p:spPr>
            <a:xfrm rot="2041386">
              <a:off x="5666104" y="1976634"/>
              <a:ext cx="1546613" cy="356371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230C0EA5-E0FB-6B7C-6977-AA562F84E7CF}"/>
                </a:ext>
              </a:extLst>
            </p:cNvPr>
            <p:cNvSpPr/>
            <p:nvPr/>
          </p:nvSpPr>
          <p:spPr>
            <a:xfrm>
              <a:off x="5552290" y="1246106"/>
              <a:ext cx="2515597" cy="794711"/>
            </a:xfrm>
            <a:prstGeom prst="ellipse">
              <a:avLst/>
            </a:prstGeom>
            <a:solidFill>
              <a:srgbClr val="EDEDED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173713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D5959F9-19FC-8740-9DDA-F358584BC00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Content Placeholder 2">
            <a:extLst>
              <a:ext uri="{FF2B5EF4-FFF2-40B4-BE49-F238E27FC236}">
                <a16:creationId xmlns:a16="http://schemas.microsoft.com/office/drawing/2014/main" id="{0C37B9A9-4B4F-7A4B-9DA4-FE601A960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221" y="420048"/>
            <a:ext cx="10289177" cy="766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200" b="1" dirty="0">
                <a:solidFill>
                  <a:schemeClr val="tx1"/>
                </a:solidFill>
              </a:rPr>
              <a:t>Revisiting the disk amplitude</a:t>
            </a:r>
            <a:endParaRPr lang="en-US" sz="4200" dirty="0">
              <a:solidFill>
                <a:schemeClr val="tx1"/>
              </a:solidFill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CB24DB7C-26BE-EDE4-F2DE-F516ECAB45AF}"/>
              </a:ext>
            </a:extLst>
          </p:cNvPr>
          <p:cNvGrpSpPr/>
          <p:nvPr/>
        </p:nvGrpSpPr>
        <p:grpSpPr>
          <a:xfrm>
            <a:off x="585840" y="3865258"/>
            <a:ext cx="4833336" cy="2698622"/>
            <a:chOff x="1706224" y="8580271"/>
            <a:chExt cx="2479335" cy="1384300"/>
          </a:xfrm>
        </p:grpSpPr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C942A1CC-C8A0-C89D-8D2F-78E33EB145F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236518" y="8580271"/>
              <a:ext cx="0" cy="138430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D12CEC7D-875C-F769-FDC7-B84460BCEF7E}"/>
                </a:ext>
              </a:extLst>
            </p:cNvPr>
            <p:cNvCxnSpPr>
              <a:cxnSpLocks/>
            </p:cNvCxnSpPr>
            <p:nvPr/>
          </p:nvCxnSpPr>
          <p:spPr>
            <a:xfrm>
              <a:off x="1728518" y="9062871"/>
              <a:ext cx="2298700" cy="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A8D4C15F-0D3F-A3CA-3AAF-F0B40746ED7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117085" y="8994397"/>
              <a:ext cx="68474" cy="136948"/>
            </a:xfrm>
            <a:prstGeom prst="rect">
              <a:avLst/>
            </a:prstGeom>
          </p:spPr>
        </p:pic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6F78DE78-6BEB-5096-2D18-8227C6F6CCFE}"/>
                </a:ext>
              </a:extLst>
            </p:cNvPr>
            <p:cNvCxnSpPr>
              <a:cxnSpLocks/>
            </p:cNvCxnSpPr>
            <p:nvPr/>
          </p:nvCxnSpPr>
          <p:spPr>
            <a:xfrm>
              <a:off x="2146651" y="9453194"/>
              <a:ext cx="174908" cy="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480B2007-662C-5581-197C-318FE8753D5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706224" y="9231912"/>
              <a:ext cx="365194" cy="416550"/>
            </a:xfrm>
            <a:prstGeom prst="rect">
              <a:avLst/>
            </a:prstGeom>
          </p:spPr>
        </p:pic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A0558054-EAA4-AC3B-BE05-E620A5C8A50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245679" y="9055651"/>
              <a:ext cx="0" cy="391756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3EA92C55-A82F-4D17-C8E3-0CE0BE8AEE1E}"/>
                </a:ext>
              </a:extLst>
            </p:cNvPr>
            <p:cNvCxnSpPr>
              <a:cxnSpLocks/>
            </p:cNvCxnSpPr>
            <p:nvPr/>
          </p:nvCxnSpPr>
          <p:spPr>
            <a:xfrm>
              <a:off x="2234105" y="9052114"/>
              <a:ext cx="1661612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3F1E1F75-ABEA-31DE-54A3-16A2F511DEE6}"/>
                </a:ext>
              </a:extLst>
            </p:cNvPr>
            <p:cNvCxnSpPr>
              <a:cxnSpLocks/>
            </p:cNvCxnSpPr>
            <p:nvPr/>
          </p:nvCxnSpPr>
          <p:spPr>
            <a:xfrm>
              <a:off x="2321559" y="9264537"/>
              <a:ext cx="313320" cy="0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triangle" w="med" len="med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E8505F29-8F7D-1EE5-9543-213CD9CABA7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697854" y="9171561"/>
              <a:ext cx="524965" cy="148360"/>
            </a:xfrm>
            <a:prstGeom prst="rect">
              <a:avLst/>
            </a:prstGeom>
          </p:spPr>
        </p:pic>
      </p:grpSp>
      <p:pic>
        <p:nvPicPr>
          <p:cNvPr id="30" name="Picture 29">
            <a:extLst>
              <a:ext uri="{FF2B5EF4-FFF2-40B4-BE49-F238E27FC236}">
                <a16:creationId xmlns:a16="http://schemas.microsoft.com/office/drawing/2014/main" id="{A940D48D-3CBF-2C45-5511-91818CBB7BE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6391" y="1936573"/>
            <a:ext cx="5410200" cy="1384300"/>
          </a:xfrm>
          <a:prstGeom prst="rect">
            <a:avLst/>
          </a:prstGeom>
        </p:spPr>
      </p:pic>
      <p:grpSp>
        <p:nvGrpSpPr>
          <p:cNvPr id="50" name="Group 49">
            <a:extLst>
              <a:ext uri="{FF2B5EF4-FFF2-40B4-BE49-F238E27FC236}">
                <a16:creationId xmlns:a16="http://schemas.microsoft.com/office/drawing/2014/main" id="{AFE2F9AD-5828-9ADA-B9CD-5F65DF89B5D6}"/>
              </a:ext>
            </a:extLst>
          </p:cNvPr>
          <p:cNvGrpSpPr/>
          <p:nvPr/>
        </p:nvGrpSpPr>
        <p:grpSpPr>
          <a:xfrm>
            <a:off x="7912324" y="1897282"/>
            <a:ext cx="2592740" cy="2785640"/>
            <a:chOff x="5516907" y="1246106"/>
            <a:chExt cx="2592740" cy="2785640"/>
          </a:xfrm>
        </p:grpSpPr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B17E92FA-1771-C1C7-BDD4-91513AEFE2C9}"/>
                </a:ext>
              </a:extLst>
            </p:cNvPr>
            <p:cNvGrpSpPr/>
            <p:nvPr/>
          </p:nvGrpSpPr>
          <p:grpSpPr>
            <a:xfrm>
              <a:off x="5516907" y="1246106"/>
              <a:ext cx="2592740" cy="2785640"/>
              <a:chOff x="3733800" y="1733659"/>
              <a:chExt cx="3086100" cy="3644791"/>
            </a:xfrm>
          </p:grpSpPr>
          <p:pic>
            <p:nvPicPr>
              <p:cNvPr id="38" name="Picture 37">
                <a:extLst>
                  <a:ext uri="{FF2B5EF4-FFF2-40B4-BE49-F238E27FC236}">
                    <a16:creationId xmlns:a16="http://schemas.microsoft.com/office/drawing/2014/main" id="{0B131695-7B20-6E1A-32A8-A334869644A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733800" y="1733659"/>
                <a:ext cx="3086100" cy="3644791"/>
              </a:xfrm>
              <a:prstGeom prst="rect">
                <a:avLst/>
              </a:prstGeom>
            </p:spPr>
          </p:pic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E5349E08-8786-F454-5E8E-4CBF1A95E114}"/>
                  </a:ext>
                </a:extLst>
              </p:cNvPr>
              <p:cNvSpPr/>
              <p:nvPr/>
            </p:nvSpPr>
            <p:spPr>
              <a:xfrm>
                <a:off x="4797210" y="4506680"/>
                <a:ext cx="905757" cy="516169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7C54B29F-DD94-D39F-2C47-560A40D44AE0}"/>
                  </a:ext>
                </a:extLst>
              </p:cNvPr>
              <p:cNvSpPr/>
              <p:nvPr/>
            </p:nvSpPr>
            <p:spPr>
              <a:xfrm>
                <a:off x="4743354" y="4401265"/>
                <a:ext cx="905757" cy="442305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4A2AB9AD-37E1-1086-6572-70B87350A96B}"/>
                  </a:ext>
                </a:extLst>
              </p:cNvPr>
              <p:cNvSpPr/>
              <p:nvPr/>
            </p:nvSpPr>
            <p:spPr>
              <a:xfrm>
                <a:off x="4842066" y="4394389"/>
                <a:ext cx="905757" cy="442305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827546F6-8CC1-74AF-0DE3-9CE01D11C9CC}"/>
                  </a:ext>
                </a:extLst>
              </p:cNvPr>
              <p:cNvSpPr/>
              <p:nvPr/>
            </p:nvSpPr>
            <p:spPr>
              <a:xfrm rot="19671007">
                <a:off x="4832675" y="4759172"/>
                <a:ext cx="200131" cy="393377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id="{1BB087F3-61FF-7ED2-1CD2-4A9CF27A055C}"/>
                  </a:ext>
                </a:extLst>
              </p:cNvPr>
              <p:cNvSpPr/>
              <p:nvPr/>
            </p:nvSpPr>
            <p:spPr>
              <a:xfrm rot="20982092">
                <a:off x="4748429" y="4816308"/>
                <a:ext cx="144692" cy="92906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BC931FF3-B806-9039-34CB-25AB2D742F41}"/>
                  </a:ext>
                </a:extLst>
              </p:cNvPr>
              <p:cNvSpPr/>
              <p:nvPr/>
            </p:nvSpPr>
            <p:spPr>
              <a:xfrm rot="435068">
                <a:off x="5595467" y="4824943"/>
                <a:ext cx="144692" cy="92906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F2458A52-B41E-0378-87BC-EDFBDA477DF5}"/>
                  </a:ext>
                </a:extLst>
              </p:cNvPr>
              <p:cNvSpPr/>
              <p:nvPr/>
            </p:nvSpPr>
            <p:spPr>
              <a:xfrm>
                <a:off x="4753356" y="4630346"/>
                <a:ext cx="992088" cy="419387"/>
              </a:xfrm>
              <a:prstGeom prst="ellipse">
                <a:avLst/>
              </a:prstGeom>
              <a:noFill/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id="{E9DF0A61-2DF0-43D7-6F2B-7F36C758198F}"/>
                  </a:ext>
                </a:extLst>
              </p:cNvPr>
              <p:cNvSpPr/>
              <p:nvPr/>
            </p:nvSpPr>
            <p:spPr>
              <a:xfrm>
                <a:off x="4739913" y="4424885"/>
                <a:ext cx="1016909" cy="442305"/>
              </a:xfrm>
              <a:prstGeom prst="rect">
                <a:avLst/>
              </a:prstGeom>
              <a:solidFill>
                <a:srgbClr val="C7C7C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0F3730C8-ACB1-E467-4DE4-321324DD82F5}"/>
                  </a:ext>
                </a:extLst>
              </p:cNvPr>
              <p:cNvSpPr/>
              <p:nvPr/>
            </p:nvSpPr>
            <p:spPr>
              <a:xfrm>
                <a:off x="4753357" y="4633752"/>
                <a:ext cx="992088" cy="416103"/>
              </a:xfrm>
              <a:prstGeom prst="ellipse">
                <a:avLst/>
              </a:prstGeom>
              <a:noFill/>
              <a:ln w="27305">
                <a:solidFill>
                  <a:srgbClr val="FF0000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BCEC2C59-7C6A-22C8-172D-275FEB259ADE}"/>
                </a:ext>
              </a:extLst>
            </p:cNvPr>
            <p:cNvSpPr/>
            <p:nvPr/>
          </p:nvSpPr>
          <p:spPr>
            <a:xfrm>
              <a:off x="6027780" y="1869575"/>
              <a:ext cx="1546613" cy="356371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1F05B603-8FB1-0E2A-AD9A-8B092D80013D}"/>
                </a:ext>
              </a:extLst>
            </p:cNvPr>
            <p:cNvSpPr/>
            <p:nvPr/>
          </p:nvSpPr>
          <p:spPr>
            <a:xfrm rot="2286954">
              <a:off x="5656805" y="2000193"/>
              <a:ext cx="1546613" cy="356371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57739CF9-0678-E93D-2B6B-C37CD1EC37B6}"/>
                </a:ext>
              </a:extLst>
            </p:cNvPr>
            <p:cNvSpPr/>
            <p:nvPr/>
          </p:nvSpPr>
          <p:spPr>
            <a:xfrm rot="19579957">
              <a:off x="6397966" y="1925132"/>
              <a:ext cx="1546613" cy="356371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FB479C78-3371-3169-0070-091620CA2455}"/>
                </a:ext>
              </a:extLst>
            </p:cNvPr>
            <p:cNvSpPr/>
            <p:nvPr/>
          </p:nvSpPr>
          <p:spPr>
            <a:xfrm rot="19579957">
              <a:off x="6443212" y="1949573"/>
              <a:ext cx="1546613" cy="356371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2F89CBFC-3304-C0F0-DACC-7C17B961DF7D}"/>
                </a:ext>
              </a:extLst>
            </p:cNvPr>
            <p:cNvSpPr/>
            <p:nvPr/>
          </p:nvSpPr>
          <p:spPr>
            <a:xfrm rot="2041386">
              <a:off x="5666104" y="1976634"/>
              <a:ext cx="1546613" cy="356371"/>
            </a:xfrm>
            <a:prstGeom prst="rect">
              <a:avLst/>
            </a:prstGeom>
            <a:solidFill>
              <a:srgbClr val="C7C7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230C0EA5-E0FB-6B7C-6977-AA562F84E7CF}"/>
                </a:ext>
              </a:extLst>
            </p:cNvPr>
            <p:cNvSpPr/>
            <p:nvPr/>
          </p:nvSpPr>
          <p:spPr>
            <a:xfrm>
              <a:off x="5552290" y="1246106"/>
              <a:ext cx="2515597" cy="794711"/>
            </a:xfrm>
            <a:prstGeom prst="ellipse">
              <a:avLst/>
            </a:prstGeom>
            <a:solidFill>
              <a:srgbClr val="EDEDED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531211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D5959F9-19FC-8740-9DDA-F358584BC00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Content Placeholder 2">
            <a:extLst>
              <a:ext uri="{FF2B5EF4-FFF2-40B4-BE49-F238E27FC236}">
                <a16:creationId xmlns:a16="http://schemas.microsoft.com/office/drawing/2014/main" id="{0C37B9A9-4B4F-7A4B-9DA4-FE601A960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221" y="420048"/>
            <a:ext cx="10289177" cy="766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200" b="1" dirty="0">
                <a:solidFill>
                  <a:schemeClr val="tx1"/>
                </a:solidFill>
              </a:rPr>
              <a:t>A brief history of this work</a:t>
            </a:r>
            <a:endParaRPr lang="en-US" sz="4200" dirty="0">
              <a:solidFill>
                <a:schemeClr val="tx1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D53C30D4-9796-FA44-4CD0-44FE3B77D6D6}"/>
              </a:ext>
            </a:extLst>
          </p:cNvPr>
          <p:cNvSpPr txBox="1">
            <a:spLocks/>
          </p:cNvSpPr>
          <p:nvPr/>
        </p:nvSpPr>
        <p:spPr>
          <a:xfrm>
            <a:off x="531221" y="1285187"/>
            <a:ext cx="8565887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200"/>
              </a:spcBef>
              <a:buFont typeface="Calibri" panose="020F0502020204030204" pitchFamily="34" charset="0"/>
              <a:buNone/>
            </a:pPr>
            <a:r>
              <a:rPr lang="en-US" sz="2200" b="1" dirty="0">
                <a:solidFill>
                  <a:srgbClr val="0070C0"/>
                </a:solidFill>
              </a:rPr>
              <a:t>[Saad, </a:t>
            </a:r>
            <a:r>
              <a:rPr lang="en-US" sz="2200" b="1" dirty="0" err="1">
                <a:solidFill>
                  <a:srgbClr val="0070C0"/>
                </a:solidFill>
              </a:rPr>
              <a:t>Shenker</a:t>
            </a:r>
            <a:r>
              <a:rPr lang="en-US" sz="2200" b="1" dirty="0">
                <a:solidFill>
                  <a:srgbClr val="0070C0"/>
                </a:solidFill>
              </a:rPr>
              <a:t>, Stanford ‘19]</a:t>
            </a:r>
            <a:endParaRPr lang="en-US" sz="200" b="1" dirty="0">
              <a:solidFill>
                <a:srgbClr val="0070C0"/>
              </a:solidFill>
            </a:endParaRPr>
          </a:p>
          <a:p>
            <a:pPr marL="0" indent="0">
              <a:spcBef>
                <a:spcPts val="200"/>
              </a:spcBef>
              <a:buFont typeface="Calibri" panose="020F0502020204030204" pitchFamily="34" charset="0"/>
              <a:buNone/>
            </a:pPr>
            <a:r>
              <a:rPr lang="en-US" sz="2200" dirty="0">
                <a:solidFill>
                  <a:schemeClr val="tx1"/>
                </a:solidFill>
              </a:rPr>
              <a:t>Solved </a:t>
            </a:r>
            <a:r>
              <a:rPr lang="en-US" sz="2200" dirty="0" err="1">
                <a:solidFill>
                  <a:schemeClr val="tx1"/>
                </a:solidFill>
              </a:rPr>
              <a:t>AdS</a:t>
            </a:r>
            <a:r>
              <a:rPr lang="en-US" sz="2200" dirty="0">
                <a:solidFill>
                  <a:schemeClr val="tx1"/>
                </a:solidFill>
              </a:rPr>
              <a:t> JT gravity, </a:t>
            </a:r>
            <a:endParaRPr lang="en-US" sz="2200" b="1" dirty="0">
              <a:solidFill>
                <a:schemeClr val="tx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86D2D99-2D13-C253-B19B-235CDD4281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6883" y="1724134"/>
            <a:ext cx="935518" cy="21226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5FB6324-01BC-85BF-40FE-D2E4D2D36C1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8094546" y="458108"/>
            <a:ext cx="2588647" cy="1947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9359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D5959F9-19FC-8740-9DDA-F358584BC00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Content Placeholder 2">
            <a:extLst>
              <a:ext uri="{FF2B5EF4-FFF2-40B4-BE49-F238E27FC236}">
                <a16:creationId xmlns:a16="http://schemas.microsoft.com/office/drawing/2014/main" id="{0C37B9A9-4B4F-7A4B-9DA4-FE601A960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221" y="420048"/>
            <a:ext cx="10289177" cy="766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200" b="1" dirty="0">
                <a:solidFill>
                  <a:schemeClr val="tx1"/>
                </a:solidFill>
              </a:rPr>
              <a:t>Revisiting the disk amplitude</a:t>
            </a:r>
            <a:endParaRPr lang="en-US" sz="4200" dirty="0">
              <a:solidFill>
                <a:schemeClr val="tx1"/>
              </a:solidFill>
            </a:endParaRPr>
          </a:p>
        </p:txBody>
      </p:sp>
      <p:sp>
        <p:nvSpPr>
          <p:cNvPr id="17" name="Down Arrow 16">
            <a:extLst>
              <a:ext uri="{FF2B5EF4-FFF2-40B4-BE49-F238E27FC236}">
                <a16:creationId xmlns:a16="http://schemas.microsoft.com/office/drawing/2014/main" id="{951F5234-60CE-029C-FA1C-4FFE4849F3D0}"/>
              </a:ext>
            </a:extLst>
          </p:cNvPr>
          <p:cNvSpPr/>
          <p:nvPr/>
        </p:nvSpPr>
        <p:spPr>
          <a:xfrm rot="16200000">
            <a:off x="6028896" y="4391174"/>
            <a:ext cx="636572" cy="816010"/>
          </a:xfrm>
          <a:prstGeom prst="down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6CF6229F-A643-DB9D-3E8A-45AB042FB0F2}"/>
              </a:ext>
            </a:extLst>
          </p:cNvPr>
          <p:cNvGrpSpPr/>
          <p:nvPr/>
        </p:nvGrpSpPr>
        <p:grpSpPr>
          <a:xfrm>
            <a:off x="7024782" y="3865258"/>
            <a:ext cx="4824926" cy="2698622"/>
            <a:chOff x="1710538" y="5885147"/>
            <a:chExt cx="2475021" cy="1384300"/>
          </a:xfrm>
        </p:grpSpPr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BAB1EDFD-3169-B91C-BE6B-15943237C0DC}"/>
                </a:ext>
              </a:extLst>
            </p:cNvPr>
            <p:cNvCxnSpPr>
              <a:cxnSpLocks/>
            </p:cNvCxnSpPr>
            <p:nvPr/>
          </p:nvCxnSpPr>
          <p:spPr>
            <a:xfrm>
              <a:off x="1728518" y="6367747"/>
              <a:ext cx="2298700" cy="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FD1DCFDA-DD22-40E0-1368-C9E305000F3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710538" y="6538221"/>
              <a:ext cx="365194" cy="416550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DBDA4C7B-0EB9-C943-5C11-493C1A038C2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589416" y="6828632"/>
              <a:ext cx="924399" cy="416550"/>
            </a:xfrm>
            <a:prstGeom prst="rect">
              <a:avLst/>
            </a:prstGeom>
          </p:spPr>
        </p:pic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AA80D967-2628-5D85-0BCD-68931AB333E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237485" y="5885147"/>
              <a:ext cx="0" cy="138430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4DFB6ABD-9816-F5FD-977D-3507E8158DF8}"/>
                </a:ext>
              </a:extLst>
            </p:cNvPr>
            <p:cNvCxnSpPr>
              <a:cxnSpLocks/>
            </p:cNvCxnSpPr>
            <p:nvPr/>
          </p:nvCxnSpPr>
          <p:spPr>
            <a:xfrm>
              <a:off x="2147618" y="6758070"/>
              <a:ext cx="174908" cy="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D6BC99C9-1ACE-6AB4-58A8-AE62F9CBFFA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117085" y="6299273"/>
              <a:ext cx="68474" cy="136948"/>
            </a:xfrm>
            <a:prstGeom prst="rect">
              <a:avLst/>
            </a:prstGeom>
          </p:spPr>
        </p:pic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CC6B4AEC-A540-1690-139A-EC805F6AC010}"/>
                </a:ext>
              </a:extLst>
            </p:cNvPr>
            <p:cNvCxnSpPr>
              <a:cxnSpLocks/>
            </p:cNvCxnSpPr>
            <p:nvPr/>
          </p:nvCxnSpPr>
          <p:spPr>
            <a:xfrm>
              <a:off x="2234105" y="6758070"/>
              <a:ext cx="1661612" cy="0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CB24DB7C-26BE-EDE4-F2DE-F516ECAB45AF}"/>
              </a:ext>
            </a:extLst>
          </p:cNvPr>
          <p:cNvGrpSpPr/>
          <p:nvPr/>
        </p:nvGrpSpPr>
        <p:grpSpPr>
          <a:xfrm>
            <a:off x="585840" y="3865258"/>
            <a:ext cx="4833336" cy="2698622"/>
            <a:chOff x="1706224" y="8580271"/>
            <a:chExt cx="2479335" cy="1384300"/>
          </a:xfrm>
        </p:grpSpPr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C942A1CC-C8A0-C89D-8D2F-78E33EB145F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236518" y="8580271"/>
              <a:ext cx="0" cy="138430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D12CEC7D-875C-F769-FDC7-B84460BCEF7E}"/>
                </a:ext>
              </a:extLst>
            </p:cNvPr>
            <p:cNvCxnSpPr>
              <a:cxnSpLocks/>
            </p:cNvCxnSpPr>
            <p:nvPr/>
          </p:nvCxnSpPr>
          <p:spPr>
            <a:xfrm>
              <a:off x="1728518" y="9062871"/>
              <a:ext cx="2298700" cy="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A8D4C15F-0D3F-A3CA-3AAF-F0B40746ED7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117085" y="8994397"/>
              <a:ext cx="68474" cy="136948"/>
            </a:xfrm>
            <a:prstGeom prst="rect">
              <a:avLst/>
            </a:prstGeom>
          </p:spPr>
        </p:pic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6F78DE78-6BEB-5096-2D18-8227C6F6CCFE}"/>
                </a:ext>
              </a:extLst>
            </p:cNvPr>
            <p:cNvCxnSpPr>
              <a:cxnSpLocks/>
            </p:cNvCxnSpPr>
            <p:nvPr/>
          </p:nvCxnSpPr>
          <p:spPr>
            <a:xfrm>
              <a:off x="2146651" y="9453194"/>
              <a:ext cx="174908" cy="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480B2007-662C-5581-197C-318FE8753D5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706224" y="9231912"/>
              <a:ext cx="365194" cy="416550"/>
            </a:xfrm>
            <a:prstGeom prst="rect">
              <a:avLst/>
            </a:prstGeom>
          </p:spPr>
        </p:pic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A0558054-EAA4-AC3B-BE05-E620A5C8A50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245679" y="9055651"/>
              <a:ext cx="0" cy="391756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3EA92C55-A82F-4D17-C8E3-0CE0BE8AEE1E}"/>
                </a:ext>
              </a:extLst>
            </p:cNvPr>
            <p:cNvCxnSpPr>
              <a:cxnSpLocks/>
            </p:cNvCxnSpPr>
            <p:nvPr/>
          </p:nvCxnSpPr>
          <p:spPr>
            <a:xfrm>
              <a:off x="2234105" y="9052114"/>
              <a:ext cx="1661612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3F1E1F75-ABEA-31DE-54A3-16A2F511DEE6}"/>
                </a:ext>
              </a:extLst>
            </p:cNvPr>
            <p:cNvCxnSpPr>
              <a:cxnSpLocks/>
            </p:cNvCxnSpPr>
            <p:nvPr/>
          </p:nvCxnSpPr>
          <p:spPr>
            <a:xfrm>
              <a:off x="2321559" y="9264537"/>
              <a:ext cx="313320" cy="0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triangle" w="med" len="med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E8505F29-8F7D-1EE5-9543-213CD9CABA7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697854" y="9171561"/>
              <a:ext cx="524965" cy="148360"/>
            </a:xfrm>
            <a:prstGeom prst="rect">
              <a:avLst/>
            </a:prstGeom>
          </p:spPr>
        </p:pic>
      </p:grpSp>
      <p:sp>
        <p:nvSpPr>
          <p:cNvPr id="2" name="Oval 1">
            <a:extLst>
              <a:ext uri="{FF2B5EF4-FFF2-40B4-BE49-F238E27FC236}">
                <a16:creationId xmlns:a16="http://schemas.microsoft.com/office/drawing/2014/main" id="{FCF5BD26-0640-8636-F497-FC6438C5C2EA}"/>
              </a:ext>
            </a:extLst>
          </p:cNvPr>
          <p:cNvSpPr/>
          <p:nvPr/>
        </p:nvSpPr>
        <p:spPr>
          <a:xfrm>
            <a:off x="7947707" y="1897282"/>
            <a:ext cx="2515597" cy="794711"/>
          </a:xfrm>
          <a:prstGeom prst="ellipse">
            <a:avLst/>
          </a:prstGeom>
          <a:solidFill>
            <a:srgbClr val="C7C7C7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FF40F47-D663-D96D-3648-912A603C0C6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6391" y="1946776"/>
            <a:ext cx="5854700" cy="1384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0504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D5959F9-19FC-8740-9DDA-F358584BC00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Content Placeholder 2">
            <a:extLst>
              <a:ext uri="{FF2B5EF4-FFF2-40B4-BE49-F238E27FC236}">
                <a16:creationId xmlns:a16="http://schemas.microsoft.com/office/drawing/2014/main" id="{0C37B9A9-4B4F-7A4B-9DA4-FE601A960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221" y="420048"/>
            <a:ext cx="10289177" cy="766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200" b="1" dirty="0">
                <a:solidFill>
                  <a:schemeClr val="tx1"/>
                </a:solidFill>
              </a:rPr>
              <a:t>Revisiting the disk amplitude</a:t>
            </a:r>
            <a:endParaRPr lang="en-US" sz="4200" dirty="0">
              <a:solidFill>
                <a:schemeClr val="tx1"/>
              </a:solidFill>
            </a:endParaRPr>
          </a:p>
        </p:txBody>
      </p:sp>
      <p:sp>
        <p:nvSpPr>
          <p:cNvPr id="17" name="Down Arrow 16">
            <a:extLst>
              <a:ext uri="{FF2B5EF4-FFF2-40B4-BE49-F238E27FC236}">
                <a16:creationId xmlns:a16="http://schemas.microsoft.com/office/drawing/2014/main" id="{951F5234-60CE-029C-FA1C-4FFE4849F3D0}"/>
              </a:ext>
            </a:extLst>
          </p:cNvPr>
          <p:cNvSpPr/>
          <p:nvPr/>
        </p:nvSpPr>
        <p:spPr>
          <a:xfrm rot="16200000">
            <a:off x="6028896" y="4391174"/>
            <a:ext cx="636572" cy="816010"/>
          </a:xfrm>
          <a:prstGeom prst="down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6CF6229F-A643-DB9D-3E8A-45AB042FB0F2}"/>
              </a:ext>
            </a:extLst>
          </p:cNvPr>
          <p:cNvGrpSpPr/>
          <p:nvPr/>
        </p:nvGrpSpPr>
        <p:grpSpPr>
          <a:xfrm>
            <a:off x="7024782" y="3865258"/>
            <a:ext cx="4824926" cy="2698622"/>
            <a:chOff x="1710538" y="5885147"/>
            <a:chExt cx="2475021" cy="1384300"/>
          </a:xfrm>
        </p:grpSpPr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BAB1EDFD-3169-B91C-BE6B-15943237C0DC}"/>
                </a:ext>
              </a:extLst>
            </p:cNvPr>
            <p:cNvCxnSpPr>
              <a:cxnSpLocks/>
            </p:cNvCxnSpPr>
            <p:nvPr/>
          </p:nvCxnSpPr>
          <p:spPr>
            <a:xfrm>
              <a:off x="1728518" y="6367747"/>
              <a:ext cx="2298700" cy="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FD1DCFDA-DD22-40E0-1368-C9E305000F3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710538" y="6538221"/>
              <a:ext cx="365194" cy="416550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DBDA4C7B-0EB9-C943-5C11-493C1A038C2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589416" y="6828632"/>
              <a:ext cx="924399" cy="416550"/>
            </a:xfrm>
            <a:prstGeom prst="rect">
              <a:avLst/>
            </a:prstGeom>
          </p:spPr>
        </p:pic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AA80D967-2628-5D85-0BCD-68931AB333E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237485" y="5885147"/>
              <a:ext cx="0" cy="138430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4DFB6ABD-9816-F5FD-977D-3507E8158DF8}"/>
                </a:ext>
              </a:extLst>
            </p:cNvPr>
            <p:cNvCxnSpPr>
              <a:cxnSpLocks/>
            </p:cNvCxnSpPr>
            <p:nvPr/>
          </p:nvCxnSpPr>
          <p:spPr>
            <a:xfrm>
              <a:off x="2147618" y="6758070"/>
              <a:ext cx="174908" cy="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D6BC99C9-1ACE-6AB4-58A8-AE62F9CBFFA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117085" y="6299273"/>
              <a:ext cx="68474" cy="136948"/>
            </a:xfrm>
            <a:prstGeom prst="rect">
              <a:avLst/>
            </a:prstGeom>
          </p:spPr>
        </p:pic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CC6B4AEC-A540-1690-139A-EC805F6AC010}"/>
                </a:ext>
              </a:extLst>
            </p:cNvPr>
            <p:cNvCxnSpPr>
              <a:cxnSpLocks/>
            </p:cNvCxnSpPr>
            <p:nvPr/>
          </p:nvCxnSpPr>
          <p:spPr>
            <a:xfrm>
              <a:off x="2234105" y="6758070"/>
              <a:ext cx="1661612" cy="0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CB24DB7C-26BE-EDE4-F2DE-F516ECAB45AF}"/>
              </a:ext>
            </a:extLst>
          </p:cNvPr>
          <p:cNvGrpSpPr/>
          <p:nvPr/>
        </p:nvGrpSpPr>
        <p:grpSpPr>
          <a:xfrm>
            <a:off x="585840" y="3865258"/>
            <a:ext cx="4833336" cy="2698622"/>
            <a:chOff x="1706224" y="8580271"/>
            <a:chExt cx="2479335" cy="1384300"/>
          </a:xfrm>
        </p:grpSpPr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C942A1CC-C8A0-C89D-8D2F-78E33EB145F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236518" y="8580271"/>
              <a:ext cx="0" cy="138430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D12CEC7D-875C-F769-FDC7-B84460BCEF7E}"/>
                </a:ext>
              </a:extLst>
            </p:cNvPr>
            <p:cNvCxnSpPr>
              <a:cxnSpLocks/>
            </p:cNvCxnSpPr>
            <p:nvPr/>
          </p:nvCxnSpPr>
          <p:spPr>
            <a:xfrm>
              <a:off x="1728518" y="9062871"/>
              <a:ext cx="2298700" cy="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A8D4C15F-0D3F-A3CA-3AAF-F0B40746ED7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117085" y="8994397"/>
              <a:ext cx="68474" cy="136948"/>
            </a:xfrm>
            <a:prstGeom prst="rect">
              <a:avLst/>
            </a:prstGeom>
          </p:spPr>
        </p:pic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6F78DE78-6BEB-5096-2D18-8227C6F6CCFE}"/>
                </a:ext>
              </a:extLst>
            </p:cNvPr>
            <p:cNvCxnSpPr>
              <a:cxnSpLocks/>
            </p:cNvCxnSpPr>
            <p:nvPr/>
          </p:nvCxnSpPr>
          <p:spPr>
            <a:xfrm>
              <a:off x="2146651" y="9453194"/>
              <a:ext cx="174908" cy="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480B2007-662C-5581-197C-318FE8753D5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706224" y="9231912"/>
              <a:ext cx="365194" cy="416550"/>
            </a:xfrm>
            <a:prstGeom prst="rect">
              <a:avLst/>
            </a:prstGeom>
          </p:spPr>
        </p:pic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A0558054-EAA4-AC3B-BE05-E620A5C8A50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245679" y="9055651"/>
              <a:ext cx="0" cy="391756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3EA92C55-A82F-4D17-C8E3-0CE0BE8AEE1E}"/>
                </a:ext>
              </a:extLst>
            </p:cNvPr>
            <p:cNvCxnSpPr>
              <a:cxnSpLocks/>
            </p:cNvCxnSpPr>
            <p:nvPr/>
          </p:nvCxnSpPr>
          <p:spPr>
            <a:xfrm>
              <a:off x="2234105" y="9052114"/>
              <a:ext cx="1661612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3F1E1F75-ABEA-31DE-54A3-16A2F511DEE6}"/>
                </a:ext>
              </a:extLst>
            </p:cNvPr>
            <p:cNvCxnSpPr>
              <a:cxnSpLocks/>
            </p:cNvCxnSpPr>
            <p:nvPr/>
          </p:nvCxnSpPr>
          <p:spPr>
            <a:xfrm>
              <a:off x="2321559" y="9264537"/>
              <a:ext cx="313320" cy="0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triangle" w="med" len="med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E8505F29-8F7D-1EE5-9543-213CD9CABA7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697854" y="9171561"/>
              <a:ext cx="524965" cy="148360"/>
            </a:xfrm>
            <a:prstGeom prst="rect">
              <a:avLst/>
            </a:prstGeom>
          </p:spPr>
        </p:pic>
      </p:grpSp>
      <p:sp>
        <p:nvSpPr>
          <p:cNvPr id="2" name="Oval 1">
            <a:extLst>
              <a:ext uri="{FF2B5EF4-FFF2-40B4-BE49-F238E27FC236}">
                <a16:creationId xmlns:a16="http://schemas.microsoft.com/office/drawing/2014/main" id="{FCF5BD26-0640-8636-F497-FC6438C5C2EA}"/>
              </a:ext>
            </a:extLst>
          </p:cNvPr>
          <p:cNvSpPr/>
          <p:nvPr/>
        </p:nvSpPr>
        <p:spPr>
          <a:xfrm>
            <a:off x="7947707" y="1897282"/>
            <a:ext cx="2515597" cy="794711"/>
          </a:xfrm>
          <a:prstGeom prst="ellipse">
            <a:avLst/>
          </a:prstGeom>
          <a:solidFill>
            <a:srgbClr val="C7C7C7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FF40F47-D663-D96D-3648-912A603C0C6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6391" y="1946776"/>
            <a:ext cx="5854700" cy="1384300"/>
          </a:xfrm>
          <a:prstGeom prst="rect">
            <a:avLst/>
          </a:prstGeom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6AD8EBAA-9C83-BB61-0DE6-1EFC521DD499}"/>
              </a:ext>
            </a:extLst>
          </p:cNvPr>
          <p:cNvSpPr txBox="1">
            <a:spLocks/>
          </p:cNvSpPr>
          <p:nvPr/>
        </p:nvSpPr>
        <p:spPr>
          <a:xfrm>
            <a:off x="8530146" y="5173841"/>
            <a:ext cx="2484652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2200" b="1" dirty="0">
                <a:solidFill>
                  <a:srgbClr val="0070C0"/>
                </a:solidFill>
              </a:rPr>
              <a:t>Maldacena contour</a:t>
            </a:r>
          </a:p>
        </p:txBody>
      </p:sp>
    </p:spTree>
    <p:extLst>
      <p:ext uri="{BB962C8B-B14F-4D97-AF65-F5344CB8AC3E}">
        <p14:creationId xmlns:p14="http://schemas.microsoft.com/office/powerpoint/2010/main" val="2924443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D5959F9-19FC-8740-9DDA-F358584BC00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Content Placeholder 2">
            <a:extLst>
              <a:ext uri="{FF2B5EF4-FFF2-40B4-BE49-F238E27FC236}">
                <a16:creationId xmlns:a16="http://schemas.microsoft.com/office/drawing/2014/main" id="{0C37B9A9-4B4F-7A4B-9DA4-FE601A960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221" y="420048"/>
            <a:ext cx="10289177" cy="766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200" b="1" dirty="0">
                <a:solidFill>
                  <a:schemeClr val="tx1"/>
                </a:solidFill>
              </a:rPr>
              <a:t>Revisiting the disk amplitude</a:t>
            </a:r>
            <a:endParaRPr lang="en-US" sz="4200" dirty="0">
              <a:solidFill>
                <a:schemeClr val="tx1"/>
              </a:solidFill>
            </a:endParaRPr>
          </a:p>
        </p:txBody>
      </p:sp>
      <p:sp>
        <p:nvSpPr>
          <p:cNvPr id="17" name="Down Arrow 16">
            <a:extLst>
              <a:ext uri="{FF2B5EF4-FFF2-40B4-BE49-F238E27FC236}">
                <a16:creationId xmlns:a16="http://schemas.microsoft.com/office/drawing/2014/main" id="{951F5234-60CE-029C-FA1C-4FFE4849F3D0}"/>
              </a:ext>
            </a:extLst>
          </p:cNvPr>
          <p:cNvSpPr/>
          <p:nvPr/>
        </p:nvSpPr>
        <p:spPr>
          <a:xfrm rot="16200000">
            <a:off x="6028896" y="4391174"/>
            <a:ext cx="636572" cy="816010"/>
          </a:xfrm>
          <a:prstGeom prst="down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6CF6229F-A643-DB9D-3E8A-45AB042FB0F2}"/>
              </a:ext>
            </a:extLst>
          </p:cNvPr>
          <p:cNvGrpSpPr/>
          <p:nvPr/>
        </p:nvGrpSpPr>
        <p:grpSpPr>
          <a:xfrm>
            <a:off x="7024782" y="3865258"/>
            <a:ext cx="4824926" cy="2698622"/>
            <a:chOff x="1710538" y="5885147"/>
            <a:chExt cx="2475021" cy="1384300"/>
          </a:xfrm>
        </p:grpSpPr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BAB1EDFD-3169-B91C-BE6B-15943237C0DC}"/>
                </a:ext>
              </a:extLst>
            </p:cNvPr>
            <p:cNvCxnSpPr>
              <a:cxnSpLocks/>
            </p:cNvCxnSpPr>
            <p:nvPr/>
          </p:nvCxnSpPr>
          <p:spPr>
            <a:xfrm>
              <a:off x="1728518" y="6367747"/>
              <a:ext cx="2298700" cy="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FD1DCFDA-DD22-40E0-1368-C9E305000F3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710538" y="6538221"/>
              <a:ext cx="365194" cy="416550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DBDA4C7B-0EB9-C943-5C11-493C1A038C2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589416" y="6828632"/>
              <a:ext cx="924399" cy="416550"/>
            </a:xfrm>
            <a:prstGeom prst="rect">
              <a:avLst/>
            </a:prstGeom>
          </p:spPr>
        </p:pic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AA80D967-2628-5D85-0BCD-68931AB333E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237485" y="5885147"/>
              <a:ext cx="0" cy="138430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4DFB6ABD-9816-F5FD-977D-3507E8158DF8}"/>
                </a:ext>
              </a:extLst>
            </p:cNvPr>
            <p:cNvCxnSpPr>
              <a:cxnSpLocks/>
            </p:cNvCxnSpPr>
            <p:nvPr/>
          </p:nvCxnSpPr>
          <p:spPr>
            <a:xfrm>
              <a:off x="2147618" y="6758070"/>
              <a:ext cx="174908" cy="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D6BC99C9-1ACE-6AB4-58A8-AE62F9CBFFA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117085" y="6299273"/>
              <a:ext cx="68474" cy="136948"/>
            </a:xfrm>
            <a:prstGeom prst="rect">
              <a:avLst/>
            </a:prstGeom>
          </p:spPr>
        </p:pic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CC6B4AEC-A540-1690-139A-EC805F6AC010}"/>
                </a:ext>
              </a:extLst>
            </p:cNvPr>
            <p:cNvCxnSpPr>
              <a:cxnSpLocks/>
            </p:cNvCxnSpPr>
            <p:nvPr/>
          </p:nvCxnSpPr>
          <p:spPr>
            <a:xfrm>
              <a:off x="2234105" y="6758070"/>
              <a:ext cx="1661612" cy="0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CB24DB7C-26BE-EDE4-F2DE-F516ECAB45AF}"/>
              </a:ext>
            </a:extLst>
          </p:cNvPr>
          <p:cNvGrpSpPr/>
          <p:nvPr/>
        </p:nvGrpSpPr>
        <p:grpSpPr>
          <a:xfrm>
            <a:off x="585840" y="3865258"/>
            <a:ext cx="4833336" cy="2698622"/>
            <a:chOff x="1706224" y="8580271"/>
            <a:chExt cx="2479335" cy="1384300"/>
          </a:xfrm>
        </p:grpSpPr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C942A1CC-C8A0-C89D-8D2F-78E33EB145F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236518" y="8580271"/>
              <a:ext cx="0" cy="138430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D12CEC7D-875C-F769-FDC7-B84460BCEF7E}"/>
                </a:ext>
              </a:extLst>
            </p:cNvPr>
            <p:cNvCxnSpPr>
              <a:cxnSpLocks/>
            </p:cNvCxnSpPr>
            <p:nvPr/>
          </p:nvCxnSpPr>
          <p:spPr>
            <a:xfrm>
              <a:off x="1728518" y="9062871"/>
              <a:ext cx="2298700" cy="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A8D4C15F-0D3F-A3CA-3AAF-F0B40746ED7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117085" y="8994397"/>
              <a:ext cx="68474" cy="136948"/>
            </a:xfrm>
            <a:prstGeom prst="rect">
              <a:avLst/>
            </a:prstGeom>
          </p:spPr>
        </p:pic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6F78DE78-6BEB-5096-2D18-8227C6F6CCFE}"/>
                </a:ext>
              </a:extLst>
            </p:cNvPr>
            <p:cNvCxnSpPr>
              <a:cxnSpLocks/>
            </p:cNvCxnSpPr>
            <p:nvPr/>
          </p:nvCxnSpPr>
          <p:spPr>
            <a:xfrm>
              <a:off x="2146651" y="9453194"/>
              <a:ext cx="174908" cy="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480B2007-662C-5581-197C-318FE8753D5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706224" y="9231912"/>
              <a:ext cx="365194" cy="416550"/>
            </a:xfrm>
            <a:prstGeom prst="rect">
              <a:avLst/>
            </a:prstGeom>
          </p:spPr>
        </p:pic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A0558054-EAA4-AC3B-BE05-E620A5C8A50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245679" y="9055651"/>
              <a:ext cx="0" cy="391756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3EA92C55-A82F-4D17-C8E3-0CE0BE8AEE1E}"/>
                </a:ext>
              </a:extLst>
            </p:cNvPr>
            <p:cNvCxnSpPr>
              <a:cxnSpLocks/>
            </p:cNvCxnSpPr>
            <p:nvPr/>
          </p:nvCxnSpPr>
          <p:spPr>
            <a:xfrm>
              <a:off x="2234105" y="9052114"/>
              <a:ext cx="1661612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3F1E1F75-ABEA-31DE-54A3-16A2F511DEE6}"/>
                </a:ext>
              </a:extLst>
            </p:cNvPr>
            <p:cNvCxnSpPr>
              <a:cxnSpLocks/>
            </p:cNvCxnSpPr>
            <p:nvPr/>
          </p:nvCxnSpPr>
          <p:spPr>
            <a:xfrm>
              <a:off x="2321559" y="9264537"/>
              <a:ext cx="313320" cy="0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triangle" w="med" len="med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E8505F29-8F7D-1EE5-9543-213CD9CABA7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697854" y="9171561"/>
              <a:ext cx="524965" cy="148360"/>
            </a:xfrm>
            <a:prstGeom prst="rect">
              <a:avLst/>
            </a:prstGeom>
          </p:spPr>
        </p:pic>
      </p:grpSp>
      <p:sp>
        <p:nvSpPr>
          <p:cNvPr id="2" name="Oval 1">
            <a:extLst>
              <a:ext uri="{FF2B5EF4-FFF2-40B4-BE49-F238E27FC236}">
                <a16:creationId xmlns:a16="http://schemas.microsoft.com/office/drawing/2014/main" id="{FCF5BD26-0640-8636-F497-FC6438C5C2EA}"/>
              </a:ext>
            </a:extLst>
          </p:cNvPr>
          <p:cNvSpPr/>
          <p:nvPr/>
        </p:nvSpPr>
        <p:spPr>
          <a:xfrm>
            <a:off x="7947707" y="1897282"/>
            <a:ext cx="2515597" cy="794711"/>
          </a:xfrm>
          <a:prstGeom prst="ellipse">
            <a:avLst/>
          </a:prstGeom>
          <a:solidFill>
            <a:srgbClr val="C7C7C7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FF40F47-D663-D96D-3648-912A603C0C6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6391" y="1946776"/>
            <a:ext cx="5854700" cy="1384300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62B5E3F6-A005-FAE9-8337-CB6CFED355A8}"/>
              </a:ext>
            </a:extLst>
          </p:cNvPr>
          <p:cNvSpPr txBox="1">
            <a:spLocks/>
          </p:cNvSpPr>
          <p:nvPr/>
        </p:nvSpPr>
        <p:spPr>
          <a:xfrm>
            <a:off x="8530146" y="5173841"/>
            <a:ext cx="2484652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2200" b="1" dirty="0">
                <a:solidFill>
                  <a:srgbClr val="0070C0"/>
                </a:solidFill>
              </a:rPr>
              <a:t>Maldacena contour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9F02FFC1-234E-9C2D-B1DE-DFA62C28CBB9}"/>
              </a:ext>
            </a:extLst>
          </p:cNvPr>
          <p:cNvCxnSpPr>
            <a:cxnSpLocks/>
          </p:cNvCxnSpPr>
          <p:nvPr/>
        </p:nvCxnSpPr>
        <p:spPr>
          <a:xfrm flipH="1" flipV="1">
            <a:off x="6494107" y="2578673"/>
            <a:ext cx="565726" cy="369967"/>
          </a:xfrm>
          <a:prstGeom prst="straightConnector1">
            <a:avLst/>
          </a:prstGeom>
          <a:ln w="38100">
            <a:solidFill>
              <a:srgbClr val="0070C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2">
                <a:extLst>
                  <a:ext uri="{FF2B5EF4-FFF2-40B4-BE49-F238E27FC236}">
                    <a16:creationId xmlns:a16="http://schemas.microsoft.com/office/drawing/2014/main" id="{1E799211-3562-9718-07B9-60E63121C46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244745" y="2743308"/>
                <a:ext cx="2409173" cy="1065852"/>
              </a:xfrm>
              <a:prstGeom prst="rect">
                <a:avLst/>
              </a:prstGeom>
            </p:spPr>
            <p:txBody>
              <a:bodyPr vert="horz" lIns="0" tIns="45720" rIns="0" bIns="45720" rtlCol="0">
                <a:noAutofit/>
              </a:bodyPr>
              <a:lstStyle>
                <a:lvl1pPr marL="91436" indent="-91436" algn="l" defTabSz="914354" rtl="0" eaLnBrk="1" latinLnBrk="0" hangingPunct="1">
                  <a:lnSpc>
                    <a:spcPct val="90000"/>
                  </a:lnSpc>
                  <a:spcBef>
                    <a:spcPts val="1200"/>
                  </a:spcBef>
                  <a:spcAft>
                    <a:spcPts val="200"/>
                  </a:spcAft>
                  <a:buClr>
                    <a:schemeClr val="accent1"/>
                  </a:buClr>
                  <a:buSzPct val="100000"/>
                  <a:buFont typeface="Calibri" panose="020F0502020204030204" pitchFamily="34" charset="0"/>
                  <a:buChar char=" "/>
                  <a:defRPr sz="20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84029" indent="-182870" algn="l" defTabSz="914354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566900" indent="-182870" algn="l" defTabSz="914354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749771" indent="-182870" algn="l" defTabSz="914354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932642" indent="-182870" algn="l" defTabSz="914354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1099946" indent="-228589" algn="l" defTabSz="914354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1299936" indent="-228589" algn="l" defTabSz="914354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1499925" indent="-228589" algn="l" defTabSz="914354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1699916" indent="-228589" algn="l" defTabSz="914354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Calibri" panose="020F0502020204030204" pitchFamily="34" charset="0"/>
                  <a:buNone/>
                </a:pPr>
                <a14:m>
                  <m:oMath xmlns:m="http://schemas.openxmlformats.org/officeDocument/2006/math">
                    <m:r>
                      <a:rPr lang="en-US" sz="24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(−,−)</m:t>
                    </m:r>
                  </m:oMath>
                </a14:m>
                <a:r>
                  <a:rPr lang="en-US" sz="2400" b="1" dirty="0">
                    <a:solidFill>
                      <a:srgbClr val="0070C0"/>
                    </a:solidFill>
                  </a:rPr>
                  <a:t> signature with R = 2</a:t>
                </a:r>
              </a:p>
            </p:txBody>
          </p:sp>
        </mc:Choice>
        <mc:Fallback xmlns="">
          <p:sp>
            <p:nvSpPr>
              <p:cNvPr id="7" name="Content Placeholder 2">
                <a:extLst>
                  <a:ext uri="{FF2B5EF4-FFF2-40B4-BE49-F238E27FC236}">
                    <a16:creationId xmlns:a16="http://schemas.microsoft.com/office/drawing/2014/main" id="{1E799211-3562-9718-07B9-60E63121C4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44745" y="2743308"/>
                <a:ext cx="2409173" cy="1065852"/>
              </a:xfrm>
              <a:prstGeom prst="rect">
                <a:avLst/>
              </a:prstGeom>
              <a:blipFill>
                <a:blip r:embed="rId8"/>
                <a:stretch>
                  <a:fillRect l="-7853" t="-71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93291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D5959F9-19FC-8740-9DDA-F358584BC00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Content Placeholder 2">
            <a:extLst>
              <a:ext uri="{FF2B5EF4-FFF2-40B4-BE49-F238E27FC236}">
                <a16:creationId xmlns:a16="http://schemas.microsoft.com/office/drawing/2014/main" id="{0C37B9A9-4B4F-7A4B-9DA4-FE601A960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221" y="420048"/>
            <a:ext cx="10289177" cy="766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200" b="1" dirty="0">
                <a:solidFill>
                  <a:schemeClr val="tx1"/>
                </a:solidFill>
              </a:rPr>
              <a:t>Revisiting the disk amplitude</a:t>
            </a:r>
            <a:endParaRPr lang="en-US" sz="4200" dirty="0">
              <a:solidFill>
                <a:schemeClr val="tx1"/>
              </a:solidFill>
            </a:endParaRPr>
          </a:p>
        </p:txBody>
      </p:sp>
      <p:sp>
        <p:nvSpPr>
          <p:cNvPr id="17" name="Down Arrow 16">
            <a:extLst>
              <a:ext uri="{FF2B5EF4-FFF2-40B4-BE49-F238E27FC236}">
                <a16:creationId xmlns:a16="http://schemas.microsoft.com/office/drawing/2014/main" id="{951F5234-60CE-029C-FA1C-4FFE4849F3D0}"/>
              </a:ext>
            </a:extLst>
          </p:cNvPr>
          <p:cNvSpPr/>
          <p:nvPr/>
        </p:nvSpPr>
        <p:spPr>
          <a:xfrm rot="16200000">
            <a:off x="6028896" y="4391174"/>
            <a:ext cx="636572" cy="816010"/>
          </a:xfrm>
          <a:prstGeom prst="down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6CF6229F-A643-DB9D-3E8A-45AB042FB0F2}"/>
              </a:ext>
            </a:extLst>
          </p:cNvPr>
          <p:cNvGrpSpPr/>
          <p:nvPr/>
        </p:nvGrpSpPr>
        <p:grpSpPr>
          <a:xfrm>
            <a:off x="7024782" y="3865258"/>
            <a:ext cx="4824926" cy="2698622"/>
            <a:chOff x="1710538" y="5885147"/>
            <a:chExt cx="2475021" cy="1384300"/>
          </a:xfrm>
        </p:grpSpPr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BAB1EDFD-3169-B91C-BE6B-15943237C0DC}"/>
                </a:ext>
              </a:extLst>
            </p:cNvPr>
            <p:cNvCxnSpPr>
              <a:cxnSpLocks/>
            </p:cNvCxnSpPr>
            <p:nvPr/>
          </p:nvCxnSpPr>
          <p:spPr>
            <a:xfrm>
              <a:off x="1728518" y="6367747"/>
              <a:ext cx="2298700" cy="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FD1DCFDA-DD22-40E0-1368-C9E305000F3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710538" y="6538221"/>
              <a:ext cx="365194" cy="416550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DBDA4C7B-0EB9-C943-5C11-493C1A038C2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589416" y="6828632"/>
              <a:ext cx="924399" cy="416550"/>
            </a:xfrm>
            <a:prstGeom prst="rect">
              <a:avLst/>
            </a:prstGeom>
          </p:spPr>
        </p:pic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AA80D967-2628-5D85-0BCD-68931AB333E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237485" y="5885147"/>
              <a:ext cx="0" cy="138430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4DFB6ABD-9816-F5FD-977D-3507E8158DF8}"/>
                </a:ext>
              </a:extLst>
            </p:cNvPr>
            <p:cNvCxnSpPr>
              <a:cxnSpLocks/>
            </p:cNvCxnSpPr>
            <p:nvPr/>
          </p:nvCxnSpPr>
          <p:spPr>
            <a:xfrm>
              <a:off x="2147618" y="6758070"/>
              <a:ext cx="174908" cy="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D6BC99C9-1ACE-6AB4-58A8-AE62F9CBFFA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117085" y="6299273"/>
              <a:ext cx="68474" cy="136948"/>
            </a:xfrm>
            <a:prstGeom prst="rect">
              <a:avLst/>
            </a:prstGeom>
          </p:spPr>
        </p:pic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CC6B4AEC-A540-1690-139A-EC805F6AC010}"/>
                </a:ext>
              </a:extLst>
            </p:cNvPr>
            <p:cNvCxnSpPr>
              <a:cxnSpLocks/>
            </p:cNvCxnSpPr>
            <p:nvPr/>
          </p:nvCxnSpPr>
          <p:spPr>
            <a:xfrm>
              <a:off x="2234105" y="6758070"/>
              <a:ext cx="1661612" cy="0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CB24DB7C-26BE-EDE4-F2DE-F516ECAB45AF}"/>
              </a:ext>
            </a:extLst>
          </p:cNvPr>
          <p:cNvGrpSpPr/>
          <p:nvPr/>
        </p:nvGrpSpPr>
        <p:grpSpPr>
          <a:xfrm>
            <a:off x="585840" y="3865258"/>
            <a:ext cx="4833336" cy="2698622"/>
            <a:chOff x="1706224" y="8580271"/>
            <a:chExt cx="2479335" cy="1384300"/>
          </a:xfrm>
        </p:grpSpPr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C942A1CC-C8A0-C89D-8D2F-78E33EB145F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236518" y="8580271"/>
              <a:ext cx="0" cy="138430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D12CEC7D-875C-F769-FDC7-B84460BCEF7E}"/>
                </a:ext>
              </a:extLst>
            </p:cNvPr>
            <p:cNvCxnSpPr>
              <a:cxnSpLocks/>
            </p:cNvCxnSpPr>
            <p:nvPr/>
          </p:nvCxnSpPr>
          <p:spPr>
            <a:xfrm>
              <a:off x="1728518" y="9062871"/>
              <a:ext cx="2298700" cy="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A8D4C15F-0D3F-A3CA-3AAF-F0B40746ED7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117085" y="8994397"/>
              <a:ext cx="68474" cy="136948"/>
            </a:xfrm>
            <a:prstGeom prst="rect">
              <a:avLst/>
            </a:prstGeom>
          </p:spPr>
        </p:pic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6F78DE78-6BEB-5096-2D18-8227C6F6CCFE}"/>
                </a:ext>
              </a:extLst>
            </p:cNvPr>
            <p:cNvCxnSpPr>
              <a:cxnSpLocks/>
            </p:cNvCxnSpPr>
            <p:nvPr/>
          </p:nvCxnSpPr>
          <p:spPr>
            <a:xfrm>
              <a:off x="2146651" y="9453194"/>
              <a:ext cx="174908" cy="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480B2007-662C-5581-197C-318FE8753D5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706224" y="9231912"/>
              <a:ext cx="365194" cy="416550"/>
            </a:xfrm>
            <a:prstGeom prst="rect">
              <a:avLst/>
            </a:prstGeom>
          </p:spPr>
        </p:pic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A0558054-EAA4-AC3B-BE05-E620A5C8A50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245679" y="9055651"/>
              <a:ext cx="0" cy="391756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3EA92C55-A82F-4D17-C8E3-0CE0BE8AEE1E}"/>
                </a:ext>
              </a:extLst>
            </p:cNvPr>
            <p:cNvCxnSpPr>
              <a:cxnSpLocks/>
            </p:cNvCxnSpPr>
            <p:nvPr/>
          </p:nvCxnSpPr>
          <p:spPr>
            <a:xfrm>
              <a:off x="2234105" y="9052114"/>
              <a:ext cx="1661612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3F1E1F75-ABEA-31DE-54A3-16A2F511DEE6}"/>
                </a:ext>
              </a:extLst>
            </p:cNvPr>
            <p:cNvCxnSpPr>
              <a:cxnSpLocks/>
            </p:cNvCxnSpPr>
            <p:nvPr/>
          </p:nvCxnSpPr>
          <p:spPr>
            <a:xfrm>
              <a:off x="2321559" y="9264537"/>
              <a:ext cx="313320" cy="0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triangle" w="med" len="med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E8505F29-8F7D-1EE5-9543-213CD9CABA7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697854" y="9171561"/>
              <a:ext cx="524965" cy="148360"/>
            </a:xfrm>
            <a:prstGeom prst="rect">
              <a:avLst/>
            </a:prstGeom>
          </p:spPr>
        </p:pic>
      </p:grpSp>
      <p:sp>
        <p:nvSpPr>
          <p:cNvPr id="2" name="Oval 1">
            <a:extLst>
              <a:ext uri="{FF2B5EF4-FFF2-40B4-BE49-F238E27FC236}">
                <a16:creationId xmlns:a16="http://schemas.microsoft.com/office/drawing/2014/main" id="{FCF5BD26-0640-8636-F497-FC6438C5C2EA}"/>
              </a:ext>
            </a:extLst>
          </p:cNvPr>
          <p:cNvSpPr/>
          <p:nvPr/>
        </p:nvSpPr>
        <p:spPr>
          <a:xfrm>
            <a:off x="7947707" y="1897282"/>
            <a:ext cx="2515597" cy="794711"/>
          </a:xfrm>
          <a:prstGeom prst="ellipse">
            <a:avLst/>
          </a:prstGeom>
          <a:solidFill>
            <a:srgbClr val="C7C7C7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FF40F47-D663-D96D-3648-912A603C0C6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6391" y="1946776"/>
            <a:ext cx="5854700" cy="1384300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62B5E3F6-A005-FAE9-8337-CB6CFED355A8}"/>
              </a:ext>
            </a:extLst>
          </p:cNvPr>
          <p:cNvSpPr txBox="1">
            <a:spLocks/>
          </p:cNvSpPr>
          <p:nvPr/>
        </p:nvSpPr>
        <p:spPr>
          <a:xfrm>
            <a:off x="8530146" y="5173841"/>
            <a:ext cx="2484652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2200" b="1" dirty="0">
                <a:solidFill>
                  <a:srgbClr val="0070C0"/>
                </a:solidFill>
              </a:rPr>
              <a:t>Maldacena contour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9F02FFC1-234E-9C2D-B1DE-DFA62C28CBB9}"/>
              </a:ext>
            </a:extLst>
          </p:cNvPr>
          <p:cNvCxnSpPr>
            <a:cxnSpLocks/>
          </p:cNvCxnSpPr>
          <p:nvPr/>
        </p:nvCxnSpPr>
        <p:spPr>
          <a:xfrm flipH="1" flipV="1">
            <a:off x="6494107" y="2578673"/>
            <a:ext cx="565726" cy="369967"/>
          </a:xfrm>
          <a:prstGeom prst="straightConnector1">
            <a:avLst/>
          </a:prstGeom>
          <a:ln w="38100">
            <a:solidFill>
              <a:srgbClr val="0070C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2">
                <a:extLst>
                  <a:ext uri="{FF2B5EF4-FFF2-40B4-BE49-F238E27FC236}">
                    <a16:creationId xmlns:a16="http://schemas.microsoft.com/office/drawing/2014/main" id="{1E799211-3562-9718-07B9-60E63121C46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244745" y="2743308"/>
                <a:ext cx="2409173" cy="1065852"/>
              </a:xfrm>
              <a:prstGeom prst="rect">
                <a:avLst/>
              </a:prstGeom>
            </p:spPr>
            <p:txBody>
              <a:bodyPr vert="horz" lIns="0" tIns="45720" rIns="0" bIns="45720" rtlCol="0">
                <a:noAutofit/>
              </a:bodyPr>
              <a:lstStyle>
                <a:lvl1pPr marL="91436" indent="-91436" algn="l" defTabSz="914354" rtl="0" eaLnBrk="1" latinLnBrk="0" hangingPunct="1">
                  <a:lnSpc>
                    <a:spcPct val="90000"/>
                  </a:lnSpc>
                  <a:spcBef>
                    <a:spcPts val="1200"/>
                  </a:spcBef>
                  <a:spcAft>
                    <a:spcPts val="200"/>
                  </a:spcAft>
                  <a:buClr>
                    <a:schemeClr val="accent1"/>
                  </a:buClr>
                  <a:buSzPct val="100000"/>
                  <a:buFont typeface="Calibri" panose="020F0502020204030204" pitchFamily="34" charset="0"/>
                  <a:buChar char=" "/>
                  <a:defRPr sz="20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84029" indent="-182870" algn="l" defTabSz="914354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566900" indent="-182870" algn="l" defTabSz="914354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749771" indent="-182870" algn="l" defTabSz="914354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932642" indent="-182870" algn="l" defTabSz="914354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1099946" indent="-228589" algn="l" defTabSz="914354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1299936" indent="-228589" algn="l" defTabSz="914354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1499925" indent="-228589" algn="l" defTabSz="914354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1699916" indent="-228589" algn="l" defTabSz="914354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Calibri" panose="020F0502020204030204" pitchFamily="34" charset="0"/>
                  <a:buNone/>
                </a:pPr>
                <a14:m>
                  <m:oMath xmlns:m="http://schemas.openxmlformats.org/officeDocument/2006/math">
                    <m:r>
                      <a:rPr lang="en-US" sz="24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(−,−)</m:t>
                    </m:r>
                  </m:oMath>
                </a14:m>
                <a:r>
                  <a:rPr lang="en-US" sz="2400" b="1" dirty="0">
                    <a:solidFill>
                      <a:srgbClr val="0070C0"/>
                    </a:solidFill>
                  </a:rPr>
                  <a:t> signature with R = 2</a:t>
                </a:r>
              </a:p>
            </p:txBody>
          </p:sp>
        </mc:Choice>
        <mc:Fallback xmlns="">
          <p:sp>
            <p:nvSpPr>
              <p:cNvPr id="7" name="Content Placeholder 2">
                <a:extLst>
                  <a:ext uri="{FF2B5EF4-FFF2-40B4-BE49-F238E27FC236}">
                    <a16:creationId xmlns:a16="http://schemas.microsoft.com/office/drawing/2014/main" id="{1E799211-3562-9718-07B9-60E63121C4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44745" y="2743308"/>
                <a:ext cx="2409173" cy="1065852"/>
              </a:xfrm>
              <a:prstGeom prst="rect">
                <a:avLst/>
              </a:prstGeom>
              <a:blipFill>
                <a:blip r:embed="rId8"/>
                <a:stretch>
                  <a:fillRect l="-7853" t="-71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2">
                <a:extLst>
                  <a:ext uri="{FF2B5EF4-FFF2-40B4-BE49-F238E27FC236}">
                    <a16:creationId xmlns:a16="http://schemas.microsoft.com/office/drawing/2014/main" id="{C5874934-D6D7-B95C-1337-1CEE7C95942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419176" y="3483531"/>
                <a:ext cx="2409173" cy="1065852"/>
              </a:xfrm>
              <a:prstGeom prst="rect">
                <a:avLst/>
              </a:prstGeom>
            </p:spPr>
            <p:txBody>
              <a:bodyPr vert="horz" lIns="0" tIns="45720" rIns="0" bIns="45720" rtlCol="0">
                <a:noAutofit/>
              </a:bodyPr>
              <a:lstStyle>
                <a:lvl1pPr marL="91436" indent="-91436" algn="l" defTabSz="914354" rtl="0" eaLnBrk="1" latinLnBrk="0" hangingPunct="1">
                  <a:lnSpc>
                    <a:spcPct val="90000"/>
                  </a:lnSpc>
                  <a:spcBef>
                    <a:spcPts val="1200"/>
                  </a:spcBef>
                  <a:spcAft>
                    <a:spcPts val="200"/>
                  </a:spcAft>
                  <a:buClr>
                    <a:schemeClr val="accent1"/>
                  </a:buClr>
                  <a:buSzPct val="100000"/>
                  <a:buFont typeface="Calibri" panose="020F0502020204030204" pitchFamily="34" charset="0"/>
                  <a:buChar char=" "/>
                  <a:defRPr sz="20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84029" indent="-182870" algn="l" defTabSz="914354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566900" indent="-182870" algn="l" defTabSz="914354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749771" indent="-182870" algn="l" defTabSz="914354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932642" indent="-182870" algn="l" defTabSz="914354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1099946" indent="-228589" algn="l" defTabSz="914354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1299936" indent="-228589" algn="l" defTabSz="914354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1499925" indent="-228589" algn="l" defTabSz="914354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1699916" indent="-228589" algn="l" defTabSz="914354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Calibri" panose="020F0502020204030204" pitchFamily="34" charset="0"/>
                  <a:buNone/>
                </a:pPr>
                <a:r>
                  <a:rPr lang="en-US" sz="2400" b="1" dirty="0">
                    <a:solidFill>
                      <a:srgbClr val="0070C0"/>
                    </a:solidFill>
                  </a:rPr>
                  <a:t>EAdS₂ with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sz="24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𝜷</m:t>
                        </m:r>
                      </m:den>
                    </m:f>
                    <m:r>
                      <a:rPr lang="en-US" sz="24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𝒊</m:t>
                    </m:r>
                    <m:r>
                      <a:rPr lang="en-US" sz="2400" b="1" i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𝚽</m:t>
                    </m:r>
                  </m:oMath>
                </a14:m>
                <a:endParaRPr lang="en-US" sz="2400" b="1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9" name="Content Placeholder 2">
                <a:extLst>
                  <a:ext uri="{FF2B5EF4-FFF2-40B4-BE49-F238E27FC236}">
                    <a16:creationId xmlns:a16="http://schemas.microsoft.com/office/drawing/2014/main" id="{C5874934-D6D7-B95C-1337-1CEE7C95942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19176" y="3483531"/>
                <a:ext cx="2409173" cy="1065852"/>
              </a:xfrm>
              <a:prstGeom prst="rect">
                <a:avLst/>
              </a:prstGeom>
              <a:blipFill>
                <a:blip r:embed="rId9"/>
                <a:stretch>
                  <a:fillRect l="-7853" r="-26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C95F06DA-E3F5-A337-2721-4B3E68919750}"/>
              </a:ext>
            </a:extLst>
          </p:cNvPr>
          <p:cNvCxnSpPr>
            <a:cxnSpLocks/>
          </p:cNvCxnSpPr>
          <p:nvPr/>
        </p:nvCxnSpPr>
        <p:spPr>
          <a:xfrm flipH="1" flipV="1">
            <a:off x="4755366" y="3246393"/>
            <a:ext cx="565726" cy="369967"/>
          </a:xfrm>
          <a:prstGeom prst="straightConnector1">
            <a:avLst/>
          </a:prstGeom>
          <a:ln w="38100">
            <a:solidFill>
              <a:srgbClr val="0070C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783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D5959F9-19FC-8740-9DDA-F358584BC00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Content Placeholder 2">
            <a:extLst>
              <a:ext uri="{FF2B5EF4-FFF2-40B4-BE49-F238E27FC236}">
                <a16:creationId xmlns:a16="http://schemas.microsoft.com/office/drawing/2014/main" id="{0C37B9A9-4B4F-7A4B-9DA4-FE601A960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221" y="420048"/>
            <a:ext cx="10289177" cy="766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200" b="1" dirty="0">
                <a:solidFill>
                  <a:schemeClr val="tx1"/>
                </a:solidFill>
              </a:rPr>
              <a:t>Generalization to arbitrary surfaces</a:t>
            </a:r>
            <a:endParaRPr lang="en-US" sz="4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9025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D5959F9-19FC-8740-9DDA-F358584BC00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Content Placeholder 2">
            <a:extLst>
              <a:ext uri="{FF2B5EF4-FFF2-40B4-BE49-F238E27FC236}">
                <a16:creationId xmlns:a16="http://schemas.microsoft.com/office/drawing/2014/main" id="{0C37B9A9-4B4F-7A4B-9DA4-FE601A960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221" y="420048"/>
            <a:ext cx="10289177" cy="766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200" b="1" dirty="0">
                <a:solidFill>
                  <a:schemeClr val="tx1"/>
                </a:solidFill>
              </a:rPr>
              <a:t>Generalization to arbitrary surfaces</a:t>
            </a:r>
            <a:endParaRPr lang="en-US" sz="4200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Content Placeholder 2">
                <a:extLst>
                  <a:ext uri="{FF2B5EF4-FFF2-40B4-BE49-F238E27FC236}">
                    <a16:creationId xmlns:a16="http://schemas.microsoft.com/office/drawing/2014/main" id="{D9E859C7-7CEF-E2BC-C599-BEBC85C44B4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31221" y="1783355"/>
                <a:ext cx="5869579" cy="1065852"/>
              </a:xfrm>
              <a:prstGeom prst="rect">
                <a:avLst/>
              </a:prstGeom>
            </p:spPr>
            <p:txBody>
              <a:bodyPr vert="horz" lIns="0" tIns="45720" rIns="0" bIns="45720" rtlCol="0">
                <a:noAutofit/>
              </a:bodyPr>
              <a:lstStyle>
                <a:lvl1pPr marL="91436" indent="-91436" algn="l" defTabSz="914354" rtl="0" eaLnBrk="1" latinLnBrk="0" hangingPunct="1">
                  <a:lnSpc>
                    <a:spcPct val="90000"/>
                  </a:lnSpc>
                  <a:spcBef>
                    <a:spcPts val="1200"/>
                  </a:spcBef>
                  <a:spcAft>
                    <a:spcPts val="200"/>
                  </a:spcAft>
                  <a:buClr>
                    <a:schemeClr val="accent1"/>
                  </a:buClr>
                  <a:buSzPct val="100000"/>
                  <a:buFont typeface="Calibri" panose="020F0502020204030204" pitchFamily="34" charset="0"/>
                  <a:buChar char=" "/>
                  <a:defRPr sz="20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84029" indent="-182870" algn="l" defTabSz="914354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566900" indent="-182870" algn="l" defTabSz="914354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749771" indent="-182870" algn="l" defTabSz="914354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932642" indent="-182870" algn="l" defTabSz="914354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1099946" indent="-228589" algn="l" defTabSz="914354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1299936" indent="-228589" algn="l" defTabSz="914354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1499925" indent="-228589" algn="l" defTabSz="914354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1699916" indent="-228589" algn="l" defTabSz="914354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Calibri" panose="020F0502020204030204" pitchFamily="34" charset="0"/>
                  <a:buNone/>
                </a:pPr>
                <a:r>
                  <a:rPr lang="en-US" sz="3200" dirty="0">
                    <a:solidFill>
                      <a:schemeClr val="tx1"/>
                    </a:solidFill>
                  </a:rPr>
                  <a:t>General hyperbolic metrics in </a:t>
                </a:r>
                <a14:m>
                  <m:oMath xmlns:m="http://schemas.openxmlformats.org/officeDocument/2006/math">
                    <m:r>
                      <a:rPr lang="en-US" sz="32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(−,−)</m:t>
                    </m:r>
                  </m:oMath>
                </a14:m>
                <a:r>
                  <a:rPr lang="en-US" sz="3200" dirty="0">
                    <a:solidFill>
                      <a:srgbClr val="E89112"/>
                    </a:solidFill>
                  </a:rPr>
                  <a:t> </a:t>
                </a:r>
                <a:r>
                  <a:rPr lang="en-US" sz="3200" dirty="0">
                    <a:solidFill>
                      <a:schemeClr val="tx1"/>
                    </a:solidFill>
                  </a:rPr>
                  <a:t>signature have</a:t>
                </a:r>
                <a:endParaRPr lang="en-US" sz="3200" dirty="0">
                  <a:solidFill>
                    <a:srgbClr val="E89112"/>
                  </a:solidFill>
                </a:endParaRPr>
              </a:p>
            </p:txBody>
          </p:sp>
        </mc:Choice>
        <mc:Fallback xmlns="">
          <p:sp>
            <p:nvSpPr>
              <p:cNvPr id="30" name="Content Placeholder 2">
                <a:extLst>
                  <a:ext uri="{FF2B5EF4-FFF2-40B4-BE49-F238E27FC236}">
                    <a16:creationId xmlns:a16="http://schemas.microsoft.com/office/drawing/2014/main" id="{D9E859C7-7CEF-E2BC-C599-BEBC85C44B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1221" y="1783355"/>
                <a:ext cx="5869579" cy="1065852"/>
              </a:xfrm>
              <a:prstGeom prst="rect">
                <a:avLst/>
              </a:prstGeom>
              <a:blipFill>
                <a:blip r:embed="rId3"/>
                <a:stretch>
                  <a:fillRect l="-4095" t="-11765" b="-94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1" name="Picture 30">
            <a:extLst>
              <a:ext uri="{FF2B5EF4-FFF2-40B4-BE49-F238E27FC236}">
                <a16:creationId xmlns:a16="http://schemas.microsoft.com/office/drawing/2014/main" id="{BE9F01A4-E016-F58A-E2F9-E9A0E5CA19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37990" y="2316281"/>
            <a:ext cx="1047242" cy="310720"/>
          </a:xfrm>
          <a:prstGeom prst="rect">
            <a:avLst/>
          </a:prstGeom>
        </p:spPr>
      </p:pic>
      <p:grpSp>
        <p:nvGrpSpPr>
          <p:cNvPr id="36" name="Group 35">
            <a:extLst>
              <a:ext uri="{FF2B5EF4-FFF2-40B4-BE49-F238E27FC236}">
                <a16:creationId xmlns:a16="http://schemas.microsoft.com/office/drawing/2014/main" id="{62124777-84F0-50BF-F2B9-B80FD5510E97}"/>
              </a:ext>
            </a:extLst>
          </p:cNvPr>
          <p:cNvGrpSpPr/>
          <p:nvPr/>
        </p:nvGrpSpPr>
        <p:grpSpPr>
          <a:xfrm>
            <a:off x="6976189" y="1913428"/>
            <a:ext cx="4104775" cy="4048027"/>
            <a:chOff x="6571339" y="1222853"/>
            <a:chExt cx="4585402" cy="4522009"/>
          </a:xfrm>
        </p:grpSpPr>
        <p:pic>
          <p:nvPicPr>
            <p:cNvPr id="34" name="Picture 33" descr="A drawing of a vase&#10;&#10;Description automatically generated">
              <a:extLst>
                <a:ext uri="{FF2B5EF4-FFF2-40B4-BE49-F238E27FC236}">
                  <a16:creationId xmlns:a16="http://schemas.microsoft.com/office/drawing/2014/main" id="{07472EB2-C871-E85E-F627-404617B06E3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71339" y="1222853"/>
              <a:ext cx="4585402" cy="4522009"/>
            </a:xfrm>
            <a:prstGeom prst="rect">
              <a:avLst/>
            </a:prstGeom>
          </p:spPr>
        </p:pic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67CF119D-825A-04BC-2E82-DE14189C52B6}"/>
                </a:ext>
              </a:extLst>
            </p:cNvPr>
            <p:cNvSpPr/>
            <p:nvPr/>
          </p:nvSpPr>
          <p:spPr>
            <a:xfrm>
              <a:off x="10021824" y="4590288"/>
              <a:ext cx="548640" cy="11545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017397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D5959F9-19FC-8740-9DDA-F358584BC00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Content Placeholder 2">
            <a:extLst>
              <a:ext uri="{FF2B5EF4-FFF2-40B4-BE49-F238E27FC236}">
                <a16:creationId xmlns:a16="http://schemas.microsoft.com/office/drawing/2014/main" id="{0C37B9A9-4B4F-7A4B-9DA4-FE601A960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221" y="420048"/>
            <a:ext cx="10289177" cy="766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200" b="1" dirty="0">
                <a:solidFill>
                  <a:schemeClr val="tx1"/>
                </a:solidFill>
              </a:rPr>
              <a:t>Generalization to arbitrary surfaces</a:t>
            </a:r>
            <a:endParaRPr lang="en-US" sz="4200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Content Placeholder 2">
                <a:extLst>
                  <a:ext uri="{FF2B5EF4-FFF2-40B4-BE49-F238E27FC236}">
                    <a16:creationId xmlns:a16="http://schemas.microsoft.com/office/drawing/2014/main" id="{D9E859C7-7CEF-E2BC-C599-BEBC85C44B4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31221" y="1783355"/>
                <a:ext cx="5869579" cy="1065852"/>
              </a:xfrm>
              <a:prstGeom prst="rect">
                <a:avLst/>
              </a:prstGeom>
            </p:spPr>
            <p:txBody>
              <a:bodyPr vert="horz" lIns="0" tIns="45720" rIns="0" bIns="45720" rtlCol="0">
                <a:noAutofit/>
              </a:bodyPr>
              <a:lstStyle>
                <a:lvl1pPr marL="91436" indent="-91436" algn="l" defTabSz="914354" rtl="0" eaLnBrk="1" latinLnBrk="0" hangingPunct="1">
                  <a:lnSpc>
                    <a:spcPct val="90000"/>
                  </a:lnSpc>
                  <a:spcBef>
                    <a:spcPts val="1200"/>
                  </a:spcBef>
                  <a:spcAft>
                    <a:spcPts val="200"/>
                  </a:spcAft>
                  <a:buClr>
                    <a:schemeClr val="accent1"/>
                  </a:buClr>
                  <a:buSzPct val="100000"/>
                  <a:buFont typeface="Calibri" panose="020F0502020204030204" pitchFamily="34" charset="0"/>
                  <a:buChar char=" "/>
                  <a:defRPr sz="20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84029" indent="-182870" algn="l" defTabSz="914354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566900" indent="-182870" algn="l" defTabSz="914354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749771" indent="-182870" algn="l" defTabSz="914354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932642" indent="-182870" algn="l" defTabSz="914354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1099946" indent="-228589" algn="l" defTabSz="914354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1299936" indent="-228589" algn="l" defTabSz="914354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1499925" indent="-228589" algn="l" defTabSz="914354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1699916" indent="-228589" algn="l" defTabSz="914354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Calibri" panose="020F0502020204030204" pitchFamily="34" charset="0"/>
                  <a:buNone/>
                </a:pPr>
                <a:r>
                  <a:rPr lang="en-US" sz="3200" dirty="0">
                    <a:solidFill>
                      <a:schemeClr val="tx1"/>
                    </a:solidFill>
                  </a:rPr>
                  <a:t>General hyperbolic metrics in </a:t>
                </a:r>
                <a14:m>
                  <m:oMath xmlns:m="http://schemas.openxmlformats.org/officeDocument/2006/math">
                    <m:r>
                      <a:rPr lang="en-US" sz="32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(−,−)</m:t>
                    </m:r>
                  </m:oMath>
                </a14:m>
                <a:r>
                  <a:rPr lang="en-US" sz="3200" dirty="0">
                    <a:solidFill>
                      <a:srgbClr val="E89112"/>
                    </a:solidFill>
                  </a:rPr>
                  <a:t> </a:t>
                </a:r>
                <a:r>
                  <a:rPr lang="en-US" sz="3200" dirty="0">
                    <a:solidFill>
                      <a:schemeClr val="tx1"/>
                    </a:solidFill>
                  </a:rPr>
                  <a:t>signature have</a:t>
                </a:r>
                <a:endParaRPr lang="en-US" sz="3200" dirty="0">
                  <a:solidFill>
                    <a:srgbClr val="E89112"/>
                  </a:solidFill>
                </a:endParaRPr>
              </a:p>
            </p:txBody>
          </p:sp>
        </mc:Choice>
        <mc:Fallback xmlns="">
          <p:sp>
            <p:nvSpPr>
              <p:cNvPr id="30" name="Content Placeholder 2">
                <a:extLst>
                  <a:ext uri="{FF2B5EF4-FFF2-40B4-BE49-F238E27FC236}">
                    <a16:creationId xmlns:a16="http://schemas.microsoft.com/office/drawing/2014/main" id="{D9E859C7-7CEF-E2BC-C599-BEBC85C44B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1221" y="1783355"/>
                <a:ext cx="5869579" cy="1065852"/>
              </a:xfrm>
              <a:prstGeom prst="rect">
                <a:avLst/>
              </a:prstGeom>
              <a:blipFill>
                <a:blip r:embed="rId3"/>
                <a:stretch>
                  <a:fillRect l="-4095" t="-11765" b="-94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1" name="Picture 30">
            <a:extLst>
              <a:ext uri="{FF2B5EF4-FFF2-40B4-BE49-F238E27FC236}">
                <a16:creationId xmlns:a16="http://schemas.microsoft.com/office/drawing/2014/main" id="{BE9F01A4-E016-F58A-E2F9-E9A0E5CA19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37990" y="2316281"/>
            <a:ext cx="1047242" cy="310720"/>
          </a:xfrm>
          <a:prstGeom prst="rect">
            <a:avLst/>
          </a:prstGeom>
        </p:spPr>
      </p:pic>
      <p:sp>
        <p:nvSpPr>
          <p:cNvPr id="32" name="Content Placeholder 2">
            <a:extLst>
              <a:ext uri="{FF2B5EF4-FFF2-40B4-BE49-F238E27FC236}">
                <a16:creationId xmlns:a16="http://schemas.microsoft.com/office/drawing/2014/main" id="{8B8050F0-8F9F-5C32-48BD-2D14F4B0FFF1}"/>
              </a:ext>
            </a:extLst>
          </p:cNvPr>
          <p:cNvSpPr txBox="1">
            <a:spLocks/>
          </p:cNvSpPr>
          <p:nvPr/>
        </p:nvSpPr>
        <p:spPr>
          <a:xfrm>
            <a:off x="531221" y="3712242"/>
            <a:ext cx="5869579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3200" dirty="0">
                <a:solidFill>
                  <a:schemeClr val="tx1"/>
                </a:solidFill>
              </a:rPr>
              <a:t>We find our desired surfaces using these metrics, in conjunction with analytically continuing the </a:t>
            </a:r>
            <a:r>
              <a:rPr lang="en-US" sz="3200" dirty="0" err="1">
                <a:solidFill>
                  <a:schemeClr val="tx1"/>
                </a:solidFill>
              </a:rPr>
              <a:t>dilaton</a:t>
            </a:r>
            <a:r>
              <a:rPr lang="en-US" sz="3200" dirty="0">
                <a:solidFill>
                  <a:schemeClr val="tx1"/>
                </a:solidFill>
              </a:rPr>
              <a:t> boundary conditions </a:t>
            </a:r>
            <a:endParaRPr lang="en-US" sz="3200" dirty="0">
              <a:solidFill>
                <a:srgbClr val="E89112"/>
              </a:solidFill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62124777-84F0-50BF-F2B9-B80FD5510E97}"/>
              </a:ext>
            </a:extLst>
          </p:cNvPr>
          <p:cNvGrpSpPr/>
          <p:nvPr/>
        </p:nvGrpSpPr>
        <p:grpSpPr>
          <a:xfrm>
            <a:off x="6976189" y="1913428"/>
            <a:ext cx="4104775" cy="4048027"/>
            <a:chOff x="6571339" y="1222853"/>
            <a:chExt cx="4585402" cy="4522009"/>
          </a:xfrm>
        </p:grpSpPr>
        <p:pic>
          <p:nvPicPr>
            <p:cNvPr id="34" name="Picture 33" descr="A drawing of a vase&#10;&#10;Description automatically generated">
              <a:extLst>
                <a:ext uri="{FF2B5EF4-FFF2-40B4-BE49-F238E27FC236}">
                  <a16:creationId xmlns:a16="http://schemas.microsoft.com/office/drawing/2014/main" id="{07472EB2-C871-E85E-F627-404617B06E3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71339" y="1222853"/>
              <a:ext cx="4585402" cy="4522009"/>
            </a:xfrm>
            <a:prstGeom prst="rect">
              <a:avLst/>
            </a:prstGeom>
          </p:spPr>
        </p:pic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67CF119D-825A-04BC-2E82-DE14189C52B6}"/>
                </a:ext>
              </a:extLst>
            </p:cNvPr>
            <p:cNvSpPr/>
            <p:nvPr/>
          </p:nvSpPr>
          <p:spPr>
            <a:xfrm>
              <a:off x="10021824" y="4590288"/>
              <a:ext cx="548640" cy="11545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7" name="Picture 36">
            <a:extLst>
              <a:ext uri="{FF2B5EF4-FFF2-40B4-BE49-F238E27FC236}">
                <a16:creationId xmlns:a16="http://schemas.microsoft.com/office/drawing/2014/main" id="{2FCD349E-83A1-7259-1B12-B3429F1156F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24629" y="1299665"/>
            <a:ext cx="1304312" cy="760067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67D2C147-F880-FE7D-21F2-534A3861ABD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70126" y="1301386"/>
            <a:ext cx="1313696" cy="760067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D697B42B-3CAC-F41E-803F-5C9ED53739A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268300" y="5855018"/>
            <a:ext cx="1585819" cy="760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0857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D5959F9-19FC-8740-9DDA-F358584BC00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Content Placeholder 2">
            <a:extLst>
              <a:ext uri="{FF2B5EF4-FFF2-40B4-BE49-F238E27FC236}">
                <a16:creationId xmlns:a16="http://schemas.microsoft.com/office/drawing/2014/main" id="{0C37B9A9-4B4F-7A4B-9DA4-FE601A960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221" y="420048"/>
            <a:ext cx="10289177" cy="766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200" b="1" dirty="0">
                <a:solidFill>
                  <a:schemeClr val="tx1"/>
                </a:solidFill>
              </a:rPr>
              <a:t>Path integral computation</a:t>
            </a:r>
            <a:endParaRPr lang="en-US" sz="4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4295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D5959F9-19FC-8740-9DDA-F358584BC00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Content Placeholder 2">
            <a:extLst>
              <a:ext uri="{FF2B5EF4-FFF2-40B4-BE49-F238E27FC236}">
                <a16:creationId xmlns:a16="http://schemas.microsoft.com/office/drawing/2014/main" id="{0C37B9A9-4B4F-7A4B-9DA4-FE601A960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221" y="420048"/>
            <a:ext cx="10289177" cy="766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200" b="1" dirty="0">
                <a:solidFill>
                  <a:schemeClr val="tx1"/>
                </a:solidFill>
              </a:rPr>
              <a:t>Path integral computation</a:t>
            </a:r>
            <a:endParaRPr lang="en-US" sz="4200" dirty="0">
              <a:solidFill>
                <a:schemeClr val="tx1"/>
              </a:solidFill>
            </a:endParaRP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F6D0CA7C-7707-B9F5-9D3A-9D9DE0A4C5C0}"/>
              </a:ext>
            </a:extLst>
          </p:cNvPr>
          <p:cNvSpPr txBox="1">
            <a:spLocks/>
          </p:cNvSpPr>
          <p:nvPr/>
        </p:nvSpPr>
        <p:spPr>
          <a:xfrm>
            <a:off x="531221" y="1381019"/>
            <a:ext cx="11045083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3200" dirty="0">
                <a:solidFill>
                  <a:schemeClr val="tx1"/>
                </a:solidFill>
              </a:rPr>
              <a:t>The full picture can be understood with an analysis of the </a:t>
            </a:r>
            <a:r>
              <a:rPr lang="en-US" sz="3200" dirty="0" err="1">
                <a:solidFill>
                  <a:schemeClr val="tx1"/>
                </a:solidFill>
              </a:rPr>
              <a:t>Teichmüller</a:t>
            </a:r>
            <a:r>
              <a:rPr lang="en-US" sz="3200" dirty="0">
                <a:solidFill>
                  <a:schemeClr val="tx1"/>
                </a:solidFill>
              </a:rPr>
              <a:t> component of                  BF theory   </a:t>
            </a:r>
            <a:endParaRPr lang="en-US" sz="3200" dirty="0">
              <a:solidFill>
                <a:srgbClr val="E89112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5103FB7-FDF9-C31E-E234-575D92B5C9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9920" y="1892959"/>
            <a:ext cx="1428615" cy="400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5790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D5959F9-19FC-8740-9DDA-F358584BC00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Content Placeholder 2">
            <a:extLst>
              <a:ext uri="{FF2B5EF4-FFF2-40B4-BE49-F238E27FC236}">
                <a16:creationId xmlns:a16="http://schemas.microsoft.com/office/drawing/2014/main" id="{0C37B9A9-4B4F-7A4B-9DA4-FE601A960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221" y="420048"/>
            <a:ext cx="10289177" cy="766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200" b="1" dirty="0">
                <a:solidFill>
                  <a:schemeClr val="tx1"/>
                </a:solidFill>
              </a:rPr>
              <a:t>Path integral computation</a:t>
            </a:r>
            <a:endParaRPr lang="en-US" sz="4200" dirty="0">
              <a:solidFill>
                <a:schemeClr val="tx1"/>
              </a:solidFill>
            </a:endParaRP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F6D0CA7C-7707-B9F5-9D3A-9D9DE0A4C5C0}"/>
              </a:ext>
            </a:extLst>
          </p:cNvPr>
          <p:cNvSpPr txBox="1">
            <a:spLocks/>
          </p:cNvSpPr>
          <p:nvPr/>
        </p:nvSpPr>
        <p:spPr>
          <a:xfrm>
            <a:off x="531221" y="1381019"/>
            <a:ext cx="11045083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3200" dirty="0">
                <a:solidFill>
                  <a:schemeClr val="tx1"/>
                </a:solidFill>
              </a:rPr>
              <a:t>The full picture can be understood with an analysis of the </a:t>
            </a:r>
            <a:r>
              <a:rPr lang="en-US" sz="3200" dirty="0" err="1">
                <a:solidFill>
                  <a:schemeClr val="tx1"/>
                </a:solidFill>
              </a:rPr>
              <a:t>Teichmüller</a:t>
            </a:r>
            <a:r>
              <a:rPr lang="en-US" sz="3200" dirty="0">
                <a:solidFill>
                  <a:schemeClr val="tx1"/>
                </a:solidFill>
              </a:rPr>
              <a:t> component of                  BF theory   </a:t>
            </a:r>
            <a:endParaRPr lang="en-US" sz="3200" dirty="0">
              <a:solidFill>
                <a:srgbClr val="E89112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F69E5F-3AFB-7FCF-3BB9-7ACC9AF1E2D2}"/>
              </a:ext>
            </a:extLst>
          </p:cNvPr>
          <p:cNvSpPr txBox="1">
            <a:spLocks/>
          </p:cNvSpPr>
          <p:nvPr/>
        </p:nvSpPr>
        <p:spPr>
          <a:xfrm>
            <a:off x="750676" y="2638817"/>
            <a:ext cx="11045083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3200" b="1" dirty="0">
                <a:solidFill>
                  <a:schemeClr val="tx1"/>
                </a:solidFill>
              </a:rPr>
              <a:t>Two ingredients:</a:t>
            </a:r>
            <a:endParaRPr lang="en-US" sz="3200" b="1" dirty="0">
              <a:solidFill>
                <a:srgbClr val="E89112"/>
              </a:solidFill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EF747CA9-B007-B32B-4CD3-97BB01FD211A}"/>
              </a:ext>
            </a:extLst>
          </p:cNvPr>
          <p:cNvSpPr txBox="1">
            <a:spLocks/>
          </p:cNvSpPr>
          <p:nvPr/>
        </p:nvSpPr>
        <p:spPr>
          <a:xfrm>
            <a:off x="1281896" y="3363566"/>
            <a:ext cx="11045083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3200" dirty="0">
                <a:solidFill>
                  <a:schemeClr val="tx1"/>
                </a:solidFill>
              </a:rPr>
              <a:t>Path integral measure induced by</a:t>
            </a:r>
            <a:endParaRPr lang="en-US" sz="3200" dirty="0">
              <a:solidFill>
                <a:srgbClr val="E89112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64AABFD7-1156-93E5-DBE6-D3B730C544C1}"/>
              </a:ext>
            </a:extLst>
          </p:cNvPr>
          <p:cNvSpPr txBox="1">
            <a:spLocks/>
          </p:cNvSpPr>
          <p:nvPr/>
        </p:nvSpPr>
        <p:spPr>
          <a:xfrm>
            <a:off x="1281896" y="4440460"/>
            <a:ext cx="11045083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3200" dirty="0">
                <a:solidFill>
                  <a:schemeClr val="tx1"/>
                </a:solidFill>
              </a:rPr>
              <a:t>Boundary conditions on circles have:</a:t>
            </a:r>
            <a:endParaRPr lang="en-US" sz="3200" dirty="0">
              <a:solidFill>
                <a:srgbClr val="E89112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6AB8EC5-090C-4B94-9E3D-BCCE071995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81392" y="4113123"/>
            <a:ext cx="2970784" cy="1221945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F7EB0CC-B848-0647-ED76-66B6447A0D5D}"/>
              </a:ext>
            </a:extLst>
          </p:cNvPr>
          <p:cNvSpPr/>
          <p:nvPr/>
        </p:nvSpPr>
        <p:spPr>
          <a:xfrm>
            <a:off x="545516" y="2530942"/>
            <a:ext cx="11396548" cy="2975370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5103FB7-FDF9-C31E-E234-575D92B5C9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79920" y="1892959"/>
            <a:ext cx="1428615" cy="40044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1546B58-20AF-58AC-47AC-E17FC0E471D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54266" y="3424651"/>
            <a:ext cx="4818380" cy="382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2365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D5959F9-19FC-8740-9DDA-F358584BC00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Content Placeholder 2">
            <a:extLst>
              <a:ext uri="{FF2B5EF4-FFF2-40B4-BE49-F238E27FC236}">
                <a16:creationId xmlns:a16="http://schemas.microsoft.com/office/drawing/2014/main" id="{0C37B9A9-4B4F-7A4B-9DA4-FE601A960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221" y="420048"/>
            <a:ext cx="10289177" cy="766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200" b="1" dirty="0">
                <a:solidFill>
                  <a:schemeClr val="tx1"/>
                </a:solidFill>
              </a:rPr>
              <a:t>A brief history of this work</a:t>
            </a:r>
            <a:endParaRPr lang="en-US" sz="4200" dirty="0">
              <a:solidFill>
                <a:schemeClr val="tx1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D53C30D4-9796-FA44-4CD0-44FE3B77D6D6}"/>
              </a:ext>
            </a:extLst>
          </p:cNvPr>
          <p:cNvSpPr txBox="1">
            <a:spLocks/>
          </p:cNvSpPr>
          <p:nvPr/>
        </p:nvSpPr>
        <p:spPr>
          <a:xfrm>
            <a:off x="531221" y="1285187"/>
            <a:ext cx="8565887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200"/>
              </a:spcBef>
              <a:buFont typeface="Calibri" panose="020F0502020204030204" pitchFamily="34" charset="0"/>
              <a:buNone/>
            </a:pPr>
            <a:r>
              <a:rPr lang="en-US" sz="2200" b="1" dirty="0">
                <a:solidFill>
                  <a:srgbClr val="0070C0"/>
                </a:solidFill>
              </a:rPr>
              <a:t>[Saad, </a:t>
            </a:r>
            <a:r>
              <a:rPr lang="en-US" sz="2200" b="1" dirty="0" err="1">
                <a:solidFill>
                  <a:srgbClr val="0070C0"/>
                </a:solidFill>
              </a:rPr>
              <a:t>Shenker</a:t>
            </a:r>
            <a:r>
              <a:rPr lang="en-US" sz="2200" b="1" dirty="0">
                <a:solidFill>
                  <a:srgbClr val="0070C0"/>
                </a:solidFill>
              </a:rPr>
              <a:t>, Stanford ‘19]</a:t>
            </a:r>
            <a:endParaRPr lang="en-US" sz="200" b="1" dirty="0">
              <a:solidFill>
                <a:srgbClr val="0070C0"/>
              </a:solidFill>
            </a:endParaRPr>
          </a:p>
          <a:p>
            <a:pPr marL="0" indent="0">
              <a:spcBef>
                <a:spcPts val="200"/>
              </a:spcBef>
              <a:buFont typeface="Calibri" panose="020F0502020204030204" pitchFamily="34" charset="0"/>
              <a:buNone/>
            </a:pPr>
            <a:r>
              <a:rPr lang="en-US" sz="2200" dirty="0">
                <a:solidFill>
                  <a:schemeClr val="tx1"/>
                </a:solidFill>
              </a:rPr>
              <a:t>Solved </a:t>
            </a:r>
            <a:r>
              <a:rPr lang="en-US" sz="2200" dirty="0" err="1">
                <a:solidFill>
                  <a:schemeClr val="tx1"/>
                </a:solidFill>
              </a:rPr>
              <a:t>AdS</a:t>
            </a:r>
            <a:r>
              <a:rPr lang="en-US" sz="2200" dirty="0">
                <a:solidFill>
                  <a:schemeClr val="tx1"/>
                </a:solidFill>
              </a:rPr>
              <a:t> JT gravity, </a:t>
            </a:r>
            <a:endParaRPr lang="en-US" sz="2200" b="1" dirty="0">
              <a:solidFill>
                <a:schemeClr val="tx1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3825D8AD-2771-32CB-E4CB-D2F6BFC0F9DC}"/>
              </a:ext>
            </a:extLst>
          </p:cNvPr>
          <p:cNvSpPr txBox="1">
            <a:spLocks/>
          </p:cNvSpPr>
          <p:nvPr/>
        </p:nvSpPr>
        <p:spPr>
          <a:xfrm>
            <a:off x="531220" y="2206125"/>
            <a:ext cx="8565887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200"/>
              </a:spcBef>
              <a:buFont typeface="Calibri" panose="020F0502020204030204" pitchFamily="34" charset="0"/>
              <a:buNone/>
            </a:pPr>
            <a:r>
              <a:rPr lang="en-US" sz="2200" b="1" dirty="0">
                <a:solidFill>
                  <a:srgbClr val="0070C0"/>
                </a:solidFill>
              </a:rPr>
              <a:t>[Maldacena, </a:t>
            </a:r>
            <a:r>
              <a:rPr lang="en-US" sz="2200" b="1" dirty="0" err="1">
                <a:solidFill>
                  <a:srgbClr val="0070C0"/>
                </a:solidFill>
              </a:rPr>
              <a:t>Turiaci</a:t>
            </a:r>
            <a:r>
              <a:rPr lang="en-US" sz="2200" b="1" dirty="0">
                <a:solidFill>
                  <a:srgbClr val="0070C0"/>
                </a:solidFill>
              </a:rPr>
              <a:t>, Yang ‘19]</a:t>
            </a:r>
          </a:p>
          <a:p>
            <a:pPr marL="0" indent="0">
              <a:spcBef>
                <a:spcPts val="200"/>
              </a:spcBef>
              <a:buFont typeface="Calibri" panose="020F0502020204030204" pitchFamily="34" charset="0"/>
              <a:buNone/>
            </a:pPr>
            <a:r>
              <a:rPr lang="en-US" sz="2200" b="1" dirty="0">
                <a:solidFill>
                  <a:srgbClr val="0070C0"/>
                </a:solidFill>
              </a:rPr>
              <a:t>[Cotler, Jensen, Maloney ‘19]</a:t>
            </a:r>
            <a:endParaRPr lang="en-US" sz="200" b="1" dirty="0">
              <a:solidFill>
                <a:srgbClr val="0070C0"/>
              </a:solidFill>
            </a:endParaRPr>
          </a:p>
          <a:p>
            <a:pPr marL="0" indent="0">
              <a:spcBef>
                <a:spcPts val="200"/>
              </a:spcBef>
              <a:buFont typeface="Calibri" panose="020F0502020204030204" pitchFamily="34" charset="0"/>
              <a:buNone/>
            </a:pPr>
            <a:r>
              <a:rPr lang="en-US" sz="2200" dirty="0" err="1">
                <a:solidFill>
                  <a:schemeClr val="tx1"/>
                </a:solidFill>
              </a:rPr>
              <a:t>Hartle</a:t>
            </a:r>
            <a:r>
              <a:rPr lang="en-US" sz="2200" dirty="0">
                <a:solidFill>
                  <a:schemeClr val="tx1"/>
                </a:solidFill>
              </a:rPr>
              <a:t>-Hawking wavefunction</a:t>
            </a:r>
          </a:p>
          <a:p>
            <a:pPr marL="0" indent="0">
              <a:spcBef>
                <a:spcPts val="200"/>
              </a:spcBef>
              <a:buFont typeface="Calibri" panose="020F0502020204030204" pitchFamily="34" charset="0"/>
              <a:buNone/>
            </a:pPr>
            <a:r>
              <a:rPr lang="en-US" sz="2200" dirty="0">
                <a:solidFill>
                  <a:schemeClr val="tx1"/>
                </a:solidFill>
              </a:rPr>
              <a:t>Global </a:t>
            </a:r>
            <a:r>
              <a:rPr lang="en-US" sz="2200" dirty="0" err="1">
                <a:solidFill>
                  <a:schemeClr val="tx1"/>
                </a:solidFill>
              </a:rPr>
              <a:t>dS</a:t>
            </a:r>
            <a:r>
              <a:rPr lang="en-US" sz="2200" dirty="0">
                <a:solidFill>
                  <a:schemeClr val="tx1"/>
                </a:solidFill>
              </a:rPr>
              <a:t> amplitude</a:t>
            </a:r>
          </a:p>
          <a:p>
            <a:pPr marL="0" indent="0">
              <a:spcBef>
                <a:spcPts val="200"/>
              </a:spcBef>
              <a:buFont typeface="Calibri" panose="020F0502020204030204" pitchFamily="34" charset="0"/>
              <a:buNone/>
            </a:pPr>
            <a:r>
              <a:rPr lang="en-US" sz="2200" dirty="0">
                <a:solidFill>
                  <a:schemeClr val="tx1"/>
                </a:solidFill>
              </a:rPr>
              <a:t>Proposal for genus expansion</a:t>
            </a:r>
          </a:p>
          <a:p>
            <a:pPr marL="0" indent="0">
              <a:spcBef>
                <a:spcPts val="200"/>
              </a:spcBef>
              <a:buFont typeface="Calibri" panose="020F0502020204030204" pitchFamily="34" charset="0"/>
              <a:buNone/>
            </a:pPr>
            <a:r>
              <a:rPr lang="en-US" sz="2200" dirty="0">
                <a:solidFill>
                  <a:schemeClr val="tx1"/>
                </a:solidFill>
              </a:rPr>
              <a:t>Proposal for relation to </a:t>
            </a:r>
            <a:r>
              <a:rPr lang="en-US" sz="2200" dirty="0" err="1">
                <a:solidFill>
                  <a:schemeClr val="tx1"/>
                </a:solidFill>
              </a:rPr>
              <a:t>AdS</a:t>
            </a:r>
            <a:r>
              <a:rPr lang="en-US" sz="2200" dirty="0">
                <a:solidFill>
                  <a:schemeClr val="tx1"/>
                </a:solidFill>
              </a:rPr>
              <a:t> setting </a:t>
            </a:r>
          </a:p>
          <a:p>
            <a:pPr marL="0" indent="0">
              <a:spcBef>
                <a:spcPts val="200"/>
              </a:spcBef>
              <a:buFont typeface="Calibri" panose="020F0502020204030204" pitchFamily="34" charset="0"/>
              <a:buNone/>
            </a:pPr>
            <a:endParaRPr lang="en-US" sz="2200" dirty="0">
              <a:solidFill>
                <a:schemeClr val="tx1"/>
              </a:solidFill>
            </a:endParaRPr>
          </a:p>
          <a:p>
            <a:pPr marL="0" indent="0">
              <a:spcBef>
                <a:spcPts val="200"/>
              </a:spcBef>
              <a:buFont typeface="Calibri" panose="020F0502020204030204" pitchFamily="34" charset="0"/>
              <a:buNone/>
            </a:pPr>
            <a:endParaRPr lang="en-US" sz="2200" dirty="0">
              <a:solidFill>
                <a:schemeClr val="tx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86D2D99-2D13-C253-B19B-235CDD4281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6883" y="1724134"/>
            <a:ext cx="935518" cy="21226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5FB6324-01BC-85BF-40FE-D2E4D2D36C1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8094546" y="458108"/>
            <a:ext cx="2588647" cy="1947496"/>
          </a:xfrm>
          <a:prstGeom prst="rect">
            <a:avLst/>
          </a:prstGeom>
        </p:spPr>
      </p:pic>
      <p:pic>
        <p:nvPicPr>
          <p:cNvPr id="16" name="Picture 15" descr="A diagram of a graph&#10;&#10;Description automatically generated">
            <a:extLst>
              <a:ext uri="{FF2B5EF4-FFF2-40B4-BE49-F238E27FC236}">
                <a16:creationId xmlns:a16="http://schemas.microsoft.com/office/drawing/2014/main" id="{133B16F9-2D05-8DCF-3CEB-0A83024035B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6580" y="2075443"/>
            <a:ext cx="5320812" cy="2229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0387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D5959F9-19FC-8740-9DDA-F358584BC00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Content Placeholder 2">
            <a:extLst>
              <a:ext uri="{FF2B5EF4-FFF2-40B4-BE49-F238E27FC236}">
                <a16:creationId xmlns:a16="http://schemas.microsoft.com/office/drawing/2014/main" id="{0C37B9A9-4B4F-7A4B-9DA4-FE601A960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221" y="420048"/>
            <a:ext cx="10289177" cy="766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200" b="1" dirty="0">
                <a:solidFill>
                  <a:schemeClr val="tx1"/>
                </a:solidFill>
              </a:rPr>
              <a:t>Path integral computation</a:t>
            </a:r>
            <a:endParaRPr lang="en-US" sz="4200" dirty="0">
              <a:solidFill>
                <a:schemeClr val="tx1"/>
              </a:solidFill>
            </a:endParaRP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F6D0CA7C-7707-B9F5-9D3A-9D9DE0A4C5C0}"/>
              </a:ext>
            </a:extLst>
          </p:cNvPr>
          <p:cNvSpPr txBox="1">
            <a:spLocks/>
          </p:cNvSpPr>
          <p:nvPr/>
        </p:nvSpPr>
        <p:spPr>
          <a:xfrm>
            <a:off x="531221" y="1381019"/>
            <a:ext cx="11045083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3200" dirty="0">
                <a:solidFill>
                  <a:schemeClr val="tx1"/>
                </a:solidFill>
              </a:rPr>
              <a:t>The full picture can be understood with an analysis of the </a:t>
            </a:r>
            <a:r>
              <a:rPr lang="en-US" sz="3200" dirty="0" err="1">
                <a:solidFill>
                  <a:schemeClr val="tx1"/>
                </a:solidFill>
              </a:rPr>
              <a:t>Teichmüller</a:t>
            </a:r>
            <a:r>
              <a:rPr lang="en-US" sz="3200" dirty="0">
                <a:solidFill>
                  <a:schemeClr val="tx1"/>
                </a:solidFill>
              </a:rPr>
              <a:t> component of                  BF theory   </a:t>
            </a:r>
            <a:endParaRPr lang="en-US" sz="3200" dirty="0">
              <a:solidFill>
                <a:srgbClr val="E89112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F69E5F-3AFB-7FCF-3BB9-7ACC9AF1E2D2}"/>
              </a:ext>
            </a:extLst>
          </p:cNvPr>
          <p:cNvSpPr txBox="1">
            <a:spLocks/>
          </p:cNvSpPr>
          <p:nvPr/>
        </p:nvSpPr>
        <p:spPr>
          <a:xfrm>
            <a:off x="750676" y="2638817"/>
            <a:ext cx="11045083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3200" b="1" dirty="0">
                <a:solidFill>
                  <a:schemeClr val="tx1"/>
                </a:solidFill>
              </a:rPr>
              <a:t>Two ingredients:</a:t>
            </a:r>
            <a:endParaRPr lang="en-US" sz="3200" b="1" dirty="0">
              <a:solidFill>
                <a:srgbClr val="E89112"/>
              </a:solidFill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EF747CA9-B007-B32B-4CD3-97BB01FD211A}"/>
              </a:ext>
            </a:extLst>
          </p:cNvPr>
          <p:cNvSpPr txBox="1">
            <a:spLocks/>
          </p:cNvSpPr>
          <p:nvPr/>
        </p:nvSpPr>
        <p:spPr>
          <a:xfrm>
            <a:off x="1281896" y="3363566"/>
            <a:ext cx="11045083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3200" dirty="0">
                <a:solidFill>
                  <a:schemeClr val="tx1"/>
                </a:solidFill>
              </a:rPr>
              <a:t>Path integral measure induced by</a:t>
            </a:r>
            <a:endParaRPr lang="en-US" sz="3200" dirty="0">
              <a:solidFill>
                <a:srgbClr val="E89112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64AABFD7-1156-93E5-DBE6-D3B730C544C1}"/>
              </a:ext>
            </a:extLst>
          </p:cNvPr>
          <p:cNvSpPr txBox="1">
            <a:spLocks/>
          </p:cNvSpPr>
          <p:nvPr/>
        </p:nvSpPr>
        <p:spPr>
          <a:xfrm>
            <a:off x="1281896" y="4440460"/>
            <a:ext cx="11045083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3200" dirty="0">
                <a:solidFill>
                  <a:schemeClr val="tx1"/>
                </a:solidFill>
              </a:rPr>
              <a:t>Boundary conditions on circles have:</a:t>
            </a:r>
            <a:endParaRPr lang="en-US" sz="3200" dirty="0">
              <a:solidFill>
                <a:srgbClr val="E89112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6AB8EC5-090C-4B94-9E3D-BCCE071995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81392" y="4113123"/>
            <a:ext cx="2970784" cy="1221945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F7EB0CC-B848-0647-ED76-66B6447A0D5D}"/>
              </a:ext>
            </a:extLst>
          </p:cNvPr>
          <p:cNvSpPr/>
          <p:nvPr/>
        </p:nvSpPr>
        <p:spPr>
          <a:xfrm>
            <a:off x="545516" y="2530942"/>
            <a:ext cx="11396548" cy="2975370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6ACE6482-76C3-0A50-8539-1A647A2D71B1}"/>
              </a:ext>
            </a:extLst>
          </p:cNvPr>
          <p:cNvSpPr txBox="1">
            <a:spLocks/>
          </p:cNvSpPr>
          <p:nvPr/>
        </p:nvSpPr>
        <p:spPr>
          <a:xfrm>
            <a:off x="618668" y="5703282"/>
            <a:ext cx="11045083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3200" b="1" dirty="0">
                <a:solidFill>
                  <a:schemeClr val="tx1"/>
                </a:solidFill>
              </a:rPr>
              <a:t>Note:</a:t>
            </a:r>
            <a:r>
              <a:rPr lang="en-US" sz="3200" dirty="0">
                <a:solidFill>
                  <a:schemeClr val="tx1"/>
                </a:solidFill>
              </a:rPr>
              <a:t>                        instructs us to rotate the integration 	  	  	  contour of the </a:t>
            </a:r>
            <a:r>
              <a:rPr lang="en-US" sz="3200" dirty="0" err="1">
                <a:solidFill>
                  <a:schemeClr val="tx1"/>
                </a:solidFill>
              </a:rPr>
              <a:t>Schwarzian</a:t>
            </a:r>
            <a:r>
              <a:rPr lang="en-US" sz="3200" dirty="0">
                <a:solidFill>
                  <a:schemeClr val="tx1"/>
                </a:solidFill>
              </a:rPr>
              <a:t> modes</a:t>
            </a:r>
            <a:endParaRPr lang="en-US" sz="3200" b="1" dirty="0">
              <a:solidFill>
                <a:srgbClr val="E89112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2236FAC-027A-C63F-E802-AF9C2E9007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15770" y="5758873"/>
            <a:ext cx="1884170" cy="44404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5103FB7-FDF9-C31E-E234-575D92B5C91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79920" y="1892959"/>
            <a:ext cx="1428615" cy="40044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1546B58-20AF-58AC-47AC-E17FC0E471D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54266" y="3424651"/>
            <a:ext cx="4818380" cy="382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2340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D5959F9-19FC-8740-9DDA-F358584BC00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Content Placeholder 2">
            <a:extLst>
              <a:ext uri="{FF2B5EF4-FFF2-40B4-BE49-F238E27FC236}">
                <a16:creationId xmlns:a16="http://schemas.microsoft.com/office/drawing/2014/main" id="{0C37B9A9-4B4F-7A4B-9DA4-FE601A960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221" y="420048"/>
            <a:ext cx="10289177" cy="766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200" b="1" dirty="0">
                <a:solidFill>
                  <a:schemeClr val="tx1"/>
                </a:solidFill>
              </a:rPr>
              <a:t>Path integral computation</a:t>
            </a:r>
            <a:endParaRPr lang="en-US" sz="4200" dirty="0">
              <a:solidFill>
                <a:schemeClr val="tx1"/>
              </a:solidFill>
            </a:endParaRP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F6D0CA7C-7707-B9F5-9D3A-9D9DE0A4C5C0}"/>
              </a:ext>
            </a:extLst>
          </p:cNvPr>
          <p:cNvSpPr txBox="1">
            <a:spLocks/>
          </p:cNvSpPr>
          <p:nvPr/>
        </p:nvSpPr>
        <p:spPr>
          <a:xfrm>
            <a:off x="531221" y="1381019"/>
            <a:ext cx="11045083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3200" dirty="0">
                <a:solidFill>
                  <a:schemeClr val="tx1"/>
                </a:solidFill>
              </a:rPr>
              <a:t>The full picture can be understood with an analysis of the </a:t>
            </a:r>
            <a:r>
              <a:rPr lang="en-US" sz="3200" dirty="0" err="1">
                <a:solidFill>
                  <a:schemeClr val="tx1"/>
                </a:solidFill>
              </a:rPr>
              <a:t>Teichmüller</a:t>
            </a:r>
            <a:r>
              <a:rPr lang="en-US" sz="3200" dirty="0">
                <a:solidFill>
                  <a:schemeClr val="tx1"/>
                </a:solidFill>
              </a:rPr>
              <a:t> component of                  BF theory   </a:t>
            </a:r>
            <a:endParaRPr lang="en-US" sz="3200" dirty="0">
              <a:solidFill>
                <a:srgbClr val="E89112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F69E5F-3AFB-7FCF-3BB9-7ACC9AF1E2D2}"/>
              </a:ext>
            </a:extLst>
          </p:cNvPr>
          <p:cNvSpPr txBox="1">
            <a:spLocks/>
          </p:cNvSpPr>
          <p:nvPr/>
        </p:nvSpPr>
        <p:spPr>
          <a:xfrm>
            <a:off x="750676" y="2638817"/>
            <a:ext cx="11045083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3200" b="1" dirty="0">
                <a:solidFill>
                  <a:schemeClr val="tx1"/>
                </a:solidFill>
              </a:rPr>
              <a:t>Two ingredients:</a:t>
            </a:r>
            <a:endParaRPr lang="en-US" sz="3200" b="1" dirty="0">
              <a:solidFill>
                <a:srgbClr val="E89112"/>
              </a:solidFill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EF747CA9-B007-B32B-4CD3-97BB01FD211A}"/>
              </a:ext>
            </a:extLst>
          </p:cNvPr>
          <p:cNvSpPr txBox="1">
            <a:spLocks/>
          </p:cNvSpPr>
          <p:nvPr/>
        </p:nvSpPr>
        <p:spPr>
          <a:xfrm>
            <a:off x="1281896" y="3363566"/>
            <a:ext cx="11045083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3200" dirty="0">
                <a:solidFill>
                  <a:schemeClr val="tx1"/>
                </a:solidFill>
              </a:rPr>
              <a:t>Path integral measure induced by</a:t>
            </a:r>
            <a:endParaRPr lang="en-US" sz="3200" dirty="0">
              <a:solidFill>
                <a:srgbClr val="E89112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64AABFD7-1156-93E5-DBE6-D3B730C544C1}"/>
              </a:ext>
            </a:extLst>
          </p:cNvPr>
          <p:cNvSpPr txBox="1">
            <a:spLocks/>
          </p:cNvSpPr>
          <p:nvPr/>
        </p:nvSpPr>
        <p:spPr>
          <a:xfrm>
            <a:off x="1281896" y="4440460"/>
            <a:ext cx="11045083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3200" dirty="0">
                <a:solidFill>
                  <a:schemeClr val="tx1"/>
                </a:solidFill>
              </a:rPr>
              <a:t>Boundary conditions on circles have:</a:t>
            </a:r>
            <a:endParaRPr lang="en-US" sz="3200" dirty="0">
              <a:solidFill>
                <a:srgbClr val="E89112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6AB8EC5-090C-4B94-9E3D-BCCE071995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81392" y="4113123"/>
            <a:ext cx="2970784" cy="1221945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F7EB0CC-B848-0647-ED76-66B6447A0D5D}"/>
              </a:ext>
            </a:extLst>
          </p:cNvPr>
          <p:cNvSpPr/>
          <p:nvPr/>
        </p:nvSpPr>
        <p:spPr>
          <a:xfrm>
            <a:off x="545516" y="2530942"/>
            <a:ext cx="11396548" cy="2975370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6ACE6482-76C3-0A50-8539-1A647A2D71B1}"/>
              </a:ext>
            </a:extLst>
          </p:cNvPr>
          <p:cNvSpPr txBox="1">
            <a:spLocks/>
          </p:cNvSpPr>
          <p:nvPr/>
        </p:nvSpPr>
        <p:spPr>
          <a:xfrm>
            <a:off x="618668" y="5703282"/>
            <a:ext cx="11045083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3200" b="1" dirty="0">
                <a:solidFill>
                  <a:schemeClr val="tx1"/>
                </a:solidFill>
              </a:rPr>
              <a:t>Note:</a:t>
            </a:r>
            <a:r>
              <a:rPr lang="en-US" sz="3200" dirty="0">
                <a:solidFill>
                  <a:schemeClr val="tx1"/>
                </a:solidFill>
              </a:rPr>
              <a:t>                        instructs us to rotate the integration 	  	  	  contour of the </a:t>
            </a:r>
            <a:r>
              <a:rPr lang="en-US" sz="3200" dirty="0" err="1">
                <a:solidFill>
                  <a:schemeClr val="tx1"/>
                </a:solidFill>
              </a:rPr>
              <a:t>Schwarzian</a:t>
            </a:r>
            <a:r>
              <a:rPr lang="en-US" sz="3200" dirty="0">
                <a:solidFill>
                  <a:schemeClr val="tx1"/>
                </a:solidFill>
              </a:rPr>
              <a:t> modes</a:t>
            </a:r>
            <a:endParaRPr lang="en-US" sz="3200" b="1" dirty="0">
              <a:solidFill>
                <a:srgbClr val="E89112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2236FAC-027A-C63F-E802-AF9C2E9007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15770" y="5758873"/>
            <a:ext cx="1884170" cy="44404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5103FB7-FDF9-C31E-E234-575D92B5C91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79920" y="1892959"/>
            <a:ext cx="1428615" cy="40044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757926C-3CFD-A218-C138-817B642CAB2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54266" y="3439062"/>
            <a:ext cx="1260094" cy="412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8873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D5959F9-19FC-8740-9DDA-F358584BC00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Content Placeholder 2">
            <a:extLst>
              <a:ext uri="{FF2B5EF4-FFF2-40B4-BE49-F238E27FC236}">
                <a16:creationId xmlns:a16="http://schemas.microsoft.com/office/drawing/2014/main" id="{0C37B9A9-4B4F-7A4B-9DA4-FE601A960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221" y="420048"/>
            <a:ext cx="10289177" cy="766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200" b="1" dirty="0">
                <a:solidFill>
                  <a:schemeClr val="tx1"/>
                </a:solidFill>
              </a:rPr>
              <a:t>Topological recursion</a:t>
            </a:r>
            <a:endParaRPr lang="en-US" sz="4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3787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D5959F9-19FC-8740-9DDA-F358584BC00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Content Placeholder 2">
            <a:extLst>
              <a:ext uri="{FF2B5EF4-FFF2-40B4-BE49-F238E27FC236}">
                <a16:creationId xmlns:a16="http://schemas.microsoft.com/office/drawing/2014/main" id="{0C37B9A9-4B4F-7A4B-9DA4-FE601A960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221" y="420048"/>
            <a:ext cx="10289177" cy="766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200" b="1" dirty="0">
                <a:solidFill>
                  <a:schemeClr val="tx1"/>
                </a:solidFill>
              </a:rPr>
              <a:t>Topological recursion</a:t>
            </a:r>
            <a:endParaRPr lang="en-US" sz="4200" dirty="0">
              <a:solidFill>
                <a:schemeClr val="tx1"/>
              </a:solidFill>
            </a:endParaRP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6D47CB5E-24F4-3BF7-AD1A-B61663485104}"/>
              </a:ext>
            </a:extLst>
          </p:cNvPr>
          <p:cNvSpPr txBox="1">
            <a:spLocks/>
          </p:cNvSpPr>
          <p:nvPr/>
        </p:nvSpPr>
        <p:spPr>
          <a:xfrm>
            <a:off x="531221" y="1527323"/>
            <a:ext cx="11045083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3200" dirty="0">
                <a:solidFill>
                  <a:schemeClr val="tx1"/>
                </a:solidFill>
              </a:rPr>
              <a:t>Euclidean </a:t>
            </a:r>
            <a:r>
              <a:rPr lang="en-US" sz="3200" dirty="0" err="1">
                <a:solidFill>
                  <a:schemeClr val="tx1"/>
                </a:solidFill>
              </a:rPr>
              <a:t>AdS</a:t>
            </a:r>
            <a:r>
              <a:rPr lang="en-US" sz="3200" dirty="0">
                <a:solidFill>
                  <a:schemeClr val="tx1"/>
                </a:solidFill>
              </a:rPr>
              <a:t> JT amplitudes satisfy topological recursion</a:t>
            </a:r>
            <a:endParaRPr lang="en-US" sz="3200" dirty="0">
              <a:solidFill>
                <a:srgbClr val="E8911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9205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D5959F9-19FC-8740-9DDA-F358584BC00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Content Placeholder 2">
            <a:extLst>
              <a:ext uri="{FF2B5EF4-FFF2-40B4-BE49-F238E27FC236}">
                <a16:creationId xmlns:a16="http://schemas.microsoft.com/office/drawing/2014/main" id="{0C37B9A9-4B4F-7A4B-9DA4-FE601A960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221" y="420048"/>
            <a:ext cx="10289177" cy="766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200" b="1" dirty="0">
                <a:solidFill>
                  <a:schemeClr val="tx1"/>
                </a:solidFill>
              </a:rPr>
              <a:t>Topological recursion</a:t>
            </a:r>
            <a:endParaRPr lang="en-US" sz="4200" dirty="0">
              <a:solidFill>
                <a:schemeClr val="tx1"/>
              </a:solidFill>
            </a:endParaRP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6D47CB5E-24F4-3BF7-AD1A-B61663485104}"/>
              </a:ext>
            </a:extLst>
          </p:cNvPr>
          <p:cNvSpPr txBox="1">
            <a:spLocks/>
          </p:cNvSpPr>
          <p:nvPr/>
        </p:nvSpPr>
        <p:spPr>
          <a:xfrm>
            <a:off x="531221" y="1527323"/>
            <a:ext cx="11045083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3200" dirty="0">
                <a:solidFill>
                  <a:schemeClr val="tx1"/>
                </a:solidFill>
              </a:rPr>
              <a:t>Euclidean </a:t>
            </a:r>
            <a:r>
              <a:rPr lang="en-US" sz="3200" dirty="0" err="1">
                <a:solidFill>
                  <a:schemeClr val="tx1"/>
                </a:solidFill>
              </a:rPr>
              <a:t>AdS</a:t>
            </a:r>
            <a:r>
              <a:rPr lang="en-US" sz="3200" dirty="0">
                <a:solidFill>
                  <a:schemeClr val="tx1"/>
                </a:solidFill>
              </a:rPr>
              <a:t> JT amplitudes satisfy topological recursion</a:t>
            </a:r>
            <a:endParaRPr lang="en-US" sz="3200" dirty="0">
              <a:solidFill>
                <a:srgbClr val="E89112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4F28C0-CC82-B1D6-E224-B2B2A1BCF972}"/>
              </a:ext>
            </a:extLst>
          </p:cNvPr>
          <p:cNvSpPr txBox="1">
            <a:spLocks/>
          </p:cNvSpPr>
          <p:nvPr/>
        </p:nvSpPr>
        <p:spPr>
          <a:xfrm>
            <a:off x="531220" y="2434246"/>
            <a:ext cx="11045083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Calibri" panose="020F0502020204030204" pitchFamily="34" charset="0"/>
              <a:buNone/>
            </a:pPr>
            <a:r>
              <a:rPr lang="en-US" sz="3200" dirty="0" err="1">
                <a:solidFill>
                  <a:schemeClr val="tx1"/>
                </a:solidFill>
              </a:rPr>
              <a:t>dS</a:t>
            </a:r>
            <a:r>
              <a:rPr lang="en-US" sz="3200" dirty="0">
                <a:solidFill>
                  <a:schemeClr val="tx1"/>
                </a:solidFill>
              </a:rPr>
              <a:t> JT also satisfies topological recursion with a new spectral curve, corresponding to the density of states</a:t>
            </a:r>
            <a:endParaRPr lang="en-US" sz="3200" dirty="0">
              <a:solidFill>
                <a:srgbClr val="E89112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36FE5AF-77A8-B25E-4418-BC3D410017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09184" y="2891469"/>
            <a:ext cx="4688742" cy="657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601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D5959F9-19FC-8740-9DDA-F358584BC00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Content Placeholder 2">
            <a:extLst>
              <a:ext uri="{FF2B5EF4-FFF2-40B4-BE49-F238E27FC236}">
                <a16:creationId xmlns:a16="http://schemas.microsoft.com/office/drawing/2014/main" id="{0C37B9A9-4B4F-7A4B-9DA4-FE601A960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221" y="420048"/>
            <a:ext cx="10289177" cy="766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200" b="1" dirty="0">
                <a:solidFill>
                  <a:schemeClr val="tx1"/>
                </a:solidFill>
              </a:rPr>
              <a:t>Topological recursion</a:t>
            </a:r>
            <a:endParaRPr lang="en-US" sz="4200" dirty="0">
              <a:solidFill>
                <a:schemeClr val="tx1"/>
              </a:solidFill>
            </a:endParaRP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6D47CB5E-24F4-3BF7-AD1A-B61663485104}"/>
              </a:ext>
            </a:extLst>
          </p:cNvPr>
          <p:cNvSpPr txBox="1">
            <a:spLocks/>
          </p:cNvSpPr>
          <p:nvPr/>
        </p:nvSpPr>
        <p:spPr>
          <a:xfrm>
            <a:off x="531221" y="1527323"/>
            <a:ext cx="11045083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3200" dirty="0">
                <a:solidFill>
                  <a:schemeClr val="tx1"/>
                </a:solidFill>
              </a:rPr>
              <a:t>Euclidean </a:t>
            </a:r>
            <a:r>
              <a:rPr lang="en-US" sz="3200" dirty="0" err="1">
                <a:solidFill>
                  <a:schemeClr val="tx1"/>
                </a:solidFill>
              </a:rPr>
              <a:t>AdS</a:t>
            </a:r>
            <a:r>
              <a:rPr lang="en-US" sz="3200" dirty="0">
                <a:solidFill>
                  <a:schemeClr val="tx1"/>
                </a:solidFill>
              </a:rPr>
              <a:t> JT amplitudes satisfy topological recursion</a:t>
            </a:r>
            <a:endParaRPr lang="en-US" sz="3200" dirty="0">
              <a:solidFill>
                <a:srgbClr val="E89112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4F28C0-CC82-B1D6-E224-B2B2A1BCF972}"/>
              </a:ext>
            </a:extLst>
          </p:cNvPr>
          <p:cNvSpPr txBox="1">
            <a:spLocks/>
          </p:cNvSpPr>
          <p:nvPr/>
        </p:nvSpPr>
        <p:spPr>
          <a:xfrm>
            <a:off x="531220" y="2434246"/>
            <a:ext cx="11045083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Calibri" panose="020F0502020204030204" pitchFamily="34" charset="0"/>
              <a:buNone/>
            </a:pPr>
            <a:r>
              <a:rPr lang="en-US" sz="3200" dirty="0" err="1">
                <a:solidFill>
                  <a:schemeClr val="tx1"/>
                </a:solidFill>
              </a:rPr>
              <a:t>dS</a:t>
            </a:r>
            <a:r>
              <a:rPr lang="en-US" sz="3200" dirty="0">
                <a:solidFill>
                  <a:schemeClr val="tx1"/>
                </a:solidFill>
              </a:rPr>
              <a:t> JT also satisfies topological recursion with a new spectral curve, corresponding to the density of states</a:t>
            </a:r>
            <a:endParaRPr lang="en-US" sz="3200" dirty="0">
              <a:solidFill>
                <a:srgbClr val="E89112"/>
              </a:solidFill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AEAB1082-9D04-1082-2E62-D4A50A55F3B9}"/>
              </a:ext>
            </a:extLst>
          </p:cNvPr>
          <p:cNvSpPr txBox="1">
            <a:spLocks/>
          </p:cNvSpPr>
          <p:nvPr/>
        </p:nvSpPr>
        <p:spPr>
          <a:xfrm>
            <a:off x="573458" y="3946956"/>
            <a:ext cx="11045083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3200" dirty="0">
                <a:solidFill>
                  <a:schemeClr val="tx1"/>
                </a:solidFill>
              </a:rPr>
              <a:t>Generates analytically continued Weil-</a:t>
            </a:r>
            <a:r>
              <a:rPr lang="en-US" sz="3200" dirty="0" err="1">
                <a:solidFill>
                  <a:schemeClr val="tx1"/>
                </a:solidFill>
              </a:rPr>
              <a:t>Petersson</a:t>
            </a:r>
            <a:r>
              <a:rPr lang="en-US" sz="3200" dirty="0">
                <a:solidFill>
                  <a:schemeClr val="tx1"/>
                </a:solidFill>
              </a:rPr>
              <a:t> volumes</a:t>
            </a:r>
            <a:endParaRPr lang="en-US" sz="3200" dirty="0">
              <a:solidFill>
                <a:srgbClr val="E89112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EFF782A-83CF-569B-9C50-33C0858896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09184" y="2891469"/>
            <a:ext cx="4688742" cy="657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7299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D5959F9-19FC-8740-9DDA-F358584BC00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Content Placeholder 2">
            <a:extLst>
              <a:ext uri="{FF2B5EF4-FFF2-40B4-BE49-F238E27FC236}">
                <a16:creationId xmlns:a16="http://schemas.microsoft.com/office/drawing/2014/main" id="{0C37B9A9-4B4F-7A4B-9DA4-FE601A960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221" y="420048"/>
            <a:ext cx="10289177" cy="766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200" b="1" dirty="0">
                <a:solidFill>
                  <a:schemeClr val="tx1"/>
                </a:solidFill>
              </a:rPr>
              <a:t>Topological recursion</a:t>
            </a:r>
            <a:endParaRPr lang="en-US" sz="4200" dirty="0">
              <a:solidFill>
                <a:schemeClr val="tx1"/>
              </a:solidFill>
            </a:endParaRP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6D47CB5E-24F4-3BF7-AD1A-B61663485104}"/>
              </a:ext>
            </a:extLst>
          </p:cNvPr>
          <p:cNvSpPr txBox="1">
            <a:spLocks/>
          </p:cNvSpPr>
          <p:nvPr/>
        </p:nvSpPr>
        <p:spPr>
          <a:xfrm>
            <a:off x="531221" y="1527323"/>
            <a:ext cx="11045083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3200" dirty="0">
                <a:solidFill>
                  <a:schemeClr val="tx1"/>
                </a:solidFill>
              </a:rPr>
              <a:t>Euclidean </a:t>
            </a:r>
            <a:r>
              <a:rPr lang="en-US" sz="3200" dirty="0" err="1">
                <a:solidFill>
                  <a:schemeClr val="tx1"/>
                </a:solidFill>
              </a:rPr>
              <a:t>AdS</a:t>
            </a:r>
            <a:r>
              <a:rPr lang="en-US" sz="3200" dirty="0">
                <a:solidFill>
                  <a:schemeClr val="tx1"/>
                </a:solidFill>
              </a:rPr>
              <a:t> JT amplitudes satisfy topological recursion</a:t>
            </a:r>
            <a:endParaRPr lang="en-US" sz="3200" dirty="0">
              <a:solidFill>
                <a:srgbClr val="E89112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4F28C0-CC82-B1D6-E224-B2B2A1BCF972}"/>
              </a:ext>
            </a:extLst>
          </p:cNvPr>
          <p:cNvSpPr txBox="1">
            <a:spLocks/>
          </p:cNvSpPr>
          <p:nvPr/>
        </p:nvSpPr>
        <p:spPr>
          <a:xfrm>
            <a:off x="531220" y="2434246"/>
            <a:ext cx="11045083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Calibri" panose="020F0502020204030204" pitchFamily="34" charset="0"/>
              <a:buNone/>
            </a:pPr>
            <a:r>
              <a:rPr lang="en-US" sz="3200" dirty="0" err="1">
                <a:solidFill>
                  <a:schemeClr val="tx1"/>
                </a:solidFill>
              </a:rPr>
              <a:t>dS</a:t>
            </a:r>
            <a:r>
              <a:rPr lang="en-US" sz="3200" dirty="0">
                <a:solidFill>
                  <a:schemeClr val="tx1"/>
                </a:solidFill>
              </a:rPr>
              <a:t> JT also satisfies topological recursion with a new spectral curve, corresponding to the density of states</a:t>
            </a:r>
            <a:endParaRPr lang="en-US" sz="3200" dirty="0">
              <a:solidFill>
                <a:srgbClr val="E89112"/>
              </a:solidFill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AEAB1082-9D04-1082-2E62-D4A50A55F3B9}"/>
              </a:ext>
            </a:extLst>
          </p:cNvPr>
          <p:cNvSpPr txBox="1">
            <a:spLocks/>
          </p:cNvSpPr>
          <p:nvPr/>
        </p:nvSpPr>
        <p:spPr>
          <a:xfrm>
            <a:off x="573458" y="3946956"/>
            <a:ext cx="11045083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3200" dirty="0">
                <a:solidFill>
                  <a:schemeClr val="tx1"/>
                </a:solidFill>
              </a:rPr>
              <a:t>Generates analytically continued Weil-</a:t>
            </a:r>
            <a:r>
              <a:rPr lang="en-US" sz="3200" dirty="0" err="1">
                <a:solidFill>
                  <a:schemeClr val="tx1"/>
                </a:solidFill>
              </a:rPr>
              <a:t>Petersson</a:t>
            </a:r>
            <a:r>
              <a:rPr lang="en-US" sz="3200" dirty="0">
                <a:solidFill>
                  <a:schemeClr val="tx1"/>
                </a:solidFill>
              </a:rPr>
              <a:t> volumes</a:t>
            </a:r>
            <a:endParaRPr lang="en-US" sz="3200" dirty="0">
              <a:solidFill>
                <a:srgbClr val="E89112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6FD457D-4EF0-3966-9C28-682F842CBFE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7133"/>
          <a:stretch/>
        </p:blipFill>
        <p:spPr>
          <a:xfrm>
            <a:off x="573458" y="4735062"/>
            <a:ext cx="11370166" cy="87206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09D7EC1-351B-9E18-4B6B-E7556E60BB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99574" y="5449843"/>
            <a:ext cx="4290060" cy="3288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ACE0626-DA63-4034-7E78-D5C68E3CEB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3458" y="5870550"/>
            <a:ext cx="3182873" cy="68204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70E6F6E-A610-9128-DF64-1AD536F741B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09184" y="2891469"/>
            <a:ext cx="4688742" cy="657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2117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D5959F9-19FC-8740-9DDA-F358584BC00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Content Placeholder 2">
            <a:extLst>
              <a:ext uri="{FF2B5EF4-FFF2-40B4-BE49-F238E27FC236}">
                <a16:creationId xmlns:a16="http://schemas.microsoft.com/office/drawing/2014/main" id="{0C37B9A9-4B4F-7A4B-9DA4-FE601A960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221" y="420048"/>
            <a:ext cx="10289177" cy="766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200" b="1" dirty="0">
                <a:solidFill>
                  <a:schemeClr val="tx1"/>
                </a:solidFill>
              </a:rPr>
              <a:t>Matrix model</a:t>
            </a:r>
            <a:endParaRPr lang="en-US" sz="4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3558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D5959F9-19FC-8740-9DDA-F358584BC00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Content Placeholder 2">
            <a:extLst>
              <a:ext uri="{FF2B5EF4-FFF2-40B4-BE49-F238E27FC236}">
                <a16:creationId xmlns:a16="http://schemas.microsoft.com/office/drawing/2014/main" id="{0C37B9A9-4B4F-7A4B-9DA4-FE601A960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221" y="420048"/>
            <a:ext cx="10289177" cy="766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200" b="1" dirty="0">
                <a:solidFill>
                  <a:schemeClr val="tx1"/>
                </a:solidFill>
              </a:rPr>
              <a:t>Matrix model</a:t>
            </a:r>
            <a:endParaRPr lang="en-US" sz="4200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1D8CE4-1089-866B-25F7-03EE13F75573}"/>
              </a:ext>
            </a:extLst>
          </p:cNvPr>
          <p:cNvSpPr txBox="1">
            <a:spLocks/>
          </p:cNvSpPr>
          <p:nvPr/>
        </p:nvSpPr>
        <p:spPr>
          <a:xfrm>
            <a:off x="531221" y="1381019"/>
            <a:ext cx="11045083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3200" dirty="0" err="1">
                <a:solidFill>
                  <a:schemeClr val="tx1"/>
                </a:solidFill>
              </a:rPr>
              <a:t>dS</a:t>
            </a:r>
            <a:r>
              <a:rPr lang="en-US" sz="3200" dirty="0">
                <a:solidFill>
                  <a:schemeClr val="tx1"/>
                </a:solidFill>
              </a:rPr>
              <a:t> JT can also be viewed as a continuation of the Euclidean </a:t>
            </a:r>
            <a:r>
              <a:rPr lang="en-US" sz="3200" dirty="0" err="1">
                <a:solidFill>
                  <a:schemeClr val="tx1"/>
                </a:solidFill>
              </a:rPr>
              <a:t>AdS</a:t>
            </a:r>
            <a:r>
              <a:rPr lang="en-US" sz="3200" dirty="0">
                <a:solidFill>
                  <a:schemeClr val="tx1"/>
                </a:solidFill>
              </a:rPr>
              <a:t> JT matrix model of </a:t>
            </a:r>
            <a:r>
              <a:rPr lang="en-US" sz="2800" b="1" dirty="0">
                <a:solidFill>
                  <a:srgbClr val="0070C0"/>
                </a:solidFill>
              </a:rPr>
              <a:t>[Saad, </a:t>
            </a:r>
            <a:r>
              <a:rPr lang="en-US" sz="2800" b="1" dirty="0" err="1">
                <a:solidFill>
                  <a:srgbClr val="0070C0"/>
                </a:solidFill>
              </a:rPr>
              <a:t>Shenker</a:t>
            </a:r>
            <a:r>
              <a:rPr lang="en-US" sz="2800" b="1" dirty="0">
                <a:solidFill>
                  <a:srgbClr val="0070C0"/>
                </a:solidFill>
              </a:rPr>
              <a:t>, Stanford ‘19]</a:t>
            </a:r>
            <a:r>
              <a:rPr lang="en-US" sz="2800" dirty="0">
                <a:solidFill>
                  <a:srgbClr val="0070C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67928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D5959F9-19FC-8740-9DDA-F358584BC00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Content Placeholder 2">
            <a:extLst>
              <a:ext uri="{FF2B5EF4-FFF2-40B4-BE49-F238E27FC236}">
                <a16:creationId xmlns:a16="http://schemas.microsoft.com/office/drawing/2014/main" id="{0C37B9A9-4B4F-7A4B-9DA4-FE601A960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221" y="420048"/>
            <a:ext cx="10289177" cy="766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200" b="1" dirty="0">
                <a:solidFill>
                  <a:schemeClr val="tx1"/>
                </a:solidFill>
              </a:rPr>
              <a:t>Matrix model</a:t>
            </a:r>
            <a:endParaRPr lang="en-US" sz="4200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1D8CE4-1089-866B-25F7-03EE13F75573}"/>
              </a:ext>
            </a:extLst>
          </p:cNvPr>
          <p:cNvSpPr txBox="1">
            <a:spLocks/>
          </p:cNvSpPr>
          <p:nvPr/>
        </p:nvSpPr>
        <p:spPr>
          <a:xfrm>
            <a:off x="531221" y="1381019"/>
            <a:ext cx="11045083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3200" dirty="0" err="1">
                <a:solidFill>
                  <a:schemeClr val="tx1"/>
                </a:solidFill>
              </a:rPr>
              <a:t>dS</a:t>
            </a:r>
            <a:r>
              <a:rPr lang="en-US" sz="3200" dirty="0">
                <a:solidFill>
                  <a:schemeClr val="tx1"/>
                </a:solidFill>
              </a:rPr>
              <a:t> JT can also be viewed as a continuation of the Euclidean </a:t>
            </a:r>
            <a:r>
              <a:rPr lang="en-US" sz="3200" dirty="0" err="1">
                <a:solidFill>
                  <a:schemeClr val="tx1"/>
                </a:solidFill>
              </a:rPr>
              <a:t>AdS</a:t>
            </a:r>
            <a:r>
              <a:rPr lang="en-US" sz="3200" dirty="0">
                <a:solidFill>
                  <a:schemeClr val="tx1"/>
                </a:solidFill>
              </a:rPr>
              <a:t> JT matrix model of </a:t>
            </a:r>
            <a:r>
              <a:rPr lang="en-US" sz="2800" b="1" dirty="0">
                <a:solidFill>
                  <a:srgbClr val="0070C0"/>
                </a:solidFill>
              </a:rPr>
              <a:t>[Saad, </a:t>
            </a:r>
            <a:r>
              <a:rPr lang="en-US" sz="2800" b="1" dirty="0" err="1">
                <a:solidFill>
                  <a:srgbClr val="0070C0"/>
                </a:solidFill>
              </a:rPr>
              <a:t>Shenker</a:t>
            </a:r>
            <a:r>
              <a:rPr lang="en-US" sz="2800" b="1" dirty="0">
                <a:solidFill>
                  <a:srgbClr val="0070C0"/>
                </a:solidFill>
              </a:rPr>
              <a:t>, Stanford ‘19]</a:t>
            </a:r>
            <a:r>
              <a:rPr lang="en-US" sz="2800" dirty="0">
                <a:solidFill>
                  <a:srgbClr val="0070C0"/>
                </a:solidFill>
              </a:rPr>
              <a:t> 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4F5B157B-A18B-7E17-05E8-C6884BB97C60}"/>
              </a:ext>
            </a:extLst>
          </p:cNvPr>
          <p:cNvSpPr txBox="1">
            <a:spLocks/>
          </p:cNvSpPr>
          <p:nvPr/>
        </p:nvSpPr>
        <p:spPr>
          <a:xfrm>
            <a:off x="750676" y="2638817"/>
            <a:ext cx="11045083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3200" b="1" dirty="0">
                <a:solidFill>
                  <a:schemeClr val="tx1"/>
                </a:solidFill>
              </a:rPr>
              <a:t>Two ingredients:</a:t>
            </a:r>
            <a:endParaRPr lang="en-US" sz="3200" b="1" dirty="0">
              <a:solidFill>
                <a:srgbClr val="E89112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E02CBB7-47A1-3EAA-E4F0-75662173B3FE}"/>
              </a:ext>
            </a:extLst>
          </p:cNvPr>
          <p:cNvSpPr txBox="1">
            <a:spLocks/>
          </p:cNvSpPr>
          <p:nvPr/>
        </p:nvSpPr>
        <p:spPr>
          <a:xfrm>
            <a:off x="1281896" y="3363566"/>
            <a:ext cx="11045083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3200" dirty="0">
                <a:solidFill>
                  <a:schemeClr val="tx1"/>
                </a:solidFill>
              </a:rPr>
              <a:t>Continuation of genus counting parameter  </a:t>
            </a:r>
            <a:endParaRPr lang="en-US" sz="3200" dirty="0">
              <a:solidFill>
                <a:srgbClr val="E89112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A54403-BBD8-6CE3-6FCD-3ED8DD8F414C}"/>
              </a:ext>
            </a:extLst>
          </p:cNvPr>
          <p:cNvSpPr txBox="1">
            <a:spLocks/>
          </p:cNvSpPr>
          <p:nvPr/>
        </p:nvSpPr>
        <p:spPr>
          <a:xfrm>
            <a:off x="1281896" y="4440460"/>
            <a:ext cx="11045083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3200" dirty="0">
                <a:solidFill>
                  <a:schemeClr val="tx1"/>
                </a:solidFill>
              </a:rPr>
              <a:t>Parameters in single-trace insertions:</a:t>
            </a:r>
            <a:endParaRPr lang="en-US" sz="3200" dirty="0">
              <a:solidFill>
                <a:srgbClr val="E89112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9103A3D-B91C-F229-EA79-07D928779C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3922" y="4113123"/>
            <a:ext cx="2970784" cy="1221945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3B59E391-56C8-6573-B33A-527FA0587929}"/>
              </a:ext>
            </a:extLst>
          </p:cNvPr>
          <p:cNvSpPr/>
          <p:nvPr/>
        </p:nvSpPr>
        <p:spPr>
          <a:xfrm>
            <a:off x="545516" y="2530942"/>
            <a:ext cx="11396548" cy="2975370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A44A9B2-3197-E0FB-248A-469304F4CD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69332" y="3242363"/>
            <a:ext cx="2440772" cy="781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0406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D5959F9-19FC-8740-9DDA-F358584BC00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Content Placeholder 2">
            <a:extLst>
              <a:ext uri="{FF2B5EF4-FFF2-40B4-BE49-F238E27FC236}">
                <a16:creationId xmlns:a16="http://schemas.microsoft.com/office/drawing/2014/main" id="{0C37B9A9-4B4F-7A4B-9DA4-FE601A960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221" y="420048"/>
            <a:ext cx="10289177" cy="766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200" b="1" dirty="0">
                <a:solidFill>
                  <a:schemeClr val="tx1"/>
                </a:solidFill>
              </a:rPr>
              <a:t>A brief history of this work</a:t>
            </a:r>
            <a:endParaRPr lang="en-US" sz="4200" dirty="0">
              <a:solidFill>
                <a:schemeClr val="tx1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D53C30D4-9796-FA44-4CD0-44FE3B77D6D6}"/>
              </a:ext>
            </a:extLst>
          </p:cNvPr>
          <p:cNvSpPr txBox="1">
            <a:spLocks/>
          </p:cNvSpPr>
          <p:nvPr/>
        </p:nvSpPr>
        <p:spPr>
          <a:xfrm>
            <a:off x="531221" y="1285187"/>
            <a:ext cx="8565887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200"/>
              </a:spcBef>
              <a:buFont typeface="Calibri" panose="020F0502020204030204" pitchFamily="34" charset="0"/>
              <a:buNone/>
            </a:pPr>
            <a:r>
              <a:rPr lang="en-US" sz="2200" b="1" dirty="0">
                <a:solidFill>
                  <a:srgbClr val="0070C0"/>
                </a:solidFill>
              </a:rPr>
              <a:t>[Saad, </a:t>
            </a:r>
            <a:r>
              <a:rPr lang="en-US" sz="2200" b="1" dirty="0" err="1">
                <a:solidFill>
                  <a:srgbClr val="0070C0"/>
                </a:solidFill>
              </a:rPr>
              <a:t>Shenker</a:t>
            </a:r>
            <a:r>
              <a:rPr lang="en-US" sz="2200" b="1" dirty="0">
                <a:solidFill>
                  <a:srgbClr val="0070C0"/>
                </a:solidFill>
              </a:rPr>
              <a:t>, Stanford ‘19]</a:t>
            </a:r>
            <a:endParaRPr lang="en-US" sz="200" b="1" dirty="0">
              <a:solidFill>
                <a:srgbClr val="0070C0"/>
              </a:solidFill>
            </a:endParaRPr>
          </a:p>
          <a:p>
            <a:pPr marL="0" indent="0">
              <a:spcBef>
                <a:spcPts val="200"/>
              </a:spcBef>
              <a:buFont typeface="Calibri" panose="020F0502020204030204" pitchFamily="34" charset="0"/>
              <a:buNone/>
            </a:pPr>
            <a:r>
              <a:rPr lang="en-US" sz="2200" dirty="0">
                <a:solidFill>
                  <a:schemeClr val="tx1"/>
                </a:solidFill>
              </a:rPr>
              <a:t>Solved </a:t>
            </a:r>
            <a:r>
              <a:rPr lang="en-US" sz="2200" dirty="0" err="1">
                <a:solidFill>
                  <a:schemeClr val="tx1"/>
                </a:solidFill>
              </a:rPr>
              <a:t>AdS</a:t>
            </a:r>
            <a:r>
              <a:rPr lang="en-US" sz="2200" dirty="0">
                <a:solidFill>
                  <a:schemeClr val="tx1"/>
                </a:solidFill>
              </a:rPr>
              <a:t> JT gravity, </a:t>
            </a:r>
            <a:endParaRPr lang="en-US" sz="2200" b="1" dirty="0">
              <a:solidFill>
                <a:schemeClr val="tx1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3825D8AD-2771-32CB-E4CB-D2F6BFC0F9DC}"/>
              </a:ext>
            </a:extLst>
          </p:cNvPr>
          <p:cNvSpPr txBox="1">
            <a:spLocks/>
          </p:cNvSpPr>
          <p:nvPr/>
        </p:nvSpPr>
        <p:spPr>
          <a:xfrm>
            <a:off x="531220" y="2206125"/>
            <a:ext cx="8565887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200"/>
              </a:spcBef>
              <a:buFont typeface="Calibri" panose="020F0502020204030204" pitchFamily="34" charset="0"/>
              <a:buNone/>
            </a:pPr>
            <a:r>
              <a:rPr lang="en-US" sz="2200" b="1" dirty="0">
                <a:solidFill>
                  <a:srgbClr val="0070C0"/>
                </a:solidFill>
              </a:rPr>
              <a:t>[Maldacena, </a:t>
            </a:r>
            <a:r>
              <a:rPr lang="en-US" sz="2200" b="1" dirty="0" err="1">
                <a:solidFill>
                  <a:srgbClr val="0070C0"/>
                </a:solidFill>
              </a:rPr>
              <a:t>Turiaci</a:t>
            </a:r>
            <a:r>
              <a:rPr lang="en-US" sz="2200" b="1" dirty="0">
                <a:solidFill>
                  <a:srgbClr val="0070C0"/>
                </a:solidFill>
              </a:rPr>
              <a:t>, Yang ‘19]</a:t>
            </a:r>
          </a:p>
          <a:p>
            <a:pPr marL="0" indent="0">
              <a:spcBef>
                <a:spcPts val="200"/>
              </a:spcBef>
              <a:buFont typeface="Calibri" panose="020F0502020204030204" pitchFamily="34" charset="0"/>
              <a:buNone/>
            </a:pPr>
            <a:r>
              <a:rPr lang="en-US" sz="2200" b="1" dirty="0">
                <a:solidFill>
                  <a:srgbClr val="0070C0"/>
                </a:solidFill>
              </a:rPr>
              <a:t>[Cotler, Jensen, Maloney ‘19]</a:t>
            </a:r>
            <a:endParaRPr lang="en-US" sz="200" b="1" dirty="0">
              <a:solidFill>
                <a:srgbClr val="0070C0"/>
              </a:solidFill>
            </a:endParaRPr>
          </a:p>
          <a:p>
            <a:pPr marL="0" indent="0">
              <a:spcBef>
                <a:spcPts val="200"/>
              </a:spcBef>
              <a:buFont typeface="Calibri" panose="020F0502020204030204" pitchFamily="34" charset="0"/>
              <a:buNone/>
            </a:pPr>
            <a:r>
              <a:rPr lang="en-US" sz="2200" dirty="0" err="1">
                <a:solidFill>
                  <a:schemeClr val="tx1"/>
                </a:solidFill>
              </a:rPr>
              <a:t>Hartle</a:t>
            </a:r>
            <a:r>
              <a:rPr lang="en-US" sz="2200" dirty="0">
                <a:solidFill>
                  <a:schemeClr val="tx1"/>
                </a:solidFill>
              </a:rPr>
              <a:t>-Hawking wavefunction</a:t>
            </a:r>
          </a:p>
          <a:p>
            <a:pPr marL="0" indent="0">
              <a:spcBef>
                <a:spcPts val="200"/>
              </a:spcBef>
              <a:buFont typeface="Calibri" panose="020F0502020204030204" pitchFamily="34" charset="0"/>
              <a:buNone/>
            </a:pPr>
            <a:r>
              <a:rPr lang="en-US" sz="2200" dirty="0">
                <a:solidFill>
                  <a:schemeClr val="tx1"/>
                </a:solidFill>
              </a:rPr>
              <a:t>Global </a:t>
            </a:r>
            <a:r>
              <a:rPr lang="en-US" sz="2200" dirty="0" err="1">
                <a:solidFill>
                  <a:schemeClr val="tx1"/>
                </a:solidFill>
              </a:rPr>
              <a:t>dS</a:t>
            </a:r>
            <a:r>
              <a:rPr lang="en-US" sz="2200" dirty="0">
                <a:solidFill>
                  <a:schemeClr val="tx1"/>
                </a:solidFill>
              </a:rPr>
              <a:t> amplitude</a:t>
            </a:r>
          </a:p>
          <a:p>
            <a:pPr marL="0" indent="0">
              <a:spcBef>
                <a:spcPts val="200"/>
              </a:spcBef>
              <a:buFont typeface="Calibri" panose="020F0502020204030204" pitchFamily="34" charset="0"/>
              <a:buNone/>
            </a:pPr>
            <a:r>
              <a:rPr lang="en-US" sz="2200" dirty="0">
                <a:solidFill>
                  <a:schemeClr val="tx1"/>
                </a:solidFill>
              </a:rPr>
              <a:t>Proposal for genus expansion</a:t>
            </a:r>
          </a:p>
          <a:p>
            <a:pPr marL="0" indent="0">
              <a:spcBef>
                <a:spcPts val="200"/>
              </a:spcBef>
              <a:buFont typeface="Calibri" panose="020F0502020204030204" pitchFamily="34" charset="0"/>
              <a:buNone/>
            </a:pPr>
            <a:r>
              <a:rPr lang="en-US" sz="2200" dirty="0">
                <a:solidFill>
                  <a:schemeClr val="tx1"/>
                </a:solidFill>
              </a:rPr>
              <a:t>Proposal for relation to </a:t>
            </a:r>
            <a:r>
              <a:rPr lang="en-US" sz="2200" dirty="0" err="1">
                <a:solidFill>
                  <a:schemeClr val="tx1"/>
                </a:solidFill>
              </a:rPr>
              <a:t>AdS</a:t>
            </a:r>
            <a:r>
              <a:rPr lang="en-US" sz="2200" dirty="0">
                <a:solidFill>
                  <a:schemeClr val="tx1"/>
                </a:solidFill>
              </a:rPr>
              <a:t> setting </a:t>
            </a:r>
          </a:p>
          <a:p>
            <a:pPr marL="0" indent="0">
              <a:spcBef>
                <a:spcPts val="200"/>
              </a:spcBef>
              <a:buFont typeface="Calibri" panose="020F0502020204030204" pitchFamily="34" charset="0"/>
              <a:buNone/>
            </a:pPr>
            <a:endParaRPr lang="en-US" sz="2200" dirty="0">
              <a:solidFill>
                <a:schemeClr val="tx1"/>
              </a:solidFill>
            </a:endParaRPr>
          </a:p>
          <a:p>
            <a:pPr marL="0" indent="0">
              <a:spcBef>
                <a:spcPts val="200"/>
              </a:spcBef>
              <a:buFont typeface="Calibri" panose="020F0502020204030204" pitchFamily="34" charset="0"/>
              <a:buNone/>
            </a:pPr>
            <a:endParaRPr lang="en-US" sz="2200" dirty="0">
              <a:solidFill>
                <a:schemeClr val="tx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86D2D99-2D13-C253-B19B-235CDD4281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6883" y="1724134"/>
            <a:ext cx="935518" cy="212261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3BD5C89A-53E5-607F-64F7-8D126E4614A4}"/>
              </a:ext>
            </a:extLst>
          </p:cNvPr>
          <p:cNvSpPr txBox="1">
            <a:spLocks/>
          </p:cNvSpPr>
          <p:nvPr/>
        </p:nvSpPr>
        <p:spPr>
          <a:xfrm>
            <a:off x="531219" y="4483710"/>
            <a:ext cx="8565887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200"/>
              </a:spcBef>
              <a:buFont typeface="Calibri" panose="020F0502020204030204" pitchFamily="34" charset="0"/>
              <a:buNone/>
            </a:pPr>
            <a:r>
              <a:rPr lang="en-US" sz="2200" b="1" dirty="0">
                <a:solidFill>
                  <a:srgbClr val="0070C0"/>
                </a:solidFill>
              </a:rPr>
              <a:t>[Cotler, Jensen ‘19]</a:t>
            </a:r>
            <a:endParaRPr lang="en-US" sz="200" b="1" dirty="0">
              <a:solidFill>
                <a:srgbClr val="0070C0"/>
              </a:solidFill>
            </a:endParaRPr>
          </a:p>
          <a:p>
            <a:pPr marL="0" indent="0">
              <a:spcBef>
                <a:spcPts val="200"/>
              </a:spcBef>
              <a:buFont typeface="Calibri" panose="020F0502020204030204" pitchFamily="34" charset="0"/>
              <a:buNone/>
            </a:pPr>
            <a:r>
              <a:rPr lang="en-US" sz="2200" dirty="0">
                <a:solidFill>
                  <a:schemeClr val="tx1"/>
                </a:solidFill>
              </a:rPr>
              <a:t>Inner product on asymptotic states, S-matrix</a:t>
            </a:r>
          </a:p>
          <a:p>
            <a:pPr marL="0" indent="0">
              <a:spcBef>
                <a:spcPts val="200"/>
              </a:spcBef>
              <a:buFont typeface="Calibri" panose="020F0502020204030204" pitchFamily="34" charset="0"/>
              <a:buNone/>
            </a:pPr>
            <a:r>
              <a:rPr lang="en-US" sz="2200" dirty="0" err="1">
                <a:solidFill>
                  <a:schemeClr val="tx1"/>
                </a:solidFill>
              </a:rPr>
              <a:t>Hartle</a:t>
            </a:r>
            <a:r>
              <a:rPr lang="en-US" sz="2200" dirty="0">
                <a:solidFill>
                  <a:schemeClr val="tx1"/>
                </a:solidFill>
              </a:rPr>
              <a:t>-Hawking state is non-</a:t>
            </a:r>
            <a:r>
              <a:rPr lang="en-US" sz="2200" dirty="0" err="1">
                <a:solidFill>
                  <a:schemeClr val="tx1"/>
                </a:solidFill>
              </a:rPr>
              <a:t>normalizable</a:t>
            </a:r>
            <a:endParaRPr lang="en-US" sz="2200" dirty="0">
              <a:solidFill>
                <a:schemeClr val="tx1"/>
              </a:solidFill>
            </a:endParaRPr>
          </a:p>
          <a:p>
            <a:pPr marL="0" indent="0">
              <a:spcBef>
                <a:spcPts val="200"/>
              </a:spcBef>
              <a:buFont typeface="Calibri" panose="020F0502020204030204" pitchFamily="34" charset="0"/>
              <a:buNone/>
            </a:pPr>
            <a:endParaRPr lang="en-US" sz="2200" dirty="0">
              <a:solidFill>
                <a:schemeClr val="tx1"/>
              </a:solidFill>
            </a:endParaRPr>
          </a:p>
          <a:p>
            <a:pPr marL="0" indent="0">
              <a:spcBef>
                <a:spcPts val="200"/>
              </a:spcBef>
              <a:buFont typeface="Calibri" panose="020F0502020204030204" pitchFamily="34" charset="0"/>
              <a:buNone/>
            </a:pPr>
            <a:endParaRPr lang="en-US" sz="2200" dirty="0">
              <a:solidFill>
                <a:schemeClr val="tx1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5FB6324-01BC-85BF-40FE-D2E4D2D36C1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8094546" y="458108"/>
            <a:ext cx="2588647" cy="1947496"/>
          </a:xfrm>
          <a:prstGeom prst="rect">
            <a:avLst/>
          </a:prstGeom>
        </p:spPr>
      </p:pic>
      <p:pic>
        <p:nvPicPr>
          <p:cNvPr id="16" name="Picture 15" descr="A diagram of a graph&#10;&#10;Description automatically generated">
            <a:extLst>
              <a:ext uri="{FF2B5EF4-FFF2-40B4-BE49-F238E27FC236}">
                <a16:creationId xmlns:a16="http://schemas.microsoft.com/office/drawing/2014/main" id="{133B16F9-2D05-8DCF-3CEB-0A83024035B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6580" y="2075443"/>
            <a:ext cx="5320812" cy="2229391"/>
          </a:xfrm>
          <a:prstGeom prst="rect">
            <a:avLst/>
          </a:prstGeom>
        </p:spPr>
      </p:pic>
      <p:pic>
        <p:nvPicPr>
          <p:cNvPr id="18" name="Picture 17" descr="A couple of hourglasses with a plus&#10;&#10;Description automatically generated">
            <a:extLst>
              <a:ext uri="{FF2B5EF4-FFF2-40B4-BE49-F238E27FC236}">
                <a16:creationId xmlns:a16="http://schemas.microsoft.com/office/drawing/2014/main" id="{B3B05202-A6AA-5891-CCBB-460F6DB3879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4249" y="4370499"/>
            <a:ext cx="5320812" cy="1378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436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D5959F9-19FC-8740-9DDA-F358584BC00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Content Placeholder 2">
            <a:extLst>
              <a:ext uri="{FF2B5EF4-FFF2-40B4-BE49-F238E27FC236}">
                <a16:creationId xmlns:a16="http://schemas.microsoft.com/office/drawing/2014/main" id="{0C37B9A9-4B4F-7A4B-9DA4-FE601A960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221" y="420048"/>
            <a:ext cx="10289177" cy="766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200" b="1" dirty="0">
                <a:solidFill>
                  <a:schemeClr val="tx1"/>
                </a:solidFill>
              </a:rPr>
              <a:t>Matrix model</a:t>
            </a:r>
            <a:endParaRPr lang="en-US" sz="4200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1D8CE4-1089-866B-25F7-03EE13F75573}"/>
              </a:ext>
            </a:extLst>
          </p:cNvPr>
          <p:cNvSpPr txBox="1">
            <a:spLocks/>
          </p:cNvSpPr>
          <p:nvPr/>
        </p:nvSpPr>
        <p:spPr>
          <a:xfrm>
            <a:off x="531221" y="1381019"/>
            <a:ext cx="11045083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3200" dirty="0" err="1">
                <a:solidFill>
                  <a:schemeClr val="tx1"/>
                </a:solidFill>
              </a:rPr>
              <a:t>dS</a:t>
            </a:r>
            <a:r>
              <a:rPr lang="en-US" sz="3200" dirty="0">
                <a:solidFill>
                  <a:schemeClr val="tx1"/>
                </a:solidFill>
              </a:rPr>
              <a:t> JT can also be viewed as a continuation of the Euclidean </a:t>
            </a:r>
            <a:r>
              <a:rPr lang="en-US" sz="3200" dirty="0" err="1">
                <a:solidFill>
                  <a:schemeClr val="tx1"/>
                </a:solidFill>
              </a:rPr>
              <a:t>AdS</a:t>
            </a:r>
            <a:r>
              <a:rPr lang="en-US" sz="3200" dirty="0">
                <a:solidFill>
                  <a:schemeClr val="tx1"/>
                </a:solidFill>
              </a:rPr>
              <a:t> JT matrix model of </a:t>
            </a:r>
            <a:r>
              <a:rPr lang="en-US" sz="2800" b="1" dirty="0">
                <a:solidFill>
                  <a:srgbClr val="0070C0"/>
                </a:solidFill>
              </a:rPr>
              <a:t>[Saad, </a:t>
            </a:r>
            <a:r>
              <a:rPr lang="en-US" sz="2800" b="1" dirty="0" err="1">
                <a:solidFill>
                  <a:srgbClr val="0070C0"/>
                </a:solidFill>
              </a:rPr>
              <a:t>Shenker</a:t>
            </a:r>
            <a:r>
              <a:rPr lang="en-US" sz="2800" b="1" dirty="0">
                <a:solidFill>
                  <a:srgbClr val="0070C0"/>
                </a:solidFill>
              </a:rPr>
              <a:t>, Stanford ‘19]</a:t>
            </a:r>
            <a:r>
              <a:rPr lang="en-US" sz="2800" dirty="0">
                <a:solidFill>
                  <a:srgbClr val="0070C0"/>
                </a:solidFill>
              </a:rPr>
              <a:t> 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4F5B157B-A18B-7E17-05E8-C6884BB97C60}"/>
              </a:ext>
            </a:extLst>
          </p:cNvPr>
          <p:cNvSpPr txBox="1">
            <a:spLocks/>
          </p:cNvSpPr>
          <p:nvPr/>
        </p:nvSpPr>
        <p:spPr>
          <a:xfrm>
            <a:off x="750676" y="2638817"/>
            <a:ext cx="11045083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3200" b="1" dirty="0">
                <a:solidFill>
                  <a:schemeClr val="tx1"/>
                </a:solidFill>
              </a:rPr>
              <a:t>Two ingredients:</a:t>
            </a:r>
            <a:endParaRPr lang="en-US" sz="3200" b="1" dirty="0">
              <a:solidFill>
                <a:srgbClr val="E89112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E02CBB7-47A1-3EAA-E4F0-75662173B3FE}"/>
              </a:ext>
            </a:extLst>
          </p:cNvPr>
          <p:cNvSpPr txBox="1">
            <a:spLocks/>
          </p:cNvSpPr>
          <p:nvPr/>
        </p:nvSpPr>
        <p:spPr>
          <a:xfrm>
            <a:off x="1281896" y="3363566"/>
            <a:ext cx="11045083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3200" dirty="0">
                <a:solidFill>
                  <a:schemeClr val="tx1"/>
                </a:solidFill>
              </a:rPr>
              <a:t>Continuation of genus counting parameter  </a:t>
            </a:r>
            <a:endParaRPr lang="en-US" sz="3200" dirty="0">
              <a:solidFill>
                <a:srgbClr val="E89112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A54403-BBD8-6CE3-6FCD-3ED8DD8F414C}"/>
              </a:ext>
            </a:extLst>
          </p:cNvPr>
          <p:cNvSpPr txBox="1">
            <a:spLocks/>
          </p:cNvSpPr>
          <p:nvPr/>
        </p:nvSpPr>
        <p:spPr>
          <a:xfrm>
            <a:off x="1281896" y="4440460"/>
            <a:ext cx="11045083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3200" dirty="0">
                <a:solidFill>
                  <a:schemeClr val="tx1"/>
                </a:solidFill>
              </a:rPr>
              <a:t>Parameters in single-trace insertions:</a:t>
            </a:r>
            <a:endParaRPr lang="en-US" sz="3200" dirty="0">
              <a:solidFill>
                <a:srgbClr val="E89112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9103A3D-B91C-F229-EA79-07D928779C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3922" y="4113123"/>
            <a:ext cx="2970784" cy="1221945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3B59E391-56C8-6573-B33A-527FA0587929}"/>
              </a:ext>
            </a:extLst>
          </p:cNvPr>
          <p:cNvSpPr/>
          <p:nvPr/>
        </p:nvSpPr>
        <p:spPr>
          <a:xfrm>
            <a:off x="545516" y="2530942"/>
            <a:ext cx="11396548" cy="2975370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8EE20D83-A5B8-D1E0-E863-87EEC2E4826E}"/>
              </a:ext>
            </a:extLst>
          </p:cNvPr>
          <p:cNvSpPr txBox="1">
            <a:spLocks/>
          </p:cNvSpPr>
          <p:nvPr/>
        </p:nvSpPr>
        <p:spPr>
          <a:xfrm>
            <a:off x="618668" y="5745812"/>
            <a:ext cx="11045083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200"/>
              </a:spcBef>
              <a:buFont typeface="Calibri" panose="020F0502020204030204" pitchFamily="34" charset="0"/>
              <a:buNone/>
            </a:pPr>
            <a:r>
              <a:rPr lang="en-US" sz="3200" b="1" dirty="0">
                <a:solidFill>
                  <a:schemeClr val="tx1"/>
                </a:solidFill>
              </a:rPr>
              <a:t>Note:</a:t>
            </a:r>
            <a:r>
              <a:rPr lang="en-US" sz="3200" dirty="0">
                <a:solidFill>
                  <a:schemeClr val="tx1"/>
                </a:solidFill>
              </a:rPr>
              <a:t>                      so the effective string coupling is pure imaginary</a:t>
            </a:r>
            <a:endParaRPr lang="en-US" sz="3200" b="1" dirty="0">
              <a:solidFill>
                <a:srgbClr val="E89112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A44A9B2-3197-E0FB-248A-469304F4CD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69332" y="3242363"/>
            <a:ext cx="2440772" cy="78189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E731A5F-5FE2-6FB1-47EF-865C2719352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11842" y="5807391"/>
            <a:ext cx="1711842" cy="336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8940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D5959F9-19FC-8740-9DDA-F358584BC00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Content Placeholder 2">
            <a:extLst>
              <a:ext uri="{FF2B5EF4-FFF2-40B4-BE49-F238E27FC236}">
                <a16:creationId xmlns:a16="http://schemas.microsoft.com/office/drawing/2014/main" id="{0C37B9A9-4B4F-7A4B-9DA4-FE601A960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221" y="420048"/>
            <a:ext cx="10289177" cy="766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200" b="1" dirty="0">
                <a:solidFill>
                  <a:schemeClr val="tx1"/>
                </a:solidFill>
              </a:rPr>
              <a:t>Matrix model</a:t>
            </a:r>
            <a:endParaRPr lang="en-US" sz="4200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1D8CE4-1089-866B-25F7-03EE13F75573}"/>
              </a:ext>
            </a:extLst>
          </p:cNvPr>
          <p:cNvSpPr txBox="1">
            <a:spLocks/>
          </p:cNvSpPr>
          <p:nvPr/>
        </p:nvSpPr>
        <p:spPr>
          <a:xfrm>
            <a:off x="531221" y="1381019"/>
            <a:ext cx="11045083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3200" dirty="0" err="1">
                <a:solidFill>
                  <a:schemeClr val="tx1"/>
                </a:solidFill>
              </a:rPr>
              <a:t>dS</a:t>
            </a:r>
            <a:r>
              <a:rPr lang="en-US" sz="3200" dirty="0">
                <a:solidFill>
                  <a:schemeClr val="tx1"/>
                </a:solidFill>
              </a:rPr>
              <a:t> JT can also be viewed as a continuation of the Euclidean </a:t>
            </a:r>
            <a:r>
              <a:rPr lang="en-US" sz="3200" dirty="0" err="1">
                <a:solidFill>
                  <a:schemeClr val="tx1"/>
                </a:solidFill>
              </a:rPr>
              <a:t>AdS</a:t>
            </a:r>
            <a:r>
              <a:rPr lang="en-US" sz="3200" dirty="0">
                <a:solidFill>
                  <a:schemeClr val="tx1"/>
                </a:solidFill>
              </a:rPr>
              <a:t> JT matrix model of </a:t>
            </a:r>
            <a:r>
              <a:rPr lang="en-US" sz="2800" b="1" dirty="0">
                <a:solidFill>
                  <a:srgbClr val="0070C0"/>
                </a:solidFill>
              </a:rPr>
              <a:t>[Saad, </a:t>
            </a:r>
            <a:r>
              <a:rPr lang="en-US" sz="2800" b="1" dirty="0" err="1">
                <a:solidFill>
                  <a:srgbClr val="0070C0"/>
                </a:solidFill>
              </a:rPr>
              <a:t>Shenker</a:t>
            </a:r>
            <a:r>
              <a:rPr lang="en-US" sz="2800" b="1" dirty="0">
                <a:solidFill>
                  <a:srgbClr val="0070C0"/>
                </a:solidFill>
              </a:rPr>
              <a:t>, Stanford ‘19]</a:t>
            </a:r>
            <a:r>
              <a:rPr lang="en-US" sz="2800" dirty="0">
                <a:solidFill>
                  <a:srgbClr val="0070C0"/>
                </a:solidFill>
              </a:rPr>
              <a:t> 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4F5B157B-A18B-7E17-05E8-C6884BB97C60}"/>
              </a:ext>
            </a:extLst>
          </p:cNvPr>
          <p:cNvSpPr txBox="1">
            <a:spLocks/>
          </p:cNvSpPr>
          <p:nvPr/>
        </p:nvSpPr>
        <p:spPr>
          <a:xfrm>
            <a:off x="750676" y="2638817"/>
            <a:ext cx="11045083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3200" b="1" dirty="0">
                <a:solidFill>
                  <a:schemeClr val="tx1"/>
                </a:solidFill>
              </a:rPr>
              <a:t>Two ingredients:</a:t>
            </a:r>
            <a:endParaRPr lang="en-US" sz="3200" b="1" dirty="0">
              <a:solidFill>
                <a:srgbClr val="E89112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E02CBB7-47A1-3EAA-E4F0-75662173B3FE}"/>
              </a:ext>
            </a:extLst>
          </p:cNvPr>
          <p:cNvSpPr txBox="1">
            <a:spLocks/>
          </p:cNvSpPr>
          <p:nvPr/>
        </p:nvSpPr>
        <p:spPr>
          <a:xfrm>
            <a:off x="1281896" y="3363566"/>
            <a:ext cx="11045083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3200" dirty="0">
                <a:solidFill>
                  <a:schemeClr val="tx1"/>
                </a:solidFill>
              </a:rPr>
              <a:t>Continuation of genus counting parameter  </a:t>
            </a:r>
            <a:endParaRPr lang="en-US" sz="3200" dirty="0">
              <a:solidFill>
                <a:srgbClr val="E89112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A54403-BBD8-6CE3-6FCD-3ED8DD8F414C}"/>
              </a:ext>
            </a:extLst>
          </p:cNvPr>
          <p:cNvSpPr txBox="1">
            <a:spLocks/>
          </p:cNvSpPr>
          <p:nvPr/>
        </p:nvSpPr>
        <p:spPr>
          <a:xfrm>
            <a:off x="1281896" y="4440460"/>
            <a:ext cx="11045083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3200" dirty="0">
                <a:solidFill>
                  <a:schemeClr val="tx1"/>
                </a:solidFill>
              </a:rPr>
              <a:t>Parameters in single-trace insertions:</a:t>
            </a:r>
            <a:endParaRPr lang="en-US" sz="3200" dirty="0">
              <a:solidFill>
                <a:srgbClr val="E89112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9103A3D-B91C-F229-EA79-07D928779C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3922" y="4113123"/>
            <a:ext cx="2970784" cy="1221945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3B59E391-56C8-6573-B33A-527FA0587929}"/>
              </a:ext>
            </a:extLst>
          </p:cNvPr>
          <p:cNvSpPr/>
          <p:nvPr/>
        </p:nvSpPr>
        <p:spPr>
          <a:xfrm>
            <a:off x="545516" y="2530942"/>
            <a:ext cx="11396548" cy="2975370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8EE20D83-A5B8-D1E0-E863-87EEC2E4826E}"/>
              </a:ext>
            </a:extLst>
          </p:cNvPr>
          <p:cNvSpPr txBox="1">
            <a:spLocks/>
          </p:cNvSpPr>
          <p:nvPr/>
        </p:nvSpPr>
        <p:spPr>
          <a:xfrm>
            <a:off x="618668" y="5745812"/>
            <a:ext cx="11045083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200"/>
              </a:spcBef>
              <a:buFont typeface="Calibri" panose="020F0502020204030204" pitchFamily="34" charset="0"/>
              <a:buNone/>
            </a:pPr>
            <a:r>
              <a:rPr lang="en-US" sz="3200" b="1" dirty="0">
                <a:solidFill>
                  <a:schemeClr val="tx1"/>
                </a:solidFill>
              </a:rPr>
              <a:t>Note:</a:t>
            </a:r>
            <a:r>
              <a:rPr lang="en-US" sz="3200" dirty="0">
                <a:solidFill>
                  <a:schemeClr val="tx1"/>
                </a:solidFill>
              </a:rPr>
              <a:t>                      so the effective string coupling is pure imaginary</a:t>
            </a:r>
            <a:endParaRPr lang="en-US" sz="3200" b="1" dirty="0">
              <a:solidFill>
                <a:srgbClr val="E89112"/>
              </a:solidFill>
            </a:endParaRPr>
          </a:p>
          <a:p>
            <a:pPr marL="0" indent="0">
              <a:spcBef>
                <a:spcPts val="200"/>
              </a:spcBef>
              <a:buFont typeface="Calibri" panose="020F0502020204030204" pitchFamily="34" charset="0"/>
              <a:buNone/>
            </a:pPr>
            <a:r>
              <a:rPr lang="en-US" sz="3200" b="1" dirty="0">
                <a:solidFill>
                  <a:srgbClr val="E89112"/>
                </a:solidFill>
              </a:rPr>
              <a:t>	 </a:t>
            </a:r>
            <a:r>
              <a:rPr lang="en-US" sz="3200" dirty="0">
                <a:solidFill>
                  <a:schemeClr val="tx1"/>
                </a:solidFill>
              </a:rPr>
              <a:t>Implements</a:t>
            </a:r>
            <a:endParaRPr lang="en-US" sz="2200" dirty="0">
              <a:solidFill>
                <a:srgbClr val="0070C0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A44A9B2-3197-E0FB-248A-469304F4CD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69332" y="3242363"/>
            <a:ext cx="2440772" cy="78189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E731A5F-5FE2-6FB1-47EF-865C2719352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11842" y="5807391"/>
            <a:ext cx="1711842" cy="33625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6C5B8C7-4699-48D8-ABBE-7DF89A19CF6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32028" y="6300003"/>
            <a:ext cx="2966484" cy="375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0795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D5959F9-19FC-8740-9DDA-F358584BC00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Content Placeholder 2">
            <a:extLst>
              <a:ext uri="{FF2B5EF4-FFF2-40B4-BE49-F238E27FC236}">
                <a16:creationId xmlns:a16="http://schemas.microsoft.com/office/drawing/2014/main" id="{0C37B9A9-4B4F-7A4B-9DA4-FE601A960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221" y="420048"/>
            <a:ext cx="10289177" cy="766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200" b="1" dirty="0">
                <a:solidFill>
                  <a:schemeClr val="tx1"/>
                </a:solidFill>
              </a:rPr>
              <a:t>Matrix model</a:t>
            </a:r>
            <a:endParaRPr lang="en-US" sz="4200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1D8CE4-1089-866B-25F7-03EE13F75573}"/>
              </a:ext>
            </a:extLst>
          </p:cNvPr>
          <p:cNvSpPr txBox="1">
            <a:spLocks/>
          </p:cNvSpPr>
          <p:nvPr/>
        </p:nvSpPr>
        <p:spPr>
          <a:xfrm>
            <a:off x="531221" y="1381019"/>
            <a:ext cx="11045083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3200" dirty="0" err="1">
                <a:solidFill>
                  <a:schemeClr val="tx1"/>
                </a:solidFill>
              </a:rPr>
              <a:t>dS</a:t>
            </a:r>
            <a:r>
              <a:rPr lang="en-US" sz="3200" dirty="0">
                <a:solidFill>
                  <a:schemeClr val="tx1"/>
                </a:solidFill>
              </a:rPr>
              <a:t> JT can also be viewed as a continuation of the Euclidean </a:t>
            </a:r>
            <a:r>
              <a:rPr lang="en-US" sz="3200" dirty="0" err="1">
                <a:solidFill>
                  <a:schemeClr val="tx1"/>
                </a:solidFill>
              </a:rPr>
              <a:t>AdS</a:t>
            </a:r>
            <a:r>
              <a:rPr lang="en-US" sz="3200" dirty="0">
                <a:solidFill>
                  <a:schemeClr val="tx1"/>
                </a:solidFill>
              </a:rPr>
              <a:t> JT matrix model of </a:t>
            </a:r>
            <a:r>
              <a:rPr lang="en-US" sz="2800" b="1" dirty="0">
                <a:solidFill>
                  <a:srgbClr val="0070C0"/>
                </a:solidFill>
              </a:rPr>
              <a:t>[Saad, </a:t>
            </a:r>
            <a:r>
              <a:rPr lang="en-US" sz="2800" b="1" dirty="0" err="1">
                <a:solidFill>
                  <a:srgbClr val="0070C0"/>
                </a:solidFill>
              </a:rPr>
              <a:t>Shenker</a:t>
            </a:r>
            <a:r>
              <a:rPr lang="en-US" sz="2800" b="1" dirty="0">
                <a:solidFill>
                  <a:srgbClr val="0070C0"/>
                </a:solidFill>
              </a:rPr>
              <a:t>, Stanford ‘19]</a:t>
            </a:r>
            <a:r>
              <a:rPr lang="en-US" sz="2800" dirty="0">
                <a:solidFill>
                  <a:srgbClr val="0070C0"/>
                </a:solidFill>
              </a:rPr>
              <a:t> 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4F5B157B-A18B-7E17-05E8-C6884BB97C60}"/>
              </a:ext>
            </a:extLst>
          </p:cNvPr>
          <p:cNvSpPr txBox="1">
            <a:spLocks/>
          </p:cNvSpPr>
          <p:nvPr/>
        </p:nvSpPr>
        <p:spPr>
          <a:xfrm>
            <a:off x="750676" y="2638817"/>
            <a:ext cx="11045083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3200" b="1" dirty="0">
                <a:solidFill>
                  <a:schemeClr val="tx1"/>
                </a:solidFill>
              </a:rPr>
              <a:t>Two ingredients:</a:t>
            </a:r>
            <a:endParaRPr lang="en-US" sz="3200" b="1" dirty="0">
              <a:solidFill>
                <a:srgbClr val="E89112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E02CBB7-47A1-3EAA-E4F0-75662173B3FE}"/>
              </a:ext>
            </a:extLst>
          </p:cNvPr>
          <p:cNvSpPr txBox="1">
            <a:spLocks/>
          </p:cNvSpPr>
          <p:nvPr/>
        </p:nvSpPr>
        <p:spPr>
          <a:xfrm>
            <a:off x="1281896" y="3363566"/>
            <a:ext cx="11045083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3200" dirty="0">
                <a:solidFill>
                  <a:schemeClr val="tx1"/>
                </a:solidFill>
              </a:rPr>
              <a:t>Continuation of genus counting parameter  </a:t>
            </a:r>
            <a:endParaRPr lang="en-US" sz="3200" dirty="0">
              <a:solidFill>
                <a:srgbClr val="E89112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A54403-BBD8-6CE3-6FCD-3ED8DD8F414C}"/>
              </a:ext>
            </a:extLst>
          </p:cNvPr>
          <p:cNvSpPr txBox="1">
            <a:spLocks/>
          </p:cNvSpPr>
          <p:nvPr/>
        </p:nvSpPr>
        <p:spPr>
          <a:xfrm>
            <a:off x="1281896" y="4440460"/>
            <a:ext cx="11045083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3200" dirty="0">
                <a:solidFill>
                  <a:schemeClr val="tx1"/>
                </a:solidFill>
              </a:rPr>
              <a:t>Parameters in single-trace insertions:</a:t>
            </a:r>
            <a:endParaRPr lang="en-US" sz="3200" dirty="0">
              <a:solidFill>
                <a:srgbClr val="E89112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9103A3D-B91C-F229-EA79-07D928779C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3922" y="4113123"/>
            <a:ext cx="2970784" cy="1221945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3B59E391-56C8-6573-B33A-527FA0587929}"/>
              </a:ext>
            </a:extLst>
          </p:cNvPr>
          <p:cNvSpPr/>
          <p:nvPr/>
        </p:nvSpPr>
        <p:spPr>
          <a:xfrm>
            <a:off x="545516" y="2530942"/>
            <a:ext cx="11396548" cy="2975370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8EE20D83-A5B8-D1E0-E863-87EEC2E4826E}"/>
              </a:ext>
            </a:extLst>
          </p:cNvPr>
          <p:cNvSpPr txBox="1">
            <a:spLocks/>
          </p:cNvSpPr>
          <p:nvPr/>
        </p:nvSpPr>
        <p:spPr>
          <a:xfrm>
            <a:off x="618668" y="5745812"/>
            <a:ext cx="11045083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200"/>
              </a:spcBef>
              <a:buFont typeface="Calibri" panose="020F0502020204030204" pitchFamily="34" charset="0"/>
              <a:buNone/>
            </a:pPr>
            <a:r>
              <a:rPr lang="en-US" sz="3200" b="1" dirty="0">
                <a:solidFill>
                  <a:schemeClr val="tx1"/>
                </a:solidFill>
              </a:rPr>
              <a:t>Note:</a:t>
            </a:r>
            <a:r>
              <a:rPr lang="en-US" sz="3200" dirty="0">
                <a:solidFill>
                  <a:schemeClr val="tx1"/>
                </a:solidFill>
              </a:rPr>
              <a:t>                      so the effective string coupling is pure imaginary</a:t>
            </a:r>
            <a:endParaRPr lang="en-US" sz="3200" b="1" dirty="0">
              <a:solidFill>
                <a:srgbClr val="E89112"/>
              </a:solidFill>
            </a:endParaRPr>
          </a:p>
          <a:p>
            <a:pPr marL="0" indent="0">
              <a:spcBef>
                <a:spcPts val="200"/>
              </a:spcBef>
              <a:buFont typeface="Calibri" panose="020F0502020204030204" pitchFamily="34" charset="0"/>
              <a:buNone/>
            </a:pPr>
            <a:r>
              <a:rPr lang="en-US" sz="3200" b="1" dirty="0">
                <a:solidFill>
                  <a:srgbClr val="E89112"/>
                </a:solidFill>
              </a:rPr>
              <a:t>	 </a:t>
            </a:r>
            <a:r>
              <a:rPr lang="en-US" sz="3200" dirty="0">
                <a:solidFill>
                  <a:schemeClr val="tx1"/>
                </a:solidFill>
              </a:rPr>
              <a:t>Implements                                    </a:t>
            </a:r>
            <a:r>
              <a:rPr lang="en-US" sz="2200" dirty="0">
                <a:solidFill>
                  <a:schemeClr val="tx1"/>
                </a:solidFill>
              </a:rPr>
              <a:t>(c.f. </a:t>
            </a:r>
            <a:r>
              <a:rPr lang="en-US" sz="2200" b="1" dirty="0">
                <a:solidFill>
                  <a:srgbClr val="0070C0"/>
                </a:solidFill>
              </a:rPr>
              <a:t>[</a:t>
            </a:r>
            <a:r>
              <a:rPr lang="en-US" sz="2200" b="1" dirty="0" err="1">
                <a:solidFill>
                  <a:srgbClr val="0070C0"/>
                </a:solidFill>
              </a:rPr>
              <a:t>Anninos</a:t>
            </a:r>
            <a:r>
              <a:rPr lang="en-US" sz="2200" b="1" dirty="0">
                <a:solidFill>
                  <a:srgbClr val="0070C0"/>
                </a:solidFill>
              </a:rPr>
              <a:t>, Hartman, </a:t>
            </a:r>
            <a:r>
              <a:rPr lang="en-US" sz="2200" b="1" dirty="0" err="1">
                <a:solidFill>
                  <a:srgbClr val="0070C0"/>
                </a:solidFill>
              </a:rPr>
              <a:t>Strominger</a:t>
            </a:r>
            <a:r>
              <a:rPr lang="en-US" sz="2200" b="1" dirty="0">
                <a:solidFill>
                  <a:srgbClr val="0070C0"/>
                </a:solidFill>
              </a:rPr>
              <a:t> ‘11</a:t>
            </a:r>
            <a:r>
              <a:rPr lang="en-US" sz="2200" dirty="0">
                <a:solidFill>
                  <a:srgbClr val="0070C0"/>
                </a:solidFill>
              </a:rPr>
              <a:t>]</a:t>
            </a:r>
            <a:r>
              <a:rPr lang="en-US" sz="2200" dirty="0">
                <a:solidFill>
                  <a:schemeClr val="tx1"/>
                </a:solidFill>
              </a:rPr>
              <a:t>)</a:t>
            </a:r>
            <a:endParaRPr lang="en-US" sz="2200" dirty="0">
              <a:solidFill>
                <a:srgbClr val="0070C0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A44A9B2-3197-E0FB-248A-469304F4CD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69332" y="3242363"/>
            <a:ext cx="2440772" cy="78189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E731A5F-5FE2-6FB1-47EF-865C2719352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11842" y="5807391"/>
            <a:ext cx="1711842" cy="33625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6C5B8C7-4699-48D8-ABBE-7DF89A19CF6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32028" y="6300003"/>
            <a:ext cx="2966484" cy="375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737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D5959F9-19FC-8740-9DDA-F358584BC00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Content Placeholder 2">
            <a:extLst>
              <a:ext uri="{FF2B5EF4-FFF2-40B4-BE49-F238E27FC236}">
                <a16:creationId xmlns:a16="http://schemas.microsoft.com/office/drawing/2014/main" id="{0C37B9A9-4B4F-7A4B-9DA4-FE601A960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221" y="420048"/>
            <a:ext cx="10289177" cy="766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200" b="1" dirty="0" err="1">
                <a:solidFill>
                  <a:schemeClr val="tx1"/>
                </a:solidFill>
              </a:rPr>
              <a:t>Borel</a:t>
            </a:r>
            <a:r>
              <a:rPr lang="en-US" sz="4200" b="1" dirty="0">
                <a:solidFill>
                  <a:schemeClr val="tx1"/>
                </a:solidFill>
              </a:rPr>
              <a:t> </a:t>
            </a:r>
            <a:r>
              <a:rPr lang="en-US" sz="4200" b="1" dirty="0" err="1">
                <a:solidFill>
                  <a:schemeClr val="tx1"/>
                </a:solidFill>
              </a:rPr>
              <a:t>resummation</a:t>
            </a:r>
            <a:endParaRPr lang="en-US" sz="4200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476986-A2F1-3706-758B-C6B94599BEC0}"/>
              </a:ext>
            </a:extLst>
          </p:cNvPr>
          <p:cNvSpPr txBox="1">
            <a:spLocks/>
          </p:cNvSpPr>
          <p:nvPr/>
        </p:nvSpPr>
        <p:spPr>
          <a:xfrm>
            <a:off x="531220" y="4411130"/>
            <a:ext cx="11045083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endParaRPr lang="en-US" sz="28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3621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D5959F9-19FC-8740-9DDA-F358584BC00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Content Placeholder 2">
            <a:extLst>
              <a:ext uri="{FF2B5EF4-FFF2-40B4-BE49-F238E27FC236}">
                <a16:creationId xmlns:a16="http://schemas.microsoft.com/office/drawing/2014/main" id="{0C37B9A9-4B4F-7A4B-9DA4-FE601A960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221" y="420048"/>
            <a:ext cx="10289177" cy="766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200" b="1" dirty="0" err="1">
                <a:solidFill>
                  <a:schemeClr val="tx1"/>
                </a:solidFill>
              </a:rPr>
              <a:t>Borel</a:t>
            </a:r>
            <a:r>
              <a:rPr lang="en-US" sz="4200" b="1" dirty="0">
                <a:solidFill>
                  <a:schemeClr val="tx1"/>
                </a:solidFill>
              </a:rPr>
              <a:t> </a:t>
            </a:r>
            <a:r>
              <a:rPr lang="en-US" sz="4200" b="1" dirty="0" err="1">
                <a:solidFill>
                  <a:schemeClr val="tx1"/>
                </a:solidFill>
              </a:rPr>
              <a:t>resummation</a:t>
            </a:r>
            <a:endParaRPr lang="en-US" sz="4200" dirty="0">
              <a:solidFill>
                <a:schemeClr val="tx1"/>
              </a:solidFill>
            </a:endParaRP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79E1170C-0561-E43E-CECC-1E42DBCBD69F}"/>
              </a:ext>
            </a:extLst>
          </p:cNvPr>
          <p:cNvSpPr txBox="1">
            <a:spLocks/>
          </p:cNvSpPr>
          <p:nvPr/>
        </p:nvSpPr>
        <p:spPr>
          <a:xfrm>
            <a:off x="531221" y="1381019"/>
            <a:ext cx="11045083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3200" dirty="0">
                <a:solidFill>
                  <a:schemeClr val="tx1"/>
                </a:solidFill>
              </a:rPr>
              <a:t>                          leads to alternating signs in genus expansions, which can render them </a:t>
            </a:r>
            <a:r>
              <a:rPr lang="en-US" sz="3200" dirty="0" err="1">
                <a:solidFill>
                  <a:schemeClr val="tx1"/>
                </a:solidFill>
              </a:rPr>
              <a:t>Borel</a:t>
            </a:r>
            <a:r>
              <a:rPr lang="en-US" sz="3200" dirty="0">
                <a:solidFill>
                  <a:schemeClr val="tx1"/>
                </a:solidFill>
              </a:rPr>
              <a:t> </a:t>
            </a:r>
            <a:r>
              <a:rPr lang="en-US" sz="3200" dirty="0" err="1">
                <a:solidFill>
                  <a:schemeClr val="tx1"/>
                </a:solidFill>
              </a:rPr>
              <a:t>resummable</a:t>
            </a:r>
            <a:r>
              <a:rPr lang="en-US" sz="3200" dirty="0">
                <a:solidFill>
                  <a:schemeClr val="tx1"/>
                </a:solidFill>
              </a:rPr>
              <a:t>:</a:t>
            </a:r>
            <a:endParaRPr lang="en-US" sz="2800" dirty="0">
              <a:solidFill>
                <a:srgbClr val="0070C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476986-A2F1-3706-758B-C6B94599BEC0}"/>
              </a:ext>
            </a:extLst>
          </p:cNvPr>
          <p:cNvSpPr txBox="1">
            <a:spLocks/>
          </p:cNvSpPr>
          <p:nvPr/>
        </p:nvSpPr>
        <p:spPr>
          <a:xfrm>
            <a:off x="531220" y="4411130"/>
            <a:ext cx="11045083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endParaRPr lang="en-US" sz="2800" dirty="0">
              <a:solidFill>
                <a:srgbClr val="0070C0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7F6ADA2-36C1-777F-1C6B-AEACBDBE46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485" y="1458402"/>
            <a:ext cx="2208323" cy="353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7349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D5959F9-19FC-8740-9DDA-F358584BC00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Content Placeholder 2">
            <a:extLst>
              <a:ext uri="{FF2B5EF4-FFF2-40B4-BE49-F238E27FC236}">
                <a16:creationId xmlns:a16="http://schemas.microsoft.com/office/drawing/2014/main" id="{0C37B9A9-4B4F-7A4B-9DA4-FE601A960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221" y="420048"/>
            <a:ext cx="10289177" cy="766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200" b="1" dirty="0" err="1">
                <a:solidFill>
                  <a:schemeClr val="tx1"/>
                </a:solidFill>
              </a:rPr>
              <a:t>Borel</a:t>
            </a:r>
            <a:r>
              <a:rPr lang="en-US" sz="4200" b="1" dirty="0">
                <a:solidFill>
                  <a:schemeClr val="tx1"/>
                </a:solidFill>
              </a:rPr>
              <a:t> </a:t>
            </a:r>
            <a:r>
              <a:rPr lang="en-US" sz="4200" b="1" dirty="0" err="1">
                <a:solidFill>
                  <a:schemeClr val="tx1"/>
                </a:solidFill>
              </a:rPr>
              <a:t>resummation</a:t>
            </a:r>
            <a:endParaRPr lang="en-US" sz="4200" dirty="0">
              <a:solidFill>
                <a:schemeClr val="tx1"/>
              </a:solidFill>
            </a:endParaRP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79E1170C-0561-E43E-CECC-1E42DBCBD69F}"/>
              </a:ext>
            </a:extLst>
          </p:cNvPr>
          <p:cNvSpPr txBox="1">
            <a:spLocks/>
          </p:cNvSpPr>
          <p:nvPr/>
        </p:nvSpPr>
        <p:spPr>
          <a:xfrm>
            <a:off x="531221" y="1381019"/>
            <a:ext cx="11045083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3200" dirty="0">
                <a:solidFill>
                  <a:schemeClr val="tx1"/>
                </a:solidFill>
              </a:rPr>
              <a:t>                          leads to alternating signs in genus expansions, which can render them </a:t>
            </a:r>
            <a:r>
              <a:rPr lang="en-US" sz="3200" dirty="0" err="1">
                <a:solidFill>
                  <a:schemeClr val="tx1"/>
                </a:solidFill>
              </a:rPr>
              <a:t>Borel</a:t>
            </a:r>
            <a:r>
              <a:rPr lang="en-US" sz="3200" dirty="0">
                <a:solidFill>
                  <a:schemeClr val="tx1"/>
                </a:solidFill>
              </a:rPr>
              <a:t> </a:t>
            </a:r>
            <a:r>
              <a:rPr lang="en-US" sz="3200" dirty="0" err="1">
                <a:solidFill>
                  <a:schemeClr val="tx1"/>
                </a:solidFill>
              </a:rPr>
              <a:t>resummable</a:t>
            </a:r>
            <a:r>
              <a:rPr lang="en-US" sz="3200" dirty="0">
                <a:solidFill>
                  <a:schemeClr val="tx1"/>
                </a:solidFill>
              </a:rPr>
              <a:t>:</a:t>
            </a:r>
            <a:endParaRPr lang="en-US" sz="2800" dirty="0">
              <a:solidFill>
                <a:srgbClr val="0070C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476986-A2F1-3706-758B-C6B94599BEC0}"/>
              </a:ext>
            </a:extLst>
          </p:cNvPr>
          <p:cNvSpPr txBox="1">
            <a:spLocks/>
          </p:cNvSpPr>
          <p:nvPr/>
        </p:nvSpPr>
        <p:spPr>
          <a:xfrm>
            <a:off x="531220" y="4411130"/>
            <a:ext cx="11045083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endParaRPr lang="en-US" sz="2800" dirty="0">
              <a:solidFill>
                <a:srgbClr val="0070C0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7F6ADA2-36C1-777F-1C6B-AEACBDBE46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485" y="1458402"/>
            <a:ext cx="2208323" cy="35376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F7C255F-2B33-6383-1154-EF695AFB38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23605" y="2680659"/>
            <a:ext cx="7003164" cy="94019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2">
                <a:extLst>
                  <a:ext uri="{FF2B5EF4-FFF2-40B4-BE49-F238E27FC236}">
                    <a16:creationId xmlns:a16="http://schemas.microsoft.com/office/drawing/2014/main" id="{E5F85878-6EDF-F143-BD7B-FC5111772B0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15696" y="2874389"/>
                <a:ext cx="11045083" cy="1065852"/>
              </a:xfrm>
              <a:prstGeom prst="rect">
                <a:avLst/>
              </a:prstGeom>
            </p:spPr>
            <p:txBody>
              <a:bodyPr vert="horz" lIns="0" tIns="45720" rIns="0" bIns="45720" rtlCol="0">
                <a:noAutofit/>
              </a:bodyPr>
              <a:lstStyle>
                <a:lvl1pPr marL="91436" indent="-91436" algn="l" defTabSz="914354" rtl="0" eaLnBrk="1" latinLnBrk="0" hangingPunct="1">
                  <a:lnSpc>
                    <a:spcPct val="90000"/>
                  </a:lnSpc>
                  <a:spcBef>
                    <a:spcPts val="1200"/>
                  </a:spcBef>
                  <a:spcAft>
                    <a:spcPts val="200"/>
                  </a:spcAft>
                  <a:buClr>
                    <a:schemeClr val="accent1"/>
                  </a:buClr>
                  <a:buSzPct val="100000"/>
                  <a:buFont typeface="Calibri" panose="020F0502020204030204" pitchFamily="34" charset="0"/>
                  <a:buChar char=" "/>
                  <a:defRPr sz="20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84029" indent="-182870" algn="l" defTabSz="914354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566900" indent="-182870" algn="l" defTabSz="914354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749771" indent="-182870" algn="l" defTabSz="914354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932642" indent="-182870" algn="l" defTabSz="914354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1099946" indent="-228589" algn="l" defTabSz="914354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1299936" indent="-228589" algn="l" defTabSz="914354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1499925" indent="-228589" algn="l" defTabSz="914354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1699916" indent="-228589" algn="l" defTabSz="914354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Calibri" panose="020F0502020204030204" pitchFamily="34" charset="0"/>
                  <a:buNone/>
                </a:pPr>
                <a14:m>
                  <m:oMath xmlns:m="http://schemas.openxmlformats.org/officeDocument/2006/math">
                    <m:r>
                      <a:rPr lang="en-US" sz="3200" b="1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𝒏</m:t>
                    </m:r>
                    <m:r>
                      <a:rPr lang="en-US" sz="3200" b="1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3200" b="1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sz="3200" b="1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3200" b="1" dirty="0">
                    <a:solidFill>
                      <a:srgbClr val="0070C0"/>
                    </a:solidFill>
                  </a:rPr>
                  <a:t>:</a:t>
                </a:r>
              </a:p>
            </p:txBody>
          </p:sp>
        </mc:Choice>
        <mc:Fallback xmlns="">
          <p:sp>
            <p:nvSpPr>
              <p:cNvPr id="9" name="Content Placeholder 2">
                <a:extLst>
                  <a:ext uri="{FF2B5EF4-FFF2-40B4-BE49-F238E27FC236}">
                    <a16:creationId xmlns:a16="http://schemas.microsoft.com/office/drawing/2014/main" id="{E5F85878-6EDF-F143-BD7B-FC5111772B0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696" y="2874389"/>
                <a:ext cx="11045083" cy="1065852"/>
              </a:xfrm>
              <a:prstGeom prst="rect">
                <a:avLst/>
              </a:prstGeom>
              <a:blipFill>
                <a:blip r:embed="rId5"/>
                <a:stretch>
                  <a:fillRect l="-918" t="-117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02974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D5959F9-19FC-8740-9DDA-F358584BC00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Content Placeholder 2">
            <a:extLst>
              <a:ext uri="{FF2B5EF4-FFF2-40B4-BE49-F238E27FC236}">
                <a16:creationId xmlns:a16="http://schemas.microsoft.com/office/drawing/2014/main" id="{0C37B9A9-4B4F-7A4B-9DA4-FE601A960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221" y="420048"/>
            <a:ext cx="10289177" cy="766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200" b="1" dirty="0" err="1">
                <a:solidFill>
                  <a:schemeClr val="tx1"/>
                </a:solidFill>
              </a:rPr>
              <a:t>Borel</a:t>
            </a:r>
            <a:r>
              <a:rPr lang="en-US" sz="4200" b="1" dirty="0">
                <a:solidFill>
                  <a:schemeClr val="tx1"/>
                </a:solidFill>
              </a:rPr>
              <a:t> </a:t>
            </a:r>
            <a:r>
              <a:rPr lang="en-US" sz="4200" b="1" dirty="0" err="1">
                <a:solidFill>
                  <a:schemeClr val="tx1"/>
                </a:solidFill>
              </a:rPr>
              <a:t>resummation</a:t>
            </a:r>
            <a:endParaRPr lang="en-US" sz="4200" dirty="0">
              <a:solidFill>
                <a:schemeClr val="tx1"/>
              </a:solidFill>
            </a:endParaRP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79E1170C-0561-E43E-CECC-1E42DBCBD69F}"/>
              </a:ext>
            </a:extLst>
          </p:cNvPr>
          <p:cNvSpPr txBox="1">
            <a:spLocks/>
          </p:cNvSpPr>
          <p:nvPr/>
        </p:nvSpPr>
        <p:spPr>
          <a:xfrm>
            <a:off x="531221" y="1381019"/>
            <a:ext cx="11045083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3200" dirty="0">
                <a:solidFill>
                  <a:schemeClr val="tx1"/>
                </a:solidFill>
              </a:rPr>
              <a:t>                          leads to alternating signs in genus expansions, which can render them </a:t>
            </a:r>
            <a:r>
              <a:rPr lang="en-US" sz="3200" dirty="0" err="1">
                <a:solidFill>
                  <a:schemeClr val="tx1"/>
                </a:solidFill>
              </a:rPr>
              <a:t>Borel</a:t>
            </a:r>
            <a:r>
              <a:rPr lang="en-US" sz="3200" dirty="0">
                <a:solidFill>
                  <a:schemeClr val="tx1"/>
                </a:solidFill>
              </a:rPr>
              <a:t> </a:t>
            </a:r>
            <a:r>
              <a:rPr lang="en-US" sz="3200" dirty="0" err="1">
                <a:solidFill>
                  <a:schemeClr val="tx1"/>
                </a:solidFill>
              </a:rPr>
              <a:t>resummable</a:t>
            </a:r>
            <a:r>
              <a:rPr lang="en-US" sz="3200" dirty="0">
                <a:solidFill>
                  <a:schemeClr val="tx1"/>
                </a:solidFill>
              </a:rPr>
              <a:t>:</a:t>
            </a:r>
            <a:endParaRPr lang="en-US" sz="2800" dirty="0">
              <a:solidFill>
                <a:srgbClr val="0070C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476986-A2F1-3706-758B-C6B94599BEC0}"/>
              </a:ext>
            </a:extLst>
          </p:cNvPr>
          <p:cNvSpPr txBox="1">
            <a:spLocks/>
          </p:cNvSpPr>
          <p:nvPr/>
        </p:nvSpPr>
        <p:spPr>
          <a:xfrm>
            <a:off x="531220" y="4411130"/>
            <a:ext cx="11045083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endParaRPr lang="en-US" sz="2800" dirty="0">
              <a:solidFill>
                <a:srgbClr val="0070C0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7F6ADA2-36C1-777F-1C6B-AEACBDBE46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485" y="1458402"/>
            <a:ext cx="2208323" cy="35376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F7C255F-2B33-6383-1154-EF695AFB38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23605" y="2680659"/>
            <a:ext cx="7003164" cy="94019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FC43FEB-6685-918C-9469-50729DD6ACA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23605" y="3925382"/>
            <a:ext cx="7003164" cy="89200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2">
                <a:extLst>
                  <a:ext uri="{FF2B5EF4-FFF2-40B4-BE49-F238E27FC236}">
                    <a16:creationId xmlns:a16="http://schemas.microsoft.com/office/drawing/2014/main" id="{E5F85878-6EDF-F143-BD7B-FC5111772B0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15696" y="2874389"/>
                <a:ext cx="11045083" cy="1065852"/>
              </a:xfrm>
              <a:prstGeom prst="rect">
                <a:avLst/>
              </a:prstGeom>
            </p:spPr>
            <p:txBody>
              <a:bodyPr vert="horz" lIns="0" tIns="45720" rIns="0" bIns="45720" rtlCol="0">
                <a:noAutofit/>
              </a:bodyPr>
              <a:lstStyle>
                <a:lvl1pPr marL="91436" indent="-91436" algn="l" defTabSz="914354" rtl="0" eaLnBrk="1" latinLnBrk="0" hangingPunct="1">
                  <a:lnSpc>
                    <a:spcPct val="90000"/>
                  </a:lnSpc>
                  <a:spcBef>
                    <a:spcPts val="1200"/>
                  </a:spcBef>
                  <a:spcAft>
                    <a:spcPts val="200"/>
                  </a:spcAft>
                  <a:buClr>
                    <a:schemeClr val="accent1"/>
                  </a:buClr>
                  <a:buSzPct val="100000"/>
                  <a:buFont typeface="Calibri" panose="020F0502020204030204" pitchFamily="34" charset="0"/>
                  <a:buChar char=" "/>
                  <a:defRPr sz="20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84029" indent="-182870" algn="l" defTabSz="914354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566900" indent="-182870" algn="l" defTabSz="914354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749771" indent="-182870" algn="l" defTabSz="914354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932642" indent="-182870" algn="l" defTabSz="914354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1099946" indent="-228589" algn="l" defTabSz="914354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1299936" indent="-228589" algn="l" defTabSz="914354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1499925" indent="-228589" algn="l" defTabSz="914354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1699916" indent="-228589" algn="l" defTabSz="914354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Calibri" panose="020F0502020204030204" pitchFamily="34" charset="0"/>
                  <a:buNone/>
                </a:pPr>
                <a14:m>
                  <m:oMath xmlns:m="http://schemas.openxmlformats.org/officeDocument/2006/math">
                    <m:r>
                      <a:rPr lang="en-US" sz="3200" b="1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𝒏</m:t>
                    </m:r>
                    <m:r>
                      <a:rPr lang="en-US" sz="3200" b="1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3200" b="1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sz="3200" b="1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3200" b="1" dirty="0">
                    <a:solidFill>
                      <a:srgbClr val="0070C0"/>
                    </a:solidFill>
                  </a:rPr>
                  <a:t>:</a:t>
                </a:r>
              </a:p>
            </p:txBody>
          </p:sp>
        </mc:Choice>
        <mc:Fallback xmlns="">
          <p:sp>
            <p:nvSpPr>
              <p:cNvPr id="9" name="Content Placeholder 2">
                <a:extLst>
                  <a:ext uri="{FF2B5EF4-FFF2-40B4-BE49-F238E27FC236}">
                    <a16:creationId xmlns:a16="http://schemas.microsoft.com/office/drawing/2014/main" id="{E5F85878-6EDF-F143-BD7B-FC5111772B0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696" y="2874389"/>
                <a:ext cx="11045083" cy="1065852"/>
              </a:xfrm>
              <a:prstGeom prst="rect">
                <a:avLst/>
              </a:prstGeom>
              <a:blipFill>
                <a:blip r:embed="rId6"/>
                <a:stretch>
                  <a:fillRect l="-918" t="-117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2">
                <a:extLst>
                  <a:ext uri="{FF2B5EF4-FFF2-40B4-BE49-F238E27FC236}">
                    <a16:creationId xmlns:a16="http://schemas.microsoft.com/office/drawing/2014/main" id="{A02D0DF3-228E-9DCB-A559-3D45D3AC788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15696" y="4144436"/>
                <a:ext cx="11045083" cy="1065852"/>
              </a:xfrm>
              <a:prstGeom prst="rect">
                <a:avLst/>
              </a:prstGeom>
            </p:spPr>
            <p:txBody>
              <a:bodyPr vert="horz" lIns="0" tIns="45720" rIns="0" bIns="45720" rtlCol="0">
                <a:noAutofit/>
              </a:bodyPr>
              <a:lstStyle>
                <a:lvl1pPr marL="91436" indent="-91436" algn="l" defTabSz="914354" rtl="0" eaLnBrk="1" latinLnBrk="0" hangingPunct="1">
                  <a:lnSpc>
                    <a:spcPct val="90000"/>
                  </a:lnSpc>
                  <a:spcBef>
                    <a:spcPts val="1200"/>
                  </a:spcBef>
                  <a:spcAft>
                    <a:spcPts val="200"/>
                  </a:spcAft>
                  <a:buClr>
                    <a:schemeClr val="accent1"/>
                  </a:buClr>
                  <a:buSzPct val="100000"/>
                  <a:buFont typeface="Calibri" panose="020F0502020204030204" pitchFamily="34" charset="0"/>
                  <a:buChar char=" "/>
                  <a:defRPr sz="20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84029" indent="-182870" algn="l" defTabSz="914354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566900" indent="-182870" algn="l" defTabSz="914354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749771" indent="-182870" algn="l" defTabSz="914354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932642" indent="-182870" algn="l" defTabSz="914354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1099946" indent="-228589" algn="l" defTabSz="914354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1299936" indent="-228589" algn="l" defTabSz="914354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1499925" indent="-228589" algn="l" defTabSz="914354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1699916" indent="-228589" algn="l" defTabSz="914354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Calibri" panose="020F0502020204030204" pitchFamily="34" charset="0"/>
                  <a:buNone/>
                </a:pPr>
                <a14:m>
                  <m:oMath xmlns:m="http://schemas.openxmlformats.org/officeDocument/2006/math">
                    <m:r>
                      <a:rPr lang="en-US" sz="3200" b="1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𝒏</m:t>
                    </m:r>
                    <m:r>
                      <a:rPr lang="en-US" sz="3200" b="1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3200" b="1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sz="3200" b="1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3200" b="1" dirty="0">
                    <a:solidFill>
                      <a:srgbClr val="0070C0"/>
                    </a:solidFill>
                  </a:rPr>
                  <a:t>:</a:t>
                </a:r>
              </a:p>
            </p:txBody>
          </p:sp>
        </mc:Choice>
        <mc:Fallback xmlns="">
          <p:sp>
            <p:nvSpPr>
              <p:cNvPr id="10" name="Content Placeholder 2">
                <a:extLst>
                  <a:ext uri="{FF2B5EF4-FFF2-40B4-BE49-F238E27FC236}">
                    <a16:creationId xmlns:a16="http://schemas.microsoft.com/office/drawing/2014/main" id="{A02D0DF3-228E-9DCB-A559-3D45D3AC78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696" y="4144436"/>
                <a:ext cx="11045083" cy="1065852"/>
              </a:xfrm>
              <a:prstGeom prst="rect">
                <a:avLst/>
              </a:prstGeom>
              <a:blipFill>
                <a:blip r:embed="rId7"/>
                <a:stretch>
                  <a:fillRect l="-918" t="-117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45411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D5959F9-19FC-8740-9DDA-F358584BC00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Content Placeholder 2">
            <a:extLst>
              <a:ext uri="{FF2B5EF4-FFF2-40B4-BE49-F238E27FC236}">
                <a16:creationId xmlns:a16="http://schemas.microsoft.com/office/drawing/2014/main" id="{0C37B9A9-4B4F-7A4B-9DA4-FE601A960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221" y="420048"/>
            <a:ext cx="10289177" cy="766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200" b="1" dirty="0" err="1">
                <a:solidFill>
                  <a:schemeClr val="tx1"/>
                </a:solidFill>
              </a:rPr>
              <a:t>Borel</a:t>
            </a:r>
            <a:r>
              <a:rPr lang="en-US" sz="4200" b="1" dirty="0">
                <a:solidFill>
                  <a:schemeClr val="tx1"/>
                </a:solidFill>
              </a:rPr>
              <a:t> </a:t>
            </a:r>
            <a:r>
              <a:rPr lang="en-US" sz="4200" b="1" dirty="0" err="1">
                <a:solidFill>
                  <a:schemeClr val="tx1"/>
                </a:solidFill>
              </a:rPr>
              <a:t>resummation</a:t>
            </a:r>
            <a:endParaRPr lang="en-US" sz="4200" dirty="0">
              <a:solidFill>
                <a:schemeClr val="tx1"/>
              </a:solidFill>
            </a:endParaRP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79E1170C-0561-E43E-CECC-1E42DBCBD69F}"/>
              </a:ext>
            </a:extLst>
          </p:cNvPr>
          <p:cNvSpPr txBox="1">
            <a:spLocks/>
          </p:cNvSpPr>
          <p:nvPr/>
        </p:nvSpPr>
        <p:spPr>
          <a:xfrm>
            <a:off x="531221" y="1381019"/>
            <a:ext cx="11045083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3200" dirty="0">
                <a:solidFill>
                  <a:schemeClr val="tx1"/>
                </a:solidFill>
              </a:rPr>
              <a:t>                          leads to alternating signs in genus expansions, which can render them </a:t>
            </a:r>
            <a:r>
              <a:rPr lang="en-US" sz="3200" dirty="0" err="1">
                <a:solidFill>
                  <a:schemeClr val="tx1"/>
                </a:solidFill>
              </a:rPr>
              <a:t>Borel</a:t>
            </a:r>
            <a:r>
              <a:rPr lang="en-US" sz="3200" dirty="0">
                <a:solidFill>
                  <a:schemeClr val="tx1"/>
                </a:solidFill>
              </a:rPr>
              <a:t> </a:t>
            </a:r>
            <a:r>
              <a:rPr lang="en-US" sz="3200" dirty="0" err="1">
                <a:solidFill>
                  <a:schemeClr val="tx1"/>
                </a:solidFill>
              </a:rPr>
              <a:t>resummable</a:t>
            </a:r>
            <a:r>
              <a:rPr lang="en-US" sz="3200" dirty="0">
                <a:solidFill>
                  <a:schemeClr val="tx1"/>
                </a:solidFill>
              </a:rPr>
              <a:t>:</a:t>
            </a:r>
            <a:endParaRPr lang="en-US" sz="2800" dirty="0">
              <a:solidFill>
                <a:srgbClr val="0070C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476986-A2F1-3706-758B-C6B94599BEC0}"/>
              </a:ext>
            </a:extLst>
          </p:cNvPr>
          <p:cNvSpPr txBox="1">
            <a:spLocks/>
          </p:cNvSpPr>
          <p:nvPr/>
        </p:nvSpPr>
        <p:spPr>
          <a:xfrm>
            <a:off x="531220" y="4411130"/>
            <a:ext cx="11045083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endParaRPr lang="en-US" sz="2800" dirty="0">
              <a:solidFill>
                <a:srgbClr val="0070C0"/>
              </a:solidFill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B58728CE-B30E-7BC6-647F-DE2DF72ED227}"/>
              </a:ext>
            </a:extLst>
          </p:cNvPr>
          <p:cNvSpPr txBox="1">
            <a:spLocks/>
          </p:cNvSpPr>
          <p:nvPr/>
        </p:nvSpPr>
        <p:spPr>
          <a:xfrm>
            <a:off x="615697" y="5266166"/>
            <a:ext cx="11045083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3200" dirty="0">
                <a:solidFill>
                  <a:schemeClr val="tx1"/>
                </a:solidFill>
              </a:rPr>
              <a:t>There can be additional doubly non-perturbative effects not captured by resurgence (e.g. eigenvalue instantons)</a:t>
            </a:r>
            <a:endParaRPr lang="en-US" sz="2800" dirty="0">
              <a:solidFill>
                <a:srgbClr val="0070C0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7F6ADA2-36C1-777F-1C6B-AEACBDBE46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485" y="1458402"/>
            <a:ext cx="2208323" cy="35376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F7C255F-2B33-6383-1154-EF695AFB38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23605" y="2680659"/>
            <a:ext cx="7003164" cy="94019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FC43FEB-6685-918C-9469-50729DD6ACA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23605" y="3925382"/>
            <a:ext cx="7003164" cy="89200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2">
                <a:extLst>
                  <a:ext uri="{FF2B5EF4-FFF2-40B4-BE49-F238E27FC236}">
                    <a16:creationId xmlns:a16="http://schemas.microsoft.com/office/drawing/2014/main" id="{E5F85878-6EDF-F143-BD7B-FC5111772B0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15696" y="2874389"/>
                <a:ext cx="11045083" cy="1065852"/>
              </a:xfrm>
              <a:prstGeom prst="rect">
                <a:avLst/>
              </a:prstGeom>
            </p:spPr>
            <p:txBody>
              <a:bodyPr vert="horz" lIns="0" tIns="45720" rIns="0" bIns="45720" rtlCol="0">
                <a:noAutofit/>
              </a:bodyPr>
              <a:lstStyle>
                <a:lvl1pPr marL="91436" indent="-91436" algn="l" defTabSz="914354" rtl="0" eaLnBrk="1" latinLnBrk="0" hangingPunct="1">
                  <a:lnSpc>
                    <a:spcPct val="90000"/>
                  </a:lnSpc>
                  <a:spcBef>
                    <a:spcPts val="1200"/>
                  </a:spcBef>
                  <a:spcAft>
                    <a:spcPts val="200"/>
                  </a:spcAft>
                  <a:buClr>
                    <a:schemeClr val="accent1"/>
                  </a:buClr>
                  <a:buSzPct val="100000"/>
                  <a:buFont typeface="Calibri" panose="020F0502020204030204" pitchFamily="34" charset="0"/>
                  <a:buChar char=" "/>
                  <a:defRPr sz="20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84029" indent="-182870" algn="l" defTabSz="914354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566900" indent="-182870" algn="l" defTabSz="914354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749771" indent="-182870" algn="l" defTabSz="914354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932642" indent="-182870" algn="l" defTabSz="914354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1099946" indent="-228589" algn="l" defTabSz="914354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1299936" indent="-228589" algn="l" defTabSz="914354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1499925" indent="-228589" algn="l" defTabSz="914354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1699916" indent="-228589" algn="l" defTabSz="914354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Calibri" panose="020F0502020204030204" pitchFamily="34" charset="0"/>
                  <a:buNone/>
                </a:pPr>
                <a14:m>
                  <m:oMath xmlns:m="http://schemas.openxmlformats.org/officeDocument/2006/math">
                    <m:r>
                      <a:rPr lang="en-US" sz="3200" b="1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𝒏</m:t>
                    </m:r>
                    <m:r>
                      <a:rPr lang="en-US" sz="3200" b="1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3200" b="1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sz="3200" b="1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3200" b="1" dirty="0">
                    <a:solidFill>
                      <a:srgbClr val="0070C0"/>
                    </a:solidFill>
                  </a:rPr>
                  <a:t>:</a:t>
                </a:r>
              </a:p>
            </p:txBody>
          </p:sp>
        </mc:Choice>
        <mc:Fallback xmlns="">
          <p:sp>
            <p:nvSpPr>
              <p:cNvPr id="9" name="Content Placeholder 2">
                <a:extLst>
                  <a:ext uri="{FF2B5EF4-FFF2-40B4-BE49-F238E27FC236}">
                    <a16:creationId xmlns:a16="http://schemas.microsoft.com/office/drawing/2014/main" id="{E5F85878-6EDF-F143-BD7B-FC5111772B0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696" y="2874389"/>
                <a:ext cx="11045083" cy="1065852"/>
              </a:xfrm>
              <a:prstGeom prst="rect">
                <a:avLst/>
              </a:prstGeom>
              <a:blipFill>
                <a:blip r:embed="rId6"/>
                <a:stretch>
                  <a:fillRect l="-918" t="-117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2">
                <a:extLst>
                  <a:ext uri="{FF2B5EF4-FFF2-40B4-BE49-F238E27FC236}">
                    <a16:creationId xmlns:a16="http://schemas.microsoft.com/office/drawing/2014/main" id="{A02D0DF3-228E-9DCB-A559-3D45D3AC788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15696" y="4144436"/>
                <a:ext cx="11045083" cy="1065852"/>
              </a:xfrm>
              <a:prstGeom prst="rect">
                <a:avLst/>
              </a:prstGeom>
            </p:spPr>
            <p:txBody>
              <a:bodyPr vert="horz" lIns="0" tIns="45720" rIns="0" bIns="45720" rtlCol="0">
                <a:noAutofit/>
              </a:bodyPr>
              <a:lstStyle>
                <a:lvl1pPr marL="91436" indent="-91436" algn="l" defTabSz="914354" rtl="0" eaLnBrk="1" latinLnBrk="0" hangingPunct="1">
                  <a:lnSpc>
                    <a:spcPct val="90000"/>
                  </a:lnSpc>
                  <a:spcBef>
                    <a:spcPts val="1200"/>
                  </a:spcBef>
                  <a:spcAft>
                    <a:spcPts val="200"/>
                  </a:spcAft>
                  <a:buClr>
                    <a:schemeClr val="accent1"/>
                  </a:buClr>
                  <a:buSzPct val="100000"/>
                  <a:buFont typeface="Calibri" panose="020F0502020204030204" pitchFamily="34" charset="0"/>
                  <a:buChar char=" "/>
                  <a:defRPr sz="20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84029" indent="-182870" algn="l" defTabSz="914354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566900" indent="-182870" algn="l" defTabSz="914354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749771" indent="-182870" algn="l" defTabSz="914354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932642" indent="-182870" algn="l" defTabSz="914354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1099946" indent="-228589" algn="l" defTabSz="914354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1299936" indent="-228589" algn="l" defTabSz="914354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1499925" indent="-228589" algn="l" defTabSz="914354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1699916" indent="-228589" algn="l" defTabSz="914354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Calibri" panose="020F0502020204030204" pitchFamily="34" charset="0"/>
                  <a:buNone/>
                </a:pPr>
                <a14:m>
                  <m:oMath xmlns:m="http://schemas.openxmlformats.org/officeDocument/2006/math">
                    <m:r>
                      <a:rPr lang="en-US" sz="3200" b="1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𝒏</m:t>
                    </m:r>
                    <m:r>
                      <a:rPr lang="en-US" sz="3200" b="1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3200" b="1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sz="3200" b="1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3200" b="1" dirty="0">
                    <a:solidFill>
                      <a:srgbClr val="0070C0"/>
                    </a:solidFill>
                  </a:rPr>
                  <a:t>:</a:t>
                </a:r>
              </a:p>
            </p:txBody>
          </p:sp>
        </mc:Choice>
        <mc:Fallback xmlns="">
          <p:sp>
            <p:nvSpPr>
              <p:cNvPr id="10" name="Content Placeholder 2">
                <a:extLst>
                  <a:ext uri="{FF2B5EF4-FFF2-40B4-BE49-F238E27FC236}">
                    <a16:creationId xmlns:a16="http://schemas.microsoft.com/office/drawing/2014/main" id="{A02D0DF3-228E-9DCB-A559-3D45D3AC78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696" y="4144436"/>
                <a:ext cx="11045083" cy="1065852"/>
              </a:xfrm>
              <a:prstGeom prst="rect">
                <a:avLst/>
              </a:prstGeom>
              <a:blipFill>
                <a:blip r:embed="rId7"/>
                <a:stretch>
                  <a:fillRect l="-918" t="-117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48082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D5959F9-19FC-8740-9DDA-F358584BC00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Content Placeholder 2">
            <a:extLst>
              <a:ext uri="{FF2B5EF4-FFF2-40B4-BE49-F238E27FC236}">
                <a16:creationId xmlns:a16="http://schemas.microsoft.com/office/drawing/2014/main" id="{0C37B9A9-4B4F-7A4B-9DA4-FE601A960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221" y="420048"/>
            <a:ext cx="10289177" cy="766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200" b="1" dirty="0">
                <a:solidFill>
                  <a:schemeClr val="tx1"/>
                </a:solidFill>
              </a:rPr>
              <a:t>Another example: double-scaled GUE</a:t>
            </a:r>
            <a:endParaRPr lang="en-US" sz="4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9362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D5959F9-19FC-8740-9DDA-F358584BC00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Content Placeholder 2">
            <a:extLst>
              <a:ext uri="{FF2B5EF4-FFF2-40B4-BE49-F238E27FC236}">
                <a16:creationId xmlns:a16="http://schemas.microsoft.com/office/drawing/2014/main" id="{0C37B9A9-4B4F-7A4B-9DA4-FE601A960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221" y="420048"/>
            <a:ext cx="10289177" cy="766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200" b="1" dirty="0">
                <a:solidFill>
                  <a:schemeClr val="tx1"/>
                </a:solidFill>
              </a:rPr>
              <a:t>Another example: double-scaled GUE</a:t>
            </a:r>
            <a:endParaRPr lang="en-US" sz="4200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D1E3FF-47D0-E577-5A6C-C4EE49401382}"/>
              </a:ext>
            </a:extLst>
          </p:cNvPr>
          <p:cNvSpPr txBox="1">
            <a:spLocks/>
          </p:cNvSpPr>
          <p:nvPr/>
        </p:nvSpPr>
        <p:spPr>
          <a:xfrm>
            <a:off x="531221" y="1295959"/>
            <a:ext cx="11045083" cy="106585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3200" dirty="0">
                <a:solidFill>
                  <a:schemeClr val="tx1"/>
                </a:solidFill>
              </a:rPr>
              <a:t>Can apply our continuations:</a:t>
            </a:r>
            <a:endParaRPr lang="en-US" sz="2800" dirty="0">
              <a:solidFill>
                <a:srgbClr val="0070C0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59741D1-EE3D-FE84-ACBC-BF885FF671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6906" y="1862038"/>
            <a:ext cx="2227021" cy="71341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C653553-3149-B86F-D175-0B6290A145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22" y="2738268"/>
            <a:ext cx="984830" cy="28902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0ECE215-6098-F068-8468-5C1F114E8F6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36906" y="2732211"/>
            <a:ext cx="920602" cy="353254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2E10F3E6-4191-223C-EE89-968481087352}"/>
              </a:ext>
            </a:extLst>
          </p:cNvPr>
          <p:cNvSpPr txBox="1">
            <a:spLocks/>
          </p:cNvSpPr>
          <p:nvPr/>
        </p:nvSpPr>
        <p:spPr>
          <a:xfrm>
            <a:off x="2697082" y="2651345"/>
            <a:ext cx="3639924" cy="565005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36" indent="-91436" algn="l" defTabSz="914354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29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00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771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42" indent="-182870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994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29993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499925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99916" indent="-228589" algn="l" defTabSz="914354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sz="2800" dirty="0">
                <a:solidFill>
                  <a:schemeClr val="tx1"/>
                </a:solidFill>
              </a:rPr>
              <a:t>(which probes              )</a:t>
            </a:r>
            <a:endParaRPr lang="en-US" sz="28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9644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99510</TotalTime>
  <Words>3077</Words>
  <Application>Microsoft Macintosh PowerPoint</Application>
  <PresentationFormat>Widescreen</PresentationFormat>
  <Paragraphs>628</Paragraphs>
  <Slides>106</Slides>
  <Notes>106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106</vt:i4>
      </vt:variant>
    </vt:vector>
  </HeadingPairs>
  <TitlesOfParts>
    <vt:vector size="111" baseType="lpstr">
      <vt:lpstr>Calibri</vt:lpstr>
      <vt:lpstr>Calibri Light</vt:lpstr>
      <vt:lpstr>Cambria Math</vt:lpstr>
      <vt:lpstr>Times New Roman</vt:lpstr>
      <vt:lpstr>Retrospect</vt:lpstr>
      <vt:lpstr>Non-perturbative de Sitter Jackiw-Teitelboim Gravity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Renormalization Group Circuits for Weakly Interacting Continuum Field Theories</dc:title>
  <dc:creator>Jordan Saul Cotler</dc:creator>
  <cp:lastModifiedBy>Cotler, Jordan Saul</cp:lastModifiedBy>
  <cp:revision>1677</cp:revision>
  <dcterms:created xsi:type="dcterms:W3CDTF">2018-02-28T03:43:45Z</dcterms:created>
  <dcterms:modified xsi:type="dcterms:W3CDTF">2023-09-07T07:14:02Z</dcterms:modified>
</cp:coreProperties>
</file>