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1"/>
  </p:notesMasterIdLst>
  <p:sldIdLst>
    <p:sldId id="257" r:id="rId2"/>
    <p:sldId id="258" r:id="rId3"/>
    <p:sldId id="823" r:id="rId4"/>
    <p:sldId id="805" r:id="rId5"/>
    <p:sldId id="806" r:id="rId6"/>
    <p:sldId id="807" r:id="rId7"/>
    <p:sldId id="822" r:id="rId8"/>
    <p:sldId id="804" r:id="rId9"/>
    <p:sldId id="799" r:id="rId10"/>
    <p:sldId id="824" r:id="rId11"/>
    <p:sldId id="825" r:id="rId12"/>
    <p:sldId id="833" r:id="rId13"/>
    <p:sldId id="827" r:id="rId14"/>
    <p:sldId id="828" r:id="rId15"/>
    <p:sldId id="814" r:id="rId16"/>
    <p:sldId id="830" r:id="rId17"/>
    <p:sldId id="829" r:id="rId18"/>
    <p:sldId id="800" r:id="rId19"/>
    <p:sldId id="803" r:id="rId20"/>
    <p:sldId id="831" r:id="rId21"/>
    <p:sldId id="826" r:id="rId22"/>
    <p:sldId id="702" r:id="rId23"/>
    <p:sldId id="761" r:id="rId24"/>
    <p:sldId id="762" r:id="rId25"/>
    <p:sldId id="764" r:id="rId26"/>
    <p:sldId id="765" r:id="rId27"/>
    <p:sldId id="766" r:id="rId28"/>
    <p:sldId id="763" r:id="rId29"/>
    <p:sldId id="794" r:id="rId30"/>
    <p:sldId id="767" r:id="rId31"/>
    <p:sldId id="773" r:id="rId32"/>
    <p:sldId id="820" r:id="rId33"/>
    <p:sldId id="821" r:id="rId34"/>
    <p:sldId id="784" r:id="rId35"/>
    <p:sldId id="744" r:id="rId36"/>
    <p:sldId id="792" r:id="rId37"/>
    <p:sldId id="819" r:id="rId38"/>
    <p:sldId id="733" r:id="rId39"/>
    <p:sldId id="832" r:id="rId40"/>
    <p:sldId id="670" r:id="rId41"/>
    <p:sldId id="834" r:id="rId42"/>
    <p:sldId id="679" r:id="rId43"/>
    <p:sldId id="836" r:id="rId44"/>
    <p:sldId id="837" r:id="rId45"/>
    <p:sldId id="838" r:id="rId46"/>
    <p:sldId id="680" r:id="rId47"/>
    <p:sldId id="681" r:id="rId48"/>
    <p:sldId id="840" r:id="rId49"/>
    <p:sldId id="839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60"/>
    <p:restoredTop sz="47602" autoAdjust="0"/>
  </p:normalViewPr>
  <p:slideViewPr>
    <p:cSldViewPr snapToGrid="0" snapToObjects="1">
      <p:cViewPr>
        <p:scale>
          <a:sx n="70" d="100"/>
          <a:sy n="70" d="100"/>
        </p:scale>
        <p:origin x="1280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C658B-795F-1C4C-8AC7-EA945CDEA25F}" type="datetimeFigureOut">
              <a:rPr lang="en-US" smtClean="0"/>
              <a:t>9/7/23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F556A-7DB3-284E-9D22-6FA131E5F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15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ADF38-4F34-DF49-90FF-3F74029335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98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034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48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069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219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59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13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4290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95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965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01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DD6A3F-E050-B342-AE1E-751324CE14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9264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353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001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888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452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5029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065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9508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218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388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AdS</a:t>
            </a:r>
            <a:r>
              <a:rPr lang="en-US" dirty="0"/>
              <a:t>/</a:t>
            </a:r>
            <a:r>
              <a:rPr lang="en-US" dirty="0" err="1"/>
              <a:t>dS</a:t>
            </a:r>
            <a:r>
              <a:rPr lang="en-US" dirty="0"/>
              <a:t> link holds at tree level for arbitrary boundary configurations; entire HH proposal can be thought of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65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DD6A3F-E050-B342-AE1E-751324CE14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322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281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4870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213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Comment on the minus sign: remember that the </a:t>
            </a:r>
            <a:r>
              <a:rPr lang="en-US" dirty="0" err="1"/>
              <a:t>EAdS</a:t>
            </a:r>
            <a:r>
              <a:rPr lang="en-US" dirty="0"/>
              <a:t> and </a:t>
            </a:r>
            <a:r>
              <a:rPr lang="en-US" dirty="0" err="1"/>
              <a:t>dS</a:t>
            </a:r>
            <a:r>
              <a:rPr lang="en-US" dirty="0"/>
              <a:t> legs enter with different signatures; </a:t>
            </a:r>
          </a:p>
          <a:p>
            <a:r>
              <a:rPr lang="en-US" dirty="0"/>
              <a:t>But the Euclidean </a:t>
            </a:r>
            <a:r>
              <a:rPr lang="en-US" dirty="0" err="1"/>
              <a:t>dS</a:t>
            </a:r>
            <a:r>
              <a:rPr lang="en-US" dirty="0"/>
              <a:t> action in one signature is minus </a:t>
            </a:r>
            <a:r>
              <a:rPr lang="en-US" dirty="0" err="1"/>
              <a:t>theEuclidean</a:t>
            </a:r>
            <a:r>
              <a:rPr lang="en-US" dirty="0"/>
              <a:t>  </a:t>
            </a:r>
            <a:r>
              <a:rPr lang="en-US" dirty="0" err="1"/>
              <a:t>AdS</a:t>
            </a:r>
            <a:r>
              <a:rPr lang="en-US" dirty="0"/>
              <a:t> action in another signature.</a:t>
            </a:r>
          </a:p>
          <a:p>
            <a:r>
              <a:rPr lang="en-US" dirty="0"/>
              <a:t>That’s the origin of the sign.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2077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is in perfect and non-trivial agreement with our holographic conjecture for the </a:t>
            </a:r>
            <a:r>
              <a:rPr lang="en-US" dirty="0" err="1"/>
              <a:t>dS</a:t>
            </a:r>
            <a:r>
              <a:rPr lang="en-US" dirty="0"/>
              <a:t> entropy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256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2212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946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3250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21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81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456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wave function is strongly tilted towards the low $\phi_0$ saddle points,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5C4E-CE1B-A241-AAA5-0B33D6DBFDB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692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wave function is strongly tilted towards the low $\phi_0$ saddle points,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5C4E-CE1B-A241-AAA5-0B33D6DBFDB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414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5C4E-CE1B-A241-AAA5-0B33D6DBFDB9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952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5C4E-CE1B-A241-AAA5-0B33D6DBFDB9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5200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5C4E-CE1B-A241-AAA5-0B33D6DBFDB9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12704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wave function is strongly tilted towards the low $\phi_0$ saddle points,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5C4E-CE1B-A241-AAA5-0B33D6DBFDB9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9023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5C4E-CE1B-A241-AAA5-0B33D6DBFDB9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3417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5C4E-CE1B-A241-AAA5-0B33D6DBFDB9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276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5C4E-CE1B-A241-AAA5-0B33D6DBFDB9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19689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30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29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C23A0-47FB-BC4E-8199-A9254863E9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54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C23A0-47FB-BC4E-8199-A9254863E9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63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35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56A-7DB3-284E-9D22-6FA131E5F7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57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9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26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4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8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67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878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0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2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2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0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10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D3386-5F64-B54E-9B7A-4CCEFC0CD1B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03C0F-78B2-BA4F-A147-F2FE41711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77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jpeg"/><Relationship Id="rId7" Type="http://schemas.openxmlformats.org/officeDocument/2006/relationships/image" Target="../media/image18.emf"/><Relationship Id="rId12" Type="http://schemas.openxmlformats.org/officeDocument/2006/relationships/image" Target="../media/image2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11" Type="http://schemas.openxmlformats.org/officeDocument/2006/relationships/image" Target="../media/image22.emf"/><Relationship Id="rId5" Type="http://schemas.openxmlformats.org/officeDocument/2006/relationships/image" Target="../media/image16.emf"/><Relationship Id="rId10" Type="http://schemas.openxmlformats.org/officeDocument/2006/relationships/image" Target="../media/image21.emf"/><Relationship Id="rId4" Type="http://schemas.openxmlformats.org/officeDocument/2006/relationships/image" Target="../media/image15.emf"/><Relationship Id="rId9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12" Type="http://schemas.openxmlformats.org/officeDocument/2006/relationships/image" Target="../media/image2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11" Type="http://schemas.openxmlformats.org/officeDocument/2006/relationships/image" Target="../media/image22.emf"/><Relationship Id="rId5" Type="http://schemas.openxmlformats.org/officeDocument/2006/relationships/image" Target="../media/image17.emf"/><Relationship Id="rId10" Type="http://schemas.openxmlformats.org/officeDocument/2006/relationships/image" Target="../media/image24.emf"/><Relationship Id="rId4" Type="http://schemas.openxmlformats.org/officeDocument/2006/relationships/image" Target="../media/image16.emf"/><Relationship Id="rId9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6.svg"/><Relationship Id="rId3" Type="http://schemas.openxmlformats.org/officeDocument/2006/relationships/image" Target="../media/image23.emf"/><Relationship Id="rId7" Type="http://schemas.openxmlformats.org/officeDocument/2006/relationships/image" Target="../media/image17.emf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11" Type="http://schemas.openxmlformats.org/officeDocument/2006/relationships/image" Target="../media/image24.emf"/><Relationship Id="rId5" Type="http://schemas.openxmlformats.org/officeDocument/2006/relationships/image" Target="../media/image15.emf"/><Relationship Id="rId10" Type="http://schemas.openxmlformats.org/officeDocument/2006/relationships/image" Target="../media/image20.emf"/><Relationship Id="rId4" Type="http://schemas.openxmlformats.org/officeDocument/2006/relationships/image" Target="../media/image22.emf"/><Relationship Id="rId9" Type="http://schemas.openxmlformats.org/officeDocument/2006/relationships/image" Target="../media/image19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image" Target="../media/image23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12" Type="http://schemas.openxmlformats.org/officeDocument/2006/relationships/image" Target="../media/image2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11" Type="http://schemas.openxmlformats.org/officeDocument/2006/relationships/image" Target="../media/image26.svg"/><Relationship Id="rId5" Type="http://schemas.openxmlformats.org/officeDocument/2006/relationships/image" Target="../media/image17.emf"/><Relationship Id="rId10" Type="http://schemas.openxmlformats.org/officeDocument/2006/relationships/image" Target="../media/image25.png"/><Relationship Id="rId4" Type="http://schemas.openxmlformats.org/officeDocument/2006/relationships/image" Target="../media/image16.emf"/><Relationship Id="rId9" Type="http://schemas.openxmlformats.org/officeDocument/2006/relationships/image" Target="../media/image24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13" Type="http://schemas.openxmlformats.org/officeDocument/2006/relationships/image" Target="../media/image28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12" Type="http://schemas.openxmlformats.org/officeDocument/2006/relationships/image" Target="../media/image23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11" Type="http://schemas.openxmlformats.org/officeDocument/2006/relationships/image" Target="../media/image27.emf"/><Relationship Id="rId5" Type="http://schemas.openxmlformats.org/officeDocument/2006/relationships/image" Target="../media/image17.emf"/><Relationship Id="rId10" Type="http://schemas.openxmlformats.org/officeDocument/2006/relationships/image" Target="../media/image26.svg"/><Relationship Id="rId4" Type="http://schemas.openxmlformats.org/officeDocument/2006/relationships/image" Target="../media/image16.emf"/><Relationship Id="rId9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image" Target="../media/image35.emf"/><Relationship Id="rId3" Type="http://schemas.openxmlformats.org/officeDocument/2006/relationships/image" Target="../media/image16.emf"/><Relationship Id="rId7" Type="http://schemas.openxmlformats.org/officeDocument/2006/relationships/image" Target="../media/image29.emf"/><Relationship Id="rId12" Type="http://schemas.openxmlformats.org/officeDocument/2006/relationships/image" Target="../media/image3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11" Type="http://schemas.openxmlformats.org/officeDocument/2006/relationships/image" Target="../media/image33.emf"/><Relationship Id="rId5" Type="http://schemas.openxmlformats.org/officeDocument/2006/relationships/image" Target="../media/image18.emf"/><Relationship Id="rId15" Type="http://schemas.openxmlformats.org/officeDocument/2006/relationships/image" Target="../media/image37.png"/><Relationship Id="rId10" Type="http://schemas.openxmlformats.org/officeDocument/2006/relationships/image" Target="../media/image32.emf"/><Relationship Id="rId4" Type="http://schemas.openxmlformats.org/officeDocument/2006/relationships/image" Target="../media/image17.emf"/><Relationship Id="rId9" Type="http://schemas.openxmlformats.org/officeDocument/2006/relationships/image" Target="../media/image31.emf"/><Relationship Id="rId14" Type="http://schemas.openxmlformats.org/officeDocument/2006/relationships/image" Target="../media/image3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16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19.emf"/><Relationship Id="rId10" Type="http://schemas.openxmlformats.org/officeDocument/2006/relationships/image" Target="../media/image42.emf"/><Relationship Id="rId4" Type="http://schemas.openxmlformats.org/officeDocument/2006/relationships/image" Target="../media/image18.emf"/><Relationship Id="rId9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4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14.jpeg"/><Relationship Id="rId7" Type="http://schemas.openxmlformats.org/officeDocument/2006/relationships/image" Target="../media/image51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emf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0" y="1331651"/>
            <a:ext cx="9144000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Towards a microscopic formulation </a:t>
            </a:r>
          </a:p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of the no-boundary wave function </a:t>
            </a:r>
          </a:p>
          <a:p>
            <a:pPr algn="ctr" eaLnBrk="1" hangingPunct="1">
              <a:defRPr/>
            </a:pPr>
            <a:endParaRPr lang="nl-BE" altLang="en-US" sz="2800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  <a:p>
            <a:pPr algn="ctr" eaLnBrk="1" hangingPunct="1">
              <a:defRPr/>
            </a:pPr>
            <a:r>
              <a:rPr lang="nl-BE" altLang="en-US" sz="2800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CERN Cosmo Workshop</a:t>
            </a:r>
          </a:p>
          <a:p>
            <a:pPr algn="ctr" eaLnBrk="1" hangingPunct="1">
              <a:defRPr/>
            </a:pPr>
            <a:endParaRPr lang="nl-BE" altLang="en-US" sz="2800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  <a:p>
            <a:pPr algn="ctr" eaLnBrk="1" hangingPunct="1">
              <a:defRPr/>
            </a:pPr>
            <a:r>
              <a:rPr lang="nl-BE" altLang="en-US" sz="2800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Sep 2023</a:t>
            </a:r>
          </a:p>
          <a:p>
            <a:pPr algn="ctr" eaLnBrk="1" hangingPunct="1">
              <a:defRPr/>
            </a:pPr>
            <a:endParaRPr lang="nl-BE" altLang="en-US" dirty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pPr algn="ctr" eaLnBrk="1" hangingPunct="1">
              <a:defRPr/>
            </a:pPr>
            <a:r>
              <a:rPr lang="nl-BE" altLang="en-US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</a:t>
            </a:r>
            <a:r>
              <a:rPr lang="nl-BE" altLang="en-US" dirty="0">
                <a:solidFill>
                  <a:schemeClr val="tx1"/>
                </a:solidFill>
                <a:latin typeface="Arial"/>
                <a:cs typeface="Arial"/>
              </a:rPr>
              <a:t>homas</a:t>
            </a:r>
            <a:r>
              <a:rPr lang="nl-BE" altLang="en-US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Hertog</a:t>
            </a:r>
            <a:endParaRPr lang="nl-BE" altLang="en-US" sz="1800" dirty="0">
              <a:solidFill>
                <a:schemeClr val="tx1"/>
              </a:solidFill>
              <a:latin typeface="Arial"/>
              <a:cs typeface="Arial"/>
            </a:endParaRPr>
          </a:p>
          <a:p>
            <a:pPr algn="ctr" eaLnBrk="1" hangingPunct="1">
              <a:defRPr/>
            </a:pPr>
            <a:r>
              <a:rPr lang="nl-BE" altLang="en-US" sz="1800" dirty="0">
                <a:solidFill>
                  <a:schemeClr val="tx1"/>
                </a:solidFill>
                <a:latin typeface="Arial"/>
                <a:cs typeface="Arial"/>
              </a:rPr>
              <a:t>Institute for Theoretical Physics</a:t>
            </a:r>
          </a:p>
          <a:p>
            <a:pPr algn="ctr" eaLnBrk="1" hangingPunct="1">
              <a:defRPr/>
            </a:pPr>
            <a:r>
              <a:rPr lang="nl-BE" altLang="en-US" sz="1800" dirty="0">
                <a:solidFill>
                  <a:schemeClr val="tx1"/>
                </a:solidFill>
                <a:latin typeface="Arial"/>
                <a:cs typeface="Arial"/>
              </a:rPr>
              <a:t>KU Leuven</a:t>
            </a:r>
          </a:p>
          <a:p>
            <a:pPr algn="ctr" eaLnBrk="1" hangingPunct="1">
              <a:defRPr/>
            </a:pPr>
            <a:endParaRPr lang="nl-BE" altLang="en-US" sz="1800" dirty="0">
              <a:solidFill>
                <a:schemeClr val="tx1"/>
              </a:solidFill>
              <a:latin typeface="Arial"/>
              <a:cs typeface="Arial"/>
            </a:endParaRPr>
          </a:p>
          <a:p>
            <a:pPr algn="ctr" eaLnBrk="1" hangingPunct="1">
              <a:defRPr/>
            </a:pPr>
            <a:endParaRPr lang="nl-BE" altLang="en-US" sz="1800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725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text&#10;&#10;Description automatically generated with low confidence">
            <a:extLst>
              <a:ext uri="{FF2B5EF4-FFF2-40B4-BE49-F238E27FC236}">
                <a16:creationId xmlns:a16="http://schemas.microsoft.com/office/drawing/2014/main" id="{C3BA7F07-BA42-690F-0922-12F17A789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14" y="955277"/>
            <a:ext cx="8327571" cy="24737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2B081A-5C40-3D0C-1435-03FF9FCC643C}"/>
              </a:ext>
            </a:extLst>
          </p:cNvPr>
          <p:cNvSpPr txBox="1"/>
          <p:nvPr/>
        </p:nvSpPr>
        <p:spPr>
          <a:xfrm>
            <a:off x="2504671" y="176901"/>
            <a:ext cx="4134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A Prior for Planck?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E18339-3B84-E297-A378-C258743A7EE5}"/>
              </a:ext>
            </a:extLst>
          </p:cNvPr>
          <p:cNvSpPr txBox="1"/>
          <p:nvPr/>
        </p:nvSpPr>
        <p:spPr>
          <a:xfrm>
            <a:off x="408214" y="3561045"/>
            <a:ext cx="86932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From wave function to observables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Observables must be observed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Saddle point form only an approximation 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930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text&#10;&#10;Description automatically generated with low confidence">
            <a:extLst>
              <a:ext uri="{FF2B5EF4-FFF2-40B4-BE49-F238E27FC236}">
                <a16:creationId xmlns:a16="http://schemas.microsoft.com/office/drawing/2014/main" id="{C3BA7F07-BA42-690F-0922-12F17A789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14" y="955277"/>
            <a:ext cx="8327571" cy="24737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2B081A-5C40-3D0C-1435-03FF9FCC643C}"/>
              </a:ext>
            </a:extLst>
          </p:cNvPr>
          <p:cNvSpPr txBox="1"/>
          <p:nvPr/>
        </p:nvSpPr>
        <p:spPr>
          <a:xfrm>
            <a:off x="2504671" y="176901"/>
            <a:ext cx="4134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A Prior for Planck?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E18339-3B84-E297-A378-C258743A7EE5}"/>
              </a:ext>
            </a:extLst>
          </p:cNvPr>
          <p:cNvSpPr txBox="1"/>
          <p:nvPr/>
        </p:nvSpPr>
        <p:spPr>
          <a:xfrm>
            <a:off x="408214" y="3561045"/>
            <a:ext cx="8693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From wave function to observables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Observables must be observed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Saddle point form only an approximation 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the no-boundary theory be refined -&gt; its predictions strengthened?</a:t>
            </a:r>
          </a:p>
          <a:p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931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DAFE7CF-0E71-3B75-8FF3-2E180D9960C1}"/>
              </a:ext>
            </a:extLst>
          </p:cNvPr>
          <p:cNvSpPr txBox="1"/>
          <p:nvPr/>
        </p:nvSpPr>
        <p:spPr>
          <a:xfrm>
            <a:off x="2064605" y="2910607"/>
            <a:ext cx="6322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2305.15440 [w/ Joel Karlsson, Oliver Janssen]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6D6B8B-5693-F850-E3FA-C86E7A21C56E}"/>
              </a:ext>
            </a:extLst>
          </p:cNvPr>
          <p:cNvSpPr txBox="1"/>
          <p:nvPr/>
        </p:nvSpPr>
        <p:spPr>
          <a:xfrm>
            <a:off x="2064605" y="4131605"/>
            <a:ext cx="60985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2211.05907 [w/ N. Bobev, Junho Hong, Joel karlsson, Valentine Reys]</a:t>
            </a:r>
            <a:endParaRPr lang="en-BE" sz="2000" dirty="0">
              <a:solidFill>
                <a:srgbClr val="0070C0"/>
              </a:solidFill>
            </a:endParaRP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71F6D596-2EAC-ACBF-696C-E4BD2D4D7D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617" y="612844"/>
            <a:ext cx="6322565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Towards a microscopic formulation </a:t>
            </a:r>
          </a:p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of the no-boundary wave function </a:t>
            </a:r>
          </a:p>
          <a:p>
            <a:pPr algn="ctr" eaLnBrk="1" hangingPunct="1">
              <a:defRPr/>
            </a:pPr>
            <a:endParaRPr lang="nl-BE" altLang="en-US" sz="3200" b="1" dirty="0">
              <a:solidFill>
                <a:schemeClr val="tx1"/>
              </a:solidFill>
              <a:latin typeface="+mn-lt"/>
              <a:cs typeface="Arial"/>
            </a:endParaRPr>
          </a:p>
          <a:p>
            <a:pPr algn="ctr" eaLnBrk="1" hangingPunct="1">
              <a:defRPr/>
            </a:pPr>
            <a:endParaRPr lang="nl-BE" altLang="en-US" sz="3200" b="1" dirty="0">
              <a:solidFill>
                <a:schemeClr val="tx1"/>
              </a:solidFill>
              <a:latin typeface="+mn-lt"/>
              <a:cs typeface="Arial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Allowability -&gt; Saddle selection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Holography -&gt; microscopic dS entropy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Observer -&gt; Page-like transition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nl-BE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57820-D880-2E19-224F-D393C65B33A6}"/>
              </a:ext>
            </a:extLst>
          </p:cNvPr>
          <p:cNvSpPr txBox="1"/>
          <p:nvPr/>
        </p:nvSpPr>
        <p:spPr>
          <a:xfrm>
            <a:off x="2064605" y="5408425"/>
            <a:ext cx="4613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1009.2525 [w/ Hartle, Hawking]</a:t>
            </a:r>
          </a:p>
        </p:txBody>
      </p:sp>
    </p:spTree>
    <p:extLst>
      <p:ext uri="{BB962C8B-B14F-4D97-AF65-F5344CB8AC3E}">
        <p14:creationId xmlns:p14="http://schemas.microsoft.com/office/powerpoint/2010/main" val="2315680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1439CE-C241-4706-3FA4-F1956D547BC9}"/>
              </a:ext>
            </a:extLst>
          </p:cNvPr>
          <p:cNvSpPr txBox="1"/>
          <p:nvPr/>
        </p:nvSpPr>
        <p:spPr>
          <a:xfrm>
            <a:off x="2722776" y="152948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Saddle selection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1CECA0-1C0E-DA7F-DF68-70A656961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866" y="2657022"/>
            <a:ext cx="5664200" cy="596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01E060-0D76-60A7-228B-8CB57D67E053}"/>
              </a:ext>
            </a:extLst>
          </p:cNvPr>
          <p:cNvSpPr txBox="1"/>
          <p:nvPr/>
        </p:nvSpPr>
        <p:spPr>
          <a:xfrm>
            <a:off x="63394" y="1072741"/>
            <a:ext cx="90172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Kontsevich- Segal: consider only those (complex) saddle backgrounds on which an arbitrary QFT can be defined  </a:t>
            </a:r>
            <a:r>
              <a:rPr lang="en-B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[2105.10161]</a:t>
            </a: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Witten: elevate this to a selection principle of saddles in gravitational path integrals </a:t>
            </a:r>
            <a:r>
              <a:rPr lang="en-B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[2111.06514]  </a:t>
            </a:r>
          </a:p>
          <a:p>
            <a:endParaRPr lang="en-BE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Some evidence: the criterion eliminates pathological wormholes but allows e.g.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complexified Kerr</a:t>
            </a: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501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1439CE-C241-4706-3FA4-F1956D547BC9}"/>
              </a:ext>
            </a:extLst>
          </p:cNvPr>
          <p:cNvSpPr txBox="1"/>
          <p:nvPr/>
        </p:nvSpPr>
        <p:spPr>
          <a:xfrm>
            <a:off x="2722776" y="152948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Saddle selection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1CECA0-1C0E-DA7F-DF68-70A656961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866" y="2657022"/>
            <a:ext cx="5664200" cy="596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01E060-0D76-60A7-228B-8CB57D67E053}"/>
              </a:ext>
            </a:extLst>
          </p:cNvPr>
          <p:cNvSpPr txBox="1"/>
          <p:nvPr/>
        </p:nvSpPr>
        <p:spPr>
          <a:xfrm>
            <a:off x="63394" y="1072741"/>
            <a:ext cx="901721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Kontsevich- Segal: consider only those (complex) saddle backgrounds on which an arbitrary QFT can be defined  </a:t>
            </a:r>
            <a:r>
              <a:rPr lang="en-B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[2105.10161]</a:t>
            </a: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Witten: elevate this to a selection principle of saddles in gravitational path integrals </a:t>
            </a:r>
            <a:r>
              <a:rPr lang="en-B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[2111.06514]  </a:t>
            </a:r>
          </a:p>
          <a:p>
            <a:endParaRPr lang="en-BE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Some evidence: the criterion eliminates pathological wormholes but allows e.g.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complexified Kerr</a:t>
            </a: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BE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all no-boundary saddles that describe </a:t>
            </a:r>
          </a:p>
          <a:p>
            <a:pPr algn="ctr"/>
            <a:r>
              <a:rPr lang="en-BE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origin of inflation satisfy the KSW criterion?</a:t>
            </a:r>
          </a:p>
          <a:p>
            <a:endParaRPr lang="en-B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978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E65E90-35D6-CCDA-F96E-B5AE452FEC4F}"/>
              </a:ext>
            </a:extLst>
          </p:cNvPr>
          <p:cNvSpPr txBox="1"/>
          <p:nvPr/>
        </p:nvSpPr>
        <p:spPr>
          <a:xfrm>
            <a:off x="2722776" y="152948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Saddle selection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348E46-53DA-0A81-A4B3-1C7F6E13DD28}"/>
              </a:ext>
            </a:extLst>
          </p:cNvPr>
          <p:cNvSpPr txBox="1"/>
          <p:nvPr/>
        </p:nvSpPr>
        <p:spPr>
          <a:xfrm>
            <a:off x="538842" y="1338943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What can go wrong?</a:t>
            </a:r>
          </a:p>
        </p:txBody>
      </p:sp>
      <p:pic>
        <p:nvPicPr>
          <p:cNvPr id="5" name="Picture 4" descr="A picture containing line, diagram, plot, font&#10;&#10;Description automatically generated">
            <a:extLst>
              <a:ext uri="{FF2B5EF4-FFF2-40B4-BE49-F238E27FC236}">
                <a16:creationId xmlns:a16="http://schemas.microsoft.com/office/drawing/2014/main" id="{826157F5-9D23-CC91-AC0C-C8F90BA91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8430" y="1800608"/>
            <a:ext cx="4960731" cy="29643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2FEAC3-7319-853F-5BD2-71F93AFFC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530" y="2093052"/>
            <a:ext cx="1754569" cy="267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034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th equations and numbers&#10;&#10;Description automatically generated">
            <a:extLst>
              <a:ext uri="{FF2B5EF4-FFF2-40B4-BE49-F238E27FC236}">
                <a16:creationId xmlns:a16="http://schemas.microsoft.com/office/drawing/2014/main" id="{D21C7151-7BAD-F55D-F332-99202F5EE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175" y="1739576"/>
            <a:ext cx="7435649" cy="36693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862D0E-F6B6-61C7-B09B-AEF5DDB1B9B4}"/>
              </a:ext>
            </a:extLst>
          </p:cNvPr>
          <p:cNvSpPr txBox="1"/>
          <p:nvPr/>
        </p:nvSpPr>
        <p:spPr>
          <a:xfrm>
            <a:off x="2722776" y="152948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Saddle selection </a:t>
            </a:r>
          </a:p>
        </p:txBody>
      </p:sp>
    </p:spTree>
    <p:extLst>
      <p:ext uri="{BB962C8B-B14F-4D97-AF65-F5344CB8AC3E}">
        <p14:creationId xmlns:p14="http://schemas.microsoft.com/office/powerpoint/2010/main" val="2861821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E65E90-35D6-CCDA-F96E-B5AE452FEC4F}"/>
              </a:ext>
            </a:extLst>
          </p:cNvPr>
          <p:cNvSpPr txBox="1"/>
          <p:nvPr/>
        </p:nvSpPr>
        <p:spPr>
          <a:xfrm>
            <a:off x="2722776" y="152948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Saddle selection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348E46-53DA-0A81-A4B3-1C7F6E13DD28}"/>
              </a:ext>
            </a:extLst>
          </p:cNvPr>
          <p:cNvSpPr txBox="1"/>
          <p:nvPr/>
        </p:nvSpPr>
        <p:spPr>
          <a:xfrm>
            <a:off x="538842" y="1338943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latin typeface="Arial" panose="020B0604020202020204" pitchFamily="34" charset="0"/>
                <a:cs typeface="Arial" panose="020B0604020202020204" pitchFamily="34" charset="0"/>
              </a:rPr>
              <a:t>What can go wrong?</a:t>
            </a:r>
          </a:p>
        </p:txBody>
      </p:sp>
      <p:pic>
        <p:nvPicPr>
          <p:cNvPr id="5" name="Picture 4" descr="A picture containing line, diagram, plot, font&#10;&#10;Description automatically generated">
            <a:extLst>
              <a:ext uri="{FF2B5EF4-FFF2-40B4-BE49-F238E27FC236}">
                <a16:creationId xmlns:a16="http://schemas.microsoft.com/office/drawing/2014/main" id="{826157F5-9D23-CC91-AC0C-C8F90BA91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8430" y="1800608"/>
            <a:ext cx="4960731" cy="29643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2FEAC3-7319-853F-5BD2-71F93AFFC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530" y="2093052"/>
            <a:ext cx="1754569" cy="26718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2BA49B-0EFB-56C3-90B3-FE79D056D929}"/>
              </a:ext>
            </a:extLst>
          </p:cNvPr>
          <p:cNvSpPr txBox="1"/>
          <p:nvPr/>
        </p:nvSpPr>
        <p:spPr>
          <a:xfrm>
            <a:off x="325464" y="5289866"/>
            <a:ext cx="8493071" cy="1200329"/>
          </a:xfrm>
          <a:prstGeom prst="rect">
            <a:avLst/>
          </a:prstGeom>
          <a:noFill/>
          <a:ln w="4762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itchFamily="2" charset="2"/>
              <a:buChar char="à"/>
            </a:pP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The 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KS(W)-criterion selects those no-boundary saddles </a:t>
            </a:r>
          </a:p>
          <a:p>
            <a:pPr algn="ctr"/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which the universe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emerges on a concave patch of the scalar slow-roll potential.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085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B8F6D0-FFD1-5134-6558-3E0561D79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82393"/>
            <a:ext cx="7772400" cy="60226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8EA1A2-F8B0-C556-8EAF-DEC787A60978}"/>
              </a:ext>
            </a:extLst>
          </p:cNvPr>
          <p:cNvSpPr txBox="1"/>
          <p:nvPr/>
        </p:nvSpPr>
        <p:spPr>
          <a:xfrm>
            <a:off x="1786622" y="152948"/>
            <a:ext cx="5570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Observational implications</a:t>
            </a:r>
          </a:p>
        </p:txBody>
      </p:sp>
    </p:spTree>
    <p:extLst>
      <p:ext uri="{BB962C8B-B14F-4D97-AF65-F5344CB8AC3E}">
        <p14:creationId xmlns:p14="http://schemas.microsoft.com/office/powerpoint/2010/main" val="525174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font, screenshot, document&#10;&#10;Description automatically generated">
            <a:extLst>
              <a:ext uri="{FF2B5EF4-FFF2-40B4-BE49-F238E27FC236}">
                <a16:creationId xmlns:a16="http://schemas.microsoft.com/office/drawing/2014/main" id="{5C5EF33F-CC85-875A-635B-8C09CCB76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571501"/>
            <a:ext cx="7772400" cy="29786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AFE7CF-0E71-3B75-8FF3-2E180D9960C1}"/>
              </a:ext>
            </a:extLst>
          </p:cNvPr>
          <p:cNvSpPr txBox="1"/>
          <p:nvPr/>
        </p:nvSpPr>
        <p:spPr>
          <a:xfrm>
            <a:off x="6423669" y="3429000"/>
            <a:ext cx="2406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2305.15440</a:t>
            </a:r>
          </a:p>
        </p:txBody>
      </p:sp>
    </p:spTree>
    <p:extLst>
      <p:ext uri="{BB962C8B-B14F-4D97-AF65-F5344CB8AC3E}">
        <p14:creationId xmlns:p14="http://schemas.microsoft.com/office/powerpoint/2010/main" val="269727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B1249D-2B30-0346-A908-B195844BB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342707-DC46-954E-B51A-437F993E61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5" y="303963"/>
            <a:ext cx="7600950" cy="506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968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font, screenshot, document&#10;&#10;Description automatically generated">
            <a:extLst>
              <a:ext uri="{FF2B5EF4-FFF2-40B4-BE49-F238E27FC236}">
                <a16:creationId xmlns:a16="http://schemas.microsoft.com/office/drawing/2014/main" id="{5C5EF33F-CC85-875A-635B-8C09CCB76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571501"/>
            <a:ext cx="7772400" cy="29786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AFE7CF-0E71-3B75-8FF3-2E180D9960C1}"/>
              </a:ext>
            </a:extLst>
          </p:cNvPr>
          <p:cNvSpPr txBox="1"/>
          <p:nvPr/>
        </p:nvSpPr>
        <p:spPr>
          <a:xfrm>
            <a:off x="6423669" y="3429000"/>
            <a:ext cx="2406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2305.15440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45DED5-95C8-4673-561D-D5D6913D1F77}"/>
              </a:ext>
            </a:extLst>
          </p:cNvPr>
          <p:cNvSpPr txBox="1"/>
          <p:nvPr/>
        </p:nvSpPr>
        <p:spPr>
          <a:xfrm>
            <a:off x="450788" y="4056260"/>
            <a:ext cx="59728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Quid eternal inflation?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This result resonates with swampland mantra..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Quid Quintessence? </a:t>
            </a:r>
          </a:p>
          <a:p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923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DAFE7CF-0E71-3B75-8FF3-2E180D9960C1}"/>
              </a:ext>
            </a:extLst>
          </p:cNvPr>
          <p:cNvSpPr txBox="1"/>
          <p:nvPr/>
        </p:nvSpPr>
        <p:spPr>
          <a:xfrm>
            <a:off x="2064605" y="2910607"/>
            <a:ext cx="6322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2305.15440 [w/ Joel Karlsson, Oliver Janssen]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6D6B8B-5693-F850-E3FA-C86E7A21C56E}"/>
              </a:ext>
            </a:extLst>
          </p:cNvPr>
          <p:cNvSpPr txBox="1"/>
          <p:nvPr/>
        </p:nvSpPr>
        <p:spPr>
          <a:xfrm>
            <a:off x="2064605" y="4131605"/>
            <a:ext cx="60985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2211.05907 [w/ N. Bobev, Junho Hong, </a:t>
            </a:r>
          </a:p>
          <a:p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Joel Karlsson, Valentine Reys]</a:t>
            </a:r>
            <a:endParaRPr lang="en-BE" sz="2000" dirty="0">
              <a:solidFill>
                <a:srgbClr val="0070C0"/>
              </a:solidFill>
            </a:endParaRP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71F6D596-2EAC-ACBF-696C-E4BD2D4D7D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617" y="612844"/>
            <a:ext cx="6322565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Towards a microscopic formulation </a:t>
            </a:r>
          </a:p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of the no-boundary wave function </a:t>
            </a:r>
          </a:p>
          <a:p>
            <a:pPr algn="ctr" eaLnBrk="1" hangingPunct="1">
              <a:defRPr/>
            </a:pPr>
            <a:endParaRPr lang="nl-BE" altLang="en-US" sz="3200" b="1" dirty="0">
              <a:solidFill>
                <a:schemeClr val="tx1"/>
              </a:solidFill>
              <a:latin typeface="+mn-lt"/>
              <a:cs typeface="Arial"/>
            </a:endParaRPr>
          </a:p>
          <a:p>
            <a:pPr algn="ctr" eaLnBrk="1" hangingPunct="1">
              <a:defRPr/>
            </a:pPr>
            <a:endParaRPr lang="nl-BE" altLang="en-US" sz="3200" b="1" dirty="0">
              <a:solidFill>
                <a:schemeClr val="tx1"/>
              </a:solidFill>
              <a:latin typeface="+mn-lt"/>
              <a:cs typeface="Arial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Allowability -&gt; Saddle selection</a:t>
            </a:r>
          </a:p>
          <a:p>
            <a:pPr eaLnBrk="1" hangingPunct="1"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Holography -&gt; microscopic dS entropy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Observer -&gt; Page-like transition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nl-BE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57820-D880-2E19-224F-D393C65B33A6}"/>
              </a:ext>
            </a:extLst>
          </p:cNvPr>
          <p:cNvSpPr txBox="1"/>
          <p:nvPr/>
        </p:nvSpPr>
        <p:spPr>
          <a:xfrm>
            <a:off x="2064605" y="5408425"/>
            <a:ext cx="4613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1009.2525 [w/ Hartle, Hawking]</a:t>
            </a:r>
          </a:p>
        </p:txBody>
      </p:sp>
    </p:spTree>
    <p:extLst>
      <p:ext uri="{BB962C8B-B14F-4D97-AF65-F5344CB8AC3E}">
        <p14:creationId xmlns:p14="http://schemas.microsoft.com/office/powerpoint/2010/main" val="3126177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Pds.pdf">
            <a:extLst>
              <a:ext uri="{FF2B5EF4-FFF2-40B4-BE49-F238E27FC236}">
                <a16:creationId xmlns:a16="http://schemas.microsoft.com/office/drawing/2014/main" id="{DB7E3FE1-D166-68FB-8BEE-5DA5A8E1C2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03" y="4221798"/>
            <a:ext cx="2109873" cy="132666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235E1B-1704-4BF9-E04C-45C22F3BF0E2}"/>
              </a:ext>
            </a:extLst>
          </p:cNvPr>
          <p:cNvCxnSpPr>
            <a:cxnSpLocks/>
          </p:cNvCxnSpPr>
          <p:nvPr/>
        </p:nvCxnSpPr>
        <p:spPr>
          <a:xfrm>
            <a:off x="4241800" y="5961443"/>
            <a:ext cx="44865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9F3717-F545-AF38-2F10-341D5C87DE4D}"/>
              </a:ext>
            </a:extLst>
          </p:cNvPr>
          <p:cNvCxnSpPr>
            <a:cxnSpLocks/>
          </p:cNvCxnSpPr>
          <p:nvPr/>
        </p:nvCxnSpPr>
        <p:spPr>
          <a:xfrm flipV="1">
            <a:off x="6403571" y="3206638"/>
            <a:ext cx="0" cy="2754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73D4AA43-2A98-F7B3-DA31-D65008F84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7544" y="3533225"/>
            <a:ext cx="228600" cy="203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55CD97-AEB7-9A49-9EAC-BB28B3B12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688" y="6170210"/>
            <a:ext cx="887411" cy="3097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704510-B5E3-366A-29EB-D4B6FA71B3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6249" y="6155717"/>
            <a:ext cx="757206" cy="3502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0F54BF-A91B-120F-E770-40886FAF84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5830" y="3143760"/>
            <a:ext cx="649534" cy="2827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AA747C-4A07-934D-39D7-FC3EE07E01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54318" y="5538503"/>
            <a:ext cx="619474" cy="290134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5A7AB5E-338B-47D8-DE24-C97E3CB7DFA2}"/>
              </a:ext>
            </a:extLst>
          </p:cNvPr>
          <p:cNvCxnSpPr>
            <a:cxnSpLocks/>
          </p:cNvCxnSpPr>
          <p:nvPr/>
        </p:nvCxnSpPr>
        <p:spPr>
          <a:xfrm>
            <a:off x="8356397" y="3345525"/>
            <a:ext cx="0" cy="525078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B524EC-58B0-251E-DD9E-88FE29690C2D}"/>
              </a:ext>
            </a:extLst>
          </p:cNvPr>
          <p:cNvCxnSpPr>
            <a:cxnSpLocks/>
          </p:cNvCxnSpPr>
          <p:nvPr/>
        </p:nvCxnSpPr>
        <p:spPr>
          <a:xfrm>
            <a:off x="8356397" y="3870603"/>
            <a:ext cx="494117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4EDD85-9FC4-524B-8ACE-EE63DF3B85AA}"/>
              </a:ext>
            </a:extLst>
          </p:cNvPr>
          <p:cNvCxnSpPr>
            <a:cxnSpLocks/>
          </p:cNvCxnSpPr>
          <p:nvPr/>
        </p:nvCxnSpPr>
        <p:spPr>
          <a:xfrm flipV="1">
            <a:off x="4732020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70BC5BF-29F5-382B-93DB-36E94CE38A5C}"/>
              </a:ext>
            </a:extLst>
          </p:cNvPr>
          <p:cNvCxnSpPr>
            <a:cxnSpLocks/>
          </p:cNvCxnSpPr>
          <p:nvPr/>
        </p:nvCxnSpPr>
        <p:spPr>
          <a:xfrm flipV="1">
            <a:off x="8010006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3029AB-5EB8-3231-525C-A27C4D285C88}"/>
              </a:ext>
            </a:extLst>
          </p:cNvPr>
          <p:cNvCxnSpPr>
            <a:cxnSpLocks/>
          </p:cNvCxnSpPr>
          <p:nvPr/>
        </p:nvCxnSpPr>
        <p:spPr>
          <a:xfrm>
            <a:off x="4738833" y="5961443"/>
            <a:ext cx="1664738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EA217DF-32B2-6E04-C4C8-86E05506340E}"/>
              </a:ext>
            </a:extLst>
          </p:cNvPr>
          <p:cNvCxnSpPr>
            <a:cxnSpLocks/>
          </p:cNvCxnSpPr>
          <p:nvPr/>
        </p:nvCxnSpPr>
        <p:spPr>
          <a:xfrm flipV="1">
            <a:off x="6403571" y="3206638"/>
            <a:ext cx="0" cy="2754805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791BFC8A-1447-DC97-279E-C6CFE540D5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36102" y="1788064"/>
            <a:ext cx="991889" cy="211386"/>
          </a:xfrm>
          <a:prstGeom prst="rect">
            <a:avLst/>
          </a:prstGeom>
        </p:spPr>
      </p:pic>
      <p:sp>
        <p:nvSpPr>
          <p:cNvPr id="38" name="Arc 37">
            <a:extLst>
              <a:ext uri="{FF2B5EF4-FFF2-40B4-BE49-F238E27FC236}">
                <a16:creationId xmlns:a16="http://schemas.microsoft.com/office/drawing/2014/main" id="{CE5159F6-02B5-C0A9-A213-AE7CA0114433}"/>
              </a:ext>
            </a:extLst>
          </p:cNvPr>
          <p:cNvSpPr/>
          <p:nvPr/>
        </p:nvSpPr>
        <p:spPr>
          <a:xfrm>
            <a:off x="6183475" y="1376709"/>
            <a:ext cx="991889" cy="1135323"/>
          </a:xfrm>
          <a:prstGeom prst="arc">
            <a:avLst>
              <a:gd name="adj1" fmla="val 18332817"/>
              <a:gd name="adj2" fmla="val 3272191"/>
            </a:avLst>
          </a:prstGeom>
          <a:solidFill>
            <a:schemeClr val="bg1"/>
          </a:solidFill>
          <a:ln w="444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46F572-F20E-23E2-9089-60D360A153B0}"/>
              </a:ext>
            </a:extLst>
          </p:cNvPr>
          <p:cNvSpPr txBox="1"/>
          <p:nvPr/>
        </p:nvSpPr>
        <p:spPr>
          <a:xfrm>
            <a:off x="5161276" y="5487518"/>
            <a:ext cx="633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C00000"/>
                </a:solidFill>
              </a:rPr>
              <a:t>EdS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6FF9DA-AA57-075C-5522-2FC4A9B50E85}"/>
              </a:ext>
            </a:extLst>
          </p:cNvPr>
          <p:cNvSpPr txBox="1"/>
          <p:nvPr/>
        </p:nvSpPr>
        <p:spPr>
          <a:xfrm>
            <a:off x="6485082" y="4463138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00B050"/>
                </a:solidFill>
              </a:rPr>
              <a:t>dS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83EB52-5B1D-1E72-F43E-DEE5E528DD11}"/>
              </a:ext>
            </a:extLst>
          </p:cNvPr>
          <p:cNvSpPr/>
          <p:nvPr/>
        </p:nvSpPr>
        <p:spPr>
          <a:xfrm>
            <a:off x="330200" y="197657"/>
            <a:ext cx="4241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de Sitter saddle</a:t>
            </a:r>
            <a:endParaRPr lang="en-BE" sz="28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D54021-01AA-7E8C-1980-73B04CF51C4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6083" y="5819322"/>
            <a:ext cx="2652711" cy="336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C4AB09-21D7-1668-9C19-679F5BB135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68635" y="1354169"/>
            <a:ext cx="4811271" cy="41995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D0B345E-E113-79E1-B739-DE5E99D83F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68635" y="2158347"/>
            <a:ext cx="4811271" cy="4098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98CD4C-9373-834C-EF21-854B79FFCD09}"/>
              </a:ext>
            </a:extLst>
          </p:cNvPr>
          <p:cNvSpPr txBox="1"/>
          <p:nvPr/>
        </p:nvSpPr>
        <p:spPr>
          <a:xfrm>
            <a:off x="5504093" y="368912"/>
            <a:ext cx="3639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olidFill>
                  <a:srgbClr val="0070C0"/>
                </a:solidFill>
              </a:rPr>
              <a:t>[Hartle, TH ’11; Harlow, Stanford ‘11]</a:t>
            </a:r>
          </a:p>
        </p:txBody>
      </p:sp>
    </p:spTree>
    <p:extLst>
      <p:ext uri="{BB962C8B-B14F-4D97-AF65-F5344CB8AC3E}">
        <p14:creationId xmlns:p14="http://schemas.microsoft.com/office/powerpoint/2010/main" val="17418587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235E1B-1704-4BF9-E04C-45C22F3BF0E2}"/>
              </a:ext>
            </a:extLst>
          </p:cNvPr>
          <p:cNvCxnSpPr>
            <a:cxnSpLocks/>
          </p:cNvCxnSpPr>
          <p:nvPr/>
        </p:nvCxnSpPr>
        <p:spPr>
          <a:xfrm>
            <a:off x="4241800" y="5961443"/>
            <a:ext cx="44865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9F3717-F545-AF38-2F10-341D5C87DE4D}"/>
              </a:ext>
            </a:extLst>
          </p:cNvPr>
          <p:cNvCxnSpPr>
            <a:cxnSpLocks/>
          </p:cNvCxnSpPr>
          <p:nvPr/>
        </p:nvCxnSpPr>
        <p:spPr>
          <a:xfrm flipV="1">
            <a:off x="6403571" y="3206638"/>
            <a:ext cx="0" cy="2754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73D4AA43-2A98-F7B3-DA31-D65008F84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544" y="3533225"/>
            <a:ext cx="228600" cy="203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55CD97-AEB7-9A49-9EAC-BB28B3B12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8" y="6170210"/>
            <a:ext cx="887411" cy="3097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704510-B5E3-366A-29EB-D4B6FA71B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6249" y="6155717"/>
            <a:ext cx="757206" cy="3502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0F54BF-A91B-120F-E770-40886FAF84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5082" y="3065269"/>
            <a:ext cx="649534" cy="2827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AA747C-4A07-934D-39D7-FC3EE07E01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4318" y="5538503"/>
            <a:ext cx="619474" cy="290134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5A7AB5E-338B-47D8-DE24-C97E3CB7DFA2}"/>
              </a:ext>
            </a:extLst>
          </p:cNvPr>
          <p:cNvCxnSpPr>
            <a:cxnSpLocks/>
          </p:cNvCxnSpPr>
          <p:nvPr/>
        </p:nvCxnSpPr>
        <p:spPr>
          <a:xfrm>
            <a:off x="8356397" y="3345525"/>
            <a:ext cx="0" cy="525078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B524EC-58B0-251E-DD9E-88FE29690C2D}"/>
              </a:ext>
            </a:extLst>
          </p:cNvPr>
          <p:cNvCxnSpPr>
            <a:cxnSpLocks/>
          </p:cNvCxnSpPr>
          <p:nvPr/>
        </p:nvCxnSpPr>
        <p:spPr>
          <a:xfrm>
            <a:off x="8356397" y="3870603"/>
            <a:ext cx="494117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4EDD85-9FC4-524B-8ACE-EE63DF3B85AA}"/>
              </a:ext>
            </a:extLst>
          </p:cNvPr>
          <p:cNvCxnSpPr>
            <a:cxnSpLocks/>
          </p:cNvCxnSpPr>
          <p:nvPr/>
        </p:nvCxnSpPr>
        <p:spPr>
          <a:xfrm flipV="1">
            <a:off x="4732020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70BC5BF-29F5-382B-93DB-36E94CE38A5C}"/>
              </a:ext>
            </a:extLst>
          </p:cNvPr>
          <p:cNvCxnSpPr>
            <a:cxnSpLocks/>
          </p:cNvCxnSpPr>
          <p:nvPr/>
        </p:nvCxnSpPr>
        <p:spPr>
          <a:xfrm flipV="1">
            <a:off x="8010006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3029AB-5EB8-3231-525C-A27C4D285C88}"/>
              </a:ext>
            </a:extLst>
          </p:cNvPr>
          <p:cNvCxnSpPr>
            <a:cxnSpLocks/>
          </p:cNvCxnSpPr>
          <p:nvPr/>
        </p:nvCxnSpPr>
        <p:spPr>
          <a:xfrm>
            <a:off x="4738833" y="5961443"/>
            <a:ext cx="3271173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791BFC8A-1447-DC97-279E-C6CFE540D5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36102" y="1788064"/>
            <a:ext cx="991889" cy="211386"/>
          </a:xfrm>
          <a:prstGeom prst="rect">
            <a:avLst/>
          </a:prstGeom>
        </p:spPr>
      </p:pic>
      <p:sp>
        <p:nvSpPr>
          <p:cNvPr id="38" name="Arc 37">
            <a:extLst>
              <a:ext uri="{FF2B5EF4-FFF2-40B4-BE49-F238E27FC236}">
                <a16:creationId xmlns:a16="http://schemas.microsoft.com/office/drawing/2014/main" id="{CE5159F6-02B5-C0A9-A213-AE7CA0114433}"/>
              </a:ext>
            </a:extLst>
          </p:cNvPr>
          <p:cNvSpPr/>
          <p:nvPr/>
        </p:nvSpPr>
        <p:spPr>
          <a:xfrm>
            <a:off x="6183475" y="1376709"/>
            <a:ext cx="991889" cy="1135323"/>
          </a:xfrm>
          <a:prstGeom prst="arc">
            <a:avLst>
              <a:gd name="adj1" fmla="val 18332817"/>
              <a:gd name="adj2" fmla="val 3272191"/>
            </a:avLst>
          </a:prstGeom>
          <a:solidFill>
            <a:schemeClr val="bg1"/>
          </a:solidFill>
          <a:ln w="444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46F572-F20E-23E2-9089-60D360A153B0}"/>
              </a:ext>
            </a:extLst>
          </p:cNvPr>
          <p:cNvSpPr txBox="1"/>
          <p:nvPr/>
        </p:nvSpPr>
        <p:spPr>
          <a:xfrm>
            <a:off x="5161276" y="5487518"/>
            <a:ext cx="633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C00000"/>
                </a:solidFill>
              </a:rPr>
              <a:t>EdS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6FF9DA-AA57-075C-5522-2FC4A9B50E85}"/>
              </a:ext>
            </a:extLst>
          </p:cNvPr>
          <p:cNvSpPr txBox="1"/>
          <p:nvPr/>
        </p:nvSpPr>
        <p:spPr>
          <a:xfrm>
            <a:off x="6485082" y="4463138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00B050"/>
                </a:solidFill>
              </a:rPr>
              <a:t>dS</a:t>
            </a:r>
          </a:p>
        </p:txBody>
      </p:sp>
      <p:pic>
        <p:nvPicPr>
          <p:cNvPr id="5" name="Picture 4" descr="SPds.pdf">
            <a:extLst>
              <a:ext uri="{FF2B5EF4-FFF2-40B4-BE49-F238E27FC236}">
                <a16:creationId xmlns:a16="http://schemas.microsoft.com/office/drawing/2014/main" id="{FA20F63F-D3E9-14E3-530D-DE19C4C4A1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03" y="4221798"/>
            <a:ext cx="2109873" cy="1326663"/>
          </a:xfrm>
          <a:prstGeom prst="rect">
            <a:avLst/>
          </a:prstGeom>
        </p:spPr>
      </p:pic>
      <p:pic>
        <p:nvPicPr>
          <p:cNvPr id="9" name="Picture 8" descr="SPds.pdf">
            <a:extLst>
              <a:ext uri="{FF2B5EF4-FFF2-40B4-BE49-F238E27FC236}">
                <a16:creationId xmlns:a16="http://schemas.microsoft.com/office/drawing/2014/main" id="{C940EDE5-2CA0-64C0-DFEE-978A1716BC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57502" y="2803363"/>
            <a:ext cx="2109873" cy="13266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613881-4E67-4E53-DBD0-A35E2C932A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0450" y="5804116"/>
            <a:ext cx="2255837" cy="35182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E719D84-CA92-F9AC-5104-22E7A26891C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68635" y="1354169"/>
            <a:ext cx="4811271" cy="41995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B513650-6924-2991-CCD8-FAF082B5D9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68635" y="2158347"/>
            <a:ext cx="4811271" cy="40982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D874FB3-1BA3-E964-1085-025AAB591A8E}"/>
              </a:ext>
            </a:extLst>
          </p:cNvPr>
          <p:cNvSpPr/>
          <p:nvPr/>
        </p:nvSpPr>
        <p:spPr>
          <a:xfrm>
            <a:off x="330200" y="197657"/>
            <a:ext cx="4241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de Sitter saddle</a:t>
            </a:r>
            <a:endParaRPr lang="en-BE" sz="2800" b="1" dirty="0"/>
          </a:p>
        </p:txBody>
      </p:sp>
    </p:spTree>
    <p:extLst>
      <p:ext uri="{BB962C8B-B14F-4D97-AF65-F5344CB8AC3E}">
        <p14:creationId xmlns:p14="http://schemas.microsoft.com/office/powerpoint/2010/main" val="22407605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235E1B-1704-4BF9-E04C-45C22F3BF0E2}"/>
              </a:ext>
            </a:extLst>
          </p:cNvPr>
          <p:cNvCxnSpPr>
            <a:cxnSpLocks/>
          </p:cNvCxnSpPr>
          <p:nvPr/>
        </p:nvCxnSpPr>
        <p:spPr>
          <a:xfrm>
            <a:off x="4241800" y="5961443"/>
            <a:ext cx="44865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9F3717-F545-AF38-2F10-341D5C87DE4D}"/>
              </a:ext>
            </a:extLst>
          </p:cNvPr>
          <p:cNvCxnSpPr>
            <a:cxnSpLocks/>
          </p:cNvCxnSpPr>
          <p:nvPr/>
        </p:nvCxnSpPr>
        <p:spPr>
          <a:xfrm flipV="1">
            <a:off x="6403571" y="3206638"/>
            <a:ext cx="0" cy="2754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49D9409-50D7-6313-B73A-3C03AAA80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635" y="2158347"/>
            <a:ext cx="4811271" cy="4098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B7E9B0-0AFF-E69D-3353-E899D368D7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8635" y="1354169"/>
            <a:ext cx="4811271" cy="419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D4AA43-2A98-F7B3-DA31-D65008F849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7544" y="3533225"/>
            <a:ext cx="228600" cy="203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55CD97-AEB7-9A49-9EAC-BB28B3B125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7688" y="6170210"/>
            <a:ext cx="887411" cy="3097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704510-B5E3-366A-29EB-D4B6FA71B3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6249" y="6155717"/>
            <a:ext cx="757206" cy="3502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0F54BF-A91B-120F-E770-40886FAF84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6497" y="3094807"/>
            <a:ext cx="649534" cy="2827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AA747C-4A07-934D-39D7-FC3EE07E01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54318" y="5538503"/>
            <a:ext cx="619474" cy="290134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5A7AB5E-338B-47D8-DE24-C97E3CB7DFA2}"/>
              </a:ext>
            </a:extLst>
          </p:cNvPr>
          <p:cNvCxnSpPr>
            <a:cxnSpLocks/>
          </p:cNvCxnSpPr>
          <p:nvPr/>
        </p:nvCxnSpPr>
        <p:spPr>
          <a:xfrm>
            <a:off x="8356397" y="3345525"/>
            <a:ext cx="0" cy="525078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B524EC-58B0-251E-DD9E-88FE29690C2D}"/>
              </a:ext>
            </a:extLst>
          </p:cNvPr>
          <p:cNvCxnSpPr>
            <a:cxnSpLocks/>
          </p:cNvCxnSpPr>
          <p:nvPr/>
        </p:nvCxnSpPr>
        <p:spPr>
          <a:xfrm>
            <a:off x="8356397" y="3870603"/>
            <a:ext cx="494117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4EDD85-9FC4-524B-8ACE-EE63DF3B85AA}"/>
              </a:ext>
            </a:extLst>
          </p:cNvPr>
          <p:cNvCxnSpPr>
            <a:cxnSpLocks/>
          </p:cNvCxnSpPr>
          <p:nvPr/>
        </p:nvCxnSpPr>
        <p:spPr>
          <a:xfrm flipV="1">
            <a:off x="4732020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70BC5BF-29F5-382B-93DB-36E94CE38A5C}"/>
              </a:ext>
            </a:extLst>
          </p:cNvPr>
          <p:cNvCxnSpPr>
            <a:cxnSpLocks/>
          </p:cNvCxnSpPr>
          <p:nvPr/>
        </p:nvCxnSpPr>
        <p:spPr>
          <a:xfrm flipV="1">
            <a:off x="8010006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3029AB-5EB8-3231-525C-A27C4D285C88}"/>
              </a:ext>
            </a:extLst>
          </p:cNvPr>
          <p:cNvCxnSpPr>
            <a:cxnSpLocks/>
          </p:cNvCxnSpPr>
          <p:nvPr/>
        </p:nvCxnSpPr>
        <p:spPr>
          <a:xfrm>
            <a:off x="4738833" y="5961443"/>
            <a:ext cx="3271173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791BFC8A-1447-DC97-279E-C6CFE540D5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36102" y="1788064"/>
            <a:ext cx="991889" cy="211386"/>
          </a:xfrm>
          <a:prstGeom prst="rect">
            <a:avLst/>
          </a:prstGeom>
        </p:spPr>
      </p:pic>
      <p:sp>
        <p:nvSpPr>
          <p:cNvPr id="38" name="Arc 37">
            <a:extLst>
              <a:ext uri="{FF2B5EF4-FFF2-40B4-BE49-F238E27FC236}">
                <a16:creationId xmlns:a16="http://schemas.microsoft.com/office/drawing/2014/main" id="{CE5159F6-02B5-C0A9-A213-AE7CA0114433}"/>
              </a:ext>
            </a:extLst>
          </p:cNvPr>
          <p:cNvSpPr/>
          <p:nvPr/>
        </p:nvSpPr>
        <p:spPr>
          <a:xfrm>
            <a:off x="6183475" y="1376709"/>
            <a:ext cx="991889" cy="1135323"/>
          </a:xfrm>
          <a:prstGeom prst="arc">
            <a:avLst>
              <a:gd name="adj1" fmla="val 18332817"/>
              <a:gd name="adj2" fmla="val 3272191"/>
            </a:avLst>
          </a:prstGeom>
          <a:solidFill>
            <a:schemeClr val="bg1"/>
          </a:solidFill>
          <a:ln w="444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46F572-F20E-23E2-9089-60D360A153B0}"/>
              </a:ext>
            </a:extLst>
          </p:cNvPr>
          <p:cNvSpPr txBox="1"/>
          <p:nvPr/>
        </p:nvSpPr>
        <p:spPr>
          <a:xfrm>
            <a:off x="5161276" y="5487518"/>
            <a:ext cx="633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C00000"/>
                </a:solidFill>
              </a:rPr>
              <a:t>EdS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6FF9DA-AA57-075C-5522-2FC4A9B50E85}"/>
              </a:ext>
            </a:extLst>
          </p:cNvPr>
          <p:cNvSpPr txBox="1"/>
          <p:nvPr/>
        </p:nvSpPr>
        <p:spPr>
          <a:xfrm>
            <a:off x="6485082" y="4463138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00B050"/>
                </a:solidFill>
              </a:rPr>
              <a:t>dS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613881-4E67-4E53-DBD0-A35E2C932A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40450" y="5804116"/>
            <a:ext cx="2255837" cy="351828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EC379D33-5670-C71B-C7D6-E77BC121D7F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57323" y="3910706"/>
            <a:ext cx="1128200" cy="11221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053FF68-DBA6-E436-6BE2-9F28E1A9E2A5}"/>
              </a:ext>
            </a:extLst>
          </p:cNvPr>
          <p:cNvSpPr/>
          <p:nvPr/>
        </p:nvSpPr>
        <p:spPr>
          <a:xfrm>
            <a:off x="330200" y="197657"/>
            <a:ext cx="4241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de Sitter entropy</a:t>
            </a:r>
            <a:endParaRPr lang="en-BE" sz="2800" b="1" dirty="0"/>
          </a:p>
        </p:txBody>
      </p:sp>
    </p:spTree>
    <p:extLst>
      <p:ext uri="{BB962C8B-B14F-4D97-AF65-F5344CB8AC3E}">
        <p14:creationId xmlns:p14="http://schemas.microsoft.com/office/powerpoint/2010/main" val="26589428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235E1B-1704-4BF9-E04C-45C22F3BF0E2}"/>
              </a:ext>
            </a:extLst>
          </p:cNvPr>
          <p:cNvCxnSpPr>
            <a:cxnSpLocks/>
          </p:cNvCxnSpPr>
          <p:nvPr/>
        </p:nvCxnSpPr>
        <p:spPr>
          <a:xfrm>
            <a:off x="4241800" y="5961443"/>
            <a:ext cx="44865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9F3717-F545-AF38-2F10-341D5C87DE4D}"/>
              </a:ext>
            </a:extLst>
          </p:cNvPr>
          <p:cNvCxnSpPr>
            <a:cxnSpLocks/>
          </p:cNvCxnSpPr>
          <p:nvPr/>
        </p:nvCxnSpPr>
        <p:spPr>
          <a:xfrm flipV="1">
            <a:off x="6403571" y="3206638"/>
            <a:ext cx="0" cy="2754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73D4AA43-2A98-F7B3-DA31-D65008F84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544" y="3533225"/>
            <a:ext cx="228600" cy="203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55CD97-AEB7-9A49-9EAC-BB28B3B12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8" y="6170210"/>
            <a:ext cx="887411" cy="3097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704510-B5E3-366A-29EB-D4B6FA71B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6249" y="6155717"/>
            <a:ext cx="757206" cy="3502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0F54BF-A91B-120F-E770-40886FAF84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4674" y="2996360"/>
            <a:ext cx="649534" cy="2827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AA747C-4A07-934D-39D7-FC3EE07E01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4318" y="5538503"/>
            <a:ext cx="619474" cy="290134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5A7AB5E-338B-47D8-DE24-C97E3CB7DFA2}"/>
              </a:ext>
            </a:extLst>
          </p:cNvPr>
          <p:cNvCxnSpPr>
            <a:cxnSpLocks/>
          </p:cNvCxnSpPr>
          <p:nvPr/>
        </p:nvCxnSpPr>
        <p:spPr>
          <a:xfrm>
            <a:off x="8356397" y="3345525"/>
            <a:ext cx="0" cy="525078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B524EC-58B0-251E-DD9E-88FE29690C2D}"/>
              </a:ext>
            </a:extLst>
          </p:cNvPr>
          <p:cNvCxnSpPr>
            <a:cxnSpLocks/>
          </p:cNvCxnSpPr>
          <p:nvPr/>
        </p:nvCxnSpPr>
        <p:spPr>
          <a:xfrm>
            <a:off x="8356397" y="3870603"/>
            <a:ext cx="494117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4EDD85-9FC4-524B-8ACE-EE63DF3B85AA}"/>
              </a:ext>
            </a:extLst>
          </p:cNvPr>
          <p:cNvCxnSpPr>
            <a:cxnSpLocks/>
          </p:cNvCxnSpPr>
          <p:nvPr/>
        </p:nvCxnSpPr>
        <p:spPr>
          <a:xfrm flipV="1">
            <a:off x="4732020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70BC5BF-29F5-382B-93DB-36E94CE38A5C}"/>
              </a:ext>
            </a:extLst>
          </p:cNvPr>
          <p:cNvCxnSpPr>
            <a:cxnSpLocks/>
          </p:cNvCxnSpPr>
          <p:nvPr/>
        </p:nvCxnSpPr>
        <p:spPr>
          <a:xfrm flipV="1">
            <a:off x="8010006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3029AB-5EB8-3231-525C-A27C4D285C88}"/>
              </a:ext>
            </a:extLst>
          </p:cNvPr>
          <p:cNvCxnSpPr>
            <a:cxnSpLocks/>
          </p:cNvCxnSpPr>
          <p:nvPr/>
        </p:nvCxnSpPr>
        <p:spPr>
          <a:xfrm>
            <a:off x="4738833" y="5961443"/>
            <a:ext cx="3271173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791BFC8A-1447-DC97-279E-C6CFE540D5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36102" y="1788064"/>
            <a:ext cx="991889" cy="211386"/>
          </a:xfrm>
          <a:prstGeom prst="rect">
            <a:avLst/>
          </a:prstGeom>
        </p:spPr>
      </p:pic>
      <p:sp>
        <p:nvSpPr>
          <p:cNvPr id="38" name="Arc 37">
            <a:extLst>
              <a:ext uri="{FF2B5EF4-FFF2-40B4-BE49-F238E27FC236}">
                <a16:creationId xmlns:a16="http://schemas.microsoft.com/office/drawing/2014/main" id="{CE5159F6-02B5-C0A9-A213-AE7CA0114433}"/>
              </a:ext>
            </a:extLst>
          </p:cNvPr>
          <p:cNvSpPr/>
          <p:nvPr/>
        </p:nvSpPr>
        <p:spPr>
          <a:xfrm>
            <a:off x="6183475" y="1376709"/>
            <a:ext cx="991889" cy="1135323"/>
          </a:xfrm>
          <a:prstGeom prst="arc">
            <a:avLst>
              <a:gd name="adj1" fmla="val 18332817"/>
              <a:gd name="adj2" fmla="val 3272191"/>
            </a:avLst>
          </a:prstGeom>
          <a:solidFill>
            <a:schemeClr val="bg1"/>
          </a:solidFill>
          <a:ln w="444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46F572-F20E-23E2-9089-60D360A153B0}"/>
              </a:ext>
            </a:extLst>
          </p:cNvPr>
          <p:cNvSpPr txBox="1"/>
          <p:nvPr/>
        </p:nvSpPr>
        <p:spPr>
          <a:xfrm>
            <a:off x="5161276" y="5487518"/>
            <a:ext cx="633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C00000"/>
                </a:solidFill>
              </a:rPr>
              <a:t>EdS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6FF9DA-AA57-075C-5522-2FC4A9B50E85}"/>
              </a:ext>
            </a:extLst>
          </p:cNvPr>
          <p:cNvSpPr txBox="1"/>
          <p:nvPr/>
        </p:nvSpPr>
        <p:spPr>
          <a:xfrm>
            <a:off x="6485082" y="4463138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00B050"/>
                </a:solidFill>
              </a:rPr>
              <a:t>dS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613881-4E67-4E53-DBD0-A35E2C932A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0450" y="5804116"/>
            <a:ext cx="2255837" cy="351828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EC379D33-5670-C71B-C7D6-E77BC121D7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57323" y="3910706"/>
            <a:ext cx="1128200" cy="1122199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2724E5C-2C63-25B9-342D-3CDA23887649}"/>
              </a:ext>
            </a:extLst>
          </p:cNvPr>
          <p:cNvCxnSpPr>
            <a:cxnSpLocks/>
          </p:cNvCxnSpPr>
          <p:nvPr/>
        </p:nvCxnSpPr>
        <p:spPr>
          <a:xfrm flipV="1">
            <a:off x="4732020" y="3608064"/>
            <a:ext cx="0" cy="2338283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6E3AC02-6F05-76F2-DA4F-3E5DE662C593}"/>
              </a:ext>
            </a:extLst>
          </p:cNvPr>
          <p:cNvCxnSpPr>
            <a:cxnSpLocks/>
          </p:cNvCxnSpPr>
          <p:nvPr/>
        </p:nvCxnSpPr>
        <p:spPr>
          <a:xfrm>
            <a:off x="8010006" y="3643799"/>
            <a:ext cx="2247" cy="2302548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8FBF109-62DC-C474-5CFA-39E56F66A5D2}"/>
              </a:ext>
            </a:extLst>
          </p:cNvPr>
          <p:cNvCxnSpPr>
            <a:cxnSpLocks/>
          </p:cNvCxnSpPr>
          <p:nvPr/>
        </p:nvCxnSpPr>
        <p:spPr>
          <a:xfrm>
            <a:off x="4738833" y="3634825"/>
            <a:ext cx="3271173" cy="8974"/>
          </a:xfrm>
          <a:prstGeom prst="straightConnector1">
            <a:avLst/>
          </a:prstGeom>
          <a:ln w="19050">
            <a:solidFill>
              <a:srgbClr val="0070C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3604E75-32F2-927A-FEC3-0ED2A213B1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68635" y="1354169"/>
            <a:ext cx="4811271" cy="4199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B44167B-573B-B68E-248D-72351908E0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68635" y="2158347"/>
            <a:ext cx="4811271" cy="40982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4F84FD2-E789-F834-A303-6D2AFF608085}"/>
              </a:ext>
            </a:extLst>
          </p:cNvPr>
          <p:cNvSpPr txBox="1"/>
          <p:nvPr/>
        </p:nvSpPr>
        <p:spPr>
          <a:xfrm>
            <a:off x="5504093" y="368912"/>
            <a:ext cx="3639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olidFill>
                  <a:srgbClr val="0070C0"/>
                </a:solidFill>
              </a:rPr>
              <a:t>[Hartle, TH ’11; Harlow, Stanford ‘11]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E7CAD7-D6B9-EDFF-A9A0-1FC43734D67B}"/>
              </a:ext>
            </a:extLst>
          </p:cNvPr>
          <p:cNvSpPr/>
          <p:nvPr/>
        </p:nvSpPr>
        <p:spPr>
          <a:xfrm>
            <a:off x="330200" y="197657"/>
            <a:ext cx="4241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de Sitter entropy</a:t>
            </a:r>
            <a:endParaRPr lang="en-BE" sz="2800" b="1" dirty="0"/>
          </a:p>
        </p:txBody>
      </p:sp>
    </p:spTree>
    <p:extLst>
      <p:ext uri="{BB962C8B-B14F-4D97-AF65-F5344CB8AC3E}">
        <p14:creationId xmlns:p14="http://schemas.microsoft.com/office/powerpoint/2010/main" val="1050142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235E1B-1704-4BF9-E04C-45C22F3BF0E2}"/>
              </a:ext>
            </a:extLst>
          </p:cNvPr>
          <p:cNvCxnSpPr>
            <a:cxnSpLocks/>
          </p:cNvCxnSpPr>
          <p:nvPr/>
        </p:nvCxnSpPr>
        <p:spPr>
          <a:xfrm>
            <a:off x="4241800" y="5961443"/>
            <a:ext cx="44865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9F3717-F545-AF38-2F10-341D5C87DE4D}"/>
              </a:ext>
            </a:extLst>
          </p:cNvPr>
          <p:cNvCxnSpPr>
            <a:cxnSpLocks/>
          </p:cNvCxnSpPr>
          <p:nvPr/>
        </p:nvCxnSpPr>
        <p:spPr>
          <a:xfrm flipV="1">
            <a:off x="6403571" y="3206638"/>
            <a:ext cx="0" cy="2754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73D4AA43-2A98-F7B3-DA31-D65008F84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544" y="3533225"/>
            <a:ext cx="228600" cy="203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55CD97-AEB7-9A49-9EAC-BB28B3B12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8" y="6170210"/>
            <a:ext cx="887411" cy="3097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704510-B5E3-366A-29EB-D4B6FA71B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6249" y="6155717"/>
            <a:ext cx="757206" cy="3502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0F54BF-A91B-120F-E770-40886FAF84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6849" y="3009784"/>
            <a:ext cx="649534" cy="2827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AA747C-4A07-934D-39D7-FC3EE07E01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4318" y="5538503"/>
            <a:ext cx="619474" cy="290134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5A7AB5E-338B-47D8-DE24-C97E3CB7DFA2}"/>
              </a:ext>
            </a:extLst>
          </p:cNvPr>
          <p:cNvCxnSpPr>
            <a:cxnSpLocks/>
          </p:cNvCxnSpPr>
          <p:nvPr/>
        </p:nvCxnSpPr>
        <p:spPr>
          <a:xfrm>
            <a:off x="8356397" y="3345525"/>
            <a:ext cx="0" cy="525078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B524EC-58B0-251E-DD9E-88FE29690C2D}"/>
              </a:ext>
            </a:extLst>
          </p:cNvPr>
          <p:cNvCxnSpPr>
            <a:cxnSpLocks/>
          </p:cNvCxnSpPr>
          <p:nvPr/>
        </p:nvCxnSpPr>
        <p:spPr>
          <a:xfrm>
            <a:off x="8356397" y="3870603"/>
            <a:ext cx="494117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4EDD85-9FC4-524B-8ACE-EE63DF3B85AA}"/>
              </a:ext>
            </a:extLst>
          </p:cNvPr>
          <p:cNvCxnSpPr>
            <a:cxnSpLocks/>
          </p:cNvCxnSpPr>
          <p:nvPr/>
        </p:nvCxnSpPr>
        <p:spPr>
          <a:xfrm flipV="1">
            <a:off x="4732020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70BC5BF-29F5-382B-93DB-36E94CE38A5C}"/>
              </a:ext>
            </a:extLst>
          </p:cNvPr>
          <p:cNvCxnSpPr>
            <a:cxnSpLocks/>
          </p:cNvCxnSpPr>
          <p:nvPr/>
        </p:nvCxnSpPr>
        <p:spPr>
          <a:xfrm flipV="1">
            <a:off x="8010006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3029AB-5EB8-3231-525C-A27C4D285C88}"/>
              </a:ext>
            </a:extLst>
          </p:cNvPr>
          <p:cNvCxnSpPr>
            <a:cxnSpLocks/>
          </p:cNvCxnSpPr>
          <p:nvPr/>
        </p:nvCxnSpPr>
        <p:spPr>
          <a:xfrm>
            <a:off x="4738833" y="5961443"/>
            <a:ext cx="3271173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Arc 37">
            <a:extLst>
              <a:ext uri="{FF2B5EF4-FFF2-40B4-BE49-F238E27FC236}">
                <a16:creationId xmlns:a16="http://schemas.microsoft.com/office/drawing/2014/main" id="{CE5159F6-02B5-C0A9-A213-AE7CA0114433}"/>
              </a:ext>
            </a:extLst>
          </p:cNvPr>
          <p:cNvSpPr/>
          <p:nvPr/>
        </p:nvSpPr>
        <p:spPr>
          <a:xfrm>
            <a:off x="6183475" y="1376709"/>
            <a:ext cx="991889" cy="1135323"/>
          </a:xfrm>
          <a:prstGeom prst="arc">
            <a:avLst>
              <a:gd name="adj1" fmla="val 18332817"/>
              <a:gd name="adj2" fmla="val 3272191"/>
            </a:avLst>
          </a:prstGeom>
          <a:solidFill>
            <a:schemeClr val="bg1"/>
          </a:solidFill>
          <a:ln w="444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46F572-F20E-23E2-9089-60D360A153B0}"/>
              </a:ext>
            </a:extLst>
          </p:cNvPr>
          <p:cNvSpPr txBox="1"/>
          <p:nvPr/>
        </p:nvSpPr>
        <p:spPr>
          <a:xfrm>
            <a:off x="5161276" y="5487518"/>
            <a:ext cx="633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C00000"/>
                </a:solidFill>
              </a:rPr>
              <a:t>EdS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6FF9DA-AA57-075C-5522-2FC4A9B50E85}"/>
              </a:ext>
            </a:extLst>
          </p:cNvPr>
          <p:cNvSpPr txBox="1"/>
          <p:nvPr/>
        </p:nvSpPr>
        <p:spPr>
          <a:xfrm>
            <a:off x="6485082" y="4463138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00B050"/>
                </a:solidFill>
              </a:rPr>
              <a:t>dS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613881-4E67-4E53-DBD0-A35E2C932A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0450" y="5804116"/>
            <a:ext cx="2255837" cy="351828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EC379D33-5670-C71B-C7D6-E77BC121D7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457323" y="3910706"/>
            <a:ext cx="1128200" cy="1122199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2724E5C-2C63-25B9-342D-3CDA23887649}"/>
              </a:ext>
            </a:extLst>
          </p:cNvPr>
          <p:cNvCxnSpPr>
            <a:cxnSpLocks/>
          </p:cNvCxnSpPr>
          <p:nvPr/>
        </p:nvCxnSpPr>
        <p:spPr>
          <a:xfrm flipV="1">
            <a:off x="4732020" y="3608064"/>
            <a:ext cx="0" cy="2338283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6E3AC02-6F05-76F2-DA4F-3E5DE662C593}"/>
              </a:ext>
            </a:extLst>
          </p:cNvPr>
          <p:cNvCxnSpPr>
            <a:cxnSpLocks/>
          </p:cNvCxnSpPr>
          <p:nvPr/>
        </p:nvCxnSpPr>
        <p:spPr>
          <a:xfrm>
            <a:off x="8010006" y="3643799"/>
            <a:ext cx="2247" cy="2302548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8FBF109-62DC-C474-5CFA-39E56F66A5D2}"/>
              </a:ext>
            </a:extLst>
          </p:cNvPr>
          <p:cNvCxnSpPr>
            <a:cxnSpLocks/>
          </p:cNvCxnSpPr>
          <p:nvPr/>
        </p:nvCxnSpPr>
        <p:spPr>
          <a:xfrm>
            <a:off x="4738833" y="3634825"/>
            <a:ext cx="3271173" cy="8974"/>
          </a:xfrm>
          <a:prstGeom prst="straightConnector1">
            <a:avLst/>
          </a:prstGeom>
          <a:ln w="19050">
            <a:solidFill>
              <a:srgbClr val="0070C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E17E39C-DC43-6622-2323-2AE08160A9F8}"/>
              </a:ext>
            </a:extLst>
          </p:cNvPr>
          <p:cNvSpPr txBox="1"/>
          <p:nvPr/>
        </p:nvSpPr>
        <p:spPr>
          <a:xfrm>
            <a:off x="4692861" y="4542232"/>
            <a:ext cx="907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0070C0"/>
                </a:solidFill>
              </a:rPr>
              <a:t>-EAdS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B4DF1A-94A1-8240-816E-41302BAFC8DB}"/>
              </a:ext>
            </a:extLst>
          </p:cNvPr>
          <p:cNvSpPr txBox="1"/>
          <p:nvPr/>
        </p:nvSpPr>
        <p:spPr>
          <a:xfrm>
            <a:off x="8032046" y="4542232"/>
            <a:ext cx="907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400" dirty="0">
                <a:solidFill>
                  <a:srgbClr val="0070C0"/>
                </a:solidFill>
              </a:rPr>
              <a:t>-EAdS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C78D83F-59C6-3968-7088-BC8A39D517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20474" y="2115342"/>
            <a:ext cx="4833885" cy="40085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9C4ABE-229F-04EA-AA93-E65275C864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087" y="1402229"/>
            <a:ext cx="4811271" cy="40982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C82B4C7-59C7-00A3-DFFB-71D4B5E44E7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1268" y="1607142"/>
            <a:ext cx="1773427" cy="26352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8EE5DDE-6A5A-89BA-3564-D1A96E0B4E9D}"/>
              </a:ext>
            </a:extLst>
          </p:cNvPr>
          <p:cNvSpPr/>
          <p:nvPr/>
        </p:nvSpPr>
        <p:spPr>
          <a:xfrm>
            <a:off x="330200" y="197657"/>
            <a:ext cx="4241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de Sitter entropy</a:t>
            </a:r>
            <a:endParaRPr lang="en-BE" sz="2800" b="1" dirty="0"/>
          </a:p>
        </p:txBody>
      </p:sp>
    </p:spTree>
    <p:extLst>
      <p:ext uri="{BB962C8B-B14F-4D97-AF65-F5344CB8AC3E}">
        <p14:creationId xmlns:p14="http://schemas.microsoft.com/office/powerpoint/2010/main" val="27437925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235E1B-1704-4BF9-E04C-45C22F3BF0E2}"/>
              </a:ext>
            </a:extLst>
          </p:cNvPr>
          <p:cNvCxnSpPr>
            <a:cxnSpLocks/>
          </p:cNvCxnSpPr>
          <p:nvPr/>
        </p:nvCxnSpPr>
        <p:spPr>
          <a:xfrm>
            <a:off x="4241800" y="5961443"/>
            <a:ext cx="44865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9F3717-F545-AF38-2F10-341D5C87DE4D}"/>
              </a:ext>
            </a:extLst>
          </p:cNvPr>
          <p:cNvCxnSpPr>
            <a:cxnSpLocks/>
          </p:cNvCxnSpPr>
          <p:nvPr/>
        </p:nvCxnSpPr>
        <p:spPr>
          <a:xfrm flipV="1">
            <a:off x="6403571" y="3206638"/>
            <a:ext cx="0" cy="2754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4E55CD97-AEB7-9A49-9EAC-BB28B3B12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8" y="6170210"/>
            <a:ext cx="887411" cy="3097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704510-B5E3-366A-29EB-D4B6FA71B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6249" y="6155717"/>
            <a:ext cx="757206" cy="3502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0F54BF-A91B-120F-E770-40886FAF84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572" y="2940437"/>
            <a:ext cx="649534" cy="2827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AA747C-4A07-934D-39D7-FC3EE07E01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4318" y="5538503"/>
            <a:ext cx="619474" cy="29013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4EDD85-9FC4-524B-8ACE-EE63DF3B85AA}"/>
              </a:ext>
            </a:extLst>
          </p:cNvPr>
          <p:cNvCxnSpPr>
            <a:cxnSpLocks/>
          </p:cNvCxnSpPr>
          <p:nvPr/>
        </p:nvCxnSpPr>
        <p:spPr>
          <a:xfrm flipV="1">
            <a:off x="4732020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70BC5BF-29F5-382B-93DB-36E94CE38A5C}"/>
              </a:ext>
            </a:extLst>
          </p:cNvPr>
          <p:cNvCxnSpPr>
            <a:cxnSpLocks/>
          </p:cNvCxnSpPr>
          <p:nvPr/>
        </p:nvCxnSpPr>
        <p:spPr>
          <a:xfrm flipV="1">
            <a:off x="8010006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3029AB-5EB8-3231-525C-A27C4D285C88}"/>
              </a:ext>
            </a:extLst>
          </p:cNvPr>
          <p:cNvCxnSpPr>
            <a:cxnSpLocks/>
          </p:cNvCxnSpPr>
          <p:nvPr/>
        </p:nvCxnSpPr>
        <p:spPr>
          <a:xfrm>
            <a:off x="4738833" y="5961443"/>
            <a:ext cx="3271173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2724E5C-2C63-25B9-342D-3CDA23887649}"/>
              </a:ext>
            </a:extLst>
          </p:cNvPr>
          <p:cNvCxnSpPr>
            <a:cxnSpLocks/>
          </p:cNvCxnSpPr>
          <p:nvPr/>
        </p:nvCxnSpPr>
        <p:spPr>
          <a:xfrm flipV="1">
            <a:off x="4732020" y="3608064"/>
            <a:ext cx="0" cy="2338283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6E3AC02-6F05-76F2-DA4F-3E5DE662C593}"/>
              </a:ext>
            </a:extLst>
          </p:cNvPr>
          <p:cNvCxnSpPr>
            <a:cxnSpLocks/>
          </p:cNvCxnSpPr>
          <p:nvPr/>
        </p:nvCxnSpPr>
        <p:spPr>
          <a:xfrm>
            <a:off x="8010006" y="3643799"/>
            <a:ext cx="2247" cy="2302548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8FBF109-62DC-C474-5CFA-39E56F66A5D2}"/>
              </a:ext>
            </a:extLst>
          </p:cNvPr>
          <p:cNvCxnSpPr>
            <a:cxnSpLocks/>
          </p:cNvCxnSpPr>
          <p:nvPr/>
        </p:nvCxnSpPr>
        <p:spPr>
          <a:xfrm>
            <a:off x="4738833" y="3634825"/>
            <a:ext cx="1635586" cy="6662"/>
          </a:xfrm>
          <a:prstGeom prst="straightConnector1">
            <a:avLst/>
          </a:prstGeom>
          <a:ln w="19050">
            <a:solidFill>
              <a:srgbClr val="0070C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494AC56-D57D-F244-0B4C-6280214CA117}"/>
              </a:ext>
            </a:extLst>
          </p:cNvPr>
          <p:cNvCxnSpPr>
            <a:cxnSpLocks/>
          </p:cNvCxnSpPr>
          <p:nvPr/>
        </p:nvCxnSpPr>
        <p:spPr>
          <a:xfrm>
            <a:off x="6374420" y="3644043"/>
            <a:ext cx="1635586" cy="6662"/>
          </a:xfrm>
          <a:prstGeom prst="straightConnector1">
            <a:avLst/>
          </a:prstGeom>
          <a:ln w="19050">
            <a:solidFill>
              <a:srgbClr val="0070C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0344608D-A8A3-E086-540A-1E63CE9BDB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396" y="3650048"/>
            <a:ext cx="429363" cy="33275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C5F072D-B934-F03C-BE80-BF98317F02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4340" y="4681731"/>
            <a:ext cx="569626" cy="35182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89780D1-A800-6D13-CCD8-068356AE60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64295" y="4676872"/>
            <a:ext cx="530277" cy="32752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4537E2E-3DFC-1A62-715B-CE5B8F2676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62315" y="3152214"/>
            <a:ext cx="540325" cy="37822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D71C484-74E6-2073-E403-FE957ED430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16713" y="3139690"/>
            <a:ext cx="558217" cy="39075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4311F52-9E03-64AC-3F2D-CD2B73C188B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5790" y="1045901"/>
            <a:ext cx="4886697" cy="43145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DF20D85F-1F7C-36DD-935E-DB57030B1A9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5790" y="1931517"/>
            <a:ext cx="4772393" cy="43111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AB21D44-53F4-E181-5A11-0E5FE9599AB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5790" y="2931726"/>
            <a:ext cx="1683519" cy="41592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B122E59-E13D-5920-5D0F-28BA187A86F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0226" y="3869970"/>
            <a:ext cx="2639395" cy="409209"/>
          </a:xfrm>
          <a:prstGeom prst="rect">
            <a:avLst/>
          </a:prstGeom>
          <a:ln w="28575"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B3E74EB-E59B-C693-BFB0-6D5F05767618}"/>
              </a:ext>
            </a:extLst>
          </p:cNvPr>
          <p:cNvSpPr/>
          <p:nvPr/>
        </p:nvSpPr>
        <p:spPr>
          <a:xfrm>
            <a:off x="330200" y="197657"/>
            <a:ext cx="4241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de Sitter entropy</a:t>
            </a:r>
            <a:endParaRPr lang="en-BE" sz="2800" b="1" dirty="0"/>
          </a:p>
        </p:txBody>
      </p:sp>
    </p:spTree>
    <p:extLst>
      <p:ext uri="{BB962C8B-B14F-4D97-AF65-F5344CB8AC3E}">
        <p14:creationId xmlns:p14="http://schemas.microsoft.com/office/powerpoint/2010/main" val="543364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308D88-B248-C5CF-08C3-364F39B39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58" y="2286002"/>
            <a:ext cx="8498681" cy="3528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E36EA1-DAF7-D3CD-83FD-05809DBC1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9570" y="1332779"/>
            <a:ext cx="3344861" cy="3830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8C32014-E047-C12F-3B7E-F7950B5BEB71}"/>
              </a:ext>
            </a:extLst>
          </p:cNvPr>
          <p:cNvSpPr/>
          <p:nvPr/>
        </p:nvSpPr>
        <p:spPr>
          <a:xfrm>
            <a:off x="125845" y="236463"/>
            <a:ext cx="487841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</a:t>
            </a:r>
            <a:r>
              <a:rPr lang="en-BE" sz="2800" b="1" dirty="0"/>
              <a:t>e S</a:t>
            </a:r>
            <a:r>
              <a:rPr lang="en-GB" sz="2800" b="1" dirty="0" err="1"/>
              <a:t>i</a:t>
            </a:r>
            <a:r>
              <a:rPr lang="en-BE" sz="2800" b="1" dirty="0"/>
              <a:t>tter entropy</a:t>
            </a:r>
          </a:p>
        </p:txBody>
      </p:sp>
    </p:spTree>
    <p:extLst>
      <p:ext uri="{BB962C8B-B14F-4D97-AF65-F5344CB8AC3E}">
        <p14:creationId xmlns:p14="http://schemas.microsoft.com/office/powerpoint/2010/main" val="33839068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235E1B-1704-4BF9-E04C-45C22F3BF0E2}"/>
              </a:ext>
            </a:extLst>
          </p:cNvPr>
          <p:cNvCxnSpPr>
            <a:cxnSpLocks/>
          </p:cNvCxnSpPr>
          <p:nvPr/>
        </p:nvCxnSpPr>
        <p:spPr>
          <a:xfrm flipV="1">
            <a:off x="1946160" y="5979236"/>
            <a:ext cx="3298939" cy="35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9F3717-F545-AF38-2F10-341D5C87DE4D}"/>
              </a:ext>
            </a:extLst>
          </p:cNvPr>
          <p:cNvCxnSpPr>
            <a:cxnSpLocks/>
          </p:cNvCxnSpPr>
          <p:nvPr/>
        </p:nvCxnSpPr>
        <p:spPr>
          <a:xfrm flipV="1">
            <a:off x="4280622" y="3194378"/>
            <a:ext cx="0" cy="2754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4E55CD97-AEB7-9A49-9EAC-BB28B3B12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170" y="6130394"/>
            <a:ext cx="887411" cy="3097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0F54BF-A91B-120F-E770-40886FAF8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7465" y="2940614"/>
            <a:ext cx="649534" cy="2827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AA747C-4A07-934D-39D7-FC3EE07E0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1699" y="5670129"/>
            <a:ext cx="619474" cy="29013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4EDD85-9FC4-524B-8ACE-EE63DF3B85AA}"/>
              </a:ext>
            </a:extLst>
          </p:cNvPr>
          <p:cNvCxnSpPr>
            <a:cxnSpLocks/>
          </p:cNvCxnSpPr>
          <p:nvPr/>
        </p:nvCxnSpPr>
        <p:spPr>
          <a:xfrm flipV="1">
            <a:off x="2649653" y="5804116"/>
            <a:ext cx="0" cy="29013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3029AB-5EB8-3231-525C-A27C4D285C88}"/>
              </a:ext>
            </a:extLst>
          </p:cNvPr>
          <p:cNvCxnSpPr>
            <a:cxnSpLocks/>
          </p:cNvCxnSpPr>
          <p:nvPr/>
        </p:nvCxnSpPr>
        <p:spPr>
          <a:xfrm>
            <a:off x="2649653" y="5961443"/>
            <a:ext cx="1664738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B83EB52-5B1D-1E72-F43E-DEE5E528DD11}"/>
              </a:ext>
            </a:extLst>
          </p:cNvPr>
          <p:cNvSpPr/>
          <p:nvPr/>
        </p:nvSpPr>
        <p:spPr>
          <a:xfrm>
            <a:off x="-1" y="230368"/>
            <a:ext cx="5592947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Digression: saddles with sources</a:t>
            </a:r>
            <a:endParaRPr lang="en-BE" sz="2800" b="1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8FBF109-62DC-C474-5CFA-39E56F66A5D2}"/>
              </a:ext>
            </a:extLst>
          </p:cNvPr>
          <p:cNvCxnSpPr>
            <a:cxnSpLocks/>
          </p:cNvCxnSpPr>
          <p:nvPr/>
        </p:nvCxnSpPr>
        <p:spPr>
          <a:xfrm flipV="1">
            <a:off x="2219687" y="3685593"/>
            <a:ext cx="2060935" cy="2312"/>
          </a:xfrm>
          <a:prstGeom prst="straightConnector1">
            <a:avLst/>
          </a:prstGeom>
          <a:ln w="19050">
            <a:solidFill>
              <a:srgbClr val="0070C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5C5F072D-B934-F03C-BE80-BF98317F02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6340" y="3840475"/>
            <a:ext cx="569626" cy="35182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D71C484-74E6-2073-E403-FE957ED430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7456" y="3206638"/>
            <a:ext cx="558217" cy="39075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1E879A8-7226-9E48-CE7F-41A8ABC51079}"/>
              </a:ext>
            </a:extLst>
          </p:cNvPr>
          <p:cNvCxnSpPr>
            <a:cxnSpLocks/>
          </p:cNvCxnSpPr>
          <p:nvPr/>
        </p:nvCxnSpPr>
        <p:spPr>
          <a:xfrm flipV="1">
            <a:off x="4283393" y="3631539"/>
            <a:ext cx="0" cy="2317644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>
            <a:extLst>
              <a:ext uri="{FF2B5EF4-FFF2-40B4-BE49-F238E27FC236}">
                <a16:creationId xmlns:a16="http://schemas.microsoft.com/office/drawing/2014/main" id="{6C001447-558D-5144-B97B-13634B5B3326}"/>
              </a:ext>
            </a:extLst>
          </p:cNvPr>
          <p:cNvSpPr/>
          <p:nvPr/>
        </p:nvSpPr>
        <p:spPr>
          <a:xfrm>
            <a:off x="2219687" y="3689731"/>
            <a:ext cx="429966" cy="2271712"/>
          </a:xfrm>
          <a:custGeom>
            <a:avLst/>
            <a:gdLst>
              <a:gd name="connsiteX0" fmla="*/ 429966 w 429966"/>
              <a:gd name="connsiteY0" fmla="*/ 2271712 h 2271712"/>
              <a:gd name="connsiteX1" fmla="*/ 287091 w 429966"/>
              <a:gd name="connsiteY1" fmla="*/ 1700212 h 2271712"/>
              <a:gd name="connsiteX2" fmla="*/ 29916 w 429966"/>
              <a:gd name="connsiteY2" fmla="*/ 1143000 h 2271712"/>
              <a:gd name="connsiteX3" fmla="*/ 15629 w 429966"/>
              <a:gd name="connsiteY3" fmla="*/ 0 h 227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66" h="2271712">
                <a:moveTo>
                  <a:pt x="429966" y="2271712"/>
                </a:moveTo>
                <a:cubicBezTo>
                  <a:pt x="391866" y="2080021"/>
                  <a:pt x="353766" y="1888331"/>
                  <a:pt x="287091" y="1700212"/>
                </a:cubicBezTo>
                <a:cubicBezTo>
                  <a:pt x="220416" y="1512093"/>
                  <a:pt x="75160" y="1426369"/>
                  <a:pt x="29916" y="1143000"/>
                </a:cubicBezTo>
                <a:cubicBezTo>
                  <a:pt x="-15328" y="859631"/>
                  <a:pt x="150" y="429815"/>
                  <a:pt x="15629" y="0"/>
                </a:cubicBezTo>
              </a:path>
            </a:pathLst>
          </a:custGeom>
          <a:noFill/>
          <a:ln w="444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21D1C0-1D9B-0D8A-8934-3859AAFA2985}"/>
              </a:ext>
            </a:extLst>
          </p:cNvPr>
          <p:cNvSpPr txBox="1"/>
          <p:nvPr/>
        </p:nvSpPr>
        <p:spPr>
          <a:xfrm>
            <a:off x="2719569" y="5271350"/>
            <a:ext cx="12911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D</a:t>
            </a:r>
            <a:r>
              <a:rPr lang="en-BE" sz="2000" dirty="0">
                <a:solidFill>
                  <a:srgbClr val="C00000"/>
                </a:solidFill>
              </a:rPr>
              <a:t>eformed </a:t>
            </a:r>
          </a:p>
          <a:p>
            <a:pPr algn="ctr"/>
            <a:r>
              <a:rPr lang="en-BE" sz="2000" dirty="0">
                <a:solidFill>
                  <a:srgbClr val="C00000"/>
                </a:solidFill>
              </a:rPr>
              <a:t>sphere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91F2C2-4BDC-F7FF-A6F5-B1135F1C2795}"/>
              </a:ext>
            </a:extLst>
          </p:cNvPr>
          <p:cNvSpPr txBox="1"/>
          <p:nvPr/>
        </p:nvSpPr>
        <p:spPr>
          <a:xfrm>
            <a:off x="4314391" y="4360091"/>
            <a:ext cx="1278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E" sz="2000" dirty="0">
                <a:solidFill>
                  <a:srgbClr val="00B050"/>
                </a:solidFill>
              </a:rPr>
              <a:t>Lorentzian</a:t>
            </a:r>
          </a:p>
          <a:p>
            <a:pPr algn="ctr"/>
            <a:r>
              <a:rPr lang="en-BE" sz="2000" dirty="0">
                <a:solidFill>
                  <a:srgbClr val="00B050"/>
                </a:solidFill>
              </a:rPr>
              <a:t>inflation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A8FB39-83C5-8EAA-C254-0245DE2ED47E}"/>
              </a:ext>
            </a:extLst>
          </p:cNvPr>
          <p:cNvSpPr txBox="1"/>
          <p:nvPr/>
        </p:nvSpPr>
        <p:spPr>
          <a:xfrm>
            <a:off x="2211458" y="4326267"/>
            <a:ext cx="1671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C</a:t>
            </a:r>
            <a:r>
              <a:rPr lang="en-BE" sz="2000" dirty="0">
                <a:solidFill>
                  <a:schemeClr val="accent1"/>
                </a:solidFill>
              </a:rPr>
              <a:t>omplex EAdS</a:t>
            </a:r>
          </a:p>
          <a:p>
            <a:pPr algn="ctr"/>
            <a:r>
              <a:rPr lang="en-GB" sz="2000" dirty="0">
                <a:solidFill>
                  <a:schemeClr val="accent1"/>
                </a:solidFill>
              </a:rPr>
              <a:t>d</a:t>
            </a:r>
            <a:r>
              <a:rPr lang="en-BE" sz="2000" dirty="0">
                <a:solidFill>
                  <a:schemeClr val="accent1"/>
                </a:solidFill>
              </a:rPr>
              <a:t>omain wall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E703B2-E8DD-0F04-E37B-8545E07056BD}"/>
              </a:ext>
            </a:extLst>
          </p:cNvPr>
          <p:cNvSpPr txBox="1"/>
          <p:nvPr/>
        </p:nvSpPr>
        <p:spPr>
          <a:xfrm>
            <a:off x="7169872" y="337536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olidFill>
                  <a:srgbClr val="0070C0"/>
                </a:solidFill>
              </a:rPr>
              <a:t>[Hartle, TH ’11]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E9E53E6-AF13-1DD0-5E8D-71B1B22721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8587" y="1308575"/>
            <a:ext cx="2905731" cy="43479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CA7BBF8-4C76-9ED1-93CB-8D06DF0A85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70864" y="3430355"/>
            <a:ext cx="722312" cy="33406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68258B-415D-346C-652E-DF57A174C5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725" y="1184574"/>
            <a:ext cx="29210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95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B1249D-2B30-0346-A908-B195844BB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A person standing next to a statue&#10;&#10;Description automatically generated">
            <a:extLst>
              <a:ext uri="{FF2B5EF4-FFF2-40B4-BE49-F238E27FC236}">
                <a16:creationId xmlns:a16="http://schemas.microsoft.com/office/drawing/2014/main" id="{3C30DD75-09AD-69BB-F311-E893065CB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863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E5A0F3-9DAE-8426-69E0-C87CE9D5B7C8}"/>
              </a:ext>
            </a:extLst>
          </p:cNvPr>
          <p:cNvSpPr txBox="1"/>
          <p:nvPr/>
        </p:nvSpPr>
        <p:spPr>
          <a:xfrm>
            <a:off x="381513" y="2251958"/>
            <a:ext cx="263931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AdS/CFT </a:t>
            </a:r>
            <a:r>
              <a:rPr lang="en-BE" sz="2000" i="1" dirty="0"/>
              <a:t>EAdS</a:t>
            </a:r>
            <a:r>
              <a:rPr lang="en-BE" sz="2000" i="1" baseline="-25000" dirty="0"/>
              <a:t>4</a:t>
            </a:r>
            <a:r>
              <a:rPr lang="en-BE" sz="2000" i="1" dirty="0"/>
              <a:t> x S</a:t>
            </a:r>
            <a:r>
              <a:rPr lang="en-BE" sz="2000" i="1" baseline="30000" dirty="0"/>
              <a:t>7</a:t>
            </a:r>
            <a:r>
              <a:rPr lang="en-BE" sz="2000" i="1" dirty="0"/>
              <a:t> </a:t>
            </a:r>
            <a:r>
              <a:rPr lang="en-BE" sz="20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Conjecture: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1AD4E8-2B3C-3B73-9368-2959D85F4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825" y="2251958"/>
            <a:ext cx="3704152" cy="4222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369AA3-ED75-AECB-4749-241773A67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9395" y="3293290"/>
            <a:ext cx="2987162" cy="4470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3AD392D-EBF9-2193-03F1-8EB9B4C52E86}"/>
              </a:ext>
            </a:extLst>
          </p:cNvPr>
          <p:cNvSpPr/>
          <p:nvPr/>
        </p:nvSpPr>
        <p:spPr>
          <a:xfrm>
            <a:off x="125845" y="236463"/>
            <a:ext cx="487841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</a:t>
            </a:r>
            <a:r>
              <a:rPr lang="en-BE" sz="2800" b="1" dirty="0"/>
              <a:t>e S</a:t>
            </a:r>
            <a:r>
              <a:rPr lang="en-GB" sz="2800" b="1" dirty="0" err="1"/>
              <a:t>i</a:t>
            </a:r>
            <a:r>
              <a:rPr lang="en-BE" sz="2800" b="1" dirty="0"/>
              <a:t>tter entropy: microscopics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E980DC-E7F5-98CE-A430-2FB1258368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9570" y="1332779"/>
            <a:ext cx="3344861" cy="38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22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E5A0F3-9DAE-8426-69E0-C87CE9D5B7C8}"/>
              </a:ext>
            </a:extLst>
          </p:cNvPr>
          <p:cNvSpPr txBox="1"/>
          <p:nvPr/>
        </p:nvSpPr>
        <p:spPr>
          <a:xfrm>
            <a:off x="279913" y="2061914"/>
            <a:ext cx="44335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Leading term </a:t>
            </a:r>
            <a:r>
              <a:rPr lang="en-BE" sz="2000" dirty="0">
                <a:solidFill>
                  <a:srgbClr val="00B050"/>
                </a:solidFill>
              </a:rPr>
              <a:t>matches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b="1" dirty="0">
                <a:solidFill>
                  <a:srgbClr val="C00000"/>
                </a:solidFill>
              </a:rPr>
              <a:t>Q:</a:t>
            </a:r>
            <a:r>
              <a:rPr lang="en-BE" sz="2000" dirty="0"/>
              <a:t> What about quantum corrections?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6BEF7-279C-C08D-3A73-EDE07B1448ED}"/>
              </a:ext>
            </a:extLst>
          </p:cNvPr>
          <p:cNvSpPr/>
          <p:nvPr/>
        </p:nvSpPr>
        <p:spPr>
          <a:xfrm>
            <a:off x="125845" y="236463"/>
            <a:ext cx="487841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</a:t>
            </a:r>
            <a:r>
              <a:rPr lang="en-BE" sz="2800" b="1" dirty="0"/>
              <a:t>e S</a:t>
            </a:r>
            <a:r>
              <a:rPr lang="en-GB" sz="2800" b="1" dirty="0" err="1"/>
              <a:t>i</a:t>
            </a:r>
            <a:r>
              <a:rPr lang="en-BE" sz="2800" b="1" dirty="0"/>
              <a:t>tter entropy: microscopics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6B25F4-76E5-525A-5641-DC4C13291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853" y="1547637"/>
            <a:ext cx="6986587" cy="5070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7722DC-6E8B-DC4C-6B63-AE932C1D6317}"/>
              </a:ext>
            </a:extLst>
          </p:cNvPr>
          <p:cNvSpPr txBox="1"/>
          <p:nvPr/>
        </p:nvSpPr>
        <p:spPr>
          <a:xfrm>
            <a:off x="279913" y="971054"/>
            <a:ext cx="262969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AdS/CFT </a:t>
            </a:r>
            <a:r>
              <a:rPr lang="en-BE" sz="2000" i="1" dirty="0"/>
              <a:t>EAdS</a:t>
            </a:r>
            <a:r>
              <a:rPr lang="en-BE" sz="2000" i="1" baseline="-25000" dirty="0"/>
              <a:t>4</a:t>
            </a:r>
            <a:r>
              <a:rPr lang="en-BE" sz="2000" i="1" dirty="0"/>
              <a:t> x S</a:t>
            </a:r>
            <a:r>
              <a:rPr lang="en-BE" sz="2000" i="1" baseline="30000" dirty="0"/>
              <a:t>7</a:t>
            </a:r>
            <a:r>
              <a:rPr lang="en-BE" sz="2000" i="1" dirty="0"/>
              <a:t> </a:t>
            </a:r>
            <a:r>
              <a:rPr lang="en-BE" sz="20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710314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E5A0F3-9DAE-8426-69E0-C87CE9D5B7C8}"/>
              </a:ext>
            </a:extLst>
          </p:cNvPr>
          <p:cNvSpPr txBox="1"/>
          <p:nvPr/>
        </p:nvSpPr>
        <p:spPr>
          <a:xfrm>
            <a:off x="279913" y="2061914"/>
            <a:ext cx="44335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Leading term </a:t>
            </a:r>
            <a:r>
              <a:rPr lang="en-BE" sz="2000" dirty="0">
                <a:solidFill>
                  <a:srgbClr val="00B050"/>
                </a:solidFill>
              </a:rPr>
              <a:t>matches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b="1" dirty="0">
                <a:solidFill>
                  <a:srgbClr val="C00000"/>
                </a:solidFill>
              </a:rPr>
              <a:t>Q:</a:t>
            </a:r>
            <a:r>
              <a:rPr lang="en-BE" sz="2000" dirty="0"/>
              <a:t> What about quantum corrections?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6BEF7-279C-C08D-3A73-EDE07B1448ED}"/>
              </a:ext>
            </a:extLst>
          </p:cNvPr>
          <p:cNvSpPr/>
          <p:nvPr/>
        </p:nvSpPr>
        <p:spPr>
          <a:xfrm>
            <a:off x="125845" y="236463"/>
            <a:ext cx="487841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</a:t>
            </a:r>
            <a:r>
              <a:rPr lang="en-BE" sz="2800" b="1" dirty="0"/>
              <a:t>e S</a:t>
            </a:r>
            <a:r>
              <a:rPr lang="en-GB" sz="2800" b="1" dirty="0" err="1"/>
              <a:t>i</a:t>
            </a:r>
            <a:r>
              <a:rPr lang="en-BE" sz="2800" b="1" dirty="0"/>
              <a:t>tter entropy: microscopics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6B25F4-76E5-525A-5641-DC4C13291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853" y="1547637"/>
            <a:ext cx="6986587" cy="5070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7722DC-6E8B-DC4C-6B63-AE932C1D6317}"/>
              </a:ext>
            </a:extLst>
          </p:cNvPr>
          <p:cNvSpPr txBox="1"/>
          <p:nvPr/>
        </p:nvSpPr>
        <p:spPr>
          <a:xfrm>
            <a:off x="279913" y="971054"/>
            <a:ext cx="262969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AdS/CFT </a:t>
            </a:r>
            <a:r>
              <a:rPr lang="en-BE" sz="2000" i="1" dirty="0"/>
              <a:t>EAdS</a:t>
            </a:r>
            <a:r>
              <a:rPr lang="en-BE" sz="2000" i="1" baseline="-25000" dirty="0"/>
              <a:t>4</a:t>
            </a:r>
            <a:r>
              <a:rPr lang="en-BE" sz="2000" i="1" dirty="0"/>
              <a:t> x S</a:t>
            </a:r>
            <a:r>
              <a:rPr lang="en-BE" sz="2000" i="1" baseline="30000" dirty="0"/>
              <a:t>7</a:t>
            </a:r>
            <a:r>
              <a:rPr lang="en-BE" sz="2000" i="1" dirty="0"/>
              <a:t> </a:t>
            </a:r>
            <a:r>
              <a:rPr lang="en-BE" sz="20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24C0DA-910A-63EA-DC00-DBE80A5AA8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474670"/>
            <a:ext cx="7772400" cy="791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C6C467-AAC1-98DE-2A4E-A5BA32570D5A}"/>
              </a:ext>
            </a:extLst>
          </p:cNvPr>
          <p:cNvSpPr txBox="1"/>
          <p:nvPr/>
        </p:nvSpPr>
        <p:spPr>
          <a:xfrm>
            <a:off x="279913" y="4391980"/>
            <a:ext cx="1418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E" sz="1800" i="1" dirty="0">
                <a:solidFill>
                  <a:srgbClr val="C00000"/>
                </a:solidFill>
              </a:rPr>
              <a:t>Quid bulk?</a:t>
            </a:r>
          </a:p>
        </p:txBody>
      </p:sp>
    </p:spTree>
    <p:extLst>
      <p:ext uri="{BB962C8B-B14F-4D97-AF65-F5344CB8AC3E}">
        <p14:creationId xmlns:p14="http://schemas.microsoft.com/office/powerpoint/2010/main" val="34598307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E5A0F3-9DAE-8426-69E0-C87CE9D5B7C8}"/>
              </a:ext>
            </a:extLst>
          </p:cNvPr>
          <p:cNvSpPr txBox="1"/>
          <p:nvPr/>
        </p:nvSpPr>
        <p:spPr>
          <a:xfrm>
            <a:off x="279913" y="2061914"/>
            <a:ext cx="44335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Leading term </a:t>
            </a:r>
            <a:r>
              <a:rPr lang="en-BE" sz="2000" dirty="0">
                <a:solidFill>
                  <a:srgbClr val="00B050"/>
                </a:solidFill>
              </a:rPr>
              <a:t>matches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b="1" dirty="0">
                <a:solidFill>
                  <a:srgbClr val="C00000"/>
                </a:solidFill>
              </a:rPr>
              <a:t>Q:</a:t>
            </a:r>
            <a:r>
              <a:rPr lang="en-BE" sz="2000" dirty="0"/>
              <a:t> What about quantum corrections?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6BEF7-279C-C08D-3A73-EDE07B1448ED}"/>
              </a:ext>
            </a:extLst>
          </p:cNvPr>
          <p:cNvSpPr/>
          <p:nvPr/>
        </p:nvSpPr>
        <p:spPr>
          <a:xfrm>
            <a:off x="125845" y="236463"/>
            <a:ext cx="487841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d</a:t>
            </a:r>
            <a:r>
              <a:rPr lang="en-BE" sz="2800" b="1" dirty="0"/>
              <a:t>e S</a:t>
            </a:r>
            <a:r>
              <a:rPr lang="en-GB" sz="2800" b="1" dirty="0" err="1"/>
              <a:t>i</a:t>
            </a:r>
            <a:r>
              <a:rPr lang="en-BE" sz="2800" b="1" dirty="0"/>
              <a:t>tter entropy: microscopics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6B25F4-76E5-525A-5641-DC4C13291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853" y="1547637"/>
            <a:ext cx="6986587" cy="5070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7722DC-6E8B-DC4C-6B63-AE932C1D6317}"/>
              </a:ext>
            </a:extLst>
          </p:cNvPr>
          <p:cNvSpPr txBox="1"/>
          <p:nvPr/>
        </p:nvSpPr>
        <p:spPr>
          <a:xfrm>
            <a:off x="279913" y="971054"/>
            <a:ext cx="262969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AdS/CFT </a:t>
            </a:r>
            <a:r>
              <a:rPr lang="en-BE" sz="2000" i="1" dirty="0"/>
              <a:t>EAdS</a:t>
            </a:r>
            <a:r>
              <a:rPr lang="en-BE" sz="2000" i="1" baseline="-25000" dirty="0"/>
              <a:t>4</a:t>
            </a:r>
            <a:r>
              <a:rPr lang="en-BE" sz="2000" i="1" dirty="0"/>
              <a:t> x S</a:t>
            </a:r>
            <a:r>
              <a:rPr lang="en-BE" sz="2000" i="1" baseline="30000" dirty="0"/>
              <a:t>7</a:t>
            </a:r>
            <a:r>
              <a:rPr lang="en-BE" sz="2000" i="1" dirty="0"/>
              <a:t> </a:t>
            </a:r>
            <a:r>
              <a:rPr lang="en-BE" sz="20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24C0DA-910A-63EA-DC00-DBE80A5AA8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474670"/>
            <a:ext cx="7772400" cy="791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C6C467-AAC1-98DE-2A4E-A5BA32570D5A}"/>
              </a:ext>
            </a:extLst>
          </p:cNvPr>
          <p:cNvSpPr txBox="1"/>
          <p:nvPr/>
        </p:nvSpPr>
        <p:spPr>
          <a:xfrm>
            <a:off x="279913" y="4391980"/>
            <a:ext cx="1418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E" sz="1800" i="1" dirty="0">
                <a:solidFill>
                  <a:srgbClr val="C00000"/>
                </a:solidFill>
              </a:rPr>
              <a:t>Quid bulk?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F78619-3BD5-5787-33B1-7976EE5CF735}"/>
              </a:ext>
            </a:extLst>
          </p:cNvPr>
          <p:cNvSpPr txBox="1"/>
          <p:nvPr/>
        </p:nvSpPr>
        <p:spPr>
          <a:xfrm>
            <a:off x="279912" y="5685763"/>
            <a:ext cx="64304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Log correction </a:t>
            </a:r>
            <a:r>
              <a:rPr lang="en-GB" sz="2000" dirty="0">
                <a:sym typeface="Wingdings" pitchFamily="2" charset="2"/>
              </a:rPr>
              <a:t> </a:t>
            </a:r>
            <a:r>
              <a:rPr lang="en-GB" sz="2000" dirty="0"/>
              <a:t>one-loop det. in 11d </a:t>
            </a:r>
            <a:r>
              <a:rPr lang="en-GB" sz="2000" dirty="0" err="1"/>
              <a:t>Eucl</a:t>
            </a:r>
            <a:r>
              <a:rPr lang="en-GB" sz="2000" dirty="0"/>
              <a:t> SUGRA on</a:t>
            </a:r>
            <a:endParaRPr lang="en-BE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9A65CF-6D42-0B29-41AB-5606AB6A6B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924" y="5712988"/>
            <a:ext cx="1736725" cy="3456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BEE517-FB58-4E47-1C2C-C19AA6FE847A}"/>
              </a:ext>
            </a:extLst>
          </p:cNvPr>
          <p:cNvSpPr txBox="1"/>
          <p:nvPr/>
        </p:nvSpPr>
        <p:spPr>
          <a:xfrm>
            <a:off x="600346" y="6099514"/>
            <a:ext cx="397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dirty="0">
                <a:solidFill>
                  <a:srgbClr val="0070C0"/>
                </a:solidFill>
              </a:rPr>
              <a:t>[Bhattacharyya, Grassi, Marino, Sen ’12]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AA6284-EAD8-5017-2E40-10C89304F762}"/>
              </a:ext>
            </a:extLst>
          </p:cNvPr>
          <p:cNvSpPr txBox="1"/>
          <p:nvPr/>
        </p:nvSpPr>
        <p:spPr>
          <a:xfrm>
            <a:off x="279913" y="4670582"/>
            <a:ext cx="6494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Leading correction </a:t>
            </a:r>
            <a:r>
              <a:rPr lang="en-BE" sz="2000" dirty="0">
                <a:sym typeface="Wingdings" pitchFamily="2" charset="2"/>
              </a:rPr>
              <a:t> </a:t>
            </a:r>
            <a:r>
              <a:rPr lang="en-BE" sz="2000" dirty="0"/>
              <a:t> higher-derivative terms.  </a:t>
            </a:r>
            <a:r>
              <a:rPr lang="en-BE" sz="2000" dirty="0">
                <a:solidFill>
                  <a:srgbClr val="00B050"/>
                </a:solidFill>
              </a:rPr>
              <a:t>Match !</a:t>
            </a:r>
          </a:p>
        </p:txBody>
      </p:sp>
    </p:spTree>
    <p:extLst>
      <p:ext uri="{BB962C8B-B14F-4D97-AF65-F5344CB8AC3E}">
        <p14:creationId xmlns:p14="http://schemas.microsoft.com/office/powerpoint/2010/main" val="21052124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0C24BB8-B19E-D5D0-8356-73EB09AFBC64}"/>
              </a:ext>
            </a:extLst>
          </p:cNvPr>
          <p:cNvSpPr txBox="1"/>
          <p:nvPr/>
        </p:nvSpPr>
        <p:spPr>
          <a:xfrm>
            <a:off x="4538749" y="25769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696539-1897-0CE3-2284-8F2DBE4BCC7C}"/>
              </a:ext>
            </a:extLst>
          </p:cNvPr>
          <p:cNvSpPr txBox="1"/>
          <p:nvPr/>
        </p:nvSpPr>
        <p:spPr>
          <a:xfrm>
            <a:off x="5214549" y="312489"/>
            <a:ext cx="3929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dirty="0">
                <a:solidFill>
                  <a:srgbClr val="0070C0"/>
                </a:solidFill>
              </a:rPr>
              <a:t>[Bhattacharyya, Grassi, Marino, Sen ‘12]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CBD894-606F-0A69-5AC7-B95E7B4836C8}"/>
              </a:ext>
            </a:extLst>
          </p:cNvPr>
          <p:cNvSpPr/>
          <p:nvPr/>
        </p:nvSpPr>
        <p:spPr>
          <a:xfrm>
            <a:off x="125845" y="236463"/>
            <a:ext cx="591572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800" b="1" dirty="0"/>
              <a:t>`11d quantm supergravity’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4272F6-0ED1-D280-DED5-C9D0167CC991}"/>
              </a:ext>
            </a:extLst>
          </p:cNvPr>
          <p:cNvSpPr txBox="1"/>
          <p:nvPr/>
        </p:nvSpPr>
        <p:spPr>
          <a:xfrm>
            <a:off x="466598" y="940177"/>
            <a:ext cx="7545399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Consider 11d Euclidean SUGRA on</a:t>
            </a: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One-loop determinants generate log corrections to the free energy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</a:t>
            </a:r>
            <a:r>
              <a:rPr lang="en-BE" sz="2000" dirty="0"/>
              <a:t>dd dimensions: only zero modes contribute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Massless 11d fields: metric, gravitino and three-form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Ghosts are important!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Metric and gravitino have no zero mode because S</a:t>
            </a:r>
            <a:r>
              <a:rPr lang="en-BE" sz="2000" baseline="30000" dirty="0"/>
              <a:t>4</a:t>
            </a:r>
            <a:r>
              <a:rPr lang="en-BE" sz="2000" dirty="0"/>
              <a:t> is compact.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L</a:t>
            </a:r>
            <a:r>
              <a:rPr lang="en-GB" sz="2000" dirty="0">
                <a:solidFill>
                  <a:srgbClr val="000000"/>
                </a:solidFill>
                <a:effectLst/>
              </a:rPr>
              <a:t>ogarithmic correction due to a p-form: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sym typeface="Wingdings" pitchFamily="2" charset="2"/>
              </a:rPr>
              <a:t> </a:t>
            </a:r>
            <a:endParaRPr lang="en-GB" sz="2000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7BC069-A240-BC2C-18C5-92F16A95F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749" y="916667"/>
            <a:ext cx="1736725" cy="3456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91E46B-1780-3D67-24D0-E64B8B11D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280" y="5142546"/>
            <a:ext cx="7772400" cy="7586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B56B73-50E3-67E6-AC1C-8C4BFDDDD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5876" y="6159562"/>
            <a:ext cx="2767684" cy="3593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B537E9-3B0D-DB70-DF0E-49C821A520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5778" y="6137954"/>
            <a:ext cx="2881739" cy="402529"/>
          </a:xfrm>
          <a:prstGeom prst="rect">
            <a:avLst/>
          </a:prstGeom>
          <a:ln w="28575"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6C4AD0-2066-7A89-F36B-BEB0F3222307}"/>
              </a:ext>
            </a:extLst>
          </p:cNvPr>
          <p:cNvSpPr txBox="1"/>
          <p:nvPr/>
        </p:nvSpPr>
        <p:spPr>
          <a:xfrm>
            <a:off x="5741489" y="5924716"/>
            <a:ext cx="300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000" dirty="0">
                <a:solidFill>
                  <a:srgbClr val="00B050"/>
                </a:solidFill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4426490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418CB0-8911-0DFF-C6E5-D83FA1D7FC1A}"/>
              </a:ext>
            </a:extLst>
          </p:cNvPr>
          <p:cNvSpPr/>
          <p:nvPr/>
        </p:nvSpPr>
        <p:spPr>
          <a:xfrm>
            <a:off x="148408" y="182091"/>
            <a:ext cx="5044077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 err="1"/>
              <a:t>So.</a:t>
            </a:r>
            <a:r>
              <a:rPr lang="en-GB" sz="2800" b="1" dirty="0"/>
              <a:t>. what does </a:t>
            </a:r>
            <a:r>
              <a:rPr lang="en-GB" sz="2800" b="1" dirty="0" err="1"/>
              <a:t>S</a:t>
            </a:r>
            <a:r>
              <a:rPr lang="en-GB" sz="2800" b="1" baseline="-25000" dirty="0" err="1"/>
              <a:t>dS</a:t>
            </a:r>
            <a:r>
              <a:rPr lang="en-GB" sz="2800" b="1" dirty="0"/>
              <a:t> count?</a:t>
            </a:r>
            <a:endParaRPr lang="en-BE" sz="2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C24BB8-B19E-D5D0-8356-73EB09AFBC64}"/>
              </a:ext>
            </a:extLst>
          </p:cNvPr>
          <p:cNvSpPr txBox="1"/>
          <p:nvPr/>
        </p:nvSpPr>
        <p:spPr>
          <a:xfrm>
            <a:off x="4538749" y="25769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3618666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418CB0-8911-0DFF-C6E5-D83FA1D7FC1A}"/>
              </a:ext>
            </a:extLst>
          </p:cNvPr>
          <p:cNvSpPr/>
          <p:nvPr/>
        </p:nvSpPr>
        <p:spPr>
          <a:xfrm>
            <a:off x="148408" y="182091"/>
            <a:ext cx="5044077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 err="1"/>
              <a:t>So.</a:t>
            </a:r>
            <a:r>
              <a:rPr lang="en-GB" sz="2800" b="1" dirty="0"/>
              <a:t>. what does </a:t>
            </a:r>
            <a:r>
              <a:rPr lang="en-GB" sz="2800" b="1" dirty="0" err="1"/>
              <a:t>S</a:t>
            </a:r>
            <a:r>
              <a:rPr lang="en-GB" sz="2800" b="1" baseline="-25000" dirty="0" err="1"/>
              <a:t>dS</a:t>
            </a:r>
            <a:r>
              <a:rPr lang="en-GB" sz="2800" b="1" dirty="0"/>
              <a:t> count?</a:t>
            </a:r>
            <a:endParaRPr lang="en-BE" sz="2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C24BB8-B19E-D5D0-8356-73EB09AFBC64}"/>
              </a:ext>
            </a:extLst>
          </p:cNvPr>
          <p:cNvSpPr txBox="1"/>
          <p:nvPr/>
        </p:nvSpPr>
        <p:spPr>
          <a:xfrm>
            <a:off x="4538749" y="25769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B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69EF9D-658C-31F2-51E9-4C97E1CBED51}"/>
              </a:ext>
            </a:extLst>
          </p:cNvPr>
          <p:cNvSpPr txBox="1"/>
          <p:nvPr/>
        </p:nvSpPr>
        <p:spPr>
          <a:xfrm>
            <a:off x="474980" y="1244099"/>
            <a:ext cx="80255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sz="2000" dirty="0"/>
              <a:t>   Not quite count microstates, </a:t>
            </a:r>
            <a:r>
              <a:rPr lang="en-GB" sz="2000" dirty="0"/>
              <a:t>s</a:t>
            </a:r>
            <a:r>
              <a:rPr lang="en-BE" sz="2000" dirty="0"/>
              <a:t>ince there is no time, no Hamiltonian.</a:t>
            </a:r>
          </a:p>
          <a:p>
            <a:endParaRPr lang="en-B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sz="2000" dirty="0"/>
              <a:t>   In effect, exp (S</a:t>
            </a:r>
            <a:r>
              <a:rPr lang="en-BE" sz="2000" baseline="-25000" dirty="0"/>
              <a:t>dS</a:t>
            </a:r>
            <a:r>
              <a:rPr lang="en-BE" sz="2000" dirty="0"/>
              <a:t>) not an integer for low (N,k)</a:t>
            </a:r>
          </a:p>
          <a:p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    But, being given by a (QFT) path integral,  </a:t>
            </a:r>
            <a:r>
              <a:rPr lang="en-GB" sz="2000" dirty="0"/>
              <a:t>the microscopic entropy</a:t>
            </a:r>
            <a:r>
              <a:rPr lang="en-BE" sz="2000" dirty="0"/>
              <a:t> does represent some  sort of measure of degrees of freedom.</a:t>
            </a:r>
          </a:p>
          <a:p>
            <a:r>
              <a:rPr lang="en-BE" sz="2000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7416739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418CB0-8911-0DFF-C6E5-D83FA1D7FC1A}"/>
              </a:ext>
            </a:extLst>
          </p:cNvPr>
          <p:cNvSpPr/>
          <p:nvPr/>
        </p:nvSpPr>
        <p:spPr>
          <a:xfrm>
            <a:off x="148408" y="182091"/>
            <a:ext cx="5044077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800" b="1" dirty="0" err="1"/>
              <a:t>So.</a:t>
            </a:r>
            <a:r>
              <a:rPr lang="en-GB" sz="2800" b="1" dirty="0"/>
              <a:t>. what does </a:t>
            </a:r>
            <a:r>
              <a:rPr lang="en-GB" sz="2800" b="1" dirty="0" err="1"/>
              <a:t>S</a:t>
            </a:r>
            <a:r>
              <a:rPr lang="en-GB" sz="2800" b="1" baseline="-25000" dirty="0" err="1"/>
              <a:t>dS</a:t>
            </a:r>
            <a:r>
              <a:rPr lang="en-GB" sz="2800" b="1" dirty="0"/>
              <a:t> count?</a:t>
            </a:r>
            <a:endParaRPr lang="en-BE" sz="2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C24BB8-B19E-D5D0-8356-73EB09AFBC64}"/>
              </a:ext>
            </a:extLst>
          </p:cNvPr>
          <p:cNvSpPr txBox="1"/>
          <p:nvPr/>
        </p:nvSpPr>
        <p:spPr>
          <a:xfrm>
            <a:off x="4538749" y="25769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BE" dirty="0"/>
          </a:p>
        </p:txBody>
      </p:sp>
      <p:pic>
        <p:nvPicPr>
          <p:cNvPr id="5" name="Picture 4" descr="SPds.pdf">
            <a:extLst>
              <a:ext uri="{FF2B5EF4-FFF2-40B4-BE49-F238E27FC236}">
                <a16:creationId xmlns:a16="http://schemas.microsoft.com/office/drawing/2014/main" id="{E99115FB-EDB5-0ACC-D5CA-2549410B50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218" y="3934144"/>
            <a:ext cx="3056194" cy="192169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E18AD2D-6123-9381-F9F2-1518E396375A}"/>
              </a:ext>
            </a:extLst>
          </p:cNvPr>
          <p:cNvCxnSpPr>
            <a:cxnSpLocks/>
          </p:cNvCxnSpPr>
          <p:nvPr/>
        </p:nvCxnSpPr>
        <p:spPr>
          <a:xfrm>
            <a:off x="3703454" y="4894993"/>
            <a:ext cx="102002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C4A8EA72-E261-F64A-5449-6A8B866C80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03322" y="4172566"/>
            <a:ext cx="1692277" cy="16832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7C69A2-B665-FA49-7659-52C09D2724C7}"/>
              </a:ext>
            </a:extLst>
          </p:cNvPr>
          <p:cNvSpPr txBox="1"/>
          <p:nvPr/>
        </p:nvSpPr>
        <p:spPr>
          <a:xfrm>
            <a:off x="474980" y="1244099"/>
            <a:ext cx="80255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sz="2000" dirty="0"/>
              <a:t>   Not quite count microstates, </a:t>
            </a:r>
            <a:r>
              <a:rPr lang="en-GB" sz="2000" dirty="0"/>
              <a:t>s</a:t>
            </a:r>
            <a:r>
              <a:rPr lang="en-BE" sz="2000" dirty="0"/>
              <a:t>ince there is no time, no Hamiltonian.</a:t>
            </a:r>
          </a:p>
          <a:p>
            <a:endParaRPr lang="en-B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sz="2000" dirty="0"/>
              <a:t>   In effect, exp (S</a:t>
            </a:r>
            <a:r>
              <a:rPr lang="en-BE" sz="2000" baseline="-25000" dirty="0"/>
              <a:t>dS</a:t>
            </a:r>
            <a:r>
              <a:rPr lang="en-BE" sz="2000" dirty="0"/>
              <a:t>) not an integer for low (N,k)</a:t>
            </a:r>
          </a:p>
          <a:p>
            <a:endParaRPr lang="en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000" dirty="0"/>
              <a:t>    But, being given by a (QFT) path integral,  </a:t>
            </a:r>
            <a:r>
              <a:rPr lang="en-GB" sz="2000" dirty="0"/>
              <a:t>the microscopic entropy</a:t>
            </a:r>
            <a:r>
              <a:rPr lang="en-BE" sz="2000" dirty="0"/>
              <a:t> does represent some  sort of measure of degrees of freedom.</a:t>
            </a:r>
          </a:p>
          <a:p>
            <a:r>
              <a:rPr lang="en-BE" sz="2000" dirty="0"/>
              <a:t>  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61C688-875E-537F-A7A4-4546BE3715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2838" y="3664682"/>
            <a:ext cx="722312" cy="3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5479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0C24BB8-B19E-D5D0-8356-73EB09AFBC64}"/>
              </a:ext>
            </a:extLst>
          </p:cNvPr>
          <p:cNvSpPr txBox="1"/>
          <p:nvPr/>
        </p:nvSpPr>
        <p:spPr>
          <a:xfrm>
            <a:off x="4538749" y="25769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BE" dirty="0"/>
          </a:p>
        </p:txBody>
      </p:sp>
      <p:pic>
        <p:nvPicPr>
          <p:cNvPr id="7" name="Picture 6" descr="SPds.pdf">
            <a:extLst>
              <a:ext uri="{FF2B5EF4-FFF2-40B4-BE49-F238E27FC236}">
                <a16:creationId xmlns:a16="http://schemas.microsoft.com/office/drawing/2014/main" id="{F7BA5B3C-6688-1D97-23AB-87B7AC1D10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19800" y="2202381"/>
            <a:ext cx="2366125" cy="1487791"/>
          </a:xfrm>
          <a:prstGeom prst="rect">
            <a:avLst/>
          </a:prstGeom>
        </p:spPr>
      </p:pic>
      <p:pic>
        <p:nvPicPr>
          <p:cNvPr id="10" name="Picture 9" descr="SPds.pdf">
            <a:extLst>
              <a:ext uri="{FF2B5EF4-FFF2-40B4-BE49-F238E27FC236}">
                <a16:creationId xmlns:a16="http://schemas.microsoft.com/office/drawing/2014/main" id="{135129F4-0882-AA0B-62FB-71453F7216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800" y="3865597"/>
            <a:ext cx="2366125" cy="14877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930DEBF-2211-FFF5-6D03-606F864375BD}"/>
              </a:ext>
            </a:extLst>
          </p:cNvPr>
          <p:cNvSpPr/>
          <p:nvPr/>
        </p:nvSpPr>
        <p:spPr>
          <a:xfrm>
            <a:off x="156613" y="192339"/>
            <a:ext cx="745862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800" b="1" dirty="0"/>
              <a:t>Quantum cosmology on the (deformed) sphere?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A185080-0420-E02F-56C7-565922E665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51981" y="2686256"/>
            <a:ext cx="1919157" cy="19089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3C8DC9-ED1D-82A0-0C18-8D80C303EF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846" y="3388562"/>
            <a:ext cx="722312" cy="334069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C420813-5255-390E-92AA-C799D1B79F88}"/>
              </a:ext>
            </a:extLst>
          </p:cNvPr>
          <p:cNvCxnSpPr>
            <a:cxnSpLocks/>
          </p:cNvCxnSpPr>
          <p:nvPr/>
        </p:nvCxnSpPr>
        <p:spPr>
          <a:xfrm>
            <a:off x="4766412" y="3865597"/>
            <a:ext cx="102002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C180456-7375-C8F0-B62A-1840078A7D9A}"/>
              </a:ext>
            </a:extLst>
          </p:cNvPr>
          <p:cNvSpPr txBox="1"/>
          <p:nvPr/>
        </p:nvSpPr>
        <p:spPr>
          <a:xfrm>
            <a:off x="5082388" y="3229807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800" dirty="0"/>
              <a:t>?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6615D26-057E-14C3-CB9B-6FFFF0EF95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6843" y="980686"/>
            <a:ext cx="1345220" cy="76324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64B7C7F-C57F-E2AC-97A6-643AFD69B536}"/>
              </a:ext>
            </a:extLst>
          </p:cNvPr>
          <p:cNvSpPr txBox="1"/>
          <p:nvPr/>
        </p:nvSpPr>
        <p:spPr>
          <a:xfrm>
            <a:off x="2702862" y="1131811"/>
            <a:ext cx="1653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000" dirty="0"/>
              <a:t>Observables ~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9086BC3B-1835-F370-B7CC-98C563E7C858}"/>
              </a:ext>
            </a:extLst>
          </p:cNvPr>
          <p:cNvSpPr/>
          <p:nvPr/>
        </p:nvSpPr>
        <p:spPr>
          <a:xfrm>
            <a:off x="6315075" y="3743325"/>
            <a:ext cx="1871663" cy="428828"/>
          </a:xfrm>
          <a:custGeom>
            <a:avLst/>
            <a:gdLst>
              <a:gd name="connsiteX0" fmla="*/ 0 w 1871663"/>
              <a:gd name="connsiteY0" fmla="*/ 71438 h 428828"/>
              <a:gd name="connsiteX1" fmla="*/ 200025 w 1871663"/>
              <a:gd name="connsiteY1" fmla="*/ 257175 h 428828"/>
              <a:gd name="connsiteX2" fmla="*/ 428625 w 1871663"/>
              <a:gd name="connsiteY2" fmla="*/ 357188 h 428828"/>
              <a:gd name="connsiteX3" fmla="*/ 771525 w 1871663"/>
              <a:gd name="connsiteY3" fmla="*/ 400050 h 428828"/>
              <a:gd name="connsiteX4" fmla="*/ 1057275 w 1871663"/>
              <a:gd name="connsiteY4" fmla="*/ 428625 h 428828"/>
              <a:gd name="connsiteX5" fmla="*/ 1385888 w 1871663"/>
              <a:gd name="connsiteY5" fmla="*/ 385763 h 428828"/>
              <a:gd name="connsiteX6" fmla="*/ 1628775 w 1871663"/>
              <a:gd name="connsiteY6" fmla="*/ 228600 h 428828"/>
              <a:gd name="connsiteX7" fmla="*/ 1771650 w 1871663"/>
              <a:gd name="connsiteY7" fmla="*/ 142875 h 428828"/>
              <a:gd name="connsiteX8" fmla="*/ 1871663 w 1871663"/>
              <a:gd name="connsiteY8" fmla="*/ 0 h 42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1663" h="428828">
                <a:moveTo>
                  <a:pt x="0" y="71438"/>
                </a:moveTo>
                <a:cubicBezTo>
                  <a:pt x="64293" y="140494"/>
                  <a:pt x="128587" y="209550"/>
                  <a:pt x="200025" y="257175"/>
                </a:cubicBezTo>
                <a:cubicBezTo>
                  <a:pt x="271463" y="304800"/>
                  <a:pt x="333375" y="333376"/>
                  <a:pt x="428625" y="357188"/>
                </a:cubicBezTo>
                <a:cubicBezTo>
                  <a:pt x="523875" y="381001"/>
                  <a:pt x="666750" y="388144"/>
                  <a:pt x="771525" y="400050"/>
                </a:cubicBezTo>
                <a:cubicBezTo>
                  <a:pt x="876300" y="411956"/>
                  <a:pt x="954881" y="431006"/>
                  <a:pt x="1057275" y="428625"/>
                </a:cubicBezTo>
                <a:cubicBezTo>
                  <a:pt x="1159669" y="426244"/>
                  <a:pt x="1290638" y="419101"/>
                  <a:pt x="1385888" y="385763"/>
                </a:cubicBezTo>
                <a:cubicBezTo>
                  <a:pt x="1481138" y="352426"/>
                  <a:pt x="1564481" y="269081"/>
                  <a:pt x="1628775" y="228600"/>
                </a:cubicBezTo>
                <a:cubicBezTo>
                  <a:pt x="1693069" y="188119"/>
                  <a:pt x="1731169" y="180975"/>
                  <a:pt x="1771650" y="142875"/>
                </a:cubicBezTo>
                <a:cubicBezTo>
                  <a:pt x="1812131" y="104775"/>
                  <a:pt x="1841897" y="52387"/>
                  <a:pt x="1871663" y="0"/>
                </a:cubicBezTo>
              </a:path>
            </a:pathLst>
          </a:custGeom>
          <a:noFill/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4C2F94B-5387-8EB8-45F7-4658046B4C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7770" y="3261344"/>
            <a:ext cx="797821" cy="42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0357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DAFE7CF-0E71-3B75-8FF3-2E180D9960C1}"/>
              </a:ext>
            </a:extLst>
          </p:cNvPr>
          <p:cNvSpPr txBox="1"/>
          <p:nvPr/>
        </p:nvSpPr>
        <p:spPr>
          <a:xfrm>
            <a:off x="2064605" y="2910607"/>
            <a:ext cx="6322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2305.15440 [w/ Joel Karlsson, Oliver Janssen]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6D6B8B-5693-F850-E3FA-C86E7A21C56E}"/>
              </a:ext>
            </a:extLst>
          </p:cNvPr>
          <p:cNvSpPr txBox="1"/>
          <p:nvPr/>
        </p:nvSpPr>
        <p:spPr>
          <a:xfrm>
            <a:off x="2064605" y="4131605"/>
            <a:ext cx="60985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2211.05907 [w/ N. Bobev, Junho Hong, Joel karlsson, Valentine Reys]</a:t>
            </a:r>
            <a:endParaRPr lang="en-BE" sz="2000" dirty="0">
              <a:solidFill>
                <a:srgbClr val="0070C0"/>
              </a:solidFill>
            </a:endParaRP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71F6D596-2EAC-ACBF-696C-E4BD2D4D7D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617" y="612844"/>
            <a:ext cx="6322565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Towards a microscopic formulation </a:t>
            </a:r>
          </a:p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of the no-boundary wave function </a:t>
            </a:r>
          </a:p>
          <a:p>
            <a:pPr algn="ctr" eaLnBrk="1" hangingPunct="1">
              <a:defRPr/>
            </a:pPr>
            <a:endParaRPr lang="nl-BE" altLang="en-US" sz="3200" b="1" dirty="0">
              <a:solidFill>
                <a:schemeClr val="tx1"/>
              </a:solidFill>
              <a:latin typeface="+mn-lt"/>
              <a:cs typeface="Arial"/>
            </a:endParaRPr>
          </a:p>
          <a:p>
            <a:pPr algn="ctr" eaLnBrk="1" hangingPunct="1">
              <a:defRPr/>
            </a:pPr>
            <a:endParaRPr lang="nl-BE" altLang="en-US" sz="3200" b="1" dirty="0">
              <a:solidFill>
                <a:schemeClr val="tx1"/>
              </a:solidFill>
              <a:latin typeface="+mn-lt"/>
              <a:cs typeface="Arial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Allowability -&gt; Saddle selection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Holography -&gt; microscopic dS entropy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Observer -&gt; Page-like transition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nl-BE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57820-D880-2E19-224F-D393C65B33A6}"/>
              </a:ext>
            </a:extLst>
          </p:cNvPr>
          <p:cNvSpPr txBox="1"/>
          <p:nvPr/>
        </p:nvSpPr>
        <p:spPr>
          <a:xfrm>
            <a:off x="2064605" y="5408425"/>
            <a:ext cx="4613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1009.2525 [w/ Hartle, Hawking]</a:t>
            </a:r>
          </a:p>
        </p:txBody>
      </p:sp>
    </p:spTree>
    <p:extLst>
      <p:ext uri="{BB962C8B-B14F-4D97-AF65-F5344CB8AC3E}">
        <p14:creationId xmlns:p14="http://schemas.microsoft.com/office/powerpoint/2010/main" val="149060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805F018-9EE0-E461-AB3A-4A20EF851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" y="0"/>
            <a:ext cx="9140736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6CFCC1-F2FF-1FE0-7750-9994D68E9AAB}"/>
              </a:ext>
            </a:extLst>
          </p:cNvPr>
          <p:cNvSpPr txBox="1"/>
          <p:nvPr/>
        </p:nvSpPr>
        <p:spPr>
          <a:xfrm>
            <a:off x="7759487" y="6256320"/>
            <a:ext cx="1128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70C0"/>
                </a:solidFill>
                <a:latin typeface="Arial"/>
                <a:cs typeface="Arial"/>
              </a:rPr>
              <a:t>© </a:t>
            </a:r>
            <a:r>
              <a:rPr lang="en-US" sz="2000" i="1" dirty="0" err="1">
                <a:solidFill>
                  <a:srgbClr val="0070C0"/>
                </a:solidFill>
                <a:latin typeface="Arial"/>
                <a:cs typeface="Arial"/>
              </a:rPr>
              <a:t>Hartle</a:t>
            </a:r>
            <a:endParaRPr lang="en-US" sz="2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8856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so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371" y="2034500"/>
            <a:ext cx="4143258" cy="291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160331" y="2313655"/>
            <a:ext cx="0" cy="2405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230323" y="4718718"/>
            <a:ext cx="4151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408025" y="4168775"/>
            <a:ext cx="329248" cy="3492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Oval 25"/>
          <p:cNvSpPr/>
          <p:nvPr/>
        </p:nvSpPr>
        <p:spPr>
          <a:xfrm>
            <a:off x="4600892" y="4239572"/>
            <a:ext cx="329248" cy="3492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6986FCBC-343C-AF46-9361-618CFB39C2F8}"/>
              </a:ext>
            </a:extLst>
          </p:cNvPr>
          <p:cNvSpPr/>
          <p:nvPr/>
        </p:nvSpPr>
        <p:spPr>
          <a:xfrm rot="5400000">
            <a:off x="134658" y="3784413"/>
            <a:ext cx="2335564" cy="859577"/>
          </a:xfrm>
          <a:prstGeom prst="arc">
            <a:avLst>
              <a:gd name="adj1" fmla="val 16125175"/>
              <a:gd name="adj2" fmla="val 5534466"/>
            </a:avLst>
          </a:prstGeom>
          <a:noFill/>
          <a:ln w="28575">
            <a:solidFill>
              <a:srgbClr val="0070C0">
                <a:alpha val="61176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 sz="1350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FEEFB9F4-C99E-854F-A24E-F7B0CF237961}"/>
              </a:ext>
            </a:extLst>
          </p:cNvPr>
          <p:cNvSpPr/>
          <p:nvPr/>
        </p:nvSpPr>
        <p:spPr>
          <a:xfrm rot="5400000">
            <a:off x="6801726" y="3647566"/>
            <a:ext cx="2259537" cy="954299"/>
          </a:xfrm>
          <a:prstGeom prst="arc">
            <a:avLst>
              <a:gd name="adj1" fmla="val 16125175"/>
              <a:gd name="adj2" fmla="val 5534466"/>
            </a:avLst>
          </a:prstGeom>
          <a:noFill/>
          <a:ln w="28575">
            <a:solidFill>
              <a:srgbClr val="FF0000">
                <a:alpha val="7882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 sz="1350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923D7A48-6229-4B4B-BAFA-E7488514E54E}"/>
              </a:ext>
            </a:extLst>
          </p:cNvPr>
          <p:cNvSpPr/>
          <p:nvPr/>
        </p:nvSpPr>
        <p:spPr>
          <a:xfrm>
            <a:off x="850265" y="4050792"/>
            <a:ext cx="896239" cy="292608"/>
          </a:xfrm>
          <a:custGeom>
            <a:avLst/>
            <a:gdLst>
              <a:gd name="connsiteX0" fmla="*/ 9271 w 896239"/>
              <a:gd name="connsiteY0" fmla="*/ 182880 h 292608"/>
              <a:gd name="connsiteX1" fmla="*/ 54991 w 896239"/>
              <a:gd name="connsiteY1" fmla="*/ 128016 h 292608"/>
              <a:gd name="connsiteX2" fmla="*/ 91567 w 896239"/>
              <a:gd name="connsiteY2" fmla="*/ 118872 h 292608"/>
              <a:gd name="connsiteX3" fmla="*/ 109855 w 896239"/>
              <a:gd name="connsiteY3" fmla="*/ 91440 h 292608"/>
              <a:gd name="connsiteX4" fmla="*/ 183007 w 896239"/>
              <a:gd name="connsiteY4" fmla="*/ 64008 h 292608"/>
              <a:gd name="connsiteX5" fmla="*/ 201295 w 896239"/>
              <a:gd name="connsiteY5" fmla="*/ 36576 h 292608"/>
              <a:gd name="connsiteX6" fmla="*/ 274447 w 896239"/>
              <a:gd name="connsiteY6" fmla="*/ 36576 h 292608"/>
              <a:gd name="connsiteX7" fmla="*/ 320167 w 896239"/>
              <a:gd name="connsiteY7" fmla="*/ 27432 h 292608"/>
              <a:gd name="connsiteX8" fmla="*/ 347599 w 896239"/>
              <a:gd name="connsiteY8" fmla="*/ 18288 h 292608"/>
              <a:gd name="connsiteX9" fmla="*/ 411607 w 896239"/>
              <a:gd name="connsiteY9" fmla="*/ 9144 h 292608"/>
              <a:gd name="connsiteX10" fmla="*/ 448183 w 896239"/>
              <a:gd name="connsiteY10" fmla="*/ 18288 h 292608"/>
              <a:gd name="connsiteX11" fmla="*/ 503047 w 896239"/>
              <a:gd name="connsiteY11" fmla="*/ 0 h 292608"/>
              <a:gd name="connsiteX12" fmla="*/ 530479 w 896239"/>
              <a:gd name="connsiteY12" fmla="*/ 9144 h 292608"/>
              <a:gd name="connsiteX13" fmla="*/ 585343 w 896239"/>
              <a:gd name="connsiteY13" fmla="*/ 18288 h 292608"/>
              <a:gd name="connsiteX14" fmla="*/ 612775 w 896239"/>
              <a:gd name="connsiteY14" fmla="*/ 36576 h 292608"/>
              <a:gd name="connsiteX15" fmla="*/ 640207 w 896239"/>
              <a:gd name="connsiteY15" fmla="*/ 45720 h 292608"/>
              <a:gd name="connsiteX16" fmla="*/ 695071 w 896239"/>
              <a:gd name="connsiteY16" fmla="*/ 27432 h 292608"/>
              <a:gd name="connsiteX17" fmla="*/ 713359 w 896239"/>
              <a:gd name="connsiteY17" fmla="*/ 54864 h 292608"/>
              <a:gd name="connsiteX18" fmla="*/ 795655 w 896239"/>
              <a:gd name="connsiteY18" fmla="*/ 73152 h 292608"/>
              <a:gd name="connsiteX19" fmla="*/ 813943 w 896239"/>
              <a:gd name="connsiteY19" fmla="*/ 100584 h 292608"/>
              <a:gd name="connsiteX20" fmla="*/ 896239 w 896239"/>
              <a:gd name="connsiteY20" fmla="*/ 137160 h 292608"/>
              <a:gd name="connsiteX21" fmla="*/ 887095 w 896239"/>
              <a:gd name="connsiteY21" fmla="*/ 201168 h 292608"/>
              <a:gd name="connsiteX22" fmla="*/ 877951 w 896239"/>
              <a:gd name="connsiteY22" fmla="*/ 228600 h 292608"/>
              <a:gd name="connsiteX23" fmla="*/ 823087 w 896239"/>
              <a:gd name="connsiteY23" fmla="*/ 265176 h 292608"/>
              <a:gd name="connsiteX24" fmla="*/ 786511 w 896239"/>
              <a:gd name="connsiteY24" fmla="*/ 256032 h 292608"/>
              <a:gd name="connsiteX25" fmla="*/ 759079 w 896239"/>
              <a:gd name="connsiteY25" fmla="*/ 246888 h 292608"/>
              <a:gd name="connsiteX26" fmla="*/ 740791 w 896239"/>
              <a:gd name="connsiteY26" fmla="*/ 274320 h 292608"/>
              <a:gd name="connsiteX27" fmla="*/ 713359 w 896239"/>
              <a:gd name="connsiteY27" fmla="*/ 292608 h 292608"/>
              <a:gd name="connsiteX28" fmla="*/ 658495 w 896239"/>
              <a:gd name="connsiteY28" fmla="*/ 283464 h 292608"/>
              <a:gd name="connsiteX29" fmla="*/ 631063 w 896239"/>
              <a:gd name="connsiteY29" fmla="*/ 274320 h 292608"/>
              <a:gd name="connsiteX30" fmla="*/ 576199 w 896239"/>
              <a:gd name="connsiteY30" fmla="*/ 292608 h 292608"/>
              <a:gd name="connsiteX31" fmla="*/ 548767 w 896239"/>
              <a:gd name="connsiteY31" fmla="*/ 283464 h 292608"/>
              <a:gd name="connsiteX32" fmla="*/ 521335 w 896239"/>
              <a:gd name="connsiteY32" fmla="*/ 265176 h 292608"/>
              <a:gd name="connsiteX33" fmla="*/ 439039 w 896239"/>
              <a:gd name="connsiteY33" fmla="*/ 283464 h 292608"/>
              <a:gd name="connsiteX34" fmla="*/ 402463 w 896239"/>
              <a:gd name="connsiteY34" fmla="*/ 274320 h 292608"/>
              <a:gd name="connsiteX35" fmla="*/ 375031 w 896239"/>
              <a:gd name="connsiteY35" fmla="*/ 265176 h 292608"/>
              <a:gd name="connsiteX36" fmla="*/ 329311 w 896239"/>
              <a:gd name="connsiteY36" fmla="*/ 274320 h 292608"/>
              <a:gd name="connsiteX37" fmla="*/ 274447 w 896239"/>
              <a:gd name="connsiteY37" fmla="*/ 265176 h 292608"/>
              <a:gd name="connsiteX38" fmla="*/ 219583 w 896239"/>
              <a:gd name="connsiteY38" fmla="*/ 246888 h 292608"/>
              <a:gd name="connsiteX39" fmla="*/ 137287 w 896239"/>
              <a:gd name="connsiteY39" fmla="*/ 246888 h 292608"/>
              <a:gd name="connsiteX40" fmla="*/ 109855 w 896239"/>
              <a:gd name="connsiteY40" fmla="*/ 228600 h 292608"/>
              <a:gd name="connsiteX41" fmla="*/ 9271 w 896239"/>
              <a:gd name="connsiteY41" fmla="*/ 182880 h 292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896239" h="292608">
                <a:moveTo>
                  <a:pt x="9271" y="182880"/>
                </a:moveTo>
                <a:cubicBezTo>
                  <a:pt x="127" y="166116"/>
                  <a:pt x="-19320" y="128016"/>
                  <a:pt x="54991" y="128016"/>
                </a:cubicBezTo>
                <a:cubicBezTo>
                  <a:pt x="67558" y="128016"/>
                  <a:pt x="79375" y="121920"/>
                  <a:pt x="91567" y="118872"/>
                </a:cubicBezTo>
                <a:cubicBezTo>
                  <a:pt x="97663" y="109728"/>
                  <a:pt x="102084" y="99211"/>
                  <a:pt x="109855" y="91440"/>
                </a:cubicBezTo>
                <a:cubicBezTo>
                  <a:pt x="133400" y="67895"/>
                  <a:pt x="150295" y="70550"/>
                  <a:pt x="183007" y="64008"/>
                </a:cubicBezTo>
                <a:cubicBezTo>
                  <a:pt x="189103" y="54864"/>
                  <a:pt x="192713" y="43441"/>
                  <a:pt x="201295" y="36576"/>
                </a:cubicBezTo>
                <a:cubicBezTo>
                  <a:pt x="223789" y="18581"/>
                  <a:pt x="251012" y="31889"/>
                  <a:pt x="274447" y="36576"/>
                </a:cubicBezTo>
                <a:cubicBezTo>
                  <a:pt x="289687" y="33528"/>
                  <a:pt x="305089" y="31201"/>
                  <a:pt x="320167" y="27432"/>
                </a:cubicBezTo>
                <a:cubicBezTo>
                  <a:pt x="329518" y="25094"/>
                  <a:pt x="338148" y="20178"/>
                  <a:pt x="347599" y="18288"/>
                </a:cubicBezTo>
                <a:cubicBezTo>
                  <a:pt x="368733" y="14061"/>
                  <a:pt x="390271" y="12192"/>
                  <a:pt x="411607" y="9144"/>
                </a:cubicBezTo>
                <a:cubicBezTo>
                  <a:pt x="423799" y="12192"/>
                  <a:pt x="435678" y="19538"/>
                  <a:pt x="448183" y="18288"/>
                </a:cubicBezTo>
                <a:cubicBezTo>
                  <a:pt x="467365" y="16370"/>
                  <a:pt x="503047" y="0"/>
                  <a:pt x="503047" y="0"/>
                </a:cubicBezTo>
                <a:cubicBezTo>
                  <a:pt x="512191" y="3048"/>
                  <a:pt x="521070" y="7053"/>
                  <a:pt x="530479" y="9144"/>
                </a:cubicBezTo>
                <a:cubicBezTo>
                  <a:pt x="548578" y="13166"/>
                  <a:pt x="567754" y="12425"/>
                  <a:pt x="585343" y="18288"/>
                </a:cubicBezTo>
                <a:cubicBezTo>
                  <a:pt x="595769" y="21763"/>
                  <a:pt x="602945" y="31661"/>
                  <a:pt x="612775" y="36576"/>
                </a:cubicBezTo>
                <a:cubicBezTo>
                  <a:pt x="621396" y="40887"/>
                  <a:pt x="631063" y="42672"/>
                  <a:pt x="640207" y="45720"/>
                </a:cubicBezTo>
                <a:cubicBezTo>
                  <a:pt x="658495" y="39624"/>
                  <a:pt x="684378" y="11392"/>
                  <a:pt x="695071" y="27432"/>
                </a:cubicBezTo>
                <a:cubicBezTo>
                  <a:pt x="701167" y="36576"/>
                  <a:pt x="704777" y="47999"/>
                  <a:pt x="713359" y="54864"/>
                </a:cubicBezTo>
                <a:cubicBezTo>
                  <a:pt x="725207" y="64342"/>
                  <a:pt x="795094" y="73058"/>
                  <a:pt x="795655" y="73152"/>
                </a:cubicBezTo>
                <a:cubicBezTo>
                  <a:pt x="801751" y="82296"/>
                  <a:pt x="803900" y="96121"/>
                  <a:pt x="813943" y="100584"/>
                </a:cubicBezTo>
                <a:cubicBezTo>
                  <a:pt x="910227" y="143377"/>
                  <a:pt x="855086" y="75430"/>
                  <a:pt x="896239" y="137160"/>
                </a:cubicBezTo>
                <a:cubicBezTo>
                  <a:pt x="893191" y="158496"/>
                  <a:pt x="891322" y="180034"/>
                  <a:pt x="887095" y="201168"/>
                </a:cubicBezTo>
                <a:cubicBezTo>
                  <a:pt x="885205" y="210619"/>
                  <a:pt x="884767" y="221784"/>
                  <a:pt x="877951" y="228600"/>
                </a:cubicBezTo>
                <a:cubicBezTo>
                  <a:pt x="862409" y="244142"/>
                  <a:pt x="823087" y="265176"/>
                  <a:pt x="823087" y="265176"/>
                </a:cubicBezTo>
                <a:cubicBezTo>
                  <a:pt x="810895" y="262128"/>
                  <a:pt x="798595" y="259484"/>
                  <a:pt x="786511" y="256032"/>
                </a:cubicBezTo>
                <a:cubicBezTo>
                  <a:pt x="777243" y="253384"/>
                  <a:pt x="768028" y="243308"/>
                  <a:pt x="759079" y="246888"/>
                </a:cubicBezTo>
                <a:cubicBezTo>
                  <a:pt x="748875" y="250969"/>
                  <a:pt x="748562" y="266549"/>
                  <a:pt x="740791" y="274320"/>
                </a:cubicBezTo>
                <a:cubicBezTo>
                  <a:pt x="733020" y="282091"/>
                  <a:pt x="722503" y="286512"/>
                  <a:pt x="713359" y="292608"/>
                </a:cubicBezTo>
                <a:cubicBezTo>
                  <a:pt x="695071" y="289560"/>
                  <a:pt x="676594" y="287486"/>
                  <a:pt x="658495" y="283464"/>
                </a:cubicBezTo>
                <a:cubicBezTo>
                  <a:pt x="649086" y="281373"/>
                  <a:pt x="640643" y="273256"/>
                  <a:pt x="631063" y="274320"/>
                </a:cubicBezTo>
                <a:cubicBezTo>
                  <a:pt x="611904" y="276449"/>
                  <a:pt x="576199" y="292608"/>
                  <a:pt x="576199" y="292608"/>
                </a:cubicBezTo>
                <a:cubicBezTo>
                  <a:pt x="567055" y="289560"/>
                  <a:pt x="557388" y="287775"/>
                  <a:pt x="548767" y="283464"/>
                </a:cubicBezTo>
                <a:cubicBezTo>
                  <a:pt x="538937" y="278549"/>
                  <a:pt x="532258" y="266390"/>
                  <a:pt x="521335" y="265176"/>
                </a:cubicBezTo>
                <a:cubicBezTo>
                  <a:pt x="497196" y="262494"/>
                  <a:pt x="463144" y="275429"/>
                  <a:pt x="439039" y="283464"/>
                </a:cubicBezTo>
                <a:cubicBezTo>
                  <a:pt x="426847" y="280416"/>
                  <a:pt x="414547" y="277772"/>
                  <a:pt x="402463" y="274320"/>
                </a:cubicBezTo>
                <a:cubicBezTo>
                  <a:pt x="393195" y="271672"/>
                  <a:pt x="384670" y="265176"/>
                  <a:pt x="375031" y="265176"/>
                </a:cubicBezTo>
                <a:cubicBezTo>
                  <a:pt x="359489" y="265176"/>
                  <a:pt x="344551" y="271272"/>
                  <a:pt x="329311" y="274320"/>
                </a:cubicBezTo>
                <a:cubicBezTo>
                  <a:pt x="311023" y="271272"/>
                  <a:pt x="292434" y="269673"/>
                  <a:pt x="274447" y="265176"/>
                </a:cubicBezTo>
                <a:cubicBezTo>
                  <a:pt x="255745" y="260501"/>
                  <a:pt x="219583" y="246888"/>
                  <a:pt x="219583" y="246888"/>
                </a:cubicBezTo>
                <a:cubicBezTo>
                  <a:pt x="181071" y="256516"/>
                  <a:pt x="179078" y="262560"/>
                  <a:pt x="137287" y="246888"/>
                </a:cubicBezTo>
                <a:cubicBezTo>
                  <a:pt x="126997" y="243029"/>
                  <a:pt x="120563" y="231071"/>
                  <a:pt x="109855" y="228600"/>
                </a:cubicBezTo>
                <a:cubicBezTo>
                  <a:pt x="4373" y="204258"/>
                  <a:pt x="18415" y="199644"/>
                  <a:pt x="9271" y="182880"/>
                </a:cubicBezTo>
                <a:close/>
              </a:path>
            </a:pathLst>
          </a:cu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2FE404-AAB6-4B46-88F5-D48C4038503D}"/>
              </a:ext>
            </a:extLst>
          </p:cNvPr>
          <p:cNvSpPr/>
          <p:nvPr/>
        </p:nvSpPr>
        <p:spPr>
          <a:xfrm>
            <a:off x="356699" y="282983"/>
            <a:ext cx="2621683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400" b="1" dirty="0"/>
              <a:t>No-boundary prior</a:t>
            </a: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EDFDCC00-0E62-CF41-B948-60654FD4CDB5}"/>
              </a:ext>
            </a:extLst>
          </p:cNvPr>
          <p:cNvSpPr/>
          <p:nvPr/>
        </p:nvSpPr>
        <p:spPr>
          <a:xfrm>
            <a:off x="7468620" y="3921593"/>
            <a:ext cx="896239" cy="292608"/>
          </a:xfrm>
          <a:custGeom>
            <a:avLst/>
            <a:gdLst>
              <a:gd name="connsiteX0" fmla="*/ 9271 w 896239"/>
              <a:gd name="connsiteY0" fmla="*/ 182880 h 292608"/>
              <a:gd name="connsiteX1" fmla="*/ 54991 w 896239"/>
              <a:gd name="connsiteY1" fmla="*/ 128016 h 292608"/>
              <a:gd name="connsiteX2" fmla="*/ 91567 w 896239"/>
              <a:gd name="connsiteY2" fmla="*/ 118872 h 292608"/>
              <a:gd name="connsiteX3" fmla="*/ 109855 w 896239"/>
              <a:gd name="connsiteY3" fmla="*/ 91440 h 292608"/>
              <a:gd name="connsiteX4" fmla="*/ 183007 w 896239"/>
              <a:gd name="connsiteY4" fmla="*/ 64008 h 292608"/>
              <a:gd name="connsiteX5" fmla="*/ 201295 w 896239"/>
              <a:gd name="connsiteY5" fmla="*/ 36576 h 292608"/>
              <a:gd name="connsiteX6" fmla="*/ 274447 w 896239"/>
              <a:gd name="connsiteY6" fmla="*/ 36576 h 292608"/>
              <a:gd name="connsiteX7" fmla="*/ 320167 w 896239"/>
              <a:gd name="connsiteY7" fmla="*/ 27432 h 292608"/>
              <a:gd name="connsiteX8" fmla="*/ 347599 w 896239"/>
              <a:gd name="connsiteY8" fmla="*/ 18288 h 292608"/>
              <a:gd name="connsiteX9" fmla="*/ 411607 w 896239"/>
              <a:gd name="connsiteY9" fmla="*/ 9144 h 292608"/>
              <a:gd name="connsiteX10" fmla="*/ 448183 w 896239"/>
              <a:gd name="connsiteY10" fmla="*/ 18288 h 292608"/>
              <a:gd name="connsiteX11" fmla="*/ 503047 w 896239"/>
              <a:gd name="connsiteY11" fmla="*/ 0 h 292608"/>
              <a:gd name="connsiteX12" fmla="*/ 530479 w 896239"/>
              <a:gd name="connsiteY12" fmla="*/ 9144 h 292608"/>
              <a:gd name="connsiteX13" fmla="*/ 585343 w 896239"/>
              <a:gd name="connsiteY13" fmla="*/ 18288 h 292608"/>
              <a:gd name="connsiteX14" fmla="*/ 612775 w 896239"/>
              <a:gd name="connsiteY14" fmla="*/ 36576 h 292608"/>
              <a:gd name="connsiteX15" fmla="*/ 640207 w 896239"/>
              <a:gd name="connsiteY15" fmla="*/ 45720 h 292608"/>
              <a:gd name="connsiteX16" fmla="*/ 695071 w 896239"/>
              <a:gd name="connsiteY16" fmla="*/ 27432 h 292608"/>
              <a:gd name="connsiteX17" fmla="*/ 713359 w 896239"/>
              <a:gd name="connsiteY17" fmla="*/ 54864 h 292608"/>
              <a:gd name="connsiteX18" fmla="*/ 795655 w 896239"/>
              <a:gd name="connsiteY18" fmla="*/ 73152 h 292608"/>
              <a:gd name="connsiteX19" fmla="*/ 813943 w 896239"/>
              <a:gd name="connsiteY19" fmla="*/ 100584 h 292608"/>
              <a:gd name="connsiteX20" fmla="*/ 896239 w 896239"/>
              <a:gd name="connsiteY20" fmla="*/ 137160 h 292608"/>
              <a:gd name="connsiteX21" fmla="*/ 887095 w 896239"/>
              <a:gd name="connsiteY21" fmla="*/ 201168 h 292608"/>
              <a:gd name="connsiteX22" fmla="*/ 877951 w 896239"/>
              <a:gd name="connsiteY22" fmla="*/ 228600 h 292608"/>
              <a:gd name="connsiteX23" fmla="*/ 823087 w 896239"/>
              <a:gd name="connsiteY23" fmla="*/ 265176 h 292608"/>
              <a:gd name="connsiteX24" fmla="*/ 786511 w 896239"/>
              <a:gd name="connsiteY24" fmla="*/ 256032 h 292608"/>
              <a:gd name="connsiteX25" fmla="*/ 759079 w 896239"/>
              <a:gd name="connsiteY25" fmla="*/ 246888 h 292608"/>
              <a:gd name="connsiteX26" fmla="*/ 740791 w 896239"/>
              <a:gd name="connsiteY26" fmla="*/ 274320 h 292608"/>
              <a:gd name="connsiteX27" fmla="*/ 713359 w 896239"/>
              <a:gd name="connsiteY27" fmla="*/ 292608 h 292608"/>
              <a:gd name="connsiteX28" fmla="*/ 658495 w 896239"/>
              <a:gd name="connsiteY28" fmla="*/ 283464 h 292608"/>
              <a:gd name="connsiteX29" fmla="*/ 631063 w 896239"/>
              <a:gd name="connsiteY29" fmla="*/ 274320 h 292608"/>
              <a:gd name="connsiteX30" fmla="*/ 576199 w 896239"/>
              <a:gd name="connsiteY30" fmla="*/ 292608 h 292608"/>
              <a:gd name="connsiteX31" fmla="*/ 548767 w 896239"/>
              <a:gd name="connsiteY31" fmla="*/ 283464 h 292608"/>
              <a:gd name="connsiteX32" fmla="*/ 521335 w 896239"/>
              <a:gd name="connsiteY32" fmla="*/ 265176 h 292608"/>
              <a:gd name="connsiteX33" fmla="*/ 439039 w 896239"/>
              <a:gd name="connsiteY33" fmla="*/ 283464 h 292608"/>
              <a:gd name="connsiteX34" fmla="*/ 402463 w 896239"/>
              <a:gd name="connsiteY34" fmla="*/ 274320 h 292608"/>
              <a:gd name="connsiteX35" fmla="*/ 375031 w 896239"/>
              <a:gd name="connsiteY35" fmla="*/ 265176 h 292608"/>
              <a:gd name="connsiteX36" fmla="*/ 329311 w 896239"/>
              <a:gd name="connsiteY36" fmla="*/ 274320 h 292608"/>
              <a:gd name="connsiteX37" fmla="*/ 274447 w 896239"/>
              <a:gd name="connsiteY37" fmla="*/ 265176 h 292608"/>
              <a:gd name="connsiteX38" fmla="*/ 219583 w 896239"/>
              <a:gd name="connsiteY38" fmla="*/ 246888 h 292608"/>
              <a:gd name="connsiteX39" fmla="*/ 137287 w 896239"/>
              <a:gd name="connsiteY39" fmla="*/ 246888 h 292608"/>
              <a:gd name="connsiteX40" fmla="*/ 109855 w 896239"/>
              <a:gd name="connsiteY40" fmla="*/ 228600 h 292608"/>
              <a:gd name="connsiteX41" fmla="*/ 9271 w 896239"/>
              <a:gd name="connsiteY41" fmla="*/ 182880 h 292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896239" h="292608">
                <a:moveTo>
                  <a:pt x="9271" y="182880"/>
                </a:moveTo>
                <a:cubicBezTo>
                  <a:pt x="127" y="166116"/>
                  <a:pt x="-19320" y="128016"/>
                  <a:pt x="54991" y="128016"/>
                </a:cubicBezTo>
                <a:cubicBezTo>
                  <a:pt x="67558" y="128016"/>
                  <a:pt x="79375" y="121920"/>
                  <a:pt x="91567" y="118872"/>
                </a:cubicBezTo>
                <a:cubicBezTo>
                  <a:pt x="97663" y="109728"/>
                  <a:pt x="102084" y="99211"/>
                  <a:pt x="109855" y="91440"/>
                </a:cubicBezTo>
                <a:cubicBezTo>
                  <a:pt x="133400" y="67895"/>
                  <a:pt x="150295" y="70550"/>
                  <a:pt x="183007" y="64008"/>
                </a:cubicBezTo>
                <a:cubicBezTo>
                  <a:pt x="189103" y="54864"/>
                  <a:pt x="192713" y="43441"/>
                  <a:pt x="201295" y="36576"/>
                </a:cubicBezTo>
                <a:cubicBezTo>
                  <a:pt x="223789" y="18581"/>
                  <a:pt x="251012" y="31889"/>
                  <a:pt x="274447" y="36576"/>
                </a:cubicBezTo>
                <a:cubicBezTo>
                  <a:pt x="289687" y="33528"/>
                  <a:pt x="305089" y="31201"/>
                  <a:pt x="320167" y="27432"/>
                </a:cubicBezTo>
                <a:cubicBezTo>
                  <a:pt x="329518" y="25094"/>
                  <a:pt x="338148" y="20178"/>
                  <a:pt x="347599" y="18288"/>
                </a:cubicBezTo>
                <a:cubicBezTo>
                  <a:pt x="368733" y="14061"/>
                  <a:pt x="390271" y="12192"/>
                  <a:pt x="411607" y="9144"/>
                </a:cubicBezTo>
                <a:cubicBezTo>
                  <a:pt x="423799" y="12192"/>
                  <a:pt x="435678" y="19538"/>
                  <a:pt x="448183" y="18288"/>
                </a:cubicBezTo>
                <a:cubicBezTo>
                  <a:pt x="467365" y="16370"/>
                  <a:pt x="503047" y="0"/>
                  <a:pt x="503047" y="0"/>
                </a:cubicBezTo>
                <a:cubicBezTo>
                  <a:pt x="512191" y="3048"/>
                  <a:pt x="521070" y="7053"/>
                  <a:pt x="530479" y="9144"/>
                </a:cubicBezTo>
                <a:cubicBezTo>
                  <a:pt x="548578" y="13166"/>
                  <a:pt x="567754" y="12425"/>
                  <a:pt x="585343" y="18288"/>
                </a:cubicBezTo>
                <a:cubicBezTo>
                  <a:pt x="595769" y="21763"/>
                  <a:pt x="602945" y="31661"/>
                  <a:pt x="612775" y="36576"/>
                </a:cubicBezTo>
                <a:cubicBezTo>
                  <a:pt x="621396" y="40887"/>
                  <a:pt x="631063" y="42672"/>
                  <a:pt x="640207" y="45720"/>
                </a:cubicBezTo>
                <a:cubicBezTo>
                  <a:pt x="658495" y="39624"/>
                  <a:pt x="684378" y="11392"/>
                  <a:pt x="695071" y="27432"/>
                </a:cubicBezTo>
                <a:cubicBezTo>
                  <a:pt x="701167" y="36576"/>
                  <a:pt x="704777" y="47999"/>
                  <a:pt x="713359" y="54864"/>
                </a:cubicBezTo>
                <a:cubicBezTo>
                  <a:pt x="725207" y="64342"/>
                  <a:pt x="795094" y="73058"/>
                  <a:pt x="795655" y="73152"/>
                </a:cubicBezTo>
                <a:cubicBezTo>
                  <a:pt x="801751" y="82296"/>
                  <a:pt x="803900" y="96121"/>
                  <a:pt x="813943" y="100584"/>
                </a:cubicBezTo>
                <a:cubicBezTo>
                  <a:pt x="910227" y="143377"/>
                  <a:pt x="855086" y="75430"/>
                  <a:pt x="896239" y="137160"/>
                </a:cubicBezTo>
                <a:cubicBezTo>
                  <a:pt x="893191" y="158496"/>
                  <a:pt x="891322" y="180034"/>
                  <a:pt x="887095" y="201168"/>
                </a:cubicBezTo>
                <a:cubicBezTo>
                  <a:pt x="885205" y="210619"/>
                  <a:pt x="884767" y="221784"/>
                  <a:pt x="877951" y="228600"/>
                </a:cubicBezTo>
                <a:cubicBezTo>
                  <a:pt x="862409" y="244142"/>
                  <a:pt x="823087" y="265176"/>
                  <a:pt x="823087" y="265176"/>
                </a:cubicBezTo>
                <a:cubicBezTo>
                  <a:pt x="810895" y="262128"/>
                  <a:pt x="798595" y="259484"/>
                  <a:pt x="786511" y="256032"/>
                </a:cubicBezTo>
                <a:cubicBezTo>
                  <a:pt x="777243" y="253384"/>
                  <a:pt x="768028" y="243308"/>
                  <a:pt x="759079" y="246888"/>
                </a:cubicBezTo>
                <a:cubicBezTo>
                  <a:pt x="748875" y="250969"/>
                  <a:pt x="748562" y="266549"/>
                  <a:pt x="740791" y="274320"/>
                </a:cubicBezTo>
                <a:cubicBezTo>
                  <a:pt x="733020" y="282091"/>
                  <a:pt x="722503" y="286512"/>
                  <a:pt x="713359" y="292608"/>
                </a:cubicBezTo>
                <a:cubicBezTo>
                  <a:pt x="695071" y="289560"/>
                  <a:pt x="676594" y="287486"/>
                  <a:pt x="658495" y="283464"/>
                </a:cubicBezTo>
                <a:cubicBezTo>
                  <a:pt x="649086" y="281373"/>
                  <a:pt x="640643" y="273256"/>
                  <a:pt x="631063" y="274320"/>
                </a:cubicBezTo>
                <a:cubicBezTo>
                  <a:pt x="611904" y="276449"/>
                  <a:pt x="576199" y="292608"/>
                  <a:pt x="576199" y="292608"/>
                </a:cubicBezTo>
                <a:cubicBezTo>
                  <a:pt x="567055" y="289560"/>
                  <a:pt x="557388" y="287775"/>
                  <a:pt x="548767" y="283464"/>
                </a:cubicBezTo>
                <a:cubicBezTo>
                  <a:pt x="538937" y="278549"/>
                  <a:pt x="532258" y="266390"/>
                  <a:pt x="521335" y="265176"/>
                </a:cubicBezTo>
                <a:cubicBezTo>
                  <a:pt x="497196" y="262494"/>
                  <a:pt x="463144" y="275429"/>
                  <a:pt x="439039" y="283464"/>
                </a:cubicBezTo>
                <a:cubicBezTo>
                  <a:pt x="426847" y="280416"/>
                  <a:pt x="414547" y="277772"/>
                  <a:pt x="402463" y="274320"/>
                </a:cubicBezTo>
                <a:cubicBezTo>
                  <a:pt x="393195" y="271672"/>
                  <a:pt x="384670" y="265176"/>
                  <a:pt x="375031" y="265176"/>
                </a:cubicBezTo>
                <a:cubicBezTo>
                  <a:pt x="359489" y="265176"/>
                  <a:pt x="344551" y="271272"/>
                  <a:pt x="329311" y="274320"/>
                </a:cubicBezTo>
                <a:cubicBezTo>
                  <a:pt x="311023" y="271272"/>
                  <a:pt x="292434" y="269673"/>
                  <a:pt x="274447" y="265176"/>
                </a:cubicBezTo>
                <a:cubicBezTo>
                  <a:pt x="255745" y="260501"/>
                  <a:pt x="219583" y="246888"/>
                  <a:pt x="219583" y="246888"/>
                </a:cubicBezTo>
                <a:cubicBezTo>
                  <a:pt x="181071" y="256516"/>
                  <a:pt x="179078" y="262560"/>
                  <a:pt x="137287" y="246888"/>
                </a:cubicBezTo>
                <a:cubicBezTo>
                  <a:pt x="126997" y="243029"/>
                  <a:pt x="120563" y="231071"/>
                  <a:pt x="109855" y="228600"/>
                </a:cubicBezTo>
                <a:cubicBezTo>
                  <a:pt x="4373" y="204258"/>
                  <a:pt x="18415" y="199644"/>
                  <a:pt x="9271" y="182880"/>
                </a:cubicBez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182C4E-F054-3842-8444-3F3CC4EA6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0934" y="5208405"/>
            <a:ext cx="381000" cy="4191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095677B-ADA3-2743-B610-CE96CEF444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384" y="5322826"/>
            <a:ext cx="381000" cy="419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39FEE0-0389-D641-281E-9FFF2E7C5E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921" y="1007419"/>
            <a:ext cx="6858000" cy="609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BB790C-05B4-761F-4582-8E312686675F}"/>
              </a:ext>
            </a:extLst>
          </p:cNvPr>
          <p:cNvSpPr txBox="1"/>
          <p:nvPr/>
        </p:nvSpPr>
        <p:spPr>
          <a:xfrm>
            <a:off x="2690376" y="6206749"/>
            <a:ext cx="3536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ym typeface="Wingdings" pitchFamily="2" charset="2"/>
              </a:rPr>
              <a:t> </a:t>
            </a:r>
            <a:r>
              <a:rPr lang="en-US" sz="2000" dirty="0">
                <a:sym typeface="Wingdings" pitchFamily="2" charset="2"/>
              </a:rPr>
              <a:t>minimum</a:t>
            </a:r>
            <a:r>
              <a:rPr lang="en-BE" sz="2000" dirty="0">
                <a:sym typeface="Wingdings" pitchFamily="2" charset="2"/>
              </a:rPr>
              <a:t> amount of inflation</a:t>
            </a: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42021827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so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371" y="2034500"/>
            <a:ext cx="4143258" cy="291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160331" y="2313655"/>
            <a:ext cx="0" cy="2405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230323" y="4718718"/>
            <a:ext cx="4151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408025" y="4168775"/>
            <a:ext cx="329248" cy="3492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Oval 25"/>
          <p:cNvSpPr/>
          <p:nvPr/>
        </p:nvSpPr>
        <p:spPr>
          <a:xfrm>
            <a:off x="4600892" y="4239572"/>
            <a:ext cx="329248" cy="3492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6986FCBC-343C-AF46-9361-618CFB39C2F8}"/>
              </a:ext>
            </a:extLst>
          </p:cNvPr>
          <p:cNvSpPr/>
          <p:nvPr/>
        </p:nvSpPr>
        <p:spPr>
          <a:xfrm rot="5400000">
            <a:off x="134658" y="3784413"/>
            <a:ext cx="2335564" cy="859577"/>
          </a:xfrm>
          <a:prstGeom prst="arc">
            <a:avLst>
              <a:gd name="adj1" fmla="val 16125175"/>
              <a:gd name="adj2" fmla="val 5534466"/>
            </a:avLst>
          </a:prstGeom>
          <a:noFill/>
          <a:ln w="28575">
            <a:solidFill>
              <a:srgbClr val="0070C0">
                <a:alpha val="61176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 sz="1350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FEEFB9F4-C99E-854F-A24E-F7B0CF237961}"/>
              </a:ext>
            </a:extLst>
          </p:cNvPr>
          <p:cNvSpPr/>
          <p:nvPr/>
        </p:nvSpPr>
        <p:spPr>
          <a:xfrm rot="5400000">
            <a:off x="6801726" y="3647566"/>
            <a:ext cx="2259537" cy="954299"/>
          </a:xfrm>
          <a:prstGeom prst="arc">
            <a:avLst>
              <a:gd name="adj1" fmla="val 16125175"/>
              <a:gd name="adj2" fmla="val 5534466"/>
            </a:avLst>
          </a:prstGeom>
          <a:noFill/>
          <a:ln w="28575">
            <a:solidFill>
              <a:srgbClr val="FF0000">
                <a:alpha val="7882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 sz="1350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923D7A48-6229-4B4B-BAFA-E7488514E54E}"/>
              </a:ext>
            </a:extLst>
          </p:cNvPr>
          <p:cNvSpPr/>
          <p:nvPr/>
        </p:nvSpPr>
        <p:spPr>
          <a:xfrm>
            <a:off x="850265" y="4050792"/>
            <a:ext cx="896239" cy="292608"/>
          </a:xfrm>
          <a:custGeom>
            <a:avLst/>
            <a:gdLst>
              <a:gd name="connsiteX0" fmla="*/ 9271 w 896239"/>
              <a:gd name="connsiteY0" fmla="*/ 182880 h 292608"/>
              <a:gd name="connsiteX1" fmla="*/ 54991 w 896239"/>
              <a:gd name="connsiteY1" fmla="*/ 128016 h 292608"/>
              <a:gd name="connsiteX2" fmla="*/ 91567 w 896239"/>
              <a:gd name="connsiteY2" fmla="*/ 118872 h 292608"/>
              <a:gd name="connsiteX3" fmla="*/ 109855 w 896239"/>
              <a:gd name="connsiteY3" fmla="*/ 91440 h 292608"/>
              <a:gd name="connsiteX4" fmla="*/ 183007 w 896239"/>
              <a:gd name="connsiteY4" fmla="*/ 64008 h 292608"/>
              <a:gd name="connsiteX5" fmla="*/ 201295 w 896239"/>
              <a:gd name="connsiteY5" fmla="*/ 36576 h 292608"/>
              <a:gd name="connsiteX6" fmla="*/ 274447 w 896239"/>
              <a:gd name="connsiteY6" fmla="*/ 36576 h 292608"/>
              <a:gd name="connsiteX7" fmla="*/ 320167 w 896239"/>
              <a:gd name="connsiteY7" fmla="*/ 27432 h 292608"/>
              <a:gd name="connsiteX8" fmla="*/ 347599 w 896239"/>
              <a:gd name="connsiteY8" fmla="*/ 18288 h 292608"/>
              <a:gd name="connsiteX9" fmla="*/ 411607 w 896239"/>
              <a:gd name="connsiteY9" fmla="*/ 9144 h 292608"/>
              <a:gd name="connsiteX10" fmla="*/ 448183 w 896239"/>
              <a:gd name="connsiteY10" fmla="*/ 18288 h 292608"/>
              <a:gd name="connsiteX11" fmla="*/ 503047 w 896239"/>
              <a:gd name="connsiteY11" fmla="*/ 0 h 292608"/>
              <a:gd name="connsiteX12" fmla="*/ 530479 w 896239"/>
              <a:gd name="connsiteY12" fmla="*/ 9144 h 292608"/>
              <a:gd name="connsiteX13" fmla="*/ 585343 w 896239"/>
              <a:gd name="connsiteY13" fmla="*/ 18288 h 292608"/>
              <a:gd name="connsiteX14" fmla="*/ 612775 w 896239"/>
              <a:gd name="connsiteY14" fmla="*/ 36576 h 292608"/>
              <a:gd name="connsiteX15" fmla="*/ 640207 w 896239"/>
              <a:gd name="connsiteY15" fmla="*/ 45720 h 292608"/>
              <a:gd name="connsiteX16" fmla="*/ 695071 w 896239"/>
              <a:gd name="connsiteY16" fmla="*/ 27432 h 292608"/>
              <a:gd name="connsiteX17" fmla="*/ 713359 w 896239"/>
              <a:gd name="connsiteY17" fmla="*/ 54864 h 292608"/>
              <a:gd name="connsiteX18" fmla="*/ 795655 w 896239"/>
              <a:gd name="connsiteY18" fmla="*/ 73152 h 292608"/>
              <a:gd name="connsiteX19" fmla="*/ 813943 w 896239"/>
              <a:gd name="connsiteY19" fmla="*/ 100584 h 292608"/>
              <a:gd name="connsiteX20" fmla="*/ 896239 w 896239"/>
              <a:gd name="connsiteY20" fmla="*/ 137160 h 292608"/>
              <a:gd name="connsiteX21" fmla="*/ 887095 w 896239"/>
              <a:gd name="connsiteY21" fmla="*/ 201168 h 292608"/>
              <a:gd name="connsiteX22" fmla="*/ 877951 w 896239"/>
              <a:gd name="connsiteY22" fmla="*/ 228600 h 292608"/>
              <a:gd name="connsiteX23" fmla="*/ 823087 w 896239"/>
              <a:gd name="connsiteY23" fmla="*/ 265176 h 292608"/>
              <a:gd name="connsiteX24" fmla="*/ 786511 w 896239"/>
              <a:gd name="connsiteY24" fmla="*/ 256032 h 292608"/>
              <a:gd name="connsiteX25" fmla="*/ 759079 w 896239"/>
              <a:gd name="connsiteY25" fmla="*/ 246888 h 292608"/>
              <a:gd name="connsiteX26" fmla="*/ 740791 w 896239"/>
              <a:gd name="connsiteY26" fmla="*/ 274320 h 292608"/>
              <a:gd name="connsiteX27" fmla="*/ 713359 w 896239"/>
              <a:gd name="connsiteY27" fmla="*/ 292608 h 292608"/>
              <a:gd name="connsiteX28" fmla="*/ 658495 w 896239"/>
              <a:gd name="connsiteY28" fmla="*/ 283464 h 292608"/>
              <a:gd name="connsiteX29" fmla="*/ 631063 w 896239"/>
              <a:gd name="connsiteY29" fmla="*/ 274320 h 292608"/>
              <a:gd name="connsiteX30" fmla="*/ 576199 w 896239"/>
              <a:gd name="connsiteY30" fmla="*/ 292608 h 292608"/>
              <a:gd name="connsiteX31" fmla="*/ 548767 w 896239"/>
              <a:gd name="connsiteY31" fmla="*/ 283464 h 292608"/>
              <a:gd name="connsiteX32" fmla="*/ 521335 w 896239"/>
              <a:gd name="connsiteY32" fmla="*/ 265176 h 292608"/>
              <a:gd name="connsiteX33" fmla="*/ 439039 w 896239"/>
              <a:gd name="connsiteY33" fmla="*/ 283464 h 292608"/>
              <a:gd name="connsiteX34" fmla="*/ 402463 w 896239"/>
              <a:gd name="connsiteY34" fmla="*/ 274320 h 292608"/>
              <a:gd name="connsiteX35" fmla="*/ 375031 w 896239"/>
              <a:gd name="connsiteY35" fmla="*/ 265176 h 292608"/>
              <a:gd name="connsiteX36" fmla="*/ 329311 w 896239"/>
              <a:gd name="connsiteY36" fmla="*/ 274320 h 292608"/>
              <a:gd name="connsiteX37" fmla="*/ 274447 w 896239"/>
              <a:gd name="connsiteY37" fmla="*/ 265176 h 292608"/>
              <a:gd name="connsiteX38" fmla="*/ 219583 w 896239"/>
              <a:gd name="connsiteY38" fmla="*/ 246888 h 292608"/>
              <a:gd name="connsiteX39" fmla="*/ 137287 w 896239"/>
              <a:gd name="connsiteY39" fmla="*/ 246888 h 292608"/>
              <a:gd name="connsiteX40" fmla="*/ 109855 w 896239"/>
              <a:gd name="connsiteY40" fmla="*/ 228600 h 292608"/>
              <a:gd name="connsiteX41" fmla="*/ 9271 w 896239"/>
              <a:gd name="connsiteY41" fmla="*/ 182880 h 292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896239" h="292608">
                <a:moveTo>
                  <a:pt x="9271" y="182880"/>
                </a:moveTo>
                <a:cubicBezTo>
                  <a:pt x="127" y="166116"/>
                  <a:pt x="-19320" y="128016"/>
                  <a:pt x="54991" y="128016"/>
                </a:cubicBezTo>
                <a:cubicBezTo>
                  <a:pt x="67558" y="128016"/>
                  <a:pt x="79375" y="121920"/>
                  <a:pt x="91567" y="118872"/>
                </a:cubicBezTo>
                <a:cubicBezTo>
                  <a:pt x="97663" y="109728"/>
                  <a:pt x="102084" y="99211"/>
                  <a:pt x="109855" y="91440"/>
                </a:cubicBezTo>
                <a:cubicBezTo>
                  <a:pt x="133400" y="67895"/>
                  <a:pt x="150295" y="70550"/>
                  <a:pt x="183007" y="64008"/>
                </a:cubicBezTo>
                <a:cubicBezTo>
                  <a:pt x="189103" y="54864"/>
                  <a:pt x="192713" y="43441"/>
                  <a:pt x="201295" y="36576"/>
                </a:cubicBezTo>
                <a:cubicBezTo>
                  <a:pt x="223789" y="18581"/>
                  <a:pt x="251012" y="31889"/>
                  <a:pt x="274447" y="36576"/>
                </a:cubicBezTo>
                <a:cubicBezTo>
                  <a:pt x="289687" y="33528"/>
                  <a:pt x="305089" y="31201"/>
                  <a:pt x="320167" y="27432"/>
                </a:cubicBezTo>
                <a:cubicBezTo>
                  <a:pt x="329518" y="25094"/>
                  <a:pt x="338148" y="20178"/>
                  <a:pt x="347599" y="18288"/>
                </a:cubicBezTo>
                <a:cubicBezTo>
                  <a:pt x="368733" y="14061"/>
                  <a:pt x="390271" y="12192"/>
                  <a:pt x="411607" y="9144"/>
                </a:cubicBezTo>
                <a:cubicBezTo>
                  <a:pt x="423799" y="12192"/>
                  <a:pt x="435678" y="19538"/>
                  <a:pt x="448183" y="18288"/>
                </a:cubicBezTo>
                <a:cubicBezTo>
                  <a:pt x="467365" y="16370"/>
                  <a:pt x="503047" y="0"/>
                  <a:pt x="503047" y="0"/>
                </a:cubicBezTo>
                <a:cubicBezTo>
                  <a:pt x="512191" y="3048"/>
                  <a:pt x="521070" y="7053"/>
                  <a:pt x="530479" y="9144"/>
                </a:cubicBezTo>
                <a:cubicBezTo>
                  <a:pt x="548578" y="13166"/>
                  <a:pt x="567754" y="12425"/>
                  <a:pt x="585343" y="18288"/>
                </a:cubicBezTo>
                <a:cubicBezTo>
                  <a:pt x="595769" y="21763"/>
                  <a:pt x="602945" y="31661"/>
                  <a:pt x="612775" y="36576"/>
                </a:cubicBezTo>
                <a:cubicBezTo>
                  <a:pt x="621396" y="40887"/>
                  <a:pt x="631063" y="42672"/>
                  <a:pt x="640207" y="45720"/>
                </a:cubicBezTo>
                <a:cubicBezTo>
                  <a:pt x="658495" y="39624"/>
                  <a:pt x="684378" y="11392"/>
                  <a:pt x="695071" y="27432"/>
                </a:cubicBezTo>
                <a:cubicBezTo>
                  <a:pt x="701167" y="36576"/>
                  <a:pt x="704777" y="47999"/>
                  <a:pt x="713359" y="54864"/>
                </a:cubicBezTo>
                <a:cubicBezTo>
                  <a:pt x="725207" y="64342"/>
                  <a:pt x="795094" y="73058"/>
                  <a:pt x="795655" y="73152"/>
                </a:cubicBezTo>
                <a:cubicBezTo>
                  <a:pt x="801751" y="82296"/>
                  <a:pt x="803900" y="96121"/>
                  <a:pt x="813943" y="100584"/>
                </a:cubicBezTo>
                <a:cubicBezTo>
                  <a:pt x="910227" y="143377"/>
                  <a:pt x="855086" y="75430"/>
                  <a:pt x="896239" y="137160"/>
                </a:cubicBezTo>
                <a:cubicBezTo>
                  <a:pt x="893191" y="158496"/>
                  <a:pt x="891322" y="180034"/>
                  <a:pt x="887095" y="201168"/>
                </a:cubicBezTo>
                <a:cubicBezTo>
                  <a:pt x="885205" y="210619"/>
                  <a:pt x="884767" y="221784"/>
                  <a:pt x="877951" y="228600"/>
                </a:cubicBezTo>
                <a:cubicBezTo>
                  <a:pt x="862409" y="244142"/>
                  <a:pt x="823087" y="265176"/>
                  <a:pt x="823087" y="265176"/>
                </a:cubicBezTo>
                <a:cubicBezTo>
                  <a:pt x="810895" y="262128"/>
                  <a:pt x="798595" y="259484"/>
                  <a:pt x="786511" y="256032"/>
                </a:cubicBezTo>
                <a:cubicBezTo>
                  <a:pt x="777243" y="253384"/>
                  <a:pt x="768028" y="243308"/>
                  <a:pt x="759079" y="246888"/>
                </a:cubicBezTo>
                <a:cubicBezTo>
                  <a:pt x="748875" y="250969"/>
                  <a:pt x="748562" y="266549"/>
                  <a:pt x="740791" y="274320"/>
                </a:cubicBezTo>
                <a:cubicBezTo>
                  <a:pt x="733020" y="282091"/>
                  <a:pt x="722503" y="286512"/>
                  <a:pt x="713359" y="292608"/>
                </a:cubicBezTo>
                <a:cubicBezTo>
                  <a:pt x="695071" y="289560"/>
                  <a:pt x="676594" y="287486"/>
                  <a:pt x="658495" y="283464"/>
                </a:cubicBezTo>
                <a:cubicBezTo>
                  <a:pt x="649086" y="281373"/>
                  <a:pt x="640643" y="273256"/>
                  <a:pt x="631063" y="274320"/>
                </a:cubicBezTo>
                <a:cubicBezTo>
                  <a:pt x="611904" y="276449"/>
                  <a:pt x="576199" y="292608"/>
                  <a:pt x="576199" y="292608"/>
                </a:cubicBezTo>
                <a:cubicBezTo>
                  <a:pt x="567055" y="289560"/>
                  <a:pt x="557388" y="287775"/>
                  <a:pt x="548767" y="283464"/>
                </a:cubicBezTo>
                <a:cubicBezTo>
                  <a:pt x="538937" y="278549"/>
                  <a:pt x="532258" y="266390"/>
                  <a:pt x="521335" y="265176"/>
                </a:cubicBezTo>
                <a:cubicBezTo>
                  <a:pt x="497196" y="262494"/>
                  <a:pt x="463144" y="275429"/>
                  <a:pt x="439039" y="283464"/>
                </a:cubicBezTo>
                <a:cubicBezTo>
                  <a:pt x="426847" y="280416"/>
                  <a:pt x="414547" y="277772"/>
                  <a:pt x="402463" y="274320"/>
                </a:cubicBezTo>
                <a:cubicBezTo>
                  <a:pt x="393195" y="271672"/>
                  <a:pt x="384670" y="265176"/>
                  <a:pt x="375031" y="265176"/>
                </a:cubicBezTo>
                <a:cubicBezTo>
                  <a:pt x="359489" y="265176"/>
                  <a:pt x="344551" y="271272"/>
                  <a:pt x="329311" y="274320"/>
                </a:cubicBezTo>
                <a:cubicBezTo>
                  <a:pt x="311023" y="271272"/>
                  <a:pt x="292434" y="269673"/>
                  <a:pt x="274447" y="265176"/>
                </a:cubicBezTo>
                <a:cubicBezTo>
                  <a:pt x="255745" y="260501"/>
                  <a:pt x="219583" y="246888"/>
                  <a:pt x="219583" y="246888"/>
                </a:cubicBezTo>
                <a:cubicBezTo>
                  <a:pt x="181071" y="256516"/>
                  <a:pt x="179078" y="262560"/>
                  <a:pt x="137287" y="246888"/>
                </a:cubicBezTo>
                <a:cubicBezTo>
                  <a:pt x="126997" y="243029"/>
                  <a:pt x="120563" y="231071"/>
                  <a:pt x="109855" y="228600"/>
                </a:cubicBezTo>
                <a:cubicBezTo>
                  <a:pt x="4373" y="204258"/>
                  <a:pt x="18415" y="199644"/>
                  <a:pt x="9271" y="182880"/>
                </a:cubicBezTo>
                <a:close/>
              </a:path>
            </a:pathLst>
          </a:cu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2FE404-AAB6-4B46-88F5-D48C4038503D}"/>
              </a:ext>
            </a:extLst>
          </p:cNvPr>
          <p:cNvSpPr/>
          <p:nvPr/>
        </p:nvSpPr>
        <p:spPr>
          <a:xfrm>
            <a:off x="356699" y="282983"/>
            <a:ext cx="2621683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400" b="1" dirty="0"/>
              <a:t>No-boundary prior</a:t>
            </a: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EDFDCC00-0E62-CF41-B948-60654FD4CDB5}"/>
              </a:ext>
            </a:extLst>
          </p:cNvPr>
          <p:cNvSpPr/>
          <p:nvPr/>
        </p:nvSpPr>
        <p:spPr>
          <a:xfrm>
            <a:off x="7468620" y="3921593"/>
            <a:ext cx="896239" cy="292608"/>
          </a:xfrm>
          <a:custGeom>
            <a:avLst/>
            <a:gdLst>
              <a:gd name="connsiteX0" fmla="*/ 9271 w 896239"/>
              <a:gd name="connsiteY0" fmla="*/ 182880 h 292608"/>
              <a:gd name="connsiteX1" fmla="*/ 54991 w 896239"/>
              <a:gd name="connsiteY1" fmla="*/ 128016 h 292608"/>
              <a:gd name="connsiteX2" fmla="*/ 91567 w 896239"/>
              <a:gd name="connsiteY2" fmla="*/ 118872 h 292608"/>
              <a:gd name="connsiteX3" fmla="*/ 109855 w 896239"/>
              <a:gd name="connsiteY3" fmla="*/ 91440 h 292608"/>
              <a:gd name="connsiteX4" fmla="*/ 183007 w 896239"/>
              <a:gd name="connsiteY4" fmla="*/ 64008 h 292608"/>
              <a:gd name="connsiteX5" fmla="*/ 201295 w 896239"/>
              <a:gd name="connsiteY5" fmla="*/ 36576 h 292608"/>
              <a:gd name="connsiteX6" fmla="*/ 274447 w 896239"/>
              <a:gd name="connsiteY6" fmla="*/ 36576 h 292608"/>
              <a:gd name="connsiteX7" fmla="*/ 320167 w 896239"/>
              <a:gd name="connsiteY7" fmla="*/ 27432 h 292608"/>
              <a:gd name="connsiteX8" fmla="*/ 347599 w 896239"/>
              <a:gd name="connsiteY8" fmla="*/ 18288 h 292608"/>
              <a:gd name="connsiteX9" fmla="*/ 411607 w 896239"/>
              <a:gd name="connsiteY9" fmla="*/ 9144 h 292608"/>
              <a:gd name="connsiteX10" fmla="*/ 448183 w 896239"/>
              <a:gd name="connsiteY10" fmla="*/ 18288 h 292608"/>
              <a:gd name="connsiteX11" fmla="*/ 503047 w 896239"/>
              <a:gd name="connsiteY11" fmla="*/ 0 h 292608"/>
              <a:gd name="connsiteX12" fmla="*/ 530479 w 896239"/>
              <a:gd name="connsiteY12" fmla="*/ 9144 h 292608"/>
              <a:gd name="connsiteX13" fmla="*/ 585343 w 896239"/>
              <a:gd name="connsiteY13" fmla="*/ 18288 h 292608"/>
              <a:gd name="connsiteX14" fmla="*/ 612775 w 896239"/>
              <a:gd name="connsiteY14" fmla="*/ 36576 h 292608"/>
              <a:gd name="connsiteX15" fmla="*/ 640207 w 896239"/>
              <a:gd name="connsiteY15" fmla="*/ 45720 h 292608"/>
              <a:gd name="connsiteX16" fmla="*/ 695071 w 896239"/>
              <a:gd name="connsiteY16" fmla="*/ 27432 h 292608"/>
              <a:gd name="connsiteX17" fmla="*/ 713359 w 896239"/>
              <a:gd name="connsiteY17" fmla="*/ 54864 h 292608"/>
              <a:gd name="connsiteX18" fmla="*/ 795655 w 896239"/>
              <a:gd name="connsiteY18" fmla="*/ 73152 h 292608"/>
              <a:gd name="connsiteX19" fmla="*/ 813943 w 896239"/>
              <a:gd name="connsiteY19" fmla="*/ 100584 h 292608"/>
              <a:gd name="connsiteX20" fmla="*/ 896239 w 896239"/>
              <a:gd name="connsiteY20" fmla="*/ 137160 h 292608"/>
              <a:gd name="connsiteX21" fmla="*/ 887095 w 896239"/>
              <a:gd name="connsiteY21" fmla="*/ 201168 h 292608"/>
              <a:gd name="connsiteX22" fmla="*/ 877951 w 896239"/>
              <a:gd name="connsiteY22" fmla="*/ 228600 h 292608"/>
              <a:gd name="connsiteX23" fmla="*/ 823087 w 896239"/>
              <a:gd name="connsiteY23" fmla="*/ 265176 h 292608"/>
              <a:gd name="connsiteX24" fmla="*/ 786511 w 896239"/>
              <a:gd name="connsiteY24" fmla="*/ 256032 h 292608"/>
              <a:gd name="connsiteX25" fmla="*/ 759079 w 896239"/>
              <a:gd name="connsiteY25" fmla="*/ 246888 h 292608"/>
              <a:gd name="connsiteX26" fmla="*/ 740791 w 896239"/>
              <a:gd name="connsiteY26" fmla="*/ 274320 h 292608"/>
              <a:gd name="connsiteX27" fmla="*/ 713359 w 896239"/>
              <a:gd name="connsiteY27" fmla="*/ 292608 h 292608"/>
              <a:gd name="connsiteX28" fmla="*/ 658495 w 896239"/>
              <a:gd name="connsiteY28" fmla="*/ 283464 h 292608"/>
              <a:gd name="connsiteX29" fmla="*/ 631063 w 896239"/>
              <a:gd name="connsiteY29" fmla="*/ 274320 h 292608"/>
              <a:gd name="connsiteX30" fmla="*/ 576199 w 896239"/>
              <a:gd name="connsiteY30" fmla="*/ 292608 h 292608"/>
              <a:gd name="connsiteX31" fmla="*/ 548767 w 896239"/>
              <a:gd name="connsiteY31" fmla="*/ 283464 h 292608"/>
              <a:gd name="connsiteX32" fmla="*/ 521335 w 896239"/>
              <a:gd name="connsiteY32" fmla="*/ 265176 h 292608"/>
              <a:gd name="connsiteX33" fmla="*/ 439039 w 896239"/>
              <a:gd name="connsiteY33" fmla="*/ 283464 h 292608"/>
              <a:gd name="connsiteX34" fmla="*/ 402463 w 896239"/>
              <a:gd name="connsiteY34" fmla="*/ 274320 h 292608"/>
              <a:gd name="connsiteX35" fmla="*/ 375031 w 896239"/>
              <a:gd name="connsiteY35" fmla="*/ 265176 h 292608"/>
              <a:gd name="connsiteX36" fmla="*/ 329311 w 896239"/>
              <a:gd name="connsiteY36" fmla="*/ 274320 h 292608"/>
              <a:gd name="connsiteX37" fmla="*/ 274447 w 896239"/>
              <a:gd name="connsiteY37" fmla="*/ 265176 h 292608"/>
              <a:gd name="connsiteX38" fmla="*/ 219583 w 896239"/>
              <a:gd name="connsiteY38" fmla="*/ 246888 h 292608"/>
              <a:gd name="connsiteX39" fmla="*/ 137287 w 896239"/>
              <a:gd name="connsiteY39" fmla="*/ 246888 h 292608"/>
              <a:gd name="connsiteX40" fmla="*/ 109855 w 896239"/>
              <a:gd name="connsiteY40" fmla="*/ 228600 h 292608"/>
              <a:gd name="connsiteX41" fmla="*/ 9271 w 896239"/>
              <a:gd name="connsiteY41" fmla="*/ 182880 h 292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896239" h="292608">
                <a:moveTo>
                  <a:pt x="9271" y="182880"/>
                </a:moveTo>
                <a:cubicBezTo>
                  <a:pt x="127" y="166116"/>
                  <a:pt x="-19320" y="128016"/>
                  <a:pt x="54991" y="128016"/>
                </a:cubicBezTo>
                <a:cubicBezTo>
                  <a:pt x="67558" y="128016"/>
                  <a:pt x="79375" y="121920"/>
                  <a:pt x="91567" y="118872"/>
                </a:cubicBezTo>
                <a:cubicBezTo>
                  <a:pt x="97663" y="109728"/>
                  <a:pt x="102084" y="99211"/>
                  <a:pt x="109855" y="91440"/>
                </a:cubicBezTo>
                <a:cubicBezTo>
                  <a:pt x="133400" y="67895"/>
                  <a:pt x="150295" y="70550"/>
                  <a:pt x="183007" y="64008"/>
                </a:cubicBezTo>
                <a:cubicBezTo>
                  <a:pt x="189103" y="54864"/>
                  <a:pt x="192713" y="43441"/>
                  <a:pt x="201295" y="36576"/>
                </a:cubicBezTo>
                <a:cubicBezTo>
                  <a:pt x="223789" y="18581"/>
                  <a:pt x="251012" y="31889"/>
                  <a:pt x="274447" y="36576"/>
                </a:cubicBezTo>
                <a:cubicBezTo>
                  <a:pt x="289687" y="33528"/>
                  <a:pt x="305089" y="31201"/>
                  <a:pt x="320167" y="27432"/>
                </a:cubicBezTo>
                <a:cubicBezTo>
                  <a:pt x="329518" y="25094"/>
                  <a:pt x="338148" y="20178"/>
                  <a:pt x="347599" y="18288"/>
                </a:cubicBezTo>
                <a:cubicBezTo>
                  <a:pt x="368733" y="14061"/>
                  <a:pt x="390271" y="12192"/>
                  <a:pt x="411607" y="9144"/>
                </a:cubicBezTo>
                <a:cubicBezTo>
                  <a:pt x="423799" y="12192"/>
                  <a:pt x="435678" y="19538"/>
                  <a:pt x="448183" y="18288"/>
                </a:cubicBezTo>
                <a:cubicBezTo>
                  <a:pt x="467365" y="16370"/>
                  <a:pt x="503047" y="0"/>
                  <a:pt x="503047" y="0"/>
                </a:cubicBezTo>
                <a:cubicBezTo>
                  <a:pt x="512191" y="3048"/>
                  <a:pt x="521070" y="7053"/>
                  <a:pt x="530479" y="9144"/>
                </a:cubicBezTo>
                <a:cubicBezTo>
                  <a:pt x="548578" y="13166"/>
                  <a:pt x="567754" y="12425"/>
                  <a:pt x="585343" y="18288"/>
                </a:cubicBezTo>
                <a:cubicBezTo>
                  <a:pt x="595769" y="21763"/>
                  <a:pt x="602945" y="31661"/>
                  <a:pt x="612775" y="36576"/>
                </a:cubicBezTo>
                <a:cubicBezTo>
                  <a:pt x="621396" y="40887"/>
                  <a:pt x="631063" y="42672"/>
                  <a:pt x="640207" y="45720"/>
                </a:cubicBezTo>
                <a:cubicBezTo>
                  <a:pt x="658495" y="39624"/>
                  <a:pt x="684378" y="11392"/>
                  <a:pt x="695071" y="27432"/>
                </a:cubicBezTo>
                <a:cubicBezTo>
                  <a:pt x="701167" y="36576"/>
                  <a:pt x="704777" y="47999"/>
                  <a:pt x="713359" y="54864"/>
                </a:cubicBezTo>
                <a:cubicBezTo>
                  <a:pt x="725207" y="64342"/>
                  <a:pt x="795094" y="73058"/>
                  <a:pt x="795655" y="73152"/>
                </a:cubicBezTo>
                <a:cubicBezTo>
                  <a:pt x="801751" y="82296"/>
                  <a:pt x="803900" y="96121"/>
                  <a:pt x="813943" y="100584"/>
                </a:cubicBezTo>
                <a:cubicBezTo>
                  <a:pt x="910227" y="143377"/>
                  <a:pt x="855086" y="75430"/>
                  <a:pt x="896239" y="137160"/>
                </a:cubicBezTo>
                <a:cubicBezTo>
                  <a:pt x="893191" y="158496"/>
                  <a:pt x="891322" y="180034"/>
                  <a:pt x="887095" y="201168"/>
                </a:cubicBezTo>
                <a:cubicBezTo>
                  <a:pt x="885205" y="210619"/>
                  <a:pt x="884767" y="221784"/>
                  <a:pt x="877951" y="228600"/>
                </a:cubicBezTo>
                <a:cubicBezTo>
                  <a:pt x="862409" y="244142"/>
                  <a:pt x="823087" y="265176"/>
                  <a:pt x="823087" y="265176"/>
                </a:cubicBezTo>
                <a:cubicBezTo>
                  <a:pt x="810895" y="262128"/>
                  <a:pt x="798595" y="259484"/>
                  <a:pt x="786511" y="256032"/>
                </a:cubicBezTo>
                <a:cubicBezTo>
                  <a:pt x="777243" y="253384"/>
                  <a:pt x="768028" y="243308"/>
                  <a:pt x="759079" y="246888"/>
                </a:cubicBezTo>
                <a:cubicBezTo>
                  <a:pt x="748875" y="250969"/>
                  <a:pt x="748562" y="266549"/>
                  <a:pt x="740791" y="274320"/>
                </a:cubicBezTo>
                <a:cubicBezTo>
                  <a:pt x="733020" y="282091"/>
                  <a:pt x="722503" y="286512"/>
                  <a:pt x="713359" y="292608"/>
                </a:cubicBezTo>
                <a:cubicBezTo>
                  <a:pt x="695071" y="289560"/>
                  <a:pt x="676594" y="287486"/>
                  <a:pt x="658495" y="283464"/>
                </a:cubicBezTo>
                <a:cubicBezTo>
                  <a:pt x="649086" y="281373"/>
                  <a:pt x="640643" y="273256"/>
                  <a:pt x="631063" y="274320"/>
                </a:cubicBezTo>
                <a:cubicBezTo>
                  <a:pt x="611904" y="276449"/>
                  <a:pt x="576199" y="292608"/>
                  <a:pt x="576199" y="292608"/>
                </a:cubicBezTo>
                <a:cubicBezTo>
                  <a:pt x="567055" y="289560"/>
                  <a:pt x="557388" y="287775"/>
                  <a:pt x="548767" y="283464"/>
                </a:cubicBezTo>
                <a:cubicBezTo>
                  <a:pt x="538937" y="278549"/>
                  <a:pt x="532258" y="266390"/>
                  <a:pt x="521335" y="265176"/>
                </a:cubicBezTo>
                <a:cubicBezTo>
                  <a:pt x="497196" y="262494"/>
                  <a:pt x="463144" y="275429"/>
                  <a:pt x="439039" y="283464"/>
                </a:cubicBezTo>
                <a:cubicBezTo>
                  <a:pt x="426847" y="280416"/>
                  <a:pt x="414547" y="277772"/>
                  <a:pt x="402463" y="274320"/>
                </a:cubicBezTo>
                <a:cubicBezTo>
                  <a:pt x="393195" y="271672"/>
                  <a:pt x="384670" y="265176"/>
                  <a:pt x="375031" y="265176"/>
                </a:cubicBezTo>
                <a:cubicBezTo>
                  <a:pt x="359489" y="265176"/>
                  <a:pt x="344551" y="271272"/>
                  <a:pt x="329311" y="274320"/>
                </a:cubicBezTo>
                <a:cubicBezTo>
                  <a:pt x="311023" y="271272"/>
                  <a:pt x="292434" y="269673"/>
                  <a:pt x="274447" y="265176"/>
                </a:cubicBezTo>
                <a:cubicBezTo>
                  <a:pt x="255745" y="260501"/>
                  <a:pt x="219583" y="246888"/>
                  <a:pt x="219583" y="246888"/>
                </a:cubicBezTo>
                <a:cubicBezTo>
                  <a:pt x="181071" y="256516"/>
                  <a:pt x="179078" y="262560"/>
                  <a:pt x="137287" y="246888"/>
                </a:cubicBezTo>
                <a:cubicBezTo>
                  <a:pt x="126997" y="243029"/>
                  <a:pt x="120563" y="231071"/>
                  <a:pt x="109855" y="228600"/>
                </a:cubicBezTo>
                <a:cubicBezTo>
                  <a:pt x="4373" y="204258"/>
                  <a:pt x="18415" y="199644"/>
                  <a:pt x="9271" y="182880"/>
                </a:cubicBez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182C4E-F054-3842-8444-3F3CC4EA6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0934" y="5208405"/>
            <a:ext cx="381000" cy="4191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095677B-ADA3-2743-B610-CE96CEF444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384" y="5322826"/>
            <a:ext cx="381000" cy="419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39FEE0-0389-D641-281E-9FFF2E7C5E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921" y="1007419"/>
            <a:ext cx="6858000" cy="609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BB790C-05B4-761F-4582-8E312686675F}"/>
              </a:ext>
            </a:extLst>
          </p:cNvPr>
          <p:cNvSpPr txBox="1"/>
          <p:nvPr/>
        </p:nvSpPr>
        <p:spPr>
          <a:xfrm>
            <a:off x="2690376" y="6206749"/>
            <a:ext cx="3536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ym typeface="Wingdings" pitchFamily="2" charset="2"/>
              </a:rPr>
              <a:t> </a:t>
            </a:r>
            <a:r>
              <a:rPr lang="en-US" sz="2000" dirty="0">
                <a:sym typeface="Wingdings" pitchFamily="2" charset="2"/>
              </a:rPr>
              <a:t>minimum</a:t>
            </a:r>
            <a:r>
              <a:rPr lang="en-BE" sz="2000" dirty="0">
                <a:sym typeface="Wingdings" pitchFamily="2" charset="2"/>
              </a:rPr>
              <a:t> amount of inflation</a:t>
            </a:r>
            <a:endParaRPr lang="en-BE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AF6F68-4CDA-99DE-2121-4FE00D193B73}"/>
              </a:ext>
            </a:extLst>
          </p:cNvPr>
          <p:cNvSpPr txBox="1"/>
          <p:nvPr/>
        </p:nvSpPr>
        <p:spPr>
          <a:xfrm>
            <a:off x="7575876" y="3552261"/>
            <a:ext cx="68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b="1" dirty="0"/>
              <a:t>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DD2C3D-2659-48CF-43FD-ACC218C1C3D0}"/>
              </a:ext>
            </a:extLst>
          </p:cNvPr>
          <p:cNvSpPr txBox="1"/>
          <p:nvPr/>
        </p:nvSpPr>
        <p:spPr>
          <a:xfrm>
            <a:off x="958411" y="3681460"/>
            <a:ext cx="68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b="1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4994052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D435EFD-4F66-F646-B218-DBEE175FDA47}"/>
              </a:ext>
            </a:extLst>
          </p:cNvPr>
          <p:cNvSpPr/>
          <p:nvPr/>
        </p:nvSpPr>
        <p:spPr>
          <a:xfrm>
            <a:off x="474980" y="378034"/>
            <a:ext cx="337512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400" b="1" dirty="0"/>
              <a:t>Conditional probabilities</a:t>
            </a:r>
            <a:endParaRPr lang="en-BE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67837B-252A-9948-A05B-3CD7FB0EC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78" y="2370116"/>
            <a:ext cx="8054516" cy="9584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D5E92B9-E2D2-C647-BE57-A6283BA1E32D}"/>
              </a:ext>
            </a:extLst>
          </p:cNvPr>
          <p:cNvSpPr txBox="1"/>
          <p:nvPr/>
        </p:nvSpPr>
        <p:spPr>
          <a:xfrm>
            <a:off x="1" y="111789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2400" dirty="0"/>
              <a:t>Consider P(N|D) for given boundary data D, treated quantum </a:t>
            </a:r>
          </a:p>
          <a:p>
            <a:r>
              <a:rPr lang="en-BE" sz="2400" dirty="0"/>
              <a:t>mechanically, i.e. data with a probability p</a:t>
            </a:r>
            <a:r>
              <a:rPr lang="en-BE" sz="2400" baseline="-25000" dirty="0"/>
              <a:t>H</a:t>
            </a:r>
            <a:r>
              <a:rPr lang="en-BE" sz="2400" dirty="0"/>
              <a:t> (D) to occur in any H-volume </a:t>
            </a:r>
          </a:p>
          <a:p>
            <a:r>
              <a:rPr lang="en-US" sz="2400" dirty="0"/>
              <a:t>W</a:t>
            </a:r>
            <a:r>
              <a:rPr lang="en-BE" sz="2400" dirty="0"/>
              <a:t>here p</a:t>
            </a:r>
            <a:r>
              <a:rPr lang="en-BE" sz="2400" baseline="-25000" dirty="0"/>
              <a:t>H</a:t>
            </a:r>
            <a:r>
              <a:rPr lang="en-BE" sz="2400" dirty="0"/>
              <a:t> is determined by the wave function itself (for fluctuations).           </a:t>
            </a:r>
          </a:p>
        </p:txBody>
      </p:sp>
      <p:sp>
        <p:nvSpPr>
          <p:cNvPr id="12" name="Donut 5">
            <a:extLst>
              <a:ext uri="{FF2B5EF4-FFF2-40B4-BE49-F238E27FC236}">
                <a16:creationId xmlns:a16="http://schemas.microsoft.com/office/drawing/2014/main" id="{B8C2299C-6AB2-CF4C-80E6-59DC37F86A88}"/>
              </a:ext>
            </a:extLst>
          </p:cNvPr>
          <p:cNvSpPr/>
          <p:nvPr/>
        </p:nvSpPr>
        <p:spPr>
          <a:xfrm rot="16200000">
            <a:off x="7109496" y="-719825"/>
            <a:ext cx="444153" cy="2674895"/>
          </a:xfrm>
          <a:prstGeom prst="donut">
            <a:avLst>
              <a:gd name="adj" fmla="val 4877"/>
            </a:avLst>
          </a:prstGeom>
          <a:solidFill>
            <a:srgbClr val="C00000"/>
          </a:solidFill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F9E984-4E4E-2644-B25C-0503C4F8C780}"/>
              </a:ext>
            </a:extLst>
          </p:cNvPr>
          <p:cNvSpPr txBox="1"/>
          <p:nvPr/>
        </p:nvSpPr>
        <p:spPr>
          <a:xfrm>
            <a:off x="7006087" y="54658"/>
            <a:ext cx="68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b="1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17563794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D435EFD-4F66-F646-B218-DBEE175FDA47}"/>
              </a:ext>
            </a:extLst>
          </p:cNvPr>
          <p:cNvSpPr/>
          <p:nvPr/>
        </p:nvSpPr>
        <p:spPr>
          <a:xfrm>
            <a:off x="474980" y="378034"/>
            <a:ext cx="337512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400" b="1" dirty="0"/>
              <a:t>Conditional probabilities</a:t>
            </a:r>
            <a:endParaRPr lang="en-BE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30326B-8C0B-C344-AA80-91A9922A7041}"/>
              </a:ext>
            </a:extLst>
          </p:cNvPr>
          <p:cNvSpPr txBox="1"/>
          <p:nvPr/>
        </p:nvSpPr>
        <p:spPr>
          <a:xfrm>
            <a:off x="0" y="3642529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sz="2400" dirty="0"/>
              <a:t>Wave function at face value: no data D    </a:t>
            </a:r>
            <a:r>
              <a:rPr lang="en-BE" sz="2400" dirty="0">
                <a:sym typeface="Wingdings" pitchFamily="2" charset="2"/>
              </a:rPr>
              <a:t> low amount of inflation </a:t>
            </a:r>
          </a:p>
          <a:p>
            <a:pPr marL="342900" indent="-342900">
              <a:buAutoNum type="arabicPeriod"/>
            </a:pPr>
            <a:endParaRPr lang="en-BE" sz="2400" dirty="0">
              <a:sym typeface="Wingdings" pitchFamily="2" charset="2"/>
            </a:endParaRPr>
          </a:p>
          <a:p>
            <a:pPr marL="342900" indent="-342900">
              <a:buAutoNum type="arabicPeriod"/>
            </a:pPr>
            <a:endParaRPr lang="en-BE" sz="2400" dirty="0">
              <a:sym typeface="Wingdings" pitchFamily="2" charset="2"/>
            </a:endParaRPr>
          </a:p>
          <a:p>
            <a:endParaRPr lang="en-BE" sz="2400" dirty="0">
              <a:sym typeface="Wingdings" pitchFamily="2" charset="2"/>
            </a:endParaRPr>
          </a:p>
          <a:p>
            <a:endParaRPr lang="en-BE" sz="2400" dirty="0">
              <a:sym typeface="Wingdings" pitchFamily="2" charset="2"/>
            </a:endParaRPr>
          </a:p>
          <a:p>
            <a:endParaRPr lang="en-BE" sz="24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sz="2400" dirty="0">
                <a:sym typeface="Wingdings" pitchFamily="2" charset="2"/>
              </a:rPr>
              <a:t>Conditioned on few data D:                                low amount  inflation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67837B-252A-9948-A05B-3CD7FB0EC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78" y="2370116"/>
            <a:ext cx="8054516" cy="9584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1389EE-3AA7-0F46-81BF-00411B0461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964" y="4631439"/>
            <a:ext cx="4176440" cy="5345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D5E92B9-E2D2-C647-BE57-A6283BA1E32D}"/>
              </a:ext>
            </a:extLst>
          </p:cNvPr>
          <p:cNvSpPr txBox="1"/>
          <p:nvPr/>
        </p:nvSpPr>
        <p:spPr>
          <a:xfrm>
            <a:off x="1" y="111789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2400" dirty="0"/>
              <a:t>Consider P(N|D) for given boundary data D, treated quantum </a:t>
            </a:r>
          </a:p>
          <a:p>
            <a:r>
              <a:rPr lang="en-BE" sz="2400" dirty="0"/>
              <a:t>mechanically, i.e. data with a probability p</a:t>
            </a:r>
            <a:r>
              <a:rPr lang="en-BE" sz="2400" baseline="-25000" dirty="0"/>
              <a:t>H</a:t>
            </a:r>
            <a:r>
              <a:rPr lang="en-BE" sz="2400" dirty="0"/>
              <a:t> (D) to occur in any H-volume </a:t>
            </a:r>
          </a:p>
          <a:p>
            <a:r>
              <a:rPr lang="en-US" sz="2400" dirty="0"/>
              <a:t>W</a:t>
            </a:r>
            <a:r>
              <a:rPr lang="en-BE" sz="2400" dirty="0"/>
              <a:t>here p</a:t>
            </a:r>
            <a:r>
              <a:rPr lang="en-BE" sz="2400" baseline="-25000" dirty="0"/>
              <a:t>H</a:t>
            </a:r>
            <a:r>
              <a:rPr lang="en-BE" sz="2400" dirty="0"/>
              <a:t> is determined by the wave function itself (for fluctuations).           </a:t>
            </a:r>
          </a:p>
        </p:txBody>
      </p:sp>
      <p:sp>
        <p:nvSpPr>
          <p:cNvPr id="12" name="Donut 5">
            <a:extLst>
              <a:ext uri="{FF2B5EF4-FFF2-40B4-BE49-F238E27FC236}">
                <a16:creationId xmlns:a16="http://schemas.microsoft.com/office/drawing/2014/main" id="{B8C2299C-6AB2-CF4C-80E6-59DC37F86A88}"/>
              </a:ext>
            </a:extLst>
          </p:cNvPr>
          <p:cNvSpPr/>
          <p:nvPr/>
        </p:nvSpPr>
        <p:spPr>
          <a:xfrm rot="16200000">
            <a:off x="7109496" y="-719825"/>
            <a:ext cx="444153" cy="2674895"/>
          </a:xfrm>
          <a:prstGeom prst="donut">
            <a:avLst>
              <a:gd name="adj" fmla="val 4877"/>
            </a:avLst>
          </a:prstGeom>
          <a:solidFill>
            <a:srgbClr val="C00000"/>
          </a:solidFill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F9E984-4E4E-2644-B25C-0503C4F8C780}"/>
              </a:ext>
            </a:extLst>
          </p:cNvPr>
          <p:cNvSpPr txBox="1"/>
          <p:nvPr/>
        </p:nvSpPr>
        <p:spPr>
          <a:xfrm>
            <a:off x="7006087" y="54658"/>
            <a:ext cx="68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b="1" dirty="0"/>
              <a:t>DATA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38EF073-8BF6-0E47-8D8F-928B053DDE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0152" y="4827643"/>
            <a:ext cx="1655320" cy="3383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782BB02-DB9B-3F4E-80C4-6F9767EDD9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0106" y="5893017"/>
            <a:ext cx="1832142" cy="35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0038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D435EFD-4F66-F646-B218-DBEE175FDA47}"/>
              </a:ext>
            </a:extLst>
          </p:cNvPr>
          <p:cNvSpPr/>
          <p:nvPr/>
        </p:nvSpPr>
        <p:spPr>
          <a:xfrm>
            <a:off x="474980" y="378034"/>
            <a:ext cx="337512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400" b="1" dirty="0"/>
              <a:t>Conditional probabilities</a:t>
            </a:r>
            <a:endParaRPr lang="en-BE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67837B-252A-9948-A05B-3CD7FB0EC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78" y="2370116"/>
            <a:ext cx="8054516" cy="9584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D5E92B9-E2D2-C647-BE57-A6283BA1E32D}"/>
              </a:ext>
            </a:extLst>
          </p:cNvPr>
          <p:cNvSpPr txBox="1"/>
          <p:nvPr/>
        </p:nvSpPr>
        <p:spPr>
          <a:xfrm>
            <a:off x="1" y="111789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sz="2400" dirty="0"/>
              <a:t>Consider P(N|D) for given boundary data D, treated quantum </a:t>
            </a:r>
          </a:p>
          <a:p>
            <a:r>
              <a:rPr lang="en-BE" sz="2400" dirty="0"/>
              <a:t>mechanically, i.e. data with a probability p</a:t>
            </a:r>
            <a:r>
              <a:rPr lang="en-BE" sz="2400" baseline="-25000" dirty="0"/>
              <a:t>H</a:t>
            </a:r>
            <a:r>
              <a:rPr lang="en-BE" sz="2400" dirty="0"/>
              <a:t> (D) to occur in any H-volume </a:t>
            </a:r>
          </a:p>
          <a:p>
            <a:r>
              <a:rPr lang="en-US" sz="2400" dirty="0"/>
              <a:t>W</a:t>
            </a:r>
            <a:r>
              <a:rPr lang="en-BE" sz="2400" dirty="0"/>
              <a:t>here p</a:t>
            </a:r>
            <a:r>
              <a:rPr lang="en-BE" sz="2400" baseline="-25000" dirty="0"/>
              <a:t>H</a:t>
            </a:r>
            <a:r>
              <a:rPr lang="en-BE" sz="2400" dirty="0"/>
              <a:t> is determined by the wave function itself (for fluctuations).           </a:t>
            </a:r>
          </a:p>
        </p:txBody>
      </p:sp>
      <p:sp>
        <p:nvSpPr>
          <p:cNvPr id="12" name="Donut 5">
            <a:extLst>
              <a:ext uri="{FF2B5EF4-FFF2-40B4-BE49-F238E27FC236}">
                <a16:creationId xmlns:a16="http://schemas.microsoft.com/office/drawing/2014/main" id="{B8C2299C-6AB2-CF4C-80E6-59DC37F86A88}"/>
              </a:ext>
            </a:extLst>
          </p:cNvPr>
          <p:cNvSpPr/>
          <p:nvPr/>
        </p:nvSpPr>
        <p:spPr>
          <a:xfrm rot="16200000">
            <a:off x="7109496" y="-719825"/>
            <a:ext cx="444153" cy="2674895"/>
          </a:xfrm>
          <a:prstGeom prst="donut">
            <a:avLst>
              <a:gd name="adj" fmla="val 4877"/>
            </a:avLst>
          </a:prstGeom>
          <a:solidFill>
            <a:srgbClr val="C00000"/>
          </a:solidFill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F9E984-4E4E-2644-B25C-0503C4F8C780}"/>
              </a:ext>
            </a:extLst>
          </p:cNvPr>
          <p:cNvSpPr txBox="1"/>
          <p:nvPr/>
        </p:nvSpPr>
        <p:spPr>
          <a:xfrm>
            <a:off x="7006087" y="54658"/>
            <a:ext cx="68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b="1" dirty="0"/>
              <a:t>DATA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623813-F5D0-4C07-AC77-631CA6FC15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0106" y="3563963"/>
            <a:ext cx="1832142" cy="3567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BBB41CD-21A9-8411-22D1-4148D19F5C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634" y="4243887"/>
            <a:ext cx="6832178" cy="4414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8EBDBE-515E-6146-1241-9B511807EE80}"/>
              </a:ext>
            </a:extLst>
          </p:cNvPr>
          <p:cNvSpPr txBox="1"/>
          <p:nvPr/>
        </p:nvSpPr>
        <p:spPr>
          <a:xfrm>
            <a:off x="47987" y="5139944"/>
            <a:ext cx="89725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E" sz="2400" dirty="0">
                <a:solidFill>
                  <a:srgbClr val="C00000"/>
                </a:solidFill>
                <a:sym typeface="Wingdings" pitchFamily="2" charset="2"/>
              </a:rPr>
              <a:t>This distribution exhibits a Page-like transition at the threshold of eternal inflation, where a new saddle becomes dominant.</a:t>
            </a:r>
          </a:p>
          <a:p>
            <a:r>
              <a:rPr lang="en-BE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</a:p>
          <a:p>
            <a:r>
              <a:rPr lang="en-BE" sz="2400" dirty="0">
                <a:sym typeface="Wingdings" pitchFamily="2" charset="2"/>
              </a:rPr>
              <a:t>-&gt; large amount of inflation </a:t>
            </a:r>
            <a:endParaRPr lang="en-BE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EE14C8-4DC0-C577-22D4-D7DE0CD76506}"/>
              </a:ext>
            </a:extLst>
          </p:cNvPr>
          <p:cNvSpPr txBox="1"/>
          <p:nvPr/>
        </p:nvSpPr>
        <p:spPr>
          <a:xfrm>
            <a:off x="0" y="3523567"/>
            <a:ext cx="39226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E" sz="2400" dirty="0">
                <a:sym typeface="Wingdings" pitchFamily="2" charset="2"/>
              </a:rPr>
              <a:t>Conditioned on lots of data D:</a:t>
            </a:r>
            <a:endParaRPr lang="en-BE" sz="2400" dirty="0"/>
          </a:p>
        </p:txBody>
      </p:sp>
    </p:spTree>
    <p:extLst>
      <p:ext uri="{BB962C8B-B14F-4D97-AF65-F5344CB8AC3E}">
        <p14:creationId xmlns:p14="http://schemas.microsoft.com/office/powerpoint/2010/main" val="11688677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so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371" y="2034500"/>
            <a:ext cx="4143258" cy="291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160331" y="2313655"/>
            <a:ext cx="0" cy="2405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230323" y="4718718"/>
            <a:ext cx="4151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408025" y="4168775"/>
            <a:ext cx="329248" cy="3492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Oval 25"/>
          <p:cNvSpPr/>
          <p:nvPr/>
        </p:nvSpPr>
        <p:spPr>
          <a:xfrm>
            <a:off x="4600892" y="4239572"/>
            <a:ext cx="329248" cy="3492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2FE404-AAB6-4B46-88F5-D48C4038503D}"/>
              </a:ext>
            </a:extLst>
          </p:cNvPr>
          <p:cNvSpPr/>
          <p:nvPr/>
        </p:nvSpPr>
        <p:spPr>
          <a:xfrm>
            <a:off x="356699" y="282983"/>
            <a:ext cx="2621683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400" b="1" dirty="0"/>
              <a:t>No-boundary prior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BB790C-05B4-761F-4582-8E312686675F}"/>
              </a:ext>
            </a:extLst>
          </p:cNvPr>
          <p:cNvSpPr txBox="1"/>
          <p:nvPr/>
        </p:nvSpPr>
        <p:spPr>
          <a:xfrm>
            <a:off x="2690376" y="6206749"/>
            <a:ext cx="3536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ym typeface="Wingdings" pitchFamily="2" charset="2"/>
              </a:rPr>
              <a:t> </a:t>
            </a:r>
            <a:r>
              <a:rPr lang="en-US" sz="2000" dirty="0">
                <a:sym typeface="Wingdings" pitchFamily="2" charset="2"/>
              </a:rPr>
              <a:t>minimum</a:t>
            </a:r>
            <a:r>
              <a:rPr lang="en-BE" sz="2000" dirty="0">
                <a:sym typeface="Wingdings" pitchFamily="2" charset="2"/>
              </a:rPr>
              <a:t> amount of inflation</a:t>
            </a:r>
            <a:endParaRPr lang="en-BE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5973B7-F155-7929-C240-1B77E1DDA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3244" y="1055152"/>
            <a:ext cx="4191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3950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so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371" y="2034500"/>
            <a:ext cx="4143258" cy="291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162073" y="2313333"/>
            <a:ext cx="0" cy="2405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492317" y="4718396"/>
            <a:ext cx="4151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544860" y="3029872"/>
            <a:ext cx="329248" cy="349250"/>
          </a:xfrm>
          <a:prstGeom prst="ellipse">
            <a:avLst/>
          </a:prstGeom>
          <a:solidFill>
            <a:srgbClr val="3366FF">
              <a:alpha val="2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/>
          <p:cNvSpPr/>
          <p:nvPr/>
        </p:nvSpPr>
        <p:spPr>
          <a:xfrm>
            <a:off x="2627172" y="3191452"/>
            <a:ext cx="329248" cy="349250"/>
          </a:xfrm>
          <a:prstGeom prst="ellipse">
            <a:avLst/>
          </a:prstGeom>
          <a:solidFill>
            <a:srgbClr val="0000FF">
              <a:alpha val="5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/>
          <p:cNvSpPr/>
          <p:nvPr/>
        </p:nvSpPr>
        <p:spPr>
          <a:xfrm>
            <a:off x="2734661" y="3353032"/>
            <a:ext cx="329248" cy="3492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Oval 25"/>
          <p:cNvSpPr/>
          <p:nvPr/>
        </p:nvSpPr>
        <p:spPr>
          <a:xfrm>
            <a:off x="5564879" y="3864952"/>
            <a:ext cx="329248" cy="3492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Oval 26"/>
          <p:cNvSpPr/>
          <p:nvPr/>
        </p:nvSpPr>
        <p:spPr>
          <a:xfrm>
            <a:off x="5708193" y="3805441"/>
            <a:ext cx="329248" cy="349250"/>
          </a:xfrm>
          <a:prstGeom prst="ellipse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/>
          <p:cNvSpPr/>
          <p:nvPr/>
        </p:nvSpPr>
        <p:spPr>
          <a:xfrm>
            <a:off x="5894127" y="3784162"/>
            <a:ext cx="329248" cy="349250"/>
          </a:xfrm>
          <a:prstGeom prst="ellipse">
            <a:avLst/>
          </a:prstGeom>
          <a:solidFill>
            <a:srgbClr val="FF0000">
              <a:alpha val="2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C6A54C-7B77-6FDF-68DC-08B8E0949F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3909" y="1126582"/>
            <a:ext cx="2082800" cy="533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9A8BAB6-FAAF-5CDE-7CAA-3DC401D88CFA}"/>
              </a:ext>
            </a:extLst>
          </p:cNvPr>
          <p:cNvSpPr/>
          <p:nvPr/>
        </p:nvSpPr>
        <p:spPr>
          <a:xfrm>
            <a:off x="356699" y="282983"/>
            <a:ext cx="3012143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400" b="1" dirty="0"/>
              <a:t>No-boundary prior 2.0</a:t>
            </a:r>
          </a:p>
        </p:txBody>
      </p:sp>
    </p:spTree>
    <p:extLst>
      <p:ext uri="{BB962C8B-B14F-4D97-AF65-F5344CB8AC3E}">
        <p14:creationId xmlns:p14="http://schemas.microsoft.com/office/powerpoint/2010/main" val="31675346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so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371" y="2034500"/>
            <a:ext cx="4143258" cy="291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167438" y="2318306"/>
            <a:ext cx="0" cy="2405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218391" y="4737635"/>
            <a:ext cx="4151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544860" y="3029872"/>
            <a:ext cx="329248" cy="349250"/>
          </a:xfrm>
          <a:prstGeom prst="ellipse">
            <a:avLst/>
          </a:prstGeom>
          <a:solidFill>
            <a:srgbClr val="3366FF">
              <a:alpha val="2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/>
          <p:cNvSpPr/>
          <p:nvPr/>
        </p:nvSpPr>
        <p:spPr>
          <a:xfrm>
            <a:off x="2627172" y="3191452"/>
            <a:ext cx="329248" cy="349250"/>
          </a:xfrm>
          <a:prstGeom prst="ellipse">
            <a:avLst/>
          </a:prstGeom>
          <a:solidFill>
            <a:srgbClr val="0000FF">
              <a:alpha val="5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/>
          <p:cNvSpPr/>
          <p:nvPr/>
        </p:nvSpPr>
        <p:spPr>
          <a:xfrm>
            <a:off x="2734661" y="3353032"/>
            <a:ext cx="329248" cy="3492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Oval 25"/>
          <p:cNvSpPr/>
          <p:nvPr/>
        </p:nvSpPr>
        <p:spPr>
          <a:xfrm>
            <a:off x="5564879" y="3864952"/>
            <a:ext cx="329248" cy="3492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Oval 26"/>
          <p:cNvSpPr/>
          <p:nvPr/>
        </p:nvSpPr>
        <p:spPr>
          <a:xfrm>
            <a:off x="5708193" y="3805441"/>
            <a:ext cx="329248" cy="349250"/>
          </a:xfrm>
          <a:prstGeom prst="ellipse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/>
          <p:cNvSpPr/>
          <p:nvPr/>
        </p:nvSpPr>
        <p:spPr>
          <a:xfrm>
            <a:off x="5894127" y="3784162"/>
            <a:ext cx="329248" cy="349250"/>
          </a:xfrm>
          <a:prstGeom prst="ellipse">
            <a:avLst/>
          </a:prstGeom>
          <a:solidFill>
            <a:srgbClr val="FF0000">
              <a:alpha val="2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7E156E-C612-5D49-A25E-41D49C7E592E}"/>
              </a:ext>
            </a:extLst>
          </p:cNvPr>
          <p:cNvSpPr/>
          <p:nvPr/>
        </p:nvSpPr>
        <p:spPr>
          <a:xfrm>
            <a:off x="474979" y="378034"/>
            <a:ext cx="4490721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400" b="1" dirty="0"/>
              <a:t>Validity saddle pt approximation? </a:t>
            </a:r>
          </a:p>
        </p:txBody>
      </p:sp>
      <p:pic>
        <p:nvPicPr>
          <p:cNvPr id="18" name="Picture 17" descr="A picture containing shape&#10;&#10;Description automatically generated">
            <a:extLst>
              <a:ext uri="{FF2B5EF4-FFF2-40B4-BE49-F238E27FC236}">
                <a16:creationId xmlns:a16="http://schemas.microsoft.com/office/drawing/2014/main" id="{3C282C9A-FB54-D549-B9B5-627918F97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9705" y="1233177"/>
            <a:ext cx="3402958" cy="19390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10A94A-3882-1842-B13C-FDF50D94EE3C}"/>
              </a:ext>
            </a:extLst>
          </p:cNvPr>
          <p:cNvSpPr txBox="1"/>
          <p:nvPr/>
        </p:nvSpPr>
        <p:spPr>
          <a:xfrm>
            <a:off x="7496373" y="182684"/>
            <a:ext cx="425115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b="1" dirty="0"/>
              <a:t>?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77FB17D-5252-C543-BFB2-7756F2395CC7}"/>
              </a:ext>
            </a:extLst>
          </p:cNvPr>
          <p:cNvCxnSpPr>
            <a:cxnSpLocks/>
          </p:cNvCxnSpPr>
          <p:nvPr/>
        </p:nvCxnSpPr>
        <p:spPr>
          <a:xfrm>
            <a:off x="7921488" y="687259"/>
            <a:ext cx="454416" cy="5459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E1E53F-EE6E-C042-ABAC-34E6CBA2A017}"/>
              </a:ext>
            </a:extLst>
          </p:cNvPr>
          <p:cNvCxnSpPr>
            <a:cxnSpLocks/>
          </p:cNvCxnSpPr>
          <p:nvPr/>
        </p:nvCxnSpPr>
        <p:spPr>
          <a:xfrm>
            <a:off x="7708930" y="792762"/>
            <a:ext cx="0" cy="4404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B192C0-1ACF-5A44-BEE9-6F35CBEBB0C4}"/>
              </a:ext>
            </a:extLst>
          </p:cNvPr>
          <p:cNvCxnSpPr>
            <a:cxnSpLocks/>
          </p:cNvCxnSpPr>
          <p:nvPr/>
        </p:nvCxnSpPr>
        <p:spPr>
          <a:xfrm flipH="1">
            <a:off x="6678195" y="708032"/>
            <a:ext cx="852744" cy="4454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57CA98C-5865-9E4A-93DF-718CCF5EE70A}"/>
              </a:ext>
            </a:extLst>
          </p:cNvPr>
          <p:cNvSpPr txBox="1"/>
          <p:nvPr/>
        </p:nvSpPr>
        <p:spPr>
          <a:xfrm>
            <a:off x="5321382" y="6170741"/>
            <a:ext cx="3699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000" dirty="0">
                <a:solidFill>
                  <a:srgbClr val="0070C0"/>
                </a:solidFill>
              </a:rPr>
              <a:t>[Hartle, Hawking, TH, 1009.2525] </a:t>
            </a:r>
          </a:p>
        </p:txBody>
      </p:sp>
    </p:spTree>
    <p:extLst>
      <p:ext uri="{BB962C8B-B14F-4D97-AF65-F5344CB8AC3E}">
        <p14:creationId xmlns:p14="http://schemas.microsoft.com/office/powerpoint/2010/main" val="32593513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so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371" y="2034500"/>
            <a:ext cx="4143258" cy="291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167438" y="2318306"/>
            <a:ext cx="0" cy="2405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218391" y="4737635"/>
            <a:ext cx="4151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544860" y="3029872"/>
            <a:ext cx="329248" cy="349250"/>
          </a:xfrm>
          <a:prstGeom prst="ellipse">
            <a:avLst/>
          </a:prstGeom>
          <a:solidFill>
            <a:srgbClr val="3366FF">
              <a:alpha val="2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/>
          <p:cNvSpPr/>
          <p:nvPr/>
        </p:nvSpPr>
        <p:spPr>
          <a:xfrm>
            <a:off x="2627172" y="3191452"/>
            <a:ext cx="329248" cy="349250"/>
          </a:xfrm>
          <a:prstGeom prst="ellipse">
            <a:avLst/>
          </a:prstGeom>
          <a:solidFill>
            <a:srgbClr val="0000FF">
              <a:alpha val="5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/>
          <p:cNvSpPr/>
          <p:nvPr/>
        </p:nvSpPr>
        <p:spPr>
          <a:xfrm>
            <a:off x="2734661" y="3353032"/>
            <a:ext cx="329248" cy="3492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Oval 25"/>
          <p:cNvSpPr/>
          <p:nvPr/>
        </p:nvSpPr>
        <p:spPr>
          <a:xfrm>
            <a:off x="5564879" y="3864952"/>
            <a:ext cx="329248" cy="3492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Oval 26"/>
          <p:cNvSpPr/>
          <p:nvPr/>
        </p:nvSpPr>
        <p:spPr>
          <a:xfrm>
            <a:off x="5708193" y="3805441"/>
            <a:ext cx="329248" cy="349250"/>
          </a:xfrm>
          <a:prstGeom prst="ellipse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/>
          <p:cNvSpPr/>
          <p:nvPr/>
        </p:nvSpPr>
        <p:spPr>
          <a:xfrm>
            <a:off x="5894127" y="3784162"/>
            <a:ext cx="329248" cy="349250"/>
          </a:xfrm>
          <a:prstGeom prst="ellipse">
            <a:avLst/>
          </a:prstGeom>
          <a:solidFill>
            <a:srgbClr val="FF0000">
              <a:alpha val="2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7E156E-C612-5D49-A25E-41D49C7E592E}"/>
              </a:ext>
            </a:extLst>
          </p:cNvPr>
          <p:cNvSpPr/>
          <p:nvPr/>
        </p:nvSpPr>
        <p:spPr>
          <a:xfrm>
            <a:off x="474979" y="378034"/>
            <a:ext cx="4490721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BE" sz="2400" b="1" dirty="0"/>
              <a:t>Validity saddle pt approximation? </a:t>
            </a:r>
          </a:p>
        </p:txBody>
      </p:sp>
      <p:pic>
        <p:nvPicPr>
          <p:cNvPr id="18" name="Picture 17" descr="A picture containing shape&#10;&#10;Description automatically generated">
            <a:extLst>
              <a:ext uri="{FF2B5EF4-FFF2-40B4-BE49-F238E27FC236}">
                <a16:creationId xmlns:a16="http://schemas.microsoft.com/office/drawing/2014/main" id="{3C282C9A-FB54-D549-B9B5-627918F97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9705" y="1233177"/>
            <a:ext cx="3402958" cy="19390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10A94A-3882-1842-B13C-FDF50D94EE3C}"/>
              </a:ext>
            </a:extLst>
          </p:cNvPr>
          <p:cNvSpPr txBox="1"/>
          <p:nvPr/>
        </p:nvSpPr>
        <p:spPr>
          <a:xfrm>
            <a:off x="7496373" y="182684"/>
            <a:ext cx="425115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b="1" dirty="0"/>
              <a:t>?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77FB17D-5252-C543-BFB2-7756F2395CC7}"/>
              </a:ext>
            </a:extLst>
          </p:cNvPr>
          <p:cNvCxnSpPr>
            <a:cxnSpLocks/>
          </p:cNvCxnSpPr>
          <p:nvPr/>
        </p:nvCxnSpPr>
        <p:spPr>
          <a:xfrm>
            <a:off x="7921488" y="687259"/>
            <a:ext cx="454416" cy="5459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E1E53F-EE6E-C042-ABAC-34E6CBA2A017}"/>
              </a:ext>
            </a:extLst>
          </p:cNvPr>
          <p:cNvCxnSpPr>
            <a:cxnSpLocks/>
          </p:cNvCxnSpPr>
          <p:nvPr/>
        </p:nvCxnSpPr>
        <p:spPr>
          <a:xfrm>
            <a:off x="7708930" y="792762"/>
            <a:ext cx="0" cy="4404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B192C0-1ACF-5A44-BEE9-6F35CBEBB0C4}"/>
              </a:ext>
            </a:extLst>
          </p:cNvPr>
          <p:cNvCxnSpPr>
            <a:cxnSpLocks/>
          </p:cNvCxnSpPr>
          <p:nvPr/>
        </p:nvCxnSpPr>
        <p:spPr>
          <a:xfrm flipH="1">
            <a:off x="6678195" y="708032"/>
            <a:ext cx="852744" cy="4454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Shape, circle&#10;&#10;Description automatically generated">
            <a:extLst>
              <a:ext uri="{FF2B5EF4-FFF2-40B4-BE49-F238E27FC236}">
                <a16:creationId xmlns:a16="http://schemas.microsoft.com/office/drawing/2014/main" id="{65EE0B8D-2557-2441-8F67-2EA9A2F6F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800" y="1096805"/>
            <a:ext cx="2185917" cy="276814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57CA98C-5865-9E4A-93DF-718CCF5EE70A}"/>
              </a:ext>
            </a:extLst>
          </p:cNvPr>
          <p:cNvSpPr txBox="1"/>
          <p:nvPr/>
        </p:nvSpPr>
        <p:spPr>
          <a:xfrm>
            <a:off x="5321382" y="6170741"/>
            <a:ext cx="3699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000" dirty="0">
                <a:solidFill>
                  <a:srgbClr val="0070C0"/>
                </a:solidFill>
              </a:rPr>
              <a:t>[Hartle, Hawking, TH, 1009.2525] </a:t>
            </a:r>
          </a:p>
        </p:txBody>
      </p:sp>
    </p:spTree>
    <p:extLst>
      <p:ext uri="{BB962C8B-B14F-4D97-AF65-F5344CB8AC3E}">
        <p14:creationId xmlns:p14="http://schemas.microsoft.com/office/powerpoint/2010/main" val="11011004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DAFE7CF-0E71-3B75-8FF3-2E180D9960C1}"/>
              </a:ext>
            </a:extLst>
          </p:cNvPr>
          <p:cNvSpPr txBox="1"/>
          <p:nvPr/>
        </p:nvSpPr>
        <p:spPr>
          <a:xfrm>
            <a:off x="2064605" y="2910607"/>
            <a:ext cx="6322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2305.15440 [w/ Joel Karlsson, Oliver Janssen]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6D6B8B-5693-F850-E3FA-C86E7A21C56E}"/>
              </a:ext>
            </a:extLst>
          </p:cNvPr>
          <p:cNvSpPr txBox="1"/>
          <p:nvPr/>
        </p:nvSpPr>
        <p:spPr>
          <a:xfrm>
            <a:off x="2064605" y="4131605"/>
            <a:ext cx="60985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2211.05907 [w/ N. Bobev, Junho Hong, Joel karlsson, Valentine Reys]</a:t>
            </a:r>
            <a:endParaRPr lang="en-BE" sz="2000" dirty="0">
              <a:solidFill>
                <a:srgbClr val="0070C0"/>
              </a:solidFill>
            </a:endParaRP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71F6D596-2EAC-ACBF-696C-E4BD2D4D7D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617" y="612844"/>
            <a:ext cx="6322565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Towards a microscopic formulation </a:t>
            </a:r>
          </a:p>
          <a:p>
            <a:pPr algn="ctr" eaLnBrk="1" hangingPunct="1">
              <a:defRPr/>
            </a:pPr>
            <a:r>
              <a:rPr lang="nl-BE" altLang="en-US" sz="3200" b="1" dirty="0">
                <a:solidFill>
                  <a:schemeClr val="tx1"/>
                </a:solidFill>
                <a:latin typeface="+mn-lt"/>
                <a:cs typeface="Arial"/>
              </a:rPr>
              <a:t>of the no-boundary wave function </a:t>
            </a:r>
          </a:p>
          <a:p>
            <a:pPr algn="ctr" eaLnBrk="1" hangingPunct="1">
              <a:defRPr/>
            </a:pPr>
            <a:endParaRPr lang="nl-BE" altLang="en-US" sz="3200" b="1" dirty="0">
              <a:solidFill>
                <a:schemeClr val="tx1"/>
              </a:solidFill>
              <a:latin typeface="+mn-lt"/>
              <a:cs typeface="Arial"/>
            </a:endParaRPr>
          </a:p>
          <a:p>
            <a:pPr algn="ctr" eaLnBrk="1" hangingPunct="1">
              <a:defRPr/>
            </a:pPr>
            <a:endParaRPr lang="nl-BE" altLang="en-US" sz="3200" b="1" dirty="0">
              <a:solidFill>
                <a:schemeClr val="tx1"/>
              </a:solidFill>
              <a:latin typeface="+mn-lt"/>
              <a:cs typeface="Arial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Allowability -&gt; Saddle selection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Holography -&gt; microscopic dS entropy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nl-BE" altLang="en-US" sz="2000" dirty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nl-BE" altLang="en-US" sz="2000" dirty="0">
                <a:solidFill>
                  <a:schemeClr val="tx1"/>
                </a:solidFill>
              </a:rPr>
              <a:t>Observer -&gt; Page-like transition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nl-BE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57820-D880-2E19-224F-D393C65B33A6}"/>
              </a:ext>
            </a:extLst>
          </p:cNvPr>
          <p:cNvSpPr txBox="1"/>
          <p:nvPr/>
        </p:nvSpPr>
        <p:spPr>
          <a:xfrm>
            <a:off x="2064605" y="5408425"/>
            <a:ext cx="4613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ep-th, 1009.2525 [w/ Hartle, Hawking]</a:t>
            </a:r>
          </a:p>
        </p:txBody>
      </p:sp>
    </p:spTree>
    <p:extLst>
      <p:ext uri="{BB962C8B-B14F-4D97-AF65-F5344CB8AC3E}">
        <p14:creationId xmlns:p14="http://schemas.microsoft.com/office/powerpoint/2010/main" val="3505796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5E53AF-9DCA-9F77-2BBF-7508AFCCE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55"/>
            <a:ext cx="9144000" cy="68210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77E53C-D111-C58F-E062-184E469A8833}"/>
              </a:ext>
            </a:extLst>
          </p:cNvPr>
          <p:cNvSpPr txBox="1"/>
          <p:nvPr/>
        </p:nvSpPr>
        <p:spPr>
          <a:xfrm>
            <a:off x="7759487" y="6256320"/>
            <a:ext cx="1128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70C0"/>
                </a:solidFill>
                <a:latin typeface="Arial"/>
                <a:cs typeface="Arial"/>
              </a:rPr>
              <a:t>© </a:t>
            </a:r>
            <a:r>
              <a:rPr lang="en-US" sz="2000" i="1" dirty="0" err="1">
                <a:solidFill>
                  <a:srgbClr val="0070C0"/>
                </a:solidFill>
                <a:latin typeface="Arial"/>
                <a:cs typeface="Arial"/>
              </a:rPr>
              <a:t>Hartle</a:t>
            </a:r>
            <a:endParaRPr lang="en-US" sz="2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532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CA1D00-7754-3F2A-4581-3ECE331E8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301" y="1657882"/>
            <a:ext cx="2593398" cy="39492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E8936A-CA60-E3CF-0BBE-CA79D5E3B8C1}"/>
              </a:ext>
            </a:extLst>
          </p:cNvPr>
          <p:cNvSpPr txBox="1"/>
          <p:nvPr/>
        </p:nvSpPr>
        <p:spPr>
          <a:xfrm>
            <a:off x="7759487" y="6256320"/>
            <a:ext cx="1128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70C0"/>
                </a:solidFill>
                <a:latin typeface="Arial"/>
                <a:cs typeface="Arial"/>
              </a:rPr>
              <a:t>© </a:t>
            </a:r>
            <a:r>
              <a:rPr lang="en-US" sz="2000" i="1" dirty="0" err="1">
                <a:solidFill>
                  <a:srgbClr val="0070C0"/>
                </a:solidFill>
                <a:latin typeface="Arial"/>
                <a:cs typeface="Arial"/>
              </a:rPr>
              <a:t>Hartle</a:t>
            </a:r>
            <a:endParaRPr lang="en-US" sz="2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829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7DFBEBE-5C26-24FB-D417-EE1AD500B97E}"/>
              </a:ext>
            </a:extLst>
          </p:cNvPr>
          <p:cNvSpPr txBox="1"/>
          <p:nvPr/>
        </p:nvSpPr>
        <p:spPr>
          <a:xfrm>
            <a:off x="307247" y="2229134"/>
            <a:ext cx="2203477" cy="2554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Classical cosmological evolution emerges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through a </a:t>
            </a:r>
          </a:p>
          <a:p>
            <a:r>
              <a:rPr lang="en-US" sz="2000" dirty="0">
                <a:latin typeface="Arial"/>
                <a:cs typeface="Arial"/>
              </a:rPr>
              <a:t>     </a:t>
            </a:r>
            <a:r>
              <a:rPr lang="en-US" sz="2000" dirty="0" err="1">
                <a:latin typeface="Arial"/>
                <a:cs typeface="Arial"/>
              </a:rPr>
              <a:t>dS</a:t>
            </a:r>
            <a:r>
              <a:rPr lang="en-US" sz="2000" dirty="0">
                <a:latin typeface="Arial"/>
                <a:cs typeface="Arial"/>
              </a:rPr>
              <a:t>-like phase </a:t>
            </a:r>
          </a:p>
          <a:p>
            <a:r>
              <a:rPr lang="en-US" sz="2000" dirty="0">
                <a:latin typeface="Arial"/>
                <a:cs typeface="Arial"/>
              </a:rPr>
              <a:t>     of inflation.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1C68E5-D944-586A-8CB3-79F7B1518035}"/>
              </a:ext>
            </a:extLst>
          </p:cNvPr>
          <p:cNvSpPr txBox="1"/>
          <p:nvPr/>
        </p:nvSpPr>
        <p:spPr>
          <a:xfrm>
            <a:off x="6760558" y="2229134"/>
            <a:ext cx="1964988" cy="25237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Fluctuations are initially small,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giving rise to a physical arrow of time.</a:t>
            </a:r>
          </a:p>
          <a:p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8E7449-8575-44D2-8F64-5EEB721F006B}"/>
              </a:ext>
            </a:extLst>
          </p:cNvPr>
          <p:cNvSpPr txBox="1"/>
          <p:nvPr/>
        </p:nvSpPr>
        <p:spPr>
          <a:xfrm>
            <a:off x="6094298" y="6384706"/>
            <a:ext cx="30497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/>
                <a:cs typeface="Arial"/>
              </a:rPr>
              <a:t>[</a:t>
            </a:r>
            <a:r>
              <a:rPr lang="en-US" dirty="0" err="1">
                <a:solidFill>
                  <a:srgbClr val="0070C0"/>
                </a:solidFill>
                <a:latin typeface="Arial"/>
                <a:cs typeface="Arial"/>
              </a:rPr>
              <a:t>Hartle</a:t>
            </a:r>
            <a:r>
              <a:rPr lang="en-US" dirty="0">
                <a:solidFill>
                  <a:srgbClr val="0070C0"/>
                </a:solidFill>
                <a:latin typeface="Arial"/>
                <a:cs typeface="Arial"/>
              </a:rPr>
              <a:t>, Hawking, TH, 2008] </a:t>
            </a:r>
            <a:endParaRPr lang="en-BE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1920D4-D59D-081E-193A-6182E64F8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301" y="1657882"/>
            <a:ext cx="2593398" cy="394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863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46C05D-F1A7-967A-70B6-F70D04C91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41" y="1152071"/>
            <a:ext cx="8694518" cy="49384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28A60C-9EEF-6FE4-D18A-D22885D58355}"/>
              </a:ext>
            </a:extLst>
          </p:cNvPr>
          <p:cNvSpPr txBox="1"/>
          <p:nvPr/>
        </p:nvSpPr>
        <p:spPr>
          <a:xfrm>
            <a:off x="2354769" y="6248917"/>
            <a:ext cx="6789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[Planck 2018 results: Constraints on inflation, 1807.06211]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963820-ECEA-9ED2-181F-E22A60247E44}"/>
              </a:ext>
            </a:extLst>
          </p:cNvPr>
          <p:cNvSpPr txBox="1"/>
          <p:nvPr/>
        </p:nvSpPr>
        <p:spPr>
          <a:xfrm>
            <a:off x="2504671" y="176901"/>
            <a:ext cx="4134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A Prior for Planck? </a:t>
            </a:r>
          </a:p>
        </p:txBody>
      </p:sp>
    </p:spTree>
    <p:extLst>
      <p:ext uri="{BB962C8B-B14F-4D97-AF65-F5344CB8AC3E}">
        <p14:creationId xmlns:p14="http://schemas.microsoft.com/office/powerpoint/2010/main" val="2525324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text&#10;&#10;Description automatically generated with low confidence">
            <a:extLst>
              <a:ext uri="{FF2B5EF4-FFF2-40B4-BE49-F238E27FC236}">
                <a16:creationId xmlns:a16="http://schemas.microsoft.com/office/drawing/2014/main" id="{C3BA7F07-BA42-690F-0922-12F17A789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14" y="955277"/>
            <a:ext cx="8327571" cy="24737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2B081A-5C40-3D0C-1435-03FF9FCC643C}"/>
              </a:ext>
            </a:extLst>
          </p:cNvPr>
          <p:cNvSpPr txBox="1"/>
          <p:nvPr/>
        </p:nvSpPr>
        <p:spPr>
          <a:xfrm>
            <a:off x="2504671" y="176901"/>
            <a:ext cx="4134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A Prior for Planck? </a:t>
            </a:r>
          </a:p>
        </p:txBody>
      </p:sp>
    </p:spTree>
    <p:extLst>
      <p:ext uri="{BB962C8B-B14F-4D97-AF65-F5344CB8AC3E}">
        <p14:creationId xmlns:p14="http://schemas.microsoft.com/office/powerpoint/2010/main" val="1534207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62494</TotalTime>
  <Words>1480</Words>
  <Application>Microsoft Macintosh PowerPoint</Application>
  <PresentationFormat>On-screen Show (4:3)</PresentationFormat>
  <Paragraphs>344</Paragraphs>
  <Slides>49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4" baseType="lpstr">
      <vt:lpstr>Arial</vt:lpstr>
      <vt:lpstr>Calibri</vt:lpstr>
      <vt:lpstr>Helvetica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KULeuven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Hertog</dc:creator>
  <cp:lastModifiedBy>Thomas Hertog</cp:lastModifiedBy>
  <cp:revision>421</cp:revision>
  <dcterms:created xsi:type="dcterms:W3CDTF">2013-12-09T21:41:59Z</dcterms:created>
  <dcterms:modified xsi:type="dcterms:W3CDTF">2023-09-08T07:15:52Z</dcterms:modified>
</cp:coreProperties>
</file>