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6"/>
  </p:notesMasterIdLst>
  <p:sldIdLst>
    <p:sldId id="256" r:id="rId2"/>
    <p:sldId id="259" r:id="rId3"/>
    <p:sldId id="674" r:id="rId4"/>
    <p:sldId id="260" r:id="rId5"/>
    <p:sldId id="729" r:id="rId6"/>
    <p:sldId id="679" r:id="rId7"/>
    <p:sldId id="739" r:id="rId8"/>
    <p:sldId id="730" r:id="rId9"/>
    <p:sldId id="731" r:id="rId10"/>
    <p:sldId id="733" r:id="rId11"/>
    <p:sldId id="734" r:id="rId12"/>
    <p:sldId id="736" r:id="rId13"/>
    <p:sldId id="738" r:id="rId14"/>
    <p:sldId id="727" r:id="rId15"/>
    <p:sldId id="737" r:id="rId16"/>
    <p:sldId id="740" r:id="rId17"/>
    <p:sldId id="743" r:id="rId18"/>
    <p:sldId id="741" r:id="rId19"/>
    <p:sldId id="742" r:id="rId20"/>
    <p:sldId id="681" r:id="rId21"/>
    <p:sldId id="735" r:id="rId22"/>
    <p:sldId id="744" r:id="rId23"/>
    <p:sldId id="257" r:id="rId24"/>
    <p:sldId id="726" r:id="rId25"/>
    <p:sldId id="672" r:id="rId26"/>
    <p:sldId id="675" r:id="rId27"/>
    <p:sldId id="732" r:id="rId28"/>
    <p:sldId id="745" r:id="rId29"/>
    <p:sldId id="746" r:id="rId30"/>
    <p:sldId id="747" r:id="rId31"/>
    <p:sldId id="673" r:id="rId32"/>
    <p:sldId id="724" r:id="rId33"/>
    <p:sldId id="728" r:id="rId34"/>
    <p:sldId id="682"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7" autoAdjust="0"/>
    <p:restoredTop sz="94660"/>
  </p:normalViewPr>
  <p:slideViewPr>
    <p:cSldViewPr snapToGrid="0" snapToObjects="1">
      <p:cViewPr>
        <p:scale>
          <a:sx n="150" d="100"/>
          <a:sy n="150" d="100"/>
        </p:scale>
        <p:origin x="4632" y="1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829144-6D4F-478F-A025-9082D4FE91E7}" type="datetimeFigureOut">
              <a:rPr lang="en-GB" smtClean="0"/>
              <a:t>28/03/2023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17DA90-2C1E-440C-8D97-962D9E67E696}" type="slidenum">
              <a:rPr lang="en-GB" smtClean="0"/>
              <a:t>‹#›</a:t>
            </a:fld>
            <a:endParaRPr lang="en-GB"/>
          </a:p>
        </p:txBody>
      </p:sp>
    </p:spTree>
    <p:extLst>
      <p:ext uri="{BB962C8B-B14F-4D97-AF65-F5344CB8AC3E}">
        <p14:creationId xmlns:p14="http://schemas.microsoft.com/office/powerpoint/2010/main" val="105908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highlight>
                  <a:srgbClr val="FFFF00"/>
                </a:highlight>
              </a:rPr>
              <a:t>“we have repaired the spare where it leaked??”</a:t>
            </a:r>
            <a:endParaRPr lang="en-GB" dirty="0"/>
          </a:p>
        </p:txBody>
      </p:sp>
      <p:sp>
        <p:nvSpPr>
          <p:cNvPr id="4" name="Slide Number Placeholder 3"/>
          <p:cNvSpPr>
            <a:spLocks noGrp="1"/>
          </p:cNvSpPr>
          <p:nvPr>
            <p:ph type="sldNum" sz="quarter" idx="5"/>
          </p:nvPr>
        </p:nvSpPr>
        <p:spPr/>
        <p:txBody>
          <a:bodyPr/>
          <a:lstStyle/>
          <a:p>
            <a:fld id="{8E17DA90-2C1E-440C-8D97-962D9E67E696}" type="slidenum">
              <a:rPr lang="en-GB" smtClean="0"/>
              <a:t>34</a:t>
            </a:fld>
            <a:endParaRPr lang="en-GB"/>
          </a:p>
        </p:txBody>
      </p:sp>
    </p:spTree>
    <p:extLst>
      <p:ext uri="{BB962C8B-B14F-4D97-AF65-F5344CB8AC3E}">
        <p14:creationId xmlns:p14="http://schemas.microsoft.com/office/powerpoint/2010/main" val="42004254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29/03/2023</a:t>
            </a:r>
            <a:endParaRPr lang="en-US" dirty="0"/>
          </a:p>
        </p:txBody>
      </p:sp>
      <p:sp>
        <p:nvSpPr>
          <p:cNvPr id="6"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PS Booster magnets Task Force</a:t>
            </a:r>
            <a:endParaRPr lang="en-US" dirty="0"/>
          </a:p>
        </p:txBody>
      </p:sp>
      <p:sp>
        <p:nvSpPr>
          <p:cNvPr id="7"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29/03/2023</a:t>
            </a:r>
            <a:endParaRPr lang="en-US" dirty="0"/>
          </a:p>
        </p:txBody>
      </p:sp>
      <p:sp>
        <p:nvSpPr>
          <p:cNvPr id="9"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PS Booster magnets Task Force</a:t>
            </a:r>
            <a:endParaRPr lang="en-US" dirty="0"/>
          </a:p>
        </p:txBody>
      </p:sp>
      <p:sp>
        <p:nvSpPr>
          <p:cNvPr id="10"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8"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5"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29/03/2023</a:t>
            </a:r>
            <a:endParaRPr lang="en-US" dirty="0"/>
          </a:p>
        </p:txBody>
      </p:sp>
      <p:sp>
        <p:nvSpPr>
          <p:cNvPr id="9"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PS Booster magnets Task Force</a:t>
            </a:r>
            <a:endParaRPr lang="en-US" dirty="0"/>
          </a:p>
        </p:txBody>
      </p:sp>
      <p:sp>
        <p:nvSpPr>
          <p:cNvPr id="10"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304CA-1AFB-77D6-24BF-56DBC58897E0}"/>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C6B5C9A5-90F3-2249-9E10-7BA85968DBA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EBE4913-6AEF-4C28-E5F7-00B2952A71A2}"/>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04B29DDC-C837-3604-8BC0-8DB5C5D7219B}"/>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8CD9E980-4947-2A27-60F9-83834B051404}"/>
              </a:ext>
            </a:extLst>
          </p:cNvPr>
          <p:cNvSpPr>
            <a:spLocks noGrp="1"/>
          </p:cNvSpPr>
          <p:nvPr>
            <p:ph type="sldNum" sz="quarter" idx="12"/>
          </p:nvPr>
        </p:nvSpPr>
        <p:spPr/>
        <p:txBody>
          <a:bodyPr/>
          <a:lstStyle/>
          <a:p>
            <a:fld id="{F8729852-4BDB-423A-9E90-1D89B82E42E0}" type="slidenum">
              <a:rPr lang="en-GB" smtClean="0"/>
              <a:t>‹#›</a:t>
            </a:fld>
            <a:endParaRPr lang="en-GB"/>
          </a:p>
        </p:txBody>
      </p:sp>
    </p:spTree>
    <p:extLst>
      <p:ext uri="{BB962C8B-B14F-4D97-AF65-F5344CB8AC3E}">
        <p14:creationId xmlns:p14="http://schemas.microsoft.com/office/powerpoint/2010/main" val="1151136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1"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16"/>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29/03/2023</a:t>
            </a:r>
            <a:endParaRPr lang="en-US" dirty="0"/>
          </a:p>
        </p:txBody>
      </p:sp>
      <p:sp>
        <p:nvSpPr>
          <p:cNvPr id="8"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PS Booster magnets Task Force</a:t>
            </a:r>
            <a:endParaRPr lang="en-US" dirty="0"/>
          </a:p>
        </p:txBody>
      </p:sp>
      <p:sp>
        <p:nvSpPr>
          <p:cNvPr id="9"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6"/>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16"/>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6"/>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29/03/2023</a:t>
            </a:r>
            <a:endParaRPr lang="en-US" dirty="0"/>
          </a:p>
        </p:txBody>
      </p:sp>
      <p:sp>
        <p:nvSpPr>
          <p:cNvPr id="8"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PS Booster magnets Task Force</a:t>
            </a:r>
            <a:endParaRPr lang="en-US" dirty="0"/>
          </a:p>
        </p:txBody>
      </p:sp>
      <p:sp>
        <p:nvSpPr>
          <p:cNvPr id="9"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2"/>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29/03/2023</a:t>
            </a:r>
            <a:endParaRPr lang="en-US" dirty="0"/>
          </a:p>
        </p:txBody>
      </p:sp>
      <p:sp>
        <p:nvSpPr>
          <p:cNvPr id="9"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PS Booster magnets Task Force</a:t>
            </a:r>
            <a:endParaRPr lang="en-US" dirty="0"/>
          </a:p>
        </p:txBody>
      </p:sp>
      <p:sp>
        <p:nvSpPr>
          <p:cNvPr id="10"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2"/>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6"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9"/>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1269779"/>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29/03/2023</a:t>
            </a:r>
            <a:endParaRPr lang="en-US" dirty="0"/>
          </a:p>
        </p:txBody>
      </p:sp>
      <p:sp>
        <p:nvSpPr>
          <p:cNvPr id="11" name="Footer Placeholder 2"/>
          <p:cNvSpPr>
            <a:spLocks noGrp="1"/>
          </p:cNvSpPr>
          <p:nvPr>
            <p:ph type="ftr" sz="quarter" idx="11"/>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PS Booster magnets Task Force</a:t>
            </a:r>
            <a:endParaRPr lang="en-US" dirty="0"/>
          </a:p>
        </p:txBody>
      </p:sp>
      <p:sp>
        <p:nvSpPr>
          <p:cNvPr id="12" name="Slide Number Placeholder 3"/>
          <p:cNvSpPr>
            <a:spLocks noGrp="1"/>
          </p:cNvSpPr>
          <p:nvPr>
            <p:ph type="sldNum" sz="quarter" idx="12"/>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1" y="233494"/>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1" y="1325608"/>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29/03/2023</a:t>
            </a:r>
            <a:endParaRPr lang="en-US" dirty="0"/>
          </a:p>
        </p:txBody>
      </p:sp>
      <p:sp>
        <p:nvSpPr>
          <p:cNvPr id="3"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PS Booster magnets Task Force</a:t>
            </a:r>
            <a:endParaRPr lang="en-US" dirty="0"/>
          </a:p>
        </p:txBody>
      </p:sp>
      <p:sp>
        <p:nvSpPr>
          <p:cNvPr id="4"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6"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edms.cern.ch/document/2817755/1" TargetMode="Externa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hyperlink" Target="https://edms.cern.ch/document/2824484/1" TargetMode="External"/><Relationship Id="rId2" Type="http://schemas.openxmlformats.org/officeDocument/2006/relationships/hyperlink" Target="https://edms.cern.ch/document/2855110/1" TargetMode="External"/><Relationship Id="rId1" Type="http://schemas.openxmlformats.org/officeDocument/2006/relationships/slideLayout" Target="../slideLayouts/slideLayout14.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hyperlink" Target="https://edms.cern.ch/document/2847250/1" TargetMode="External"/><Relationship Id="rId1" Type="http://schemas.openxmlformats.org/officeDocument/2006/relationships/slideLayout" Target="../slideLayouts/slideLayout14.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4.xml"/><Relationship Id="rId5" Type="http://schemas.openxmlformats.org/officeDocument/2006/relationships/image" Target="../media/image34.jpe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36.jp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44.tif"/><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hyperlink" Target="https://norma-db.web.cern.ch/magdesign/idcard/153/" TargetMode="External"/><Relationship Id="rId2" Type="http://schemas.openxmlformats.org/officeDocument/2006/relationships/hyperlink" Target="https://norma-db.web.cern.ch/magdesign/idcard/151/" TargetMode="External"/><Relationship Id="rId1" Type="http://schemas.openxmlformats.org/officeDocument/2006/relationships/slideLayout" Target="../slideLayouts/slideLayout14.xml"/><Relationship Id="rId5" Type="http://schemas.openxmlformats.org/officeDocument/2006/relationships/image" Target="../media/image46.jpg"/><Relationship Id="rId4" Type="http://schemas.openxmlformats.org/officeDocument/2006/relationships/hyperlink" Target="https://norma-db.web.cern.ch/magdesign/idcard/152/"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hyperlink" Target="https://edms.cern.ch/document/2825737/1" TargetMode="External"/><Relationship Id="rId1" Type="http://schemas.openxmlformats.org/officeDocument/2006/relationships/slideLayout" Target="../slideLayouts/slideLayout14.xml"/><Relationship Id="rId5" Type="http://schemas.openxmlformats.org/officeDocument/2006/relationships/image" Target="../media/image49.jpe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4.xml"/><Relationship Id="rId4" Type="http://schemas.openxmlformats.org/officeDocument/2006/relationships/image" Target="../media/image5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edms.cern.ch/document/2664838" TargetMode="External"/><Relationship Id="rId7" Type="http://schemas.openxmlformats.org/officeDocument/2006/relationships/image" Target="../media/image55.jpg"/><Relationship Id="rId2" Type="http://schemas.openxmlformats.org/officeDocument/2006/relationships/hyperlink" Target="https://edms.cern.ch/document/2603476" TargetMode="External"/><Relationship Id="rId1" Type="http://schemas.openxmlformats.org/officeDocument/2006/relationships/slideLayout" Target="../slideLayouts/slideLayout14.xml"/><Relationship Id="rId6" Type="http://schemas.openxmlformats.org/officeDocument/2006/relationships/image" Target="../media/image54.jpg"/><Relationship Id="rId5" Type="http://schemas.openxmlformats.org/officeDocument/2006/relationships/image" Target="../media/image53.jpg"/><Relationship Id="rId4" Type="http://schemas.openxmlformats.org/officeDocument/2006/relationships/hyperlink" Target="https://edms.cern.ch/document/2779972/1"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23.jpg"/><Relationship Id="rId1" Type="http://schemas.openxmlformats.org/officeDocument/2006/relationships/slideLayout" Target="../slideLayouts/slideLayout14.xml"/><Relationship Id="rId4" Type="http://schemas.openxmlformats.org/officeDocument/2006/relationships/image" Target="../media/image57.jpg"/></Relationships>
</file>

<file path=ppt/slides/_rels/slide2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4.xml"/><Relationship Id="rId4" Type="http://schemas.openxmlformats.org/officeDocument/2006/relationships/hyperlink" Target="https://cds.cern.ch/record/2799949"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jp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s://edms.cern.ch/ui/file/1425477/2/MPS-Int_BR-75-11.pdf" TargetMode="External"/><Relationship Id="rId2" Type="http://schemas.openxmlformats.org/officeDocument/2006/relationships/image" Target="../media/image63.jp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64.jpe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hyperlink" Target="https://norma-db.web.cern.ch/magdesign/idcard/189/" TargetMode="Externa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edms.cern.ch/document/2779972" TargetMode="External"/><Relationship Id="rId13" Type="http://schemas.openxmlformats.org/officeDocument/2006/relationships/image" Target="../media/image12.png"/><Relationship Id="rId3" Type="http://schemas.openxmlformats.org/officeDocument/2006/relationships/hyperlink" Target="https://norma-db.web.cern.ch/magdesign/idcard/333/" TargetMode="External"/><Relationship Id="rId7" Type="http://schemas.openxmlformats.org/officeDocument/2006/relationships/hyperlink" Target="https://edms.cern.ch/document/2603476" TargetMode="External"/><Relationship Id="rId12" Type="http://schemas.openxmlformats.org/officeDocument/2006/relationships/image" Target="../media/image11.png"/><Relationship Id="rId2" Type="http://schemas.openxmlformats.org/officeDocument/2006/relationships/hyperlink" Target="https://norma-db.web.cern.ch/magdesign/idcard/332/" TargetMode="External"/><Relationship Id="rId16" Type="http://schemas.openxmlformats.org/officeDocument/2006/relationships/image" Target="../media/image15.jpg"/><Relationship Id="rId1" Type="http://schemas.openxmlformats.org/officeDocument/2006/relationships/slideLayout" Target="../slideLayouts/slideLayout14.xml"/><Relationship Id="rId6" Type="http://schemas.openxmlformats.org/officeDocument/2006/relationships/hyperlink" Target="https://edms.cern.ch/document/2664838" TargetMode="External"/><Relationship Id="rId11" Type="http://schemas.openxmlformats.org/officeDocument/2006/relationships/image" Target="../media/image10.png"/><Relationship Id="rId5" Type="http://schemas.openxmlformats.org/officeDocument/2006/relationships/hyperlink" Target="https://norma-db.web.cern.ch/magdesign/idcard/1601/" TargetMode="External"/><Relationship Id="rId15" Type="http://schemas.openxmlformats.org/officeDocument/2006/relationships/image" Target="../media/image14.png"/><Relationship Id="rId10" Type="http://schemas.openxmlformats.org/officeDocument/2006/relationships/hyperlink" Target="https://edms.cern.ch/document/2812056/1" TargetMode="External"/><Relationship Id="rId4" Type="http://schemas.openxmlformats.org/officeDocument/2006/relationships/hyperlink" Target="https://norma-db.web.cern.ch/magdesign/idcard/349/" TargetMode="External"/><Relationship Id="rId9" Type="http://schemas.openxmlformats.org/officeDocument/2006/relationships/hyperlink" Target="https://edms.cern.ch/document/2812055" TargetMode="External"/><Relationship Id="rId1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g"/><Relationship Id="rId7" Type="http://schemas.openxmlformats.org/officeDocument/2006/relationships/image" Target="../media/image21.jpg"/><Relationship Id="rId2" Type="http://schemas.openxmlformats.org/officeDocument/2006/relationships/image" Target="../media/image16.png"/><Relationship Id="rId1" Type="http://schemas.openxmlformats.org/officeDocument/2006/relationships/slideLayout" Target="../slideLayouts/slideLayout14.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edms.cern.ch/document/2808077/2" TargetMode="External"/><Relationship Id="rId1" Type="http://schemas.openxmlformats.org/officeDocument/2006/relationships/slideLayout" Target="../slideLayouts/slideLayout14.xml"/><Relationship Id="rId4" Type="http://schemas.openxmlformats.org/officeDocument/2006/relationships/image" Target="../media/image2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78AE908-4544-9DB9-B0AC-65BB628C2C3E}"/>
              </a:ext>
            </a:extLst>
          </p:cNvPr>
          <p:cNvSpPr>
            <a:spLocks noGrp="1"/>
          </p:cNvSpPr>
          <p:nvPr>
            <p:ph type="sldNum" sz="quarter" idx="12"/>
          </p:nvPr>
        </p:nvSpPr>
        <p:spPr>
          <a:xfrm>
            <a:off x="8436089" y="6356352"/>
            <a:ext cx="501424" cy="365125"/>
          </a:xfrm>
        </p:spPr>
        <p:txBody>
          <a:bodyPr/>
          <a:lstStyle/>
          <a:p>
            <a:fld id="{F8729852-4BDB-423A-9E90-1D89B82E42E0}" type="slidenum">
              <a:rPr lang="en-GB" smtClean="0"/>
              <a:t>10</a:t>
            </a:fld>
            <a:endParaRPr lang="en-GB"/>
          </a:p>
        </p:txBody>
      </p:sp>
      <p:sp>
        <p:nvSpPr>
          <p:cNvPr id="8" name="TextBox 7">
            <a:extLst>
              <a:ext uri="{FF2B5EF4-FFF2-40B4-BE49-F238E27FC236}">
                <a16:creationId xmlns:a16="http://schemas.microsoft.com/office/drawing/2014/main" id="{B001BCEA-D053-C997-B87A-42730F632AD6}"/>
              </a:ext>
            </a:extLst>
          </p:cNvPr>
          <p:cNvSpPr txBox="1"/>
          <p:nvPr/>
        </p:nvSpPr>
        <p:spPr>
          <a:xfrm>
            <a:off x="1365764" y="184931"/>
            <a:ext cx="6571084" cy="461665"/>
          </a:xfrm>
          <a:prstGeom prst="rect">
            <a:avLst/>
          </a:prstGeom>
          <a:noFill/>
        </p:spPr>
        <p:txBody>
          <a:bodyPr wrap="square" rtlCol="0">
            <a:spAutoFit/>
          </a:bodyPr>
          <a:lstStyle/>
          <a:p>
            <a:pPr algn="ctr"/>
            <a:r>
              <a:rPr lang="en-GB" sz="2400" dirty="0"/>
              <a:t>Brazing Analysis</a:t>
            </a:r>
          </a:p>
        </p:txBody>
      </p:sp>
      <p:sp>
        <p:nvSpPr>
          <p:cNvPr id="5" name="Footer Placeholder 4">
            <a:extLst>
              <a:ext uri="{FF2B5EF4-FFF2-40B4-BE49-F238E27FC236}">
                <a16:creationId xmlns:a16="http://schemas.microsoft.com/office/drawing/2014/main" id="{3F8F3135-4285-F5DB-C1DA-AD5CA2B9B021}"/>
              </a:ext>
            </a:extLst>
          </p:cNvPr>
          <p:cNvSpPr>
            <a:spLocks noGrp="1"/>
          </p:cNvSpPr>
          <p:nvPr>
            <p:ph type="ftr" sz="quarter" idx="11"/>
          </p:nvPr>
        </p:nvSpPr>
        <p:spPr>
          <a:xfrm>
            <a:off x="5182756" y="6356351"/>
            <a:ext cx="2895600" cy="365125"/>
          </a:xfrm>
        </p:spPr>
        <p:txBody>
          <a:bodyPr/>
          <a:lstStyle/>
          <a:p>
            <a:r>
              <a:rPr lang="en-GB" dirty="0"/>
              <a:t>PS Booster magnets Task Force</a:t>
            </a:r>
          </a:p>
        </p:txBody>
      </p:sp>
      <p:sp>
        <p:nvSpPr>
          <p:cNvPr id="13" name="TextBox 12">
            <a:extLst>
              <a:ext uri="{FF2B5EF4-FFF2-40B4-BE49-F238E27FC236}">
                <a16:creationId xmlns:a16="http://schemas.microsoft.com/office/drawing/2014/main" id="{727257D5-524F-2384-526F-2C3DD2E64336}"/>
              </a:ext>
            </a:extLst>
          </p:cNvPr>
          <p:cNvSpPr txBox="1"/>
          <p:nvPr/>
        </p:nvSpPr>
        <p:spPr>
          <a:xfrm>
            <a:off x="472441" y="922020"/>
            <a:ext cx="821436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January 23</a:t>
            </a:r>
          </a:p>
          <a:p>
            <a:pPr marL="742950" lvl="1" indent="-285750">
              <a:buFont typeface="Arial" panose="020B0604020202020204" pitchFamily="34" charset="0"/>
              <a:buChar char="•"/>
            </a:pPr>
            <a:r>
              <a:rPr lang="en-US" dirty="0"/>
              <a:t>CT and further microscopic analysis (MME) of a ‘cut’ sample taken from the PXMQNFJ4WP-B2000005 magnet which failed 09/22 and was exchanged during YETS22/23. </a:t>
            </a:r>
          </a:p>
          <a:p>
            <a:pPr marL="742950" lvl="1" indent="-285750">
              <a:buFont typeface="Arial" panose="020B0604020202020204" pitchFamily="34" charset="0"/>
              <a:buChar char="•"/>
            </a:pPr>
            <a:r>
              <a:rPr lang="en-US" dirty="0"/>
              <a:t>Identification of corrosion and Sulphur as detailed in </a:t>
            </a:r>
            <a:r>
              <a:rPr lang="en-GB" b="0" u="sng" dirty="0">
                <a:solidFill>
                  <a:srgbClr val="0645AD"/>
                </a:solidFill>
                <a:effectLst/>
                <a:latin typeface="Helvetica Neue"/>
                <a:hlinkClick r:id="rId2"/>
              </a:rPr>
              <a:t>https://edms.cern.ch/document/2817755/1</a:t>
            </a:r>
            <a:endParaRPr lang="en-GB" b="0" dirty="0">
              <a:effectLst/>
              <a:latin typeface="Helvetica Neue"/>
            </a:endParaRPr>
          </a:p>
          <a:p>
            <a:pPr lvl="1"/>
            <a:endParaRPr lang="en-GB" dirty="0"/>
          </a:p>
        </p:txBody>
      </p:sp>
      <p:pic>
        <p:nvPicPr>
          <p:cNvPr id="4" name="Picture 3">
            <a:extLst>
              <a:ext uri="{FF2B5EF4-FFF2-40B4-BE49-F238E27FC236}">
                <a16:creationId xmlns:a16="http://schemas.microsoft.com/office/drawing/2014/main" id="{EE30035F-0BD3-1611-C14D-840DBB707A4F}"/>
              </a:ext>
            </a:extLst>
          </p:cNvPr>
          <p:cNvPicPr>
            <a:picLocks noChangeAspect="1"/>
          </p:cNvPicPr>
          <p:nvPr/>
        </p:nvPicPr>
        <p:blipFill>
          <a:blip r:embed="rId3"/>
          <a:stretch>
            <a:fillRect/>
          </a:stretch>
        </p:blipFill>
        <p:spPr>
          <a:xfrm>
            <a:off x="417604" y="2744356"/>
            <a:ext cx="7796756" cy="3260959"/>
          </a:xfrm>
          <a:prstGeom prst="rect">
            <a:avLst/>
          </a:prstGeom>
        </p:spPr>
      </p:pic>
      <p:sp>
        <p:nvSpPr>
          <p:cNvPr id="3" name="Date Placeholder 1">
            <a:extLst>
              <a:ext uri="{FF2B5EF4-FFF2-40B4-BE49-F238E27FC236}">
                <a16:creationId xmlns:a16="http://schemas.microsoft.com/office/drawing/2014/main" id="{AC1AD7C3-9905-C5F1-0E08-5BAFE4EEC5D8}"/>
              </a:ext>
            </a:extLst>
          </p:cNvPr>
          <p:cNvSpPr>
            <a:spLocks noGrp="1"/>
          </p:cNvSpPr>
          <p:nvPr>
            <p:ph type="dt" sz="half" idx="10"/>
          </p:nvPr>
        </p:nvSpPr>
        <p:spPr>
          <a:xfrm>
            <a:off x="2969335" y="6343330"/>
            <a:ext cx="2133600" cy="365125"/>
          </a:xfrm>
        </p:spPr>
        <p:txBody>
          <a:bodyPr/>
          <a:lstStyle/>
          <a:p>
            <a:r>
              <a:rPr lang="en-US" dirty="0"/>
              <a:t>29/03/2023</a:t>
            </a:r>
            <a:endParaRPr lang="en-GB" dirty="0"/>
          </a:p>
        </p:txBody>
      </p:sp>
    </p:spTree>
    <p:extLst>
      <p:ext uri="{BB962C8B-B14F-4D97-AF65-F5344CB8AC3E}">
        <p14:creationId xmlns:p14="http://schemas.microsoft.com/office/powerpoint/2010/main" val="1588327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78AE908-4544-9DB9-B0AC-65BB628C2C3E}"/>
              </a:ext>
            </a:extLst>
          </p:cNvPr>
          <p:cNvSpPr>
            <a:spLocks noGrp="1"/>
          </p:cNvSpPr>
          <p:nvPr>
            <p:ph type="sldNum" sz="quarter" idx="12"/>
          </p:nvPr>
        </p:nvSpPr>
        <p:spPr>
          <a:xfrm>
            <a:off x="8436089" y="6356352"/>
            <a:ext cx="501424" cy="365125"/>
          </a:xfrm>
        </p:spPr>
        <p:txBody>
          <a:bodyPr/>
          <a:lstStyle/>
          <a:p>
            <a:fld id="{F8729852-4BDB-423A-9E90-1D89B82E42E0}" type="slidenum">
              <a:rPr lang="en-GB" smtClean="0"/>
              <a:t>11</a:t>
            </a:fld>
            <a:endParaRPr lang="en-GB"/>
          </a:p>
        </p:txBody>
      </p:sp>
      <p:sp>
        <p:nvSpPr>
          <p:cNvPr id="8" name="TextBox 7">
            <a:extLst>
              <a:ext uri="{FF2B5EF4-FFF2-40B4-BE49-F238E27FC236}">
                <a16:creationId xmlns:a16="http://schemas.microsoft.com/office/drawing/2014/main" id="{B001BCEA-D053-C997-B87A-42730F632AD6}"/>
              </a:ext>
            </a:extLst>
          </p:cNvPr>
          <p:cNvSpPr txBox="1"/>
          <p:nvPr/>
        </p:nvSpPr>
        <p:spPr>
          <a:xfrm>
            <a:off x="1365764" y="184931"/>
            <a:ext cx="6571084" cy="461665"/>
          </a:xfrm>
          <a:prstGeom prst="rect">
            <a:avLst/>
          </a:prstGeom>
          <a:noFill/>
        </p:spPr>
        <p:txBody>
          <a:bodyPr wrap="square" rtlCol="0">
            <a:spAutoFit/>
          </a:bodyPr>
          <a:lstStyle/>
          <a:p>
            <a:pPr algn="ctr"/>
            <a:r>
              <a:rPr lang="en-GB" sz="2400" dirty="0"/>
              <a:t>Brazing Analysis</a:t>
            </a:r>
          </a:p>
        </p:txBody>
      </p:sp>
      <p:sp>
        <p:nvSpPr>
          <p:cNvPr id="5" name="Footer Placeholder 4">
            <a:extLst>
              <a:ext uri="{FF2B5EF4-FFF2-40B4-BE49-F238E27FC236}">
                <a16:creationId xmlns:a16="http://schemas.microsoft.com/office/drawing/2014/main" id="{3F8F3135-4285-F5DB-C1DA-AD5CA2B9B021}"/>
              </a:ext>
            </a:extLst>
          </p:cNvPr>
          <p:cNvSpPr>
            <a:spLocks noGrp="1"/>
          </p:cNvSpPr>
          <p:nvPr>
            <p:ph type="ftr" sz="quarter" idx="11"/>
          </p:nvPr>
        </p:nvSpPr>
        <p:spPr>
          <a:xfrm>
            <a:off x="5182756" y="6356351"/>
            <a:ext cx="2895600" cy="365125"/>
          </a:xfrm>
        </p:spPr>
        <p:txBody>
          <a:bodyPr/>
          <a:lstStyle/>
          <a:p>
            <a:r>
              <a:rPr lang="en-GB" dirty="0"/>
              <a:t>PS Booster magnets Task Force</a:t>
            </a:r>
          </a:p>
        </p:txBody>
      </p:sp>
      <p:sp>
        <p:nvSpPr>
          <p:cNvPr id="13" name="TextBox 12">
            <a:extLst>
              <a:ext uri="{FF2B5EF4-FFF2-40B4-BE49-F238E27FC236}">
                <a16:creationId xmlns:a16="http://schemas.microsoft.com/office/drawing/2014/main" id="{727257D5-524F-2384-526F-2C3DD2E64336}"/>
              </a:ext>
            </a:extLst>
          </p:cNvPr>
          <p:cNvSpPr txBox="1"/>
          <p:nvPr/>
        </p:nvSpPr>
        <p:spPr>
          <a:xfrm>
            <a:off x="472441" y="922020"/>
            <a:ext cx="821436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February/March  23</a:t>
            </a:r>
            <a:endParaRPr lang="en-GB" dirty="0"/>
          </a:p>
          <a:p>
            <a:pPr marL="742950" lvl="1" indent="-285750">
              <a:buFont typeface="Arial" panose="020B0604020202020204" pitchFamily="34" charset="0"/>
              <a:buChar char="•"/>
            </a:pPr>
            <a:r>
              <a:rPr lang="en-US" dirty="0"/>
              <a:t>CT and further microscopic analysis (MME) of a ‘cut’ sample taken from the PXMQNFJ4WP-B2000017 in the machine (unused spare magnet installed during YETS 22/23)</a:t>
            </a:r>
          </a:p>
          <a:p>
            <a:pPr marL="742950" lvl="1" indent="-285750">
              <a:buFont typeface="Arial" panose="020B0604020202020204" pitchFamily="34" charset="0"/>
              <a:buChar char="•"/>
            </a:pPr>
            <a:r>
              <a:rPr lang="en-US" dirty="0"/>
              <a:t>Early stage of corrosion and small quantities of Sulphur discovered, </a:t>
            </a:r>
            <a:r>
              <a:rPr lang="en-GB" b="0" u="none" strike="noStrike" dirty="0">
                <a:solidFill>
                  <a:srgbClr val="0645AD"/>
                </a:solidFill>
                <a:effectLst/>
                <a:latin typeface="Helvetica Neue"/>
                <a:hlinkClick r:id="rId2"/>
              </a:rPr>
              <a:t>https://edms.cern.ch/document/2855110/1</a:t>
            </a:r>
            <a:r>
              <a:rPr lang="en-GB" b="0" u="none" strike="noStrike" dirty="0">
                <a:solidFill>
                  <a:srgbClr val="0645AD"/>
                </a:solidFill>
                <a:effectLst/>
                <a:latin typeface="Helvetica Neue"/>
              </a:rPr>
              <a:t> &amp; </a:t>
            </a:r>
            <a:r>
              <a:rPr lang="en-GB" b="0" u="none" strike="noStrike" dirty="0">
                <a:solidFill>
                  <a:srgbClr val="0645AD"/>
                </a:solidFill>
                <a:effectLst/>
                <a:latin typeface="Helvetica Neue"/>
                <a:hlinkClick r:id="rId3"/>
              </a:rPr>
              <a:t>https://edms.cern.ch/document/2824484/1</a:t>
            </a:r>
            <a:endParaRPr lang="en-GB" b="0" dirty="0">
              <a:effectLst/>
              <a:latin typeface="Helvetica Neue"/>
            </a:endParaRPr>
          </a:p>
          <a:p>
            <a:pPr lvl="1"/>
            <a:endParaRPr lang="en-GB" b="0" dirty="0">
              <a:effectLst/>
              <a:latin typeface="Helvetica Neue"/>
            </a:endParaRPr>
          </a:p>
          <a:p>
            <a:pPr lvl="1"/>
            <a:endParaRPr lang="en-US" dirty="0"/>
          </a:p>
        </p:txBody>
      </p:sp>
      <p:graphicFrame>
        <p:nvGraphicFramePr>
          <p:cNvPr id="2" name="Table 1">
            <a:extLst>
              <a:ext uri="{FF2B5EF4-FFF2-40B4-BE49-F238E27FC236}">
                <a16:creationId xmlns:a16="http://schemas.microsoft.com/office/drawing/2014/main" id="{2DF87CCD-4879-6301-5944-ADAFD2339B26}"/>
              </a:ext>
            </a:extLst>
          </p:cNvPr>
          <p:cNvGraphicFramePr>
            <a:graphicFrameLocks noGrp="1"/>
          </p:cNvGraphicFramePr>
          <p:nvPr>
            <p:extLst>
              <p:ext uri="{D42A27DB-BD31-4B8C-83A1-F6EECF244321}">
                <p14:modId xmlns:p14="http://schemas.microsoft.com/office/powerpoint/2010/main" val="95872306"/>
              </p:ext>
            </p:extLst>
          </p:nvPr>
        </p:nvGraphicFramePr>
        <p:xfrm>
          <a:off x="457200" y="3339148"/>
          <a:ext cx="8226425" cy="640080"/>
        </p:xfrm>
        <a:graphic>
          <a:graphicData uri="http://schemas.openxmlformats.org/drawingml/2006/table">
            <a:tbl>
              <a:tblPr/>
              <a:tblGrid>
                <a:gridCol w="8226425">
                  <a:extLst>
                    <a:ext uri="{9D8B030D-6E8A-4147-A177-3AD203B41FA5}">
                      <a16:colId xmlns:a16="http://schemas.microsoft.com/office/drawing/2014/main" val="1993224994"/>
                    </a:ext>
                  </a:extLst>
                </a:gridCol>
              </a:tblGrid>
              <a:tr h="0">
                <a:tc>
                  <a:txBody>
                    <a:bodyPr/>
                    <a:lstStyle/>
                    <a:p>
                      <a:endParaRPr lang="en-GB" dirty="0"/>
                    </a:p>
                  </a:txBody>
                  <a:tcPr>
                    <a:lnL>
                      <a:noFill/>
                    </a:lnL>
                    <a:lnR>
                      <a:noFill/>
                    </a:lnR>
                    <a:lnT>
                      <a:noFill/>
                    </a:lnT>
                    <a:lnB>
                      <a:noFill/>
                    </a:lnB>
                    <a:solidFill>
                      <a:srgbClr val="FFFFFF"/>
                    </a:solidFill>
                  </a:tcPr>
                </a:tc>
                <a:extLst>
                  <a:ext uri="{0D108BD9-81ED-4DB2-BD59-A6C34878D82A}">
                    <a16:rowId xmlns:a16="http://schemas.microsoft.com/office/drawing/2014/main" val="1741701270"/>
                  </a:ext>
                </a:extLst>
              </a:tr>
              <a:tr h="0">
                <a:tc>
                  <a:txBody>
                    <a:bodyPr/>
                    <a:lstStyle/>
                    <a:p>
                      <a:pPr algn="l"/>
                      <a:endParaRPr lang="en-GB" b="0" dirty="0">
                        <a:effectLst/>
                        <a:latin typeface="Helvetica Neue"/>
                      </a:endParaRPr>
                    </a:p>
                  </a:txBody>
                  <a:tcPr marL="0" marR="0" marT="0" marB="0" anchor="ctr">
                    <a:lnL>
                      <a:noFill/>
                    </a:lnL>
                    <a:lnR>
                      <a:noFill/>
                    </a:lnR>
                    <a:lnT>
                      <a:noFill/>
                    </a:lnT>
                    <a:lnB>
                      <a:noFill/>
                    </a:lnB>
                  </a:tcPr>
                </a:tc>
                <a:extLst>
                  <a:ext uri="{0D108BD9-81ED-4DB2-BD59-A6C34878D82A}">
                    <a16:rowId xmlns:a16="http://schemas.microsoft.com/office/drawing/2014/main" val="338232711"/>
                  </a:ext>
                </a:extLst>
              </a:tr>
            </a:tbl>
          </a:graphicData>
        </a:graphic>
      </p:graphicFrame>
      <p:pic>
        <p:nvPicPr>
          <p:cNvPr id="11" name="Picture 10">
            <a:extLst>
              <a:ext uri="{FF2B5EF4-FFF2-40B4-BE49-F238E27FC236}">
                <a16:creationId xmlns:a16="http://schemas.microsoft.com/office/drawing/2014/main" id="{955BBE3F-9D20-4327-C332-4B4D3A0DF066}"/>
              </a:ext>
            </a:extLst>
          </p:cNvPr>
          <p:cNvPicPr>
            <a:picLocks noChangeAspect="1"/>
          </p:cNvPicPr>
          <p:nvPr/>
        </p:nvPicPr>
        <p:blipFill>
          <a:blip r:embed="rId4"/>
          <a:stretch>
            <a:fillRect/>
          </a:stretch>
        </p:blipFill>
        <p:spPr>
          <a:xfrm>
            <a:off x="5296535" y="2952489"/>
            <a:ext cx="2608793" cy="2845956"/>
          </a:xfrm>
          <a:prstGeom prst="rect">
            <a:avLst/>
          </a:prstGeom>
        </p:spPr>
      </p:pic>
      <p:pic>
        <p:nvPicPr>
          <p:cNvPr id="14" name="Picture 13" descr="A picture containing text, person&#10;&#10;Description automatically generated">
            <a:extLst>
              <a:ext uri="{FF2B5EF4-FFF2-40B4-BE49-F238E27FC236}">
                <a16:creationId xmlns:a16="http://schemas.microsoft.com/office/drawing/2014/main" id="{738B4439-0ECB-09BF-FBF3-A8A6F09578D0}"/>
              </a:ext>
            </a:extLst>
          </p:cNvPr>
          <p:cNvPicPr>
            <a:picLocks noChangeAspect="1"/>
          </p:cNvPicPr>
          <p:nvPr/>
        </p:nvPicPr>
        <p:blipFill>
          <a:blip r:embed="rId5"/>
          <a:stretch>
            <a:fillRect/>
          </a:stretch>
        </p:blipFill>
        <p:spPr>
          <a:xfrm rot="5400000">
            <a:off x="2499655" y="3308234"/>
            <a:ext cx="2845955" cy="2134466"/>
          </a:xfrm>
          <a:prstGeom prst="rect">
            <a:avLst/>
          </a:prstGeom>
        </p:spPr>
      </p:pic>
      <p:pic>
        <p:nvPicPr>
          <p:cNvPr id="16" name="Picture 15" descr="A picture containing person&#10;&#10;Description automatically generated">
            <a:extLst>
              <a:ext uri="{FF2B5EF4-FFF2-40B4-BE49-F238E27FC236}">
                <a16:creationId xmlns:a16="http://schemas.microsoft.com/office/drawing/2014/main" id="{B151BC0E-F1C5-5ABF-5A6C-E4EF0BE4FD73}"/>
              </a:ext>
            </a:extLst>
          </p:cNvPr>
          <p:cNvPicPr>
            <a:picLocks noChangeAspect="1"/>
          </p:cNvPicPr>
          <p:nvPr/>
        </p:nvPicPr>
        <p:blipFill>
          <a:blip r:embed="rId6"/>
          <a:stretch>
            <a:fillRect/>
          </a:stretch>
        </p:blipFill>
        <p:spPr>
          <a:xfrm rot="5400000">
            <a:off x="58521" y="3308234"/>
            <a:ext cx="2845955" cy="2134466"/>
          </a:xfrm>
          <a:prstGeom prst="rect">
            <a:avLst/>
          </a:prstGeom>
        </p:spPr>
      </p:pic>
      <p:sp>
        <p:nvSpPr>
          <p:cNvPr id="4" name="Date Placeholder 1">
            <a:extLst>
              <a:ext uri="{FF2B5EF4-FFF2-40B4-BE49-F238E27FC236}">
                <a16:creationId xmlns:a16="http://schemas.microsoft.com/office/drawing/2014/main" id="{925DDAD2-33E5-AE65-DE98-53A34054446E}"/>
              </a:ext>
            </a:extLst>
          </p:cNvPr>
          <p:cNvSpPr>
            <a:spLocks noGrp="1"/>
          </p:cNvSpPr>
          <p:nvPr>
            <p:ph type="dt" sz="half" idx="10"/>
          </p:nvPr>
        </p:nvSpPr>
        <p:spPr>
          <a:xfrm>
            <a:off x="2969335" y="6343330"/>
            <a:ext cx="2133600" cy="365125"/>
          </a:xfrm>
        </p:spPr>
        <p:txBody>
          <a:bodyPr/>
          <a:lstStyle/>
          <a:p>
            <a:r>
              <a:rPr lang="en-US" dirty="0"/>
              <a:t>29/03/2023</a:t>
            </a:r>
            <a:endParaRPr lang="en-GB" dirty="0"/>
          </a:p>
        </p:txBody>
      </p:sp>
    </p:spTree>
    <p:extLst>
      <p:ext uri="{BB962C8B-B14F-4D97-AF65-F5344CB8AC3E}">
        <p14:creationId xmlns:p14="http://schemas.microsoft.com/office/powerpoint/2010/main" val="2661635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78AE908-4544-9DB9-B0AC-65BB628C2C3E}"/>
              </a:ext>
            </a:extLst>
          </p:cNvPr>
          <p:cNvSpPr>
            <a:spLocks noGrp="1"/>
          </p:cNvSpPr>
          <p:nvPr>
            <p:ph type="sldNum" sz="quarter" idx="12"/>
          </p:nvPr>
        </p:nvSpPr>
        <p:spPr>
          <a:xfrm>
            <a:off x="8436089" y="6356352"/>
            <a:ext cx="501424" cy="365125"/>
          </a:xfrm>
        </p:spPr>
        <p:txBody>
          <a:bodyPr/>
          <a:lstStyle/>
          <a:p>
            <a:fld id="{F8729852-4BDB-423A-9E90-1D89B82E42E0}" type="slidenum">
              <a:rPr lang="en-GB" smtClean="0"/>
              <a:t>12</a:t>
            </a:fld>
            <a:endParaRPr lang="en-GB"/>
          </a:p>
        </p:txBody>
      </p:sp>
      <p:sp>
        <p:nvSpPr>
          <p:cNvPr id="8" name="TextBox 7">
            <a:extLst>
              <a:ext uri="{FF2B5EF4-FFF2-40B4-BE49-F238E27FC236}">
                <a16:creationId xmlns:a16="http://schemas.microsoft.com/office/drawing/2014/main" id="{B001BCEA-D053-C997-B87A-42730F632AD6}"/>
              </a:ext>
            </a:extLst>
          </p:cNvPr>
          <p:cNvSpPr txBox="1"/>
          <p:nvPr/>
        </p:nvSpPr>
        <p:spPr>
          <a:xfrm>
            <a:off x="1365764" y="184931"/>
            <a:ext cx="6571084" cy="461665"/>
          </a:xfrm>
          <a:prstGeom prst="rect">
            <a:avLst/>
          </a:prstGeom>
          <a:noFill/>
        </p:spPr>
        <p:txBody>
          <a:bodyPr wrap="square" rtlCol="0">
            <a:spAutoFit/>
          </a:bodyPr>
          <a:lstStyle/>
          <a:p>
            <a:pPr algn="ctr"/>
            <a:r>
              <a:rPr lang="en-GB" sz="2400" dirty="0"/>
              <a:t>Brazing Analysis</a:t>
            </a:r>
          </a:p>
        </p:txBody>
      </p:sp>
      <p:sp>
        <p:nvSpPr>
          <p:cNvPr id="5" name="Footer Placeholder 4">
            <a:extLst>
              <a:ext uri="{FF2B5EF4-FFF2-40B4-BE49-F238E27FC236}">
                <a16:creationId xmlns:a16="http://schemas.microsoft.com/office/drawing/2014/main" id="{3F8F3135-4285-F5DB-C1DA-AD5CA2B9B021}"/>
              </a:ext>
            </a:extLst>
          </p:cNvPr>
          <p:cNvSpPr>
            <a:spLocks noGrp="1"/>
          </p:cNvSpPr>
          <p:nvPr>
            <p:ph type="ftr" sz="quarter" idx="11"/>
          </p:nvPr>
        </p:nvSpPr>
        <p:spPr>
          <a:xfrm>
            <a:off x="5182756" y="6356351"/>
            <a:ext cx="2895600" cy="365125"/>
          </a:xfrm>
        </p:spPr>
        <p:txBody>
          <a:bodyPr/>
          <a:lstStyle/>
          <a:p>
            <a:r>
              <a:rPr lang="en-GB" dirty="0"/>
              <a:t>PS Booster magnets Task Force</a:t>
            </a:r>
          </a:p>
        </p:txBody>
      </p:sp>
      <p:sp>
        <p:nvSpPr>
          <p:cNvPr id="13" name="TextBox 12">
            <a:extLst>
              <a:ext uri="{FF2B5EF4-FFF2-40B4-BE49-F238E27FC236}">
                <a16:creationId xmlns:a16="http://schemas.microsoft.com/office/drawing/2014/main" id="{727257D5-524F-2384-526F-2C3DD2E64336}"/>
              </a:ext>
            </a:extLst>
          </p:cNvPr>
          <p:cNvSpPr txBox="1"/>
          <p:nvPr/>
        </p:nvSpPr>
        <p:spPr>
          <a:xfrm>
            <a:off x="464820" y="823772"/>
            <a:ext cx="821436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March 23</a:t>
            </a:r>
          </a:p>
          <a:p>
            <a:pPr marL="742950" lvl="1" indent="-285750">
              <a:buFont typeface="Arial" panose="020B0604020202020204" pitchFamily="34" charset="0"/>
              <a:buChar char="•"/>
            </a:pPr>
            <a:r>
              <a:rPr lang="en-US" dirty="0"/>
              <a:t>CT (MME) of ‘cut’ samples taken from the PXMQNEC4WP-B2000017, PXMQNFA4WP-B2000011 &amp; PXMQNED4WP-B2000027 (all magnets which have seen water leaks after 50 years of operation). </a:t>
            </a:r>
            <a:r>
              <a:rPr lang="en-GB" b="0" u="none" strike="noStrike" dirty="0">
                <a:solidFill>
                  <a:srgbClr val="0645AD"/>
                </a:solidFill>
                <a:effectLst/>
                <a:latin typeface="Helvetica Neue"/>
                <a:hlinkClick r:id="rId2"/>
              </a:rPr>
              <a:t>https://edms.cern.ch/document/2847250/1</a:t>
            </a:r>
            <a:r>
              <a:rPr lang="en-GB" b="0" u="none" strike="noStrike" dirty="0">
                <a:solidFill>
                  <a:srgbClr val="0645AD"/>
                </a:solidFill>
                <a:effectLst/>
                <a:latin typeface="Helvetica Neue"/>
              </a:rPr>
              <a:t>  </a:t>
            </a:r>
          </a:p>
          <a:p>
            <a:pPr marL="742950" lvl="1" indent="-285750">
              <a:buFont typeface="Arial" panose="020B0604020202020204" pitchFamily="34" charset="0"/>
              <a:buChar char="•"/>
            </a:pPr>
            <a:r>
              <a:rPr lang="en-GB" b="0" dirty="0">
                <a:effectLst/>
                <a:latin typeface="Helvetica Neue"/>
              </a:rPr>
              <a:t>Sample preparation for microscopic analysis underway.</a:t>
            </a:r>
          </a:p>
        </p:txBody>
      </p:sp>
      <p:pic>
        <p:nvPicPr>
          <p:cNvPr id="3" name="Picture 2" descr="A picture containing power saw, tool, miller&#10;&#10;Description automatically generated">
            <a:extLst>
              <a:ext uri="{FF2B5EF4-FFF2-40B4-BE49-F238E27FC236}">
                <a16:creationId xmlns:a16="http://schemas.microsoft.com/office/drawing/2014/main" id="{427CB585-ED44-7BBC-8936-17DF67F6D665}"/>
              </a:ext>
            </a:extLst>
          </p:cNvPr>
          <p:cNvPicPr>
            <a:picLocks noChangeAspect="1"/>
          </p:cNvPicPr>
          <p:nvPr/>
        </p:nvPicPr>
        <p:blipFill>
          <a:blip r:embed="rId3"/>
          <a:stretch>
            <a:fillRect/>
          </a:stretch>
        </p:blipFill>
        <p:spPr>
          <a:xfrm rot="5400000">
            <a:off x="4589770" y="3161901"/>
            <a:ext cx="3298625" cy="2473969"/>
          </a:xfrm>
          <a:prstGeom prst="rect">
            <a:avLst/>
          </a:prstGeom>
        </p:spPr>
      </p:pic>
      <p:pic>
        <p:nvPicPr>
          <p:cNvPr id="7" name="Content Placeholder 3">
            <a:extLst>
              <a:ext uri="{FF2B5EF4-FFF2-40B4-BE49-F238E27FC236}">
                <a16:creationId xmlns:a16="http://schemas.microsoft.com/office/drawing/2014/main" id="{AB3A652F-7A34-A3DF-AAD9-D6475AF943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1859" y="2749572"/>
            <a:ext cx="2674141" cy="3287185"/>
          </a:xfrm>
          <a:prstGeom prst="rect">
            <a:avLst/>
          </a:prstGeom>
        </p:spPr>
      </p:pic>
      <p:sp>
        <p:nvSpPr>
          <p:cNvPr id="4" name="Date Placeholder 1">
            <a:extLst>
              <a:ext uri="{FF2B5EF4-FFF2-40B4-BE49-F238E27FC236}">
                <a16:creationId xmlns:a16="http://schemas.microsoft.com/office/drawing/2014/main" id="{8FFB6290-3D31-5C2D-C832-C5E1E9DAEEB8}"/>
              </a:ext>
            </a:extLst>
          </p:cNvPr>
          <p:cNvSpPr>
            <a:spLocks noGrp="1"/>
          </p:cNvSpPr>
          <p:nvPr>
            <p:ph type="dt" sz="half" idx="10"/>
          </p:nvPr>
        </p:nvSpPr>
        <p:spPr>
          <a:xfrm>
            <a:off x="2969335" y="6343330"/>
            <a:ext cx="2133600" cy="365125"/>
          </a:xfrm>
        </p:spPr>
        <p:txBody>
          <a:bodyPr/>
          <a:lstStyle/>
          <a:p>
            <a:r>
              <a:rPr lang="en-US" dirty="0"/>
              <a:t>29/03/2023</a:t>
            </a:r>
            <a:endParaRPr lang="en-GB" dirty="0"/>
          </a:p>
        </p:txBody>
      </p:sp>
    </p:spTree>
    <p:extLst>
      <p:ext uri="{BB962C8B-B14F-4D97-AF65-F5344CB8AC3E}">
        <p14:creationId xmlns:p14="http://schemas.microsoft.com/office/powerpoint/2010/main" val="3564299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86C01A5-93AD-3748-8380-1B61F645912D}"/>
              </a:ext>
            </a:extLst>
          </p:cNvPr>
          <p:cNvSpPr>
            <a:spLocks noGrp="1"/>
          </p:cNvSpPr>
          <p:nvPr>
            <p:ph type="dt" sz="half" idx="10"/>
          </p:nvPr>
        </p:nvSpPr>
        <p:spPr/>
        <p:txBody>
          <a:bodyPr/>
          <a:lstStyle/>
          <a:p>
            <a:r>
              <a:rPr lang="en-US"/>
              <a:t>29/03/2023</a:t>
            </a:r>
            <a:endParaRPr lang="en-GB"/>
          </a:p>
        </p:txBody>
      </p:sp>
      <p:sp>
        <p:nvSpPr>
          <p:cNvPr id="9" name="Footer Placeholder 8">
            <a:extLst>
              <a:ext uri="{FF2B5EF4-FFF2-40B4-BE49-F238E27FC236}">
                <a16:creationId xmlns:a16="http://schemas.microsoft.com/office/drawing/2014/main" id="{D8FBBF0E-16CC-A753-DF04-B28713FDFEA7}"/>
              </a:ext>
            </a:extLst>
          </p:cNvPr>
          <p:cNvSpPr>
            <a:spLocks noGrp="1"/>
          </p:cNvSpPr>
          <p:nvPr>
            <p:ph type="ftr" sz="quarter" idx="11"/>
          </p:nvPr>
        </p:nvSpPr>
        <p:spPr/>
        <p:txBody>
          <a:bodyPr/>
          <a:lstStyle/>
          <a:p>
            <a:r>
              <a:rPr lang="en-GB"/>
              <a:t>PS Booster magnets Task Force</a:t>
            </a:r>
          </a:p>
        </p:txBody>
      </p:sp>
      <p:sp>
        <p:nvSpPr>
          <p:cNvPr id="11" name="Slide Number Placeholder 10">
            <a:extLst>
              <a:ext uri="{FF2B5EF4-FFF2-40B4-BE49-F238E27FC236}">
                <a16:creationId xmlns:a16="http://schemas.microsoft.com/office/drawing/2014/main" id="{D906507F-C1BE-D591-94AA-58E64C3E7BFA}"/>
              </a:ext>
            </a:extLst>
          </p:cNvPr>
          <p:cNvSpPr>
            <a:spLocks noGrp="1"/>
          </p:cNvSpPr>
          <p:nvPr>
            <p:ph type="sldNum" sz="quarter" idx="12"/>
          </p:nvPr>
        </p:nvSpPr>
        <p:spPr/>
        <p:txBody>
          <a:bodyPr/>
          <a:lstStyle/>
          <a:p>
            <a:fld id="{F8729852-4BDB-423A-9E90-1D89B82E42E0}" type="slidenum">
              <a:rPr lang="en-GB" smtClean="0"/>
              <a:t>13</a:t>
            </a:fld>
            <a:endParaRPr lang="en-GB"/>
          </a:p>
        </p:txBody>
      </p:sp>
      <p:sp>
        <p:nvSpPr>
          <p:cNvPr id="12" name="TextBox 11">
            <a:extLst>
              <a:ext uri="{FF2B5EF4-FFF2-40B4-BE49-F238E27FC236}">
                <a16:creationId xmlns:a16="http://schemas.microsoft.com/office/drawing/2014/main" id="{9542FC2A-D59F-458E-D0DC-EEB84261DE4E}"/>
              </a:ext>
            </a:extLst>
          </p:cNvPr>
          <p:cNvSpPr txBox="1"/>
          <p:nvPr/>
        </p:nvSpPr>
        <p:spPr>
          <a:xfrm>
            <a:off x="1365764" y="184931"/>
            <a:ext cx="6571084" cy="461665"/>
          </a:xfrm>
          <a:prstGeom prst="rect">
            <a:avLst/>
          </a:prstGeom>
          <a:noFill/>
        </p:spPr>
        <p:txBody>
          <a:bodyPr wrap="square" rtlCol="0">
            <a:spAutoFit/>
          </a:bodyPr>
          <a:lstStyle/>
          <a:p>
            <a:pPr algn="ctr"/>
            <a:r>
              <a:rPr lang="en-GB" sz="2400" dirty="0"/>
              <a:t>Brazing patching QFO161</a:t>
            </a:r>
          </a:p>
        </p:txBody>
      </p:sp>
      <p:pic>
        <p:nvPicPr>
          <p:cNvPr id="13" name="Picture 12" descr="A picture containing wooden, wood&#10;&#10;Description automatically generated">
            <a:extLst>
              <a:ext uri="{FF2B5EF4-FFF2-40B4-BE49-F238E27FC236}">
                <a16:creationId xmlns:a16="http://schemas.microsoft.com/office/drawing/2014/main" id="{737493DD-B98B-2DC1-9660-198C32997B5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44351" y="851398"/>
            <a:ext cx="3959165" cy="1826400"/>
          </a:xfrm>
          <a:prstGeom prst="rect">
            <a:avLst/>
          </a:prstGeom>
        </p:spPr>
      </p:pic>
      <p:pic>
        <p:nvPicPr>
          <p:cNvPr id="14" name="Picture 13">
            <a:extLst>
              <a:ext uri="{FF2B5EF4-FFF2-40B4-BE49-F238E27FC236}">
                <a16:creationId xmlns:a16="http://schemas.microsoft.com/office/drawing/2014/main" id="{7BE547FB-77B0-CBE7-F8D9-988D5E483F80}"/>
              </a:ext>
            </a:extLst>
          </p:cNvPr>
          <p:cNvPicPr/>
          <p:nvPr/>
        </p:nvPicPr>
        <p:blipFill rotWithShape="1">
          <a:blip r:embed="rId3" cstate="email">
            <a:extLst>
              <a:ext uri="{28A0092B-C50C-407E-A947-70E740481C1C}">
                <a14:useLocalDpi xmlns:a14="http://schemas.microsoft.com/office/drawing/2010/main" val="0"/>
              </a:ext>
            </a:extLst>
          </a:blip>
          <a:srcRect r="40241"/>
          <a:stretch/>
        </p:blipFill>
        <p:spPr bwMode="auto">
          <a:xfrm rot="5400000">
            <a:off x="5987242" y="3315630"/>
            <a:ext cx="2349304" cy="1483244"/>
          </a:xfrm>
          <a:prstGeom prst="rect">
            <a:avLst/>
          </a:prstGeom>
          <a:noFill/>
          <a:ln>
            <a:noFill/>
          </a:ln>
        </p:spPr>
      </p:pic>
      <p:pic>
        <p:nvPicPr>
          <p:cNvPr id="15" name="Picture 14">
            <a:extLst>
              <a:ext uri="{FF2B5EF4-FFF2-40B4-BE49-F238E27FC236}">
                <a16:creationId xmlns:a16="http://schemas.microsoft.com/office/drawing/2014/main" id="{0F7A0376-411E-DAE8-69DA-D8E6C8713392}"/>
              </a:ext>
            </a:extLst>
          </p:cNvPr>
          <p:cNvPicPr>
            <a:picLocks noChangeAspect="1"/>
          </p:cNvPicPr>
          <p:nvPr/>
        </p:nvPicPr>
        <p:blipFill rotWithShape="1">
          <a:blip r:embed="rId4"/>
          <a:srcRect r="34509"/>
          <a:stretch/>
        </p:blipFill>
        <p:spPr>
          <a:xfrm>
            <a:off x="3808234" y="2882600"/>
            <a:ext cx="2060704" cy="2349304"/>
          </a:xfrm>
          <a:prstGeom prst="rect">
            <a:avLst/>
          </a:prstGeom>
        </p:spPr>
      </p:pic>
      <p:pic>
        <p:nvPicPr>
          <p:cNvPr id="16" name="Picture 15" descr="A picture containing electronics, orange, drum&#10;&#10;Description automatically generated">
            <a:extLst>
              <a:ext uri="{FF2B5EF4-FFF2-40B4-BE49-F238E27FC236}">
                <a16:creationId xmlns:a16="http://schemas.microsoft.com/office/drawing/2014/main" id="{AC37687A-F9DC-6BCE-5DFF-24B0FE5FE06C}"/>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64962" y="851398"/>
            <a:ext cx="2994723" cy="3992964"/>
          </a:xfrm>
          <a:prstGeom prst="rect">
            <a:avLst/>
          </a:prstGeom>
        </p:spPr>
      </p:pic>
      <p:sp>
        <p:nvSpPr>
          <p:cNvPr id="2" name="TextBox 1">
            <a:extLst>
              <a:ext uri="{FF2B5EF4-FFF2-40B4-BE49-F238E27FC236}">
                <a16:creationId xmlns:a16="http://schemas.microsoft.com/office/drawing/2014/main" id="{9EB0BFDE-D1F2-5415-4583-028FD946239D}"/>
              </a:ext>
            </a:extLst>
          </p:cNvPr>
          <p:cNvSpPr txBox="1"/>
          <p:nvPr/>
        </p:nvSpPr>
        <p:spPr>
          <a:xfrm>
            <a:off x="1174750" y="5403850"/>
            <a:ext cx="6648450" cy="923330"/>
          </a:xfrm>
          <a:prstGeom prst="rect">
            <a:avLst/>
          </a:prstGeom>
          <a:noFill/>
        </p:spPr>
        <p:txBody>
          <a:bodyPr wrap="square" rtlCol="0">
            <a:spAutoFit/>
          </a:bodyPr>
          <a:lstStyle/>
          <a:p>
            <a:r>
              <a:rPr lang="en-US" dirty="0"/>
              <a:t>Leak discovered during the run (06/21), an in-situ repair was made using ‘soft’ solder, finally the magnet was exchanged during the following YETS.</a:t>
            </a:r>
            <a:endParaRPr lang="en-GB" dirty="0"/>
          </a:p>
        </p:txBody>
      </p:sp>
    </p:spTree>
    <p:extLst>
      <p:ext uri="{BB962C8B-B14F-4D97-AF65-F5344CB8AC3E}">
        <p14:creationId xmlns:p14="http://schemas.microsoft.com/office/powerpoint/2010/main" val="1604490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C81015-7C43-624D-B530-3D5C29AE7E3C}"/>
              </a:ext>
            </a:extLst>
          </p:cNvPr>
          <p:cNvSpPr txBox="1"/>
          <p:nvPr/>
        </p:nvSpPr>
        <p:spPr>
          <a:xfrm>
            <a:off x="277833" y="5324060"/>
            <a:ext cx="8746946" cy="369332"/>
          </a:xfrm>
          <a:prstGeom prst="rect">
            <a:avLst/>
          </a:prstGeom>
          <a:noFill/>
        </p:spPr>
        <p:txBody>
          <a:bodyPr wrap="none" rtlCol="0">
            <a:spAutoFit/>
          </a:bodyPr>
          <a:lstStyle/>
          <a:p>
            <a:r>
              <a:rPr lang="en-US" dirty="0"/>
              <a:t>Induction Brazing repair of the PSB QFO91 Quadrupole in TE workshop summer 22.</a:t>
            </a:r>
            <a:endParaRPr lang="en-GB" dirty="0"/>
          </a:p>
        </p:txBody>
      </p:sp>
      <p:grpSp>
        <p:nvGrpSpPr>
          <p:cNvPr id="10" name="Group 9">
            <a:extLst>
              <a:ext uri="{FF2B5EF4-FFF2-40B4-BE49-F238E27FC236}">
                <a16:creationId xmlns:a16="http://schemas.microsoft.com/office/drawing/2014/main" id="{A227F39C-54C4-6205-24FB-103767101A22}"/>
              </a:ext>
            </a:extLst>
          </p:cNvPr>
          <p:cNvGrpSpPr/>
          <p:nvPr/>
        </p:nvGrpSpPr>
        <p:grpSpPr>
          <a:xfrm>
            <a:off x="0" y="818243"/>
            <a:ext cx="9144000" cy="4218215"/>
            <a:chOff x="0" y="1319893"/>
            <a:chExt cx="9144000" cy="4218215"/>
          </a:xfrm>
        </p:grpSpPr>
        <p:pic>
          <p:nvPicPr>
            <p:cNvPr id="8" name="Picture 7">
              <a:extLst>
                <a:ext uri="{FF2B5EF4-FFF2-40B4-BE49-F238E27FC236}">
                  <a16:creationId xmlns:a16="http://schemas.microsoft.com/office/drawing/2014/main" id="{AEDA2F15-20A6-5C17-BC88-7B126A1C66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19893"/>
              <a:ext cx="9144000" cy="4218215"/>
            </a:xfrm>
            <a:prstGeom prst="rect">
              <a:avLst/>
            </a:prstGeom>
          </p:spPr>
        </p:pic>
        <p:sp>
          <p:nvSpPr>
            <p:cNvPr id="3" name="TextBox 2">
              <a:extLst>
                <a:ext uri="{FF2B5EF4-FFF2-40B4-BE49-F238E27FC236}">
                  <a16:creationId xmlns:a16="http://schemas.microsoft.com/office/drawing/2014/main" id="{EF7D1EE2-F39F-9CA8-C765-0EF2D29B5E48}"/>
                </a:ext>
              </a:extLst>
            </p:cNvPr>
            <p:cNvSpPr txBox="1"/>
            <p:nvPr/>
          </p:nvSpPr>
          <p:spPr>
            <a:xfrm>
              <a:off x="1458852" y="1870681"/>
              <a:ext cx="1745038" cy="461665"/>
            </a:xfrm>
            <a:prstGeom prst="rect">
              <a:avLst/>
            </a:prstGeom>
            <a:solidFill>
              <a:schemeClr val="bg1"/>
            </a:solidFill>
          </p:spPr>
          <p:txBody>
            <a:bodyPr wrap="square" rtlCol="0">
              <a:spAutoFit/>
            </a:bodyPr>
            <a:lstStyle/>
            <a:p>
              <a:r>
                <a:rPr lang="en-US" sz="1200" dirty="0"/>
                <a:t>Water cooling to avoid damaging insulation</a:t>
              </a:r>
              <a:endParaRPr lang="en-GB" sz="1200" dirty="0"/>
            </a:p>
          </p:txBody>
        </p:sp>
        <p:cxnSp>
          <p:nvCxnSpPr>
            <p:cNvPr id="5" name="Straight Arrow Connector 4">
              <a:extLst>
                <a:ext uri="{FF2B5EF4-FFF2-40B4-BE49-F238E27FC236}">
                  <a16:creationId xmlns:a16="http://schemas.microsoft.com/office/drawing/2014/main" id="{F0AEA519-9644-FB87-BBB6-E6BBD271C6CC}"/>
                </a:ext>
              </a:extLst>
            </p:cNvPr>
            <p:cNvCxnSpPr/>
            <p:nvPr/>
          </p:nvCxnSpPr>
          <p:spPr>
            <a:xfrm>
              <a:off x="3287652" y="2332346"/>
              <a:ext cx="879499" cy="368973"/>
            </a:xfrm>
            <a:prstGeom prst="straightConnector1">
              <a:avLst/>
            </a:prstGeom>
            <a:ln>
              <a:solidFill>
                <a:schemeClr val="tx1">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04B8A853-2096-5C30-A932-4C4C43EF3376}"/>
                </a:ext>
              </a:extLst>
            </p:cNvPr>
            <p:cNvSpPr txBox="1"/>
            <p:nvPr/>
          </p:nvSpPr>
          <p:spPr>
            <a:xfrm>
              <a:off x="1017939" y="4419978"/>
              <a:ext cx="1745038" cy="276999"/>
            </a:xfrm>
            <a:prstGeom prst="rect">
              <a:avLst/>
            </a:prstGeom>
            <a:solidFill>
              <a:schemeClr val="bg1"/>
            </a:solidFill>
          </p:spPr>
          <p:txBody>
            <a:bodyPr wrap="square" rtlCol="0">
              <a:spAutoFit/>
            </a:bodyPr>
            <a:lstStyle/>
            <a:p>
              <a:r>
                <a:rPr lang="en-US" sz="1200" dirty="0"/>
                <a:t>Induction brazing head</a:t>
              </a:r>
              <a:endParaRPr lang="en-GB" sz="1200" dirty="0"/>
            </a:p>
          </p:txBody>
        </p:sp>
        <p:cxnSp>
          <p:nvCxnSpPr>
            <p:cNvPr id="7" name="Straight Arrow Connector 6">
              <a:extLst>
                <a:ext uri="{FF2B5EF4-FFF2-40B4-BE49-F238E27FC236}">
                  <a16:creationId xmlns:a16="http://schemas.microsoft.com/office/drawing/2014/main" id="{887C72E3-A36D-C941-8133-1FC58ADE376D}"/>
                </a:ext>
              </a:extLst>
            </p:cNvPr>
            <p:cNvCxnSpPr>
              <a:cxnSpLocks/>
            </p:cNvCxnSpPr>
            <p:nvPr/>
          </p:nvCxnSpPr>
          <p:spPr>
            <a:xfrm flipV="1">
              <a:off x="2700155" y="4196189"/>
              <a:ext cx="963261" cy="243188"/>
            </a:xfrm>
            <a:prstGeom prst="straightConnector1">
              <a:avLst/>
            </a:prstGeom>
            <a:ln>
              <a:solidFill>
                <a:schemeClr val="tx1">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
        <p:nvSpPr>
          <p:cNvPr id="4" name="Date Placeholder 3">
            <a:extLst>
              <a:ext uri="{FF2B5EF4-FFF2-40B4-BE49-F238E27FC236}">
                <a16:creationId xmlns:a16="http://schemas.microsoft.com/office/drawing/2014/main" id="{086C01A5-93AD-3748-8380-1B61F645912D}"/>
              </a:ext>
            </a:extLst>
          </p:cNvPr>
          <p:cNvSpPr>
            <a:spLocks noGrp="1"/>
          </p:cNvSpPr>
          <p:nvPr>
            <p:ph type="dt" sz="half" idx="10"/>
          </p:nvPr>
        </p:nvSpPr>
        <p:spPr/>
        <p:txBody>
          <a:bodyPr/>
          <a:lstStyle/>
          <a:p>
            <a:r>
              <a:rPr lang="en-US"/>
              <a:t>29/03/2023</a:t>
            </a:r>
            <a:endParaRPr lang="en-GB"/>
          </a:p>
        </p:txBody>
      </p:sp>
      <p:sp>
        <p:nvSpPr>
          <p:cNvPr id="9" name="Footer Placeholder 8">
            <a:extLst>
              <a:ext uri="{FF2B5EF4-FFF2-40B4-BE49-F238E27FC236}">
                <a16:creationId xmlns:a16="http://schemas.microsoft.com/office/drawing/2014/main" id="{D8FBBF0E-16CC-A753-DF04-B28713FDFEA7}"/>
              </a:ext>
            </a:extLst>
          </p:cNvPr>
          <p:cNvSpPr>
            <a:spLocks noGrp="1"/>
          </p:cNvSpPr>
          <p:nvPr>
            <p:ph type="ftr" sz="quarter" idx="11"/>
          </p:nvPr>
        </p:nvSpPr>
        <p:spPr/>
        <p:txBody>
          <a:bodyPr/>
          <a:lstStyle/>
          <a:p>
            <a:r>
              <a:rPr lang="en-GB"/>
              <a:t>PS Booster magnets Task Force</a:t>
            </a:r>
          </a:p>
        </p:txBody>
      </p:sp>
      <p:sp>
        <p:nvSpPr>
          <p:cNvPr id="11" name="Slide Number Placeholder 10">
            <a:extLst>
              <a:ext uri="{FF2B5EF4-FFF2-40B4-BE49-F238E27FC236}">
                <a16:creationId xmlns:a16="http://schemas.microsoft.com/office/drawing/2014/main" id="{D906507F-C1BE-D591-94AA-58E64C3E7BFA}"/>
              </a:ext>
            </a:extLst>
          </p:cNvPr>
          <p:cNvSpPr>
            <a:spLocks noGrp="1"/>
          </p:cNvSpPr>
          <p:nvPr>
            <p:ph type="sldNum" sz="quarter" idx="12"/>
          </p:nvPr>
        </p:nvSpPr>
        <p:spPr/>
        <p:txBody>
          <a:bodyPr/>
          <a:lstStyle/>
          <a:p>
            <a:fld id="{F8729852-4BDB-423A-9E90-1D89B82E42E0}" type="slidenum">
              <a:rPr lang="en-GB" smtClean="0"/>
              <a:t>14</a:t>
            </a:fld>
            <a:endParaRPr lang="en-GB"/>
          </a:p>
        </p:txBody>
      </p:sp>
      <p:sp>
        <p:nvSpPr>
          <p:cNvPr id="12" name="TextBox 11">
            <a:extLst>
              <a:ext uri="{FF2B5EF4-FFF2-40B4-BE49-F238E27FC236}">
                <a16:creationId xmlns:a16="http://schemas.microsoft.com/office/drawing/2014/main" id="{A1EDFA8A-C9DB-05CF-DE74-A778FC583C1D}"/>
              </a:ext>
            </a:extLst>
          </p:cNvPr>
          <p:cNvSpPr txBox="1"/>
          <p:nvPr/>
        </p:nvSpPr>
        <p:spPr>
          <a:xfrm>
            <a:off x="1365764" y="184931"/>
            <a:ext cx="6571084" cy="461665"/>
          </a:xfrm>
          <a:prstGeom prst="rect">
            <a:avLst/>
          </a:prstGeom>
          <a:noFill/>
        </p:spPr>
        <p:txBody>
          <a:bodyPr wrap="square" rtlCol="0">
            <a:spAutoFit/>
          </a:bodyPr>
          <a:lstStyle/>
          <a:p>
            <a:pPr algn="ctr"/>
            <a:r>
              <a:rPr lang="en-GB" sz="2400" dirty="0"/>
              <a:t>Brazing repair</a:t>
            </a:r>
          </a:p>
        </p:txBody>
      </p:sp>
    </p:spTree>
    <p:extLst>
      <p:ext uri="{BB962C8B-B14F-4D97-AF65-F5344CB8AC3E}">
        <p14:creationId xmlns:p14="http://schemas.microsoft.com/office/powerpoint/2010/main" val="2354934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846602-3860-5840-25CD-4C291129918D}"/>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7646D9A8-5F6A-FE06-252E-2DA6166CA05C}"/>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7F00CD61-94F6-3502-6CCD-2BEEEBA0B17F}"/>
              </a:ext>
            </a:extLst>
          </p:cNvPr>
          <p:cNvSpPr>
            <a:spLocks noGrp="1"/>
          </p:cNvSpPr>
          <p:nvPr>
            <p:ph type="sldNum" sz="quarter" idx="12"/>
          </p:nvPr>
        </p:nvSpPr>
        <p:spPr/>
        <p:txBody>
          <a:bodyPr/>
          <a:lstStyle/>
          <a:p>
            <a:fld id="{F8729852-4BDB-423A-9E90-1D89B82E42E0}" type="slidenum">
              <a:rPr lang="en-GB" smtClean="0"/>
              <a:t>15</a:t>
            </a:fld>
            <a:endParaRPr lang="en-GB"/>
          </a:p>
        </p:txBody>
      </p:sp>
      <p:pic>
        <p:nvPicPr>
          <p:cNvPr id="8" name="Picture 7" descr="The inside of a car&#10;&#10;Description automatically generated with medium confidence">
            <a:extLst>
              <a:ext uri="{FF2B5EF4-FFF2-40B4-BE49-F238E27FC236}">
                <a16:creationId xmlns:a16="http://schemas.microsoft.com/office/drawing/2014/main" id="{73F0175E-419F-EA16-9CC9-2B7E90CE6D49}"/>
              </a:ext>
            </a:extLst>
          </p:cNvPr>
          <p:cNvPicPr>
            <a:picLocks noChangeAspect="1"/>
          </p:cNvPicPr>
          <p:nvPr/>
        </p:nvPicPr>
        <p:blipFill>
          <a:blip r:embed="rId2"/>
          <a:stretch>
            <a:fillRect/>
          </a:stretch>
        </p:blipFill>
        <p:spPr>
          <a:xfrm rot="5400000">
            <a:off x="707167" y="1967354"/>
            <a:ext cx="4413412" cy="2035950"/>
          </a:xfrm>
          <a:prstGeom prst="rect">
            <a:avLst/>
          </a:prstGeom>
        </p:spPr>
      </p:pic>
      <p:pic>
        <p:nvPicPr>
          <p:cNvPr id="10" name="Picture 9">
            <a:extLst>
              <a:ext uri="{FF2B5EF4-FFF2-40B4-BE49-F238E27FC236}">
                <a16:creationId xmlns:a16="http://schemas.microsoft.com/office/drawing/2014/main" id="{805127EF-69C3-B4BD-B7EE-3D3D6635E370}"/>
              </a:ext>
            </a:extLst>
          </p:cNvPr>
          <p:cNvPicPr>
            <a:picLocks noChangeAspect="1"/>
          </p:cNvPicPr>
          <p:nvPr/>
        </p:nvPicPr>
        <p:blipFill>
          <a:blip r:embed="rId3"/>
          <a:stretch>
            <a:fillRect/>
          </a:stretch>
        </p:blipFill>
        <p:spPr>
          <a:xfrm rot="5400000">
            <a:off x="3914202" y="1967353"/>
            <a:ext cx="4413415" cy="2035950"/>
          </a:xfrm>
          <a:prstGeom prst="rect">
            <a:avLst/>
          </a:prstGeom>
        </p:spPr>
      </p:pic>
      <p:sp>
        <p:nvSpPr>
          <p:cNvPr id="11" name="TextBox 10">
            <a:extLst>
              <a:ext uri="{FF2B5EF4-FFF2-40B4-BE49-F238E27FC236}">
                <a16:creationId xmlns:a16="http://schemas.microsoft.com/office/drawing/2014/main" id="{FB139AB8-F6B9-E0C0-2836-24FF55D57773}"/>
              </a:ext>
            </a:extLst>
          </p:cNvPr>
          <p:cNvSpPr txBox="1"/>
          <p:nvPr/>
        </p:nvSpPr>
        <p:spPr>
          <a:xfrm>
            <a:off x="1365764" y="184931"/>
            <a:ext cx="6571084" cy="461665"/>
          </a:xfrm>
          <a:prstGeom prst="rect">
            <a:avLst/>
          </a:prstGeom>
          <a:noFill/>
        </p:spPr>
        <p:txBody>
          <a:bodyPr wrap="square" rtlCol="0">
            <a:spAutoFit/>
          </a:bodyPr>
          <a:lstStyle/>
          <a:p>
            <a:pPr algn="ctr"/>
            <a:r>
              <a:rPr lang="en-GB" sz="2400" dirty="0"/>
              <a:t>Brazing failure mitigation…</a:t>
            </a:r>
          </a:p>
        </p:txBody>
      </p:sp>
      <p:sp>
        <p:nvSpPr>
          <p:cNvPr id="2" name="TextBox 1">
            <a:extLst>
              <a:ext uri="{FF2B5EF4-FFF2-40B4-BE49-F238E27FC236}">
                <a16:creationId xmlns:a16="http://schemas.microsoft.com/office/drawing/2014/main" id="{B2A4144C-DEAE-E9AE-BFBD-A8DD3BEDFBFF}"/>
              </a:ext>
            </a:extLst>
          </p:cNvPr>
          <p:cNvSpPr txBox="1"/>
          <p:nvPr/>
        </p:nvSpPr>
        <p:spPr>
          <a:xfrm>
            <a:off x="576283" y="5324060"/>
            <a:ext cx="7659015" cy="923330"/>
          </a:xfrm>
          <a:prstGeom prst="rect">
            <a:avLst/>
          </a:prstGeom>
          <a:noFill/>
        </p:spPr>
        <p:txBody>
          <a:bodyPr wrap="square" rtlCol="0">
            <a:spAutoFit/>
          </a:bodyPr>
          <a:lstStyle/>
          <a:p>
            <a:r>
              <a:rPr lang="en-US" dirty="0"/>
              <a:t>BR.QDE 5, Oct 22  </a:t>
            </a:r>
          </a:p>
          <a:p>
            <a:r>
              <a:rPr lang="en-US" dirty="0"/>
              <a:t>Diversion of the leak to the booster tunnel floor until the magnet could be exchange in the YETS 22/23 </a:t>
            </a:r>
            <a:endParaRPr lang="en-GB" dirty="0"/>
          </a:p>
        </p:txBody>
      </p:sp>
    </p:spTree>
    <p:extLst>
      <p:ext uri="{BB962C8B-B14F-4D97-AF65-F5344CB8AC3E}">
        <p14:creationId xmlns:p14="http://schemas.microsoft.com/office/powerpoint/2010/main" val="539568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846602-3860-5840-25CD-4C291129918D}"/>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7646D9A8-5F6A-FE06-252E-2DA6166CA05C}"/>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7F00CD61-94F6-3502-6CCD-2BEEEBA0B17F}"/>
              </a:ext>
            </a:extLst>
          </p:cNvPr>
          <p:cNvSpPr>
            <a:spLocks noGrp="1"/>
          </p:cNvSpPr>
          <p:nvPr>
            <p:ph type="sldNum" sz="quarter" idx="12"/>
          </p:nvPr>
        </p:nvSpPr>
        <p:spPr/>
        <p:txBody>
          <a:bodyPr/>
          <a:lstStyle/>
          <a:p>
            <a:fld id="{F8729852-4BDB-423A-9E90-1D89B82E42E0}" type="slidenum">
              <a:rPr lang="en-GB" smtClean="0"/>
              <a:t>16</a:t>
            </a:fld>
            <a:endParaRPr lang="en-GB"/>
          </a:p>
        </p:txBody>
      </p:sp>
      <p:sp>
        <p:nvSpPr>
          <p:cNvPr id="11" name="TextBox 10">
            <a:extLst>
              <a:ext uri="{FF2B5EF4-FFF2-40B4-BE49-F238E27FC236}">
                <a16:creationId xmlns:a16="http://schemas.microsoft.com/office/drawing/2014/main" id="{FB139AB8-F6B9-E0C0-2836-24FF55D57773}"/>
              </a:ext>
            </a:extLst>
          </p:cNvPr>
          <p:cNvSpPr txBox="1"/>
          <p:nvPr/>
        </p:nvSpPr>
        <p:spPr>
          <a:xfrm>
            <a:off x="1365764" y="184931"/>
            <a:ext cx="6571084" cy="461665"/>
          </a:xfrm>
          <a:prstGeom prst="rect">
            <a:avLst/>
          </a:prstGeom>
          <a:noFill/>
        </p:spPr>
        <p:txBody>
          <a:bodyPr wrap="square" rtlCol="0">
            <a:spAutoFit/>
          </a:bodyPr>
          <a:lstStyle/>
          <a:p>
            <a:pPr algn="ctr"/>
            <a:r>
              <a:rPr lang="en-GB" sz="2400" dirty="0"/>
              <a:t>Magnet reconstruction…</a:t>
            </a:r>
          </a:p>
        </p:txBody>
      </p:sp>
      <p:sp>
        <p:nvSpPr>
          <p:cNvPr id="3" name="TextBox 2">
            <a:extLst>
              <a:ext uri="{FF2B5EF4-FFF2-40B4-BE49-F238E27FC236}">
                <a16:creationId xmlns:a16="http://schemas.microsoft.com/office/drawing/2014/main" id="{5EA4A63C-550F-CB04-A2D8-BDA9595A66C5}"/>
              </a:ext>
            </a:extLst>
          </p:cNvPr>
          <p:cNvSpPr txBox="1"/>
          <p:nvPr/>
        </p:nvSpPr>
        <p:spPr>
          <a:xfrm>
            <a:off x="-79896" y="676500"/>
            <a:ext cx="4731202" cy="2585323"/>
          </a:xfrm>
          <a:prstGeom prst="rect">
            <a:avLst/>
          </a:prstGeom>
          <a:noFill/>
        </p:spPr>
        <p:txBody>
          <a:bodyPr wrap="square">
            <a:spAutoFit/>
          </a:bodyPr>
          <a:lstStyle/>
          <a:p>
            <a:pPr marL="742950" lvl="1" indent="-285750">
              <a:buFont typeface="Arial" panose="020B0604020202020204" pitchFamily="34" charset="0"/>
              <a:buChar char="•"/>
            </a:pPr>
            <a:r>
              <a:rPr lang="en-US" sz="1800" dirty="0"/>
              <a:t>Study current method and alternative method of impregnation;</a:t>
            </a:r>
          </a:p>
          <a:p>
            <a:pPr marL="742950" lvl="1" indent="-285750">
              <a:buFont typeface="Arial" panose="020B0604020202020204" pitchFamily="34" charset="0"/>
              <a:buChar char="•"/>
            </a:pPr>
            <a:r>
              <a:rPr lang="en-US" sz="1800" dirty="0"/>
              <a:t>Order of raw material for dummy trials and to refurbish at least 6 magnets;</a:t>
            </a:r>
          </a:p>
          <a:p>
            <a:pPr marL="742950" lvl="1" indent="-285750">
              <a:buFont typeface="Arial" panose="020B0604020202020204" pitchFamily="34" charset="0"/>
              <a:buChar char="•"/>
            </a:pPr>
            <a:r>
              <a:rPr lang="en-US" sz="1800" dirty="0"/>
              <a:t>Perform dummy assembly;</a:t>
            </a:r>
          </a:p>
          <a:p>
            <a:pPr marL="742950" lvl="1" indent="-285750">
              <a:buFont typeface="Arial" panose="020B0604020202020204" pitchFamily="34" charset="0"/>
              <a:buChar char="•"/>
            </a:pPr>
            <a:r>
              <a:rPr lang="en-US" sz="1800" dirty="0"/>
              <a:t>By end of 2023, process validation and submission of full consolidation request</a:t>
            </a:r>
            <a:endParaRPr lang="en-GB" dirty="0"/>
          </a:p>
        </p:txBody>
      </p:sp>
      <p:pic>
        <p:nvPicPr>
          <p:cNvPr id="9" name="Picture 8">
            <a:extLst>
              <a:ext uri="{FF2B5EF4-FFF2-40B4-BE49-F238E27FC236}">
                <a16:creationId xmlns:a16="http://schemas.microsoft.com/office/drawing/2014/main" id="{FEAAB04F-2AEA-5C43-B10A-6CB53A44121F}"/>
              </a:ext>
            </a:extLst>
          </p:cNvPr>
          <p:cNvPicPr>
            <a:picLocks noChangeAspect="1"/>
          </p:cNvPicPr>
          <p:nvPr/>
        </p:nvPicPr>
        <p:blipFill>
          <a:blip r:embed="rId2"/>
          <a:stretch>
            <a:fillRect/>
          </a:stretch>
        </p:blipFill>
        <p:spPr>
          <a:xfrm>
            <a:off x="5286796" y="1005833"/>
            <a:ext cx="3783506" cy="4846334"/>
          </a:xfrm>
          <a:prstGeom prst="rect">
            <a:avLst/>
          </a:prstGeom>
        </p:spPr>
      </p:pic>
      <p:pic>
        <p:nvPicPr>
          <p:cNvPr id="13" name="Picture 12">
            <a:extLst>
              <a:ext uri="{FF2B5EF4-FFF2-40B4-BE49-F238E27FC236}">
                <a16:creationId xmlns:a16="http://schemas.microsoft.com/office/drawing/2014/main" id="{E2FB8428-4DED-D1F0-BC8F-4AA76BED376D}"/>
              </a:ext>
            </a:extLst>
          </p:cNvPr>
          <p:cNvPicPr>
            <a:picLocks noChangeAspect="1"/>
          </p:cNvPicPr>
          <p:nvPr/>
        </p:nvPicPr>
        <p:blipFill>
          <a:blip r:embed="rId3"/>
          <a:stretch>
            <a:fillRect/>
          </a:stretch>
        </p:blipFill>
        <p:spPr>
          <a:xfrm>
            <a:off x="2285705" y="3328614"/>
            <a:ext cx="2645467" cy="1515181"/>
          </a:xfrm>
          <a:prstGeom prst="rect">
            <a:avLst/>
          </a:prstGeom>
        </p:spPr>
      </p:pic>
      <p:pic>
        <p:nvPicPr>
          <p:cNvPr id="15" name="Picture 14">
            <a:extLst>
              <a:ext uri="{FF2B5EF4-FFF2-40B4-BE49-F238E27FC236}">
                <a16:creationId xmlns:a16="http://schemas.microsoft.com/office/drawing/2014/main" id="{7C32442B-2878-24BF-0740-3991B7075FFD}"/>
              </a:ext>
            </a:extLst>
          </p:cNvPr>
          <p:cNvPicPr>
            <a:picLocks noChangeAspect="1"/>
          </p:cNvPicPr>
          <p:nvPr/>
        </p:nvPicPr>
        <p:blipFill>
          <a:blip r:embed="rId4"/>
          <a:stretch>
            <a:fillRect/>
          </a:stretch>
        </p:blipFill>
        <p:spPr>
          <a:xfrm>
            <a:off x="359711" y="3391350"/>
            <a:ext cx="1834849" cy="1415738"/>
          </a:xfrm>
          <a:prstGeom prst="rect">
            <a:avLst/>
          </a:prstGeom>
        </p:spPr>
      </p:pic>
      <p:pic>
        <p:nvPicPr>
          <p:cNvPr id="1026" name="Picture 2" descr="Low Profile Hydraulic Torque Wrench Drive Unit">
            <a:extLst>
              <a:ext uri="{FF2B5EF4-FFF2-40B4-BE49-F238E27FC236}">
                <a16:creationId xmlns:a16="http://schemas.microsoft.com/office/drawing/2014/main" id="{548FB32F-E8FC-87CF-A63E-2DA81BFD1E0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6273"/>
          <a:stretch/>
        </p:blipFill>
        <p:spPr bwMode="auto">
          <a:xfrm>
            <a:off x="2678392" y="4561178"/>
            <a:ext cx="1893608" cy="169504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FC8061FE-21FE-C650-14D6-6BA3E238B5D2}"/>
              </a:ext>
            </a:extLst>
          </p:cNvPr>
          <p:cNvPicPr>
            <a:picLocks noChangeAspect="1"/>
          </p:cNvPicPr>
          <p:nvPr/>
        </p:nvPicPr>
        <p:blipFill rotWithShape="1">
          <a:blip r:embed="rId6"/>
          <a:srcRect t="13013"/>
          <a:stretch/>
        </p:blipFill>
        <p:spPr>
          <a:xfrm>
            <a:off x="359711" y="4881632"/>
            <a:ext cx="2208266" cy="1292883"/>
          </a:xfrm>
          <a:prstGeom prst="rect">
            <a:avLst/>
          </a:prstGeom>
        </p:spPr>
      </p:pic>
      <p:sp>
        <p:nvSpPr>
          <p:cNvPr id="24" name="TextBox 23">
            <a:extLst>
              <a:ext uri="{FF2B5EF4-FFF2-40B4-BE49-F238E27FC236}">
                <a16:creationId xmlns:a16="http://schemas.microsoft.com/office/drawing/2014/main" id="{73BB2DA6-FBE8-F4BE-90FA-31A0CF02FE7A}"/>
              </a:ext>
            </a:extLst>
          </p:cNvPr>
          <p:cNvSpPr txBox="1"/>
          <p:nvPr/>
        </p:nvSpPr>
        <p:spPr>
          <a:xfrm>
            <a:off x="1446516" y="6157557"/>
            <a:ext cx="2242922" cy="246221"/>
          </a:xfrm>
          <a:prstGeom prst="rect">
            <a:avLst/>
          </a:prstGeom>
          <a:noFill/>
        </p:spPr>
        <p:txBody>
          <a:bodyPr wrap="none" rtlCol="0">
            <a:spAutoFit/>
          </a:bodyPr>
          <a:lstStyle/>
          <a:p>
            <a:r>
              <a:rPr lang="en-US" sz="1000" dirty="0"/>
              <a:t>Courtesy of </a:t>
            </a:r>
            <a:r>
              <a:rPr lang="pt-BR" sz="1000" dirty="0"/>
              <a:t>I. Aguirrebeitia EN/MME</a:t>
            </a:r>
            <a:endParaRPr lang="en-GB" sz="1000" dirty="0"/>
          </a:p>
        </p:txBody>
      </p:sp>
    </p:spTree>
    <p:extLst>
      <p:ext uri="{BB962C8B-B14F-4D97-AF65-F5344CB8AC3E}">
        <p14:creationId xmlns:p14="http://schemas.microsoft.com/office/powerpoint/2010/main" val="2137972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846602-3860-5840-25CD-4C291129918D}"/>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7646D9A8-5F6A-FE06-252E-2DA6166CA05C}"/>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7F00CD61-94F6-3502-6CCD-2BEEEBA0B17F}"/>
              </a:ext>
            </a:extLst>
          </p:cNvPr>
          <p:cNvSpPr>
            <a:spLocks noGrp="1"/>
          </p:cNvSpPr>
          <p:nvPr>
            <p:ph type="sldNum" sz="quarter" idx="12"/>
          </p:nvPr>
        </p:nvSpPr>
        <p:spPr/>
        <p:txBody>
          <a:bodyPr/>
          <a:lstStyle/>
          <a:p>
            <a:fld id="{F8729852-4BDB-423A-9E90-1D89B82E42E0}" type="slidenum">
              <a:rPr lang="en-GB" smtClean="0"/>
              <a:t>17</a:t>
            </a:fld>
            <a:endParaRPr lang="en-GB"/>
          </a:p>
        </p:txBody>
      </p:sp>
      <p:pic>
        <p:nvPicPr>
          <p:cNvPr id="3" name="Picture 2">
            <a:extLst>
              <a:ext uri="{FF2B5EF4-FFF2-40B4-BE49-F238E27FC236}">
                <a16:creationId xmlns:a16="http://schemas.microsoft.com/office/drawing/2014/main" id="{5C46A832-1473-3C55-977F-229159BCEA4A}"/>
              </a:ext>
            </a:extLst>
          </p:cNvPr>
          <p:cNvPicPr>
            <a:picLocks noChangeAspect="1"/>
          </p:cNvPicPr>
          <p:nvPr/>
        </p:nvPicPr>
        <p:blipFill>
          <a:blip r:embed="rId2"/>
          <a:stretch>
            <a:fillRect/>
          </a:stretch>
        </p:blipFill>
        <p:spPr>
          <a:xfrm>
            <a:off x="538755" y="788566"/>
            <a:ext cx="7201048" cy="5095309"/>
          </a:xfrm>
          <a:prstGeom prst="rect">
            <a:avLst/>
          </a:prstGeom>
        </p:spPr>
      </p:pic>
      <p:sp>
        <p:nvSpPr>
          <p:cNvPr id="7" name="TextBox 6">
            <a:extLst>
              <a:ext uri="{FF2B5EF4-FFF2-40B4-BE49-F238E27FC236}">
                <a16:creationId xmlns:a16="http://schemas.microsoft.com/office/drawing/2014/main" id="{907C2954-CD60-10A0-B51C-B96B21800A23}"/>
              </a:ext>
            </a:extLst>
          </p:cNvPr>
          <p:cNvSpPr txBox="1"/>
          <p:nvPr/>
        </p:nvSpPr>
        <p:spPr>
          <a:xfrm>
            <a:off x="1365764" y="184931"/>
            <a:ext cx="6571084" cy="461665"/>
          </a:xfrm>
          <a:prstGeom prst="rect">
            <a:avLst/>
          </a:prstGeom>
          <a:noFill/>
        </p:spPr>
        <p:txBody>
          <a:bodyPr wrap="square" rtlCol="0">
            <a:spAutoFit/>
          </a:bodyPr>
          <a:lstStyle/>
          <a:p>
            <a:pPr algn="ctr"/>
            <a:r>
              <a:rPr lang="en-GB" sz="2400" dirty="0"/>
              <a:t>Magnet reconstruction…</a:t>
            </a:r>
          </a:p>
        </p:txBody>
      </p:sp>
      <p:pic>
        <p:nvPicPr>
          <p:cNvPr id="9" name="Picture 8">
            <a:extLst>
              <a:ext uri="{FF2B5EF4-FFF2-40B4-BE49-F238E27FC236}">
                <a16:creationId xmlns:a16="http://schemas.microsoft.com/office/drawing/2014/main" id="{AAA116C3-30FB-B662-C575-44734B981EF1}"/>
              </a:ext>
            </a:extLst>
          </p:cNvPr>
          <p:cNvPicPr>
            <a:picLocks noChangeAspect="1"/>
          </p:cNvPicPr>
          <p:nvPr/>
        </p:nvPicPr>
        <p:blipFill>
          <a:blip r:embed="rId3"/>
          <a:stretch>
            <a:fillRect/>
          </a:stretch>
        </p:blipFill>
        <p:spPr>
          <a:xfrm>
            <a:off x="2306874" y="5847634"/>
            <a:ext cx="3664809" cy="443599"/>
          </a:xfrm>
          <a:prstGeom prst="rect">
            <a:avLst/>
          </a:prstGeom>
        </p:spPr>
      </p:pic>
    </p:spTree>
    <p:extLst>
      <p:ext uri="{BB962C8B-B14F-4D97-AF65-F5344CB8AC3E}">
        <p14:creationId xmlns:p14="http://schemas.microsoft.com/office/powerpoint/2010/main" val="3709214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846602-3860-5840-25CD-4C291129918D}"/>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7646D9A8-5F6A-FE06-252E-2DA6166CA05C}"/>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7F00CD61-94F6-3502-6CCD-2BEEEBA0B17F}"/>
              </a:ext>
            </a:extLst>
          </p:cNvPr>
          <p:cNvSpPr>
            <a:spLocks noGrp="1"/>
          </p:cNvSpPr>
          <p:nvPr>
            <p:ph type="sldNum" sz="quarter" idx="12"/>
          </p:nvPr>
        </p:nvSpPr>
        <p:spPr/>
        <p:txBody>
          <a:bodyPr/>
          <a:lstStyle/>
          <a:p>
            <a:fld id="{F8729852-4BDB-423A-9E90-1D89B82E42E0}" type="slidenum">
              <a:rPr lang="en-GB" smtClean="0"/>
              <a:t>18</a:t>
            </a:fld>
            <a:endParaRPr lang="en-GB"/>
          </a:p>
        </p:txBody>
      </p:sp>
      <p:sp>
        <p:nvSpPr>
          <p:cNvPr id="3" name="TextBox 2">
            <a:extLst>
              <a:ext uri="{FF2B5EF4-FFF2-40B4-BE49-F238E27FC236}">
                <a16:creationId xmlns:a16="http://schemas.microsoft.com/office/drawing/2014/main" id="{4C1CE266-F0E4-4F69-BCD6-DCC91160F0C8}"/>
              </a:ext>
            </a:extLst>
          </p:cNvPr>
          <p:cNvSpPr txBox="1"/>
          <p:nvPr/>
        </p:nvSpPr>
        <p:spPr>
          <a:xfrm>
            <a:off x="1365764" y="184931"/>
            <a:ext cx="6571084" cy="461665"/>
          </a:xfrm>
          <a:prstGeom prst="rect">
            <a:avLst/>
          </a:prstGeom>
          <a:noFill/>
        </p:spPr>
        <p:txBody>
          <a:bodyPr wrap="square" rtlCol="0">
            <a:spAutoFit/>
          </a:bodyPr>
          <a:lstStyle/>
          <a:p>
            <a:pPr algn="ctr"/>
            <a:r>
              <a:rPr lang="en-GB" sz="2400" dirty="0"/>
              <a:t>Magnet reconstruction…</a:t>
            </a:r>
          </a:p>
        </p:txBody>
      </p:sp>
      <p:pic>
        <p:nvPicPr>
          <p:cNvPr id="8" name="Picture 7">
            <a:extLst>
              <a:ext uri="{FF2B5EF4-FFF2-40B4-BE49-F238E27FC236}">
                <a16:creationId xmlns:a16="http://schemas.microsoft.com/office/drawing/2014/main" id="{53DB6868-3BAC-0BF1-E948-27204BDC6CD8}"/>
              </a:ext>
            </a:extLst>
          </p:cNvPr>
          <p:cNvPicPr>
            <a:picLocks noChangeAspect="1"/>
          </p:cNvPicPr>
          <p:nvPr/>
        </p:nvPicPr>
        <p:blipFill>
          <a:blip r:embed="rId2"/>
          <a:stretch>
            <a:fillRect/>
          </a:stretch>
        </p:blipFill>
        <p:spPr>
          <a:xfrm>
            <a:off x="505713" y="753315"/>
            <a:ext cx="7930376" cy="5609064"/>
          </a:xfrm>
          <a:prstGeom prst="rect">
            <a:avLst/>
          </a:prstGeom>
        </p:spPr>
      </p:pic>
    </p:spTree>
    <p:extLst>
      <p:ext uri="{BB962C8B-B14F-4D97-AF65-F5344CB8AC3E}">
        <p14:creationId xmlns:p14="http://schemas.microsoft.com/office/powerpoint/2010/main" val="728710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846602-3860-5840-25CD-4C291129918D}"/>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7646D9A8-5F6A-FE06-252E-2DA6166CA05C}"/>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7F00CD61-94F6-3502-6CCD-2BEEEBA0B17F}"/>
              </a:ext>
            </a:extLst>
          </p:cNvPr>
          <p:cNvSpPr>
            <a:spLocks noGrp="1"/>
          </p:cNvSpPr>
          <p:nvPr>
            <p:ph type="sldNum" sz="quarter" idx="12"/>
          </p:nvPr>
        </p:nvSpPr>
        <p:spPr/>
        <p:txBody>
          <a:bodyPr/>
          <a:lstStyle/>
          <a:p>
            <a:fld id="{F8729852-4BDB-423A-9E90-1D89B82E42E0}" type="slidenum">
              <a:rPr lang="en-GB" smtClean="0"/>
              <a:t>19</a:t>
            </a:fld>
            <a:endParaRPr lang="en-GB"/>
          </a:p>
        </p:txBody>
      </p:sp>
      <p:sp>
        <p:nvSpPr>
          <p:cNvPr id="2" name="TextBox 1">
            <a:extLst>
              <a:ext uri="{FF2B5EF4-FFF2-40B4-BE49-F238E27FC236}">
                <a16:creationId xmlns:a16="http://schemas.microsoft.com/office/drawing/2014/main" id="{48B046CA-BB8E-CB3B-3BAA-C29800815409}"/>
              </a:ext>
            </a:extLst>
          </p:cNvPr>
          <p:cNvSpPr txBox="1"/>
          <p:nvPr/>
        </p:nvSpPr>
        <p:spPr>
          <a:xfrm>
            <a:off x="281643" y="627077"/>
            <a:ext cx="4290357" cy="5632311"/>
          </a:xfrm>
          <a:prstGeom prst="rect">
            <a:avLst/>
          </a:prstGeom>
          <a:noFill/>
        </p:spPr>
        <p:txBody>
          <a:bodyPr wrap="square">
            <a:spAutoFit/>
          </a:bodyPr>
          <a:lstStyle/>
          <a:p>
            <a:r>
              <a:rPr lang="en-GB" sz="1200" dirty="0" err="1">
                <a:effectLst/>
                <a:latin typeface="Calibri" panose="020F0502020204030204" pitchFamily="34" charset="0"/>
                <a:ea typeface="Times New Roman" panose="02020603050405020304" pitchFamily="18" charset="0"/>
              </a:rPr>
              <a:t>ite</a:t>
            </a:r>
            <a:r>
              <a:rPr lang="en-GB" sz="1200" dirty="0">
                <a:effectLst/>
                <a:latin typeface="Calibri" panose="020F0502020204030204" pitchFamily="34" charset="0"/>
                <a:ea typeface="Times New Roman" panose="02020603050405020304" pitchFamily="18" charset="0"/>
              </a:rPr>
              <a:t> 1) Remarks: The tubes should prevent the resin from penetrating into the conductor during the impregnation process. </a:t>
            </a:r>
          </a:p>
          <a:p>
            <a:r>
              <a:rPr lang="en-GB" sz="1200" dirty="0">
                <a:effectLst/>
                <a:latin typeface="Calibri" panose="020F0502020204030204" pitchFamily="34" charset="0"/>
                <a:ea typeface="Times New Roman" panose="02020603050405020304" pitchFamily="18" charset="0"/>
              </a:rPr>
              <a:t> </a:t>
            </a:r>
          </a:p>
          <a:p>
            <a:r>
              <a:rPr lang="en-GB" sz="1200" dirty="0">
                <a:effectLst/>
                <a:latin typeface="Calibri" panose="020F0502020204030204" pitchFamily="34" charset="0"/>
                <a:ea typeface="Times New Roman" panose="02020603050405020304" pitchFamily="18" charset="0"/>
              </a:rPr>
              <a:t>2 ) The joints of the brackets are to be plastered after soldering and insulated with </a:t>
            </a:r>
            <a:r>
              <a:rPr lang="en-GB" sz="1200" dirty="0" err="1">
                <a:effectLst/>
                <a:latin typeface="Calibri" panose="020F0502020204030204" pitchFamily="34" charset="0"/>
                <a:ea typeface="Times New Roman" panose="02020603050405020304" pitchFamily="18" charset="0"/>
              </a:rPr>
              <a:t>approx</a:t>
            </a:r>
            <a:r>
              <a:rPr lang="en-GB" sz="1200" dirty="0">
                <a:effectLst/>
                <a:latin typeface="Calibri" panose="020F0502020204030204" pitchFamily="34" charset="0"/>
                <a:ea typeface="Times New Roman" panose="02020603050405020304" pitchFamily="18" charset="0"/>
              </a:rPr>
              <a:t> . 5x1/2 overlapping P31 </a:t>
            </a:r>
            <a:r>
              <a:rPr lang="en-GB" sz="1200" i="1" dirty="0">
                <a:effectLst/>
                <a:latin typeface="Calibri" panose="020F0502020204030204" pitchFamily="34" charset="0"/>
                <a:ea typeface="Times New Roman" panose="02020603050405020304" pitchFamily="18" charset="0"/>
              </a:rPr>
              <a:t>(0.12 mm (1.2 mm) Mica</a:t>
            </a:r>
            <a:r>
              <a:rPr lang="en-GB" sz="1200" dirty="0">
                <a:effectLst/>
                <a:latin typeface="Calibri" panose="020F0502020204030204" pitchFamily="34" charset="0"/>
                <a:ea typeface="Times New Roman" panose="02020603050405020304" pitchFamily="18" charset="0"/>
              </a:rPr>
              <a:t>) and 1x1/2 overlapping P32 </a:t>
            </a:r>
            <a:r>
              <a:rPr lang="en-GB" sz="1200" i="1" dirty="0">
                <a:effectLst/>
                <a:latin typeface="Calibri" panose="020F0502020204030204" pitchFamily="34" charset="0"/>
                <a:ea typeface="Times New Roman" panose="02020603050405020304" pitchFamily="18" charset="0"/>
              </a:rPr>
              <a:t>(0.15 mm (0.3 mm)</a:t>
            </a:r>
            <a:r>
              <a:rPr lang="en-GB" sz="1200" dirty="0">
                <a:effectLst/>
                <a:latin typeface="Calibri" panose="020F0502020204030204" pitchFamily="34" charset="0"/>
                <a:ea typeface="Times New Roman" panose="02020603050405020304" pitchFamily="18" charset="0"/>
              </a:rPr>
              <a:t>.  , (not shown) . </a:t>
            </a:r>
          </a:p>
          <a:p>
            <a:r>
              <a:rPr lang="en-GB" sz="1200" dirty="0">
                <a:effectLst/>
                <a:latin typeface="Calibri" panose="020F0502020204030204" pitchFamily="34" charset="0"/>
                <a:ea typeface="Times New Roman" panose="02020603050405020304" pitchFamily="18" charset="0"/>
              </a:rPr>
              <a:t> </a:t>
            </a:r>
          </a:p>
          <a:p>
            <a:r>
              <a:rPr lang="en-GB" sz="1200" dirty="0">
                <a:effectLst/>
                <a:latin typeface="Calibri" panose="020F0502020204030204" pitchFamily="34" charset="0"/>
                <a:ea typeface="Times New Roman" panose="02020603050405020304" pitchFamily="18" charset="0"/>
              </a:rPr>
              <a:t>3 ) All soldered joints are to be checked for leaks with helium ( 6 </a:t>
            </a:r>
            <a:r>
              <a:rPr lang="en-GB" sz="1200" dirty="0" err="1">
                <a:effectLst/>
                <a:latin typeface="Calibri" panose="020F0502020204030204" pitchFamily="34" charset="0"/>
                <a:ea typeface="Times New Roman" panose="02020603050405020304" pitchFamily="18" charset="0"/>
              </a:rPr>
              <a:t>atm</a:t>
            </a:r>
            <a:r>
              <a:rPr lang="en-GB" sz="1200" dirty="0">
                <a:effectLst/>
                <a:latin typeface="Calibri" panose="020F0502020204030204" pitchFamily="34" charset="0"/>
                <a:ea typeface="Times New Roman" panose="02020603050405020304" pitchFamily="18" charset="0"/>
              </a:rPr>
              <a:t> ) . </a:t>
            </a:r>
          </a:p>
          <a:p>
            <a:endParaRPr lang="en-GB" sz="1200" dirty="0">
              <a:effectLst/>
              <a:latin typeface="Calibri" panose="020F0502020204030204" pitchFamily="34" charset="0"/>
              <a:ea typeface="Times New Roman" panose="02020603050405020304" pitchFamily="18" charset="0"/>
            </a:endParaRPr>
          </a:p>
          <a:p>
            <a:r>
              <a:rPr lang="en-GB" sz="1200" dirty="0">
                <a:effectLst/>
                <a:latin typeface="Calibri" panose="020F0502020204030204" pitchFamily="34" charset="0"/>
                <a:ea typeface="Times New Roman" panose="02020603050405020304" pitchFamily="18" charset="0"/>
              </a:rPr>
              <a:t>4) Before soldering on the brackets P14 and P15,  the already wedged coil parts P1 to 6 must be checked against each other with 100V for interturn short circuits.  </a:t>
            </a:r>
          </a:p>
          <a:p>
            <a:endParaRPr lang="en-GB" sz="1200" dirty="0">
              <a:effectLst/>
              <a:latin typeface="Calibri" panose="020F0502020204030204" pitchFamily="34" charset="0"/>
              <a:ea typeface="Times New Roman" panose="02020603050405020304" pitchFamily="18" charset="0"/>
            </a:endParaRPr>
          </a:p>
          <a:p>
            <a:r>
              <a:rPr lang="en-GB" sz="1200" dirty="0">
                <a:effectLst/>
                <a:latin typeface="Calibri" panose="020F0502020204030204" pitchFamily="34" charset="0"/>
                <a:ea typeface="Times New Roman" panose="02020603050405020304" pitchFamily="18" charset="0"/>
              </a:rPr>
              <a:t>5 ) All open holes must be sealed with P33 before impregnation and cleaned afterwards .  </a:t>
            </a:r>
          </a:p>
          <a:p>
            <a:endParaRPr lang="en-GB" sz="1200" dirty="0">
              <a:effectLst/>
              <a:latin typeface="Calibri" panose="020F0502020204030204" pitchFamily="34" charset="0"/>
              <a:ea typeface="Times New Roman" panose="02020603050405020304" pitchFamily="18" charset="0"/>
            </a:endParaRPr>
          </a:p>
          <a:p>
            <a:r>
              <a:rPr lang="en-GB" sz="1200" dirty="0">
                <a:effectLst/>
                <a:latin typeface="Calibri" panose="020F0502020204030204" pitchFamily="34" charset="0"/>
                <a:ea typeface="Times New Roman" panose="02020603050405020304" pitchFamily="18" charset="0"/>
              </a:rPr>
              <a:t>6 ) The reference surfaces and the foot surfaces are to be cleaned after impregnation of adhering cast resin .. </a:t>
            </a:r>
          </a:p>
          <a:p>
            <a:endParaRPr lang="en-GB" sz="1200" dirty="0">
              <a:effectLst/>
              <a:latin typeface="Calibri" panose="020F0502020204030204" pitchFamily="34" charset="0"/>
              <a:ea typeface="Times New Roman" panose="02020603050405020304" pitchFamily="18" charset="0"/>
            </a:endParaRPr>
          </a:p>
          <a:p>
            <a:r>
              <a:rPr lang="en-GB" sz="1200" dirty="0">
                <a:effectLst/>
                <a:latin typeface="Calibri" panose="020F0502020204030204" pitchFamily="34" charset="0"/>
                <a:ea typeface="Times New Roman" panose="02020603050405020304" pitchFamily="18" charset="0"/>
              </a:rPr>
              <a:t>7 ) The temperature switches P35 are only after impregnation with P32 .  f untie the bobbins and coat them with P34.  The switching wires P36 are to be routed in the insulating hose P37 along the brackets P8 to the dashboard and also to be fastened with P32 and P34 (not shown).  Connection diagram s.  Drawing of dashboard complete GME 5 105 013 </a:t>
            </a:r>
          </a:p>
          <a:p>
            <a:endParaRPr lang="en-GB" sz="1200" dirty="0">
              <a:effectLst/>
              <a:latin typeface="Calibri" panose="020F0502020204030204" pitchFamily="34" charset="0"/>
              <a:ea typeface="Times New Roman" panose="02020603050405020304" pitchFamily="18" charset="0"/>
            </a:endParaRPr>
          </a:p>
          <a:p>
            <a:r>
              <a:rPr lang="en-GB" sz="1200" dirty="0">
                <a:effectLst/>
                <a:latin typeface="Calibri" panose="020F0502020204030204" pitchFamily="34" charset="0"/>
                <a:ea typeface="Times New Roman" panose="02020603050405020304" pitchFamily="18" charset="0"/>
              </a:rPr>
              <a:t>8) The areas not to be painted are to be covered with P43.  The tape is intended to be left in place after painting.  se</a:t>
            </a:r>
            <a:endParaRPr lang="en-GB" sz="1200" dirty="0">
              <a:effectLst/>
              <a:latin typeface="Calibri" panose="020F0502020204030204" pitchFamily="34" charset="0"/>
              <a:ea typeface="Calibri" panose="020F0502020204030204" pitchFamily="34" charset="0"/>
            </a:endParaRPr>
          </a:p>
        </p:txBody>
      </p:sp>
      <p:pic>
        <p:nvPicPr>
          <p:cNvPr id="3" name="Picture 2">
            <a:extLst>
              <a:ext uri="{FF2B5EF4-FFF2-40B4-BE49-F238E27FC236}">
                <a16:creationId xmlns:a16="http://schemas.microsoft.com/office/drawing/2014/main" id="{2FB31F8F-5B30-F6E7-C4C2-3765CBD9B7C3}"/>
              </a:ext>
            </a:extLst>
          </p:cNvPr>
          <p:cNvPicPr>
            <a:picLocks noChangeAspect="1"/>
          </p:cNvPicPr>
          <p:nvPr/>
        </p:nvPicPr>
        <p:blipFill rotWithShape="1">
          <a:blip r:embed="rId2"/>
          <a:srcRect l="8564" t="3802" r="12554" b="6045"/>
          <a:stretch/>
        </p:blipFill>
        <p:spPr>
          <a:xfrm>
            <a:off x="4572000" y="585132"/>
            <a:ext cx="3984770" cy="5687736"/>
          </a:xfrm>
          <a:prstGeom prst="rect">
            <a:avLst/>
          </a:prstGeom>
        </p:spPr>
      </p:pic>
      <p:sp>
        <p:nvSpPr>
          <p:cNvPr id="7" name="TextBox 6">
            <a:extLst>
              <a:ext uri="{FF2B5EF4-FFF2-40B4-BE49-F238E27FC236}">
                <a16:creationId xmlns:a16="http://schemas.microsoft.com/office/drawing/2014/main" id="{4BADF489-71FE-7ECA-53FB-DD513A50073F}"/>
              </a:ext>
            </a:extLst>
          </p:cNvPr>
          <p:cNvSpPr txBox="1"/>
          <p:nvPr/>
        </p:nvSpPr>
        <p:spPr>
          <a:xfrm>
            <a:off x="1365764" y="184931"/>
            <a:ext cx="6571084" cy="461665"/>
          </a:xfrm>
          <a:prstGeom prst="rect">
            <a:avLst/>
          </a:prstGeom>
          <a:noFill/>
        </p:spPr>
        <p:txBody>
          <a:bodyPr wrap="square" rtlCol="0">
            <a:spAutoFit/>
          </a:bodyPr>
          <a:lstStyle/>
          <a:p>
            <a:pPr algn="ctr"/>
            <a:r>
              <a:rPr lang="en-GB" sz="2400" dirty="0"/>
              <a:t>Magnet reconstruction…</a:t>
            </a:r>
          </a:p>
        </p:txBody>
      </p:sp>
    </p:spTree>
    <p:extLst>
      <p:ext uri="{BB962C8B-B14F-4D97-AF65-F5344CB8AC3E}">
        <p14:creationId xmlns:p14="http://schemas.microsoft.com/office/powerpoint/2010/main" val="3655965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BBE48-C170-94C9-B623-1C022373AF9C}"/>
              </a:ext>
            </a:extLst>
          </p:cNvPr>
          <p:cNvSpPr>
            <a:spLocks noGrp="1"/>
          </p:cNvSpPr>
          <p:nvPr>
            <p:ph type="title"/>
          </p:nvPr>
        </p:nvSpPr>
        <p:spPr/>
        <p:txBody>
          <a:bodyPr>
            <a:normAutofit fontScale="90000"/>
          </a:bodyPr>
          <a:lstStyle/>
          <a:p>
            <a:pPr algn="ctr"/>
            <a:r>
              <a:rPr lang="en-US" dirty="0"/>
              <a:t>PS Booster Magnets Task Force</a:t>
            </a:r>
            <a:br>
              <a:rPr lang="en-US" dirty="0"/>
            </a:br>
            <a:r>
              <a:rPr lang="en-US" sz="3600" u="sng" dirty="0"/>
              <a:t>The Challenge </a:t>
            </a:r>
            <a:br>
              <a:rPr lang="en-US" dirty="0"/>
            </a:br>
            <a:endParaRPr lang="en-GB" dirty="0"/>
          </a:p>
        </p:txBody>
      </p:sp>
      <p:sp>
        <p:nvSpPr>
          <p:cNvPr id="3" name="Date Placeholder 2">
            <a:extLst>
              <a:ext uri="{FF2B5EF4-FFF2-40B4-BE49-F238E27FC236}">
                <a16:creationId xmlns:a16="http://schemas.microsoft.com/office/drawing/2014/main" id="{DFA3250F-AF33-47CA-7757-F9FE0959C040}"/>
              </a:ext>
            </a:extLst>
          </p:cNvPr>
          <p:cNvSpPr>
            <a:spLocks noGrp="1"/>
          </p:cNvSpPr>
          <p:nvPr>
            <p:ph type="dt" sz="half" idx="2"/>
          </p:nvPr>
        </p:nvSpPr>
        <p:spPr/>
        <p:txBody>
          <a:bodyPr/>
          <a:lstStyle/>
          <a:p>
            <a:r>
              <a:rPr lang="en-US"/>
              <a:t>29/03/2023</a:t>
            </a:r>
            <a:endParaRPr lang="en-US" dirty="0"/>
          </a:p>
        </p:txBody>
      </p:sp>
      <p:sp>
        <p:nvSpPr>
          <p:cNvPr id="4" name="Footer Placeholder 3">
            <a:extLst>
              <a:ext uri="{FF2B5EF4-FFF2-40B4-BE49-F238E27FC236}">
                <a16:creationId xmlns:a16="http://schemas.microsoft.com/office/drawing/2014/main" id="{546E5E6F-6D6B-B982-89C0-2EC450CECBF9}"/>
              </a:ext>
            </a:extLst>
          </p:cNvPr>
          <p:cNvSpPr>
            <a:spLocks noGrp="1"/>
          </p:cNvSpPr>
          <p:nvPr>
            <p:ph type="ftr" sz="quarter" idx="3"/>
          </p:nvPr>
        </p:nvSpPr>
        <p:spPr/>
        <p:txBody>
          <a:bodyPr/>
          <a:lstStyle/>
          <a:p>
            <a:r>
              <a:rPr lang="en-GB" dirty="0"/>
              <a:t>PS Booster magnets Task Force</a:t>
            </a:r>
            <a:endParaRPr lang="en-US" dirty="0"/>
          </a:p>
        </p:txBody>
      </p:sp>
      <p:sp>
        <p:nvSpPr>
          <p:cNvPr id="5" name="Slide Number Placeholder 4">
            <a:extLst>
              <a:ext uri="{FF2B5EF4-FFF2-40B4-BE49-F238E27FC236}">
                <a16:creationId xmlns:a16="http://schemas.microsoft.com/office/drawing/2014/main" id="{751BF8C7-510C-F271-A55F-9526B0D74676}"/>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a:extLst>
              <a:ext uri="{FF2B5EF4-FFF2-40B4-BE49-F238E27FC236}">
                <a16:creationId xmlns:a16="http://schemas.microsoft.com/office/drawing/2014/main" id="{86C536F5-4E00-B9D0-0F4D-3649DD3F8C98}"/>
              </a:ext>
            </a:extLst>
          </p:cNvPr>
          <p:cNvSpPr>
            <a:spLocks noGrp="1"/>
          </p:cNvSpPr>
          <p:nvPr>
            <p:ph type="body" idx="10"/>
          </p:nvPr>
        </p:nvSpPr>
        <p:spPr>
          <a:xfrm>
            <a:off x="457201" y="3600952"/>
            <a:ext cx="4179694" cy="419653"/>
          </a:xfrm>
        </p:spPr>
        <p:txBody>
          <a:bodyPr>
            <a:normAutofit/>
          </a:bodyPr>
          <a:lstStyle/>
          <a:p>
            <a:r>
              <a:rPr lang="en-US" dirty="0"/>
              <a:t>Antony Newborough on behalf of TE/MSC-NCM</a:t>
            </a:r>
            <a:endParaRPr lang="en-GB" dirty="0"/>
          </a:p>
        </p:txBody>
      </p:sp>
    </p:spTree>
    <p:extLst>
      <p:ext uri="{BB962C8B-B14F-4D97-AF65-F5344CB8AC3E}">
        <p14:creationId xmlns:p14="http://schemas.microsoft.com/office/powerpoint/2010/main" val="5890900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252BFECB-4D5B-B532-ACB5-907001A292EC}"/>
              </a:ext>
            </a:extLst>
          </p:cNvPr>
          <p:cNvGraphicFramePr>
            <a:graphicFrameLocks noGrp="1"/>
          </p:cNvGraphicFramePr>
          <p:nvPr>
            <p:extLst>
              <p:ext uri="{D42A27DB-BD31-4B8C-83A1-F6EECF244321}">
                <p14:modId xmlns:p14="http://schemas.microsoft.com/office/powerpoint/2010/main" val="3385036518"/>
              </p:ext>
            </p:extLst>
          </p:nvPr>
        </p:nvGraphicFramePr>
        <p:xfrm>
          <a:off x="568585" y="869252"/>
          <a:ext cx="8006832" cy="891574"/>
        </p:xfrm>
        <a:graphic>
          <a:graphicData uri="http://schemas.openxmlformats.org/drawingml/2006/table">
            <a:tbl>
              <a:tblPr/>
              <a:tblGrid>
                <a:gridCol w="1229255">
                  <a:extLst>
                    <a:ext uri="{9D8B030D-6E8A-4147-A177-3AD203B41FA5}">
                      <a16:colId xmlns:a16="http://schemas.microsoft.com/office/drawing/2014/main" val="3697198234"/>
                    </a:ext>
                  </a:extLst>
                </a:gridCol>
                <a:gridCol w="800446">
                  <a:extLst>
                    <a:ext uri="{9D8B030D-6E8A-4147-A177-3AD203B41FA5}">
                      <a16:colId xmlns:a16="http://schemas.microsoft.com/office/drawing/2014/main" val="109601782"/>
                    </a:ext>
                  </a:extLst>
                </a:gridCol>
                <a:gridCol w="793298">
                  <a:extLst>
                    <a:ext uri="{9D8B030D-6E8A-4147-A177-3AD203B41FA5}">
                      <a16:colId xmlns:a16="http://schemas.microsoft.com/office/drawing/2014/main" val="1448273337"/>
                    </a:ext>
                  </a:extLst>
                </a:gridCol>
                <a:gridCol w="718070">
                  <a:extLst>
                    <a:ext uri="{9D8B030D-6E8A-4147-A177-3AD203B41FA5}">
                      <a16:colId xmlns:a16="http://schemas.microsoft.com/office/drawing/2014/main" val="251816416"/>
                    </a:ext>
                  </a:extLst>
                </a:gridCol>
                <a:gridCol w="4465763">
                  <a:extLst>
                    <a:ext uri="{9D8B030D-6E8A-4147-A177-3AD203B41FA5}">
                      <a16:colId xmlns:a16="http://schemas.microsoft.com/office/drawing/2014/main" val="1142700294"/>
                    </a:ext>
                  </a:extLst>
                </a:gridCol>
              </a:tblGrid>
              <a:tr h="183084">
                <a:tc>
                  <a:txBody>
                    <a:bodyPr/>
                    <a:lstStyle/>
                    <a:p>
                      <a:pPr algn="ctr" fontAlgn="t"/>
                      <a:r>
                        <a:rPr lang="en-GB" sz="1100" b="1" i="0" u="none" strike="noStrike" dirty="0">
                          <a:solidFill>
                            <a:srgbClr val="5B80B2"/>
                          </a:solidFill>
                          <a:effectLst/>
                          <a:latin typeface="PT Sans" panose="020B0503020203020204" pitchFamily="34" charset="0"/>
                        </a:rPr>
                        <a:t>Design Code</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100" b="1" i="0" u="none" strike="noStrike">
                          <a:solidFill>
                            <a:srgbClr val="5B80B2"/>
                          </a:solidFill>
                          <a:effectLst/>
                          <a:latin typeface="PT Sans" panose="020B0503020203020204" pitchFamily="34" charset="0"/>
                        </a:rPr>
                        <a:t>Old Code</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100" b="1" i="0" u="none" strike="noStrike">
                          <a:solidFill>
                            <a:srgbClr val="5B80B2"/>
                          </a:solidFill>
                          <a:effectLst/>
                          <a:latin typeface="PT Sans" panose="020B0503020203020204" pitchFamily="34" charset="0"/>
                        </a:rPr>
                        <a:t>Installed </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100" b="1" i="0" u="none" strike="noStrike">
                          <a:solidFill>
                            <a:srgbClr val="5B80B2"/>
                          </a:solidFill>
                          <a:effectLst/>
                          <a:latin typeface="PT Sans" panose="020B0503020203020204" pitchFamily="34" charset="0"/>
                        </a:rPr>
                        <a:t>Spare</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100" b="1" i="0" u="none" strike="noStrike" dirty="0">
                          <a:solidFill>
                            <a:srgbClr val="5B80B2"/>
                          </a:solidFill>
                          <a:effectLst/>
                          <a:latin typeface="PT Sans" panose="020B0503020203020204" pitchFamily="34" charset="0"/>
                        </a:rPr>
                        <a:t>Comment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extLst>
                  <a:ext uri="{0D108BD9-81ED-4DB2-BD59-A6C34878D82A}">
                    <a16:rowId xmlns:a16="http://schemas.microsoft.com/office/drawing/2014/main" val="1653523019"/>
                  </a:ext>
                </a:extLst>
              </a:tr>
              <a:tr h="327082">
                <a:tc>
                  <a:txBody>
                    <a:bodyPr/>
                    <a:lstStyle/>
                    <a:p>
                      <a:pPr algn="ctr" fontAlgn="t"/>
                      <a:r>
                        <a:rPr kumimoji="0" lang="en-GB" sz="1100" b="0" i="0" u="none" strike="noStrike" kern="1200" dirty="0">
                          <a:solidFill>
                            <a:schemeClr val="tx1"/>
                          </a:solidFill>
                          <a:effectLst/>
                          <a:latin typeface="+mn-lt"/>
                          <a:ea typeface="+mn-ea"/>
                          <a:cs typeface="+mn-cs"/>
                          <a:hlinkClick r:id="rId2"/>
                        </a:rPr>
                        <a:t>PXMBHGC4WP</a:t>
                      </a:r>
                      <a:endParaRPr lang="en-GB" sz="11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US" sz="1100" b="0" i="0" u="none" strike="noStrike" dirty="0">
                          <a:solidFill>
                            <a:srgbClr val="646161"/>
                          </a:solidFill>
                          <a:effectLst/>
                          <a:latin typeface="PT Sans" panose="020B0503020203020204" pitchFamily="34" charset="0"/>
                        </a:rPr>
                        <a:t>BHZ</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US" sz="1100" b="0" i="0" u="none" strike="noStrike" dirty="0">
                          <a:solidFill>
                            <a:srgbClr val="646161"/>
                          </a:solidFill>
                          <a:effectLst/>
                          <a:latin typeface="PT Sans" panose="020B0503020203020204" pitchFamily="34" charset="0"/>
                        </a:rPr>
                        <a:t>30+1</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US" sz="1100" b="0" i="0" u="none" strike="noStrike" dirty="0">
                          <a:solidFill>
                            <a:srgbClr val="646161"/>
                          </a:solidFill>
                          <a:effectLst/>
                          <a:latin typeface="PT Sans" panose="020B0503020203020204" pitchFamily="34" charset="0"/>
                        </a:rPr>
                        <a:t>1</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US" sz="1100" b="0" i="0" u="none" strike="noStrike" dirty="0">
                          <a:solidFill>
                            <a:srgbClr val="646161"/>
                          </a:solidFill>
                          <a:effectLst/>
                          <a:latin typeface="PT Sans" panose="020B0503020203020204" pitchFamily="34" charset="0"/>
                        </a:rPr>
                        <a:t> 30 ‘normal’ main bending magnet + 1 reference magnet + 1 spare</a:t>
                      </a:r>
                    </a:p>
                    <a:p>
                      <a:pPr algn="just" fontAlgn="t"/>
                      <a:r>
                        <a:rPr lang="en-US" sz="1100" b="0" i="0" u="none" strike="noStrike" dirty="0">
                          <a:solidFill>
                            <a:srgbClr val="646161"/>
                          </a:solidFill>
                          <a:effectLst/>
                          <a:latin typeface="PT Sans" panose="020B0503020203020204" pitchFamily="34" charset="0"/>
                        </a:rPr>
                        <a:t> + 1 complete set of coils</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extLst>
                  <a:ext uri="{0D108BD9-81ED-4DB2-BD59-A6C34878D82A}">
                    <a16:rowId xmlns:a16="http://schemas.microsoft.com/office/drawing/2014/main" val="2183624139"/>
                  </a:ext>
                </a:extLst>
              </a:tr>
              <a:tr h="183084">
                <a:tc>
                  <a:txBody>
                    <a:bodyPr/>
                    <a:lstStyle/>
                    <a:p>
                      <a:pPr algn="ctr" fontAlgn="t"/>
                      <a:r>
                        <a:rPr kumimoji="0" lang="en-GB" sz="1100" b="0" i="0" u="none" strike="noStrike" kern="1200" dirty="0">
                          <a:solidFill>
                            <a:schemeClr val="tx1"/>
                          </a:solidFill>
                          <a:effectLst/>
                          <a:latin typeface="+mn-lt"/>
                          <a:ea typeface="+mn-ea"/>
                          <a:cs typeface="+mn-cs"/>
                          <a:hlinkClick r:id="rId3"/>
                        </a:rPr>
                        <a:t>PXMBHGE4WP</a:t>
                      </a:r>
                      <a:endParaRPr lang="en-GB" sz="11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US" sz="1100" b="0" i="0" u="none" strike="noStrike" dirty="0">
                          <a:solidFill>
                            <a:srgbClr val="646161"/>
                          </a:solidFill>
                          <a:effectLst/>
                          <a:latin typeface="PT Sans" panose="020B0503020203020204" pitchFamily="34" charset="0"/>
                        </a:rPr>
                        <a:t>BHZ INJ</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US" sz="1100" b="0" i="0" u="none" strike="noStrike" dirty="0">
                          <a:solidFill>
                            <a:srgbClr val="646161"/>
                          </a:solidFill>
                          <a:effectLst/>
                          <a:latin typeface="PT Sans" panose="020B0503020203020204" pitchFamily="34" charset="0"/>
                        </a:rPr>
                        <a:t>1</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US" sz="1100" b="0" i="0" u="none" strike="noStrike" dirty="0">
                          <a:solidFill>
                            <a:srgbClr val="646161"/>
                          </a:solidFill>
                          <a:effectLst/>
                          <a:latin typeface="PT Sans" panose="020B0503020203020204" pitchFamily="34" charset="0"/>
                        </a:rPr>
                        <a:t>1</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just" fontAlgn="t"/>
                      <a:r>
                        <a:rPr lang="en-US" sz="1100" b="0" i="0" u="none" strike="noStrike" dirty="0">
                          <a:solidFill>
                            <a:srgbClr val="646161"/>
                          </a:solidFill>
                          <a:effectLst/>
                          <a:latin typeface="PT Sans" panose="020B0503020203020204" pitchFamily="34" charset="0"/>
                        </a:rPr>
                        <a:t> ‘Special’ injection magnet + 1 spare (Coils were upgraded for 2 GeV)</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extLst>
                  <a:ext uri="{0D108BD9-81ED-4DB2-BD59-A6C34878D82A}">
                    <a16:rowId xmlns:a16="http://schemas.microsoft.com/office/drawing/2014/main" val="3822100227"/>
                  </a:ext>
                </a:extLst>
              </a:tr>
              <a:tr h="183084">
                <a:tc>
                  <a:txBody>
                    <a:bodyPr/>
                    <a:lstStyle/>
                    <a:p>
                      <a:pPr algn="ctr" fontAlgn="t"/>
                      <a:r>
                        <a:rPr kumimoji="0" lang="en-GB" sz="1100" b="0" i="0" u="none" strike="noStrike" kern="1200" dirty="0">
                          <a:solidFill>
                            <a:schemeClr val="tx1"/>
                          </a:solidFill>
                          <a:effectLst/>
                          <a:latin typeface="+mn-lt"/>
                          <a:ea typeface="+mn-ea"/>
                          <a:cs typeface="+mn-cs"/>
                          <a:hlinkClick r:id="rId4"/>
                        </a:rPr>
                        <a:t>PXMBHGD4WP</a:t>
                      </a:r>
                      <a:endParaRPr lang="en-GB" sz="11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US" sz="1100" b="0" i="0" u="none" strike="noStrike" dirty="0">
                          <a:solidFill>
                            <a:srgbClr val="646161"/>
                          </a:solidFill>
                          <a:effectLst/>
                          <a:latin typeface="PT Sans" panose="020B0503020203020204" pitchFamily="34" charset="0"/>
                        </a:rPr>
                        <a:t>BHZ EXT</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US" sz="1100" b="0" i="0" u="none" strike="noStrike" dirty="0">
                          <a:solidFill>
                            <a:srgbClr val="646161"/>
                          </a:solidFill>
                          <a:effectLst/>
                          <a:latin typeface="PT Sans" panose="020B0503020203020204" pitchFamily="34" charset="0"/>
                        </a:rPr>
                        <a:t>1</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US" sz="1100" b="0" i="0" u="none" strike="noStrike" dirty="0">
                          <a:solidFill>
                            <a:srgbClr val="646161"/>
                          </a:solidFill>
                          <a:effectLst/>
                          <a:latin typeface="PT Sans" panose="020B0503020203020204" pitchFamily="34" charset="0"/>
                        </a:rPr>
                        <a:t>1</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US" sz="1100" b="0" i="0" u="none" strike="noStrike" dirty="0">
                          <a:solidFill>
                            <a:srgbClr val="646161"/>
                          </a:solidFill>
                          <a:effectLst/>
                          <a:latin typeface="PT Sans" panose="020B0503020203020204" pitchFamily="34" charset="0"/>
                        </a:rPr>
                        <a:t> ‘Special’ extraction magnet + 1 spare (Coils were upgraded for 2 GeV)</a:t>
                      </a:r>
                      <a:endParaRPr lang="en-GB" sz="11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extLst>
                  <a:ext uri="{0D108BD9-81ED-4DB2-BD59-A6C34878D82A}">
                    <a16:rowId xmlns:a16="http://schemas.microsoft.com/office/drawing/2014/main" val="539639153"/>
                  </a:ext>
                </a:extLst>
              </a:tr>
            </a:tbl>
          </a:graphicData>
        </a:graphic>
      </p:graphicFrame>
      <p:sp>
        <p:nvSpPr>
          <p:cNvPr id="9" name="TextBox 8">
            <a:extLst>
              <a:ext uri="{FF2B5EF4-FFF2-40B4-BE49-F238E27FC236}">
                <a16:creationId xmlns:a16="http://schemas.microsoft.com/office/drawing/2014/main" id="{CED0ECA8-834B-1DF8-E34E-4282E68AED69}"/>
              </a:ext>
            </a:extLst>
          </p:cNvPr>
          <p:cNvSpPr txBox="1"/>
          <p:nvPr/>
        </p:nvSpPr>
        <p:spPr>
          <a:xfrm>
            <a:off x="1286458" y="158877"/>
            <a:ext cx="6571084" cy="461665"/>
          </a:xfrm>
          <a:prstGeom prst="rect">
            <a:avLst/>
          </a:prstGeom>
          <a:noFill/>
        </p:spPr>
        <p:txBody>
          <a:bodyPr wrap="square" rtlCol="0">
            <a:spAutoFit/>
          </a:bodyPr>
          <a:lstStyle/>
          <a:p>
            <a:pPr algn="ctr"/>
            <a:r>
              <a:rPr lang="en-US" sz="2400" dirty="0"/>
              <a:t>PSB Bending magnets</a:t>
            </a:r>
            <a:endParaRPr lang="en-GB" sz="2400" dirty="0"/>
          </a:p>
        </p:txBody>
      </p:sp>
      <p:sp>
        <p:nvSpPr>
          <p:cNvPr id="21" name="TextBox 20">
            <a:extLst>
              <a:ext uri="{FF2B5EF4-FFF2-40B4-BE49-F238E27FC236}">
                <a16:creationId xmlns:a16="http://schemas.microsoft.com/office/drawing/2014/main" id="{BB532211-157E-8BA8-1666-6A915AFB3766}"/>
              </a:ext>
            </a:extLst>
          </p:cNvPr>
          <p:cNvSpPr txBox="1"/>
          <p:nvPr/>
        </p:nvSpPr>
        <p:spPr>
          <a:xfrm>
            <a:off x="2887976" y="2136211"/>
            <a:ext cx="6179022" cy="3839513"/>
          </a:xfrm>
          <a:prstGeom prst="rect">
            <a:avLst/>
          </a:prstGeom>
          <a:noFill/>
        </p:spPr>
        <p:txBody>
          <a:bodyPr wrap="square" rtlCol="0">
            <a:spAutoFit/>
          </a:bodyPr>
          <a:lstStyle/>
          <a:p>
            <a:pPr algn="ctr"/>
            <a:r>
              <a:rPr lang="en-US" sz="1400" b="1" dirty="0">
                <a:solidFill>
                  <a:srgbClr val="00B050"/>
                </a:solidFill>
              </a:rPr>
              <a:t>Very reliable magnet with no real downtime in 50 years of operation!</a:t>
            </a:r>
          </a:p>
          <a:p>
            <a:endParaRPr lang="en-US" sz="1350" dirty="0">
              <a:solidFill>
                <a:srgbClr val="00B050"/>
              </a:solidFill>
            </a:endParaRPr>
          </a:p>
          <a:p>
            <a:pPr marL="214313" indent="-214313">
              <a:buFont typeface="Arial" panose="020B0604020202020204" pitchFamily="34" charset="0"/>
              <a:buChar char="•"/>
            </a:pPr>
            <a:r>
              <a:rPr lang="en-US" sz="1350" dirty="0"/>
              <a:t>Single lamination, upgraded with new closing plates to reduce saturation for 2 GeV operations, at the same time taking the advantage of improving the coil shimming;</a:t>
            </a:r>
          </a:p>
          <a:p>
            <a:endParaRPr lang="en-US" sz="1350" dirty="0"/>
          </a:p>
          <a:p>
            <a:pPr marL="214313" indent="-214313">
              <a:buFont typeface="Arial" panose="020B0604020202020204" pitchFamily="34" charset="0"/>
              <a:buChar char="•"/>
            </a:pPr>
            <a:r>
              <a:rPr lang="en-US" sz="1350" dirty="0"/>
              <a:t>Includes ~35 hydraulic brazing (Silver/Phosphorous based) per magnet and more than 1100 in operation!</a:t>
            </a:r>
          </a:p>
          <a:p>
            <a:pPr marL="671513" lvl="1" indent="-214313">
              <a:buFont typeface="Arial" panose="020B0604020202020204" pitchFamily="34" charset="0"/>
              <a:buChar char="•"/>
            </a:pPr>
            <a:r>
              <a:rPr lang="en-US" sz="1350" dirty="0"/>
              <a:t>except for 1 internal brazing, all repairs could in theory be completed in-situ.</a:t>
            </a:r>
          </a:p>
          <a:p>
            <a:pPr lvl="1"/>
            <a:endParaRPr lang="en-US" sz="1350" dirty="0"/>
          </a:p>
          <a:p>
            <a:pPr marL="214313" indent="-214313">
              <a:buFont typeface="Arial" panose="020B0604020202020204" pitchFamily="34" charset="0"/>
              <a:buChar char="•"/>
            </a:pPr>
            <a:r>
              <a:rPr lang="en-US" sz="1350" dirty="0"/>
              <a:t>Other than an issue with the new special injection and extraction trim coils, all other issues have been minor and are kept under control with regular maintenance work  (revision of interlocks, changes of hoses etc.)</a:t>
            </a:r>
          </a:p>
          <a:p>
            <a:endParaRPr lang="en-GB" sz="1350" dirty="0"/>
          </a:p>
          <a:p>
            <a:pPr marL="214313" indent="-214313">
              <a:buFont typeface="Arial" panose="020B0604020202020204" pitchFamily="34" charset="0"/>
              <a:buChar char="•"/>
            </a:pPr>
            <a:r>
              <a:rPr lang="en-GB" sz="1350" dirty="0"/>
              <a:t>If multipole failures did occur, we could soon use our ‘original’ spare coil stock and it may be prudent to consider ordering additional spares now that we have reached 50 years of operation, 1 - 2 years lead time.  </a:t>
            </a:r>
            <a:endParaRPr lang="en-US" sz="1350" dirty="0"/>
          </a:p>
        </p:txBody>
      </p:sp>
      <p:pic>
        <p:nvPicPr>
          <p:cNvPr id="6" name="Picture 5" descr="A picture containing indoor, stacked, old, pile&#10;&#10;Description automatically generated">
            <a:extLst>
              <a:ext uri="{FF2B5EF4-FFF2-40B4-BE49-F238E27FC236}">
                <a16:creationId xmlns:a16="http://schemas.microsoft.com/office/drawing/2014/main" id="{BD2EEDFF-AFC3-500D-72B7-9C322E3D385B}"/>
              </a:ext>
            </a:extLst>
          </p:cNvPr>
          <p:cNvPicPr>
            <a:picLocks noChangeAspect="1"/>
          </p:cNvPicPr>
          <p:nvPr/>
        </p:nvPicPr>
        <p:blipFill>
          <a:blip r:embed="rId5"/>
          <a:stretch>
            <a:fillRect/>
          </a:stretch>
        </p:blipFill>
        <p:spPr>
          <a:xfrm>
            <a:off x="356830" y="2464007"/>
            <a:ext cx="2396393" cy="3195191"/>
          </a:xfrm>
          <a:prstGeom prst="rect">
            <a:avLst/>
          </a:prstGeom>
        </p:spPr>
      </p:pic>
      <p:sp>
        <p:nvSpPr>
          <p:cNvPr id="4" name="TextBox 3">
            <a:extLst>
              <a:ext uri="{FF2B5EF4-FFF2-40B4-BE49-F238E27FC236}">
                <a16:creationId xmlns:a16="http://schemas.microsoft.com/office/drawing/2014/main" id="{1E916911-7F6D-405D-8910-D2FBFA75FA89}"/>
              </a:ext>
            </a:extLst>
          </p:cNvPr>
          <p:cNvSpPr txBox="1"/>
          <p:nvPr/>
        </p:nvSpPr>
        <p:spPr>
          <a:xfrm>
            <a:off x="2061633" y="1734110"/>
            <a:ext cx="5020733" cy="246221"/>
          </a:xfrm>
          <a:prstGeom prst="rect">
            <a:avLst/>
          </a:prstGeom>
          <a:noFill/>
        </p:spPr>
        <p:txBody>
          <a:bodyPr wrap="square" rtlCol="0">
            <a:spAutoFit/>
          </a:bodyPr>
          <a:lstStyle/>
          <a:p>
            <a:pPr algn="ctr"/>
            <a:r>
              <a:rPr lang="en-US" sz="1000" dirty="0">
                <a:solidFill>
                  <a:schemeClr val="accent6"/>
                </a:solidFill>
              </a:rPr>
              <a:t>PSB bending magnet status</a:t>
            </a:r>
            <a:endParaRPr lang="en-GB" sz="1000" dirty="0">
              <a:solidFill>
                <a:schemeClr val="accent6"/>
              </a:solidFill>
            </a:endParaRPr>
          </a:p>
        </p:txBody>
      </p:sp>
      <p:sp>
        <p:nvSpPr>
          <p:cNvPr id="10" name="Slide Number Placeholder 9">
            <a:extLst>
              <a:ext uri="{FF2B5EF4-FFF2-40B4-BE49-F238E27FC236}">
                <a16:creationId xmlns:a16="http://schemas.microsoft.com/office/drawing/2014/main" id="{21229658-F408-FB87-E901-984B99AC5A46}"/>
              </a:ext>
            </a:extLst>
          </p:cNvPr>
          <p:cNvSpPr>
            <a:spLocks noGrp="1"/>
          </p:cNvSpPr>
          <p:nvPr>
            <p:ph type="sldNum" sz="quarter" idx="12"/>
          </p:nvPr>
        </p:nvSpPr>
        <p:spPr/>
        <p:txBody>
          <a:bodyPr/>
          <a:lstStyle/>
          <a:p>
            <a:fld id="{F8729852-4BDB-423A-9E90-1D89B82E42E0}" type="slidenum">
              <a:rPr lang="en-GB" smtClean="0"/>
              <a:t>20</a:t>
            </a:fld>
            <a:endParaRPr lang="en-GB"/>
          </a:p>
        </p:txBody>
      </p:sp>
      <p:sp>
        <p:nvSpPr>
          <p:cNvPr id="11" name="Date Placeholder 10">
            <a:extLst>
              <a:ext uri="{FF2B5EF4-FFF2-40B4-BE49-F238E27FC236}">
                <a16:creationId xmlns:a16="http://schemas.microsoft.com/office/drawing/2014/main" id="{ACD19B0C-3E6E-BC67-02CF-2FEEF1D987AE}"/>
              </a:ext>
            </a:extLst>
          </p:cNvPr>
          <p:cNvSpPr>
            <a:spLocks noGrp="1"/>
          </p:cNvSpPr>
          <p:nvPr>
            <p:ph type="dt" sz="half" idx="10"/>
          </p:nvPr>
        </p:nvSpPr>
        <p:spPr/>
        <p:txBody>
          <a:bodyPr/>
          <a:lstStyle/>
          <a:p>
            <a:r>
              <a:rPr lang="en-US"/>
              <a:t>29/03/2023</a:t>
            </a:r>
            <a:endParaRPr lang="en-GB"/>
          </a:p>
        </p:txBody>
      </p:sp>
      <p:sp>
        <p:nvSpPr>
          <p:cNvPr id="12" name="Footer Placeholder 11">
            <a:extLst>
              <a:ext uri="{FF2B5EF4-FFF2-40B4-BE49-F238E27FC236}">
                <a16:creationId xmlns:a16="http://schemas.microsoft.com/office/drawing/2014/main" id="{987AEC33-27ED-8812-1D4B-E0F332D7CD62}"/>
              </a:ext>
            </a:extLst>
          </p:cNvPr>
          <p:cNvSpPr>
            <a:spLocks noGrp="1"/>
          </p:cNvSpPr>
          <p:nvPr>
            <p:ph type="ftr" sz="quarter" idx="11"/>
          </p:nvPr>
        </p:nvSpPr>
        <p:spPr/>
        <p:txBody>
          <a:bodyPr/>
          <a:lstStyle/>
          <a:p>
            <a:r>
              <a:rPr lang="en-GB"/>
              <a:t>PS Booster magnets Task Force</a:t>
            </a:r>
          </a:p>
        </p:txBody>
      </p:sp>
    </p:spTree>
    <p:extLst>
      <p:ext uri="{BB962C8B-B14F-4D97-AF65-F5344CB8AC3E}">
        <p14:creationId xmlns:p14="http://schemas.microsoft.com/office/powerpoint/2010/main" val="2649741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78AE908-4544-9DB9-B0AC-65BB628C2C3E}"/>
              </a:ext>
            </a:extLst>
          </p:cNvPr>
          <p:cNvSpPr>
            <a:spLocks noGrp="1"/>
          </p:cNvSpPr>
          <p:nvPr>
            <p:ph type="sldNum" sz="quarter" idx="12"/>
          </p:nvPr>
        </p:nvSpPr>
        <p:spPr>
          <a:xfrm>
            <a:off x="8436089" y="6356352"/>
            <a:ext cx="501424" cy="365125"/>
          </a:xfrm>
        </p:spPr>
        <p:txBody>
          <a:bodyPr/>
          <a:lstStyle/>
          <a:p>
            <a:fld id="{F8729852-4BDB-423A-9E90-1D89B82E42E0}" type="slidenum">
              <a:rPr lang="en-GB" smtClean="0"/>
              <a:t>21</a:t>
            </a:fld>
            <a:endParaRPr lang="en-GB"/>
          </a:p>
        </p:txBody>
      </p:sp>
      <p:sp>
        <p:nvSpPr>
          <p:cNvPr id="8" name="TextBox 7">
            <a:extLst>
              <a:ext uri="{FF2B5EF4-FFF2-40B4-BE49-F238E27FC236}">
                <a16:creationId xmlns:a16="http://schemas.microsoft.com/office/drawing/2014/main" id="{B001BCEA-D053-C997-B87A-42730F632AD6}"/>
              </a:ext>
            </a:extLst>
          </p:cNvPr>
          <p:cNvSpPr txBox="1"/>
          <p:nvPr/>
        </p:nvSpPr>
        <p:spPr>
          <a:xfrm>
            <a:off x="1365764" y="184931"/>
            <a:ext cx="6571084" cy="461665"/>
          </a:xfrm>
          <a:prstGeom prst="rect">
            <a:avLst/>
          </a:prstGeom>
          <a:noFill/>
        </p:spPr>
        <p:txBody>
          <a:bodyPr wrap="square" rtlCol="0">
            <a:spAutoFit/>
          </a:bodyPr>
          <a:lstStyle/>
          <a:p>
            <a:pPr algn="ctr"/>
            <a:r>
              <a:rPr lang="en-US" sz="2400" dirty="0"/>
              <a:t>PSB Bending - </a:t>
            </a:r>
            <a:r>
              <a:rPr lang="en-GB" sz="2400" dirty="0"/>
              <a:t>Brazing Analysis</a:t>
            </a:r>
          </a:p>
        </p:txBody>
      </p:sp>
      <p:sp>
        <p:nvSpPr>
          <p:cNvPr id="5" name="Footer Placeholder 4">
            <a:extLst>
              <a:ext uri="{FF2B5EF4-FFF2-40B4-BE49-F238E27FC236}">
                <a16:creationId xmlns:a16="http://schemas.microsoft.com/office/drawing/2014/main" id="{3F8F3135-4285-F5DB-C1DA-AD5CA2B9B021}"/>
              </a:ext>
            </a:extLst>
          </p:cNvPr>
          <p:cNvSpPr>
            <a:spLocks noGrp="1"/>
          </p:cNvSpPr>
          <p:nvPr>
            <p:ph type="ftr" sz="quarter" idx="11"/>
          </p:nvPr>
        </p:nvSpPr>
        <p:spPr>
          <a:xfrm>
            <a:off x="5182756" y="6356351"/>
            <a:ext cx="2895600" cy="365125"/>
          </a:xfrm>
        </p:spPr>
        <p:txBody>
          <a:bodyPr/>
          <a:lstStyle/>
          <a:p>
            <a:r>
              <a:rPr lang="en-GB" dirty="0"/>
              <a:t>PS Booster magnets Task Force</a:t>
            </a:r>
          </a:p>
        </p:txBody>
      </p:sp>
      <p:sp>
        <p:nvSpPr>
          <p:cNvPr id="13" name="TextBox 12">
            <a:extLst>
              <a:ext uri="{FF2B5EF4-FFF2-40B4-BE49-F238E27FC236}">
                <a16:creationId xmlns:a16="http://schemas.microsoft.com/office/drawing/2014/main" id="{727257D5-524F-2384-526F-2C3DD2E64336}"/>
              </a:ext>
            </a:extLst>
          </p:cNvPr>
          <p:cNvSpPr txBox="1"/>
          <p:nvPr/>
        </p:nvSpPr>
        <p:spPr>
          <a:xfrm>
            <a:off x="472441" y="922020"/>
            <a:ext cx="821436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February 23</a:t>
            </a:r>
          </a:p>
          <a:p>
            <a:pPr marL="742950" lvl="1" indent="-285750">
              <a:buFont typeface="Arial" panose="020B0604020202020204" pitchFamily="34" charset="0"/>
              <a:buChar char="•"/>
            </a:pPr>
            <a:r>
              <a:rPr lang="en-US" dirty="0"/>
              <a:t>CT and </a:t>
            </a:r>
            <a:r>
              <a:rPr lang="en-US" dirty="0">
                <a:highlight>
                  <a:srgbClr val="FFFF00"/>
                </a:highlight>
              </a:rPr>
              <a:t>further microscopic analysis </a:t>
            </a:r>
            <a:r>
              <a:rPr lang="en-US" dirty="0"/>
              <a:t>(MME) of a ‘cut’ sample taken from bending magnet PXMBHGE4WP-01000001 which was removed the machine during LS2.</a:t>
            </a:r>
          </a:p>
          <a:p>
            <a:pPr lvl="1"/>
            <a:r>
              <a:rPr lang="en-US" dirty="0"/>
              <a:t>(</a:t>
            </a:r>
            <a:r>
              <a:rPr lang="en-GB" b="0" u="sng" dirty="0">
                <a:solidFill>
                  <a:srgbClr val="0645AD"/>
                </a:solidFill>
                <a:effectLst/>
                <a:latin typeface="Helvetica Neue"/>
                <a:hlinkClick r:id="rId2"/>
              </a:rPr>
              <a:t>https://edms.cern.ch/document/2825737/1</a:t>
            </a:r>
            <a:r>
              <a:rPr lang="en-GB" u="sng" dirty="0">
                <a:solidFill>
                  <a:srgbClr val="0645AD"/>
                </a:solidFill>
                <a:latin typeface="Helvetica Neue"/>
              </a:rPr>
              <a:t> &amp; </a:t>
            </a:r>
            <a:r>
              <a:rPr lang="en-GB" u="sng" dirty="0">
                <a:solidFill>
                  <a:srgbClr val="0645AD"/>
                </a:solidFill>
                <a:highlight>
                  <a:srgbClr val="FFFF00"/>
                </a:highlight>
                <a:latin typeface="Helvetica Neue"/>
              </a:rPr>
              <a:t>Pending</a:t>
            </a:r>
            <a:endParaRPr lang="en-US" dirty="0">
              <a:highlight>
                <a:srgbClr val="FFFF00"/>
              </a:highlight>
            </a:endParaRPr>
          </a:p>
          <a:p>
            <a:pPr lvl="1"/>
            <a:endParaRPr lang="en-US" dirty="0"/>
          </a:p>
          <a:p>
            <a:pPr lvl="1"/>
            <a:endParaRPr lang="en-GB" dirty="0"/>
          </a:p>
        </p:txBody>
      </p:sp>
      <p:pic>
        <p:nvPicPr>
          <p:cNvPr id="2" name="Picture 1">
            <a:extLst>
              <a:ext uri="{FF2B5EF4-FFF2-40B4-BE49-F238E27FC236}">
                <a16:creationId xmlns:a16="http://schemas.microsoft.com/office/drawing/2014/main" id="{49542512-0D9B-3717-303B-A848D152CF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4446280" y="3627669"/>
            <a:ext cx="2515035" cy="1886276"/>
          </a:xfrm>
          <a:prstGeom prst="rect">
            <a:avLst/>
          </a:prstGeom>
        </p:spPr>
      </p:pic>
      <p:pic>
        <p:nvPicPr>
          <p:cNvPr id="3" name="Content Placeholder 3">
            <a:extLst>
              <a:ext uri="{FF2B5EF4-FFF2-40B4-BE49-F238E27FC236}">
                <a16:creationId xmlns:a16="http://schemas.microsoft.com/office/drawing/2014/main" id="{175B830A-A186-E35A-E28A-0D672E7050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828" y="3314700"/>
            <a:ext cx="4171908" cy="2515036"/>
          </a:xfrm>
          <a:prstGeom prst="rect">
            <a:avLst/>
          </a:prstGeom>
        </p:spPr>
      </p:pic>
      <p:grpSp>
        <p:nvGrpSpPr>
          <p:cNvPr id="4" name="Group 3">
            <a:extLst>
              <a:ext uri="{FF2B5EF4-FFF2-40B4-BE49-F238E27FC236}">
                <a16:creationId xmlns:a16="http://schemas.microsoft.com/office/drawing/2014/main" id="{C62FB999-8754-05D1-38C6-277195525CDD}"/>
              </a:ext>
            </a:extLst>
          </p:cNvPr>
          <p:cNvGrpSpPr/>
          <p:nvPr/>
        </p:nvGrpSpPr>
        <p:grpSpPr>
          <a:xfrm>
            <a:off x="6993709" y="3314701"/>
            <a:ext cx="1755463" cy="2515036"/>
            <a:chOff x="6301189" y="0"/>
            <a:chExt cx="5143500" cy="6858000"/>
          </a:xfrm>
        </p:grpSpPr>
        <p:pic>
          <p:nvPicPr>
            <p:cNvPr id="7" name="Picture 6">
              <a:extLst>
                <a:ext uri="{FF2B5EF4-FFF2-40B4-BE49-F238E27FC236}">
                  <a16:creationId xmlns:a16="http://schemas.microsoft.com/office/drawing/2014/main" id="{80F02B9A-7BD5-3CCA-23A9-53B2444A86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1189" y="0"/>
              <a:ext cx="5143500" cy="6858000"/>
            </a:xfrm>
            <a:prstGeom prst="rect">
              <a:avLst/>
            </a:prstGeom>
          </p:spPr>
        </p:pic>
        <p:sp>
          <p:nvSpPr>
            <p:cNvPr id="10" name="Rectangle 9">
              <a:extLst>
                <a:ext uri="{FF2B5EF4-FFF2-40B4-BE49-F238E27FC236}">
                  <a16:creationId xmlns:a16="http://schemas.microsoft.com/office/drawing/2014/main" id="{BF5B4A09-680B-3A32-A72E-E2946D1297DB}"/>
                </a:ext>
              </a:extLst>
            </p:cNvPr>
            <p:cNvSpPr/>
            <p:nvPr/>
          </p:nvSpPr>
          <p:spPr>
            <a:xfrm>
              <a:off x="8638763" y="1519525"/>
              <a:ext cx="579882" cy="11117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7ECC444-0E2E-9862-0C80-B816CCE49697}"/>
                </a:ext>
              </a:extLst>
            </p:cNvPr>
            <p:cNvSpPr/>
            <p:nvPr/>
          </p:nvSpPr>
          <p:spPr>
            <a:xfrm rot="16200000">
              <a:off x="7428894" y="4041900"/>
              <a:ext cx="579882" cy="11117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Date Placeholder 11">
            <a:extLst>
              <a:ext uri="{FF2B5EF4-FFF2-40B4-BE49-F238E27FC236}">
                <a16:creationId xmlns:a16="http://schemas.microsoft.com/office/drawing/2014/main" id="{E095E034-C6A9-F47F-EEBD-53D3F30D753F}"/>
              </a:ext>
            </a:extLst>
          </p:cNvPr>
          <p:cNvSpPr>
            <a:spLocks noGrp="1"/>
          </p:cNvSpPr>
          <p:nvPr>
            <p:ph type="dt" sz="half" idx="10"/>
          </p:nvPr>
        </p:nvSpPr>
        <p:spPr/>
        <p:txBody>
          <a:bodyPr/>
          <a:lstStyle/>
          <a:p>
            <a:r>
              <a:rPr lang="en-US"/>
              <a:t>29/03/2023</a:t>
            </a:r>
            <a:endParaRPr lang="en-GB"/>
          </a:p>
        </p:txBody>
      </p:sp>
    </p:spTree>
    <p:extLst>
      <p:ext uri="{BB962C8B-B14F-4D97-AF65-F5344CB8AC3E}">
        <p14:creationId xmlns:p14="http://schemas.microsoft.com/office/powerpoint/2010/main" val="30761702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846602-3860-5840-25CD-4C291129918D}"/>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7646D9A8-5F6A-FE06-252E-2DA6166CA05C}"/>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7F00CD61-94F6-3502-6CCD-2BEEEBA0B17F}"/>
              </a:ext>
            </a:extLst>
          </p:cNvPr>
          <p:cNvSpPr>
            <a:spLocks noGrp="1"/>
          </p:cNvSpPr>
          <p:nvPr>
            <p:ph type="sldNum" sz="quarter" idx="12"/>
          </p:nvPr>
        </p:nvSpPr>
        <p:spPr/>
        <p:txBody>
          <a:bodyPr/>
          <a:lstStyle/>
          <a:p>
            <a:fld id="{F8729852-4BDB-423A-9E90-1D89B82E42E0}" type="slidenum">
              <a:rPr lang="en-GB" smtClean="0"/>
              <a:t>22</a:t>
            </a:fld>
            <a:endParaRPr lang="en-GB"/>
          </a:p>
        </p:txBody>
      </p:sp>
      <p:sp>
        <p:nvSpPr>
          <p:cNvPr id="11" name="TextBox 10">
            <a:extLst>
              <a:ext uri="{FF2B5EF4-FFF2-40B4-BE49-F238E27FC236}">
                <a16:creationId xmlns:a16="http://schemas.microsoft.com/office/drawing/2014/main" id="{FB139AB8-F6B9-E0C0-2836-24FF55D57773}"/>
              </a:ext>
            </a:extLst>
          </p:cNvPr>
          <p:cNvSpPr txBox="1"/>
          <p:nvPr/>
        </p:nvSpPr>
        <p:spPr>
          <a:xfrm>
            <a:off x="1365764" y="184931"/>
            <a:ext cx="6571084" cy="461665"/>
          </a:xfrm>
          <a:prstGeom prst="rect">
            <a:avLst/>
          </a:prstGeom>
          <a:noFill/>
        </p:spPr>
        <p:txBody>
          <a:bodyPr wrap="square" rtlCol="0">
            <a:spAutoFit/>
          </a:bodyPr>
          <a:lstStyle/>
          <a:p>
            <a:pPr algn="ctr"/>
            <a:r>
              <a:rPr lang="en-US" sz="2400" dirty="0"/>
              <a:t>B</a:t>
            </a:r>
            <a:r>
              <a:rPr lang="en-GB" sz="2400" dirty="0" err="1"/>
              <a:t>eyond</a:t>
            </a:r>
            <a:r>
              <a:rPr lang="en-GB" sz="2400" dirty="0"/>
              <a:t> the PSB?</a:t>
            </a:r>
          </a:p>
        </p:txBody>
      </p:sp>
      <p:pic>
        <p:nvPicPr>
          <p:cNvPr id="3" name="Picture 2" descr="A picture containing sewing machine, indoor, appliance&#10;&#10;Description automatically generated">
            <a:extLst>
              <a:ext uri="{FF2B5EF4-FFF2-40B4-BE49-F238E27FC236}">
                <a16:creationId xmlns:a16="http://schemas.microsoft.com/office/drawing/2014/main" id="{5DB62786-E9EA-44D2-E686-C7A67651E162}"/>
              </a:ext>
            </a:extLst>
          </p:cNvPr>
          <p:cNvPicPr>
            <a:picLocks noChangeAspect="1"/>
          </p:cNvPicPr>
          <p:nvPr/>
        </p:nvPicPr>
        <p:blipFill>
          <a:blip r:embed="rId2"/>
          <a:stretch>
            <a:fillRect/>
          </a:stretch>
        </p:blipFill>
        <p:spPr>
          <a:xfrm>
            <a:off x="941270" y="864535"/>
            <a:ext cx="2288415" cy="3086426"/>
          </a:xfrm>
          <a:prstGeom prst="rect">
            <a:avLst/>
          </a:prstGeom>
        </p:spPr>
      </p:pic>
      <p:pic>
        <p:nvPicPr>
          <p:cNvPr id="7" name="Picture 6">
            <a:extLst>
              <a:ext uri="{FF2B5EF4-FFF2-40B4-BE49-F238E27FC236}">
                <a16:creationId xmlns:a16="http://schemas.microsoft.com/office/drawing/2014/main" id="{5FD98369-953B-6B6E-C71A-6400DAC675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3191" y="864535"/>
            <a:ext cx="3825165" cy="2604448"/>
          </a:xfrm>
          <a:prstGeom prst="rect">
            <a:avLst/>
          </a:prstGeom>
        </p:spPr>
      </p:pic>
      <p:sp>
        <p:nvSpPr>
          <p:cNvPr id="8" name="TextBox 7">
            <a:extLst>
              <a:ext uri="{FF2B5EF4-FFF2-40B4-BE49-F238E27FC236}">
                <a16:creationId xmlns:a16="http://schemas.microsoft.com/office/drawing/2014/main" id="{5B8B5E9C-CD66-85EB-6FD6-F6918ED81FE4}"/>
              </a:ext>
            </a:extLst>
          </p:cNvPr>
          <p:cNvSpPr txBox="1"/>
          <p:nvPr/>
        </p:nvSpPr>
        <p:spPr>
          <a:xfrm>
            <a:off x="3975100" y="3468983"/>
            <a:ext cx="4673074" cy="369332"/>
          </a:xfrm>
          <a:prstGeom prst="rect">
            <a:avLst/>
          </a:prstGeom>
          <a:noFill/>
        </p:spPr>
        <p:txBody>
          <a:bodyPr wrap="none" rtlCol="0">
            <a:spAutoFit/>
          </a:bodyPr>
          <a:lstStyle/>
          <a:p>
            <a:r>
              <a:rPr lang="en-US" dirty="0"/>
              <a:t>SPS – Main Quadrupole busbar Feb 2023? </a:t>
            </a:r>
            <a:endParaRPr lang="en-GB" dirty="0"/>
          </a:p>
        </p:txBody>
      </p:sp>
      <p:sp>
        <p:nvSpPr>
          <p:cNvPr id="9" name="TextBox 8">
            <a:extLst>
              <a:ext uri="{FF2B5EF4-FFF2-40B4-BE49-F238E27FC236}">
                <a16:creationId xmlns:a16="http://schemas.microsoft.com/office/drawing/2014/main" id="{2DA571F0-506F-89FA-F2E8-3D6253CE04A3}"/>
              </a:ext>
            </a:extLst>
          </p:cNvPr>
          <p:cNvSpPr txBox="1"/>
          <p:nvPr/>
        </p:nvSpPr>
        <p:spPr>
          <a:xfrm>
            <a:off x="201771" y="4047865"/>
            <a:ext cx="3788217" cy="369332"/>
          </a:xfrm>
          <a:prstGeom prst="rect">
            <a:avLst/>
          </a:prstGeom>
          <a:noFill/>
        </p:spPr>
        <p:txBody>
          <a:bodyPr wrap="none" rtlCol="0">
            <a:spAutoFit/>
          </a:bodyPr>
          <a:lstStyle/>
          <a:p>
            <a:r>
              <a:rPr lang="en-US" dirty="0"/>
              <a:t>PS – 205 Bumper magnet May 22?</a:t>
            </a:r>
            <a:endParaRPr lang="en-GB" dirty="0"/>
          </a:p>
        </p:txBody>
      </p:sp>
      <p:pic>
        <p:nvPicPr>
          <p:cNvPr id="2050" name="Picture 2">
            <a:extLst>
              <a:ext uri="{FF2B5EF4-FFF2-40B4-BE49-F238E27FC236}">
                <a16:creationId xmlns:a16="http://schemas.microsoft.com/office/drawing/2014/main" id="{CF21A54E-AF82-0D86-9553-8A77889096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7973" y="4026412"/>
            <a:ext cx="2895600" cy="166650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6537BC92-4025-678C-D15B-8AD6A9872CC5}"/>
              </a:ext>
            </a:extLst>
          </p:cNvPr>
          <p:cNvSpPr txBox="1"/>
          <p:nvPr/>
        </p:nvSpPr>
        <p:spPr>
          <a:xfrm>
            <a:off x="4572000" y="5704099"/>
            <a:ext cx="3454792" cy="369332"/>
          </a:xfrm>
          <a:prstGeom prst="rect">
            <a:avLst/>
          </a:prstGeom>
          <a:noFill/>
        </p:spPr>
        <p:txBody>
          <a:bodyPr wrap="none" rtlCol="0">
            <a:spAutoFit/>
          </a:bodyPr>
          <a:lstStyle/>
          <a:p>
            <a:r>
              <a:rPr lang="en-US" dirty="0"/>
              <a:t>SPS – Main Bending magnets? </a:t>
            </a:r>
            <a:endParaRPr lang="en-GB" dirty="0"/>
          </a:p>
        </p:txBody>
      </p:sp>
    </p:spTree>
    <p:extLst>
      <p:ext uri="{BB962C8B-B14F-4D97-AF65-F5344CB8AC3E}">
        <p14:creationId xmlns:p14="http://schemas.microsoft.com/office/powerpoint/2010/main" val="37509255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9500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3A8EBED-0C91-70BF-8149-2BD8091E914A}"/>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
        <p:nvSpPr>
          <p:cNvPr id="7" name="TextBox 6">
            <a:extLst>
              <a:ext uri="{FF2B5EF4-FFF2-40B4-BE49-F238E27FC236}">
                <a16:creationId xmlns:a16="http://schemas.microsoft.com/office/drawing/2014/main" id="{5D069AB9-9E8C-E5DA-D8A8-B6D8DA97500C}"/>
              </a:ext>
            </a:extLst>
          </p:cNvPr>
          <p:cNvSpPr txBox="1"/>
          <p:nvPr/>
        </p:nvSpPr>
        <p:spPr>
          <a:xfrm>
            <a:off x="3000646" y="3136612"/>
            <a:ext cx="3142707" cy="584775"/>
          </a:xfrm>
          <a:prstGeom prst="rect">
            <a:avLst/>
          </a:prstGeom>
          <a:noFill/>
        </p:spPr>
        <p:txBody>
          <a:bodyPr wrap="square" rtlCol="0">
            <a:spAutoFit/>
          </a:bodyPr>
          <a:lstStyle/>
          <a:p>
            <a:r>
              <a:rPr lang="en-US" sz="3200" dirty="0"/>
              <a:t>SPARE SLIDES</a:t>
            </a:r>
            <a:endParaRPr lang="en-GB" sz="3200" dirty="0"/>
          </a:p>
        </p:txBody>
      </p:sp>
      <p:sp>
        <p:nvSpPr>
          <p:cNvPr id="8" name="Date Placeholder 7">
            <a:extLst>
              <a:ext uri="{FF2B5EF4-FFF2-40B4-BE49-F238E27FC236}">
                <a16:creationId xmlns:a16="http://schemas.microsoft.com/office/drawing/2014/main" id="{A966DCEA-6EC2-6097-440A-860B045EE4BC}"/>
              </a:ext>
            </a:extLst>
          </p:cNvPr>
          <p:cNvSpPr>
            <a:spLocks noGrp="1"/>
          </p:cNvSpPr>
          <p:nvPr>
            <p:ph type="dt" sz="half" idx="2"/>
          </p:nvPr>
        </p:nvSpPr>
        <p:spPr/>
        <p:txBody>
          <a:bodyPr/>
          <a:lstStyle/>
          <a:p>
            <a:r>
              <a:rPr lang="en-US"/>
              <a:t>29/03/2023</a:t>
            </a:r>
            <a:endParaRPr lang="en-US" dirty="0"/>
          </a:p>
        </p:txBody>
      </p:sp>
      <p:sp>
        <p:nvSpPr>
          <p:cNvPr id="9" name="Footer Placeholder 8">
            <a:extLst>
              <a:ext uri="{FF2B5EF4-FFF2-40B4-BE49-F238E27FC236}">
                <a16:creationId xmlns:a16="http://schemas.microsoft.com/office/drawing/2014/main" id="{2DCCEC6E-138C-59F6-FA0D-47281AFCE7BA}"/>
              </a:ext>
            </a:extLst>
          </p:cNvPr>
          <p:cNvSpPr>
            <a:spLocks noGrp="1"/>
          </p:cNvSpPr>
          <p:nvPr>
            <p:ph type="ftr" sz="quarter" idx="3"/>
          </p:nvPr>
        </p:nvSpPr>
        <p:spPr/>
        <p:txBody>
          <a:bodyPr/>
          <a:lstStyle/>
          <a:p>
            <a:r>
              <a:rPr lang="en-GB"/>
              <a:t>PS Booster magnets Task Force</a:t>
            </a:r>
            <a:endParaRPr lang="en-US" dirty="0"/>
          </a:p>
        </p:txBody>
      </p:sp>
    </p:spTree>
    <p:extLst>
      <p:ext uri="{BB962C8B-B14F-4D97-AF65-F5344CB8AC3E}">
        <p14:creationId xmlns:p14="http://schemas.microsoft.com/office/powerpoint/2010/main" val="39815703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9F48D08-1B60-27B7-6225-773552EC0901}"/>
              </a:ext>
            </a:extLst>
          </p:cNvPr>
          <p:cNvSpPr txBox="1"/>
          <p:nvPr/>
        </p:nvSpPr>
        <p:spPr>
          <a:xfrm>
            <a:off x="4139992" y="870754"/>
            <a:ext cx="4570605" cy="515526"/>
          </a:xfrm>
          <a:prstGeom prst="rect">
            <a:avLst/>
          </a:prstGeom>
          <a:noFill/>
        </p:spPr>
        <p:txBody>
          <a:bodyPr wrap="square">
            <a:spAutoFit/>
          </a:bodyPr>
          <a:lstStyle/>
          <a:p>
            <a:pPr algn="ctr" fontAlgn="base"/>
            <a:r>
              <a:rPr lang="en-GB" sz="1350" b="1" cap="all" dirty="0">
                <a:solidFill>
                  <a:srgbClr val="5B80B2"/>
                </a:solidFill>
                <a:latin typeface="PT Sans" panose="020B0503020203020204" pitchFamily="34" charset="0"/>
              </a:rPr>
              <a:t>BR.QFO91 PXMQNEC4WP-B2000017 – 11/21</a:t>
            </a:r>
            <a:endParaRPr lang="en-GB" sz="1400" b="1" i="0" cap="all" dirty="0">
              <a:solidFill>
                <a:srgbClr val="5B80B2"/>
              </a:solidFill>
              <a:effectLst/>
              <a:latin typeface="PT Sans" panose="020B0503020203020204" pitchFamily="34" charset="0"/>
            </a:endParaRPr>
          </a:p>
          <a:p>
            <a:pPr algn="ctr" fontAlgn="base"/>
            <a:endParaRPr lang="en-GB" sz="1350" b="1" cap="all" dirty="0">
              <a:solidFill>
                <a:srgbClr val="5B80B2"/>
              </a:solidFill>
              <a:latin typeface="PT Sans" panose="020B0503020203020204" pitchFamily="34" charset="0"/>
            </a:endParaRPr>
          </a:p>
        </p:txBody>
      </p:sp>
      <p:sp>
        <p:nvSpPr>
          <p:cNvPr id="6" name="TextBox 5">
            <a:extLst>
              <a:ext uri="{FF2B5EF4-FFF2-40B4-BE49-F238E27FC236}">
                <a16:creationId xmlns:a16="http://schemas.microsoft.com/office/drawing/2014/main" id="{3BB1DE94-6164-73E1-5B82-F213889F7C55}"/>
              </a:ext>
            </a:extLst>
          </p:cNvPr>
          <p:cNvSpPr txBox="1"/>
          <p:nvPr/>
        </p:nvSpPr>
        <p:spPr>
          <a:xfrm>
            <a:off x="778132" y="256238"/>
            <a:ext cx="7746348" cy="461665"/>
          </a:xfrm>
          <a:prstGeom prst="rect">
            <a:avLst/>
          </a:prstGeom>
          <a:noFill/>
        </p:spPr>
        <p:txBody>
          <a:bodyPr wrap="square" rtlCol="0">
            <a:spAutoFit/>
          </a:bodyPr>
          <a:lstStyle/>
          <a:p>
            <a:pPr lvl="2"/>
            <a:r>
              <a:rPr lang="en-GB" sz="2400" dirty="0"/>
              <a:t>Evolution of the faults over the past 2 years </a:t>
            </a:r>
          </a:p>
        </p:txBody>
      </p:sp>
      <p:sp>
        <p:nvSpPr>
          <p:cNvPr id="7" name="TextBox 6">
            <a:extLst>
              <a:ext uri="{FF2B5EF4-FFF2-40B4-BE49-F238E27FC236}">
                <a16:creationId xmlns:a16="http://schemas.microsoft.com/office/drawing/2014/main" id="{F77B71DF-4A88-613E-710A-832D49FEAE3F}"/>
              </a:ext>
            </a:extLst>
          </p:cNvPr>
          <p:cNvSpPr txBox="1"/>
          <p:nvPr/>
        </p:nvSpPr>
        <p:spPr>
          <a:xfrm>
            <a:off x="2330323" y="1409966"/>
            <a:ext cx="1912783" cy="3416320"/>
          </a:xfrm>
          <a:prstGeom prst="rect">
            <a:avLst/>
          </a:prstGeom>
          <a:noFill/>
        </p:spPr>
        <p:txBody>
          <a:bodyPr wrap="square" rtlCol="0">
            <a:spAutoFit/>
          </a:bodyPr>
          <a:lstStyle/>
          <a:p>
            <a:pPr marL="214313" indent="-214313">
              <a:buFont typeface="Arial" panose="020B0604020202020204" pitchFamily="34" charset="0"/>
              <a:buChar char="•"/>
            </a:pPr>
            <a:r>
              <a:rPr lang="en-GB" sz="1200" dirty="0">
                <a:solidFill>
                  <a:srgbClr val="0645AD"/>
                </a:solidFill>
                <a:latin typeface="Helvetica Neue"/>
                <a:hlinkClick r:id="rId2"/>
              </a:rPr>
              <a:t>https://edms.cern.ch/document/2603476</a:t>
            </a:r>
            <a:endParaRPr lang="en-GB" sz="1200" dirty="0">
              <a:solidFill>
                <a:srgbClr val="0563C1"/>
              </a:solidFill>
              <a:latin typeface="Helvetica Neue"/>
              <a:hlinkClick r:id="rId3">
                <a:extLst>
                  <a:ext uri="{A12FA001-AC4F-418D-AE19-62706E023703}">
                    <ahyp:hlinkClr xmlns:ahyp="http://schemas.microsoft.com/office/drawing/2018/hyperlinkcolor" val="tx"/>
                  </a:ext>
                </a:extLst>
              </a:hlinkClick>
            </a:endParaRPr>
          </a:p>
          <a:p>
            <a:pPr marL="214313" indent="-214313">
              <a:buFont typeface="Arial" panose="020B0604020202020204" pitchFamily="34" charset="0"/>
              <a:buChar char="•"/>
            </a:pPr>
            <a:r>
              <a:rPr lang="en-US" sz="1200" dirty="0"/>
              <a:t>Leaking brazed joint temporarily repaired in the machine with a soft brazing.</a:t>
            </a:r>
          </a:p>
          <a:p>
            <a:pPr marL="214313" indent="-214313">
              <a:buFont typeface="Arial" panose="020B0604020202020204" pitchFamily="34" charset="0"/>
              <a:buChar char="•"/>
            </a:pPr>
            <a:r>
              <a:rPr lang="en-US" sz="1200" dirty="0"/>
              <a:t>Removed from the machine in YETS 21/22.</a:t>
            </a:r>
          </a:p>
          <a:p>
            <a:pPr marL="214313" indent="-214313">
              <a:buFont typeface="Arial" panose="020B0604020202020204" pitchFamily="34" charset="0"/>
              <a:buChar char="•"/>
            </a:pPr>
            <a:r>
              <a:rPr lang="en-US" sz="1200" dirty="0"/>
              <a:t>Hard brazing replaced in the NCM workshop</a:t>
            </a:r>
          </a:p>
          <a:p>
            <a:pPr marL="214313" indent="-214313">
              <a:buFont typeface="Arial" panose="020B0604020202020204" pitchFamily="34" charset="0"/>
              <a:buChar char="•"/>
            </a:pPr>
            <a:r>
              <a:rPr lang="en-US" sz="1200" dirty="0"/>
              <a:t>Weak insulation to ground ~ 50 M</a:t>
            </a:r>
            <a:r>
              <a:rPr lang="en-GB" sz="1200" dirty="0">
                <a:latin typeface="Symbol" panose="05050102010706020507" pitchFamily="18" charset="2"/>
              </a:rPr>
              <a:t>W</a:t>
            </a:r>
            <a:r>
              <a:rPr lang="en-US" sz="1200" dirty="0"/>
              <a:t> requiring further repair!</a:t>
            </a:r>
          </a:p>
          <a:p>
            <a:pPr marL="214313" indent="-214313">
              <a:buFont typeface="Arial" panose="020B0604020202020204" pitchFamily="34" charset="0"/>
              <a:buChar char="•"/>
            </a:pPr>
            <a:r>
              <a:rPr lang="en-US" sz="1200" dirty="0"/>
              <a:t>Vacuum bag impregnation to be studied. </a:t>
            </a:r>
            <a:endParaRPr lang="en-GB" sz="1200" dirty="0"/>
          </a:p>
        </p:txBody>
      </p:sp>
      <p:sp>
        <p:nvSpPr>
          <p:cNvPr id="11" name="TextBox 10">
            <a:extLst>
              <a:ext uri="{FF2B5EF4-FFF2-40B4-BE49-F238E27FC236}">
                <a16:creationId xmlns:a16="http://schemas.microsoft.com/office/drawing/2014/main" id="{619641F2-C98A-AD8C-7175-358A4D1FD976}"/>
              </a:ext>
            </a:extLst>
          </p:cNvPr>
          <p:cNvSpPr txBox="1"/>
          <p:nvPr/>
        </p:nvSpPr>
        <p:spPr>
          <a:xfrm>
            <a:off x="78140" y="877943"/>
            <a:ext cx="4573166" cy="300082"/>
          </a:xfrm>
          <a:prstGeom prst="rect">
            <a:avLst/>
          </a:prstGeom>
          <a:noFill/>
        </p:spPr>
        <p:txBody>
          <a:bodyPr wrap="square">
            <a:spAutoFit/>
          </a:bodyPr>
          <a:lstStyle/>
          <a:p>
            <a:pPr algn="ctr" fontAlgn="base"/>
            <a:r>
              <a:rPr lang="en-GB" sz="1350" b="1" cap="all" dirty="0">
                <a:solidFill>
                  <a:srgbClr val="5B80B2"/>
                </a:solidFill>
                <a:latin typeface="PT Sans" panose="020B0503020203020204" pitchFamily="34" charset="0"/>
              </a:rPr>
              <a:t>BR.QFO161 PXMQNEC4WP-B2000030 – 06/21</a:t>
            </a:r>
          </a:p>
        </p:txBody>
      </p:sp>
      <p:sp>
        <p:nvSpPr>
          <p:cNvPr id="15" name="TextBox 14">
            <a:extLst>
              <a:ext uri="{FF2B5EF4-FFF2-40B4-BE49-F238E27FC236}">
                <a16:creationId xmlns:a16="http://schemas.microsoft.com/office/drawing/2014/main" id="{B6CE0506-15A9-1AFB-2590-79F09FC6619C}"/>
              </a:ext>
            </a:extLst>
          </p:cNvPr>
          <p:cNvSpPr txBox="1"/>
          <p:nvPr/>
        </p:nvSpPr>
        <p:spPr>
          <a:xfrm>
            <a:off x="6666718" y="1409966"/>
            <a:ext cx="1912783" cy="2862322"/>
          </a:xfrm>
          <a:prstGeom prst="rect">
            <a:avLst/>
          </a:prstGeom>
          <a:noFill/>
        </p:spPr>
        <p:txBody>
          <a:bodyPr wrap="square" rtlCol="0">
            <a:spAutoFit/>
          </a:bodyPr>
          <a:lstStyle/>
          <a:p>
            <a:pPr marL="214313" indent="-214313">
              <a:buFont typeface="Arial" panose="020B0604020202020204" pitchFamily="34" charset="0"/>
              <a:buChar char="•"/>
            </a:pPr>
            <a:r>
              <a:rPr lang="en-GB" sz="1200" dirty="0">
                <a:solidFill>
                  <a:srgbClr val="0563C1"/>
                </a:solidFill>
                <a:latin typeface="Helvetica Neue"/>
                <a:hlinkClick r:id="rId3">
                  <a:extLst>
                    <a:ext uri="{A12FA001-AC4F-418D-AE19-62706E023703}">
                      <ahyp:hlinkClr xmlns:ahyp="http://schemas.microsoft.com/office/drawing/2018/hyperlinkcolor" val="tx"/>
                    </a:ext>
                  </a:extLst>
                </a:hlinkClick>
              </a:rPr>
              <a:t>https://edms.cern.ch/document/2664838</a:t>
            </a:r>
            <a:endParaRPr lang="en-US" sz="1200" dirty="0"/>
          </a:p>
          <a:p>
            <a:pPr marL="214313" indent="-214313">
              <a:buFont typeface="Arial" panose="020B0604020202020204" pitchFamily="34" charset="0"/>
              <a:buChar char="•"/>
            </a:pPr>
            <a:r>
              <a:rPr lang="en-US" sz="1200" dirty="0"/>
              <a:t>Leaking brazed joint discovered during the High Voltage test during the YETS 21/22.</a:t>
            </a:r>
          </a:p>
          <a:p>
            <a:pPr marL="214313" indent="-214313">
              <a:buFont typeface="Arial" panose="020B0604020202020204" pitchFamily="34" charset="0"/>
              <a:buChar char="•"/>
            </a:pPr>
            <a:r>
              <a:rPr lang="en-US" sz="1200" dirty="0"/>
              <a:t>Removed from the machine in YETS 21/22.</a:t>
            </a:r>
          </a:p>
          <a:p>
            <a:pPr marL="214313" indent="-214313">
              <a:buFont typeface="Arial" panose="020B0604020202020204" pitchFamily="34" charset="0"/>
              <a:buChar char="•"/>
            </a:pPr>
            <a:r>
              <a:rPr lang="en-US" sz="1200" dirty="0"/>
              <a:t>Repair has been completed and the magnet is now operational </a:t>
            </a:r>
          </a:p>
          <a:p>
            <a:r>
              <a:rPr lang="en-US" sz="1200" dirty="0"/>
              <a:t> </a:t>
            </a:r>
            <a:endParaRPr lang="en-GB" sz="1200" dirty="0"/>
          </a:p>
        </p:txBody>
      </p:sp>
      <p:sp>
        <p:nvSpPr>
          <p:cNvPr id="4" name="TextBox 3">
            <a:extLst>
              <a:ext uri="{FF2B5EF4-FFF2-40B4-BE49-F238E27FC236}">
                <a16:creationId xmlns:a16="http://schemas.microsoft.com/office/drawing/2014/main" id="{9E4A5535-0C03-A3F4-7B08-F28B9E3621EC}"/>
              </a:ext>
            </a:extLst>
          </p:cNvPr>
          <p:cNvSpPr txBox="1"/>
          <p:nvPr/>
        </p:nvSpPr>
        <p:spPr>
          <a:xfrm>
            <a:off x="2064775" y="4955968"/>
            <a:ext cx="5014450" cy="1692771"/>
          </a:xfrm>
          <a:prstGeom prst="rect">
            <a:avLst/>
          </a:prstGeom>
          <a:noFill/>
        </p:spPr>
        <p:txBody>
          <a:bodyPr wrap="square">
            <a:spAutoFit/>
          </a:bodyPr>
          <a:lstStyle/>
          <a:p>
            <a:pPr algn="ctr" fontAlgn="base"/>
            <a:r>
              <a:rPr lang="en-GB" sz="1400" b="1" i="0" cap="all" dirty="0">
                <a:solidFill>
                  <a:srgbClr val="5B80B2"/>
                </a:solidFill>
                <a:effectLst/>
                <a:latin typeface="PT Sans" panose="020B0503020203020204" pitchFamily="34" charset="0"/>
              </a:rPr>
              <a:t>BR.QDE5 PXMQNFJ4WP-B2000005 – 09/22</a:t>
            </a:r>
          </a:p>
          <a:p>
            <a:pPr algn="ctr" fontAlgn="base"/>
            <a:endParaRPr lang="en-GB" sz="1400" b="1" i="0" cap="all" dirty="0">
              <a:solidFill>
                <a:srgbClr val="5B80B2"/>
              </a:solidFill>
              <a:effectLst/>
              <a:latin typeface="PT Sans" panose="020B0503020203020204" pitchFamily="34" charset="0"/>
            </a:endParaRPr>
          </a:p>
          <a:p>
            <a:pPr marL="214313" indent="-214313" fontAlgn="base">
              <a:buFont typeface="Arial" panose="020B0604020202020204" pitchFamily="34" charset="0"/>
              <a:buChar char="•"/>
            </a:pPr>
            <a:r>
              <a:rPr lang="en-GB" sz="1200" dirty="0">
                <a:hlinkClick r:id="rId4">
                  <a:extLst>
                    <a:ext uri="{A12FA001-AC4F-418D-AE19-62706E023703}">
                      <ahyp:hlinkClr xmlns:ahyp="http://schemas.microsoft.com/office/drawing/2018/hyperlinkcolor" val="tx"/>
                    </a:ext>
                  </a:extLst>
                </a:hlinkClick>
              </a:rPr>
              <a:t>https://edms.cern.ch/document/2779972/1</a:t>
            </a:r>
            <a:endParaRPr lang="en-GB" sz="1200" dirty="0"/>
          </a:p>
          <a:p>
            <a:pPr marL="214313" indent="-214313" fontAlgn="base">
              <a:buFont typeface="Arial" panose="020B0604020202020204" pitchFamily="34" charset="0"/>
              <a:buChar char="•"/>
            </a:pPr>
            <a:r>
              <a:rPr lang="en-GB" sz="1200" dirty="0"/>
              <a:t>Leak brazed joint similar to BR.QFO91</a:t>
            </a:r>
          </a:p>
          <a:p>
            <a:pPr marL="214313" indent="-214313" fontAlgn="base">
              <a:buFont typeface="Arial" panose="020B0604020202020204" pitchFamily="34" charset="0"/>
              <a:buChar char="•"/>
            </a:pPr>
            <a:r>
              <a:rPr lang="en-GB" sz="1200" dirty="0"/>
              <a:t>Operation has continued diverting the water to the tunnel floor</a:t>
            </a:r>
          </a:p>
          <a:p>
            <a:pPr marL="214313" indent="-214313" fontAlgn="base">
              <a:buFont typeface="Arial" panose="020B0604020202020204" pitchFamily="34" charset="0"/>
              <a:buChar char="•"/>
            </a:pPr>
            <a:r>
              <a:rPr lang="en-GB" sz="1200" dirty="0"/>
              <a:t>Magnet exchange planned during YETS22/23</a:t>
            </a:r>
          </a:p>
          <a:p>
            <a:pPr marL="285750" indent="-285750" algn="ctr" fontAlgn="base">
              <a:buFont typeface="Arial" panose="020B0604020202020204" pitchFamily="34" charset="0"/>
              <a:buChar char="•"/>
            </a:pPr>
            <a:endParaRPr lang="en-GB" sz="1400" b="1" i="0" cap="all" dirty="0">
              <a:solidFill>
                <a:srgbClr val="5B80B2"/>
              </a:solidFill>
              <a:effectLst/>
              <a:latin typeface="PT Sans" panose="020B0503020203020204" pitchFamily="34" charset="0"/>
            </a:endParaRPr>
          </a:p>
          <a:p>
            <a:pPr marL="285750" indent="-285750" algn="ctr" fontAlgn="base">
              <a:buFont typeface="Arial" panose="020B0604020202020204" pitchFamily="34" charset="0"/>
              <a:buChar char="•"/>
            </a:pPr>
            <a:endParaRPr lang="en-GB" sz="1400" b="1" i="0" cap="all" dirty="0">
              <a:solidFill>
                <a:srgbClr val="5B80B2"/>
              </a:solidFill>
              <a:effectLst/>
              <a:latin typeface="PT Sans" panose="020B0503020203020204" pitchFamily="34" charset="0"/>
            </a:endParaRPr>
          </a:p>
        </p:txBody>
      </p:sp>
      <p:grpSp>
        <p:nvGrpSpPr>
          <p:cNvPr id="21" name="Group 20">
            <a:extLst>
              <a:ext uri="{FF2B5EF4-FFF2-40B4-BE49-F238E27FC236}">
                <a16:creationId xmlns:a16="http://schemas.microsoft.com/office/drawing/2014/main" id="{F71ACD4D-1F16-A0FC-433D-F0353DBA2D35}"/>
              </a:ext>
            </a:extLst>
          </p:cNvPr>
          <p:cNvGrpSpPr/>
          <p:nvPr/>
        </p:nvGrpSpPr>
        <p:grpSpPr>
          <a:xfrm>
            <a:off x="452436" y="1459918"/>
            <a:ext cx="1797140" cy="3316415"/>
            <a:chOff x="533182" y="1397356"/>
            <a:chExt cx="2405961" cy="5215502"/>
          </a:xfrm>
        </p:grpSpPr>
        <p:pic>
          <p:nvPicPr>
            <p:cNvPr id="22" name="Picture 21">
              <a:extLst>
                <a:ext uri="{FF2B5EF4-FFF2-40B4-BE49-F238E27FC236}">
                  <a16:creationId xmlns:a16="http://schemas.microsoft.com/office/drawing/2014/main" id="{108A9B24-CC38-87CC-6382-0B047A4553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871588" y="2802126"/>
              <a:ext cx="5215502" cy="2405961"/>
            </a:xfrm>
            <a:prstGeom prst="rect">
              <a:avLst/>
            </a:prstGeom>
          </p:spPr>
        </p:pic>
        <p:sp>
          <p:nvSpPr>
            <p:cNvPr id="23" name="Oval 22">
              <a:extLst>
                <a:ext uri="{FF2B5EF4-FFF2-40B4-BE49-F238E27FC236}">
                  <a16:creationId xmlns:a16="http://schemas.microsoft.com/office/drawing/2014/main" id="{C405BA54-70FA-57AE-BD12-4D5C141464D3}"/>
                </a:ext>
              </a:extLst>
            </p:cNvPr>
            <p:cNvSpPr/>
            <p:nvPr/>
          </p:nvSpPr>
          <p:spPr>
            <a:xfrm>
              <a:off x="1418254" y="2382106"/>
              <a:ext cx="578498" cy="61582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5AE3AED5-B76A-310E-4D15-A0B84151BD97}"/>
              </a:ext>
            </a:extLst>
          </p:cNvPr>
          <p:cNvGrpSpPr/>
          <p:nvPr/>
        </p:nvGrpSpPr>
        <p:grpSpPr>
          <a:xfrm>
            <a:off x="4778039" y="1461380"/>
            <a:ext cx="1647255" cy="3314953"/>
            <a:chOff x="6201740" y="1399592"/>
            <a:chExt cx="2337671" cy="5065291"/>
          </a:xfrm>
        </p:grpSpPr>
        <p:pic>
          <p:nvPicPr>
            <p:cNvPr id="25" name="Picture 24" descr="A picture containing miller&#10;&#10;Description automatically generated">
              <a:extLst>
                <a:ext uri="{FF2B5EF4-FFF2-40B4-BE49-F238E27FC236}">
                  <a16:creationId xmlns:a16="http://schemas.microsoft.com/office/drawing/2014/main" id="{59F53BA8-05BF-5890-594B-C014C634C825}"/>
                </a:ext>
              </a:extLst>
            </p:cNvPr>
            <p:cNvPicPr>
              <a:picLocks noChangeAspect="1"/>
            </p:cNvPicPr>
            <p:nvPr/>
          </p:nvPicPr>
          <p:blipFill rotWithShape="1">
            <a:blip r:embed="rId6">
              <a:extLst>
                <a:ext uri="{28A0092B-C50C-407E-A947-70E740481C1C}">
                  <a14:useLocalDpi xmlns:a14="http://schemas.microsoft.com/office/drawing/2010/main" val="0"/>
                </a:ext>
              </a:extLst>
            </a:blip>
            <a:srcRect l="630" t="20065" r="26531" b="7065"/>
            <a:stretch/>
          </p:blipFill>
          <p:spPr>
            <a:xfrm rot="5400000">
              <a:off x="4837930" y="2763402"/>
              <a:ext cx="5065291" cy="2337671"/>
            </a:xfrm>
            <a:prstGeom prst="rect">
              <a:avLst/>
            </a:prstGeom>
          </p:spPr>
        </p:pic>
        <p:sp>
          <p:nvSpPr>
            <p:cNvPr id="26" name="Oval 25">
              <a:extLst>
                <a:ext uri="{FF2B5EF4-FFF2-40B4-BE49-F238E27FC236}">
                  <a16:creationId xmlns:a16="http://schemas.microsoft.com/office/drawing/2014/main" id="{093C983B-9D09-0EAF-27B7-94A73D276B5E}"/>
                </a:ext>
              </a:extLst>
            </p:cNvPr>
            <p:cNvSpPr/>
            <p:nvPr/>
          </p:nvSpPr>
          <p:spPr>
            <a:xfrm>
              <a:off x="6813511" y="4074057"/>
              <a:ext cx="1114127" cy="102978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8" name="Picture 27" descr="A picture containing wood&#10;&#10;Description automatically generated">
            <a:extLst>
              <a:ext uri="{FF2B5EF4-FFF2-40B4-BE49-F238E27FC236}">
                <a16:creationId xmlns:a16="http://schemas.microsoft.com/office/drawing/2014/main" id="{168C4063-F154-441B-D8AA-87DB46B5BB83}"/>
              </a:ext>
            </a:extLst>
          </p:cNvPr>
          <p:cNvPicPr>
            <a:picLocks noChangeAspect="1"/>
          </p:cNvPicPr>
          <p:nvPr/>
        </p:nvPicPr>
        <p:blipFill>
          <a:blip r:embed="rId7"/>
          <a:stretch>
            <a:fillRect/>
          </a:stretch>
        </p:blipFill>
        <p:spPr>
          <a:xfrm rot="5400000">
            <a:off x="6912385" y="4982284"/>
            <a:ext cx="1647614" cy="1235711"/>
          </a:xfrm>
          <a:prstGeom prst="rect">
            <a:avLst/>
          </a:prstGeom>
        </p:spPr>
      </p:pic>
      <p:sp>
        <p:nvSpPr>
          <p:cNvPr id="8" name="Slide Number Placeholder 7">
            <a:extLst>
              <a:ext uri="{FF2B5EF4-FFF2-40B4-BE49-F238E27FC236}">
                <a16:creationId xmlns:a16="http://schemas.microsoft.com/office/drawing/2014/main" id="{4615CDC2-13EA-BDB5-04C5-64D598EEF0FE}"/>
              </a:ext>
            </a:extLst>
          </p:cNvPr>
          <p:cNvSpPr>
            <a:spLocks noGrp="1"/>
          </p:cNvSpPr>
          <p:nvPr>
            <p:ph type="sldNum" sz="quarter" idx="12"/>
          </p:nvPr>
        </p:nvSpPr>
        <p:spPr/>
        <p:txBody>
          <a:bodyPr/>
          <a:lstStyle/>
          <a:p>
            <a:fld id="{F8729852-4BDB-423A-9E90-1D89B82E42E0}" type="slidenum">
              <a:rPr lang="en-GB" smtClean="0"/>
              <a:t>25</a:t>
            </a:fld>
            <a:endParaRPr lang="en-GB"/>
          </a:p>
        </p:txBody>
      </p:sp>
      <p:sp>
        <p:nvSpPr>
          <p:cNvPr id="9" name="Date Placeholder 8">
            <a:extLst>
              <a:ext uri="{FF2B5EF4-FFF2-40B4-BE49-F238E27FC236}">
                <a16:creationId xmlns:a16="http://schemas.microsoft.com/office/drawing/2014/main" id="{BDF76ED2-A6D3-56D5-5463-EA9DC35B3F65}"/>
              </a:ext>
            </a:extLst>
          </p:cNvPr>
          <p:cNvSpPr>
            <a:spLocks noGrp="1"/>
          </p:cNvSpPr>
          <p:nvPr>
            <p:ph type="dt" sz="half" idx="10"/>
          </p:nvPr>
        </p:nvSpPr>
        <p:spPr/>
        <p:txBody>
          <a:bodyPr/>
          <a:lstStyle/>
          <a:p>
            <a:r>
              <a:rPr lang="en-US"/>
              <a:t>29/03/2023</a:t>
            </a:r>
            <a:endParaRPr lang="en-GB"/>
          </a:p>
        </p:txBody>
      </p:sp>
      <p:sp>
        <p:nvSpPr>
          <p:cNvPr id="10" name="Footer Placeholder 9">
            <a:extLst>
              <a:ext uri="{FF2B5EF4-FFF2-40B4-BE49-F238E27FC236}">
                <a16:creationId xmlns:a16="http://schemas.microsoft.com/office/drawing/2014/main" id="{F5BD485F-8164-9B1C-8A5E-923295137981}"/>
              </a:ext>
            </a:extLst>
          </p:cNvPr>
          <p:cNvSpPr>
            <a:spLocks noGrp="1"/>
          </p:cNvSpPr>
          <p:nvPr>
            <p:ph type="ftr" sz="quarter" idx="11"/>
          </p:nvPr>
        </p:nvSpPr>
        <p:spPr/>
        <p:txBody>
          <a:bodyPr/>
          <a:lstStyle/>
          <a:p>
            <a:r>
              <a:rPr lang="en-GB"/>
              <a:t>PS Booster magnets Task Force</a:t>
            </a:r>
          </a:p>
        </p:txBody>
      </p:sp>
    </p:spTree>
    <p:extLst>
      <p:ext uri="{BB962C8B-B14F-4D97-AF65-F5344CB8AC3E}">
        <p14:creationId xmlns:p14="http://schemas.microsoft.com/office/powerpoint/2010/main" val="32754580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78AE908-4544-9DB9-B0AC-65BB628C2C3E}"/>
              </a:ext>
            </a:extLst>
          </p:cNvPr>
          <p:cNvSpPr>
            <a:spLocks noGrp="1"/>
          </p:cNvSpPr>
          <p:nvPr>
            <p:ph type="sldNum" sz="quarter" idx="12"/>
          </p:nvPr>
        </p:nvSpPr>
        <p:spPr>
          <a:xfrm>
            <a:off x="8436089" y="6356352"/>
            <a:ext cx="501424" cy="365125"/>
          </a:xfrm>
        </p:spPr>
        <p:txBody>
          <a:bodyPr/>
          <a:lstStyle/>
          <a:p>
            <a:fld id="{F8729852-4BDB-423A-9E90-1D89B82E42E0}" type="slidenum">
              <a:rPr lang="en-GB" smtClean="0"/>
              <a:t>26</a:t>
            </a:fld>
            <a:endParaRPr lang="en-GB"/>
          </a:p>
        </p:txBody>
      </p:sp>
      <p:sp>
        <p:nvSpPr>
          <p:cNvPr id="7" name="TextBox 6">
            <a:extLst>
              <a:ext uri="{FF2B5EF4-FFF2-40B4-BE49-F238E27FC236}">
                <a16:creationId xmlns:a16="http://schemas.microsoft.com/office/drawing/2014/main" id="{74EF44C2-9080-6979-FFEC-1AFB46370C14}"/>
              </a:ext>
            </a:extLst>
          </p:cNvPr>
          <p:cNvSpPr txBox="1"/>
          <p:nvPr/>
        </p:nvSpPr>
        <p:spPr>
          <a:xfrm>
            <a:off x="355656" y="742950"/>
            <a:ext cx="8432688" cy="3293209"/>
          </a:xfrm>
          <a:prstGeom prst="rect">
            <a:avLst/>
          </a:prstGeom>
          <a:noFill/>
        </p:spPr>
        <p:txBody>
          <a:bodyPr wrap="square" rtlCol="0">
            <a:spAutoFit/>
          </a:bodyPr>
          <a:lstStyle/>
          <a:p>
            <a:pPr marL="285750" indent="-285750">
              <a:buFont typeface="Arial" panose="020B0604020202020204" pitchFamily="34" charset="0"/>
              <a:buChar char="•"/>
            </a:pPr>
            <a:r>
              <a:rPr lang="en-US" sz="1600" dirty="0"/>
              <a:t>Ultrasound (EN/MME) and endoscope (TE/MSC) inspections have not identified any erosion of the cooling channel or original brazed joints in either case, further checks will be made on the QDE5 magnet once removed from the machine.</a:t>
            </a:r>
          </a:p>
          <a:p>
            <a:endParaRPr lang="en-US" sz="1600" dirty="0"/>
          </a:p>
          <a:p>
            <a:pPr marL="285750" indent="-285750">
              <a:buFont typeface="Arial" panose="020B0604020202020204" pitchFamily="34" charset="0"/>
              <a:buChar char="•"/>
            </a:pPr>
            <a:r>
              <a:rPr lang="en-US" sz="1600" dirty="0"/>
              <a:t>SEM analysis (EN/MME) of the brazing confirms a Copper / Silver / Phosphorus brazing including traces of Cadmium</a:t>
            </a:r>
            <a:r>
              <a:rPr lang="en-US" sz="1600" dirty="0">
                <a:solidFill>
                  <a:srgbClr val="FF0000"/>
                </a:solidFill>
              </a:rPr>
              <a:t>*</a:t>
            </a:r>
            <a:r>
              <a:rPr lang="en-US" sz="1600" dirty="0"/>
              <a:t> material (which is a typical brazing filler to avoid flux).</a:t>
            </a:r>
          </a:p>
          <a:p>
            <a:endParaRPr lang="en-US" sz="1600" dirty="0"/>
          </a:p>
          <a:p>
            <a:pPr marL="285750" indent="-285750">
              <a:buFont typeface="Arial" panose="020B0604020202020204" pitchFamily="34" charset="0"/>
              <a:buChar char="•"/>
            </a:pPr>
            <a:r>
              <a:rPr lang="en-US" sz="1600" dirty="0"/>
              <a:t>Simulations show a modest force (~250 N) on the coil and brazed joint, measurements on the spare (repaired QFO91) magnet show no movement during the magnetic cycle.</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Investigation will continue with the QDE5, but clear priority is to make the magnet operational.     </a:t>
            </a:r>
          </a:p>
          <a:p>
            <a:pPr marL="285750" indent="-285750">
              <a:buFont typeface="Arial" panose="020B0604020202020204" pitchFamily="34" charset="0"/>
              <a:buChar char="•"/>
            </a:pPr>
            <a:endParaRPr lang="en-GB" sz="1600" dirty="0"/>
          </a:p>
        </p:txBody>
      </p:sp>
      <p:sp>
        <p:nvSpPr>
          <p:cNvPr id="8" name="TextBox 7">
            <a:extLst>
              <a:ext uri="{FF2B5EF4-FFF2-40B4-BE49-F238E27FC236}">
                <a16:creationId xmlns:a16="http://schemas.microsoft.com/office/drawing/2014/main" id="{B001BCEA-D053-C997-B87A-42730F632AD6}"/>
              </a:ext>
            </a:extLst>
          </p:cNvPr>
          <p:cNvSpPr txBox="1"/>
          <p:nvPr/>
        </p:nvSpPr>
        <p:spPr>
          <a:xfrm>
            <a:off x="1365764" y="184931"/>
            <a:ext cx="6571084" cy="461665"/>
          </a:xfrm>
          <a:prstGeom prst="rect">
            <a:avLst/>
          </a:prstGeom>
          <a:noFill/>
        </p:spPr>
        <p:txBody>
          <a:bodyPr wrap="square" rtlCol="0">
            <a:spAutoFit/>
          </a:bodyPr>
          <a:lstStyle/>
          <a:p>
            <a:pPr algn="ctr"/>
            <a:r>
              <a:rPr lang="en-GB" sz="2400" dirty="0"/>
              <a:t>Is the origin of the faults understood?</a:t>
            </a:r>
          </a:p>
        </p:txBody>
      </p:sp>
      <p:sp>
        <p:nvSpPr>
          <p:cNvPr id="9" name="Date Placeholder 2">
            <a:extLst>
              <a:ext uri="{FF2B5EF4-FFF2-40B4-BE49-F238E27FC236}">
                <a16:creationId xmlns:a16="http://schemas.microsoft.com/office/drawing/2014/main" id="{4B6A35A0-31DC-5E76-79EA-C1E5F6B45C96}"/>
              </a:ext>
            </a:extLst>
          </p:cNvPr>
          <p:cNvSpPr txBox="1">
            <a:spLocks/>
          </p:cNvSpPr>
          <p:nvPr/>
        </p:nvSpPr>
        <p:spPr>
          <a:xfrm>
            <a:off x="2969335" y="6362379"/>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tx1">
                    <a:tint val="75000"/>
                  </a:schemeClr>
                </a:solidFill>
              </a:rPr>
              <a:t>07/12/22</a:t>
            </a:r>
          </a:p>
        </p:txBody>
      </p:sp>
      <p:sp>
        <p:nvSpPr>
          <p:cNvPr id="10" name="Footer Placeholder 3">
            <a:extLst>
              <a:ext uri="{FF2B5EF4-FFF2-40B4-BE49-F238E27FC236}">
                <a16:creationId xmlns:a16="http://schemas.microsoft.com/office/drawing/2014/main" id="{EA47B779-FFED-BE00-8AAE-5F1E62090B7B}"/>
              </a:ext>
            </a:extLst>
          </p:cNvPr>
          <p:cNvSpPr txBox="1">
            <a:spLocks/>
          </p:cNvSpPr>
          <p:nvPr/>
        </p:nvSpPr>
        <p:spPr>
          <a:xfrm>
            <a:off x="5182756" y="6356352"/>
            <a:ext cx="289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tx1">
                    <a:tint val="75000"/>
                  </a:schemeClr>
                </a:solidFill>
              </a:rPr>
              <a:t>JAPW - TE/MSC-NCM</a:t>
            </a:r>
          </a:p>
        </p:txBody>
      </p:sp>
      <p:pic>
        <p:nvPicPr>
          <p:cNvPr id="12" name="Picture 11" descr="A picture containing text, miller&#10;&#10;Description automatically generated">
            <a:extLst>
              <a:ext uri="{FF2B5EF4-FFF2-40B4-BE49-F238E27FC236}">
                <a16:creationId xmlns:a16="http://schemas.microsoft.com/office/drawing/2014/main" id="{1B1A9121-553D-C840-728C-DA0C82A63161}"/>
              </a:ext>
            </a:extLst>
          </p:cNvPr>
          <p:cNvPicPr>
            <a:picLocks noChangeAspect="1"/>
          </p:cNvPicPr>
          <p:nvPr/>
        </p:nvPicPr>
        <p:blipFill rotWithShape="1">
          <a:blip r:embed="rId2"/>
          <a:srcRect t="9653" r="40448" b="17931"/>
          <a:stretch/>
        </p:blipFill>
        <p:spPr>
          <a:xfrm>
            <a:off x="968361" y="3891103"/>
            <a:ext cx="2008821" cy="1972502"/>
          </a:xfrm>
          <a:prstGeom prst="rect">
            <a:avLst/>
          </a:prstGeom>
        </p:spPr>
      </p:pic>
      <p:pic>
        <p:nvPicPr>
          <p:cNvPr id="14" name="Picture 13">
            <a:extLst>
              <a:ext uri="{FF2B5EF4-FFF2-40B4-BE49-F238E27FC236}">
                <a16:creationId xmlns:a16="http://schemas.microsoft.com/office/drawing/2014/main" id="{11894AB3-12FA-0BCE-60B4-451232DF8A67}"/>
              </a:ext>
            </a:extLst>
          </p:cNvPr>
          <p:cNvPicPr>
            <a:picLocks noChangeAspect="1"/>
          </p:cNvPicPr>
          <p:nvPr/>
        </p:nvPicPr>
        <p:blipFill>
          <a:blip r:embed="rId3"/>
          <a:stretch>
            <a:fillRect/>
          </a:stretch>
        </p:blipFill>
        <p:spPr>
          <a:xfrm>
            <a:off x="6166820" y="3845873"/>
            <a:ext cx="2137458" cy="1972502"/>
          </a:xfrm>
          <a:prstGeom prst="rect">
            <a:avLst/>
          </a:prstGeom>
        </p:spPr>
      </p:pic>
      <p:pic>
        <p:nvPicPr>
          <p:cNvPr id="18" name="Picture 17" descr="A person working in a factory&#10;&#10;Description automatically generated with medium confidence">
            <a:extLst>
              <a:ext uri="{FF2B5EF4-FFF2-40B4-BE49-F238E27FC236}">
                <a16:creationId xmlns:a16="http://schemas.microsoft.com/office/drawing/2014/main" id="{B4481CE4-DC49-B013-6B77-439C0F9808CB}"/>
              </a:ext>
            </a:extLst>
          </p:cNvPr>
          <p:cNvPicPr>
            <a:picLocks noChangeAspect="1"/>
          </p:cNvPicPr>
          <p:nvPr/>
        </p:nvPicPr>
        <p:blipFill rotWithShape="1">
          <a:blip r:embed="rId4"/>
          <a:srcRect l="35860" t="21080"/>
          <a:stretch/>
        </p:blipFill>
        <p:spPr>
          <a:xfrm>
            <a:off x="3582577" y="3891103"/>
            <a:ext cx="2137458" cy="1972502"/>
          </a:xfrm>
          <a:prstGeom prst="rect">
            <a:avLst/>
          </a:prstGeom>
        </p:spPr>
      </p:pic>
      <p:sp>
        <p:nvSpPr>
          <p:cNvPr id="2" name="TextBox 1">
            <a:extLst>
              <a:ext uri="{FF2B5EF4-FFF2-40B4-BE49-F238E27FC236}">
                <a16:creationId xmlns:a16="http://schemas.microsoft.com/office/drawing/2014/main" id="{61C29968-363D-B61E-83E3-1FA8AAE5416B}"/>
              </a:ext>
            </a:extLst>
          </p:cNvPr>
          <p:cNvSpPr txBox="1"/>
          <p:nvPr/>
        </p:nvSpPr>
        <p:spPr>
          <a:xfrm>
            <a:off x="1786467" y="5856669"/>
            <a:ext cx="5020733" cy="246221"/>
          </a:xfrm>
          <a:prstGeom prst="rect">
            <a:avLst/>
          </a:prstGeom>
          <a:noFill/>
        </p:spPr>
        <p:txBody>
          <a:bodyPr wrap="square" rtlCol="0">
            <a:spAutoFit/>
          </a:bodyPr>
          <a:lstStyle/>
          <a:p>
            <a:pPr algn="ctr"/>
            <a:r>
              <a:rPr lang="en-US" sz="1000" dirty="0">
                <a:solidFill>
                  <a:schemeClr val="accent6"/>
                </a:solidFill>
              </a:rPr>
              <a:t>Inspections, measurements and simulations of the PSB Quadrupole Magnets</a:t>
            </a:r>
            <a:endParaRPr lang="en-GB" sz="1000" dirty="0">
              <a:solidFill>
                <a:schemeClr val="accent6"/>
              </a:solidFill>
            </a:endParaRPr>
          </a:p>
        </p:txBody>
      </p:sp>
      <p:sp>
        <p:nvSpPr>
          <p:cNvPr id="11" name="Date Placeholder 10">
            <a:extLst>
              <a:ext uri="{FF2B5EF4-FFF2-40B4-BE49-F238E27FC236}">
                <a16:creationId xmlns:a16="http://schemas.microsoft.com/office/drawing/2014/main" id="{276ECFC2-2768-63C4-3EDD-ED233FAE3C10}"/>
              </a:ext>
            </a:extLst>
          </p:cNvPr>
          <p:cNvSpPr>
            <a:spLocks noGrp="1"/>
          </p:cNvSpPr>
          <p:nvPr>
            <p:ph type="dt" sz="half" idx="10"/>
          </p:nvPr>
        </p:nvSpPr>
        <p:spPr/>
        <p:txBody>
          <a:bodyPr/>
          <a:lstStyle/>
          <a:p>
            <a:r>
              <a:rPr lang="en-US"/>
              <a:t>29/03/2023</a:t>
            </a:r>
            <a:endParaRPr lang="en-GB"/>
          </a:p>
        </p:txBody>
      </p:sp>
      <p:sp>
        <p:nvSpPr>
          <p:cNvPr id="13" name="Footer Placeholder 12">
            <a:extLst>
              <a:ext uri="{FF2B5EF4-FFF2-40B4-BE49-F238E27FC236}">
                <a16:creationId xmlns:a16="http://schemas.microsoft.com/office/drawing/2014/main" id="{B2E21C7E-47B8-DD1B-7A02-0184FA1A8499}"/>
              </a:ext>
            </a:extLst>
          </p:cNvPr>
          <p:cNvSpPr>
            <a:spLocks noGrp="1"/>
          </p:cNvSpPr>
          <p:nvPr>
            <p:ph type="ftr" sz="quarter" idx="11"/>
          </p:nvPr>
        </p:nvSpPr>
        <p:spPr/>
        <p:txBody>
          <a:bodyPr/>
          <a:lstStyle/>
          <a:p>
            <a:r>
              <a:rPr lang="en-GB"/>
              <a:t>PS Booster magnets Task Force</a:t>
            </a:r>
          </a:p>
        </p:txBody>
      </p:sp>
    </p:spTree>
    <p:extLst>
      <p:ext uri="{BB962C8B-B14F-4D97-AF65-F5344CB8AC3E}">
        <p14:creationId xmlns:p14="http://schemas.microsoft.com/office/powerpoint/2010/main" val="38482774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6773D73-36CE-FF07-720D-3D01A42D6B99}"/>
              </a:ext>
            </a:extLst>
          </p:cNvPr>
          <p:cNvSpPr>
            <a:spLocks noGrp="1"/>
          </p:cNvSpPr>
          <p:nvPr>
            <p:ph type="sldNum" sz="quarter" idx="12"/>
          </p:nvPr>
        </p:nvSpPr>
        <p:spPr/>
        <p:txBody>
          <a:bodyPr/>
          <a:lstStyle/>
          <a:p>
            <a:fld id="{F8729852-4BDB-423A-9E90-1D89B82E42E0}" type="slidenum">
              <a:rPr lang="en-GB" smtClean="0"/>
              <a:t>27</a:t>
            </a:fld>
            <a:endParaRPr lang="en-GB"/>
          </a:p>
        </p:txBody>
      </p:sp>
      <p:pic>
        <p:nvPicPr>
          <p:cNvPr id="2050" name="Picture 2" descr="No caption">
            <a:extLst>
              <a:ext uri="{FF2B5EF4-FFF2-40B4-BE49-F238E27FC236}">
                <a16:creationId xmlns:a16="http://schemas.microsoft.com/office/drawing/2014/main" id="{E88A00E1-296A-5EEB-69FF-62752B6F96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140" y="1120140"/>
            <a:ext cx="3705860" cy="37058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No caption">
            <a:extLst>
              <a:ext uri="{FF2B5EF4-FFF2-40B4-BE49-F238E27FC236}">
                <a16:creationId xmlns:a16="http://schemas.microsoft.com/office/drawing/2014/main" id="{7AAADB12-B22E-E448-469D-B1849A1543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9236" y="1120140"/>
            <a:ext cx="3669831" cy="3705860"/>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0E58EB64-F8B3-02E5-68B6-4432E118F3AA}"/>
              </a:ext>
            </a:extLst>
          </p:cNvPr>
          <p:cNvSpPr>
            <a:spLocks noGrp="1"/>
          </p:cNvSpPr>
          <p:nvPr>
            <p:ph type="dt" sz="half" idx="10"/>
          </p:nvPr>
        </p:nvSpPr>
        <p:spPr/>
        <p:txBody>
          <a:bodyPr/>
          <a:lstStyle/>
          <a:p>
            <a:r>
              <a:rPr lang="en-US"/>
              <a:t>29/03/2023</a:t>
            </a:r>
            <a:endParaRPr lang="en-GB"/>
          </a:p>
        </p:txBody>
      </p:sp>
      <p:sp>
        <p:nvSpPr>
          <p:cNvPr id="3" name="Footer Placeholder 2">
            <a:extLst>
              <a:ext uri="{FF2B5EF4-FFF2-40B4-BE49-F238E27FC236}">
                <a16:creationId xmlns:a16="http://schemas.microsoft.com/office/drawing/2014/main" id="{148F7BFF-CF86-881F-F509-CC593A5AFED3}"/>
              </a:ext>
            </a:extLst>
          </p:cNvPr>
          <p:cNvSpPr>
            <a:spLocks noGrp="1"/>
          </p:cNvSpPr>
          <p:nvPr>
            <p:ph type="ftr" sz="quarter" idx="11"/>
          </p:nvPr>
        </p:nvSpPr>
        <p:spPr/>
        <p:txBody>
          <a:bodyPr/>
          <a:lstStyle/>
          <a:p>
            <a:r>
              <a:rPr lang="en-GB"/>
              <a:t>PS Booster magnets Task Force</a:t>
            </a:r>
          </a:p>
        </p:txBody>
      </p:sp>
      <p:sp>
        <p:nvSpPr>
          <p:cNvPr id="8" name="TextBox 7">
            <a:extLst>
              <a:ext uri="{FF2B5EF4-FFF2-40B4-BE49-F238E27FC236}">
                <a16:creationId xmlns:a16="http://schemas.microsoft.com/office/drawing/2014/main" id="{E160A11A-B325-C5CF-06F3-8E35DA2D8DC7}"/>
              </a:ext>
            </a:extLst>
          </p:cNvPr>
          <p:cNvSpPr txBox="1"/>
          <p:nvPr/>
        </p:nvSpPr>
        <p:spPr>
          <a:xfrm>
            <a:off x="812799" y="4963894"/>
            <a:ext cx="7626267" cy="1200329"/>
          </a:xfrm>
          <a:prstGeom prst="rect">
            <a:avLst/>
          </a:prstGeom>
          <a:noFill/>
        </p:spPr>
        <p:txBody>
          <a:bodyPr wrap="square" rtlCol="0">
            <a:spAutoFit/>
          </a:bodyPr>
          <a:lstStyle/>
          <a:p>
            <a:r>
              <a:rPr lang="en-US" dirty="0"/>
              <a:t>Photo Achieves:</a:t>
            </a:r>
          </a:p>
          <a:p>
            <a:r>
              <a:rPr lang="en-US" dirty="0"/>
              <a:t>Details about the yoke construction - </a:t>
            </a:r>
            <a:r>
              <a:rPr lang="en-GB" sz="1800" u="sng" dirty="0">
                <a:solidFill>
                  <a:srgbClr val="1F497D"/>
                </a:solidFill>
                <a:effectLst/>
                <a:latin typeface="Calibri" panose="020F0502020204030204" pitchFamily="34" charset="0"/>
                <a:ea typeface="Calibri" panose="020F0502020204030204" pitchFamily="34" charset="0"/>
                <a:hlinkClick r:id="rId4"/>
              </a:rPr>
              <a:t>https://cds.cern.ch/record/2799949</a:t>
            </a:r>
            <a:endParaRPr lang="en-GB" sz="1800" dirty="0">
              <a:effectLst/>
              <a:latin typeface="Calibri" panose="020F0502020204030204" pitchFamily="34" charset="0"/>
              <a:ea typeface="Calibri" panose="020F0502020204030204" pitchFamily="34" charset="0"/>
            </a:endParaRPr>
          </a:p>
          <a:p>
            <a:endParaRPr lang="en-US" dirty="0"/>
          </a:p>
          <a:p>
            <a:r>
              <a:rPr lang="en-US" dirty="0"/>
              <a:t>Still searching for the coil assembly </a:t>
            </a:r>
            <a:r>
              <a:rPr lang="en-US" dirty="0">
                <a:sym typeface="Wingdings" panose="05000000000000000000" pitchFamily="2" charset="2"/>
              </a:rPr>
              <a:t></a:t>
            </a:r>
            <a:r>
              <a:rPr lang="en-US" dirty="0"/>
              <a:t> </a:t>
            </a:r>
            <a:endParaRPr lang="en-GB" dirty="0"/>
          </a:p>
        </p:txBody>
      </p:sp>
    </p:spTree>
    <p:extLst>
      <p:ext uri="{BB962C8B-B14F-4D97-AF65-F5344CB8AC3E}">
        <p14:creationId xmlns:p14="http://schemas.microsoft.com/office/powerpoint/2010/main" val="24275504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E97D3A4-A8E8-A809-83FD-ED7380A0D4B9}"/>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195870E0-D97B-45C4-C283-DBACA8594C43}"/>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AE0FDB4E-840C-13E2-7EBC-3FF41B50BDD3}"/>
              </a:ext>
            </a:extLst>
          </p:cNvPr>
          <p:cNvSpPr>
            <a:spLocks noGrp="1"/>
          </p:cNvSpPr>
          <p:nvPr>
            <p:ph type="sldNum" sz="quarter" idx="12"/>
          </p:nvPr>
        </p:nvSpPr>
        <p:spPr/>
        <p:txBody>
          <a:bodyPr/>
          <a:lstStyle/>
          <a:p>
            <a:fld id="{F8729852-4BDB-423A-9E90-1D89B82E42E0}" type="slidenum">
              <a:rPr lang="en-GB" smtClean="0"/>
              <a:t>28</a:t>
            </a:fld>
            <a:endParaRPr lang="en-GB"/>
          </a:p>
        </p:txBody>
      </p:sp>
      <p:pic>
        <p:nvPicPr>
          <p:cNvPr id="8" name="Picture 7" descr="A picture containing indoor&#10;&#10;Description automatically generated">
            <a:extLst>
              <a:ext uri="{FF2B5EF4-FFF2-40B4-BE49-F238E27FC236}">
                <a16:creationId xmlns:a16="http://schemas.microsoft.com/office/drawing/2014/main" id="{56EA09AB-E411-F1D0-3C84-E5FDA8C77BA3}"/>
              </a:ext>
            </a:extLst>
          </p:cNvPr>
          <p:cNvPicPr>
            <a:picLocks noChangeAspect="1"/>
          </p:cNvPicPr>
          <p:nvPr/>
        </p:nvPicPr>
        <p:blipFill>
          <a:blip r:embed="rId2"/>
          <a:stretch>
            <a:fillRect/>
          </a:stretch>
        </p:blipFill>
        <p:spPr>
          <a:xfrm>
            <a:off x="736600" y="425450"/>
            <a:ext cx="3557588" cy="4743450"/>
          </a:xfrm>
          <a:prstGeom prst="rect">
            <a:avLst/>
          </a:prstGeom>
        </p:spPr>
      </p:pic>
      <p:pic>
        <p:nvPicPr>
          <p:cNvPr id="10" name="Picture 9" descr="A picture containing accessory&#10;&#10;Description automatically generated">
            <a:extLst>
              <a:ext uri="{FF2B5EF4-FFF2-40B4-BE49-F238E27FC236}">
                <a16:creationId xmlns:a16="http://schemas.microsoft.com/office/drawing/2014/main" id="{9BB87510-DBEB-E83E-B60F-40863826170D}"/>
              </a:ext>
            </a:extLst>
          </p:cNvPr>
          <p:cNvPicPr>
            <a:picLocks noChangeAspect="1"/>
          </p:cNvPicPr>
          <p:nvPr/>
        </p:nvPicPr>
        <p:blipFill>
          <a:blip r:embed="rId3"/>
          <a:stretch>
            <a:fillRect/>
          </a:stretch>
        </p:blipFill>
        <p:spPr>
          <a:xfrm>
            <a:off x="4940301" y="425450"/>
            <a:ext cx="3557588" cy="4743450"/>
          </a:xfrm>
          <a:prstGeom prst="rect">
            <a:avLst/>
          </a:prstGeom>
        </p:spPr>
      </p:pic>
      <p:sp>
        <p:nvSpPr>
          <p:cNvPr id="11" name="TextBox 10">
            <a:extLst>
              <a:ext uri="{FF2B5EF4-FFF2-40B4-BE49-F238E27FC236}">
                <a16:creationId xmlns:a16="http://schemas.microsoft.com/office/drawing/2014/main" id="{14AA2A53-A827-3F9B-BA9F-B829DE6AAC58}"/>
              </a:ext>
            </a:extLst>
          </p:cNvPr>
          <p:cNvSpPr txBox="1"/>
          <p:nvPr/>
        </p:nvSpPr>
        <p:spPr>
          <a:xfrm>
            <a:off x="736600" y="5340350"/>
            <a:ext cx="7448777" cy="369332"/>
          </a:xfrm>
          <a:prstGeom prst="rect">
            <a:avLst/>
          </a:prstGeom>
          <a:noFill/>
        </p:spPr>
        <p:txBody>
          <a:bodyPr wrap="square" rtlCol="0">
            <a:spAutoFit/>
          </a:bodyPr>
          <a:lstStyle/>
          <a:p>
            <a:r>
              <a:rPr lang="en-US" dirty="0"/>
              <a:t>Presence of resin ‘drips’ from the VPI process</a:t>
            </a:r>
            <a:endParaRPr lang="en-GB" dirty="0"/>
          </a:p>
        </p:txBody>
      </p:sp>
    </p:spTree>
    <p:extLst>
      <p:ext uri="{BB962C8B-B14F-4D97-AF65-F5344CB8AC3E}">
        <p14:creationId xmlns:p14="http://schemas.microsoft.com/office/powerpoint/2010/main" val="19551834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E97D3A4-A8E8-A809-83FD-ED7380A0D4B9}"/>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195870E0-D97B-45C4-C283-DBACA8594C43}"/>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AE0FDB4E-840C-13E2-7EBC-3FF41B50BDD3}"/>
              </a:ext>
            </a:extLst>
          </p:cNvPr>
          <p:cNvSpPr>
            <a:spLocks noGrp="1"/>
          </p:cNvSpPr>
          <p:nvPr>
            <p:ph type="sldNum" sz="quarter" idx="12"/>
          </p:nvPr>
        </p:nvSpPr>
        <p:spPr/>
        <p:txBody>
          <a:bodyPr/>
          <a:lstStyle/>
          <a:p>
            <a:fld id="{F8729852-4BDB-423A-9E90-1D89B82E42E0}" type="slidenum">
              <a:rPr lang="en-GB" smtClean="0"/>
              <a:t>29</a:t>
            </a:fld>
            <a:endParaRPr lang="en-GB"/>
          </a:p>
        </p:txBody>
      </p:sp>
      <p:pic>
        <p:nvPicPr>
          <p:cNvPr id="3" name="Picture 2" descr="A picture containing leather&#10;&#10;Description automatically generated">
            <a:extLst>
              <a:ext uri="{FF2B5EF4-FFF2-40B4-BE49-F238E27FC236}">
                <a16:creationId xmlns:a16="http://schemas.microsoft.com/office/drawing/2014/main" id="{E4C2D251-FB0F-9481-9B8D-8917694EA4E7}"/>
              </a:ext>
            </a:extLst>
          </p:cNvPr>
          <p:cNvPicPr>
            <a:picLocks noChangeAspect="1"/>
          </p:cNvPicPr>
          <p:nvPr/>
        </p:nvPicPr>
        <p:blipFill>
          <a:blip r:embed="rId2"/>
          <a:stretch>
            <a:fillRect/>
          </a:stretch>
        </p:blipFill>
        <p:spPr>
          <a:xfrm>
            <a:off x="1061606" y="330200"/>
            <a:ext cx="6831444" cy="5123583"/>
          </a:xfrm>
          <a:prstGeom prst="rect">
            <a:avLst/>
          </a:prstGeom>
        </p:spPr>
      </p:pic>
      <p:sp>
        <p:nvSpPr>
          <p:cNvPr id="7" name="TextBox 6">
            <a:extLst>
              <a:ext uri="{FF2B5EF4-FFF2-40B4-BE49-F238E27FC236}">
                <a16:creationId xmlns:a16="http://schemas.microsoft.com/office/drawing/2014/main" id="{6A25DAAC-E358-1DA8-CA5A-685457C077BA}"/>
              </a:ext>
            </a:extLst>
          </p:cNvPr>
          <p:cNvSpPr txBox="1"/>
          <p:nvPr/>
        </p:nvSpPr>
        <p:spPr>
          <a:xfrm>
            <a:off x="2101850" y="5613400"/>
            <a:ext cx="7448777" cy="369332"/>
          </a:xfrm>
          <a:prstGeom prst="rect">
            <a:avLst/>
          </a:prstGeom>
          <a:noFill/>
        </p:spPr>
        <p:txBody>
          <a:bodyPr wrap="square" rtlCol="0">
            <a:spAutoFit/>
          </a:bodyPr>
          <a:lstStyle/>
          <a:p>
            <a:r>
              <a:rPr lang="en-US" dirty="0"/>
              <a:t>Presence of resin ‘drips’ from the VPI process</a:t>
            </a:r>
            <a:endParaRPr lang="en-GB" dirty="0"/>
          </a:p>
        </p:txBody>
      </p:sp>
    </p:spTree>
    <p:extLst>
      <p:ext uri="{BB962C8B-B14F-4D97-AF65-F5344CB8AC3E}">
        <p14:creationId xmlns:p14="http://schemas.microsoft.com/office/powerpoint/2010/main" val="1177541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15C93-95FA-18D2-054C-C78A91E537F9}"/>
              </a:ext>
            </a:extLst>
          </p:cNvPr>
          <p:cNvSpPr>
            <a:spLocks noGrp="1"/>
          </p:cNvSpPr>
          <p:nvPr>
            <p:ph type="title"/>
          </p:nvPr>
        </p:nvSpPr>
        <p:spPr/>
        <p:txBody>
          <a:bodyPr>
            <a:normAutofit/>
          </a:bodyPr>
          <a:lstStyle/>
          <a:p>
            <a:r>
              <a:rPr lang="en-US" sz="3200" dirty="0"/>
              <a:t>PS Booster Magnets Task Force</a:t>
            </a:r>
            <a:br>
              <a:rPr lang="en-US" sz="3200" dirty="0"/>
            </a:br>
            <a:r>
              <a:rPr lang="en-US" sz="2000" u="sng" dirty="0"/>
              <a:t>The Challenge</a:t>
            </a:r>
            <a:endParaRPr lang="en-GB" sz="3200" dirty="0"/>
          </a:p>
        </p:txBody>
      </p:sp>
      <p:sp>
        <p:nvSpPr>
          <p:cNvPr id="6" name="Slide Number Placeholder 5">
            <a:extLst>
              <a:ext uri="{FF2B5EF4-FFF2-40B4-BE49-F238E27FC236}">
                <a16:creationId xmlns:a16="http://schemas.microsoft.com/office/drawing/2014/main" id="{2B7C7C51-0354-E72E-55FD-AF67D44A382B}"/>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3" name="TextBox 2">
            <a:extLst>
              <a:ext uri="{FF2B5EF4-FFF2-40B4-BE49-F238E27FC236}">
                <a16:creationId xmlns:a16="http://schemas.microsoft.com/office/drawing/2014/main" id="{BCDAC3C3-1555-68EB-D9CD-3F4C2C8CACF2}"/>
              </a:ext>
            </a:extLst>
          </p:cNvPr>
          <p:cNvSpPr txBox="1"/>
          <p:nvPr/>
        </p:nvSpPr>
        <p:spPr>
          <a:xfrm>
            <a:off x="457201" y="1431611"/>
            <a:ext cx="5881395" cy="3539430"/>
          </a:xfrm>
          <a:prstGeom prst="rect">
            <a:avLst/>
          </a:prstGeom>
          <a:noFill/>
        </p:spPr>
        <p:txBody>
          <a:bodyPr wrap="square" rtlCol="0">
            <a:spAutoFit/>
          </a:bodyPr>
          <a:lstStyle/>
          <a:p>
            <a:pPr marL="285750" indent="-285750">
              <a:buFont typeface="Arial" panose="020B0604020202020204" pitchFamily="34" charset="0"/>
              <a:buChar char="•"/>
            </a:pPr>
            <a:r>
              <a:rPr lang="en-US" sz="1400" dirty="0"/>
              <a:t>Introduction:</a:t>
            </a:r>
          </a:p>
          <a:p>
            <a:pPr marL="742950" lvl="1" indent="-285750">
              <a:buFont typeface="Arial" panose="020B0604020202020204" pitchFamily="34" charset="0"/>
              <a:buChar char="•"/>
            </a:pPr>
            <a:r>
              <a:rPr lang="en-US" sz="1400" dirty="0"/>
              <a:t>PSB Magnets distribution of magnets by age;</a:t>
            </a:r>
          </a:p>
          <a:p>
            <a:pPr marL="742950" lvl="1" indent="-285750">
              <a:buFont typeface="Arial" panose="020B0604020202020204" pitchFamily="34" charset="0"/>
              <a:buChar char="•"/>
            </a:pPr>
            <a:r>
              <a:rPr lang="en-US" sz="1400" dirty="0"/>
              <a:t>PSB Main Quadrupole Magnets</a:t>
            </a:r>
          </a:p>
          <a:p>
            <a:pPr marL="1200150" lvl="2" indent="-285750">
              <a:buFont typeface="Arial" panose="020B0604020202020204" pitchFamily="34" charset="0"/>
              <a:buChar char="•"/>
            </a:pPr>
            <a:r>
              <a:rPr lang="en-US" sz="1400" dirty="0"/>
              <a:t>Inventory</a:t>
            </a:r>
          </a:p>
          <a:p>
            <a:pPr marL="1200150" lvl="2" indent="-285750">
              <a:buFont typeface="Arial" panose="020B0604020202020204" pitchFamily="34" charset="0"/>
              <a:buChar char="•"/>
            </a:pPr>
            <a:r>
              <a:rPr lang="en-US" sz="1400" dirty="0"/>
              <a:t>Non-conformities</a:t>
            </a:r>
          </a:p>
          <a:p>
            <a:pPr marL="1200150" lvl="2" indent="-285750">
              <a:buFont typeface="Arial" panose="020B0604020202020204" pitchFamily="34" charset="0"/>
              <a:buChar char="•"/>
            </a:pPr>
            <a:r>
              <a:rPr lang="en-US" sz="1400" dirty="0"/>
              <a:t>Sample analysis</a:t>
            </a:r>
          </a:p>
          <a:p>
            <a:pPr marL="1200150" lvl="2" indent="-285750">
              <a:buFont typeface="Arial" panose="020B0604020202020204" pitchFamily="34" charset="0"/>
              <a:buChar char="•"/>
            </a:pPr>
            <a:r>
              <a:rPr lang="en-US" sz="1400" dirty="0"/>
              <a:t>Repair, mitigation and reconstruction</a:t>
            </a:r>
          </a:p>
          <a:p>
            <a:pPr marL="742950" lvl="1" indent="-285750">
              <a:buFont typeface="Arial" panose="020B0604020202020204" pitchFamily="34" charset="0"/>
              <a:buChar char="•"/>
            </a:pPr>
            <a:r>
              <a:rPr lang="en-US" sz="1400" dirty="0"/>
              <a:t>PSB Main Bending magnets</a:t>
            </a:r>
          </a:p>
          <a:p>
            <a:pPr marL="1200150" lvl="2" indent="-285750">
              <a:buFont typeface="Arial" panose="020B0604020202020204" pitchFamily="34" charset="0"/>
              <a:buChar char="•"/>
            </a:pPr>
            <a:r>
              <a:rPr lang="en-US" sz="1400" dirty="0"/>
              <a:t>Inventory</a:t>
            </a:r>
          </a:p>
          <a:p>
            <a:pPr marL="1200150" lvl="2" indent="-285750">
              <a:buFont typeface="Arial" panose="020B0604020202020204" pitchFamily="34" charset="0"/>
              <a:buChar char="•"/>
            </a:pPr>
            <a:r>
              <a:rPr lang="en-US" sz="1400" dirty="0"/>
              <a:t>Sample analysis</a:t>
            </a:r>
          </a:p>
          <a:p>
            <a:pPr marL="742950" lvl="1" indent="-285750">
              <a:buFont typeface="Arial" panose="020B0604020202020204" pitchFamily="34" charset="0"/>
              <a:buChar char="•"/>
            </a:pPr>
            <a:r>
              <a:rPr lang="en-US" sz="1400" dirty="0"/>
              <a:t>Beyond the PSB?</a:t>
            </a:r>
          </a:p>
          <a:p>
            <a:pPr lvl="1"/>
            <a:endParaRPr lang="en-GB" sz="1400" dirty="0"/>
          </a:p>
          <a:p>
            <a:pPr marL="742950" lvl="1"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r>
              <a:rPr lang="en-US" sz="1400" dirty="0"/>
              <a:t> </a:t>
            </a:r>
          </a:p>
          <a:p>
            <a:endParaRPr lang="en-GB" sz="1400" dirty="0"/>
          </a:p>
        </p:txBody>
      </p:sp>
      <p:sp>
        <p:nvSpPr>
          <p:cNvPr id="7" name="Date Placeholder 2">
            <a:extLst>
              <a:ext uri="{FF2B5EF4-FFF2-40B4-BE49-F238E27FC236}">
                <a16:creationId xmlns:a16="http://schemas.microsoft.com/office/drawing/2014/main" id="{179422E3-82F0-7E73-A3F7-7681453B77A3}"/>
              </a:ext>
            </a:extLst>
          </p:cNvPr>
          <p:cNvSpPr>
            <a:spLocks noGrp="1"/>
          </p:cNvSpPr>
          <p:nvPr>
            <p:ph type="dt" sz="half" idx="2"/>
          </p:nvPr>
        </p:nvSpPr>
        <p:spPr>
          <a:xfrm>
            <a:off x="2969335" y="6362379"/>
            <a:ext cx="2133600" cy="365125"/>
          </a:xfrm>
        </p:spPr>
        <p:txBody>
          <a:bodyPr/>
          <a:lstStyle/>
          <a:p>
            <a:r>
              <a:rPr lang="en-US"/>
              <a:t>29/03/2023</a:t>
            </a:r>
            <a:endParaRPr lang="en-US" dirty="0"/>
          </a:p>
        </p:txBody>
      </p:sp>
      <p:sp>
        <p:nvSpPr>
          <p:cNvPr id="9" name="Footer Placeholder 3">
            <a:extLst>
              <a:ext uri="{FF2B5EF4-FFF2-40B4-BE49-F238E27FC236}">
                <a16:creationId xmlns:a16="http://schemas.microsoft.com/office/drawing/2014/main" id="{42DF536C-E80C-4AC5-C1A8-80973133B000}"/>
              </a:ext>
            </a:extLst>
          </p:cNvPr>
          <p:cNvSpPr>
            <a:spLocks noGrp="1"/>
          </p:cNvSpPr>
          <p:nvPr>
            <p:ph type="ftr" sz="quarter" idx="3"/>
          </p:nvPr>
        </p:nvSpPr>
        <p:spPr>
          <a:xfrm>
            <a:off x="5182756" y="6356352"/>
            <a:ext cx="2895600" cy="365125"/>
          </a:xfrm>
        </p:spPr>
        <p:txBody>
          <a:bodyPr/>
          <a:lstStyle/>
          <a:p>
            <a:r>
              <a:rPr lang="en-GB"/>
              <a:t>PS Booster magnets Task Force</a:t>
            </a:r>
            <a:endParaRPr lang="en-US" dirty="0"/>
          </a:p>
        </p:txBody>
      </p:sp>
      <p:grpSp>
        <p:nvGrpSpPr>
          <p:cNvPr id="4" name="Group 3">
            <a:extLst>
              <a:ext uri="{FF2B5EF4-FFF2-40B4-BE49-F238E27FC236}">
                <a16:creationId xmlns:a16="http://schemas.microsoft.com/office/drawing/2014/main" id="{32DA12A9-1F47-5354-D0F3-192FA93C994A}"/>
              </a:ext>
            </a:extLst>
          </p:cNvPr>
          <p:cNvGrpSpPr/>
          <p:nvPr/>
        </p:nvGrpSpPr>
        <p:grpSpPr>
          <a:xfrm>
            <a:off x="5550785" y="1431611"/>
            <a:ext cx="2718757" cy="3148623"/>
            <a:chOff x="6274685" y="1617610"/>
            <a:chExt cx="2718757" cy="3148623"/>
          </a:xfrm>
        </p:grpSpPr>
        <p:pic>
          <p:nvPicPr>
            <p:cNvPr id="5" name="Picture 4" descr="Diagram&#10;&#10;Description automatically generated">
              <a:extLst>
                <a:ext uri="{FF2B5EF4-FFF2-40B4-BE49-F238E27FC236}">
                  <a16:creationId xmlns:a16="http://schemas.microsoft.com/office/drawing/2014/main" id="{2C6600C3-D40A-B719-FA94-22B41520DC80}"/>
                </a:ext>
              </a:extLst>
            </p:cNvPr>
            <p:cNvPicPr>
              <a:picLocks noChangeAspect="1"/>
            </p:cNvPicPr>
            <p:nvPr/>
          </p:nvPicPr>
          <p:blipFill rotWithShape="1">
            <a:blip r:embed="rId2"/>
            <a:srcRect t="14156"/>
            <a:stretch/>
          </p:blipFill>
          <p:spPr>
            <a:xfrm>
              <a:off x="6274685" y="1896491"/>
              <a:ext cx="2718757" cy="2869742"/>
            </a:xfrm>
            <a:prstGeom prst="rect">
              <a:avLst/>
            </a:prstGeom>
          </p:spPr>
        </p:pic>
        <p:sp>
          <p:nvSpPr>
            <p:cNvPr id="8" name="TextBox 7">
              <a:extLst>
                <a:ext uri="{FF2B5EF4-FFF2-40B4-BE49-F238E27FC236}">
                  <a16:creationId xmlns:a16="http://schemas.microsoft.com/office/drawing/2014/main" id="{DCB59B75-611C-87F8-6E16-D0D8E18C4A72}"/>
                </a:ext>
              </a:extLst>
            </p:cNvPr>
            <p:cNvSpPr txBox="1"/>
            <p:nvPr/>
          </p:nvSpPr>
          <p:spPr>
            <a:xfrm>
              <a:off x="6343048" y="1617610"/>
              <a:ext cx="2435191" cy="276999"/>
            </a:xfrm>
            <a:prstGeom prst="rect">
              <a:avLst/>
            </a:prstGeom>
            <a:noFill/>
          </p:spPr>
          <p:txBody>
            <a:bodyPr wrap="square" rtlCol="0">
              <a:spAutoFit/>
            </a:bodyPr>
            <a:lstStyle/>
            <a:p>
              <a:pPr algn="ctr"/>
              <a:r>
                <a:rPr lang="en-US" sz="1200" b="1" u="sng" dirty="0">
                  <a:solidFill>
                    <a:schemeClr val="accent6"/>
                  </a:solidFill>
                </a:rPr>
                <a:t>The PSB Upgrades</a:t>
              </a:r>
              <a:endParaRPr lang="en-GB" sz="1200" b="1" u="sng" dirty="0">
                <a:solidFill>
                  <a:schemeClr val="accent6"/>
                </a:solidFill>
              </a:endParaRPr>
            </a:p>
          </p:txBody>
        </p:sp>
      </p:grpSp>
    </p:spTree>
    <p:extLst>
      <p:ext uri="{BB962C8B-B14F-4D97-AF65-F5344CB8AC3E}">
        <p14:creationId xmlns:p14="http://schemas.microsoft.com/office/powerpoint/2010/main" val="29947941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E97D3A4-A8E8-A809-83FD-ED7380A0D4B9}"/>
              </a:ext>
            </a:extLst>
          </p:cNvPr>
          <p:cNvSpPr>
            <a:spLocks noGrp="1"/>
          </p:cNvSpPr>
          <p:nvPr>
            <p:ph type="dt" sz="half" idx="10"/>
          </p:nvPr>
        </p:nvSpPr>
        <p:spPr/>
        <p:txBody>
          <a:bodyPr/>
          <a:lstStyle/>
          <a:p>
            <a:r>
              <a:rPr lang="en-US"/>
              <a:t>29/03/2023</a:t>
            </a:r>
            <a:endParaRPr lang="en-GB"/>
          </a:p>
        </p:txBody>
      </p:sp>
      <p:sp>
        <p:nvSpPr>
          <p:cNvPr id="5" name="Footer Placeholder 4">
            <a:extLst>
              <a:ext uri="{FF2B5EF4-FFF2-40B4-BE49-F238E27FC236}">
                <a16:creationId xmlns:a16="http://schemas.microsoft.com/office/drawing/2014/main" id="{195870E0-D97B-45C4-C283-DBACA8594C43}"/>
              </a:ext>
            </a:extLst>
          </p:cNvPr>
          <p:cNvSpPr>
            <a:spLocks noGrp="1"/>
          </p:cNvSpPr>
          <p:nvPr>
            <p:ph type="ftr" sz="quarter" idx="11"/>
          </p:nvPr>
        </p:nvSpPr>
        <p:spPr/>
        <p:txBody>
          <a:bodyPr/>
          <a:lstStyle/>
          <a:p>
            <a:r>
              <a:rPr lang="en-GB"/>
              <a:t>PS Booster magnets Task Force</a:t>
            </a:r>
          </a:p>
        </p:txBody>
      </p:sp>
      <p:sp>
        <p:nvSpPr>
          <p:cNvPr id="6" name="Slide Number Placeholder 5">
            <a:extLst>
              <a:ext uri="{FF2B5EF4-FFF2-40B4-BE49-F238E27FC236}">
                <a16:creationId xmlns:a16="http://schemas.microsoft.com/office/drawing/2014/main" id="{AE0FDB4E-840C-13E2-7EBC-3FF41B50BDD3}"/>
              </a:ext>
            </a:extLst>
          </p:cNvPr>
          <p:cNvSpPr>
            <a:spLocks noGrp="1"/>
          </p:cNvSpPr>
          <p:nvPr>
            <p:ph type="sldNum" sz="quarter" idx="12"/>
          </p:nvPr>
        </p:nvSpPr>
        <p:spPr/>
        <p:txBody>
          <a:bodyPr/>
          <a:lstStyle/>
          <a:p>
            <a:fld id="{F8729852-4BDB-423A-9E90-1D89B82E42E0}" type="slidenum">
              <a:rPr lang="en-GB" smtClean="0"/>
              <a:t>30</a:t>
            </a:fld>
            <a:endParaRPr lang="en-GB"/>
          </a:p>
        </p:txBody>
      </p:sp>
      <p:pic>
        <p:nvPicPr>
          <p:cNvPr id="3" name="Picture 2">
            <a:extLst>
              <a:ext uri="{FF2B5EF4-FFF2-40B4-BE49-F238E27FC236}">
                <a16:creationId xmlns:a16="http://schemas.microsoft.com/office/drawing/2014/main" id="{523F2226-6B11-9A09-D645-14C5C01ACA9B}"/>
              </a:ext>
            </a:extLst>
          </p:cNvPr>
          <p:cNvPicPr>
            <a:picLocks noChangeAspect="1"/>
          </p:cNvPicPr>
          <p:nvPr/>
        </p:nvPicPr>
        <p:blipFill>
          <a:blip r:embed="rId2"/>
          <a:stretch>
            <a:fillRect/>
          </a:stretch>
        </p:blipFill>
        <p:spPr>
          <a:xfrm>
            <a:off x="1407582" y="215899"/>
            <a:ext cx="6104468" cy="4578351"/>
          </a:xfrm>
          <a:prstGeom prst="rect">
            <a:avLst/>
          </a:prstGeom>
        </p:spPr>
      </p:pic>
      <p:sp>
        <p:nvSpPr>
          <p:cNvPr id="7" name="TextBox 6">
            <a:extLst>
              <a:ext uri="{FF2B5EF4-FFF2-40B4-BE49-F238E27FC236}">
                <a16:creationId xmlns:a16="http://schemas.microsoft.com/office/drawing/2014/main" id="{02787EFD-FF2A-38E1-1A3E-3EFAD76B56FF}"/>
              </a:ext>
            </a:extLst>
          </p:cNvPr>
          <p:cNvSpPr txBox="1"/>
          <p:nvPr/>
        </p:nvSpPr>
        <p:spPr>
          <a:xfrm>
            <a:off x="1790700" y="4953000"/>
            <a:ext cx="5664200" cy="954107"/>
          </a:xfrm>
          <a:prstGeom prst="rect">
            <a:avLst/>
          </a:prstGeom>
          <a:noFill/>
        </p:spPr>
        <p:txBody>
          <a:bodyPr wrap="square" rtlCol="0">
            <a:spAutoFit/>
          </a:bodyPr>
          <a:lstStyle/>
          <a:p>
            <a:r>
              <a:rPr lang="en-US" sz="1400" dirty="0"/>
              <a:t>Trim terminal blocks replaced during 1975 – see </a:t>
            </a:r>
            <a:r>
              <a:rPr lang="en-US" sz="1400" dirty="0">
                <a:hlinkClick r:id="rId3"/>
              </a:rPr>
              <a:t>https://edms.cern.ch/ui/file/1425477/2/MPS-Int_BR-75-11.pdf</a:t>
            </a:r>
            <a:endParaRPr lang="en-US" sz="1400" dirty="0"/>
          </a:p>
          <a:p>
            <a:r>
              <a:rPr lang="en-US" sz="1400" dirty="0"/>
              <a:t>Many of the screws were broken during the exchange due to the fact they had been glued in place during the VPI</a:t>
            </a:r>
            <a:endParaRPr lang="en-GB" sz="1400" dirty="0"/>
          </a:p>
        </p:txBody>
      </p:sp>
    </p:spTree>
    <p:extLst>
      <p:ext uri="{BB962C8B-B14F-4D97-AF65-F5344CB8AC3E}">
        <p14:creationId xmlns:p14="http://schemas.microsoft.com/office/powerpoint/2010/main" val="23937245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331E05-86FE-1F3F-46A2-A8A2B45AEB65}"/>
              </a:ext>
            </a:extLst>
          </p:cNvPr>
          <p:cNvSpPr txBox="1"/>
          <p:nvPr/>
        </p:nvSpPr>
        <p:spPr>
          <a:xfrm>
            <a:off x="1319115" y="206636"/>
            <a:ext cx="6571084" cy="461665"/>
          </a:xfrm>
          <a:prstGeom prst="rect">
            <a:avLst/>
          </a:prstGeom>
          <a:noFill/>
        </p:spPr>
        <p:txBody>
          <a:bodyPr wrap="square" rtlCol="0">
            <a:spAutoFit/>
          </a:bodyPr>
          <a:lstStyle/>
          <a:p>
            <a:pPr algn="ctr"/>
            <a:r>
              <a:rPr lang="en-US" sz="2400" dirty="0"/>
              <a:t>Future Actions – Be Prepared!</a:t>
            </a:r>
            <a:endParaRPr lang="en-GB" sz="2400" dirty="0"/>
          </a:p>
        </p:txBody>
      </p:sp>
      <p:sp>
        <p:nvSpPr>
          <p:cNvPr id="7" name="TextBox 6">
            <a:extLst>
              <a:ext uri="{FF2B5EF4-FFF2-40B4-BE49-F238E27FC236}">
                <a16:creationId xmlns:a16="http://schemas.microsoft.com/office/drawing/2014/main" id="{2A4B44AE-9B0C-C9A0-1E0A-3B9D07EDA477}"/>
              </a:ext>
            </a:extLst>
          </p:cNvPr>
          <p:cNvSpPr txBox="1"/>
          <p:nvPr/>
        </p:nvSpPr>
        <p:spPr>
          <a:xfrm>
            <a:off x="286916" y="671533"/>
            <a:ext cx="8635482" cy="5262979"/>
          </a:xfrm>
          <a:prstGeom prst="rect">
            <a:avLst/>
          </a:prstGeom>
          <a:noFill/>
        </p:spPr>
        <p:txBody>
          <a:bodyPr wrap="square" rtlCol="0">
            <a:spAutoFit/>
          </a:bodyPr>
          <a:lstStyle/>
          <a:p>
            <a:r>
              <a:rPr lang="en-US" sz="1400" dirty="0"/>
              <a:t>In anticipation that future repairs are unsuccessful or not possible (ground or interturn shorts etc..), or the failure rate increases, it is proposed to already study and prepare to completely rebuild the magnets.</a:t>
            </a:r>
          </a:p>
          <a:p>
            <a:endParaRPr lang="en-US" sz="1400" dirty="0"/>
          </a:p>
          <a:p>
            <a:r>
              <a:rPr lang="en-US" sz="1400" dirty="0"/>
              <a:t>For this we propose a two-stage approach followed by the eventual renovation campaign:</a:t>
            </a:r>
          </a:p>
          <a:p>
            <a:endParaRPr lang="en-US" sz="1400" dirty="0"/>
          </a:p>
          <a:p>
            <a:r>
              <a:rPr lang="en-US" sz="1400" dirty="0"/>
              <a:t>Stage 1 – Study and dummy trials (~1 year &amp;  170 </a:t>
            </a:r>
            <a:r>
              <a:rPr lang="en-US" sz="1400" dirty="0" err="1"/>
              <a:t>kCHF</a:t>
            </a:r>
            <a:r>
              <a:rPr lang="en-US" sz="1400" dirty="0"/>
              <a:t>)</a:t>
            </a:r>
          </a:p>
          <a:p>
            <a:endParaRPr lang="en-US" sz="1400" dirty="0"/>
          </a:p>
          <a:p>
            <a:pPr marL="742950" lvl="1" indent="-285750">
              <a:buFont typeface="Arial" panose="020B0604020202020204" pitchFamily="34" charset="0"/>
              <a:buChar char="•"/>
            </a:pPr>
            <a:r>
              <a:rPr lang="en-US" sz="1400" dirty="0"/>
              <a:t>Study current method and alternative method of impregnation;</a:t>
            </a:r>
          </a:p>
          <a:p>
            <a:pPr marL="742950" lvl="1" indent="-285750">
              <a:buFont typeface="Arial" panose="020B0604020202020204" pitchFamily="34" charset="0"/>
              <a:buChar char="•"/>
            </a:pPr>
            <a:r>
              <a:rPr lang="en-US" sz="1400" dirty="0"/>
              <a:t>Order of raw material for dummy trials and to refurbish at least 6 magnets;</a:t>
            </a:r>
          </a:p>
          <a:p>
            <a:pPr marL="742950" lvl="1" indent="-285750">
              <a:buFont typeface="Arial" panose="020B0604020202020204" pitchFamily="34" charset="0"/>
              <a:buChar char="•"/>
            </a:pPr>
            <a:r>
              <a:rPr lang="en-US" sz="1400" dirty="0"/>
              <a:t>Perform dummy assembly;</a:t>
            </a:r>
          </a:p>
          <a:p>
            <a:pPr marL="742950" lvl="1" indent="-285750">
              <a:buFont typeface="Arial" panose="020B0604020202020204" pitchFamily="34" charset="0"/>
              <a:buChar char="•"/>
            </a:pPr>
            <a:r>
              <a:rPr lang="en-US" sz="1400" dirty="0"/>
              <a:t>By end of 2023, process validation and submission of full consolidation request.</a:t>
            </a:r>
          </a:p>
          <a:p>
            <a:endParaRPr lang="en-US" sz="1400" dirty="0"/>
          </a:p>
          <a:p>
            <a:r>
              <a:rPr lang="en-US" sz="1400" dirty="0"/>
              <a:t>Stage 2 – Consolidation request including series tooling and infrastructure (~1 year &amp; 420 </a:t>
            </a:r>
            <a:r>
              <a:rPr lang="en-US" sz="1400" dirty="0" err="1"/>
              <a:t>kCHF</a:t>
            </a:r>
            <a:r>
              <a:rPr lang="en-US" sz="1400" dirty="0"/>
              <a:t>)</a:t>
            </a:r>
          </a:p>
          <a:p>
            <a:endParaRPr lang="en-US" sz="1400" dirty="0"/>
          </a:p>
          <a:p>
            <a:pPr marL="742950" lvl="1" indent="-285750">
              <a:buFont typeface="Arial" panose="020B0604020202020204" pitchFamily="34" charset="0"/>
              <a:buChar char="•"/>
            </a:pPr>
            <a:r>
              <a:rPr lang="en-US" sz="1400" dirty="0"/>
              <a:t>Final definition and production of tooling;</a:t>
            </a:r>
          </a:p>
          <a:p>
            <a:pPr marL="742950" lvl="1" indent="-285750">
              <a:buFont typeface="Arial" panose="020B0604020202020204" pitchFamily="34" charset="0"/>
              <a:buChar char="•"/>
            </a:pPr>
            <a:r>
              <a:rPr lang="en-US" sz="1400" dirty="0"/>
              <a:t>Part production;</a:t>
            </a:r>
          </a:p>
          <a:p>
            <a:pPr marL="742950" lvl="1" indent="-285750">
              <a:buFont typeface="Arial" panose="020B0604020202020204" pitchFamily="34" charset="0"/>
              <a:buChar char="•"/>
            </a:pPr>
            <a:r>
              <a:rPr lang="en-US" sz="1400" dirty="0"/>
              <a:t>Infrastructure</a:t>
            </a:r>
          </a:p>
          <a:p>
            <a:pPr marL="1200150" lvl="2" indent="-285750">
              <a:buFont typeface="Arial" panose="020B0604020202020204" pitchFamily="34" charset="0"/>
              <a:buChar char="•"/>
            </a:pPr>
            <a:r>
              <a:rPr lang="en-US" sz="1400" dirty="0"/>
              <a:t>VPI system</a:t>
            </a:r>
          </a:p>
          <a:p>
            <a:pPr marL="1200150" lvl="2" indent="-285750">
              <a:buFont typeface="Arial" panose="020B0604020202020204" pitchFamily="34" charset="0"/>
              <a:buChar char="•"/>
            </a:pPr>
            <a:r>
              <a:rPr lang="en-US" sz="1400" dirty="0"/>
              <a:t>Curing oven</a:t>
            </a:r>
          </a:p>
          <a:p>
            <a:pPr marL="285750" indent="-285750">
              <a:buFont typeface="Arial" panose="020B0604020202020204" pitchFamily="34" charset="0"/>
              <a:buChar char="•"/>
            </a:pPr>
            <a:endParaRPr lang="en-US" sz="1400" dirty="0"/>
          </a:p>
          <a:p>
            <a:r>
              <a:rPr lang="en-US" sz="1400" dirty="0"/>
              <a:t>Renovation campaign of 6 magnets (~360 </a:t>
            </a:r>
            <a:r>
              <a:rPr lang="en-US" sz="1400" dirty="0" err="1"/>
              <a:t>kCHF</a:t>
            </a:r>
            <a:r>
              <a:rPr lang="en-US" sz="1400" dirty="0"/>
              <a:t>): </a:t>
            </a:r>
          </a:p>
          <a:p>
            <a:pPr marL="742950" lvl="1" indent="-285750">
              <a:buFont typeface="Arial" panose="020B0604020202020204" pitchFamily="34" charset="0"/>
              <a:buChar char="•"/>
            </a:pPr>
            <a:r>
              <a:rPr lang="en-GB" sz="1400" u="none" strike="noStrike" dirty="0">
                <a:effectLst/>
              </a:rPr>
              <a:t>FSU (0.6 per magnet)</a:t>
            </a:r>
            <a:endParaRPr lang="en-GB" sz="1400" b="0" i="0" u="none" strike="noStrike" dirty="0">
              <a:solidFill>
                <a:srgbClr val="000000"/>
              </a:solidFill>
              <a:effectLst/>
              <a:latin typeface="Calibri" panose="020F0502020204030204" pitchFamily="34" charset="0"/>
            </a:endParaRPr>
          </a:p>
          <a:p>
            <a:endParaRPr lang="en-US" sz="1400" dirty="0"/>
          </a:p>
          <a:p>
            <a:endParaRPr lang="en-US" sz="1400" dirty="0"/>
          </a:p>
        </p:txBody>
      </p:sp>
      <p:grpSp>
        <p:nvGrpSpPr>
          <p:cNvPr id="4" name="Group 3">
            <a:extLst>
              <a:ext uri="{FF2B5EF4-FFF2-40B4-BE49-F238E27FC236}">
                <a16:creationId xmlns:a16="http://schemas.microsoft.com/office/drawing/2014/main" id="{EA21879F-32B3-7716-221D-E0ACF61CD94C}"/>
              </a:ext>
            </a:extLst>
          </p:cNvPr>
          <p:cNvGrpSpPr/>
          <p:nvPr/>
        </p:nvGrpSpPr>
        <p:grpSpPr>
          <a:xfrm>
            <a:off x="4689832" y="3794164"/>
            <a:ext cx="4001781" cy="2266665"/>
            <a:chOff x="4689832" y="3447654"/>
            <a:chExt cx="4001781" cy="2266665"/>
          </a:xfrm>
        </p:grpSpPr>
        <p:pic>
          <p:nvPicPr>
            <p:cNvPr id="10242" name="Picture 2">
              <a:extLst>
                <a:ext uri="{FF2B5EF4-FFF2-40B4-BE49-F238E27FC236}">
                  <a16:creationId xmlns:a16="http://schemas.microsoft.com/office/drawing/2014/main" id="{3B171D13-D81B-1ED1-C925-60F1942911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9832" y="3447654"/>
              <a:ext cx="4001781" cy="200089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A picture containing orange, drum&#10;&#10;Description automatically generated">
              <a:extLst>
                <a:ext uri="{FF2B5EF4-FFF2-40B4-BE49-F238E27FC236}">
                  <a16:creationId xmlns:a16="http://schemas.microsoft.com/office/drawing/2014/main" id="{A980B562-7A74-E416-F5ED-0916D022F634}"/>
                </a:ext>
              </a:extLst>
            </p:cNvPr>
            <p:cNvPicPr>
              <a:picLocks noChangeAspect="1"/>
            </p:cNvPicPr>
            <p:nvPr/>
          </p:nvPicPr>
          <p:blipFill rotWithShape="1">
            <a:blip r:embed="rId3"/>
            <a:srcRect l="15485" t="3841" r="26996" b="4910"/>
            <a:stretch/>
          </p:blipFill>
          <p:spPr>
            <a:xfrm>
              <a:off x="6565909" y="3951077"/>
              <a:ext cx="367255" cy="776818"/>
            </a:xfrm>
            <a:prstGeom prst="rect">
              <a:avLst/>
            </a:prstGeom>
          </p:spPr>
        </p:pic>
        <p:sp>
          <p:nvSpPr>
            <p:cNvPr id="3" name="TextBox 2">
              <a:extLst>
                <a:ext uri="{FF2B5EF4-FFF2-40B4-BE49-F238E27FC236}">
                  <a16:creationId xmlns:a16="http://schemas.microsoft.com/office/drawing/2014/main" id="{3F500365-00E0-FF7E-E9C7-23BF2B5DC366}"/>
                </a:ext>
              </a:extLst>
            </p:cNvPr>
            <p:cNvSpPr txBox="1"/>
            <p:nvPr/>
          </p:nvSpPr>
          <p:spPr>
            <a:xfrm>
              <a:off x="5409164" y="5437320"/>
              <a:ext cx="3048000" cy="276999"/>
            </a:xfrm>
            <a:prstGeom prst="rect">
              <a:avLst/>
            </a:prstGeom>
            <a:noFill/>
          </p:spPr>
          <p:txBody>
            <a:bodyPr wrap="square" rtlCol="0">
              <a:spAutoFit/>
            </a:bodyPr>
            <a:lstStyle/>
            <a:p>
              <a:pPr algn="ctr"/>
              <a:r>
                <a:rPr lang="en-US" sz="1200" dirty="0">
                  <a:solidFill>
                    <a:schemeClr val="accent6"/>
                  </a:solidFill>
                </a:rPr>
                <a:t>Typical VPI System</a:t>
              </a:r>
              <a:endParaRPr lang="en-GB" sz="1200" dirty="0">
                <a:solidFill>
                  <a:schemeClr val="accent6"/>
                </a:solidFill>
              </a:endParaRPr>
            </a:p>
          </p:txBody>
        </p:sp>
      </p:grpSp>
      <p:sp>
        <p:nvSpPr>
          <p:cNvPr id="10" name="Slide Number Placeholder 9">
            <a:extLst>
              <a:ext uri="{FF2B5EF4-FFF2-40B4-BE49-F238E27FC236}">
                <a16:creationId xmlns:a16="http://schemas.microsoft.com/office/drawing/2014/main" id="{B0584B49-4993-A23D-9E4F-D991A8236F05}"/>
              </a:ext>
            </a:extLst>
          </p:cNvPr>
          <p:cNvSpPr>
            <a:spLocks noGrp="1"/>
          </p:cNvSpPr>
          <p:nvPr>
            <p:ph type="sldNum" sz="quarter" idx="12"/>
          </p:nvPr>
        </p:nvSpPr>
        <p:spPr/>
        <p:txBody>
          <a:bodyPr/>
          <a:lstStyle/>
          <a:p>
            <a:fld id="{F8729852-4BDB-423A-9E90-1D89B82E42E0}" type="slidenum">
              <a:rPr lang="en-GB" smtClean="0"/>
              <a:t>31</a:t>
            </a:fld>
            <a:endParaRPr lang="en-GB"/>
          </a:p>
        </p:txBody>
      </p:sp>
      <p:sp>
        <p:nvSpPr>
          <p:cNvPr id="11" name="Date Placeholder 10">
            <a:extLst>
              <a:ext uri="{FF2B5EF4-FFF2-40B4-BE49-F238E27FC236}">
                <a16:creationId xmlns:a16="http://schemas.microsoft.com/office/drawing/2014/main" id="{90D67E07-6E18-7A20-E8BF-D8C664594C54}"/>
              </a:ext>
            </a:extLst>
          </p:cNvPr>
          <p:cNvSpPr>
            <a:spLocks noGrp="1"/>
          </p:cNvSpPr>
          <p:nvPr>
            <p:ph type="dt" sz="half" idx="10"/>
          </p:nvPr>
        </p:nvSpPr>
        <p:spPr/>
        <p:txBody>
          <a:bodyPr/>
          <a:lstStyle/>
          <a:p>
            <a:r>
              <a:rPr lang="en-US"/>
              <a:t>29/03/2023</a:t>
            </a:r>
            <a:endParaRPr lang="en-GB"/>
          </a:p>
        </p:txBody>
      </p:sp>
      <p:sp>
        <p:nvSpPr>
          <p:cNvPr id="12" name="Footer Placeholder 11">
            <a:extLst>
              <a:ext uri="{FF2B5EF4-FFF2-40B4-BE49-F238E27FC236}">
                <a16:creationId xmlns:a16="http://schemas.microsoft.com/office/drawing/2014/main" id="{ECB6293C-D68F-EFBD-6564-A13C7FB5F75B}"/>
              </a:ext>
            </a:extLst>
          </p:cNvPr>
          <p:cNvSpPr>
            <a:spLocks noGrp="1"/>
          </p:cNvSpPr>
          <p:nvPr>
            <p:ph type="ftr" sz="quarter" idx="11"/>
          </p:nvPr>
        </p:nvSpPr>
        <p:spPr/>
        <p:txBody>
          <a:bodyPr/>
          <a:lstStyle/>
          <a:p>
            <a:r>
              <a:rPr lang="en-GB"/>
              <a:t>PS Booster magnets Task Force</a:t>
            </a:r>
          </a:p>
        </p:txBody>
      </p:sp>
    </p:spTree>
    <p:extLst>
      <p:ext uri="{BB962C8B-B14F-4D97-AF65-F5344CB8AC3E}">
        <p14:creationId xmlns:p14="http://schemas.microsoft.com/office/powerpoint/2010/main" val="37081735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331E05-86FE-1F3F-46A2-A8A2B45AEB65}"/>
              </a:ext>
            </a:extLst>
          </p:cNvPr>
          <p:cNvSpPr txBox="1"/>
          <p:nvPr/>
        </p:nvSpPr>
        <p:spPr>
          <a:xfrm>
            <a:off x="1319115" y="206636"/>
            <a:ext cx="6571084" cy="461665"/>
          </a:xfrm>
          <a:prstGeom prst="rect">
            <a:avLst/>
          </a:prstGeom>
          <a:noFill/>
        </p:spPr>
        <p:txBody>
          <a:bodyPr wrap="square" rtlCol="0">
            <a:spAutoFit/>
          </a:bodyPr>
          <a:lstStyle/>
          <a:p>
            <a:pPr algn="ctr"/>
            <a:r>
              <a:rPr lang="en-US" sz="2400" dirty="0"/>
              <a:t>Future Actions – Be Prepared!</a:t>
            </a:r>
            <a:endParaRPr lang="en-GB" sz="2400" dirty="0"/>
          </a:p>
        </p:txBody>
      </p:sp>
      <p:sp>
        <p:nvSpPr>
          <p:cNvPr id="3" name="TextBox 2">
            <a:extLst>
              <a:ext uri="{FF2B5EF4-FFF2-40B4-BE49-F238E27FC236}">
                <a16:creationId xmlns:a16="http://schemas.microsoft.com/office/drawing/2014/main" id="{4E19810D-05F9-CBD8-EACB-99A94199EB23}"/>
              </a:ext>
            </a:extLst>
          </p:cNvPr>
          <p:cNvSpPr txBox="1"/>
          <p:nvPr/>
        </p:nvSpPr>
        <p:spPr>
          <a:xfrm>
            <a:off x="519141" y="5264960"/>
            <a:ext cx="8158809" cy="1015663"/>
          </a:xfrm>
          <a:prstGeom prst="rect">
            <a:avLst/>
          </a:prstGeom>
          <a:solidFill>
            <a:schemeClr val="bg1"/>
          </a:solidFill>
        </p:spPr>
        <p:txBody>
          <a:bodyPr wrap="square" rtlCol="0">
            <a:spAutoFit/>
          </a:bodyPr>
          <a:lstStyle/>
          <a:p>
            <a:r>
              <a:rPr lang="en-US" sz="1200" dirty="0">
                <a:solidFill>
                  <a:srgbClr val="FF0000"/>
                </a:solidFill>
              </a:rPr>
              <a:t>*Does not include the cost of exchanging the magnets in the machine, for example vacuum/transport/survey works.</a:t>
            </a:r>
          </a:p>
          <a:p>
            <a:r>
              <a:rPr lang="en-US" sz="1200" dirty="0">
                <a:solidFill>
                  <a:srgbClr val="FF0000"/>
                </a:solidFill>
              </a:rPr>
              <a:t>  </a:t>
            </a:r>
          </a:p>
          <a:p>
            <a:r>
              <a:rPr lang="en-US" sz="1200" dirty="0">
                <a:solidFill>
                  <a:srgbClr val="FF0000"/>
                </a:solidFill>
              </a:rPr>
              <a:t>In addition, other magnets such as the orbit correctors (</a:t>
            </a:r>
            <a:r>
              <a:rPr lang="en-GB" sz="1200" b="0" i="0" u="none" strike="noStrike" dirty="0">
                <a:solidFill>
                  <a:srgbClr val="5B80B2"/>
                </a:solidFill>
                <a:effectLst/>
                <a:latin typeface="PT Sans" panose="020B0503020203020204" pitchFamily="34" charset="0"/>
                <a:hlinkClick r:id="rId2"/>
              </a:rPr>
              <a:t>PXMCCAAWAP</a:t>
            </a:r>
            <a:r>
              <a:rPr lang="en-US" sz="1200" dirty="0">
                <a:solidFill>
                  <a:srgbClr val="FF0000"/>
                </a:solidFill>
              </a:rPr>
              <a:t>) may need to be exchanged with the quadrupoles as is the case this YETS during the QDE5 replacement.  A set of coils for each stack costs ~60 </a:t>
            </a:r>
            <a:r>
              <a:rPr lang="en-US" sz="1200" dirty="0" err="1">
                <a:solidFill>
                  <a:srgbClr val="FF0000"/>
                </a:solidFill>
              </a:rPr>
              <a:t>kCHF</a:t>
            </a:r>
            <a:r>
              <a:rPr lang="en-US" sz="1200" dirty="0">
                <a:solidFill>
                  <a:srgbClr val="FF0000"/>
                </a:solidFill>
              </a:rPr>
              <a:t>, for which our stock will soon be depleted.  </a:t>
            </a:r>
            <a:endParaRPr lang="en-GB" sz="1200" dirty="0">
              <a:solidFill>
                <a:srgbClr val="FF0000"/>
              </a:solidFill>
            </a:endParaRPr>
          </a:p>
        </p:txBody>
      </p:sp>
      <p:graphicFrame>
        <p:nvGraphicFramePr>
          <p:cNvPr id="18" name="Table 17">
            <a:extLst>
              <a:ext uri="{FF2B5EF4-FFF2-40B4-BE49-F238E27FC236}">
                <a16:creationId xmlns:a16="http://schemas.microsoft.com/office/drawing/2014/main" id="{2F1F4C2C-DDD4-D2B7-EC27-D5192BBA5743}"/>
              </a:ext>
            </a:extLst>
          </p:cNvPr>
          <p:cNvGraphicFramePr>
            <a:graphicFrameLocks noGrp="1"/>
          </p:cNvGraphicFramePr>
          <p:nvPr>
            <p:extLst>
              <p:ext uri="{D42A27DB-BD31-4B8C-83A1-F6EECF244321}">
                <p14:modId xmlns:p14="http://schemas.microsoft.com/office/powerpoint/2010/main" val="2586816376"/>
              </p:ext>
            </p:extLst>
          </p:nvPr>
        </p:nvGraphicFramePr>
        <p:xfrm>
          <a:off x="312666" y="922896"/>
          <a:ext cx="8465574" cy="3928118"/>
        </p:xfrm>
        <a:graphic>
          <a:graphicData uri="http://schemas.openxmlformats.org/drawingml/2006/table">
            <a:tbl>
              <a:tblPr>
                <a:tableStyleId>{5C22544A-7EE6-4342-B048-85BDC9FD1C3A}</a:tableStyleId>
              </a:tblPr>
              <a:tblGrid>
                <a:gridCol w="3770114">
                  <a:extLst>
                    <a:ext uri="{9D8B030D-6E8A-4147-A177-3AD203B41FA5}">
                      <a16:colId xmlns:a16="http://schemas.microsoft.com/office/drawing/2014/main" val="3455200798"/>
                    </a:ext>
                  </a:extLst>
                </a:gridCol>
                <a:gridCol w="1498280">
                  <a:extLst>
                    <a:ext uri="{9D8B030D-6E8A-4147-A177-3AD203B41FA5}">
                      <a16:colId xmlns:a16="http://schemas.microsoft.com/office/drawing/2014/main" val="3968479444"/>
                    </a:ext>
                  </a:extLst>
                </a:gridCol>
                <a:gridCol w="1598590">
                  <a:extLst>
                    <a:ext uri="{9D8B030D-6E8A-4147-A177-3AD203B41FA5}">
                      <a16:colId xmlns:a16="http://schemas.microsoft.com/office/drawing/2014/main" val="1909018421"/>
                    </a:ext>
                  </a:extLst>
                </a:gridCol>
                <a:gridCol w="1598590">
                  <a:extLst>
                    <a:ext uri="{9D8B030D-6E8A-4147-A177-3AD203B41FA5}">
                      <a16:colId xmlns:a16="http://schemas.microsoft.com/office/drawing/2014/main" val="2999372628"/>
                    </a:ext>
                  </a:extLst>
                </a:gridCol>
              </a:tblGrid>
              <a:tr h="185518">
                <a:tc>
                  <a:txBody>
                    <a:bodyPr/>
                    <a:lstStyle/>
                    <a:p>
                      <a:pPr algn="l"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Estimated Cost (</a:t>
                      </a:r>
                      <a:r>
                        <a:rPr lang="en-GB" sz="1000" u="none" strike="noStrike" dirty="0" err="1">
                          <a:effectLst/>
                        </a:rPr>
                        <a:t>kCHF</a:t>
                      </a:r>
                      <a:r>
                        <a:rPr lang="en-GB" sz="1000" u="none" strike="noStrike" dirty="0">
                          <a:effectLst/>
                        </a:rPr>
                        <a:t>)</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Estimated Date</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US" sz="1000" b="0" i="0" u="none" strike="noStrike" dirty="0">
                          <a:solidFill>
                            <a:schemeClr val="tx2"/>
                          </a:solidFill>
                          <a:effectLst/>
                          <a:latin typeface="Calibri" panose="020F0502020204030204" pitchFamily="34" charset="0"/>
                        </a:rPr>
                        <a:t>Comment</a:t>
                      </a:r>
                      <a:endParaRPr lang="en-GB" sz="1000" b="0" i="0" u="none" strike="noStrike" dirty="0">
                        <a:solidFill>
                          <a:schemeClr val="tx2"/>
                        </a:solidFill>
                        <a:effectLst/>
                        <a:latin typeface="Calibri" panose="020F0502020204030204" pitchFamily="34" charset="0"/>
                      </a:endParaRPr>
                    </a:p>
                  </a:txBody>
                  <a:tcPr marL="9010" marR="9010" marT="9010" marB="0" anchor="b"/>
                </a:tc>
                <a:extLst>
                  <a:ext uri="{0D108BD9-81ED-4DB2-BD59-A6C34878D82A}">
                    <a16:rowId xmlns:a16="http://schemas.microsoft.com/office/drawing/2014/main" val="4253691812"/>
                  </a:ext>
                </a:extLst>
              </a:tr>
              <a:tr h="140930">
                <a:tc>
                  <a:txBody>
                    <a:bodyPr/>
                    <a:lstStyle/>
                    <a:p>
                      <a:pPr algn="ctr" fontAlgn="b"/>
                      <a:r>
                        <a:rPr lang="en-GB" sz="1000" b="1" u="none" strike="noStrike" dirty="0">
                          <a:effectLst/>
                        </a:rPr>
                        <a:t>STAGE 1</a:t>
                      </a:r>
                      <a:endParaRPr lang="en-GB" sz="1000" b="1" i="0" u="none" strike="noStrike" dirty="0">
                        <a:solidFill>
                          <a:srgbClr val="000000"/>
                        </a:solidFill>
                        <a:effectLst/>
                        <a:latin typeface="Calibri" panose="020F0502020204030204" pitchFamily="34" charset="0"/>
                      </a:endParaRPr>
                    </a:p>
                  </a:txBody>
                  <a:tcPr marL="9010" marR="9010" marT="9010" marB="0" anchor="b"/>
                </a:tc>
                <a:tc>
                  <a:txBody>
                    <a:bodyPr/>
                    <a:lstStyle/>
                    <a:p>
                      <a:pPr algn="l"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endParaRPr lang="en-GB" sz="1000" b="0" i="0" u="none" strike="noStrike" dirty="0">
                        <a:solidFill>
                          <a:srgbClr val="000000"/>
                        </a:solidFill>
                        <a:effectLst/>
                        <a:latin typeface="Calibri" panose="020F0502020204030204" pitchFamily="34" charset="0"/>
                      </a:endParaRPr>
                    </a:p>
                  </a:txBody>
                  <a:tcPr marL="9010" marR="9010" marT="9010" marB="0" anchor="b"/>
                </a:tc>
                <a:extLst>
                  <a:ext uri="{0D108BD9-81ED-4DB2-BD59-A6C34878D82A}">
                    <a16:rowId xmlns:a16="http://schemas.microsoft.com/office/drawing/2014/main" val="3188025657"/>
                  </a:ext>
                </a:extLst>
              </a:tr>
              <a:tr h="140930">
                <a:tc>
                  <a:txBody>
                    <a:bodyPr/>
                    <a:lstStyle/>
                    <a:p>
                      <a:pPr algn="l" fontAlgn="b"/>
                      <a:r>
                        <a:rPr lang="en-GB" sz="1000" u="none" strike="noStrike">
                          <a:effectLst/>
                        </a:rPr>
                        <a:t>Design office study </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15</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12/22 – 2/23</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kumimoji="0" lang="en-US" sz="1000" b="0" i="0" u="none" strike="noStrike" kern="1200" dirty="0">
                          <a:solidFill>
                            <a:schemeClr val="tx2"/>
                          </a:solidFill>
                          <a:effectLst/>
                          <a:latin typeface="Calibri" panose="020F0502020204030204" pitchFamily="34" charset="0"/>
                          <a:ea typeface="+mn-ea"/>
                          <a:cs typeface="+mn-cs"/>
                        </a:rPr>
                        <a:t>Operation Budget</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858335346"/>
                  </a:ext>
                </a:extLst>
              </a:tr>
              <a:tr h="140930">
                <a:tc>
                  <a:txBody>
                    <a:bodyPr/>
                    <a:lstStyle/>
                    <a:p>
                      <a:pPr algn="l" fontAlgn="b"/>
                      <a:r>
                        <a:rPr lang="en-GB" sz="1000" u="none" strike="noStrike" dirty="0">
                          <a:effectLst/>
                        </a:rPr>
                        <a:t>Copper for 3 QD / 3 QF </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54</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06/23</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426945136"/>
                  </a:ext>
                </a:extLst>
              </a:tr>
              <a:tr h="140930">
                <a:tc>
                  <a:txBody>
                    <a:bodyPr/>
                    <a:lstStyle/>
                    <a:p>
                      <a:pPr algn="l" fontAlgn="b"/>
                      <a:r>
                        <a:rPr lang="en-GB" sz="1000" u="none" strike="noStrike" dirty="0">
                          <a:effectLst/>
                        </a:rPr>
                        <a:t>Copper forming (Dummy)</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15</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06/23 -09/23</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481653861"/>
                  </a:ext>
                </a:extLst>
              </a:tr>
              <a:tr h="140930">
                <a:tc>
                  <a:txBody>
                    <a:bodyPr/>
                    <a:lstStyle/>
                    <a:p>
                      <a:pPr algn="l" fontAlgn="b"/>
                      <a:r>
                        <a:rPr lang="fr-FR" sz="1000" u="none" strike="noStrike" dirty="0">
                          <a:effectLst/>
                        </a:rPr>
                        <a:t>Insulation + </a:t>
                      </a:r>
                      <a:r>
                        <a:rPr lang="fr-FR" sz="1000" u="none" strike="noStrike" dirty="0" err="1">
                          <a:effectLst/>
                        </a:rPr>
                        <a:t>Resin</a:t>
                      </a:r>
                      <a:r>
                        <a:rPr lang="fr-FR" sz="1000" u="none" strike="noStrike" dirty="0">
                          <a:effectLst/>
                        </a:rPr>
                        <a:t> (3QD + 3 QF)</a:t>
                      </a:r>
                      <a:endParaRPr lang="fr-FR"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20</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06/23</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3068620262"/>
                  </a:ext>
                </a:extLst>
              </a:tr>
              <a:tr h="140930">
                <a:tc>
                  <a:txBody>
                    <a:bodyPr/>
                    <a:lstStyle/>
                    <a:p>
                      <a:pPr algn="l" fontAlgn="b"/>
                      <a:r>
                        <a:rPr lang="en-GB" sz="1000" u="none" strike="noStrike" dirty="0">
                          <a:effectLst/>
                        </a:rPr>
                        <a:t>Dummy ½ Yoke (2 apertures)</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16</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06/23</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3437946786"/>
                  </a:ext>
                </a:extLst>
              </a:tr>
              <a:tr h="140930">
                <a:tc>
                  <a:txBody>
                    <a:bodyPr/>
                    <a:lstStyle/>
                    <a:p>
                      <a:pPr algn="l" fontAlgn="b"/>
                      <a:r>
                        <a:rPr lang="en-GB" sz="1000" u="none" strike="noStrike">
                          <a:effectLst/>
                        </a:rPr>
                        <a:t>Dummy Assembly (FSU)</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30</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09/23 – 12/23</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3906970038"/>
                  </a:ext>
                </a:extLst>
              </a:tr>
              <a:tr h="140930">
                <a:tc>
                  <a:txBody>
                    <a:bodyPr/>
                    <a:lstStyle/>
                    <a:p>
                      <a:pPr algn="l" fontAlgn="b"/>
                      <a:r>
                        <a:rPr lang="en-GB" sz="1000" u="none" strike="noStrike" dirty="0">
                          <a:effectLst/>
                        </a:rPr>
                        <a:t>Impregnation of Dummy with industrial partner + validation</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20</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09/23 – 12/23</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2761982791"/>
                  </a:ext>
                </a:extLst>
              </a:tr>
              <a:tr h="140930">
                <a:tc>
                  <a:txBody>
                    <a:bodyPr/>
                    <a:lstStyle/>
                    <a:p>
                      <a:pPr algn="r" fontAlgn="b"/>
                      <a:r>
                        <a:rPr lang="en-GB" sz="1000" b="1" u="none" strike="noStrike" dirty="0">
                          <a:effectLst/>
                        </a:rPr>
                        <a:t>Total</a:t>
                      </a:r>
                      <a:endParaRPr lang="en-GB" sz="1000" b="1" i="0" u="none" strike="noStrike" dirty="0">
                        <a:solidFill>
                          <a:srgbClr val="000000"/>
                        </a:solidFill>
                        <a:effectLst/>
                        <a:latin typeface="Calibri" panose="020F0502020204030204" pitchFamily="34" charset="0"/>
                      </a:endParaRPr>
                    </a:p>
                  </a:txBody>
                  <a:tcPr marL="9010" marR="81091" marT="9010" marB="0" anchor="b"/>
                </a:tc>
                <a:tc>
                  <a:txBody>
                    <a:bodyPr/>
                    <a:lstStyle/>
                    <a:p>
                      <a:pPr algn="ctr" fontAlgn="b"/>
                      <a:r>
                        <a:rPr lang="en-GB" sz="1000" u="none" strike="noStrike" dirty="0">
                          <a:solidFill>
                            <a:schemeClr val="tx2"/>
                          </a:solidFill>
                          <a:effectLst/>
                        </a:rPr>
                        <a:t>170</a:t>
                      </a:r>
                      <a:endParaRPr lang="en-GB" sz="1000" b="1" i="0" u="none" strike="noStrike" dirty="0">
                        <a:solidFill>
                          <a:schemeClr val="tx2"/>
                        </a:solidFill>
                        <a:effectLst/>
                        <a:latin typeface="Calibri" panose="020F0502020204030204" pitchFamily="34" charset="0"/>
                      </a:endParaRPr>
                    </a:p>
                  </a:txBody>
                  <a:tcPr marL="9010" marR="9010" marT="9010" marB="0" anchor="b"/>
                </a:tc>
                <a:tc>
                  <a:txBody>
                    <a:bodyPr/>
                    <a:lstStyle/>
                    <a:p>
                      <a:pPr algn="l"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l" fontAlgn="b"/>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481595790"/>
                  </a:ext>
                </a:extLst>
              </a:tr>
              <a:tr h="140930">
                <a:tc>
                  <a:txBody>
                    <a:bodyPr/>
                    <a:lstStyle/>
                    <a:p>
                      <a:pPr algn="ctr" fontAlgn="b"/>
                      <a:r>
                        <a:rPr lang="en-GB" sz="1000" b="1" u="none" strike="noStrike" dirty="0">
                          <a:effectLst/>
                        </a:rPr>
                        <a:t>STAGE 2</a:t>
                      </a:r>
                      <a:endParaRPr lang="en-GB" sz="1000" b="1"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3450188340"/>
                  </a:ext>
                </a:extLst>
              </a:tr>
              <a:tr h="156120">
                <a:tc>
                  <a:txBody>
                    <a:bodyPr/>
                    <a:lstStyle/>
                    <a:p>
                      <a:pPr algn="l" fontAlgn="b"/>
                      <a:r>
                        <a:rPr lang="en-GB" sz="1000" u="none" strike="noStrike">
                          <a:effectLst/>
                        </a:rPr>
                        <a:t>Design Office, series tooling etc…</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20</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01/24 - 04/24</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kumimoji="0" lang="en-US" sz="1000" b="0" i="0" u="none" strike="noStrike" kern="1200" dirty="0">
                          <a:solidFill>
                            <a:schemeClr val="tx2"/>
                          </a:solidFill>
                          <a:effectLst/>
                          <a:latin typeface="Calibri" panose="020F0502020204030204" pitchFamily="34" charset="0"/>
                          <a:ea typeface="+mn-ea"/>
                          <a:cs typeface="+mn-cs"/>
                        </a:rPr>
                        <a:t>CONS Budget</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3668384028"/>
                  </a:ext>
                </a:extLst>
              </a:tr>
              <a:tr h="140930">
                <a:tc>
                  <a:txBody>
                    <a:bodyPr/>
                    <a:lstStyle/>
                    <a:p>
                      <a:pPr algn="l" fontAlgn="b"/>
                      <a:r>
                        <a:rPr lang="en-GB" sz="1000" u="none" strike="noStrike" dirty="0">
                          <a:effectLst/>
                        </a:rPr>
                        <a:t>Series tooling</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30</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from 01/24</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2511244803"/>
                  </a:ext>
                </a:extLst>
              </a:tr>
              <a:tr h="140930">
                <a:tc>
                  <a:txBody>
                    <a:bodyPr/>
                    <a:lstStyle/>
                    <a:p>
                      <a:pPr algn="l" fontAlgn="b"/>
                      <a:r>
                        <a:rPr lang="en-GB" sz="1000" u="none" strike="noStrike" dirty="0">
                          <a:effectLst/>
                        </a:rPr>
                        <a:t>Copper forming (3 QD &amp; 3 QF)</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55</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from 01/24</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2792051664"/>
                  </a:ext>
                </a:extLst>
              </a:tr>
              <a:tr h="191580">
                <a:tc>
                  <a:txBody>
                    <a:bodyPr/>
                    <a:lstStyle/>
                    <a:p>
                      <a:pPr algn="l" fontAlgn="b"/>
                      <a:r>
                        <a:rPr lang="en-GB" sz="1000" u="none" strike="noStrike">
                          <a:effectLst/>
                        </a:rPr>
                        <a:t>Additional material for 6 magnets (Qstrip copper, shimming etc…)</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30</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from 01/24</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2503741807"/>
                  </a:ext>
                </a:extLst>
              </a:tr>
              <a:tr h="140930">
                <a:tc>
                  <a:txBody>
                    <a:bodyPr/>
                    <a:lstStyle/>
                    <a:p>
                      <a:pPr algn="l" fontAlgn="b"/>
                      <a:r>
                        <a:rPr lang="en-GB" sz="1000" b="1" u="none" strike="noStrike" dirty="0">
                          <a:effectLst/>
                        </a:rPr>
                        <a:t>Infrastructure</a:t>
                      </a:r>
                      <a:endParaRPr lang="en-GB" sz="1000" b="1"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2058791464"/>
                  </a:ext>
                </a:extLst>
              </a:tr>
              <a:tr h="140930">
                <a:tc>
                  <a:txBody>
                    <a:bodyPr/>
                    <a:lstStyle/>
                    <a:p>
                      <a:pPr lvl="1" algn="l" fontAlgn="b"/>
                      <a:r>
                        <a:rPr lang="en-GB" sz="1000" u="none" strike="noStrike" dirty="0">
                          <a:effectLst/>
                        </a:rPr>
                        <a:t>VPI System</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250</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Depending on Study</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kumimoji="0" lang="en-US" sz="1000" b="0" i="0" u="none" strike="noStrike" kern="1200" dirty="0">
                          <a:solidFill>
                            <a:schemeClr val="tx2"/>
                          </a:solidFill>
                          <a:effectLst/>
                          <a:latin typeface="Calibri" panose="020F0502020204030204" pitchFamily="34" charset="0"/>
                          <a:ea typeface="+mn-ea"/>
                          <a:cs typeface="+mn-cs"/>
                        </a:rPr>
                        <a:t>CONS Budget</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3075213737"/>
                  </a:ext>
                </a:extLst>
              </a:tr>
              <a:tr h="140930">
                <a:tc>
                  <a:txBody>
                    <a:bodyPr/>
                    <a:lstStyle/>
                    <a:p>
                      <a:pPr lvl="1" algn="l" fontAlgn="b"/>
                      <a:r>
                        <a:rPr lang="en-GB" sz="1000" u="none" strike="noStrike" dirty="0">
                          <a:effectLst/>
                        </a:rPr>
                        <a:t>Oven</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a:effectLst/>
                        </a:rPr>
                        <a:t>40</a:t>
                      </a:r>
                      <a:endParaRPr lang="en-GB" sz="1000" b="0" i="0" u="none" strike="noStrike">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Depending on Study</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000" b="0" i="0" u="none" strike="noStrike" kern="1200" dirty="0">
                          <a:solidFill>
                            <a:schemeClr val="tx2"/>
                          </a:solidFill>
                          <a:effectLst/>
                          <a:latin typeface="Calibri" panose="020F0502020204030204" pitchFamily="34" charset="0"/>
                          <a:ea typeface="+mn-ea"/>
                          <a:cs typeface="+mn-cs"/>
                        </a:rPr>
                        <a:t>“                 ”</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553301729"/>
                  </a:ext>
                </a:extLst>
              </a:tr>
              <a:tr h="140930">
                <a:tc>
                  <a:txBody>
                    <a:bodyPr/>
                    <a:lstStyle/>
                    <a:p>
                      <a:pPr algn="r" fontAlgn="b"/>
                      <a:r>
                        <a:rPr lang="en-GB" sz="1000" b="1" u="none" strike="noStrike" dirty="0">
                          <a:effectLst/>
                        </a:rPr>
                        <a:t>Total</a:t>
                      </a:r>
                      <a:endParaRPr lang="en-GB" sz="1000" b="1" i="0" u="none" strike="noStrike" dirty="0">
                        <a:solidFill>
                          <a:srgbClr val="000000"/>
                        </a:solidFill>
                        <a:effectLst/>
                        <a:latin typeface="Calibri" panose="020F0502020204030204" pitchFamily="34" charset="0"/>
                      </a:endParaRPr>
                    </a:p>
                  </a:txBody>
                  <a:tcPr marL="9010" marR="81091" marT="9010" marB="0" anchor="b"/>
                </a:tc>
                <a:tc>
                  <a:txBody>
                    <a:bodyPr/>
                    <a:lstStyle/>
                    <a:p>
                      <a:pPr algn="ctr" fontAlgn="b"/>
                      <a:r>
                        <a:rPr kumimoji="0" lang="en-US" sz="1000" b="1" u="none" strike="noStrike" kern="1200" dirty="0">
                          <a:solidFill>
                            <a:schemeClr val="dk1"/>
                          </a:solidFill>
                          <a:effectLst/>
                          <a:latin typeface="+mn-lt"/>
                          <a:ea typeface="+mn-ea"/>
                          <a:cs typeface="+mn-cs"/>
                        </a:rPr>
                        <a:t>420</a:t>
                      </a:r>
                      <a:endParaRPr kumimoji="0" lang="en-GB" sz="1000" b="1" u="none" strike="noStrike" kern="1200" dirty="0">
                        <a:solidFill>
                          <a:schemeClr val="dk1"/>
                        </a:solidFill>
                        <a:effectLst/>
                        <a:latin typeface="+mn-lt"/>
                        <a:ea typeface="+mn-ea"/>
                        <a:cs typeface="+mn-cs"/>
                      </a:endParaRPr>
                    </a:p>
                  </a:txBody>
                  <a:tcPr marL="9010" marR="9010" marT="9010" marB="0" anchor="b"/>
                </a:tc>
                <a:tc>
                  <a:txBody>
                    <a:bodyPr/>
                    <a:lstStyle/>
                    <a:p>
                      <a:pPr algn="ctr" fontAlgn="b"/>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2639284636"/>
                  </a:ext>
                </a:extLst>
              </a:tr>
              <a:tr h="140930">
                <a:tc>
                  <a:txBody>
                    <a:bodyPr/>
                    <a:lstStyle/>
                    <a:p>
                      <a:pPr lvl="0" algn="l" fontAlgn="b"/>
                      <a:r>
                        <a:rPr kumimoji="0" lang="en-US" sz="1000" b="1" u="none" strike="noStrike" kern="1200" dirty="0">
                          <a:solidFill>
                            <a:schemeClr val="dk1"/>
                          </a:solidFill>
                          <a:effectLst/>
                          <a:latin typeface="+mn-lt"/>
                          <a:ea typeface="+mn-ea"/>
                          <a:cs typeface="+mn-cs"/>
                        </a:rPr>
                        <a:t>Renovation Campaign of 6 magnets</a:t>
                      </a:r>
                      <a:endParaRPr kumimoji="0" lang="en-GB" sz="1000" b="1" u="none" strike="noStrike" kern="1200" dirty="0">
                        <a:solidFill>
                          <a:schemeClr val="dk1"/>
                        </a:solidFill>
                        <a:effectLst/>
                        <a:latin typeface="+mn-lt"/>
                        <a:ea typeface="+mn-ea"/>
                        <a:cs typeface="+mn-cs"/>
                      </a:endParaRPr>
                    </a:p>
                  </a:txBody>
                  <a:tcPr marL="9010" marR="9010" marT="9010" marB="0" anchor="b"/>
                </a:tc>
                <a:tc>
                  <a:txBody>
                    <a:bodyPr/>
                    <a:lstStyle/>
                    <a:p>
                      <a:pPr algn="ctr" fontAlgn="b"/>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3936426591"/>
                  </a:ext>
                </a:extLst>
              </a:tr>
              <a:tr h="140930">
                <a:tc>
                  <a:txBody>
                    <a:bodyPr/>
                    <a:lstStyle/>
                    <a:p>
                      <a:pPr lvl="1" algn="l" fontAlgn="b"/>
                      <a:r>
                        <a:rPr lang="en-GB" sz="1000" u="none" strike="noStrike" dirty="0">
                          <a:effectLst/>
                        </a:rPr>
                        <a:t>FSU (0.6 per magnet)</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360</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lang="en-GB" sz="1000" u="none" strike="noStrike" dirty="0">
                          <a:effectLst/>
                        </a:rPr>
                        <a:t>Depending on Study</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ctr" fontAlgn="b"/>
                      <a:r>
                        <a:rPr kumimoji="0" lang="en-US" sz="1000" b="0" i="0" u="none" strike="noStrike" kern="1200" dirty="0">
                          <a:solidFill>
                            <a:schemeClr val="tx2"/>
                          </a:solidFill>
                          <a:effectLst/>
                          <a:latin typeface="Calibri" panose="020F0502020204030204" pitchFamily="34" charset="0"/>
                          <a:ea typeface="+mn-ea"/>
                          <a:cs typeface="+mn-cs"/>
                        </a:rPr>
                        <a:t>Operation Budget</a:t>
                      </a:r>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3434005951"/>
                  </a:ext>
                </a:extLst>
              </a:tr>
              <a:tr h="140930">
                <a:tc>
                  <a:txBody>
                    <a:bodyPr/>
                    <a:lstStyle/>
                    <a:p>
                      <a:pPr algn="r" fontAlgn="b"/>
                      <a:endParaRPr lang="en-GB" sz="1000" b="1" i="0" u="none" strike="noStrike" dirty="0">
                        <a:solidFill>
                          <a:srgbClr val="000000"/>
                        </a:solidFill>
                        <a:effectLst/>
                        <a:latin typeface="Calibri" panose="020F0502020204030204" pitchFamily="34" charset="0"/>
                      </a:endParaRPr>
                    </a:p>
                  </a:txBody>
                  <a:tcPr marL="9010" marR="81091" marT="9010" marB="0" anchor="b"/>
                </a:tc>
                <a:tc>
                  <a:txBody>
                    <a:bodyPr/>
                    <a:lstStyle/>
                    <a:p>
                      <a:pPr algn="ctr" fontAlgn="b"/>
                      <a:endParaRPr lang="en-GB" sz="1000" b="1" i="0" u="none" strike="noStrike" dirty="0">
                        <a:solidFill>
                          <a:srgbClr val="000000"/>
                        </a:solidFill>
                        <a:effectLst/>
                        <a:latin typeface="Calibri" panose="020F0502020204030204" pitchFamily="34" charset="0"/>
                      </a:endParaRPr>
                    </a:p>
                  </a:txBody>
                  <a:tcPr marL="9010" marR="9010" marT="9010" marB="0" anchor="b"/>
                </a:tc>
                <a:tc>
                  <a:txBody>
                    <a:bodyPr/>
                    <a:lstStyle/>
                    <a:p>
                      <a:pPr algn="l" fontAlgn="b"/>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l" fontAlgn="b"/>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1989329852"/>
                  </a:ext>
                </a:extLst>
              </a:tr>
              <a:tr h="140930">
                <a:tc>
                  <a:txBody>
                    <a:bodyPr/>
                    <a:lstStyle/>
                    <a:p>
                      <a:pPr algn="r" fontAlgn="b"/>
                      <a:endParaRPr lang="en-GB" sz="1000" b="1" i="0" u="none" strike="noStrike" dirty="0">
                        <a:solidFill>
                          <a:srgbClr val="0070C0"/>
                        </a:solidFill>
                        <a:effectLst/>
                        <a:latin typeface="Calibri" panose="020F0502020204030204" pitchFamily="34" charset="0"/>
                      </a:endParaRPr>
                    </a:p>
                  </a:txBody>
                  <a:tcPr marL="9010" marR="81091" marT="9010" marB="0" anchor="b"/>
                </a:tc>
                <a:tc>
                  <a:txBody>
                    <a:bodyPr/>
                    <a:lstStyle/>
                    <a:p>
                      <a:pPr algn="ctr" fontAlgn="b"/>
                      <a:endParaRPr lang="en-GB" sz="1000" b="1" i="0" u="none" strike="noStrike" dirty="0">
                        <a:solidFill>
                          <a:srgbClr val="0070C0"/>
                        </a:solidFill>
                        <a:effectLst/>
                        <a:latin typeface="Calibri" panose="020F0502020204030204" pitchFamily="34" charset="0"/>
                      </a:endParaRPr>
                    </a:p>
                  </a:txBody>
                  <a:tcPr marL="9010" marR="9010" marT="901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l" fontAlgn="b"/>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2346231364"/>
                  </a:ext>
                </a:extLst>
              </a:tr>
              <a:tr h="140930">
                <a:tc>
                  <a:txBody>
                    <a:bodyPr/>
                    <a:lstStyle/>
                    <a:p>
                      <a:pPr algn="r" fontAlgn="b"/>
                      <a:r>
                        <a:rPr kumimoji="0" lang="en-US" sz="1000" b="1" u="none" strike="noStrike" kern="1200" dirty="0">
                          <a:solidFill>
                            <a:schemeClr val="dk1"/>
                          </a:solidFill>
                          <a:effectLst/>
                          <a:latin typeface="+mn-lt"/>
                          <a:ea typeface="+mn-ea"/>
                          <a:cs typeface="+mn-cs"/>
                        </a:rPr>
                        <a:t>STAGE 1 + STAGE 2 + Renovation Campaign of 6 magnets* </a:t>
                      </a:r>
                      <a:endParaRPr kumimoji="0" lang="en-GB" sz="1000" b="1" u="none" strike="noStrike" kern="1200" dirty="0">
                        <a:solidFill>
                          <a:schemeClr val="dk1"/>
                        </a:solidFill>
                        <a:effectLst/>
                        <a:latin typeface="+mn-lt"/>
                        <a:ea typeface="+mn-ea"/>
                        <a:cs typeface="+mn-cs"/>
                      </a:endParaRPr>
                    </a:p>
                  </a:txBody>
                  <a:tcPr marL="9010" marR="81091" marT="9010" marB="0" anchor="b"/>
                </a:tc>
                <a:tc>
                  <a:txBody>
                    <a:bodyPr/>
                    <a:lstStyle/>
                    <a:p>
                      <a:pPr algn="ctr" fontAlgn="b"/>
                      <a:r>
                        <a:rPr kumimoji="0" lang="en-US" sz="1000" b="1" u="none" strike="noStrike" kern="1200" dirty="0">
                          <a:solidFill>
                            <a:schemeClr val="dk1"/>
                          </a:solidFill>
                          <a:effectLst/>
                          <a:latin typeface="+mn-lt"/>
                          <a:ea typeface="+mn-ea"/>
                          <a:cs typeface="+mn-cs"/>
                        </a:rPr>
                        <a:t>948</a:t>
                      </a:r>
                      <a:endParaRPr kumimoji="0" lang="en-GB" sz="1000" b="1" u="none" strike="noStrike" kern="1200" dirty="0">
                        <a:solidFill>
                          <a:schemeClr val="dk1"/>
                        </a:solidFill>
                        <a:effectLst/>
                        <a:latin typeface="+mn-lt"/>
                        <a:ea typeface="+mn-ea"/>
                        <a:cs typeface="+mn-cs"/>
                      </a:endParaRPr>
                    </a:p>
                  </a:txBody>
                  <a:tcPr marL="9010" marR="9010" marT="901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9010" marR="9010" marT="9010" marB="0" anchor="b"/>
                </a:tc>
                <a:tc>
                  <a:txBody>
                    <a:bodyPr/>
                    <a:lstStyle/>
                    <a:p>
                      <a:pPr algn="l" fontAlgn="b"/>
                      <a:endParaRPr kumimoji="0" lang="en-GB" sz="1000" b="0" i="0" u="none" strike="noStrike" kern="1200" dirty="0">
                        <a:solidFill>
                          <a:schemeClr val="tx2"/>
                        </a:solidFill>
                        <a:effectLst/>
                        <a:latin typeface="Calibri" panose="020F0502020204030204" pitchFamily="34" charset="0"/>
                        <a:ea typeface="+mn-ea"/>
                        <a:cs typeface="+mn-cs"/>
                      </a:endParaRPr>
                    </a:p>
                  </a:txBody>
                  <a:tcPr marL="9010" marR="9010" marT="9010" marB="0" anchor="b"/>
                </a:tc>
                <a:extLst>
                  <a:ext uri="{0D108BD9-81ED-4DB2-BD59-A6C34878D82A}">
                    <a16:rowId xmlns:a16="http://schemas.microsoft.com/office/drawing/2014/main" val="2524318629"/>
                  </a:ext>
                </a:extLst>
              </a:tr>
            </a:tbl>
          </a:graphicData>
        </a:graphic>
      </p:graphicFrame>
      <p:sp>
        <p:nvSpPr>
          <p:cNvPr id="8" name="Slide Number Placeholder 7">
            <a:extLst>
              <a:ext uri="{FF2B5EF4-FFF2-40B4-BE49-F238E27FC236}">
                <a16:creationId xmlns:a16="http://schemas.microsoft.com/office/drawing/2014/main" id="{9F04B95B-C964-C5A1-1ECE-B73FB72C47E6}"/>
              </a:ext>
            </a:extLst>
          </p:cNvPr>
          <p:cNvSpPr>
            <a:spLocks noGrp="1"/>
          </p:cNvSpPr>
          <p:nvPr>
            <p:ph type="sldNum" sz="quarter" idx="12"/>
          </p:nvPr>
        </p:nvSpPr>
        <p:spPr/>
        <p:txBody>
          <a:bodyPr/>
          <a:lstStyle/>
          <a:p>
            <a:fld id="{F8729852-4BDB-423A-9E90-1D89B82E42E0}" type="slidenum">
              <a:rPr lang="en-GB" smtClean="0"/>
              <a:t>32</a:t>
            </a:fld>
            <a:endParaRPr lang="en-GB"/>
          </a:p>
        </p:txBody>
      </p:sp>
      <p:sp>
        <p:nvSpPr>
          <p:cNvPr id="9" name="Date Placeholder 8">
            <a:extLst>
              <a:ext uri="{FF2B5EF4-FFF2-40B4-BE49-F238E27FC236}">
                <a16:creationId xmlns:a16="http://schemas.microsoft.com/office/drawing/2014/main" id="{29A4DC9F-8D7E-DF45-9CB9-4D4922806E37}"/>
              </a:ext>
            </a:extLst>
          </p:cNvPr>
          <p:cNvSpPr>
            <a:spLocks noGrp="1"/>
          </p:cNvSpPr>
          <p:nvPr>
            <p:ph type="dt" sz="half" idx="10"/>
          </p:nvPr>
        </p:nvSpPr>
        <p:spPr/>
        <p:txBody>
          <a:bodyPr/>
          <a:lstStyle/>
          <a:p>
            <a:r>
              <a:rPr lang="en-US"/>
              <a:t>29/03/2023</a:t>
            </a:r>
            <a:endParaRPr lang="en-GB"/>
          </a:p>
        </p:txBody>
      </p:sp>
      <p:sp>
        <p:nvSpPr>
          <p:cNvPr id="10" name="Footer Placeholder 9">
            <a:extLst>
              <a:ext uri="{FF2B5EF4-FFF2-40B4-BE49-F238E27FC236}">
                <a16:creationId xmlns:a16="http://schemas.microsoft.com/office/drawing/2014/main" id="{2A5CFCD0-BB2D-7B29-AD11-E2389D15FB13}"/>
              </a:ext>
            </a:extLst>
          </p:cNvPr>
          <p:cNvSpPr>
            <a:spLocks noGrp="1"/>
          </p:cNvSpPr>
          <p:nvPr>
            <p:ph type="ftr" sz="quarter" idx="11"/>
          </p:nvPr>
        </p:nvSpPr>
        <p:spPr/>
        <p:txBody>
          <a:bodyPr/>
          <a:lstStyle/>
          <a:p>
            <a:r>
              <a:rPr lang="en-GB"/>
              <a:t>PS Booster magnets Task Force</a:t>
            </a:r>
          </a:p>
        </p:txBody>
      </p:sp>
    </p:spTree>
    <p:extLst>
      <p:ext uri="{BB962C8B-B14F-4D97-AF65-F5344CB8AC3E}">
        <p14:creationId xmlns:p14="http://schemas.microsoft.com/office/powerpoint/2010/main" val="29744441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331E05-86FE-1F3F-46A2-A8A2B45AEB65}"/>
              </a:ext>
            </a:extLst>
          </p:cNvPr>
          <p:cNvSpPr txBox="1"/>
          <p:nvPr/>
        </p:nvSpPr>
        <p:spPr>
          <a:xfrm>
            <a:off x="1319115" y="206636"/>
            <a:ext cx="6571084" cy="461665"/>
          </a:xfrm>
          <a:prstGeom prst="rect">
            <a:avLst/>
          </a:prstGeom>
          <a:noFill/>
        </p:spPr>
        <p:txBody>
          <a:bodyPr wrap="square" rtlCol="0">
            <a:spAutoFit/>
          </a:bodyPr>
          <a:lstStyle/>
          <a:p>
            <a:pPr algn="ctr"/>
            <a:r>
              <a:rPr lang="en-US" sz="2400" dirty="0"/>
              <a:t>Future Actions – Be Prepared!</a:t>
            </a:r>
            <a:endParaRPr lang="en-GB" sz="2400" dirty="0"/>
          </a:p>
        </p:txBody>
      </p:sp>
      <p:sp>
        <p:nvSpPr>
          <p:cNvPr id="4" name="TextBox 3">
            <a:extLst>
              <a:ext uri="{FF2B5EF4-FFF2-40B4-BE49-F238E27FC236}">
                <a16:creationId xmlns:a16="http://schemas.microsoft.com/office/drawing/2014/main" id="{3A351D17-ECF7-D04E-50B5-680615883D47}"/>
              </a:ext>
            </a:extLst>
          </p:cNvPr>
          <p:cNvSpPr txBox="1"/>
          <p:nvPr/>
        </p:nvSpPr>
        <p:spPr>
          <a:xfrm>
            <a:off x="348343" y="668301"/>
            <a:ext cx="8428653" cy="3970318"/>
          </a:xfrm>
          <a:prstGeom prst="rect">
            <a:avLst/>
          </a:prstGeom>
          <a:noFill/>
        </p:spPr>
        <p:txBody>
          <a:bodyPr wrap="square" rtlCol="0">
            <a:spAutoFit/>
          </a:bodyPr>
          <a:lstStyle/>
          <a:p>
            <a:r>
              <a:rPr lang="en-US" sz="1400" dirty="0"/>
              <a:t>If the faults are indeed linked to a Cadmium ageing of the brazing, then the situation may be much more critical than we first imagined.  We could soon face the situation where multiple failures can no longer be covered by the current spare situation or initial proposal to replace and renovate the magnets.</a:t>
            </a:r>
          </a:p>
          <a:p>
            <a:endParaRPr lang="en-US" sz="1400" dirty="0"/>
          </a:p>
          <a:p>
            <a:r>
              <a:rPr lang="en-US" sz="1400" dirty="0"/>
              <a:t>Along with the complete renovation campaign of the existing magnets, 0.6 MCHF + 0.6 FTE per magnet (stripping down the existing magnets and replacing the coils). Two more drastic solutions could be imagined:</a:t>
            </a:r>
          </a:p>
          <a:p>
            <a:pPr marL="742950" lvl="1" indent="-285750">
              <a:buFont typeface="Arial" panose="020B0604020202020204" pitchFamily="34" charset="0"/>
              <a:buChar char="•"/>
            </a:pPr>
            <a:endParaRPr lang="en-US" sz="1400" dirty="0"/>
          </a:p>
          <a:p>
            <a:pPr marL="742950" lvl="1" indent="-285750">
              <a:buFont typeface="Arial" panose="020B0604020202020204" pitchFamily="34" charset="0"/>
              <a:buChar char="•"/>
            </a:pPr>
            <a:r>
              <a:rPr lang="en-US" sz="1400" dirty="0"/>
              <a:t>We propose to build 12 additional spares ~ 2.4* MCHF (4 of each QF left and right and 2 of each QD left and right).  These magnets would need to be integrated into the machine as new designs and would probably need separate trim circuits to compensate the differences between the old and new yokes. A coffee discussion with OP has confirmed that this could be feasible but would need to be discuss with all involved. Eventually we will still need to rebuild all/most of the radioactive original magnets (0.3** FTE plus 25 </a:t>
            </a:r>
            <a:r>
              <a:rPr lang="en-US" sz="1400" dirty="0" err="1"/>
              <a:t>kCHF</a:t>
            </a:r>
            <a:r>
              <a:rPr lang="en-US" sz="1400" dirty="0"/>
              <a:t> per magnet) ~ 5.3 MCHF with the risk of significant downtime</a:t>
            </a:r>
          </a:p>
          <a:p>
            <a:pPr lvl="1"/>
            <a:endParaRPr lang="en-US" sz="1400" dirty="0"/>
          </a:p>
          <a:p>
            <a:pPr marL="742950" lvl="1" indent="-285750">
              <a:buFont typeface="Arial" panose="020B0604020202020204" pitchFamily="34" charset="0"/>
              <a:buChar char="•"/>
            </a:pPr>
            <a:r>
              <a:rPr lang="en-US" sz="1400" dirty="0"/>
              <a:t>Maintaining the current magnets until say LS3, while in parallel building a complete new set of quadrupoles (32 QF and 16 QD plus 4 spares) ~10* MCHF   </a:t>
            </a:r>
            <a:endParaRPr lang="en-GB" sz="1400" dirty="0"/>
          </a:p>
        </p:txBody>
      </p:sp>
      <p:sp>
        <p:nvSpPr>
          <p:cNvPr id="7" name="TextBox 6">
            <a:extLst>
              <a:ext uri="{FF2B5EF4-FFF2-40B4-BE49-F238E27FC236}">
                <a16:creationId xmlns:a16="http://schemas.microsoft.com/office/drawing/2014/main" id="{4E6D9B84-3BF2-6C25-9570-B97F9430A014}"/>
              </a:ext>
            </a:extLst>
          </p:cNvPr>
          <p:cNvSpPr txBox="1"/>
          <p:nvPr/>
        </p:nvSpPr>
        <p:spPr>
          <a:xfrm>
            <a:off x="603380" y="4988767"/>
            <a:ext cx="4030824" cy="1200329"/>
          </a:xfrm>
          <a:prstGeom prst="rect">
            <a:avLst/>
          </a:prstGeom>
          <a:noFill/>
        </p:spPr>
        <p:txBody>
          <a:bodyPr wrap="square" rtlCol="0">
            <a:spAutoFit/>
          </a:bodyPr>
          <a:lstStyle/>
          <a:p>
            <a:r>
              <a:rPr lang="en-US" sz="1200" dirty="0"/>
              <a:t>* Rough estimate of 200 </a:t>
            </a:r>
            <a:r>
              <a:rPr lang="en-US" sz="1200" dirty="0" err="1"/>
              <a:t>kCHF</a:t>
            </a:r>
            <a:r>
              <a:rPr lang="en-US" sz="1200" dirty="0"/>
              <a:t> per magnet </a:t>
            </a:r>
          </a:p>
          <a:p>
            <a:r>
              <a:rPr lang="en-US" sz="1200" dirty="0"/>
              <a:t>** One would assume that after the initial learning curve the renovation campaign would be optimized to ~3-4 months or less.</a:t>
            </a:r>
          </a:p>
          <a:p>
            <a:r>
              <a:rPr lang="en-US" sz="1200" dirty="0"/>
              <a:t>The eventual vacuum, transport work remains the same and is not considered above.</a:t>
            </a:r>
            <a:endParaRPr lang="en-GB" sz="1200" dirty="0"/>
          </a:p>
        </p:txBody>
      </p:sp>
      <p:sp>
        <p:nvSpPr>
          <p:cNvPr id="9" name="Slide Number Placeholder 8">
            <a:extLst>
              <a:ext uri="{FF2B5EF4-FFF2-40B4-BE49-F238E27FC236}">
                <a16:creationId xmlns:a16="http://schemas.microsoft.com/office/drawing/2014/main" id="{AEBFE213-9765-660F-1D2C-17E0199EA309}"/>
              </a:ext>
            </a:extLst>
          </p:cNvPr>
          <p:cNvSpPr>
            <a:spLocks noGrp="1"/>
          </p:cNvSpPr>
          <p:nvPr>
            <p:ph type="sldNum" sz="quarter" idx="12"/>
          </p:nvPr>
        </p:nvSpPr>
        <p:spPr/>
        <p:txBody>
          <a:bodyPr/>
          <a:lstStyle/>
          <a:p>
            <a:fld id="{F8729852-4BDB-423A-9E90-1D89B82E42E0}" type="slidenum">
              <a:rPr lang="en-GB" smtClean="0"/>
              <a:t>33</a:t>
            </a:fld>
            <a:endParaRPr lang="en-GB"/>
          </a:p>
        </p:txBody>
      </p:sp>
      <p:sp>
        <p:nvSpPr>
          <p:cNvPr id="10" name="Date Placeholder 9">
            <a:extLst>
              <a:ext uri="{FF2B5EF4-FFF2-40B4-BE49-F238E27FC236}">
                <a16:creationId xmlns:a16="http://schemas.microsoft.com/office/drawing/2014/main" id="{594BEBE9-3BCB-DC33-EEE0-F9BE65179852}"/>
              </a:ext>
            </a:extLst>
          </p:cNvPr>
          <p:cNvSpPr>
            <a:spLocks noGrp="1"/>
          </p:cNvSpPr>
          <p:nvPr>
            <p:ph type="dt" sz="half" idx="10"/>
          </p:nvPr>
        </p:nvSpPr>
        <p:spPr/>
        <p:txBody>
          <a:bodyPr/>
          <a:lstStyle/>
          <a:p>
            <a:r>
              <a:rPr lang="en-US"/>
              <a:t>29/03/2023</a:t>
            </a:r>
            <a:endParaRPr lang="en-GB"/>
          </a:p>
        </p:txBody>
      </p:sp>
      <p:sp>
        <p:nvSpPr>
          <p:cNvPr id="11" name="Footer Placeholder 10">
            <a:extLst>
              <a:ext uri="{FF2B5EF4-FFF2-40B4-BE49-F238E27FC236}">
                <a16:creationId xmlns:a16="http://schemas.microsoft.com/office/drawing/2014/main" id="{7118358F-1692-0E42-0D93-2657DCD76D9D}"/>
              </a:ext>
            </a:extLst>
          </p:cNvPr>
          <p:cNvSpPr>
            <a:spLocks noGrp="1"/>
          </p:cNvSpPr>
          <p:nvPr>
            <p:ph type="ftr" sz="quarter" idx="11"/>
          </p:nvPr>
        </p:nvSpPr>
        <p:spPr/>
        <p:txBody>
          <a:bodyPr/>
          <a:lstStyle/>
          <a:p>
            <a:r>
              <a:rPr lang="en-GB"/>
              <a:t>PS Booster magnets Task Force</a:t>
            </a:r>
          </a:p>
        </p:txBody>
      </p:sp>
    </p:spTree>
    <p:extLst>
      <p:ext uri="{BB962C8B-B14F-4D97-AF65-F5344CB8AC3E}">
        <p14:creationId xmlns:p14="http://schemas.microsoft.com/office/powerpoint/2010/main" val="2065629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3A8EBED-0C91-70BF-8149-2BD8091E914A}"/>
              </a:ext>
            </a:extLst>
          </p:cNvPr>
          <p:cNvSpPr>
            <a:spLocks noGrp="1"/>
          </p:cNvSpPr>
          <p:nvPr>
            <p:ph type="sldNum" sz="quarter" idx="4"/>
          </p:nvPr>
        </p:nvSpPr>
        <p:spPr/>
        <p:txBody>
          <a:bodyPr/>
          <a:lstStyle/>
          <a:p>
            <a:fld id="{17918391-D411-FE40-AAD7-861AE5233E0E}" type="slidenum">
              <a:rPr lang="en-US" smtClean="0"/>
              <a:pPr/>
              <a:t>34</a:t>
            </a:fld>
            <a:endParaRPr lang="en-US" dirty="0"/>
          </a:p>
        </p:txBody>
      </p:sp>
      <p:sp>
        <p:nvSpPr>
          <p:cNvPr id="7" name="TextBox 6">
            <a:extLst>
              <a:ext uri="{FF2B5EF4-FFF2-40B4-BE49-F238E27FC236}">
                <a16:creationId xmlns:a16="http://schemas.microsoft.com/office/drawing/2014/main" id="{5D069AB9-9E8C-E5DA-D8A8-B6D8DA97500C}"/>
              </a:ext>
            </a:extLst>
          </p:cNvPr>
          <p:cNvSpPr txBox="1"/>
          <p:nvPr/>
        </p:nvSpPr>
        <p:spPr>
          <a:xfrm>
            <a:off x="518160" y="297180"/>
            <a:ext cx="7200900" cy="584775"/>
          </a:xfrm>
          <a:prstGeom prst="rect">
            <a:avLst/>
          </a:prstGeom>
          <a:noFill/>
        </p:spPr>
        <p:txBody>
          <a:bodyPr wrap="square" rtlCol="0">
            <a:spAutoFit/>
          </a:bodyPr>
          <a:lstStyle/>
          <a:p>
            <a:r>
              <a:rPr lang="en-US" sz="3200" dirty="0"/>
              <a:t>Magnet Ageing - Conclusions</a:t>
            </a:r>
            <a:endParaRPr lang="en-GB" sz="3200" dirty="0"/>
          </a:p>
        </p:txBody>
      </p:sp>
      <p:sp>
        <p:nvSpPr>
          <p:cNvPr id="8" name="TextBox 7">
            <a:extLst>
              <a:ext uri="{FF2B5EF4-FFF2-40B4-BE49-F238E27FC236}">
                <a16:creationId xmlns:a16="http://schemas.microsoft.com/office/drawing/2014/main" id="{7B7E5A8E-48A5-AF0F-C86E-E37A9C7F98A4}"/>
              </a:ext>
            </a:extLst>
          </p:cNvPr>
          <p:cNvSpPr txBox="1"/>
          <p:nvPr/>
        </p:nvSpPr>
        <p:spPr>
          <a:xfrm>
            <a:off x="213360" y="967740"/>
            <a:ext cx="8671560" cy="5586658"/>
          </a:xfrm>
          <a:prstGeom prst="rect">
            <a:avLst/>
          </a:prstGeom>
          <a:noFill/>
        </p:spPr>
        <p:txBody>
          <a:bodyPr wrap="square" rtlCol="0">
            <a:spAutoFit/>
          </a:bodyPr>
          <a:lstStyle/>
          <a:p>
            <a:pPr algn="ctr">
              <a:lnSpc>
                <a:spcPct val="150000"/>
              </a:lnSpc>
            </a:pPr>
            <a:r>
              <a:rPr lang="en-US" sz="1600" dirty="0"/>
              <a:t>Every year the heart of the accelerator complex is getting older.  With no magical cream or elixir of life this isn’t going to stop!</a:t>
            </a:r>
          </a:p>
          <a:p>
            <a:pPr>
              <a:lnSpc>
                <a:spcPct val="150000"/>
              </a:lnSpc>
            </a:pPr>
            <a:endParaRPr lang="en-US" sz="1600" b="1" dirty="0"/>
          </a:p>
          <a:p>
            <a:pPr>
              <a:lnSpc>
                <a:spcPct val="150000"/>
              </a:lnSpc>
            </a:pPr>
            <a:r>
              <a:rPr lang="en-US" sz="1600" b="1" dirty="0"/>
              <a:t>PSB Magnet Ageing: </a:t>
            </a:r>
          </a:p>
          <a:p>
            <a:pPr marL="285750" indent="-285750">
              <a:lnSpc>
                <a:spcPct val="150000"/>
              </a:lnSpc>
              <a:buFont typeface="Arial" panose="020B0604020202020204" pitchFamily="34" charset="0"/>
              <a:buChar char="•"/>
            </a:pPr>
            <a:r>
              <a:rPr lang="en-US" sz="1600" dirty="0"/>
              <a:t>The PSB is one of the most solicitated machines in terms of magnetic cycles, ~500 million to date.  Another 200+ million are needed to get to 2040.</a:t>
            </a:r>
          </a:p>
          <a:p>
            <a:pPr marL="285750" indent="-285750">
              <a:lnSpc>
                <a:spcPct val="150000"/>
              </a:lnSpc>
              <a:buFont typeface="Arial" panose="020B0604020202020204" pitchFamily="34" charset="0"/>
              <a:buChar char="•"/>
            </a:pPr>
            <a:r>
              <a:rPr lang="en-US" sz="1600" dirty="0"/>
              <a:t>The magnets has been running without major faults for nearly 50 years, until the last 2 years where we have now seen 3 leaks on brazed connections.</a:t>
            </a:r>
          </a:p>
          <a:p>
            <a:pPr marL="285750" indent="-285750">
              <a:lnSpc>
                <a:spcPct val="150000"/>
              </a:lnSpc>
              <a:buFont typeface="Arial" panose="020B0604020202020204" pitchFamily="34" charset="0"/>
              <a:buChar char="•"/>
            </a:pPr>
            <a:r>
              <a:rPr lang="en-US" sz="1600" dirty="0"/>
              <a:t>Even a small increase in failures (1 - 2% of 3650) could require to exchange/repair of all the quadrupole magnets in the machine!</a:t>
            </a:r>
          </a:p>
          <a:p>
            <a:pPr marL="285750" indent="-285750">
              <a:lnSpc>
                <a:spcPct val="150000"/>
              </a:lnSpc>
              <a:buFont typeface="Arial" panose="020B0604020202020204" pitchFamily="34" charset="0"/>
              <a:buChar char="•"/>
            </a:pPr>
            <a:r>
              <a:rPr lang="en-US" sz="1600" dirty="0"/>
              <a:t>In the case that we run out of spares we could have to live with leaks for up to 2 years or suffer downtime. </a:t>
            </a:r>
            <a:endParaRPr lang="en-GB" sz="1600" dirty="0"/>
          </a:p>
          <a:p>
            <a:pPr marL="285750" indent="-285750">
              <a:lnSpc>
                <a:spcPct val="150000"/>
              </a:lnSpc>
              <a:buFont typeface="Arial" panose="020B0604020202020204" pitchFamily="34" charset="0"/>
              <a:buChar char="•"/>
            </a:pPr>
            <a:r>
              <a:rPr lang="en-US" sz="1600" dirty="0"/>
              <a:t>A study to be able to completely rebuild the quadrupole magnets is proposed, with stage 1 already underway. The total to refurbish 6 quadrupole magnets is estimated at ~1 MCHF. </a:t>
            </a:r>
          </a:p>
          <a:p>
            <a:pPr>
              <a:lnSpc>
                <a:spcPct val="150000"/>
              </a:lnSpc>
            </a:pPr>
            <a:r>
              <a:rPr lang="en-US" sz="1600" dirty="0"/>
              <a:t>  </a:t>
            </a:r>
            <a:endParaRPr lang="en-GB" sz="1600" dirty="0"/>
          </a:p>
        </p:txBody>
      </p:sp>
      <p:sp>
        <p:nvSpPr>
          <p:cNvPr id="4" name="Date Placeholder 3">
            <a:extLst>
              <a:ext uri="{FF2B5EF4-FFF2-40B4-BE49-F238E27FC236}">
                <a16:creationId xmlns:a16="http://schemas.microsoft.com/office/drawing/2014/main" id="{89595379-AF8E-BEDD-2428-B842AA8FB9B4}"/>
              </a:ext>
            </a:extLst>
          </p:cNvPr>
          <p:cNvSpPr>
            <a:spLocks noGrp="1"/>
          </p:cNvSpPr>
          <p:nvPr>
            <p:ph type="dt" sz="half" idx="2"/>
          </p:nvPr>
        </p:nvSpPr>
        <p:spPr/>
        <p:txBody>
          <a:bodyPr/>
          <a:lstStyle/>
          <a:p>
            <a:r>
              <a:rPr lang="en-US"/>
              <a:t>29/03/2023</a:t>
            </a:r>
            <a:endParaRPr lang="en-US" dirty="0"/>
          </a:p>
        </p:txBody>
      </p:sp>
      <p:sp>
        <p:nvSpPr>
          <p:cNvPr id="5" name="Footer Placeholder 4">
            <a:extLst>
              <a:ext uri="{FF2B5EF4-FFF2-40B4-BE49-F238E27FC236}">
                <a16:creationId xmlns:a16="http://schemas.microsoft.com/office/drawing/2014/main" id="{F6705FDF-349B-AFE0-9549-2CF090AF9239}"/>
              </a:ext>
            </a:extLst>
          </p:cNvPr>
          <p:cNvSpPr>
            <a:spLocks noGrp="1"/>
          </p:cNvSpPr>
          <p:nvPr>
            <p:ph type="ftr" sz="quarter" idx="3"/>
          </p:nvPr>
        </p:nvSpPr>
        <p:spPr/>
        <p:txBody>
          <a:bodyPr/>
          <a:lstStyle/>
          <a:p>
            <a:r>
              <a:rPr lang="en-GB"/>
              <a:t>PS Booster magnets Task Force</a:t>
            </a:r>
            <a:endParaRPr lang="en-US" dirty="0"/>
          </a:p>
        </p:txBody>
      </p:sp>
    </p:spTree>
    <p:extLst>
      <p:ext uri="{BB962C8B-B14F-4D97-AF65-F5344CB8AC3E}">
        <p14:creationId xmlns:p14="http://schemas.microsoft.com/office/powerpoint/2010/main" val="1790092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15C93-95FA-18D2-054C-C78A91E537F9}"/>
              </a:ext>
            </a:extLst>
          </p:cNvPr>
          <p:cNvSpPr>
            <a:spLocks noGrp="1"/>
          </p:cNvSpPr>
          <p:nvPr>
            <p:ph type="title"/>
          </p:nvPr>
        </p:nvSpPr>
        <p:spPr/>
        <p:txBody>
          <a:bodyPr>
            <a:normAutofit/>
          </a:bodyPr>
          <a:lstStyle/>
          <a:p>
            <a:r>
              <a:rPr lang="en-US" sz="3200" dirty="0"/>
              <a:t>Magnet ageing by machine…</a:t>
            </a:r>
            <a:endParaRPr lang="en-GB" sz="3200" dirty="0"/>
          </a:p>
        </p:txBody>
      </p:sp>
      <p:sp>
        <p:nvSpPr>
          <p:cNvPr id="6" name="Slide Number Placeholder 5">
            <a:extLst>
              <a:ext uri="{FF2B5EF4-FFF2-40B4-BE49-F238E27FC236}">
                <a16:creationId xmlns:a16="http://schemas.microsoft.com/office/drawing/2014/main" id="{2B7C7C51-0354-E72E-55FD-AF67D44A382B}"/>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9" name="Date Placeholder 2">
            <a:extLst>
              <a:ext uri="{FF2B5EF4-FFF2-40B4-BE49-F238E27FC236}">
                <a16:creationId xmlns:a16="http://schemas.microsoft.com/office/drawing/2014/main" id="{EA587DE1-F27F-5C72-2907-3F1E1C9EB3EE}"/>
              </a:ext>
            </a:extLst>
          </p:cNvPr>
          <p:cNvSpPr>
            <a:spLocks noGrp="1"/>
          </p:cNvSpPr>
          <p:nvPr>
            <p:ph type="dt" sz="half" idx="2"/>
          </p:nvPr>
        </p:nvSpPr>
        <p:spPr>
          <a:xfrm>
            <a:off x="2969335" y="6362379"/>
            <a:ext cx="2133600" cy="365125"/>
          </a:xfrm>
        </p:spPr>
        <p:txBody>
          <a:bodyPr/>
          <a:lstStyle/>
          <a:p>
            <a:r>
              <a:rPr lang="en-US"/>
              <a:t>29/03/2023</a:t>
            </a:r>
            <a:endParaRPr lang="en-US" dirty="0"/>
          </a:p>
        </p:txBody>
      </p:sp>
      <p:sp>
        <p:nvSpPr>
          <p:cNvPr id="10" name="Footer Placeholder 3">
            <a:extLst>
              <a:ext uri="{FF2B5EF4-FFF2-40B4-BE49-F238E27FC236}">
                <a16:creationId xmlns:a16="http://schemas.microsoft.com/office/drawing/2014/main" id="{CEA18870-7F53-4471-639D-94B1FBC9EF90}"/>
              </a:ext>
            </a:extLst>
          </p:cNvPr>
          <p:cNvSpPr>
            <a:spLocks noGrp="1"/>
          </p:cNvSpPr>
          <p:nvPr>
            <p:ph type="ftr" sz="quarter" idx="3"/>
          </p:nvPr>
        </p:nvSpPr>
        <p:spPr>
          <a:xfrm>
            <a:off x="5182756" y="6356352"/>
            <a:ext cx="2895600" cy="365125"/>
          </a:xfrm>
        </p:spPr>
        <p:txBody>
          <a:bodyPr/>
          <a:lstStyle/>
          <a:p>
            <a:r>
              <a:rPr lang="en-GB"/>
              <a:t>PS Booster magnets Task Force</a:t>
            </a:r>
            <a:endParaRPr lang="en-US" dirty="0"/>
          </a:p>
        </p:txBody>
      </p:sp>
      <p:grpSp>
        <p:nvGrpSpPr>
          <p:cNvPr id="4" name="Group 3">
            <a:extLst>
              <a:ext uri="{FF2B5EF4-FFF2-40B4-BE49-F238E27FC236}">
                <a16:creationId xmlns:a16="http://schemas.microsoft.com/office/drawing/2014/main" id="{4033D93D-3979-8311-6B50-D3F019A6119B}"/>
              </a:ext>
            </a:extLst>
          </p:cNvPr>
          <p:cNvGrpSpPr/>
          <p:nvPr/>
        </p:nvGrpSpPr>
        <p:grpSpPr>
          <a:xfrm>
            <a:off x="423496" y="1459687"/>
            <a:ext cx="8216650" cy="4725199"/>
            <a:chOff x="423496" y="1459687"/>
            <a:chExt cx="8216650" cy="4725199"/>
          </a:xfrm>
        </p:grpSpPr>
        <p:pic>
          <p:nvPicPr>
            <p:cNvPr id="7" name="Picture 6">
              <a:extLst>
                <a:ext uri="{FF2B5EF4-FFF2-40B4-BE49-F238E27FC236}">
                  <a16:creationId xmlns:a16="http://schemas.microsoft.com/office/drawing/2014/main" id="{E9D26C4C-5D1B-E085-895F-9D5876C43B41}"/>
                </a:ext>
              </a:extLst>
            </p:cNvPr>
            <p:cNvPicPr>
              <a:picLocks noChangeAspect="1"/>
            </p:cNvPicPr>
            <p:nvPr/>
          </p:nvPicPr>
          <p:blipFill>
            <a:blip r:embed="rId2"/>
            <a:stretch>
              <a:fillRect/>
            </a:stretch>
          </p:blipFill>
          <p:spPr>
            <a:xfrm>
              <a:off x="503857" y="1459687"/>
              <a:ext cx="8136289" cy="4725199"/>
            </a:xfrm>
            <a:prstGeom prst="rect">
              <a:avLst/>
            </a:prstGeom>
          </p:spPr>
        </p:pic>
        <p:sp>
          <p:nvSpPr>
            <p:cNvPr id="11" name="TextBox 10">
              <a:extLst>
                <a:ext uri="{FF2B5EF4-FFF2-40B4-BE49-F238E27FC236}">
                  <a16:creationId xmlns:a16="http://schemas.microsoft.com/office/drawing/2014/main" id="{257B3879-B013-DA9F-EDF2-C931AF597FE0}"/>
                </a:ext>
              </a:extLst>
            </p:cNvPr>
            <p:cNvSpPr txBox="1"/>
            <p:nvPr/>
          </p:nvSpPr>
          <p:spPr>
            <a:xfrm>
              <a:off x="5610633" y="3699175"/>
              <a:ext cx="2574744" cy="246221"/>
            </a:xfrm>
            <a:prstGeom prst="rect">
              <a:avLst/>
            </a:prstGeom>
            <a:noFill/>
          </p:spPr>
          <p:txBody>
            <a:bodyPr wrap="none" rtlCol="0">
              <a:spAutoFit/>
            </a:bodyPr>
            <a:lstStyle/>
            <a:p>
              <a:r>
                <a:rPr lang="en-US" sz="1000" dirty="0"/>
                <a:t>Refurbishment of all MU completed in LS2</a:t>
              </a:r>
              <a:endParaRPr lang="en-GB" sz="1000" dirty="0"/>
            </a:p>
          </p:txBody>
        </p:sp>
        <p:cxnSp>
          <p:nvCxnSpPr>
            <p:cNvPr id="13" name="Straight Arrow Connector 12">
              <a:extLst>
                <a:ext uri="{FF2B5EF4-FFF2-40B4-BE49-F238E27FC236}">
                  <a16:creationId xmlns:a16="http://schemas.microsoft.com/office/drawing/2014/main" id="{04AE0E75-CF97-DFA4-571F-748A6BFBE651}"/>
                </a:ext>
              </a:extLst>
            </p:cNvPr>
            <p:cNvCxnSpPr/>
            <p:nvPr/>
          </p:nvCxnSpPr>
          <p:spPr>
            <a:xfrm flipH="1">
              <a:off x="5276995" y="3945396"/>
              <a:ext cx="607274" cy="45908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2D3250FB-02E2-0A33-AA42-A516E8D9398A}"/>
                </a:ext>
              </a:extLst>
            </p:cNvPr>
            <p:cNvCxnSpPr>
              <a:cxnSpLocks/>
            </p:cNvCxnSpPr>
            <p:nvPr/>
          </p:nvCxnSpPr>
          <p:spPr>
            <a:xfrm>
              <a:off x="4570628" y="3592745"/>
              <a:ext cx="326695" cy="45908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6D9F0406-D4E5-0B0E-C78F-4C0E11AA6FA0}"/>
                </a:ext>
              </a:extLst>
            </p:cNvPr>
            <p:cNvSpPr txBox="1"/>
            <p:nvPr/>
          </p:nvSpPr>
          <p:spPr>
            <a:xfrm>
              <a:off x="3759737" y="3387423"/>
              <a:ext cx="1284326" cy="246221"/>
            </a:xfrm>
            <a:prstGeom prst="rect">
              <a:avLst/>
            </a:prstGeom>
            <a:noFill/>
          </p:spPr>
          <p:txBody>
            <a:bodyPr wrap="none" rtlCol="0">
              <a:spAutoFit/>
            </a:bodyPr>
            <a:lstStyle/>
            <a:p>
              <a:r>
                <a:rPr lang="en-US" sz="1000" dirty="0"/>
                <a:t>NA Cons underway</a:t>
              </a:r>
              <a:endParaRPr lang="en-GB" sz="1000" dirty="0"/>
            </a:p>
          </p:txBody>
        </p:sp>
        <p:cxnSp>
          <p:nvCxnSpPr>
            <p:cNvPr id="18" name="Straight Arrow Connector 17">
              <a:extLst>
                <a:ext uri="{FF2B5EF4-FFF2-40B4-BE49-F238E27FC236}">
                  <a16:creationId xmlns:a16="http://schemas.microsoft.com/office/drawing/2014/main" id="{802C80AC-AFB2-FBC4-8613-2C68FCD7CCD6}"/>
                </a:ext>
              </a:extLst>
            </p:cNvPr>
            <p:cNvCxnSpPr/>
            <p:nvPr/>
          </p:nvCxnSpPr>
          <p:spPr>
            <a:xfrm flipH="1">
              <a:off x="5674864" y="2533795"/>
              <a:ext cx="642174" cy="52351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2AE13DF5-0F22-3D6E-70C1-8631318AEA44}"/>
                </a:ext>
              </a:extLst>
            </p:cNvPr>
            <p:cNvSpPr txBox="1"/>
            <p:nvPr/>
          </p:nvSpPr>
          <p:spPr>
            <a:xfrm>
              <a:off x="6194266" y="2333210"/>
              <a:ext cx="2021707" cy="246221"/>
            </a:xfrm>
            <a:prstGeom prst="rect">
              <a:avLst/>
            </a:prstGeom>
            <a:noFill/>
          </p:spPr>
          <p:txBody>
            <a:bodyPr wrap="none" rtlCol="0">
              <a:spAutoFit/>
            </a:bodyPr>
            <a:lstStyle/>
            <a:p>
              <a:r>
                <a:rPr lang="en-US" sz="1000" dirty="0"/>
                <a:t>Continuous refurbishment of MU</a:t>
              </a:r>
              <a:endParaRPr lang="en-GB" sz="1000" dirty="0"/>
            </a:p>
          </p:txBody>
        </p:sp>
        <p:cxnSp>
          <p:nvCxnSpPr>
            <p:cNvPr id="20" name="Straight Arrow Connector 19">
              <a:extLst>
                <a:ext uri="{FF2B5EF4-FFF2-40B4-BE49-F238E27FC236}">
                  <a16:creationId xmlns:a16="http://schemas.microsoft.com/office/drawing/2014/main" id="{2C5F3C5B-71D3-F678-DE82-4340F6530BF2}"/>
                </a:ext>
              </a:extLst>
            </p:cNvPr>
            <p:cNvCxnSpPr>
              <a:cxnSpLocks/>
            </p:cNvCxnSpPr>
            <p:nvPr/>
          </p:nvCxnSpPr>
          <p:spPr>
            <a:xfrm>
              <a:off x="1337210" y="3494452"/>
              <a:ext cx="194280" cy="61440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7A7AC0A1-0005-AF49-7CE8-F16770323D6A}"/>
                </a:ext>
              </a:extLst>
            </p:cNvPr>
            <p:cNvSpPr txBox="1"/>
            <p:nvPr/>
          </p:nvSpPr>
          <p:spPr>
            <a:xfrm>
              <a:off x="423496" y="3240437"/>
              <a:ext cx="1624163" cy="246221"/>
            </a:xfrm>
            <a:prstGeom prst="rect">
              <a:avLst/>
            </a:prstGeom>
            <a:noFill/>
          </p:spPr>
          <p:txBody>
            <a:bodyPr wrap="none" rtlCol="0">
              <a:spAutoFit/>
            </a:bodyPr>
            <a:lstStyle/>
            <a:p>
              <a:r>
                <a:rPr lang="en-US" sz="1000" dirty="0"/>
                <a:t>Extremely reliable to date</a:t>
              </a:r>
              <a:endParaRPr lang="en-GB" sz="1000" dirty="0"/>
            </a:p>
          </p:txBody>
        </p:sp>
        <p:sp>
          <p:nvSpPr>
            <p:cNvPr id="3" name="TextBox 2">
              <a:extLst>
                <a:ext uri="{FF2B5EF4-FFF2-40B4-BE49-F238E27FC236}">
                  <a16:creationId xmlns:a16="http://schemas.microsoft.com/office/drawing/2014/main" id="{0E6916E0-2E38-5BC2-1BD7-B2E4BF480213}"/>
                </a:ext>
              </a:extLst>
            </p:cNvPr>
            <p:cNvSpPr txBox="1"/>
            <p:nvPr/>
          </p:nvSpPr>
          <p:spPr>
            <a:xfrm>
              <a:off x="2395310" y="1504522"/>
              <a:ext cx="4350636" cy="369332"/>
            </a:xfrm>
            <a:prstGeom prst="rect">
              <a:avLst/>
            </a:prstGeom>
            <a:solidFill>
              <a:schemeClr val="bg1"/>
            </a:solidFill>
          </p:spPr>
          <p:txBody>
            <a:bodyPr wrap="square" rtlCol="0">
              <a:spAutoFit/>
            </a:bodyPr>
            <a:lstStyle/>
            <a:p>
              <a:r>
                <a:rPr lang="en-US" dirty="0"/>
                <a:t>Magnet Production Decade by Machine </a:t>
              </a:r>
              <a:endParaRPr lang="en-GB" dirty="0"/>
            </a:p>
          </p:txBody>
        </p:sp>
      </p:grpSp>
    </p:spTree>
    <p:extLst>
      <p:ext uri="{BB962C8B-B14F-4D97-AF65-F5344CB8AC3E}">
        <p14:creationId xmlns:p14="http://schemas.microsoft.com/office/powerpoint/2010/main" val="1673439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15C93-95FA-18D2-054C-C78A91E537F9}"/>
              </a:ext>
            </a:extLst>
          </p:cNvPr>
          <p:cNvSpPr>
            <a:spLocks noGrp="1"/>
          </p:cNvSpPr>
          <p:nvPr>
            <p:ph type="title"/>
          </p:nvPr>
        </p:nvSpPr>
        <p:spPr>
          <a:xfrm>
            <a:off x="457201" y="29305"/>
            <a:ext cx="8226854" cy="940443"/>
          </a:xfrm>
        </p:spPr>
        <p:txBody>
          <a:bodyPr>
            <a:normAutofit/>
          </a:bodyPr>
          <a:lstStyle/>
          <a:p>
            <a:r>
              <a:rPr lang="en-US" sz="3200" dirty="0"/>
              <a:t>Magnet ageing PSB</a:t>
            </a:r>
            <a:endParaRPr lang="en-GB" sz="3200" dirty="0"/>
          </a:p>
        </p:txBody>
      </p:sp>
      <p:sp>
        <p:nvSpPr>
          <p:cNvPr id="6" name="Slide Number Placeholder 5">
            <a:extLst>
              <a:ext uri="{FF2B5EF4-FFF2-40B4-BE49-F238E27FC236}">
                <a16:creationId xmlns:a16="http://schemas.microsoft.com/office/drawing/2014/main" id="{2B7C7C51-0354-E72E-55FD-AF67D44A382B}"/>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9" name="Date Placeholder 2">
            <a:extLst>
              <a:ext uri="{FF2B5EF4-FFF2-40B4-BE49-F238E27FC236}">
                <a16:creationId xmlns:a16="http://schemas.microsoft.com/office/drawing/2014/main" id="{EA587DE1-F27F-5C72-2907-3F1E1C9EB3EE}"/>
              </a:ext>
            </a:extLst>
          </p:cNvPr>
          <p:cNvSpPr>
            <a:spLocks noGrp="1"/>
          </p:cNvSpPr>
          <p:nvPr>
            <p:ph type="dt" sz="half" idx="2"/>
          </p:nvPr>
        </p:nvSpPr>
        <p:spPr>
          <a:xfrm>
            <a:off x="2969335" y="6362379"/>
            <a:ext cx="2133600" cy="365125"/>
          </a:xfrm>
        </p:spPr>
        <p:txBody>
          <a:bodyPr/>
          <a:lstStyle/>
          <a:p>
            <a:r>
              <a:rPr lang="en-US"/>
              <a:t>29/03/2023</a:t>
            </a:r>
            <a:endParaRPr lang="en-US" dirty="0"/>
          </a:p>
        </p:txBody>
      </p:sp>
      <p:sp>
        <p:nvSpPr>
          <p:cNvPr id="10" name="Footer Placeholder 3">
            <a:extLst>
              <a:ext uri="{FF2B5EF4-FFF2-40B4-BE49-F238E27FC236}">
                <a16:creationId xmlns:a16="http://schemas.microsoft.com/office/drawing/2014/main" id="{CEA18870-7F53-4471-639D-94B1FBC9EF90}"/>
              </a:ext>
            </a:extLst>
          </p:cNvPr>
          <p:cNvSpPr>
            <a:spLocks noGrp="1"/>
          </p:cNvSpPr>
          <p:nvPr>
            <p:ph type="ftr" sz="quarter" idx="3"/>
          </p:nvPr>
        </p:nvSpPr>
        <p:spPr>
          <a:xfrm>
            <a:off x="5182756" y="6356352"/>
            <a:ext cx="2895600" cy="365125"/>
          </a:xfrm>
        </p:spPr>
        <p:txBody>
          <a:bodyPr/>
          <a:lstStyle/>
          <a:p>
            <a:r>
              <a:rPr lang="en-GB" dirty="0"/>
              <a:t>PS Booster magnets Task Force</a:t>
            </a:r>
            <a:endParaRPr lang="en-US" dirty="0"/>
          </a:p>
        </p:txBody>
      </p:sp>
      <p:sp>
        <p:nvSpPr>
          <p:cNvPr id="17" name="TextBox 16">
            <a:extLst>
              <a:ext uri="{FF2B5EF4-FFF2-40B4-BE49-F238E27FC236}">
                <a16:creationId xmlns:a16="http://schemas.microsoft.com/office/drawing/2014/main" id="{BBD55EB6-43A9-E3C4-E2EC-BE53CA6FE28E}"/>
              </a:ext>
            </a:extLst>
          </p:cNvPr>
          <p:cNvSpPr txBox="1"/>
          <p:nvPr/>
        </p:nvSpPr>
        <p:spPr>
          <a:xfrm>
            <a:off x="127232" y="1132206"/>
            <a:ext cx="2930726" cy="2246769"/>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accent6"/>
                </a:solidFill>
              </a:rPr>
              <a:t>The ring magnets are predominantly original, the vast majority have never been removed from the machine.</a:t>
            </a:r>
          </a:p>
          <a:p>
            <a:pPr marL="285750" indent="-285750">
              <a:buFont typeface="Arial" panose="020B0604020202020204" pitchFamily="34" charset="0"/>
              <a:buChar char="•"/>
            </a:pPr>
            <a:r>
              <a:rPr lang="en-US" sz="1400" dirty="0">
                <a:solidFill>
                  <a:schemeClr val="accent6"/>
                </a:solidFill>
              </a:rPr>
              <a:t>192/260* of the magnet units are water cooled.</a:t>
            </a:r>
          </a:p>
          <a:p>
            <a:pPr marL="285750" indent="-285750">
              <a:buFont typeface="Arial" panose="020B0604020202020204" pitchFamily="34" charset="0"/>
              <a:buChar char="•"/>
            </a:pPr>
            <a:endParaRPr lang="en-US" sz="1400" dirty="0">
              <a:solidFill>
                <a:schemeClr val="accent6"/>
              </a:solidFill>
            </a:endParaRPr>
          </a:p>
          <a:p>
            <a:r>
              <a:rPr lang="en-US" sz="1400" dirty="0">
                <a:solidFill>
                  <a:schemeClr val="accent6"/>
                </a:solidFill>
              </a:rPr>
              <a:t>* 580/770 when considering multipoles e.g. combined Oct, Sex and Quads </a:t>
            </a:r>
            <a:r>
              <a:rPr lang="en-US" sz="1400" dirty="0" err="1">
                <a:solidFill>
                  <a:schemeClr val="accent6"/>
                </a:solidFill>
              </a:rPr>
              <a:t>etc</a:t>
            </a:r>
            <a:r>
              <a:rPr lang="en-US" sz="1400" dirty="0">
                <a:solidFill>
                  <a:schemeClr val="accent6"/>
                </a:solidFill>
              </a:rPr>
              <a:t>…</a:t>
            </a:r>
            <a:endParaRPr lang="en-GB" sz="1400" dirty="0">
              <a:solidFill>
                <a:schemeClr val="accent6"/>
              </a:solidFill>
            </a:endParaRPr>
          </a:p>
        </p:txBody>
      </p:sp>
      <p:sp>
        <p:nvSpPr>
          <p:cNvPr id="21" name="TextBox 20">
            <a:extLst>
              <a:ext uri="{FF2B5EF4-FFF2-40B4-BE49-F238E27FC236}">
                <a16:creationId xmlns:a16="http://schemas.microsoft.com/office/drawing/2014/main" id="{5EBB680E-4331-9BD2-6CCB-0FFC204EDFF9}"/>
              </a:ext>
            </a:extLst>
          </p:cNvPr>
          <p:cNvSpPr txBox="1"/>
          <p:nvPr/>
        </p:nvSpPr>
        <p:spPr>
          <a:xfrm>
            <a:off x="1" y="4319053"/>
            <a:ext cx="4236128"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accent6"/>
                </a:solidFill>
              </a:rPr>
              <a:t>From the L4 &gt; PSB &gt; PS &amp; ISOLDE many of the magnets have been exchanged during various upgrades.  The majority of the remaining original magnets are air-cooled.</a:t>
            </a:r>
          </a:p>
          <a:p>
            <a:pPr marL="285750" indent="-285750">
              <a:buFont typeface="Arial" panose="020B0604020202020204" pitchFamily="34" charset="0"/>
              <a:buChar char="•"/>
            </a:pPr>
            <a:r>
              <a:rPr lang="en-US" sz="1400" dirty="0">
                <a:solidFill>
                  <a:schemeClr val="accent6"/>
                </a:solidFill>
              </a:rPr>
              <a:t>51/123 magnets are water cooled. </a:t>
            </a:r>
            <a:endParaRPr lang="en-GB" sz="1400" dirty="0">
              <a:solidFill>
                <a:schemeClr val="accent6"/>
              </a:solidFill>
            </a:endParaRPr>
          </a:p>
        </p:txBody>
      </p:sp>
      <p:grpSp>
        <p:nvGrpSpPr>
          <p:cNvPr id="23" name="Group 22">
            <a:extLst>
              <a:ext uri="{FF2B5EF4-FFF2-40B4-BE49-F238E27FC236}">
                <a16:creationId xmlns:a16="http://schemas.microsoft.com/office/drawing/2014/main" id="{61D1C905-79EA-848B-8D97-08852A3B4C9B}"/>
              </a:ext>
            </a:extLst>
          </p:cNvPr>
          <p:cNvGrpSpPr/>
          <p:nvPr/>
        </p:nvGrpSpPr>
        <p:grpSpPr>
          <a:xfrm>
            <a:off x="2970837" y="840413"/>
            <a:ext cx="6252764" cy="2758151"/>
            <a:chOff x="459721" y="697447"/>
            <a:chExt cx="6252764" cy="2758151"/>
          </a:xfrm>
        </p:grpSpPr>
        <p:pic>
          <p:nvPicPr>
            <p:cNvPr id="24" name="Picture 23" descr="Chart, bar chart&#10;&#10;Description automatically generated">
              <a:extLst>
                <a:ext uri="{FF2B5EF4-FFF2-40B4-BE49-F238E27FC236}">
                  <a16:creationId xmlns:a16="http://schemas.microsoft.com/office/drawing/2014/main" id="{6B7E926F-F730-6B82-88FB-3305FDDB37E0}"/>
                </a:ext>
              </a:extLst>
            </p:cNvPr>
            <p:cNvPicPr>
              <a:picLocks noChangeAspect="1"/>
            </p:cNvPicPr>
            <p:nvPr/>
          </p:nvPicPr>
          <p:blipFill>
            <a:blip r:embed="rId2"/>
            <a:stretch>
              <a:fillRect/>
            </a:stretch>
          </p:blipFill>
          <p:spPr>
            <a:xfrm>
              <a:off x="459721" y="700272"/>
              <a:ext cx="5435945" cy="2717973"/>
            </a:xfrm>
            <a:prstGeom prst="rect">
              <a:avLst/>
            </a:prstGeom>
          </p:spPr>
        </p:pic>
        <p:cxnSp>
          <p:nvCxnSpPr>
            <p:cNvPr id="25" name="Straight Arrow Connector 24">
              <a:extLst>
                <a:ext uri="{FF2B5EF4-FFF2-40B4-BE49-F238E27FC236}">
                  <a16:creationId xmlns:a16="http://schemas.microsoft.com/office/drawing/2014/main" id="{4635A49F-EAD4-0EDC-0512-F87779E25087}"/>
                </a:ext>
              </a:extLst>
            </p:cNvPr>
            <p:cNvCxnSpPr>
              <a:cxnSpLocks/>
            </p:cNvCxnSpPr>
            <p:nvPr/>
          </p:nvCxnSpPr>
          <p:spPr>
            <a:xfrm flipH="1">
              <a:off x="2541683" y="1429148"/>
              <a:ext cx="1243805" cy="4200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6DAFC799-9274-33F4-F0AA-83D51F074554}"/>
                </a:ext>
              </a:extLst>
            </p:cNvPr>
            <p:cNvSpPr txBox="1"/>
            <p:nvPr/>
          </p:nvSpPr>
          <p:spPr>
            <a:xfrm>
              <a:off x="3781759" y="947431"/>
              <a:ext cx="2930726" cy="1815882"/>
            </a:xfrm>
            <a:prstGeom prst="rect">
              <a:avLst/>
            </a:prstGeom>
            <a:noFill/>
          </p:spPr>
          <p:txBody>
            <a:bodyPr wrap="square" rtlCol="0">
              <a:spAutoFit/>
            </a:bodyPr>
            <a:lstStyle/>
            <a:p>
              <a:pPr marL="285750" indent="-285750">
                <a:buFont typeface="Arial" panose="020B0604020202020204" pitchFamily="34" charset="0"/>
                <a:buChar char="•"/>
              </a:pPr>
              <a:r>
                <a:rPr lang="en-US" sz="1400" dirty="0"/>
                <a:t>450 – 550 million cycles</a:t>
              </a:r>
            </a:p>
            <a:p>
              <a:pPr marL="285750" indent="-285750">
                <a:buFont typeface="Arial" panose="020B0604020202020204" pitchFamily="34" charset="0"/>
                <a:buChar char="•"/>
              </a:pPr>
              <a:r>
                <a:rPr lang="en-US" sz="1400" dirty="0"/>
                <a:t>26.4 millions with POPS-B  </a:t>
              </a:r>
            </a:p>
            <a:p>
              <a:r>
                <a:rPr lang="en-US" sz="1400" dirty="0"/>
                <a:t>      (~20 million @ 2 GeV)</a:t>
              </a:r>
            </a:p>
            <a:p>
              <a:endParaRPr lang="en-US" sz="1400" dirty="0"/>
            </a:p>
            <a:p>
              <a:pPr marL="285750" indent="-285750">
                <a:buFont typeface="Arial" panose="020B0604020202020204" pitchFamily="34" charset="0"/>
                <a:buChar char="•"/>
              </a:pPr>
              <a:r>
                <a:rPr lang="en-US" sz="1400" dirty="0">
                  <a:solidFill>
                    <a:srgbClr val="FF0000"/>
                  </a:solidFill>
                </a:rPr>
                <a:t>+200 million up to 2040?</a:t>
              </a:r>
            </a:p>
            <a:p>
              <a:endParaRPr lang="en-US" sz="1400" dirty="0"/>
            </a:p>
            <a:p>
              <a:r>
                <a:rPr lang="en-US" sz="1000" dirty="0"/>
                <a:t>(Estimations from EPC &amp; OP)</a:t>
              </a:r>
            </a:p>
            <a:p>
              <a:endParaRPr lang="en-GB" sz="1400" dirty="0"/>
            </a:p>
          </p:txBody>
        </p:sp>
        <p:grpSp>
          <p:nvGrpSpPr>
            <p:cNvPr id="27" name="Group 26">
              <a:extLst>
                <a:ext uri="{FF2B5EF4-FFF2-40B4-BE49-F238E27FC236}">
                  <a16:creationId xmlns:a16="http://schemas.microsoft.com/office/drawing/2014/main" id="{118E75D5-87BF-DF89-D8F3-0AAB393536E3}"/>
                </a:ext>
              </a:extLst>
            </p:cNvPr>
            <p:cNvGrpSpPr/>
            <p:nvPr/>
          </p:nvGrpSpPr>
          <p:grpSpPr>
            <a:xfrm>
              <a:off x="838740" y="3154731"/>
              <a:ext cx="4905400" cy="300867"/>
              <a:chOff x="838740" y="3154731"/>
              <a:chExt cx="4905400" cy="300867"/>
            </a:xfrm>
          </p:grpSpPr>
          <p:grpSp>
            <p:nvGrpSpPr>
              <p:cNvPr id="29" name="Group 28">
                <a:extLst>
                  <a:ext uri="{FF2B5EF4-FFF2-40B4-BE49-F238E27FC236}">
                    <a16:creationId xmlns:a16="http://schemas.microsoft.com/office/drawing/2014/main" id="{EDDD27C5-4741-D07A-2631-D49BA90B859C}"/>
                  </a:ext>
                </a:extLst>
              </p:cNvPr>
              <p:cNvGrpSpPr/>
              <p:nvPr/>
            </p:nvGrpSpPr>
            <p:grpSpPr>
              <a:xfrm>
                <a:off x="838740" y="3167115"/>
                <a:ext cx="4905400" cy="246221"/>
                <a:chOff x="2707083" y="5849813"/>
                <a:chExt cx="4905400" cy="246221"/>
              </a:xfrm>
            </p:grpSpPr>
            <p:sp>
              <p:nvSpPr>
                <p:cNvPr id="31" name="TextBox 30">
                  <a:extLst>
                    <a:ext uri="{FF2B5EF4-FFF2-40B4-BE49-F238E27FC236}">
                      <a16:creationId xmlns:a16="http://schemas.microsoft.com/office/drawing/2014/main" id="{A3E7BB8C-0003-C4BD-0C29-FA28B69BE6E6}"/>
                    </a:ext>
                  </a:extLst>
                </p:cNvPr>
                <p:cNvSpPr txBox="1"/>
                <p:nvPr/>
              </p:nvSpPr>
              <p:spPr>
                <a:xfrm>
                  <a:off x="2707083" y="5849813"/>
                  <a:ext cx="466794" cy="246221"/>
                </a:xfrm>
                <a:prstGeom prst="rect">
                  <a:avLst/>
                </a:prstGeom>
                <a:solidFill>
                  <a:schemeClr val="bg1"/>
                </a:solidFill>
              </p:spPr>
              <p:txBody>
                <a:bodyPr wrap="none" rtlCol="0">
                  <a:spAutoFit/>
                </a:bodyPr>
                <a:lstStyle/>
                <a:p>
                  <a:r>
                    <a:rPr lang="en-US" sz="1000" dirty="0"/>
                    <a:t>1950</a:t>
                  </a:r>
                  <a:endParaRPr lang="en-GB" sz="1000" dirty="0"/>
                </a:p>
              </p:txBody>
            </p:sp>
            <p:sp>
              <p:nvSpPr>
                <p:cNvPr id="32" name="TextBox 31">
                  <a:extLst>
                    <a:ext uri="{FF2B5EF4-FFF2-40B4-BE49-F238E27FC236}">
                      <a16:creationId xmlns:a16="http://schemas.microsoft.com/office/drawing/2014/main" id="{55960664-8F3F-FA2D-1BC2-467F8CE4E2A6}"/>
                    </a:ext>
                  </a:extLst>
                </p:cNvPr>
                <p:cNvSpPr txBox="1"/>
                <p:nvPr/>
              </p:nvSpPr>
              <p:spPr>
                <a:xfrm>
                  <a:off x="3341170" y="5849813"/>
                  <a:ext cx="466794" cy="246221"/>
                </a:xfrm>
                <a:prstGeom prst="rect">
                  <a:avLst/>
                </a:prstGeom>
                <a:solidFill>
                  <a:schemeClr val="bg1"/>
                </a:solidFill>
              </p:spPr>
              <p:txBody>
                <a:bodyPr wrap="none" rtlCol="0">
                  <a:spAutoFit/>
                </a:bodyPr>
                <a:lstStyle/>
                <a:p>
                  <a:r>
                    <a:rPr lang="en-US" sz="1000" dirty="0"/>
                    <a:t>1960</a:t>
                  </a:r>
                  <a:endParaRPr lang="en-GB" sz="1000" dirty="0"/>
                </a:p>
              </p:txBody>
            </p:sp>
            <p:sp>
              <p:nvSpPr>
                <p:cNvPr id="33" name="TextBox 32">
                  <a:extLst>
                    <a:ext uri="{FF2B5EF4-FFF2-40B4-BE49-F238E27FC236}">
                      <a16:creationId xmlns:a16="http://schemas.microsoft.com/office/drawing/2014/main" id="{B34102CD-721D-F136-3B40-B634CC39E4C0}"/>
                    </a:ext>
                  </a:extLst>
                </p:cNvPr>
                <p:cNvSpPr txBox="1"/>
                <p:nvPr/>
              </p:nvSpPr>
              <p:spPr>
                <a:xfrm>
                  <a:off x="3975257" y="5849813"/>
                  <a:ext cx="466794" cy="246221"/>
                </a:xfrm>
                <a:prstGeom prst="rect">
                  <a:avLst/>
                </a:prstGeom>
                <a:solidFill>
                  <a:schemeClr val="bg1"/>
                </a:solidFill>
              </p:spPr>
              <p:txBody>
                <a:bodyPr wrap="none" rtlCol="0">
                  <a:spAutoFit/>
                </a:bodyPr>
                <a:lstStyle/>
                <a:p>
                  <a:r>
                    <a:rPr lang="en-US" sz="1000" dirty="0"/>
                    <a:t>1970</a:t>
                  </a:r>
                  <a:endParaRPr lang="en-GB" sz="1000" dirty="0"/>
                </a:p>
              </p:txBody>
            </p:sp>
            <p:sp>
              <p:nvSpPr>
                <p:cNvPr id="34" name="TextBox 33">
                  <a:extLst>
                    <a:ext uri="{FF2B5EF4-FFF2-40B4-BE49-F238E27FC236}">
                      <a16:creationId xmlns:a16="http://schemas.microsoft.com/office/drawing/2014/main" id="{8CBEBCE0-B6E1-6CA9-D12A-78772E65279A}"/>
                    </a:ext>
                  </a:extLst>
                </p:cNvPr>
                <p:cNvSpPr txBox="1"/>
                <p:nvPr/>
              </p:nvSpPr>
              <p:spPr>
                <a:xfrm>
                  <a:off x="4609344" y="5849813"/>
                  <a:ext cx="466794" cy="246221"/>
                </a:xfrm>
                <a:prstGeom prst="rect">
                  <a:avLst/>
                </a:prstGeom>
                <a:solidFill>
                  <a:schemeClr val="bg1"/>
                </a:solidFill>
              </p:spPr>
              <p:txBody>
                <a:bodyPr wrap="none" rtlCol="0">
                  <a:spAutoFit/>
                </a:bodyPr>
                <a:lstStyle/>
                <a:p>
                  <a:r>
                    <a:rPr lang="en-US" sz="1000" dirty="0"/>
                    <a:t>1980</a:t>
                  </a:r>
                  <a:endParaRPr lang="en-GB" sz="1000" dirty="0"/>
                </a:p>
              </p:txBody>
            </p:sp>
            <p:sp>
              <p:nvSpPr>
                <p:cNvPr id="35" name="TextBox 34">
                  <a:extLst>
                    <a:ext uri="{FF2B5EF4-FFF2-40B4-BE49-F238E27FC236}">
                      <a16:creationId xmlns:a16="http://schemas.microsoft.com/office/drawing/2014/main" id="{86E34C36-1D4D-8A1E-7B43-781C9373F413}"/>
                    </a:ext>
                  </a:extLst>
                </p:cNvPr>
                <p:cNvSpPr txBox="1"/>
                <p:nvPr/>
              </p:nvSpPr>
              <p:spPr>
                <a:xfrm>
                  <a:off x="5243431" y="5849813"/>
                  <a:ext cx="466794" cy="246221"/>
                </a:xfrm>
                <a:prstGeom prst="rect">
                  <a:avLst/>
                </a:prstGeom>
                <a:solidFill>
                  <a:schemeClr val="bg1"/>
                </a:solidFill>
              </p:spPr>
              <p:txBody>
                <a:bodyPr wrap="none" rtlCol="0">
                  <a:spAutoFit/>
                </a:bodyPr>
                <a:lstStyle/>
                <a:p>
                  <a:r>
                    <a:rPr lang="en-US" sz="1000" dirty="0"/>
                    <a:t>1990</a:t>
                  </a:r>
                  <a:endParaRPr lang="en-GB" sz="1000" dirty="0"/>
                </a:p>
              </p:txBody>
            </p:sp>
            <p:sp>
              <p:nvSpPr>
                <p:cNvPr id="36" name="TextBox 35">
                  <a:extLst>
                    <a:ext uri="{FF2B5EF4-FFF2-40B4-BE49-F238E27FC236}">
                      <a16:creationId xmlns:a16="http://schemas.microsoft.com/office/drawing/2014/main" id="{B748292D-7A31-83A9-4476-2309D1A77ECF}"/>
                    </a:ext>
                  </a:extLst>
                </p:cNvPr>
                <p:cNvSpPr txBox="1"/>
                <p:nvPr/>
              </p:nvSpPr>
              <p:spPr>
                <a:xfrm>
                  <a:off x="5877518" y="5849813"/>
                  <a:ext cx="466794" cy="246221"/>
                </a:xfrm>
                <a:prstGeom prst="rect">
                  <a:avLst/>
                </a:prstGeom>
                <a:solidFill>
                  <a:schemeClr val="bg1"/>
                </a:solidFill>
              </p:spPr>
              <p:txBody>
                <a:bodyPr wrap="none" rtlCol="0">
                  <a:spAutoFit/>
                </a:bodyPr>
                <a:lstStyle/>
                <a:p>
                  <a:r>
                    <a:rPr lang="en-US" sz="1000" dirty="0"/>
                    <a:t>2000</a:t>
                  </a:r>
                  <a:endParaRPr lang="en-GB" sz="1000" dirty="0"/>
                </a:p>
              </p:txBody>
            </p:sp>
            <p:sp>
              <p:nvSpPr>
                <p:cNvPr id="37" name="TextBox 36">
                  <a:extLst>
                    <a:ext uri="{FF2B5EF4-FFF2-40B4-BE49-F238E27FC236}">
                      <a16:creationId xmlns:a16="http://schemas.microsoft.com/office/drawing/2014/main" id="{A6161563-449B-D359-0CA3-E5B005128A1B}"/>
                    </a:ext>
                  </a:extLst>
                </p:cNvPr>
                <p:cNvSpPr txBox="1"/>
                <p:nvPr/>
              </p:nvSpPr>
              <p:spPr>
                <a:xfrm>
                  <a:off x="6511605" y="5849813"/>
                  <a:ext cx="466794" cy="246221"/>
                </a:xfrm>
                <a:prstGeom prst="rect">
                  <a:avLst/>
                </a:prstGeom>
                <a:solidFill>
                  <a:schemeClr val="bg1"/>
                </a:solidFill>
              </p:spPr>
              <p:txBody>
                <a:bodyPr wrap="none" rtlCol="0">
                  <a:spAutoFit/>
                </a:bodyPr>
                <a:lstStyle/>
                <a:p>
                  <a:r>
                    <a:rPr lang="en-US" sz="1000" dirty="0"/>
                    <a:t>2010</a:t>
                  </a:r>
                  <a:endParaRPr lang="en-GB" sz="1000" dirty="0"/>
                </a:p>
              </p:txBody>
            </p:sp>
            <p:sp>
              <p:nvSpPr>
                <p:cNvPr id="38" name="TextBox 37">
                  <a:extLst>
                    <a:ext uri="{FF2B5EF4-FFF2-40B4-BE49-F238E27FC236}">
                      <a16:creationId xmlns:a16="http://schemas.microsoft.com/office/drawing/2014/main" id="{73ABFEB0-7C14-A2F0-D770-868585DBBE8C}"/>
                    </a:ext>
                  </a:extLst>
                </p:cNvPr>
                <p:cNvSpPr txBox="1"/>
                <p:nvPr/>
              </p:nvSpPr>
              <p:spPr>
                <a:xfrm>
                  <a:off x="7145689" y="5849813"/>
                  <a:ext cx="466794" cy="246221"/>
                </a:xfrm>
                <a:prstGeom prst="rect">
                  <a:avLst/>
                </a:prstGeom>
                <a:solidFill>
                  <a:schemeClr val="bg1"/>
                </a:solidFill>
              </p:spPr>
              <p:txBody>
                <a:bodyPr wrap="none" rtlCol="0">
                  <a:spAutoFit/>
                </a:bodyPr>
                <a:lstStyle/>
                <a:p>
                  <a:r>
                    <a:rPr lang="en-US" sz="1000" dirty="0"/>
                    <a:t>2020</a:t>
                  </a:r>
                  <a:endParaRPr lang="en-GB" sz="1000" dirty="0"/>
                </a:p>
              </p:txBody>
            </p:sp>
          </p:grpSp>
          <p:sp>
            <p:nvSpPr>
              <p:cNvPr id="30" name="Rectangle 29">
                <a:extLst>
                  <a:ext uri="{FF2B5EF4-FFF2-40B4-BE49-F238E27FC236}">
                    <a16:creationId xmlns:a16="http://schemas.microsoft.com/office/drawing/2014/main" id="{2151EEF4-1EE0-9289-2877-D934A58D546C}"/>
                  </a:ext>
                </a:extLst>
              </p:cNvPr>
              <p:cNvSpPr/>
              <p:nvPr/>
            </p:nvSpPr>
            <p:spPr>
              <a:xfrm>
                <a:off x="3175191" y="3154731"/>
                <a:ext cx="192577" cy="300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8" name="TextBox 27">
              <a:extLst>
                <a:ext uri="{FF2B5EF4-FFF2-40B4-BE49-F238E27FC236}">
                  <a16:creationId xmlns:a16="http://schemas.microsoft.com/office/drawing/2014/main" id="{985CA441-1AF4-39E1-113D-A4CBF32A866E}"/>
                </a:ext>
              </a:extLst>
            </p:cNvPr>
            <p:cNvSpPr txBox="1"/>
            <p:nvPr/>
          </p:nvSpPr>
          <p:spPr>
            <a:xfrm>
              <a:off x="1856722" y="697447"/>
              <a:ext cx="2619247" cy="246221"/>
            </a:xfrm>
            <a:prstGeom prst="rect">
              <a:avLst/>
            </a:prstGeom>
            <a:solidFill>
              <a:schemeClr val="bg1"/>
            </a:solidFill>
          </p:spPr>
          <p:txBody>
            <a:bodyPr wrap="square" rtlCol="0">
              <a:spAutoFit/>
            </a:bodyPr>
            <a:lstStyle/>
            <a:p>
              <a:r>
                <a:rPr lang="en-US" sz="1000" dirty="0">
                  <a:solidFill>
                    <a:schemeClr val="accent6"/>
                  </a:solidFill>
                </a:rPr>
                <a:t>PSB Ring Magnet Production by Decade </a:t>
              </a:r>
              <a:endParaRPr lang="en-GB" sz="1000" dirty="0">
                <a:solidFill>
                  <a:schemeClr val="accent6"/>
                </a:solidFill>
              </a:endParaRPr>
            </a:p>
          </p:txBody>
        </p:sp>
      </p:grpSp>
      <p:grpSp>
        <p:nvGrpSpPr>
          <p:cNvPr id="40" name="Group 39">
            <a:extLst>
              <a:ext uri="{FF2B5EF4-FFF2-40B4-BE49-F238E27FC236}">
                <a16:creationId xmlns:a16="http://schemas.microsoft.com/office/drawing/2014/main" id="{ADF2FACA-CEF5-C305-97F7-D2BD3EE17E05}"/>
              </a:ext>
            </a:extLst>
          </p:cNvPr>
          <p:cNvGrpSpPr/>
          <p:nvPr/>
        </p:nvGrpSpPr>
        <p:grpSpPr>
          <a:xfrm>
            <a:off x="4071359" y="3604953"/>
            <a:ext cx="4758431" cy="2794553"/>
            <a:chOff x="4071359" y="3604953"/>
            <a:chExt cx="4758431" cy="2794553"/>
          </a:xfrm>
        </p:grpSpPr>
        <p:pic>
          <p:nvPicPr>
            <p:cNvPr id="8" name="Picture 7">
              <a:extLst>
                <a:ext uri="{FF2B5EF4-FFF2-40B4-BE49-F238E27FC236}">
                  <a16:creationId xmlns:a16="http://schemas.microsoft.com/office/drawing/2014/main" id="{C2C885B5-35A7-3EC9-B044-1465FDA431ED}"/>
                </a:ext>
              </a:extLst>
            </p:cNvPr>
            <p:cNvPicPr>
              <a:picLocks noChangeAspect="1"/>
            </p:cNvPicPr>
            <p:nvPr/>
          </p:nvPicPr>
          <p:blipFill>
            <a:blip r:embed="rId3"/>
            <a:stretch>
              <a:fillRect/>
            </a:stretch>
          </p:blipFill>
          <p:spPr>
            <a:xfrm>
              <a:off x="4071359" y="3604953"/>
              <a:ext cx="4758431" cy="2794553"/>
            </a:xfrm>
            <a:prstGeom prst="rect">
              <a:avLst/>
            </a:prstGeom>
          </p:spPr>
        </p:pic>
        <p:sp>
          <p:nvSpPr>
            <p:cNvPr id="39" name="TextBox 38">
              <a:extLst>
                <a:ext uri="{FF2B5EF4-FFF2-40B4-BE49-F238E27FC236}">
                  <a16:creationId xmlns:a16="http://schemas.microsoft.com/office/drawing/2014/main" id="{52EC123A-3183-E819-94A0-B505557B8FC1}"/>
                </a:ext>
              </a:extLst>
            </p:cNvPr>
            <p:cNvSpPr txBox="1"/>
            <p:nvPr/>
          </p:nvSpPr>
          <p:spPr>
            <a:xfrm>
              <a:off x="5233476" y="3717616"/>
              <a:ext cx="2619247" cy="246221"/>
            </a:xfrm>
            <a:prstGeom prst="rect">
              <a:avLst/>
            </a:prstGeom>
            <a:solidFill>
              <a:schemeClr val="bg1"/>
            </a:solidFill>
          </p:spPr>
          <p:txBody>
            <a:bodyPr wrap="square" rtlCol="0">
              <a:spAutoFit/>
            </a:bodyPr>
            <a:lstStyle/>
            <a:p>
              <a:r>
                <a:rPr lang="en-US" sz="1000" dirty="0">
                  <a:solidFill>
                    <a:schemeClr val="accent6"/>
                  </a:solidFill>
                </a:rPr>
                <a:t>PSB TL Magnet Production by Decade </a:t>
              </a:r>
              <a:endParaRPr lang="en-GB" sz="1000" dirty="0">
                <a:solidFill>
                  <a:schemeClr val="accent6"/>
                </a:solidFill>
              </a:endParaRPr>
            </a:p>
          </p:txBody>
        </p:sp>
      </p:grpSp>
    </p:spTree>
    <p:extLst>
      <p:ext uri="{BB962C8B-B14F-4D97-AF65-F5344CB8AC3E}">
        <p14:creationId xmlns:p14="http://schemas.microsoft.com/office/powerpoint/2010/main" val="1241182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252BFECB-4D5B-B532-ACB5-907001A292EC}"/>
              </a:ext>
            </a:extLst>
          </p:cNvPr>
          <p:cNvGraphicFramePr>
            <a:graphicFrameLocks noGrp="1"/>
          </p:cNvGraphicFramePr>
          <p:nvPr>
            <p:extLst>
              <p:ext uri="{D42A27DB-BD31-4B8C-83A1-F6EECF244321}">
                <p14:modId xmlns:p14="http://schemas.microsoft.com/office/powerpoint/2010/main" val="3642885704"/>
              </p:ext>
            </p:extLst>
          </p:nvPr>
        </p:nvGraphicFramePr>
        <p:xfrm>
          <a:off x="541924" y="4188732"/>
          <a:ext cx="8006832" cy="1593022"/>
        </p:xfrm>
        <a:graphic>
          <a:graphicData uri="http://schemas.openxmlformats.org/drawingml/2006/table">
            <a:tbl>
              <a:tblPr/>
              <a:tblGrid>
                <a:gridCol w="1229255">
                  <a:extLst>
                    <a:ext uri="{9D8B030D-6E8A-4147-A177-3AD203B41FA5}">
                      <a16:colId xmlns:a16="http://schemas.microsoft.com/office/drawing/2014/main" val="3697198234"/>
                    </a:ext>
                  </a:extLst>
                </a:gridCol>
                <a:gridCol w="800446">
                  <a:extLst>
                    <a:ext uri="{9D8B030D-6E8A-4147-A177-3AD203B41FA5}">
                      <a16:colId xmlns:a16="http://schemas.microsoft.com/office/drawing/2014/main" val="109601782"/>
                    </a:ext>
                  </a:extLst>
                </a:gridCol>
                <a:gridCol w="793298">
                  <a:extLst>
                    <a:ext uri="{9D8B030D-6E8A-4147-A177-3AD203B41FA5}">
                      <a16:colId xmlns:a16="http://schemas.microsoft.com/office/drawing/2014/main" val="1448273337"/>
                    </a:ext>
                  </a:extLst>
                </a:gridCol>
                <a:gridCol w="718070">
                  <a:extLst>
                    <a:ext uri="{9D8B030D-6E8A-4147-A177-3AD203B41FA5}">
                      <a16:colId xmlns:a16="http://schemas.microsoft.com/office/drawing/2014/main" val="251816416"/>
                    </a:ext>
                  </a:extLst>
                </a:gridCol>
                <a:gridCol w="4465763">
                  <a:extLst>
                    <a:ext uri="{9D8B030D-6E8A-4147-A177-3AD203B41FA5}">
                      <a16:colId xmlns:a16="http://schemas.microsoft.com/office/drawing/2014/main" val="1142700294"/>
                    </a:ext>
                  </a:extLst>
                </a:gridCol>
              </a:tblGrid>
              <a:tr h="183084">
                <a:tc>
                  <a:txBody>
                    <a:bodyPr/>
                    <a:lstStyle/>
                    <a:p>
                      <a:pPr algn="ctr" fontAlgn="t"/>
                      <a:r>
                        <a:rPr lang="en-GB" sz="1100" b="1" i="0" u="none" strike="noStrike" dirty="0">
                          <a:solidFill>
                            <a:srgbClr val="5B80B2"/>
                          </a:solidFill>
                          <a:effectLst/>
                          <a:latin typeface="PT Sans" panose="020B0503020203020204" pitchFamily="34" charset="0"/>
                        </a:rPr>
                        <a:t>Design Code</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100" b="1" i="0" u="none" strike="noStrike">
                          <a:solidFill>
                            <a:srgbClr val="5B80B2"/>
                          </a:solidFill>
                          <a:effectLst/>
                          <a:latin typeface="PT Sans" panose="020B0503020203020204" pitchFamily="34" charset="0"/>
                        </a:rPr>
                        <a:t>Old Code</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100" b="1" i="0" u="none" strike="noStrike">
                          <a:solidFill>
                            <a:srgbClr val="5B80B2"/>
                          </a:solidFill>
                          <a:effectLst/>
                          <a:latin typeface="PT Sans" panose="020B0503020203020204" pitchFamily="34" charset="0"/>
                        </a:rPr>
                        <a:t>Installed </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100" b="1" i="0" u="none" strike="noStrike">
                          <a:solidFill>
                            <a:srgbClr val="5B80B2"/>
                          </a:solidFill>
                          <a:effectLst/>
                          <a:latin typeface="PT Sans" panose="020B0503020203020204" pitchFamily="34" charset="0"/>
                        </a:rPr>
                        <a:t>Spare</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100" b="1" i="0" u="none" strike="noStrike" dirty="0">
                          <a:solidFill>
                            <a:srgbClr val="5B80B2"/>
                          </a:solidFill>
                          <a:effectLst/>
                          <a:latin typeface="PT Sans" panose="020B0503020203020204" pitchFamily="34" charset="0"/>
                        </a:rPr>
                        <a:t>Comment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extLst>
                  <a:ext uri="{0D108BD9-81ED-4DB2-BD59-A6C34878D82A}">
                    <a16:rowId xmlns:a16="http://schemas.microsoft.com/office/drawing/2014/main" val="1653523019"/>
                  </a:ext>
                </a:extLst>
              </a:tr>
              <a:tr h="327082">
                <a:tc>
                  <a:txBody>
                    <a:bodyPr/>
                    <a:lstStyle/>
                    <a:p>
                      <a:pPr algn="ctr" fontAlgn="t"/>
                      <a:r>
                        <a:rPr lang="en-GB" sz="1100" b="0" i="0" u="sng" strike="noStrike" dirty="0">
                          <a:solidFill>
                            <a:srgbClr val="0563C1"/>
                          </a:solidFill>
                          <a:effectLst/>
                          <a:latin typeface="Calibri" panose="020F0502020204030204" pitchFamily="34" charset="0"/>
                          <a:hlinkClick r:id="rId2"/>
                        </a:rPr>
                        <a:t>PXMQNEC4WP</a:t>
                      </a:r>
                      <a:endParaRPr lang="en-GB" sz="11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100" b="0" i="0" u="none" strike="noStrike" dirty="0">
                          <a:solidFill>
                            <a:srgbClr val="646161"/>
                          </a:solidFill>
                          <a:effectLst/>
                          <a:latin typeface="PT Sans" panose="020B0503020203020204" pitchFamily="34" charset="0"/>
                        </a:rPr>
                        <a:t>QFO LEFT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100" b="0" i="0" u="none" strike="noStrike" dirty="0">
                          <a:solidFill>
                            <a:srgbClr val="646161"/>
                          </a:solidFill>
                          <a:effectLst/>
                          <a:latin typeface="PT Sans" panose="020B0503020203020204" pitchFamily="34" charset="0"/>
                        </a:rPr>
                        <a:t>16</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100" b="0" i="0" u="none" strike="noStrike" dirty="0">
                          <a:solidFill>
                            <a:srgbClr val="646161"/>
                          </a:solidFill>
                          <a:effectLst/>
                          <a:latin typeface="PT Sans" panose="020B0503020203020204" pitchFamily="34" charset="0"/>
                        </a:rPr>
                        <a:t>2*</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100" b="0" i="0" u="none" strike="noStrike" dirty="0">
                          <a:solidFill>
                            <a:srgbClr val="646161"/>
                          </a:solidFill>
                          <a:effectLst/>
                          <a:latin typeface="PT Sans" panose="020B0503020203020204" pitchFamily="34" charset="0"/>
                        </a:rPr>
                        <a:t>Removed from the ring during the YETS 21/22</a:t>
                      </a:r>
                    </a:p>
                    <a:p>
                      <a:pPr algn="just" fontAlgn="t"/>
                      <a:r>
                        <a:rPr lang="en-GB" sz="1100" b="0" i="0" u="none" strike="noStrike" dirty="0">
                          <a:solidFill>
                            <a:srgbClr val="646161"/>
                          </a:solidFill>
                          <a:effectLst/>
                          <a:latin typeface="PT Sans" panose="020B0503020203020204" pitchFamily="34" charset="0"/>
                        </a:rPr>
                        <a:t>#17 repaired (only where it leaked!) and certified</a:t>
                      </a:r>
                    </a:p>
                    <a:p>
                      <a:pPr algn="just" fontAlgn="t"/>
                      <a:r>
                        <a:rPr lang="en-GB" sz="1100" b="0" i="0" u="none" strike="noStrike" dirty="0">
                          <a:solidFill>
                            <a:srgbClr val="646161"/>
                          </a:solidFill>
                          <a:effectLst/>
                          <a:latin typeface="PT Sans" panose="020B0503020203020204" pitchFamily="34" charset="0"/>
                        </a:rPr>
                        <a:t>#30 repaired (only where it leaked!) and certified but has since had additional sample cut and requires additional repair</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extLst>
                  <a:ext uri="{0D108BD9-81ED-4DB2-BD59-A6C34878D82A}">
                    <a16:rowId xmlns:a16="http://schemas.microsoft.com/office/drawing/2014/main" val="2183624139"/>
                  </a:ext>
                </a:extLst>
              </a:tr>
              <a:tr h="183084">
                <a:tc>
                  <a:txBody>
                    <a:bodyPr/>
                    <a:lstStyle/>
                    <a:p>
                      <a:pPr algn="ctr" fontAlgn="t"/>
                      <a:r>
                        <a:rPr lang="en-GB" sz="1100" b="0" i="0" u="sng" strike="noStrike" dirty="0">
                          <a:solidFill>
                            <a:srgbClr val="0563C1"/>
                          </a:solidFill>
                          <a:effectLst/>
                          <a:latin typeface="Calibri" panose="020F0502020204030204" pitchFamily="34" charset="0"/>
                          <a:hlinkClick r:id="rId3"/>
                        </a:rPr>
                        <a:t>PXMQNED4WP</a:t>
                      </a:r>
                      <a:endParaRPr lang="en-GB" sz="11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just" fontAlgn="t"/>
                      <a:r>
                        <a:rPr lang="en-GB" sz="1100" b="0" i="0" u="none" strike="noStrike">
                          <a:solidFill>
                            <a:srgbClr val="646161"/>
                          </a:solidFill>
                          <a:effectLst/>
                          <a:latin typeface="PT Sans" panose="020B0503020203020204" pitchFamily="34" charset="0"/>
                        </a:rPr>
                        <a:t>QFO RIGHT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GB" sz="1100" b="0" i="0" u="none" strike="noStrike">
                          <a:solidFill>
                            <a:srgbClr val="646161"/>
                          </a:solidFill>
                          <a:effectLst/>
                          <a:latin typeface="PT Sans" panose="020B0503020203020204" pitchFamily="34" charset="0"/>
                        </a:rPr>
                        <a:t>16</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GB" sz="1100" b="0" i="0" u="none" strike="noStrike" dirty="0">
                          <a:solidFill>
                            <a:srgbClr val="646161"/>
                          </a:solidFill>
                          <a:effectLst/>
                          <a:latin typeface="PT Sans" panose="020B0503020203020204" pitchFamily="34" charset="0"/>
                        </a:rPr>
                        <a:t>1*</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just" fontAlgn="t"/>
                      <a:r>
                        <a:rPr lang="en-GB" sz="1100" b="0" i="0" u="none" strike="noStrike" dirty="0">
                          <a:solidFill>
                            <a:srgbClr val="646161"/>
                          </a:solidFill>
                          <a:effectLst/>
                          <a:latin typeface="PT Sans" panose="020B0503020203020204" pitchFamily="34" charset="0"/>
                        </a:rPr>
                        <a:t>NC Removed from the ring during the YETS 22/23, sample extracted</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extLst>
                  <a:ext uri="{0D108BD9-81ED-4DB2-BD59-A6C34878D82A}">
                    <a16:rowId xmlns:a16="http://schemas.microsoft.com/office/drawing/2014/main" val="3822100227"/>
                  </a:ext>
                </a:extLst>
              </a:tr>
              <a:tr h="183084">
                <a:tc>
                  <a:txBody>
                    <a:bodyPr/>
                    <a:lstStyle/>
                    <a:p>
                      <a:pPr algn="ctr" fontAlgn="t"/>
                      <a:r>
                        <a:rPr lang="en-GB" sz="1100" b="0" i="0" u="sng" strike="noStrike" dirty="0">
                          <a:solidFill>
                            <a:srgbClr val="0563C1"/>
                          </a:solidFill>
                          <a:effectLst/>
                          <a:latin typeface="Calibri" panose="020F0502020204030204" pitchFamily="34" charset="0"/>
                          <a:hlinkClick r:id="rId4"/>
                        </a:rPr>
                        <a:t>PXMQNFA4WP</a:t>
                      </a:r>
                      <a:endParaRPr lang="en-GB" sz="11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100" b="0" i="0" u="none" strike="noStrike">
                          <a:solidFill>
                            <a:srgbClr val="646161"/>
                          </a:solidFill>
                          <a:effectLst/>
                          <a:latin typeface="PT Sans" panose="020B0503020203020204" pitchFamily="34" charset="0"/>
                        </a:rPr>
                        <a:t>QDE left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100" b="0" i="0" u="none" strike="noStrike">
                          <a:solidFill>
                            <a:srgbClr val="646161"/>
                          </a:solidFill>
                          <a:effectLst/>
                          <a:latin typeface="PT Sans" panose="020B0503020203020204" pitchFamily="34" charset="0"/>
                        </a:rPr>
                        <a:t>8</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100" b="0" i="0" u="none" strike="noStrike" dirty="0">
                          <a:solidFill>
                            <a:srgbClr val="646161"/>
                          </a:solidFill>
                          <a:effectLst/>
                          <a:latin typeface="PT Sans" panose="020B0503020203020204" pitchFamily="34" charset="0"/>
                        </a:rPr>
                        <a:t>1*</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100" b="0" i="0" u="none" strike="noStrike" dirty="0">
                          <a:solidFill>
                            <a:srgbClr val="646161"/>
                          </a:solidFill>
                          <a:effectLst/>
                          <a:latin typeface="PT Sans" panose="020B0503020203020204" pitchFamily="34" charset="0"/>
                        </a:rPr>
                        <a:t>NC Removed from the ring during the YETS 22/23, sample extracted</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extLst>
                  <a:ext uri="{0D108BD9-81ED-4DB2-BD59-A6C34878D82A}">
                    <a16:rowId xmlns:a16="http://schemas.microsoft.com/office/drawing/2014/main" val="539639153"/>
                  </a:ext>
                </a:extLst>
              </a:tr>
              <a:tr h="183084">
                <a:tc>
                  <a:txBody>
                    <a:bodyPr/>
                    <a:lstStyle/>
                    <a:p>
                      <a:pPr algn="ctr" fontAlgn="t"/>
                      <a:r>
                        <a:rPr lang="en-GB" sz="1100" b="0" i="0" u="sng" strike="noStrike" dirty="0">
                          <a:solidFill>
                            <a:srgbClr val="0563C1"/>
                          </a:solidFill>
                          <a:effectLst/>
                          <a:latin typeface="Calibri" panose="020F0502020204030204" pitchFamily="34" charset="0"/>
                          <a:hlinkClick r:id="rId5"/>
                        </a:rPr>
                        <a:t>PXMQNFJ4WP</a:t>
                      </a:r>
                      <a:endParaRPr lang="en-GB" sz="11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just" fontAlgn="t"/>
                      <a:r>
                        <a:rPr lang="en-GB" sz="1100" b="0" i="0" u="none" strike="noStrike" dirty="0">
                          <a:solidFill>
                            <a:srgbClr val="646161"/>
                          </a:solidFill>
                          <a:effectLst/>
                          <a:latin typeface="PT Sans" panose="020B0503020203020204" pitchFamily="34" charset="0"/>
                        </a:rPr>
                        <a:t>QDE right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GB" sz="1100" b="0" i="0" u="none" strike="noStrike" dirty="0">
                          <a:solidFill>
                            <a:srgbClr val="646161"/>
                          </a:solidFill>
                          <a:effectLst/>
                          <a:latin typeface="PT Sans" panose="020B0503020203020204" pitchFamily="34" charset="0"/>
                        </a:rPr>
                        <a:t>8</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GB" sz="1100" b="0" i="0" u="none" strike="noStrike" dirty="0">
                          <a:solidFill>
                            <a:srgbClr val="646161"/>
                          </a:solidFill>
                          <a:effectLst/>
                          <a:latin typeface="PT Sans" panose="020B0503020203020204" pitchFamily="34" charset="0"/>
                        </a:rPr>
                        <a:t>1*</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just" fontAlgn="t"/>
                      <a:r>
                        <a:rPr lang="en-GB" sz="1100" b="0" i="0" u="none" strike="noStrike" dirty="0">
                          <a:solidFill>
                            <a:srgbClr val="646161"/>
                          </a:solidFill>
                          <a:effectLst/>
                          <a:latin typeface="PT Sans" panose="020B0503020203020204" pitchFamily="34" charset="0"/>
                        </a:rPr>
                        <a:t>NC Removed from the ring during the YETS 22/23, sample extracted</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extLst>
                  <a:ext uri="{0D108BD9-81ED-4DB2-BD59-A6C34878D82A}">
                    <a16:rowId xmlns:a16="http://schemas.microsoft.com/office/drawing/2014/main" val="1131357616"/>
                  </a:ext>
                </a:extLst>
              </a:tr>
              <a:tr h="183084">
                <a:tc>
                  <a:txBody>
                    <a:bodyPr/>
                    <a:lstStyle/>
                    <a:p>
                      <a:pPr algn="just" fontAlgn="t"/>
                      <a:r>
                        <a:rPr lang="en-GB" sz="1100" b="0" i="0" u="sng" strike="noStrike">
                          <a:solidFill>
                            <a:srgbClr val="0563C1"/>
                          </a:solidFill>
                          <a:effectLst/>
                          <a:latin typeface="Calibri" panose="020F0502020204030204" pitchFamily="34" charset="0"/>
                        </a:rPr>
                        <a:t> </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100" b="0" i="0" u="none" strike="noStrike">
                          <a:solidFill>
                            <a:srgbClr val="646161"/>
                          </a:solidFill>
                          <a:effectLst/>
                          <a:latin typeface="PT Sans" panose="020B0503020203020204" pitchFamily="34" charset="0"/>
                        </a:rPr>
                        <a:t> </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100" b="0" i="0" u="none" strike="noStrike">
                          <a:solidFill>
                            <a:srgbClr val="646161"/>
                          </a:solidFill>
                          <a:effectLst/>
                          <a:latin typeface="PT Sans" panose="020B0503020203020204" pitchFamily="34" charset="0"/>
                        </a:rPr>
                        <a:t>48</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100" b="0" i="0" u="none" strike="noStrike" dirty="0">
                          <a:solidFill>
                            <a:srgbClr val="646161"/>
                          </a:solidFill>
                          <a:effectLst/>
                          <a:latin typeface="PT Sans" panose="020B0503020203020204" pitchFamily="34" charset="0"/>
                        </a:rPr>
                        <a:t> 5</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100" b="0" i="0" u="none" strike="noStrike" dirty="0">
                          <a:solidFill>
                            <a:srgbClr val="646161"/>
                          </a:solidFill>
                          <a:effectLst/>
                          <a:latin typeface="PT Sans" panose="020B0503020203020204" pitchFamily="34" charset="0"/>
                        </a:rPr>
                        <a:t> </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extLst>
                  <a:ext uri="{0D108BD9-81ED-4DB2-BD59-A6C34878D82A}">
                    <a16:rowId xmlns:a16="http://schemas.microsoft.com/office/drawing/2014/main" val="3951071152"/>
                  </a:ext>
                </a:extLst>
              </a:tr>
            </a:tbl>
          </a:graphicData>
        </a:graphic>
      </p:graphicFrame>
      <p:sp>
        <p:nvSpPr>
          <p:cNvPr id="9" name="TextBox 8">
            <a:extLst>
              <a:ext uri="{FF2B5EF4-FFF2-40B4-BE49-F238E27FC236}">
                <a16:creationId xmlns:a16="http://schemas.microsoft.com/office/drawing/2014/main" id="{CED0ECA8-834B-1DF8-E34E-4282E68AED69}"/>
              </a:ext>
            </a:extLst>
          </p:cNvPr>
          <p:cNvSpPr txBox="1"/>
          <p:nvPr/>
        </p:nvSpPr>
        <p:spPr>
          <a:xfrm>
            <a:off x="1286458" y="158877"/>
            <a:ext cx="6571084" cy="461665"/>
          </a:xfrm>
          <a:prstGeom prst="rect">
            <a:avLst/>
          </a:prstGeom>
          <a:noFill/>
        </p:spPr>
        <p:txBody>
          <a:bodyPr wrap="square" rtlCol="0">
            <a:spAutoFit/>
          </a:bodyPr>
          <a:lstStyle/>
          <a:p>
            <a:pPr algn="ctr"/>
            <a:r>
              <a:rPr lang="en-US" sz="2400" dirty="0"/>
              <a:t>PSB quadrupole magnet ageing</a:t>
            </a:r>
            <a:endParaRPr lang="en-GB" sz="2400" dirty="0"/>
          </a:p>
        </p:txBody>
      </p:sp>
      <p:sp>
        <p:nvSpPr>
          <p:cNvPr id="19" name="TextBox 18">
            <a:extLst>
              <a:ext uri="{FF2B5EF4-FFF2-40B4-BE49-F238E27FC236}">
                <a16:creationId xmlns:a16="http://schemas.microsoft.com/office/drawing/2014/main" id="{521D6EB7-15A4-8063-44CD-8714C5C811C6}"/>
              </a:ext>
            </a:extLst>
          </p:cNvPr>
          <p:cNvSpPr txBox="1"/>
          <p:nvPr/>
        </p:nvSpPr>
        <p:spPr>
          <a:xfrm>
            <a:off x="6407321" y="5837349"/>
            <a:ext cx="1900423" cy="861774"/>
          </a:xfrm>
          <a:prstGeom prst="rect">
            <a:avLst/>
          </a:prstGeom>
          <a:noFill/>
        </p:spPr>
        <p:txBody>
          <a:bodyPr wrap="square" rtlCol="0">
            <a:spAutoFit/>
          </a:bodyPr>
          <a:lstStyle/>
          <a:p>
            <a:r>
              <a:rPr lang="en-US" sz="750" dirty="0"/>
              <a:t>*</a:t>
            </a:r>
            <a:r>
              <a:rPr lang="en-US" sz="700" dirty="0"/>
              <a:t>Non-conformity reports: </a:t>
            </a:r>
          </a:p>
          <a:p>
            <a:r>
              <a:rPr lang="en-GB" sz="700" dirty="0">
                <a:solidFill>
                  <a:srgbClr val="0563C1"/>
                </a:solidFill>
                <a:latin typeface="Helvetica Neue"/>
                <a:hlinkClick r:id="rId6">
                  <a:extLst>
                    <a:ext uri="{A12FA001-AC4F-418D-AE19-62706E023703}">
                      <ahyp:hlinkClr xmlns:ahyp="http://schemas.microsoft.com/office/drawing/2018/hyperlinkcolor" val="tx"/>
                    </a:ext>
                  </a:extLst>
                </a:hlinkClick>
              </a:rPr>
              <a:t>https://edms.cern.ch/document/2664838</a:t>
            </a:r>
            <a:endParaRPr lang="en-GB" sz="700" dirty="0">
              <a:solidFill>
                <a:srgbClr val="0645AD"/>
              </a:solidFill>
              <a:latin typeface="Helvetica Neue"/>
            </a:endParaRPr>
          </a:p>
          <a:p>
            <a:r>
              <a:rPr lang="en-GB" sz="700" dirty="0">
                <a:solidFill>
                  <a:srgbClr val="0645AD"/>
                </a:solidFill>
                <a:latin typeface="Helvetica Neue"/>
                <a:hlinkClick r:id="rId7"/>
              </a:rPr>
              <a:t>https://edms.cern.ch/document/2603476</a:t>
            </a:r>
            <a:endParaRPr lang="en-GB" sz="700" dirty="0">
              <a:solidFill>
                <a:srgbClr val="0645AD"/>
              </a:solidFill>
              <a:latin typeface="Helvetica Neue"/>
            </a:endParaRPr>
          </a:p>
          <a:p>
            <a:r>
              <a:rPr lang="en-GB" sz="700" dirty="0">
                <a:hlinkClick r:id="rId8"/>
              </a:rPr>
              <a:t>https://edms.cern.ch/document/2779972</a:t>
            </a:r>
            <a:endParaRPr lang="en-GB" sz="700" dirty="0"/>
          </a:p>
          <a:p>
            <a:r>
              <a:rPr lang="en-GB" sz="700" dirty="0">
                <a:solidFill>
                  <a:srgbClr val="0645AD"/>
                </a:solidFill>
                <a:latin typeface="Helvetica Neue"/>
                <a:hlinkClick r:id="rId9"/>
              </a:rPr>
              <a:t>https://edms.cern.ch/document/2812055</a:t>
            </a:r>
            <a:endParaRPr lang="en-GB" sz="700" dirty="0">
              <a:solidFill>
                <a:srgbClr val="0645AD"/>
              </a:solidFill>
              <a:latin typeface="Helvetica Neue"/>
            </a:endParaRPr>
          </a:p>
          <a:p>
            <a:r>
              <a:rPr lang="en-GB" sz="700" b="0" i="0" u="none" strike="noStrike" dirty="0">
                <a:solidFill>
                  <a:srgbClr val="0645AD"/>
                </a:solidFill>
                <a:effectLst/>
                <a:latin typeface="Helvetica Neue"/>
                <a:hlinkClick r:id="rId10"/>
              </a:rPr>
              <a:t>https://edms.cern.ch/document/2812056</a:t>
            </a:r>
            <a:endParaRPr lang="en-GB" sz="700" dirty="0"/>
          </a:p>
          <a:p>
            <a:endParaRPr lang="en-GB" sz="750" dirty="0"/>
          </a:p>
        </p:txBody>
      </p:sp>
      <p:sp>
        <p:nvSpPr>
          <p:cNvPr id="21" name="TextBox 20">
            <a:extLst>
              <a:ext uri="{FF2B5EF4-FFF2-40B4-BE49-F238E27FC236}">
                <a16:creationId xmlns:a16="http://schemas.microsoft.com/office/drawing/2014/main" id="{BB532211-157E-8BA8-1666-6A915AFB3766}"/>
              </a:ext>
            </a:extLst>
          </p:cNvPr>
          <p:cNvSpPr txBox="1"/>
          <p:nvPr/>
        </p:nvSpPr>
        <p:spPr>
          <a:xfrm>
            <a:off x="5389314" y="1292311"/>
            <a:ext cx="3584028" cy="2685351"/>
          </a:xfrm>
          <a:prstGeom prst="rect">
            <a:avLst/>
          </a:prstGeom>
          <a:noFill/>
        </p:spPr>
        <p:txBody>
          <a:bodyPr wrap="square" rtlCol="0">
            <a:spAutoFit/>
          </a:bodyPr>
          <a:lstStyle/>
          <a:p>
            <a:pPr algn="ctr"/>
            <a:r>
              <a:rPr lang="en-US" sz="1350" b="1" dirty="0"/>
              <a:t>A Unique Construction!</a:t>
            </a:r>
          </a:p>
          <a:p>
            <a:pPr marL="214313" indent="-214313">
              <a:buFont typeface="Arial" panose="020B0604020202020204" pitchFamily="34" charset="0"/>
              <a:buChar char="•"/>
            </a:pPr>
            <a:r>
              <a:rPr lang="en-US" sz="1350" dirty="0"/>
              <a:t>Single lamination (no means to open the magnet)</a:t>
            </a:r>
          </a:p>
          <a:p>
            <a:pPr marL="214313" indent="-214313">
              <a:buFont typeface="Arial" panose="020B0604020202020204" pitchFamily="34" charset="0"/>
              <a:buChar char="•"/>
            </a:pPr>
            <a:r>
              <a:rPr lang="en-US" sz="1350" dirty="0"/>
              <a:t>Coil built-up turn by turn (~76 brazed connections per magnet, ~3650 in operation)**</a:t>
            </a:r>
          </a:p>
          <a:p>
            <a:pPr marL="214313" indent="-214313">
              <a:buFont typeface="Arial" panose="020B0604020202020204" pitchFamily="34" charset="0"/>
              <a:buChar char="•"/>
            </a:pPr>
            <a:r>
              <a:rPr lang="en-US" sz="1350" dirty="0"/>
              <a:t>Mica/glass fiber insulation tape with the </a:t>
            </a:r>
            <a:r>
              <a:rPr lang="en-US" sz="1350" u="sng" dirty="0"/>
              <a:t>whole</a:t>
            </a:r>
            <a:r>
              <a:rPr lang="en-US" sz="1350" dirty="0"/>
              <a:t> </a:t>
            </a:r>
            <a:r>
              <a:rPr lang="en-US" sz="1350" u="sng" dirty="0"/>
              <a:t>magnet</a:t>
            </a:r>
            <a:r>
              <a:rPr lang="en-US" sz="1350" dirty="0"/>
              <a:t> resin impregnated (true VPI method which CERN is not equipped)</a:t>
            </a:r>
          </a:p>
          <a:p>
            <a:pPr marL="214313" indent="-214313">
              <a:buFont typeface="Arial" panose="020B0604020202020204" pitchFamily="34" charset="0"/>
              <a:buChar char="•"/>
            </a:pPr>
            <a:endParaRPr lang="en-US" sz="1350" dirty="0"/>
          </a:p>
          <a:p>
            <a:r>
              <a:rPr lang="en-US" sz="1200" dirty="0">
                <a:solidFill>
                  <a:srgbClr val="FF0000"/>
                </a:solidFill>
              </a:rPr>
              <a:t>ZERO LEAKS UNTIL 2021 AND FIVE SINCE! </a:t>
            </a:r>
          </a:p>
          <a:p>
            <a:endParaRPr lang="en-GB" sz="1350" dirty="0"/>
          </a:p>
          <a:p>
            <a:r>
              <a:rPr lang="en-GB" sz="800" dirty="0"/>
              <a:t>** Additional undocumented brazed joints are being discovered</a:t>
            </a:r>
          </a:p>
        </p:txBody>
      </p:sp>
      <p:grpSp>
        <p:nvGrpSpPr>
          <p:cNvPr id="11" name="Group 10">
            <a:extLst>
              <a:ext uri="{FF2B5EF4-FFF2-40B4-BE49-F238E27FC236}">
                <a16:creationId xmlns:a16="http://schemas.microsoft.com/office/drawing/2014/main" id="{4A27D73C-D684-32A6-5AFB-A0FFE21528A0}"/>
              </a:ext>
            </a:extLst>
          </p:cNvPr>
          <p:cNvGrpSpPr/>
          <p:nvPr/>
        </p:nvGrpSpPr>
        <p:grpSpPr>
          <a:xfrm>
            <a:off x="486288" y="1365151"/>
            <a:ext cx="4639989" cy="2647392"/>
            <a:chOff x="480060" y="2918898"/>
            <a:chExt cx="4639989" cy="2647392"/>
          </a:xfrm>
        </p:grpSpPr>
        <p:grpSp>
          <p:nvGrpSpPr>
            <p:cNvPr id="10" name="Group 9">
              <a:extLst>
                <a:ext uri="{FF2B5EF4-FFF2-40B4-BE49-F238E27FC236}">
                  <a16:creationId xmlns:a16="http://schemas.microsoft.com/office/drawing/2014/main" id="{B4F2851E-33A7-C0CB-CEDF-929609DD9FF0}"/>
                </a:ext>
              </a:extLst>
            </p:cNvPr>
            <p:cNvGrpSpPr/>
            <p:nvPr/>
          </p:nvGrpSpPr>
          <p:grpSpPr>
            <a:xfrm>
              <a:off x="2522460" y="2968273"/>
              <a:ext cx="2597589" cy="2598017"/>
              <a:chOff x="2522460" y="2968273"/>
              <a:chExt cx="2597589" cy="2598017"/>
            </a:xfrm>
          </p:grpSpPr>
          <p:pic>
            <p:nvPicPr>
              <p:cNvPr id="22" name="Picture 21">
                <a:extLst>
                  <a:ext uri="{FF2B5EF4-FFF2-40B4-BE49-F238E27FC236}">
                    <a16:creationId xmlns:a16="http://schemas.microsoft.com/office/drawing/2014/main" id="{FFEFB977-226F-9C9A-2FC4-8257ED2470B8}"/>
                  </a:ext>
                </a:extLst>
              </p:cNvPr>
              <p:cNvPicPr>
                <a:picLocks noChangeAspect="1"/>
              </p:cNvPicPr>
              <p:nvPr/>
            </p:nvPicPr>
            <p:blipFill>
              <a:blip r:embed="rId11"/>
              <a:stretch>
                <a:fillRect/>
              </a:stretch>
            </p:blipFill>
            <p:spPr>
              <a:xfrm>
                <a:off x="4005051" y="3191911"/>
                <a:ext cx="1083900" cy="305149"/>
              </a:xfrm>
              <a:prstGeom prst="rect">
                <a:avLst/>
              </a:prstGeom>
            </p:spPr>
          </p:pic>
          <p:pic>
            <p:nvPicPr>
              <p:cNvPr id="23" name="Picture 22">
                <a:extLst>
                  <a:ext uri="{FF2B5EF4-FFF2-40B4-BE49-F238E27FC236}">
                    <a16:creationId xmlns:a16="http://schemas.microsoft.com/office/drawing/2014/main" id="{614F4A05-95D3-2887-B831-B7D4CE2713E0}"/>
                  </a:ext>
                </a:extLst>
              </p:cNvPr>
              <p:cNvPicPr>
                <a:picLocks noChangeAspect="1"/>
              </p:cNvPicPr>
              <p:nvPr/>
            </p:nvPicPr>
            <p:blipFill>
              <a:blip r:embed="rId12"/>
              <a:stretch>
                <a:fillRect/>
              </a:stretch>
            </p:blipFill>
            <p:spPr>
              <a:xfrm rot="5400000">
                <a:off x="3892625" y="4851772"/>
                <a:ext cx="721097" cy="360548"/>
              </a:xfrm>
              <a:prstGeom prst="rect">
                <a:avLst/>
              </a:prstGeom>
            </p:spPr>
          </p:pic>
          <p:pic>
            <p:nvPicPr>
              <p:cNvPr id="24" name="Picture 23">
                <a:extLst>
                  <a:ext uri="{FF2B5EF4-FFF2-40B4-BE49-F238E27FC236}">
                    <a16:creationId xmlns:a16="http://schemas.microsoft.com/office/drawing/2014/main" id="{B3D444FD-FC7A-8F83-86F9-AA718B7F597D}"/>
                  </a:ext>
                </a:extLst>
              </p:cNvPr>
              <p:cNvPicPr>
                <a:picLocks noChangeAspect="1"/>
              </p:cNvPicPr>
              <p:nvPr/>
            </p:nvPicPr>
            <p:blipFill>
              <a:blip r:embed="rId13"/>
              <a:stretch>
                <a:fillRect/>
              </a:stretch>
            </p:blipFill>
            <p:spPr>
              <a:xfrm>
                <a:off x="4005053" y="3792882"/>
                <a:ext cx="1014791" cy="768993"/>
              </a:xfrm>
              <a:prstGeom prst="rect">
                <a:avLst/>
              </a:prstGeom>
            </p:spPr>
          </p:pic>
          <p:pic>
            <p:nvPicPr>
              <p:cNvPr id="25" name="Picture 24">
                <a:extLst>
                  <a:ext uri="{FF2B5EF4-FFF2-40B4-BE49-F238E27FC236}">
                    <a16:creationId xmlns:a16="http://schemas.microsoft.com/office/drawing/2014/main" id="{EFD19623-2206-533D-A99F-0F82B2038226}"/>
                  </a:ext>
                </a:extLst>
              </p:cNvPr>
              <p:cNvPicPr>
                <a:picLocks noChangeAspect="1"/>
              </p:cNvPicPr>
              <p:nvPr/>
            </p:nvPicPr>
            <p:blipFill>
              <a:blip r:embed="rId14"/>
              <a:stretch>
                <a:fillRect/>
              </a:stretch>
            </p:blipFill>
            <p:spPr>
              <a:xfrm>
                <a:off x="4696485" y="4677288"/>
                <a:ext cx="423564" cy="360814"/>
              </a:xfrm>
              <a:prstGeom prst="rect">
                <a:avLst/>
              </a:prstGeom>
            </p:spPr>
          </p:pic>
          <p:pic>
            <p:nvPicPr>
              <p:cNvPr id="27" name="Picture 26">
                <a:extLst>
                  <a:ext uri="{FF2B5EF4-FFF2-40B4-BE49-F238E27FC236}">
                    <a16:creationId xmlns:a16="http://schemas.microsoft.com/office/drawing/2014/main" id="{F00831B7-3CA6-E4EE-E30D-975910EDE2DA}"/>
                  </a:ext>
                </a:extLst>
              </p:cNvPr>
              <p:cNvPicPr>
                <a:picLocks noChangeAspect="1"/>
              </p:cNvPicPr>
              <p:nvPr/>
            </p:nvPicPr>
            <p:blipFill rotWithShape="1">
              <a:blip r:embed="rId15"/>
              <a:srcRect l="2505" b="7308"/>
              <a:stretch/>
            </p:blipFill>
            <p:spPr>
              <a:xfrm rot="5400000">
                <a:off x="1877933" y="3612800"/>
                <a:ext cx="2598017" cy="1308964"/>
              </a:xfrm>
              <a:prstGeom prst="rect">
                <a:avLst/>
              </a:prstGeom>
            </p:spPr>
          </p:pic>
        </p:grpSp>
        <p:pic>
          <p:nvPicPr>
            <p:cNvPr id="6" name="Picture 5" descr="A picture containing orange, drum&#10;&#10;Description automatically generated">
              <a:extLst>
                <a:ext uri="{FF2B5EF4-FFF2-40B4-BE49-F238E27FC236}">
                  <a16:creationId xmlns:a16="http://schemas.microsoft.com/office/drawing/2014/main" id="{C82F6E64-C3CB-603B-D19F-31277D838814}"/>
                </a:ext>
              </a:extLst>
            </p:cNvPr>
            <p:cNvPicPr>
              <a:picLocks noChangeAspect="1"/>
            </p:cNvPicPr>
            <p:nvPr/>
          </p:nvPicPr>
          <p:blipFill>
            <a:blip r:embed="rId16"/>
            <a:stretch>
              <a:fillRect/>
            </a:stretch>
          </p:blipFill>
          <p:spPr>
            <a:xfrm>
              <a:off x="480060" y="2918898"/>
              <a:ext cx="1983167" cy="2644222"/>
            </a:xfrm>
            <a:prstGeom prst="rect">
              <a:avLst/>
            </a:prstGeom>
          </p:spPr>
        </p:pic>
      </p:grpSp>
      <p:sp>
        <p:nvSpPr>
          <p:cNvPr id="8" name="TextBox 7">
            <a:extLst>
              <a:ext uri="{FF2B5EF4-FFF2-40B4-BE49-F238E27FC236}">
                <a16:creationId xmlns:a16="http://schemas.microsoft.com/office/drawing/2014/main" id="{6AF6D43C-36DB-3607-8450-BBCF2FE42B16}"/>
              </a:ext>
            </a:extLst>
          </p:cNvPr>
          <p:cNvSpPr txBox="1"/>
          <p:nvPr/>
        </p:nvSpPr>
        <p:spPr>
          <a:xfrm>
            <a:off x="0" y="669349"/>
            <a:ext cx="9135834" cy="369332"/>
          </a:xfrm>
          <a:prstGeom prst="rect">
            <a:avLst/>
          </a:prstGeom>
          <a:noFill/>
        </p:spPr>
        <p:txBody>
          <a:bodyPr wrap="none" rtlCol="0">
            <a:spAutoFit/>
          </a:bodyPr>
          <a:lstStyle/>
          <a:p>
            <a:pPr algn="ctr"/>
            <a:r>
              <a:rPr lang="en-US" sz="1800" b="1" u="sng" dirty="0">
                <a:solidFill>
                  <a:srgbClr val="00B050"/>
                </a:solidFill>
              </a:rPr>
              <a:t>REMINDER:</a:t>
            </a:r>
            <a:r>
              <a:rPr lang="en-US" sz="1800" dirty="0">
                <a:solidFill>
                  <a:srgbClr val="00B050"/>
                </a:solidFill>
              </a:rPr>
              <a:t>  Until 2021 the only PSB quadrupole exchange was due to a vacuum leak!</a:t>
            </a:r>
            <a:endParaRPr lang="en-GB" dirty="0"/>
          </a:p>
        </p:txBody>
      </p:sp>
      <p:sp>
        <p:nvSpPr>
          <p:cNvPr id="14" name="Slide Number Placeholder 15">
            <a:extLst>
              <a:ext uri="{FF2B5EF4-FFF2-40B4-BE49-F238E27FC236}">
                <a16:creationId xmlns:a16="http://schemas.microsoft.com/office/drawing/2014/main" id="{9B80BBB7-D627-7BDD-FC35-BE11B22C0ADD}"/>
              </a:ext>
            </a:extLst>
          </p:cNvPr>
          <p:cNvSpPr>
            <a:spLocks noGrp="1"/>
          </p:cNvSpPr>
          <p:nvPr>
            <p:ph type="sldNum" sz="quarter" idx="12"/>
          </p:nvPr>
        </p:nvSpPr>
        <p:spPr>
          <a:xfrm>
            <a:off x="8610600" y="6356352"/>
            <a:ext cx="3958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800">
              <a:defRPr/>
            </a:pPr>
            <a:fld id="{CF95A08B-2425-6040-AEE9-86C7B423E582}" type="slidenum">
              <a:rPr lang="en-US" smtClean="0"/>
              <a:pPr algn="l" defTabSz="685800">
                <a:defRPr/>
              </a:pPr>
              <a:t>6</a:t>
            </a:fld>
            <a:endParaRPr lang="en-GB" sz="900" dirty="0">
              <a:solidFill>
                <a:prstClr val="black">
                  <a:tint val="75000"/>
                </a:prstClr>
              </a:solidFill>
              <a:latin typeface="Calibri" panose="020F0502020204030204"/>
            </a:endParaRPr>
          </a:p>
        </p:txBody>
      </p:sp>
      <p:sp>
        <p:nvSpPr>
          <p:cNvPr id="4" name="TextBox 3">
            <a:extLst>
              <a:ext uri="{FF2B5EF4-FFF2-40B4-BE49-F238E27FC236}">
                <a16:creationId xmlns:a16="http://schemas.microsoft.com/office/drawing/2014/main" id="{96CDAAF3-A968-D784-BA2B-857D8C47E4EE}"/>
              </a:ext>
            </a:extLst>
          </p:cNvPr>
          <p:cNvSpPr txBox="1"/>
          <p:nvPr/>
        </p:nvSpPr>
        <p:spPr>
          <a:xfrm>
            <a:off x="1786467" y="5858459"/>
            <a:ext cx="5020733" cy="246221"/>
          </a:xfrm>
          <a:prstGeom prst="rect">
            <a:avLst/>
          </a:prstGeom>
          <a:noFill/>
        </p:spPr>
        <p:txBody>
          <a:bodyPr wrap="square" rtlCol="0">
            <a:spAutoFit/>
          </a:bodyPr>
          <a:lstStyle/>
          <a:p>
            <a:pPr algn="ctr"/>
            <a:r>
              <a:rPr lang="en-US" sz="1000" dirty="0">
                <a:solidFill>
                  <a:schemeClr val="accent6"/>
                </a:solidFill>
              </a:rPr>
              <a:t>PSB Quadrupole status</a:t>
            </a:r>
            <a:endParaRPr lang="en-GB" sz="1000" dirty="0">
              <a:solidFill>
                <a:schemeClr val="accent6"/>
              </a:solidFill>
            </a:endParaRPr>
          </a:p>
        </p:txBody>
      </p:sp>
      <p:sp>
        <p:nvSpPr>
          <p:cNvPr id="12" name="Date Placeholder 11">
            <a:extLst>
              <a:ext uri="{FF2B5EF4-FFF2-40B4-BE49-F238E27FC236}">
                <a16:creationId xmlns:a16="http://schemas.microsoft.com/office/drawing/2014/main" id="{2A91B7CB-B5BA-369C-7894-45CAE89287BC}"/>
              </a:ext>
            </a:extLst>
          </p:cNvPr>
          <p:cNvSpPr>
            <a:spLocks noGrp="1"/>
          </p:cNvSpPr>
          <p:nvPr>
            <p:ph type="dt" sz="half" idx="10"/>
          </p:nvPr>
        </p:nvSpPr>
        <p:spPr/>
        <p:txBody>
          <a:bodyPr/>
          <a:lstStyle/>
          <a:p>
            <a:r>
              <a:rPr lang="en-US"/>
              <a:t>29/03/2023</a:t>
            </a:r>
            <a:endParaRPr lang="en-GB"/>
          </a:p>
        </p:txBody>
      </p:sp>
      <p:sp>
        <p:nvSpPr>
          <p:cNvPr id="2" name="Footer Placeholder 1">
            <a:extLst>
              <a:ext uri="{FF2B5EF4-FFF2-40B4-BE49-F238E27FC236}">
                <a16:creationId xmlns:a16="http://schemas.microsoft.com/office/drawing/2014/main" id="{837EFF11-FB65-3531-3A4C-1D1F729B5FA4}"/>
              </a:ext>
            </a:extLst>
          </p:cNvPr>
          <p:cNvSpPr>
            <a:spLocks noGrp="1"/>
          </p:cNvSpPr>
          <p:nvPr>
            <p:ph type="ftr" sz="quarter" idx="11"/>
          </p:nvPr>
        </p:nvSpPr>
        <p:spPr/>
        <p:txBody>
          <a:bodyPr/>
          <a:lstStyle/>
          <a:p>
            <a:r>
              <a:rPr lang="en-GB"/>
              <a:t>PS Booster magnets Task Force</a:t>
            </a:r>
          </a:p>
        </p:txBody>
      </p:sp>
    </p:spTree>
    <p:extLst>
      <p:ext uri="{BB962C8B-B14F-4D97-AF65-F5344CB8AC3E}">
        <p14:creationId xmlns:p14="http://schemas.microsoft.com/office/powerpoint/2010/main" val="2618892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ED0ECA8-834B-1DF8-E34E-4282E68AED69}"/>
              </a:ext>
            </a:extLst>
          </p:cNvPr>
          <p:cNvSpPr txBox="1"/>
          <p:nvPr/>
        </p:nvSpPr>
        <p:spPr>
          <a:xfrm>
            <a:off x="1286458" y="158877"/>
            <a:ext cx="6571084" cy="461665"/>
          </a:xfrm>
          <a:prstGeom prst="rect">
            <a:avLst/>
          </a:prstGeom>
          <a:noFill/>
        </p:spPr>
        <p:txBody>
          <a:bodyPr wrap="square" rtlCol="0">
            <a:spAutoFit/>
          </a:bodyPr>
          <a:lstStyle/>
          <a:p>
            <a:pPr algn="ctr"/>
            <a:r>
              <a:rPr lang="en-US" sz="2400" dirty="0"/>
              <a:t>PSB quadrupole - Brazing NC Location</a:t>
            </a:r>
            <a:endParaRPr lang="en-GB" sz="2400" dirty="0"/>
          </a:p>
        </p:txBody>
      </p:sp>
      <p:sp>
        <p:nvSpPr>
          <p:cNvPr id="14" name="Slide Number Placeholder 15">
            <a:extLst>
              <a:ext uri="{FF2B5EF4-FFF2-40B4-BE49-F238E27FC236}">
                <a16:creationId xmlns:a16="http://schemas.microsoft.com/office/drawing/2014/main" id="{9B80BBB7-D627-7BDD-FC35-BE11B22C0ADD}"/>
              </a:ext>
            </a:extLst>
          </p:cNvPr>
          <p:cNvSpPr>
            <a:spLocks noGrp="1"/>
          </p:cNvSpPr>
          <p:nvPr>
            <p:ph type="sldNum" sz="quarter" idx="12"/>
          </p:nvPr>
        </p:nvSpPr>
        <p:spPr>
          <a:xfrm>
            <a:off x="8610600" y="6356352"/>
            <a:ext cx="3958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85800">
              <a:defRPr/>
            </a:pPr>
            <a:fld id="{CF95A08B-2425-6040-AEE9-86C7B423E582}" type="slidenum">
              <a:rPr lang="en-US" smtClean="0"/>
              <a:pPr algn="l" defTabSz="685800">
                <a:defRPr/>
              </a:pPr>
              <a:t>7</a:t>
            </a:fld>
            <a:endParaRPr lang="en-GB" sz="900" dirty="0">
              <a:solidFill>
                <a:prstClr val="black">
                  <a:tint val="75000"/>
                </a:prstClr>
              </a:solidFill>
              <a:latin typeface="Calibri" panose="020F0502020204030204"/>
            </a:endParaRPr>
          </a:p>
        </p:txBody>
      </p:sp>
      <p:sp>
        <p:nvSpPr>
          <p:cNvPr id="12" name="Date Placeholder 11">
            <a:extLst>
              <a:ext uri="{FF2B5EF4-FFF2-40B4-BE49-F238E27FC236}">
                <a16:creationId xmlns:a16="http://schemas.microsoft.com/office/drawing/2014/main" id="{2A91B7CB-B5BA-369C-7894-45CAE89287BC}"/>
              </a:ext>
            </a:extLst>
          </p:cNvPr>
          <p:cNvSpPr>
            <a:spLocks noGrp="1"/>
          </p:cNvSpPr>
          <p:nvPr>
            <p:ph type="dt" sz="half" idx="10"/>
          </p:nvPr>
        </p:nvSpPr>
        <p:spPr/>
        <p:txBody>
          <a:bodyPr/>
          <a:lstStyle/>
          <a:p>
            <a:r>
              <a:rPr lang="en-US"/>
              <a:t>29/03/2023</a:t>
            </a:r>
            <a:endParaRPr lang="en-GB"/>
          </a:p>
        </p:txBody>
      </p:sp>
      <p:pic>
        <p:nvPicPr>
          <p:cNvPr id="5" name="Picture 4">
            <a:extLst>
              <a:ext uri="{FF2B5EF4-FFF2-40B4-BE49-F238E27FC236}">
                <a16:creationId xmlns:a16="http://schemas.microsoft.com/office/drawing/2014/main" id="{F8DACB1B-BF2C-10E3-192B-0D808AA55105}"/>
              </a:ext>
            </a:extLst>
          </p:cNvPr>
          <p:cNvPicPr>
            <a:picLocks noChangeAspect="1"/>
          </p:cNvPicPr>
          <p:nvPr/>
        </p:nvPicPr>
        <p:blipFill rotWithShape="1">
          <a:blip r:embed="rId2"/>
          <a:srcRect l="44924"/>
          <a:stretch/>
        </p:blipFill>
        <p:spPr>
          <a:xfrm>
            <a:off x="2934097" y="1666239"/>
            <a:ext cx="2688594" cy="3857946"/>
          </a:xfrm>
          <a:prstGeom prst="rect">
            <a:avLst/>
          </a:prstGeom>
        </p:spPr>
      </p:pic>
      <p:pic>
        <p:nvPicPr>
          <p:cNvPr id="15" name="Picture 14">
            <a:extLst>
              <a:ext uri="{FF2B5EF4-FFF2-40B4-BE49-F238E27FC236}">
                <a16:creationId xmlns:a16="http://schemas.microsoft.com/office/drawing/2014/main" id="{5D764881-0977-2466-8D88-EC0AA1428362}"/>
              </a:ext>
            </a:extLst>
          </p:cNvPr>
          <p:cNvPicPr>
            <a:picLocks noChangeAspect="1"/>
          </p:cNvPicPr>
          <p:nvPr/>
        </p:nvPicPr>
        <p:blipFill rotWithShape="1">
          <a:blip r:embed="rId3"/>
          <a:srcRect r="50000"/>
          <a:stretch/>
        </p:blipFill>
        <p:spPr>
          <a:xfrm rot="5400000">
            <a:off x="5857415" y="1043074"/>
            <a:ext cx="1356387" cy="1251428"/>
          </a:xfrm>
          <a:prstGeom prst="rect">
            <a:avLst/>
          </a:prstGeom>
          <a:ln w="57150">
            <a:solidFill>
              <a:srgbClr val="FF0000"/>
            </a:solidFill>
          </a:ln>
        </p:spPr>
      </p:pic>
      <p:pic>
        <p:nvPicPr>
          <p:cNvPr id="17" name="Picture 16" descr="A picture containing old, stacked&#10;&#10;Description automatically generated">
            <a:extLst>
              <a:ext uri="{FF2B5EF4-FFF2-40B4-BE49-F238E27FC236}">
                <a16:creationId xmlns:a16="http://schemas.microsoft.com/office/drawing/2014/main" id="{BB73C0DD-8726-E832-D6AC-4DBD723585AB}"/>
              </a:ext>
            </a:extLst>
          </p:cNvPr>
          <p:cNvPicPr>
            <a:picLocks noChangeAspect="1"/>
          </p:cNvPicPr>
          <p:nvPr/>
        </p:nvPicPr>
        <p:blipFill>
          <a:blip r:embed="rId4"/>
          <a:stretch>
            <a:fillRect/>
          </a:stretch>
        </p:blipFill>
        <p:spPr>
          <a:xfrm>
            <a:off x="1220794" y="4638111"/>
            <a:ext cx="1251428" cy="1687823"/>
          </a:xfrm>
          <a:prstGeom prst="rect">
            <a:avLst/>
          </a:prstGeom>
          <a:ln w="57150">
            <a:solidFill>
              <a:srgbClr val="00B050"/>
            </a:solidFill>
          </a:ln>
        </p:spPr>
      </p:pic>
      <p:sp>
        <p:nvSpPr>
          <p:cNvPr id="18" name="TextBox 17">
            <a:extLst>
              <a:ext uri="{FF2B5EF4-FFF2-40B4-BE49-F238E27FC236}">
                <a16:creationId xmlns:a16="http://schemas.microsoft.com/office/drawing/2014/main" id="{83AE3F2C-DBFF-31C8-87F8-A56996195252}"/>
              </a:ext>
            </a:extLst>
          </p:cNvPr>
          <p:cNvSpPr txBox="1"/>
          <p:nvPr/>
        </p:nvSpPr>
        <p:spPr>
          <a:xfrm>
            <a:off x="373157" y="668923"/>
            <a:ext cx="1251428" cy="1200329"/>
          </a:xfrm>
          <a:prstGeom prst="rect">
            <a:avLst/>
          </a:prstGeom>
          <a:noFill/>
        </p:spPr>
        <p:txBody>
          <a:bodyPr wrap="square" rtlCol="0">
            <a:spAutoFit/>
          </a:bodyPr>
          <a:lstStyle/>
          <a:p>
            <a:r>
              <a:rPr lang="en-US" dirty="0"/>
              <a:t>09/22</a:t>
            </a:r>
          </a:p>
          <a:p>
            <a:r>
              <a:rPr lang="en-US" dirty="0"/>
              <a:t>QDE5</a:t>
            </a:r>
          </a:p>
          <a:p>
            <a:r>
              <a:rPr lang="en-US" dirty="0"/>
              <a:t>“brazed end” R3</a:t>
            </a:r>
            <a:endParaRPr lang="en-GB" dirty="0"/>
          </a:p>
        </p:txBody>
      </p:sp>
      <p:sp>
        <p:nvSpPr>
          <p:cNvPr id="20" name="TextBox 19">
            <a:extLst>
              <a:ext uri="{FF2B5EF4-FFF2-40B4-BE49-F238E27FC236}">
                <a16:creationId xmlns:a16="http://schemas.microsoft.com/office/drawing/2014/main" id="{F4CA42F4-EFC2-62B2-EDB8-02732E00C18B}"/>
              </a:ext>
            </a:extLst>
          </p:cNvPr>
          <p:cNvSpPr txBox="1"/>
          <p:nvPr/>
        </p:nvSpPr>
        <p:spPr>
          <a:xfrm>
            <a:off x="7448526" y="1248001"/>
            <a:ext cx="1251428" cy="923330"/>
          </a:xfrm>
          <a:prstGeom prst="rect">
            <a:avLst/>
          </a:prstGeom>
          <a:noFill/>
        </p:spPr>
        <p:txBody>
          <a:bodyPr wrap="square" rtlCol="0">
            <a:spAutoFit/>
          </a:bodyPr>
          <a:lstStyle/>
          <a:p>
            <a:r>
              <a:rPr lang="en-US" dirty="0"/>
              <a:t>06/21</a:t>
            </a:r>
          </a:p>
          <a:p>
            <a:r>
              <a:rPr lang="en-US" dirty="0"/>
              <a:t>QFO161</a:t>
            </a:r>
          </a:p>
          <a:p>
            <a:r>
              <a:rPr lang="en-US" dirty="0"/>
              <a:t>“busbar”</a:t>
            </a:r>
            <a:endParaRPr lang="en-GB" dirty="0"/>
          </a:p>
        </p:txBody>
      </p:sp>
      <p:cxnSp>
        <p:nvCxnSpPr>
          <p:cNvPr id="28" name="Straight Arrow Connector 27">
            <a:extLst>
              <a:ext uri="{FF2B5EF4-FFF2-40B4-BE49-F238E27FC236}">
                <a16:creationId xmlns:a16="http://schemas.microsoft.com/office/drawing/2014/main" id="{3D727EFF-9695-FCA9-BACB-03B30EA9F00D}"/>
              </a:ext>
            </a:extLst>
          </p:cNvPr>
          <p:cNvCxnSpPr>
            <a:cxnSpLocks/>
            <a:stCxn id="15" idx="2"/>
          </p:cNvCxnSpPr>
          <p:nvPr/>
        </p:nvCxnSpPr>
        <p:spPr>
          <a:xfrm flipH="1">
            <a:off x="4330700" y="1668789"/>
            <a:ext cx="1579195" cy="67819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FF001E62-7891-9C34-A577-021D53B2BF1A}"/>
              </a:ext>
            </a:extLst>
          </p:cNvPr>
          <p:cNvCxnSpPr>
            <a:cxnSpLocks/>
          </p:cNvCxnSpPr>
          <p:nvPr/>
        </p:nvCxnSpPr>
        <p:spPr>
          <a:xfrm flipV="1">
            <a:off x="2523250" y="4027887"/>
            <a:ext cx="783381" cy="1004521"/>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273199EA-C1BA-71BB-FA23-009F912A6D3D}"/>
              </a:ext>
            </a:extLst>
          </p:cNvPr>
          <p:cNvSpPr txBox="1"/>
          <p:nvPr/>
        </p:nvSpPr>
        <p:spPr>
          <a:xfrm>
            <a:off x="198787" y="4516382"/>
            <a:ext cx="1251428" cy="1200329"/>
          </a:xfrm>
          <a:prstGeom prst="rect">
            <a:avLst/>
          </a:prstGeom>
          <a:noFill/>
        </p:spPr>
        <p:txBody>
          <a:bodyPr wrap="square" rtlCol="0">
            <a:spAutoFit/>
          </a:bodyPr>
          <a:lstStyle/>
          <a:p>
            <a:r>
              <a:rPr lang="en-US" dirty="0"/>
              <a:t>11/21</a:t>
            </a:r>
          </a:p>
          <a:p>
            <a:r>
              <a:rPr lang="en-US" dirty="0"/>
              <a:t>QFO91</a:t>
            </a:r>
          </a:p>
          <a:p>
            <a:r>
              <a:rPr lang="en-US" dirty="0"/>
              <a:t>“brazed end” R2</a:t>
            </a:r>
            <a:endParaRPr lang="en-GB" dirty="0"/>
          </a:p>
        </p:txBody>
      </p:sp>
      <p:pic>
        <p:nvPicPr>
          <p:cNvPr id="33" name="Picture 32">
            <a:extLst>
              <a:ext uri="{FF2B5EF4-FFF2-40B4-BE49-F238E27FC236}">
                <a16:creationId xmlns:a16="http://schemas.microsoft.com/office/drawing/2014/main" id="{805127EF-69C3-B4BD-B7EE-3D3D6635E370}"/>
              </a:ext>
            </a:extLst>
          </p:cNvPr>
          <p:cNvPicPr>
            <a:picLocks noChangeAspect="1"/>
          </p:cNvPicPr>
          <p:nvPr/>
        </p:nvPicPr>
        <p:blipFill>
          <a:blip r:embed="rId5"/>
          <a:stretch>
            <a:fillRect/>
          </a:stretch>
        </p:blipFill>
        <p:spPr>
          <a:xfrm rot="5400000">
            <a:off x="965189" y="1265450"/>
            <a:ext cx="1728018" cy="797151"/>
          </a:xfrm>
          <a:prstGeom prst="rect">
            <a:avLst/>
          </a:prstGeom>
          <a:ln w="57150">
            <a:solidFill>
              <a:srgbClr val="FFFF00"/>
            </a:solidFill>
          </a:ln>
        </p:spPr>
      </p:pic>
      <p:cxnSp>
        <p:nvCxnSpPr>
          <p:cNvPr id="34" name="Straight Arrow Connector 33">
            <a:extLst>
              <a:ext uri="{FF2B5EF4-FFF2-40B4-BE49-F238E27FC236}">
                <a16:creationId xmlns:a16="http://schemas.microsoft.com/office/drawing/2014/main" id="{A3807C7C-9BFA-DB0F-1BBD-56AB61EB99A4}"/>
              </a:ext>
            </a:extLst>
          </p:cNvPr>
          <p:cNvCxnSpPr>
            <a:cxnSpLocks/>
          </p:cNvCxnSpPr>
          <p:nvPr/>
        </p:nvCxnSpPr>
        <p:spPr>
          <a:xfrm>
            <a:off x="2227774" y="2229599"/>
            <a:ext cx="1057465" cy="74482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38" name="Picture 37" descr="A picture containing text&#10;&#10;Description automatically generated">
            <a:extLst>
              <a:ext uri="{FF2B5EF4-FFF2-40B4-BE49-F238E27FC236}">
                <a16:creationId xmlns:a16="http://schemas.microsoft.com/office/drawing/2014/main" id="{8668DA12-5635-9258-E0F7-7AD7C74458CD}"/>
              </a:ext>
            </a:extLst>
          </p:cNvPr>
          <p:cNvPicPr>
            <a:picLocks noChangeAspect="1"/>
          </p:cNvPicPr>
          <p:nvPr/>
        </p:nvPicPr>
        <p:blipFill>
          <a:blip r:embed="rId6"/>
          <a:stretch>
            <a:fillRect/>
          </a:stretch>
        </p:blipFill>
        <p:spPr>
          <a:xfrm rot="5400000">
            <a:off x="1126672" y="3023264"/>
            <a:ext cx="1448226" cy="1086170"/>
          </a:xfrm>
          <a:prstGeom prst="rect">
            <a:avLst/>
          </a:prstGeom>
          <a:ln w="76200">
            <a:solidFill>
              <a:schemeClr val="tx1">
                <a:lumMod val="60000"/>
                <a:lumOff val="40000"/>
              </a:schemeClr>
            </a:solidFill>
          </a:ln>
        </p:spPr>
      </p:pic>
      <p:cxnSp>
        <p:nvCxnSpPr>
          <p:cNvPr id="39" name="Straight Arrow Connector 38">
            <a:extLst>
              <a:ext uri="{FF2B5EF4-FFF2-40B4-BE49-F238E27FC236}">
                <a16:creationId xmlns:a16="http://schemas.microsoft.com/office/drawing/2014/main" id="{CE71DAED-DF26-6789-8FEA-BD5E0F25C69B}"/>
              </a:ext>
            </a:extLst>
          </p:cNvPr>
          <p:cNvCxnSpPr>
            <a:cxnSpLocks/>
          </p:cNvCxnSpPr>
          <p:nvPr/>
        </p:nvCxnSpPr>
        <p:spPr>
          <a:xfrm flipV="1">
            <a:off x="2472222" y="3090670"/>
            <a:ext cx="813017" cy="371081"/>
          </a:xfrm>
          <a:prstGeom prst="straightConnector1">
            <a:avLst/>
          </a:prstGeom>
          <a:ln>
            <a:solidFill>
              <a:schemeClr val="tx1">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2082B05B-EAA5-756E-3C4D-A753117219D4}"/>
              </a:ext>
            </a:extLst>
          </p:cNvPr>
          <p:cNvSpPr txBox="1"/>
          <p:nvPr/>
        </p:nvSpPr>
        <p:spPr>
          <a:xfrm>
            <a:off x="123712" y="2800499"/>
            <a:ext cx="1251428" cy="1200329"/>
          </a:xfrm>
          <a:prstGeom prst="rect">
            <a:avLst/>
          </a:prstGeom>
          <a:noFill/>
        </p:spPr>
        <p:txBody>
          <a:bodyPr wrap="square" rtlCol="0">
            <a:spAutoFit/>
          </a:bodyPr>
          <a:lstStyle/>
          <a:p>
            <a:r>
              <a:rPr lang="en-US" dirty="0"/>
              <a:t>11/22</a:t>
            </a:r>
          </a:p>
          <a:p>
            <a:r>
              <a:rPr lang="en-US" dirty="0"/>
              <a:t>QFO142</a:t>
            </a:r>
          </a:p>
          <a:p>
            <a:r>
              <a:rPr lang="en-US" dirty="0"/>
              <a:t>“brazed end” R3</a:t>
            </a:r>
            <a:endParaRPr lang="en-GB" dirty="0"/>
          </a:p>
        </p:txBody>
      </p:sp>
      <p:pic>
        <p:nvPicPr>
          <p:cNvPr id="49" name="Picture 48">
            <a:extLst>
              <a:ext uri="{FF2B5EF4-FFF2-40B4-BE49-F238E27FC236}">
                <a16:creationId xmlns:a16="http://schemas.microsoft.com/office/drawing/2014/main" id="{A07B994F-7ACA-1647-B5BB-0C714FF0A7F6}"/>
              </a:ext>
            </a:extLst>
          </p:cNvPr>
          <p:cNvPicPr>
            <a:picLocks noChangeAspect="1"/>
          </p:cNvPicPr>
          <p:nvPr/>
        </p:nvPicPr>
        <p:blipFill>
          <a:blip r:embed="rId7"/>
          <a:stretch>
            <a:fillRect/>
          </a:stretch>
        </p:blipFill>
        <p:spPr>
          <a:xfrm>
            <a:off x="6111890" y="2678347"/>
            <a:ext cx="1161703" cy="1566809"/>
          </a:xfrm>
          <a:prstGeom prst="rect">
            <a:avLst/>
          </a:prstGeom>
          <a:ln w="76200">
            <a:solidFill>
              <a:srgbClr val="7030A0"/>
            </a:solidFill>
          </a:ln>
        </p:spPr>
      </p:pic>
      <p:sp>
        <p:nvSpPr>
          <p:cNvPr id="52" name="TextBox 51">
            <a:extLst>
              <a:ext uri="{FF2B5EF4-FFF2-40B4-BE49-F238E27FC236}">
                <a16:creationId xmlns:a16="http://schemas.microsoft.com/office/drawing/2014/main" id="{3CF460BE-680B-64F5-9098-00CE018BB438}"/>
              </a:ext>
            </a:extLst>
          </p:cNvPr>
          <p:cNvSpPr txBox="1"/>
          <p:nvPr/>
        </p:nvSpPr>
        <p:spPr>
          <a:xfrm>
            <a:off x="7554912" y="2821611"/>
            <a:ext cx="1451544" cy="1200329"/>
          </a:xfrm>
          <a:prstGeom prst="rect">
            <a:avLst/>
          </a:prstGeom>
          <a:noFill/>
        </p:spPr>
        <p:txBody>
          <a:bodyPr wrap="square" rtlCol="0">
            <a:spAutoFit/>
          </a:bodyPr>
          <a:lstStyle/>
          <a:p>
            <a:r>
              <a:rPr lang="en-US" dirty="0"/>
              <a:t>12/22</a:t>
            </a:r>
          </a:p>
          <a:p>
            <a:r>
              <a:rPr lang="en-US" dirty="0"/>
              <a:t>QDE11</a:t>
            </a:r>
          </a:p>
          <a:p>
            <a:r>
              <a:rPr lang="en-US" dirty="0"/>
              <a:t>“Aperture link” R2-R3</a:t>
            </a:r>
            <a:endParaRPr lang="en-GB" dirty="0"/>
          </a:p>
        </p:txBody>
      </p:sp>
      <p:cxnSp>
        <p:nvCxnSpPr>
          <p:cNvPr id="53" name="Straight Arrow Connector 52">
            <a:extLst>
              <a:ext uri="{FF2B5EF4-FFF2-40B4-BE49-F238E27FC236}">
                <a16:creationId xmlns:a16="http://schemas.microsoft.com/office/drawing/2014/main" id="{C9BBF831-63CF-FD8D-2EF8-DA07DA186941}"/>
              </a:ext>
            </a:extLst>
          </p:cNvPr>
          <p:cNvCxnSpPr>
            <a:cxnSpLocks/>
          </p:cNvCxnSpPr>
          <p:nvPr/>
        </p:nvCxnSpPr>
        <p:spPr>
          <a:xfrm flipH="1">
            <a:off x="4483100" y="3652615"/>
            <a:ext cx="1550438" cy="0"/>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57" name="TextBox 56">
            <a:extLst>
              <a:ext uri="{FF2B5EF4-FFF2-40B4-BE49-F238E27FC236}">
                <a16:creationId xmlns:a16="http://schemas.microsoft.com/office/drawing/2014/main" id="{B895391C-50D3-98D7-763D-2A8639585076}"/>
              </a:ext>
            </a:extLst>
          </p:cNvPr>
          <p:cNvSpPr txBox="1"/>
          <p:nvPr/>
        </p:nvSpPr>
        <p:spPr>
          <a:xfrm>
            <a:off x="5930817" y="4456327"/>
            <a:ext cx="2877711" cy="646331"/>
          </a:xfrm>
          <a:prstGeom prst="rect">
            <a:avLst/>
          </a:prstGeom>
          <a:noFill/>
        </p:spPr>
        <p:txBody>
          <a:bodyPr wrap="none" rtlCol="0">
            <a:spAutoFit/>
          </a:bodyPr>
          <a:lstStyle/>
          <a:p>
            <a:r>
              <a:rPr lang="en-US" dirty="0"/>
              <a:t>Location possibly linked to</a:t>
            </a:r>
          </a:p>
          <a:p>
            <a:r>
              <a:rPr lang="en-US" dirty="0"/>
              <a:t>original brazing quality?</a:t>
            </a:r>
            <a:endParaRPr lang="en-GB" dirty="0"/>
          </a:p>
        </p:txBody>
      </p:sp>
      <p:sp>
        <p:nvSpPr>
          <p:cNvPr id="4" name="Footer Placeholder 3">
            <a:extLst>
              <a:ext uri="{FF2B5EF4-FFF2-40B4-BE49-F238E27FC236}">
                <a16:creationId xmlns:a16="http://schemas.microsoft.com/office/drawing/2014/main" id="{7DA8D602-5A56-BED6-3855-F0C7977561F9}"/>
              </a:ext>
            </a:extLst>
          </p:cNvPr>
          <p:cNvSpPr>
            <a:spLocks noGrp="1"/>
          </p:cNvSpPr>
          <p:nvPr>
            <p:ph type="ftr" sz="quarter" idx="11"/>
          </p:nvPr>
        </p:nvSpPr>
        <p:spPr/>
        <p:txBody>
          <a:bodyPr/>
          <a:lstStyle/>
          <a:p>
            <a:r>
              <a:rPr lang="en-GB"/>
              <a:t>PS Booster magnets Task Force</a:t>
            </a:r>
          </a:p>
        </p:txBody>
      </p:sp>
      <p:pic>
        <p:nvPicPr>
          <p:cNvPr id="6" name="Picture 5">
            <a:extLst>
              <a:ext uri="{FF2B5EF4-FFF2-40B4-BE49-F238E27FC236}">
                <a16:creationId xmlns:a16="http://schemas.microsoft.com/office/drawing/2014/main" id="{BB1312CE-A8C9-9A2F-30A2-D3C5679C095D}"/>
              </a:ext>
            </a:extLst>
          </p:cNvPr>
          <p:cNvPicPr>
            <a:picLocks noChangeAspect="1"/>
          </p:cNvPicPr>
          <p:nvPr/>
        </p:nvPicPr>
        <p:blipFill>
          <a:blip r:embed="rId8"/>
          <a:stretch>
            <a:fillRect/>
          </a:stretch>
        </p:blipFill>
        <p:spPr>
          <a:xfrm>
            <a:off x="6792833" y="5116546"/>
            <a:ext cx="1202292" cy="1311591"/>
          </a:xfrm>
          <a:prstGeom prst="rect">
            <a:avLst/>
          </a:prstGeom>
        </p:spPr>
      </p:pic>
    </p:spTree>
    <p:extLst>
      <p:ext uri="{BB962C8B-B14F-4D97-AF65-F5344CB8AC3E}">
        <p14:creationId xmlns:p14="http://schemas.microsoft.com/office/powerpoint/2010/main" val="1928857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78AE908-4544-9DB9-B0AC-65BB628C2C3E}"/>
              </a:ext>
            </a:extLst>
          </p:cNvPr>
          <p:cNvSpPr>
            <a:spLocks noGrp="1"/>
          </p:cNvSpPr>
          <p:nvPr>
            <p:ph type="sldNum" sz="quarter" idx="12"/>
          </p:nvPr>
        </p:nvSpPr>
        <p:spPr>
          <a:xfrm>
            <a:off x="8436089" y="6356352"/>
            <a:ext cx="501424" cy="365125"/>
          </a:xfrm>
        </p:spPr>
        <p:txBody>
          <a:bodyPr/>
          <a:lstStyle/>
          <a:p>
            <a:fld id="{F8729852-4BDB-423A-9E90-1D89B82E42E0}" type="slidenum">
              <a:rPr lang="en-GB" smtClean="0"/>
              <a:t>8</a:t>
            </a:fld>
            <a:endParaRPr lang="en-GB"/>
          </a:p>
        </p:txBody>
      </p:sp>
      <p:sp>
        <p:nvSpPr>
          <p:cNvPr id="8" name="TextBox 7">
            <a:extLst>
              <a:ext uri="{FF2B5EF4-FFF2-40B4-BE49-F238E27FC236}">
                <a16:creationId xmlns:a16="http://schemas.microsoft.com/office/drawing/2014/main" id="{B001BCEA-D053-C997-B87A-42730F632AD6}"/>
              </a:ext>
            </a:extLst>
          </p:cNvPr>
          <p:cNvSpPr txBox="1"/>
          <p:nvPr/>
        </p:nvSpPr>
        <p:spPr>
          <a:xfrm>
            <a:off x="1365764" y="184931"/>
            <a:ext cx="6571084" cy="461665"/>
          </a:xfrm>
          <a:prstGeom prst="rect">
            <a:avLst/>
          </a:prstGeom>
          <a:noFill/>
        </p:spPr>
        <p:txBody>
          <a:bodyPr wrap="square" rtlCol="0">
            <a:spAutoFit/>
          </a:bodyPr>
          <a:lstStyle/>
          <a:p>
            <a:pPr algn="ctr"/>
            <a:r>
              <a:rPr lang="en-GB" sz="2400" dirty="0"/>
              <a:t>Brazing Analysis</a:t>
            </a:r>
          </a:p>
        </p:txBody>
      </p:sp>
      <p:sp>
        <p:nvSpPr>
          <p:cNvPr id="5" name="Footer Placeholder 4">
            <a:extLst>
              <a:ext uri="{FF2B5EF4-FFF2-40B4-BE49-F238E27FC236}">
                <a16:creationId xmlns:a16="http://schemas.microsoft.com/office/drawing/2014/main" id="{3F8F3135-4285-F5DB-C1DA-AD5CA2B9B021}"/>
              </a:ext>
            </a:extLst>
          </p:cNvPr>
          <p:cNvSpPr>
            <a:spLocks noGrp="1"/>
          </p:cNvSpPr>
          <p:nvPr>
            <p:ph type="ftr" sz="quarter" idx="11"/>
          </p:nvPr>
        </p:nvSpPr>
        <p:spPr>
          <a:xfrm>
            <a:off x="5182756" y="6356351"/>
            <a:ext cx="2895600" cy="365125"/>
          </a:xfrm>
        </p:spPr>
        <p:txBody>
          <a:bodyPr/>
          <a:lstStyle/>
          <a:p>
            <a:r>
              <a:rPr lang="en-GB" dirty="0"/>
              <a:t>PS Booster magnets Task Force</a:t>
            </a:r>
          </a:p>
        </p:txBody>
      </p:sp>
      <p:sp>
        <p:nvSpPr>
          <p:cNvPr id="13" name="TextBox 12">
            <a:extLst>
              <a:ext uri="{FF2B5EF4-FFF2-40B4-BE49-F238E27FC236}">
                <a16:creationId xmlns:a16="http://schemas.microsoft.com/office/drawing/2014/main" id="{727257D5-524F-2384-526F-2C3DD2E64336}"/>
              </a:ext>
            </a:extLst>
          </p:cNvPr>
          <p:cNvSpPr txBox="1"/>
          <p:nvPr/>
        </p:nvSpPr>
        <p:spPr>
          <a:xfrm>
            <a:off x="495300" y="922020"/>
            <a:ext cx="821436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January 22</a:t>
            </a:r>
          </a:p>
          <a:p>
            <a:pPr marL="742950" lvl="1" indent="-285750">
              <a:buFont typeface="Arial" panose="020B0604020202020204" pitchFamily="34" charset="0"/>
              <a:buChar char="•"/>
            </a:pPr>
            <a:r>
              <a:rPr lang="en-US" dirty="0"/>
              <a:t>Ultrasonic inspection with MME</a:t>
            </a:r>
            <a:r>
              <a:rPr lang="en-GB" dirty="0"/>
              <a:t>.  Voids in the brazed joints ‘visible’ but inconclusive as to the origin.</a:t>
            </a:r>
          </a:p>
          <a:p>
            <a:pPr marL="742950" lvl="1" indent="-285750">
              <a:buFont typeface="Arial" panose="020B0604020202020204" pitchFamily="34" charset="0"/>
              <a:buChar char="•"/>
            </a:pPr>
            <a:r>
              <a:rPr lang="en-GB" dirty="0"/>
              <a:t>Endoscope inspection MSC, nothing conclusive </a:t>
            </a:r>
            <a:endParaRPr lang="en-US" dirty="0"/>
          </a:p>
          <a:p>
            <a:endParaRPr lang="en-GB" dirty="0"/>
          </a:p>
        </p:txBody>
      </p:sp>
      <p:pic>
        <p:nvPicPr>
          <p:cNvPr id="15" name="Picture 14" descr="A picture containing text, miller&#10;&#10;Description automatically generated">
            <a:extLst>
              <a:ext uri="{FF2B5EF4-FFF2-40B4-BE49-F238E27FC236}">
                <a16:creationId xmlns:a16="http://schemas.microsoft.com/office/drawing/2014/main" id="{0C8894A5-1422-EB87-5459-739999A6EF10}"/>
              </a:ext>
            </a:extLst>
          </p:cNvPr>
          <p:cNvPicPr>
            <a:picLocks noChangeAspect="1"/>
          </p:cNvPicPr>
          <p:nvPr/>
        </p:nvPicPr>
        <p:blipFill rotWithShape="1">
          <a:blip r:embed="rId2"/>
          <a:srcRect t="9653" r="40448" b="17931"/>
          <a:stretch/>
        </p:blipFill>
        <p:spPr>
          <a:xfrm>
            <a:off x="4135509" y="2293620"/>
            <a:ext cx="3431151" cy="3369116"/>
          </a:xfrm>
          <a:prstGeom prst="rect">
            <a:avLst/>
          </a:prstGeom>
        </p:spPr>
      </p:pic>
      <p:pic>
        <p:nvPicPr>
          <p:cNvPr id="17" name="Picture 16">
            <a:extLst>
              <a:ext uri="{FF2B5EF4-FFF2-40B4-BE49-F238E27FC236}">
                <a16:creationId xmlns:a16="http://schemas.microsoft.com/office/drawing/2014/main" id="{41DB7330-86F6-2541-0D3D-82BB350B7B07}"/>
              </a:ext>
            </a:extLst>
          </p:cNvPr>
          <p:cNvPicPr>
            <a:picLocks noChangeAspect="1"/>
          </p:cNvPicPr>
          <p:nvPr/>
        </p:nvPicPr>
        <p:blipFill>
          <a:blip r:embed="rId3"/>
          <a:stretch>
            <a:fillRect/>
          </a:stretch>
        </p:blipFill>
        <p:spPr>
          <a:xfrm rot="5400000">
            <a:off x="909800" y="3200509"/>
            <a:ext cx="3367013" cy="1553236"/>
          </a:xfrm>
          <a:prstGeom prst="rect">
            <a:avLst/>
          </a:prstGeom>
        </p:spPr>
      </p:pic>
      <p:sp>
        <p:nvSpPr>
          <p:cNvPr id="2" name="Date Placeholder 1">
            <a:extLst>
              <a:ext uri="{FF2B5EF4-FFF2-40B4-BE49-F238E27FC236}">
                <a16:creationId xmlns:a16="http://schemas.microsoft.com/office/drawing/2014/main" id="{5FD5F1DD-7117-AEF2-8BD6-1C48D8CD372F}"/>
              </a:ext>
            </a:extLst>
          </p:cNvPr>
          <p:cNvSpPr>
            <a:spLocks noGrp="1"/>
          </p:cNvSpPr>
          <p:nvPr>
            <p:ph type="dt" sz="half" idx="10"/>
          </p:nvPr>
        </p:nvSpPr>
        <p:spPr>
          <a:xfrm>
            <a:off x="2969335" y="6343330"/>
            <a:ext cx="2133600" cy="365125"/>
          </a:xfrm>
        </p:spPr>
        <p:txBody>
          <a:bodyPr/>
          <a:lstStyle/>
          <a:p>
            <a:r>
              <a:rPr lang="en-US" dirty="0"/>
              <a:t>29/03/2023</a:t>
            </a:r>
            <a:endParaRPr lang="en-GB" dirty="0"/>
          </a:p>
        </p:txBody>
      </p:sp>
    </p:spTree>
    <p:extLst>
      <p:ext uri="{BB962C8B-B14F-4D97-AF65-F5344CB8AC3E}">
        <p14:creationId xmlns:p14="http://schemas.microsoft.com/office/powerpoint/2010/main" val="2224945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78AE908-4544-9DB9-B0AC-65BB628C2C3E}"/>
              </a:ext>
            </a:extLst>
          </p:cNvPr>
          <p:cNvSpPr>
            <a:spLocks noGrp="1"/>
          </p:cNvSpPr>
          <p:nvPr>
            <p:ph type="sldNum" sz="quarter" idx="12"/>
          </p:nvPr>
        </p:nvSpPr>
        <p:spPr>
          <a:xfrm>
            <a:off x="8436089" y="6356352"/>
            <a:ext cx="501424" cy="365125"/>
          </a:xfrm>
        </p:spPr>
        <p:txBody>
          <a:bodyPr/>
          <a:lstStyle/>
          <a:p>
            <a:fld id="{F8729852-4BDB-423A-9E90-1D89B82E42E0}" type="slidenum">
              <a:rPr lang="en-GB" smtClean="0"/>
              <a:t>9</a:t>
            </a:fld>
            <a:endParaRPr lang="en-GB"/>
          </a:p>
        </p:txBody>
      </p:sp>
      <p:sp>
        <p:nvSpPr>
          <p:cNvPr id="8" name="TextBox 7">
            <a:extLst>
              <a:ext uri="{FF2B5EF4-FFF2-40B4-BE49-F238E27FC236}">
                <a16:creationId xmlns:a16="http://schemas.microsoft.com/office/drawing/2014/main" id="{B001BCEA-D053-C997-B87A-42730F632AD6}"/>
              </a:ext>
            </a:extLst>
          </p:cNvPr>
          <p:cNvSpPr txBox="1"/>
          <p:nvPr/>
        </p:nvSpPr>
        <p:spPr>
          <a:xfrm>
            <a:off x="1365764" y="184931"/>
            <a:ext cx="6571084" cy="461665"/>
          </a:xfrm>
          <a:prstGeom prst="rect">
            <a:avLst/>
          </a:prstGeom>
          <a:noFill/>
        </p:spPr>
        <p:txBody>
          <a:bodyPr wrap="square" rtlCol="0">
            <a:spAutoFit/>
          </a:bodyPr>
          <a:lstStyle/>
          <a:p>
            <a:pPr algn="ctr"/>
            <a:r>
              <a:rPr lang="en-GB" sz="2400" dirty="0"/>
              <a:t>Brazing Analysis</a:t>
            </a:r>
          </a:p>
        </p:txBody>
      </p:sp>
      <p:sp>
        <p:nvSpPr>
          <p:cNvPr id="5" name="Footer Placeholder 4">
            <a:extLst>
              <a:ext uri="{FF2B5EF4-FFF2-40B4-BE49-F238E27FC236}">
                <a16:creationId xmlns:a16="http://schemas.microsoft.com/office/drawing/2014/main" id="{3F8F3135-4285-F5DB-C1DA-AD5CA2B9B021}"/>
              </a:ext>
            </a:extLst>
          </p:cNvPr>
          <p:cNvSpPr>
            <a:spLocks noGrp="1"/>
          </p:cNvSpPr>
          <p:nvPr>
            <p:ph type="ftr" sz="quarter" idx="11"/>
          </p:nvPr>
        </p:nvSpPr>
        <p:spPr>
          <a:xfrm>
            <a:off x="5182756" y="6356351"/>
            <a:ext cx="2895600" cy="365125"/>
          </a:xfrm>
        </p:spPr>
        <p:txBody>
          <a:bodyPr/>
          <a:lstStyle/>
          <a:p>
            <a:r>
              <a:rPr lang="en-GB" dirty="0"/>
              <a:t>PS Booster magnets Task Force</a:t>
            </a:r>
          </a:p>
        </p:txBody>
      </p:sp>
      <p:sp>
        <p:nvSpPr>
          <p:cNvPr id="13" name="TextBox 12">
            <a:extLst>
              <a:ext uri="{FF2B5EF4-FFF2-40B4-BE49-F238E27FC236}">
                <a16:creationId xmlns:a16="http://schemas.microsoft.com/office/drawing/2014/main" id="{727257D5-524F-2384-526F-2C3DD2E64336}"/>
              </a:ext>
            </a:extLst>
          </p:cNvPr>
          <p:cNvSpPr txBox="1"/>
          <p:nvPr/>
        </p:nvSpPr>
        <p:spPr>
          <a:xfrm>
            <a:off x="472441" y="922020"/>
            <a:ext cx="821436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October 22</a:t>
            </a:r>
          </a:p>
          <a:p>
            <a:pPr marL="742950" lvl="1" indent="-285750">
              <a:buFont typeface="Arial" panose="020B0604020202020204" pitchFamily="34" charset="0"/>
              <a:buChar char="•"/>
            </a:pPr>
            <a:r>
              <a:rPr lang="en-US" dirty="0"/>
              <a:t>Initial microscopic examination of the ‘</a:t>
            </a:r>
            <a:r>
              <a:rPr lang="en-US" dirty="0" err="1"/>
              <a:t>debrazed</a:t>
            </a:r>
            <a:r>
              <a:rPr lang="en-US" dirty="0"/>
              <a:t>’ sample by MME.</a:t>
            </a:r>
          </a:p>
          <a:p>
            <a:pPr lvl="1"/>
            <a:r>
              <a:rPr lang="en-US" dirty="0"/>
              <a:t>(</a:t>
            </a:r>
            <a:r>
              <a:rPr lang="en-GB" b="0" u="none" strike="noStrike" dirty="0">
                <a:solidFill>
                  <a:srgbClr val="0645AD"/>
                </a:solidFill>
                <a:effectLst/>
                <a:latin typeface="Helvetica Neue"/>
                <a:hlinkClick r:id="rId2"/>
              </a:rPr>
              <a:t>https://edms.cern.ch/document/2808077/2</a:t>
            </a:r>
            <a:r>
              <a:rPr lang="en-US" dirty="0"/>
              <a:t>). First confirmation of the filler material (Sil-</a:t>
            </a:r>
            <a:r>
              <a:rPr lang="en-US" dirty="0" err="1"/>
              <a:t>Fos</a:t>
            </a:r>
            <a:r>
              <a:rPr lang="en-US" dirty="0"/>
              <a:t>) and signs of corrosion. </a:t>
            </a:r>
            <a:endParaRPr lang="en-GB" dirty="0"/>
          </a:p>
        </p:txBody>
      </p:sp>
      <p:pic>
        <p:nvPicPr>
          <p:cNvPr id="3" name="Picture 2">
            <a:extLst>
              <a:ext uri="{FF2B5EF4-FFF2-40B4-BE49-F238E27FC236}">
                <a16:creationId xmlns:a16="http://schemas.microsoft.com/office/drawing/2014/main" id="{2891F8ED-78F8-F32B-CA16-96D92EC12181}"/>
              </a:ext>
            </a:extLst>
          </p:cNvPr>
          <p:cNvPicPr>
            <a:picLocks noChangeAspect="1"/>
          </p:cNvPicPr>
          <p:nvPr/>
        </p:nvPicPr>
        <p:blipFill>
          <a:blip r:embed="rId3"/>
          <a:stretch>
            <a:fillRect/>
          </a:stretch>
        </p:blipFill>
        <p:spPr>
          <a:xfrm>
            <a:off x="672381" y="2397773"/>
            <a:ext cx="4593907" cy="3546977"/>
          </a:xfrm>
          <a:prstGeom prst="rect">
            <a:avLst/>
          </a:prstGeom>
        </p:spPr>
      </p:pic>
      <p:pic>
        <p:nvPicPr>
          <p:cNvPr id="10" name="Picture 9" descr="A picture containing text, miller&#10;&#10;Description automatically generated">
            <a:extLst>
              <a:ext uri="{FF2B5EF4-FFF2-40B4-BE49-F238E27FC236}">
                <a16:creationId xmlns:a16="http://schemas.microsoft.com/office/drawing/2014/main" id="{7CD76969-4120-3380-32F2-774F489F3BCB}"/>
              </a:ext>
            </a:extLst>
          </p:cNvPr>
          <p:cNvPicPr>
            <a:picLocks noChangeAspect="1"/>
          </p:cNvPicPr>
          <p:nvPr/>
        </p:nvPicPr>
        <p:blipFill rotWithShape="1">
          <a:blip r:embed="rId4"/>
          <a:srcRect t="9653" r="40448" b="17931"/>
          <a:stretch/>
        </p:blipFill>
        <p:spPr>
          <a:xfrm>
            <a:off x="5361912" y="2427103"/>
            <a:ext cx="3074177" cy="3018596"/>
          </a:xfrm>
          <a:prstGeom prst="rect">
            <a:avLst/>
          </a:prstGeom>
        </p:spPr>
      </p:pic>
      <p:sp>
        <p:nvSpPr>
          <p:cNvPr id="4" name="Date Placeholder 1">
            <a:extLst>
              <a:ext uri="{FF2B5EF4-FFF2-40B4-BE49-F238E27FC236}">
                <a16:creationId xmlns:a16="http://schemas.microsoft.com/office/drawing/2014/main" id="{DCBB884D-0749-5F48-C30A-33F62C80C641}"/>
              </a:ext>
            </a:extLst>
          </p:cNvPr>
          <p:cNvSpPr>
            <a:spLocks noGrp="1"/>
          </p:cNvSpPr>
          <p:nvPr>
            <p:ph type="dt" sz="half" idx="10"/>
          </p:nvPr>
        </p:nvSpPr>
        <p:spPr>
          <a:xfrm>
            <a:off x="2969335" y="6343330"/>
            <a:ext cx="2133600" cy="365125"/>
          </a:xfrm>
        </p:spPr>
        <p:txBody>
          <a:bodyPr/>
          <a:lstStyle/>
          <a:p>
            <a:r>
              <a:rPr lang="en-US" dirty="0"/>
              <a:t>29/03/2023</a:t>
            </a:r>
            <a:endParaRPr lang="en-GB" dirty="0"/>
          </a:p>
        </p:txBody>
      </p:sp>
    </p:spTree>
    <p:extLst>
      <p:ext uri="{BB962C8B-B14F-4D97-AF65-F5344CB8AC3E}">
        <p14:creationId xmlns:p14="http://schemas.microsoft.com/office/powerpoint/2010/main" val="227843361"/>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CERNCobranding4-3</Template>
  <TotalTime>48582</TotalTime>
  <Words>3079</Words>
  <Application>Microsoft Office PowerPoint</Application>
  <PresentationFormat>On-screen Show (4:3)</PresentationFormat>
  <Paragraphs>474</Paragraphs>
  <Slides>34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Helvetica Neue</vt:lpstr>
      <vt:lpstr>PT Sans</vt:lpstr>
      <vt:lpstr>Symbol</vt:lpstr>
      <vt:lpstr>CERNCorporate4-3</vt:lpstr>
      <vt:lpstr>PowerPoint Presentation</vt:lpstr>
      <vt:lpstr>PS Booster Magnets Task Force The Challenge  </vt:lpstr>
      <vt:lpstr>PS Booster Magnets Task Force The Challenge</vt:lpstr>
      <vt:lpstr>Magnet ageing by machine…</vt:lpstr>
      <vt:lpstr>Magnet ageing PSB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Newborough</dc:creator>
  <cp:lastModifiedBy>Antony Newborough</cp:lastModifiedBy>
  <cp:revision>137</cp:revision>
  <cp:lastPrinted>2023-03-10T15:01:45Z</cp:lastPrinted>
  <dcterms:created xsi:type="dcterms:W3CDTF">2022-11-21T15:12:50Z</dcterms:created>
  <dcterms:modified xsi:type="dcterms:W3CDTF">2023-03-29T11:47:49Z</dcterms:modified>
</cp:coreProperties>
</file>