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20" r:id="rId2"/>
    <p:sldId id="328" r:id="rId3"/>
    <p:sldId id="331" r:id="rId4"/>
    <p:sldId id="329" r:id="rId5"/>
    <p:sldId id="330" r:id="rId6"/>
    <p:sldId id="332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09BC1-01A8-44E8-AC40-CC1CBA678656}" type="datetimeFigureOut">
              <a:rPr lang="en-GB" smtClean="0"/>
              <a:t>29/03/2023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34C96-2815-4D2D-ABBB-0FCD36A31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03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565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8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15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50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35660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6992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33462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165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8908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30810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49001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8691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8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922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15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666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435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YYYY-MM-DD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Presenter | Presentation Title | Reference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8003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538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564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232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237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0719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Event - Author - Affiliation</a:t>
            </a:r>
            <a:endParaRPr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43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YYYY-MM-DD</a:t>
            </a: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Event - Author - Affiliation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24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de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Event - Author - Affiliation</a:t>
            </a:r>
            <a:endParaRPr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7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99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</p:sldLayoutIdLst>
  <p:hf sldNum="0"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866091/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cid:image003.png@01D95E48.A5E2C9E0" TargetMode="External"/><Relationship Id="rId3" Type="http://schemas.openxmlformats.org/officeDocument/2006/relationships/hyperlink" Target="https://edms.cern.ch/document/2824484/1" TargetMode="External"/><Relationship Id="rId7" Type="http://schemas.openxmlformats.org/officeDocument/2006/relationships/image" Target="../media/image7.png"/><Relationship Id="rId2" Type="http://schemas.openxmlformats.org/officeDocument/2006/relationships/hyperlink" Target="https://edms.cern.ch/document/2817755/1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edms.cern.ch/document/2855110/1" TargetMode="External"/><Relationship Id="rId11" Type="http://schemas.openxmlformats.org/officeDocument/2006/relationships/image" Target="../media/image9.emf"/><Relationship Id="rId5" Type="http://schemas.openxmlformats.org/officeDocument/2006/relationships/hyperlink" Target="https://edms.cern.ch/document/2847250/1" TargetMode="External"/><Relationship Id="rId10" Type="http://schemas.openxmlformats.org/officeDocument/2006/relationships/image" Target="cid:image004.png@01D95E48.A5E2C9E0" TargetMode="External"/><Relationship Id="rId4" Type="http://schemas.openxmlformats.org/officeDocument/2006/relationships/hyperlink" Target="https://edms.cern.ch/document/2825737/1" TargetMode="External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hyperlink" Target="https://edms.cern.ch/document/2718759/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740598" y="1729824"/>
            <a:ext cx="10008492" cy="673496"/>
          </a:xfrm>
        </p:spPr>
        <p:txBody>
          <a:bodyPr/>
          <a:lstStyle/>
          <a:p>
            <a:pPr>
              <a:defRPr/>
            </a:pPr>
            <a:r>
              <a:rPr lang="en-GB" sz="4000" dirty="0"/>
              <a:t>PS Booster magnets Task Force</a:t>
            </a:r>
            <a:br>
              <a:rPr lang="en-GB" sz="4000" dirty="0"/>
            </a:br>
            <a:br>
              <a:rPr lang="en-US" sz="3600" dirty="0"/>
            </a:br>
            <a:endParaRPr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740598" y="5434683"/>
            <a:ext cx="10008492" cy="803787"/>
          </a:xfrm>
        </p:spPr>
        <p:txBody>
          <a:bodyPr/>
          <a:lstStyle/>
          <a:p>
            <a:pPr>
              <a:defRPr/>
            </a:pPr>
            <a:r>
              <a:rPr lang="en-GB" b="1" i="1" dirty="0"/>
              <a:t>Meeting 2 – 29.03.2023 – ST-2: Analysis and understanding of the failure modes</a:t>
            </a:r>
            <a:endParaRPr lang="fr-CH" b="1" i="1" dirty="0"/>
          </a:p>
          <a:p>
            <a:pPr>
              <a:defRPr/>
            </a:pPr>
            <a:r>
              <a:rPr lang="fr-CH" b="1" i="1" dirty="0"/>
              <a:t>Stefano Sgobba and </a:t>
            </a:r>
            <a:r>
              <a:rPr lang="en-GB" b="1" i="1" dirty="0"/>
              <a:t>Ana Teresa Perez</a:t>
            </a:r>
          </a:p>
          <a:p>
            <a:pPr>
              <a:defRPr/>
            </a:pPr>
            <a:endParaRPr b="1" i="1" dirty="0"/>
          </a:p>
        </p:txBody>
      </p:sp>
      <p:sp>
        <p:nvSpPr>
          <p:cNvPr id="2" name="Rectangle 1"/>
          <p:cNvSpPr/>
          <p:nvPr/>
        </p:nvSpPr>
        <p:spPr>
          <a:xfrm>
            <a:off x="740598" y="383741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Progress of the running inspections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en-GB" kern="0" dirty="0">
                <a:solidFill>
                  <a:srgbClr val="FFFFFF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Planned tests – short term</a:t>
            </a:r>
          </a:p>
          <a:p>
            <a:pPr marL="285750" indent="-285750">
              <a:buFont typeface="Courier New" panose="02070309020205020404" pitchFamily="49" charset="0"/>
              <a:buChar char="o"/>
              <a:defRPr/>
            </a:pPr>
            <a:r>
              <a:rPr lang="en-GB" kern="0" dirty="0">
                <a:solidFill>
                  <a:srgbClr val="FFFFFF"/>
                </a:solidFill>
                <a:latin typeface="Candara" panose="020E0502030303020204" pitchFamily="34" charset="0"/>
                <a:cs typeface="Calibri" panose="020F0502020204030204" pitchFamily="34" charset="0"/>
              </a:rPr>
              <a:t>Draft work plan – medium term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6610" y="324000"/>
            <a:ext cx="744390" cy="612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66000" y="222778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638EDE-91DF-B52B-EE05-EA50123E7EB2}"/>
              </a:ext>
            </a:extLst>
          </p:cNvPr>
          <p:cNvSpPr txBox="1"/>
          <p:nvPr/>
        </p:nvSpPr>
        <p:spPr bwMode="auto">
          <a:xfrm>
            <a:off x="9619774" y="5651910"/>
            <a:ext cx="216000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Font typeface="Courier New" panose="02070309020205020404" pitchFamily="49" charset="0"/>
              <a:buChar char="o"/>
              <a:defRPr>
                <a:solidFill>
                  <a:schemeClr val="bg1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indent="0" algn="r">
              <a:buNone/>
            </a:pPr>
            <a:r>
              <a:rPr lang="en-GB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EDMS_2866091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94F5AF-C210-5F1C-BF1B-9879706029F5}"/>
              </a:ext>
            </a:extLst>
          </p:cNvPr>
          <p:cNvSpPr txBox="1"/>
          <p:nvPr/>
        </p:nvSpPr>
        <p:spPr bwMode="auto">
          <a:xfrm>
            <a:off x="678326" y="2800263"/>
            <a:ext cx="10197728" cy="64020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4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Topic discussion - Draft work plan of ST-2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2023-03-29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S. Sgobba, A.T. Perez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2685567E-5861-33A7-BFFA-06CD4CA5B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51" y="407358"/>
            <a:ext cx="11376025" cy="751151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GB" dirty="0">
                <a:solidFill>
                  <a:schemeClr val="bg2">
                    <a:lumMod val="75000"/>
                  </a:schemeClr>
                </a:solidFill>
              </a:rPr>
              <a:t>First outcomes, commonalty of phenomena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AB31848-9EF5-1A18-D9B1-ACA658DE769A}"/>
              </a:ext>
            </a:extLst>
          </p:cNvPr>
          <p:cNvSpPr/>
          <p:nvPr/>
        </p:nvSpPr>
        <p:spPr>
          <a:xfrm>
            <a:off x="203151" y="1023360"/>
            <a:ext cx="11392741" cy="2628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Source Sans Pro"/>
                <a:cs typeface="Arial"/>
              </a:rPr>
              <a:t>Selective corrosion of the Cu at the interface with the braze metal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Source Sans Pro"/>
                <a:cs typeface="Arial"/>
              </a:rPr>
              <a:t>As above, of the Cu-rich phases within the braze metal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Source Sans Pro"/>
                <a:cs typeface="Arial"/>
              </a:rPr>
              <a:t>Galvanic effects, crevice corrosion phenomena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kern="0" dirty="0">
                <a:solidFill>
                  <a:schemeClr val="bg2">
                    <a:lumMod val="75000"/>
                  </a:schemeClr>
                </a:solidFill>
                <a:latin typeface="Source Sans Pro"/>
                <a:cs typeface="Arial"/>
              </a:rPr>
              <a:t>Effect of the filler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Source Sans Pro"/>
              <a:cs typeface="Arial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Source Sans Pro"/>
                <a:cs typeface="Arial"/>
              </a:rPr>
              <a:t>Aggravating factors: </a:t>
            </a:r>
            <a:r>
              <a:rPr lang="en-GB" sz="2400" kern="0" dirty="0">
                <a:solidFill>
                  <a:schemeClr val="bg2">
                    <a:lumMod val="75000"/>
                  </a:schemeClr>
                </a:solidFill>
                <a:latin typeface="Source Sans Pro"/>
                <a:cs typeface="Arial"/>
              </a:rPr>
              <a:t>sulphide-induced events?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45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Source Sans Pro"/>
                <a:cs typeface="Arial"/>
              </a:rPr>
              <a:t>Poor quality of the b</a:t>
            </a:r>
            <a:r>
              <a:rPr lang="en-GB" sz="2400" kern="0" dirty="0">
                <a:solidFill>
                  <a:schemeClr val="bg2">
                    <a:lumMod val="75000"/>
                  </a:schemeClr>
                </a:solidFill>
                <a:latin typeface="Source Sans Pro"/>
                <a:cs typeface="Arial"/>
              </a:rPr>
              <a:t>razed joints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C161E8-27A4-6E66-BAF4-9DEF8D6B60A5}"/>
              </a:ext>
            </a:extLst>
          </p:cNvPr>
          <p:cNvSpPr/>
          <p:nvPr/>
        </p:nvSpPr>
        <p:spPr>
          <a:xfrm>
            <a:off x="203151" y="4740613"/>
            <a:ext cx="11884103" cy="1264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Three additional non-leaking samples from main quadrupole already inspected by </a:t>
            </a:r>
            <a:r>
              <a:rPr lang="en-US" sz="2400" kern="0" dirty="0">
                <a:solidFill>
                  <a:srgbClr val="002060"/>
                </a:solidFill>
                <a:latin typeface="Source Sans Pro"/>
                <a:cs typeface="Arial"/>
              </a:rPr>
              <a:t>CT</a:t>
            </a: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;</a:t>
            </a:r>
          </a:p>
          <a:p>
            <a:pPr marL="285750" indent="-285750" fontAlgn="base">
              <a:spcBef>
                <a:spcPct val="0"/>
              </a:spcBef>
              <a:spcAft>
                <a:spcPts val="450"/>
              </a:spcAft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sz="2400" kern="0" dirty="0">
                <a:solidFill>
                  <a:srgbClr val="002060"/>
                </a:solidFill>
                <a:latin typeface="Source Sans Pro"/>
                <a:cs typeface="Arial"/>
              </a:rPr>
              <a:t>Cutting and microscopic inspection will follow with identical procedure to gain understanding of the corrosion mechanism and have more statistics about the joints state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B79960-DE7D-15B3-D89B-5AF7A4A58B49}"/>
              </a:ext>
            </a:extLst>
          </p:cNvPr>
          <p:cNvSpPr txBox="1"/>
          <p:nvPr/>
        </p:nvSpPr>
        <p:spPr bwMode="auto">
          <a:xfrm>
            <a:off x="203151" y="4046387"/>
            <a:ext cx="6102484" cy="5909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Next steps:</a:t>
            </a:r>
          </a:p>
        </p:txBody>
      </p:sp>
    </p:spTree>
    <p:extLst>
      <p:ext uri="{BB962C8B-B14F-4D97-AF65-F5344CB8AC3E}">
        <p14:creationId xmlns:p14="http://schemas.microsoft.com/office/powerpoint/2010/main" val="1700623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2023-03-29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S. Sgobba, A.T. Perez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93A206-3FD4-57E1-F54C-A91AC56A09D1}"/>
              </a:ext>
            </a:extLst>
          </p:cNvPr>
          <p:cNvSpPr txBox="1"/>
          <p:nvPr/>
        </p:nvSpPr>
        <p:spPr>
          <a:xfrm>
            <a:off x="167842" y="3132115"/>
            <a:ext cx="44630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Additional samples (cuts ongoing):</a:t>
            </a:r>
          </a:p>
          <a:p>
            <a:pPr algn="ctr"/>
            <a:r>
              <a:rPr lang="en-US" b="1" dirty="0"/>
              <a:t>PSAM-007337 (left), PSAM-007338 (middle) &amp;</a:t>
            </a:r>
          </a:p>
          <a:p>
            <a:pPr algn="ctr"/>
            <a:r>
              <a:rPr lang="en-US" b="1" dirty="0"/>
              <a:t>PSAM-007339 (right)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A52F6215-5B2D-08FC-3F98-DD4C3FA82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972228"/>
              </p:ext>
            </p:extLst>
          </p:nvPr>
        </p:nvGraphicFramePr>
        <p:xfrm>
          <a:off x="104746" y="191636"/>
          <a:ext cx="8555419" cy="2651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21536">
                  <a:extLst>
                    <a:ext uri="{9D8B030D-6E8A-4147-A177-3AD203B41FA5}">
                      <a16:colId xmlns:a16="http://schemas.microsoft.com/office/drawing/2014/main" val="277152677"/>
                    </a:ext>
                  </a:extLst>
                </a:gridCol>
                <a:gridCol w="1773555">
                  <a:extLst>
                    <a:ext uri="{9D8B030D-6E8A-4147-A177-3AD203B41FA5}">
                      <a16:colId xmlns:a16="http://schemas.microsoft.com/office/drawing/2014/main" val="3354134919"/>
                    </a:ext>
                  </a:extLst>
                </a:gridCol>
                <a:gridCol w="1773555">
                  <a:extLst>
                    <a:ext uri="{9D8B030D-6E8A-4147-A177-3AD203B41FA5}">
                      <a16:colId xmlns:a16="http://schemas.microsoft.com/office/drawing/2014/main" val="380147890"/>
                    </a:ext>
                  </a:extLst>
                </a:gridCol>
                <a:gridCol w="1613218">
                  <a:extLst>
                    <a:ext uri="{9D8B030D-6E8A-4147-A177-3AD203B41FA5}">
                      <a16:colId xmlns:a16="http://schemas.microsoft.com/office/drawing/2014/main" val="3239748324"/>
                    </a:ext>
                  </a:extLst>
                </a:gridCol>
                <a:gridCol w="1773555">
                  <a:extLst>
                    <a:ext uri="{9D8B030D-6E8A-4147-A177-3AD203B41FA5}">
                      <a16:colId xmlns:a16="http://schemas.microsoft.com/office/drawing/2014/main" val="1800363319"/>
                    </a:ext>
                  </a:extLst>
                </a:gridCol>
              </a:tblGrid>
              <a:tr h="21050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Sample 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Sample #2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Sample #3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Additional s</a:t>
                      </a:r>
                      <a:r>
                        <a:rPr lang="en-US" sz="1400" dirty="0"/>
                        <a:t>amples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389432"/>
                  </a:ext>
                </a:extLst>
              </a:tr>
              <a:tr h="19998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Sample from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PSB main quadrupole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PSB main quadrupole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PSB bending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PSB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en-US" sz="1400" b="1" dirty="0"/>
                        <a:t>main quadrupole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516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Time</a:t>
                      </a:r>
                      <a:r>
                        <a:rPr lang="en-US" sz="1400" baseline="0" dirty="0"/>
                        <a:t> in service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50 years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 weeks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Until LS2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Until LS2 ??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0882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Status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Non-leaking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089316"/>
                  </a:ext>
                </a:extLst>
              </a:tr>
              <a:tr h="1526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Interface</a:t>
                      </a:r>
                      <a:r>
                        <a:rPr lang="en-US" sz="1400" baseline="0" dirty="0"/>
                        <a:t> aspect</a:t>
                      </a:r>
                      <a:endParaRPr lang="en-US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Bulk</a:t>
                      </a:r>
                      <a:r>
                        <a:rPr lang="en-US" sz="14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Cu selectively attacked</a:t>
                      </a: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6848843"/>
                  </a:ext>
                </a:extLst>
              </a:tr>
              <a:tr h="1894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Sulphur 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Up to</a:t>
                      </a:r>
                      <a:r>
                        <a:rPr lang="en-US" sz="14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5.5 wt. %</a:t>
                      </a: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Below 1 wt. %</a:t>
                      </a: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Up to</a:t>
                      </a:r>
                      <a:r>
                        <a:rPr lang="en-US" sz="14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5.5 wt. %</a:t>
                      </a: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1821320"/>
                  </a:ext>
                </a:extLst>
              </a:tr>
              <a:tr h="1894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CT </a:t>
                      </a:r>
                      <a:r>
                        <a:rPr lang="en-US" sz="1400" baseline="0" dirty="0"/>
                        <a:t>reports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2817755</a:t>
                      </a:r>
                      <a:endParaRPr lang="en-US" sz="14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2824484</a:t>
                      </a:r>
                      <a:endParaRPr lang="en-US" sz="140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2825737</a:t>
                      </a:r>
                      <a:endParaRPr lang="en-US" sz="140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5"/>
                        </a:rPr>
                        <a:t>2847250</a:t>
                      </a:r>
                      <a:endParaRPr lang="en-US" sz="1400" b="1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8910037"/>
                  </a:ext>
                </a:extLst>
              </a:tr>
              <a:tr h="18947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Microscopy reports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  <a:hlinkClick r:id="rId6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2855110</a:t>
                      </a:r>
                      <a:endParaRPr lang="en-US" sz="1400" b="1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Under preparation</a:t>
                      </a:r>
                      <a:endParaRPr lang="en-US" sz="14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577679"/>
                  </a:ext>
                </a:extLst>
              </a:tr>
            </a:tbl>
          </a:graphicData>
        </a:graphic>
      </p:graphicFrame>
      <p:pic>
        <p:nvPicPr>
          <p:cNvPr id="1026" name="Picture 1">
            <a:extLst>
              <a:ext uri="{FF2B5EF4-FFF2-40B4-BE49-F238E27FC236}">
                <a16:creationId xmlns:a16="http://schemas.microsoft.com/office/drawing/2014/main" id="{5A59731E-6E31-151B-4113-80CA701A7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0032" y="3127350"/>
            <a:ext cx="2462709" cy="3021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>
            <a:extLst>
              <a:ext uri="{FF2B5EF4-FFF2-40B4-BE49-F238E27FC236}">
                <a16:creationId xmlns:a16="http://schemas.microsoft.com/office/drawing/2014/main" id="{EDE12DB6-82B5-746A-C400-D970FF70E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292" y="3079629"/>
            <a:ext cx="2462708" cy="307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2630C282-BB50-A47C-020B-2E00B1FB7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DD7E6846-D843-A0C1-3BCF-F1E42A3D64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819330"/>
              </p:ext>
            </p:extLst>
          </p:nvPr>
        </p:nvGraphicFramePr>
        <p:xfrm>
          <a:off x="1139588" y="3759359"/>
          <a:ext cx="1487606" cy="274320"/>
        </p:xfrm>
        <a:graphic>
          <a:graphicData uri="http://schemas.openxmlformats.org/drawingml/2006/table">
            <a:tbl>
              <a:tblPr/>
              <a:tblGrid>
                <a:gridCol w="743803">
                  <a:extLst>
                    <a:ext uri="{9D8B030D-6E8A-4147-A177-3AD203B41FA5}">
                      <a16:colId xmlns:a16="http://schemas.microsoft.com/office/drawing/2014/main" val="1760924280"/>
                    </a:ext>
                  </a:extLst>
                </a:gridCol>
                <a:gridCol w="743803">
                  <a:extLst>
                    <a:ext uri="{9D8B030D-6E8A-4147-A177-3AD203B41FA5}">
                      <a16:colId xmlns:a16="http://schemas.microsoft.com/office/drawing/2014/main" val="1791372424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/>
                      <a:endParaRPr lang="en-GB" sz="18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8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6504361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BC828395-8065-A801-099D-BA0C3FAC0B4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16310" y="3127350"/>
            <a:ext cx="2488124" cy="3021914"/>
          </a:xfrm>
          <a:prstGeom prst="rect">
            <a:avLst/>
          </a:prstGeo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D8389A4-D26C-55BF-8FEB-EF1429C320B6}"/>
              </a:ext>
            </a:extLst>
          </p:cNvPr>
          <p:cNvCxnSpPr/>
          <p:nvPr/>
        </p:nvCxnSpPr>
        <p:spPr>
          <a:xfrm>
            <a:off x="5602669" y="3186752"/>
            <a:ext cx="0" cy="2790967"/>
          </a:xfrm>
          <a:prstGeom prst="line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551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10184253" y="1423157"/>
            <a:ext cx="1931547" cy="2623187"/>
            <a:chOff x="9140299" y="963416"/>
            <a:chExt cx="2368576" cy="3170812"/>
          </a:xfrm>
        </p:grpSpPr>
        <p:grpSp>
          <p:nvGrpSpPr>
            <p:cNvPr id="23" name="Group 22"/>
            <p:cNvGrpSpPr/>
            <p:nvPr/>
          </p:nvGrpSpPr>
          <p:grpSpPr>
            <a:xfrm>
              <a:off x="9140299" y="963416"/>
              <a:ext cx="2368576" cy="3170812"/>
              <a:chOff x="7197411" y="2364380"/>
              <a:chExt cx="2368576" cy="317081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74BB5729-0F9C-241B-59DD-6EC0EBEAD5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254" t="21429" r="54329" b="6977"/>
              <a:stretch/>
            </p:blipFill>
            <p:spPr>
              <a:xfrm rot="10800000">
                <a:off x="8181915" y="2364380"/>
                <a:ext cx="1384072" cy="3170812"/>
              </a:xfrm>
              <a:prstGeom prst="rect">
                <a:avLst/>
              </a:prstGeom>
            </p:spPr>
          </p:pic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94C80EC4-647A-9510-9537-2C4736D67D84}"/>
                  </a:ext>
                </a:extLst>
              </p:cNvPr>
              <p:cNvCxnSpPr/>
              <p:nvPr/>
            </p:nvCxnSpPr>
            <p:spPr>
              <a:xfrm flipH="1">
                <a:off x="8276658" y="2813692"/>
                <a:ext cx="1077104" cy="398499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BFD18808-0893-41EC-A46D-F84BE19895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97411" y="3310995"/>
                <a:ext cx="1353547" cy="1239530"/>
              </a:xfrm>
              <a:prstGeom prst="rect">
                <a:avLst/>
              </a:prstGeom>
            </p:spPr>
          </p:pic>
        </p:grpSp>
        <p:sp>
          <p:nvSpPr>
            <p:cNvPr id="26" name="TextBox 25"/>
            <p:cNvSpPr txBox="1"/>
            <p:nvPr/>
          </p:nvSpPr>
          <p:spPr bwMode="auto">
            <a:xfrm>
              <a:off x="9861386" y="2786703"/>
              <a:ext cx="603864" cy="33482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XPS</a:t>
              </a:r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2023-03-29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52017" y="4478110"/>
            <a:ext cx="6572221" cy="365125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S. Sgobba, A.T. Perez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7B951D1-EF2E-7766-A985-254ACCBD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71" y="1060076"/>
            <a:ext cx="11462681" cy="4608512"/>
          </a:xfrm>
        </p:spPr>
        <p:txBody>
          <a:bodyPr/>
          <a:lstStyle/>
          <a:p>
            <a:r>
              <a:rPr lang="en-US" dirty="0"/>
              <a:t>Meeting with TE-VSC experts on 23.03.23 (M. Taborelli, M. Himmerlich, B. Teissandier). Envisaged tests:</a:t>
            </a:r>
          </a:p>
          <a:p>
            <a:pPr lvl="1"/>
            <a:r>
              <a:rPr lang="en-US" dirty="0"/>
              <a:t>Water from PSB cooling circuit (</a:t>
            </a:r>
            <a:r>
              <a:rPr lang="en-US" dirty="0">
                <a:solidFill>
                  <a:srgbClr val="FF0000"/>
                </a:solidFill>
              </a:rPr>
              <a:t>IR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/>
              <a:t>+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XRF</a:t>
            </a:r>
            <a:r>
              <a:rPr lang="en-US" dirty="0"/>
              <a:t>) </a:t>
            </a:r>
            <a:r>
              <a:rPr lang="en-US" dirty="0">
                <a:sym typeface="Wingdings" panose="05000000000000000000" pitchFamily="2" charset="2"/>
              </a:rPr>
              <a:t> To </a:t>
            </a:r>
            <a:r>
              <a:rPr lang="en-US" b="1" dirty="0">
                <a:sym typeface="Wingdings" panose="05000000000000000000" pitchFamily="2" charset="2"/>
              </a:rPr>
              <a:t>confirm + estimate the presence of S on the water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Similar analysis was performed on demineralized water from LHC Point #4 in 2022  </a:t>
            </a:r>
            <a:r>
              <a:rPr lang="en-US" dirty="0">
                <a:sym typeface="Wingdings" panose="05000000000000000000" pitchFamily="2" charset="2"/>
                <a:hlinkClick r:id="rId4"/>
              </a:rPr>
              <a:t>https://edms.cern.ch/document/2718759/2</a:t>
            </a:r>
            <a:endParaRPr lang="en-US" dirty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Minimum volume</a:t>
            </a:r>
            <a:r>
              <a:rPr lang="en-US" dirty="0"/>
              <a:t> required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≈ 1L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Validation by RP (N. Conan) and CV (contact person?)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5AEDE2E1-FECD-5829-28EB-C18769E61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72" y="373593"/>
            <a:ext cx="11376025" cy="751151"/>
          </a:xfrm>
        </p:spPr>
        <p:txBody>
          <a:bodyPr vert="horz" lIns="0" tIns="0" rIns="0" bIns="0" rtlCol="0" anchor="t" anchorCtr="0">
            <a:noAutofit/>
          </a:bodyPr>
          <a:lstStyle/>
          <a:p>
            <a:pPr rtl="0"/>
            <a:r>
              <a:rPr lang="en-US" kern="1200" dirty="0"/>
              <a:t>Planned tests – short term: additional tests by TE-VSC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67EA86-1D42-B117-2803-A3BA75F59254}"/>
              </a:ext>
            </a:extLst>
          </p:cNvPr>
          <p:cNvSpPr txBox="1"/>
          <p:nvPr/>
        </p:nvSpPr>
        <p:spPr bwMode="auto">
          <a:xfrm>
            <a:off x="143090" y="3417223"/>
            <a:ext cx="10303544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Braze bead analysis and overflow of the braze alloy on the inner surface of the tube (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XPS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)  To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investigate the possible presence of Cd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 on the brazing alloy Cu-Ag-P and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traces of S</a:t>
            </a:r>
          </a:p>
          <a:p>
            <a:pPr marL="648000" lvl="2" indent="-324000">
              <a:spcAft>
                <a:spcPts val="600"/>
              </a:spcAft>
              <a:buSzPct val="100000"/>
              <a:buFont typeface="Wingdings" panose="05000000000000000000" pitchFamily="2" charset="2"/>
              <a:buChar char="ü"/>
              <a:defRPr/>
            </a:pPr>
            <a:r>
              <a:rPr lang="en-US" sz="1700" kern="0" dirty="0">
                <a:solidFill>
                  <a:srgbClr val="002060"/>
                </a:solidFill>
                <a:sym typeface="Wingdings" panose="05000000000000000000" pitchFamily="2" charset="2"/>
              </a:rPr>
              <a:t>Maximum thickness  </a:t>
            </a:r>
            <a:r>
              <a:rPr lang="en-US" sz="1600" kern="0" dirty="0">
                <a:solidFill>
                  <a:srgbClr val="002060"/>
                </a:solidFill>
                <a:sym typeface="Wingdings" panose="05000000000000000000" pitchFamily="2" charset="2"/>
              </a:rPr>
              <a:t>10 mm x 10 mm </a:t>
            </a:r>
            <a:r>
              <a:rPr lang="en-US" sz="1700" kern="0" dirty="0">
                <a:solidFill>
                  <a:srgbClr val="FF0000"/>
                </a:solidFill>
                <a:sym typeface="Wingdings" panose="05000000000000000000" pitchFamily="2" charset="2"/>
              </a:rPr>
              <a:t>x 8 mm  </a:t>
            </a:r>
            <a:r>
              <a:rPr lang="en-US" sz="1700" kern="0" dirty="0">
                <a:solidFill>
                  <a:srgbClr val="002060"/>
                </a:solidFill>
                <a:sym typeface="Wingdings" panose="05000000000000000000" pitchFamily="2" charset="2"/>
              </a:rPr>
              <a:t>It is easy to cut a specimen form the de-brazed sample (activated) in the image</a:t>
            </a:r>
          </a:p>
          <a:p>
            <a:pPr marL="648000" marR="0" lvl="2" indent="-324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Pct val="100000"/>
              <a:buFont typeface="Wingdings" panose="05000000000000000000" pitchFamily="2" charset="2"/>
              <a:buChar char="ü"/>
              <a:tabLst/>
              <a:defRPr/>
            </a:pPr>
            <a:r>
              <a:rPr lang="en-US" sz="1700" kern="0" dirty="0">
                <a:solidFill>
                  <a:srgbClr val="FF0000"/>
                </a:solidFill>
                <a:latin typeface="Source Sans Pro"/>
                <a:cs typeface="Arial"/>
                <a:sym typeface="Wingdings" panose="05000000000000000000" pitchFamily="2" charset="2"/>
              </a:rPr>
              <a:t>Additional XPS sample</a:t>
            </a:r>
            <a:r>
              <a:rPr kumimoji="0" lang="en-US" sz="1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 will be prepared from a non de-brazed sample </a:t>
            </a:r>
          </a:p>
          <a:p>
            <a:pPr marL="324000" marR="0" lvl="1" indent="-324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Other analyses (</a:t>
            </a:r>
            <a:r>
              <a:rPr lang="en-US" kern="0" dirty="0">
                <a:solidFill>
                  <a:srgbClr val="FF0000"/>
                </a:solidFill>
                <a:latin typeface="Source Sans Pro"/>
                <a:cs typeface="Arial"/>
                <a:sym typeface="Wingdings" panose="05000000000000000000" pitchFamily="2" charset="2"/>
              </a:rPr>
              <a:t>ICP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  <a:sym typeface="Wingdings" panose="05000000000000000000" pitchFamily="2" charset="2"/>
              </a:rPr>
              <a:t>), following chemical dissolution of other elements except Cd?</a:t>
            </a:r>
          </a:p>
          <a:p>
            <a:pPr marL="324000" lvl="1" indent="-324000">
              <a:spcAft>
                <a:spcPts val="600"/>
              </a:spcAft>
              <a:buFont typeface="Arial"/>
              <a:buChar char="•"/>
              <a:defRPr/>
            </a:pPr>
            <a:r>
              <a:rPr lang="en-US" kern="0" dirty="0">
                <a:solidFill>
                  <a:srgbClr val="FF0000"/>
                </a:solidFill>
                <a:latin typeface="Source Sans Pro"/>
                <a:cs typeface="Arial"/>
                <a:sym typeface="Symbol" panose="05050102010706020507" pitchFamily="18" charset="2"/>
              </a:rPr>
              <a:t>-spectroscopy </a:t>
            </a:r>
            <a:r>
              <a:rPr lang="en-US" kern="0" dirty="0">
                <a:solidFill>
                  <a:srgbClr val="002060"/>
                </a:solidFill>
                <a:latin typeface="Source Sans Pro"/>
                <a:cs typeface="Arial"/>
                <a:sym typeface="Symbol" panose="05050102010706020507" pitchFamily="18" charset="2"/>
              </a:rPr>
              <a:t>analysis (contact with Nabil </a:t>
            </a:r>
            <a:r>
              <a:rPr lang="en-US" kern="0" dirty="0">
                <a:solidFill>
                  <a:srgbClr val="002060"/>
                </a:solidFill>
                <a:sym typeface="Symbol" panose="05050102010706020507" pitchFamily="18" charset="2"/>
              </a:rPr>
              <a:t>Menaa / HSE-RP) </a:t>
            </a:r>
            <a:r>
              <a:rPr lang="en-US" kern="0" dirty="0">
                <a:solidFill>
                  <a:srgbClr val="002060"/>
                </a:solidFill>
                <a:latin typeface="Source Sans Pro"/>
                <a:cs typeface="Arial"/>
                <a:sym typeface="Wingdings" panose="05000000000000000000" pitchFamily="2" charset="2"/>
              </a:rPr>
              <a:t> </a:t>
            </a:r>
            <a:r>
              <a:rPr lang="en-US" kern="0" dirty="0">
                <a:solidFill>
                  <a:srgbClr val="002060"/>
                </a:solidFill>
                <a:latin typeface="Source Sans Pro"/>
                <a:cs typeface="Arial"/>
              </a:rPr>
              <a:t>radioanalytical techniques could help via the quantification of Cd-109 even though </a:t>
            </a:r>
            <a:r>
              <a:rPr lang="en-US" kern="0" dirty="0">
                <a:solidFill>
                  <a:srgbClr val="FF0000"/>
                </a:solidFill>
                <a:latin typeface="Source Sans Pro"/>
                <a:cs typeface="Arial"/>
              </a:rPr>
              <a:t>it is challenging </a:t>
            </a:r>
            <a:r>
              <a:rPr lang="en-US" kern="0" dirty="0">
                <a:solidFill>
                  <a:srgbClr val="002060"/>
                </a:solidFill>
                <a:latin typeface="Source Sans Pro"/>
                <a:cs typeface="Arial"/>
              </a:rPr>
              <a:t>as the 88 keV gamma line intensity is only 3.6%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446633" y="4128084"/>
            <a:ext cx="1669168" cy="2110327"/>
            <a:chOff x="9914803" y="2180325"/>
            <a:chExt cx="1669168" cy="2110327"/>
          </a:xfrm>
        </p:grpSpPr>
        <p:grpSp>
          <p:nvGrpSpPr>
            <p:cNvPr id="14" name="Group 13"/>
            <p:cNvGrpSpPr/>
            <p:nvPr/>
          </p:nvGrpSpPr>
          <p:grpSpPr>
            <a:xfrm>
              <a:off x="9914803" y="2180325"/>
              <a:ext cx="1669168" cy="2110327"/>
              <a:chOff x="9914803" y="2180325"/>
              <a:chExt cx="1669168" cy="211032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266"/>
              <a:stretch/>
            </p:blipFill>
            <p:spPr>
              <a:xfrm>
                <a:off x="9914803" y="2180325"/>
                <a:ext cx="1669168" cy="2110327"/>
              </a:xfrm>
              <a:prstGeom prst="rect">
                <a:avLst/>
              </a:prstGeom>
            </p:spPr>
          </p:pic>
          <p:sp>
            <p:nvSpPr>
              <p:cNvPr id="13" name="Freeform 12"/>
              <p:cNvSpPr/>
              <p:nvPr/>
            </p:nvSpPr>
            <p:spPr>
              <a:xfrm>
                <a:off x="10729218" y="2241017"/>
                <a:ext cx="228481" cy="285700"/>
              </a:xfrm>
              <a:custGeom>
                <a:avLst/>
                <a:gdLst>
                  <a:gd name="connsiteX0" fmla="*/ 13795 w 228481"/>
                  <a:gd name="connsiteY0" fmla="*/ 2113 h 285700"/>
                  <a:gd name="connsiteX1" fmla="*/ 113187 w 228481"/>
                  <a:gd name="connsiteY1" fmla="*/ 6089 h 285700"/>
                  <a:gd name="connsiteX2" fmla="*/ 121138 w 228481"/>
                  <a:gd name="connsiteY2" fmla="*/ 18016 h 285700"/>
                  <a:gd name="connsiteX3" fmla="*/ 125114 w 228481"/>
                  <a:gd name="connsiteY3" fmla="*/ 33918 h 285700"/>
                  <a:gd name="connsiteX4" fmla="*/ 129089 w 228481"/>
                  <a:gd name="connsiteY4" fmla="*/ 45845 h 285700"/>
                  <a:gd name="connsiteX5" fmla="*/ 133065 w 228481"/>
                  <a:gd name="connsiteY5" fmla="*/ 61748 h 285700"/>
                  <a:gd name="connsiteX6" fmla="*/ 137041 w 228481"/>
                  <a:gd name="connsiteY6" fmla="*/ 73675 h 285700"/>
                  <a:gd name="connsiteX7" fmla="*/ 184749 w 228481"/>
                  <a:gd name="connsiteY7" fmla="*/ 85602 h 285700"/>
                  <a:gd name="connsiteX8" fmla="*/ 196675 w 228481"/>
                  <a:gd name="connsiteY8" fmla="*/ 93553 h 285700"/>
                  <a:gd name="connsiteX9" fmla="*/ 212578 w 228481"/>
                  <a:gd name="connsiteY9" fmla="*/ 109456 h 285700"/>
                  <a:gd name="connsiteX10" fmla="*/ 224505 w 228481"/>
                  <a:gd name="connsiteY10" fmla="*/ 145237 h 285700"/>
                  <a:gd name="connsiteX11" fmla="*/ 228481 w 228481"/>
                  <a:gd name="connsiteY11" fmla="*/ 157164 h 285700"/>
                  <a:gd name="connsiteX12" fmla="*/ 224505 w 228481"/>
                  <a:gd name="connsiteY12" fmla="*/ 284384 h 285700"/>
                  <a:gd name="connsiteX13" fmla="*/ 212578 w 228481"/>
                  <a:gd name="connsiteY13" fmla="*/ 276433 h 285700"/>
                  <a:gd name="connsiteX14" fmla="*/ 204627 w 228481"/>
                  <a:gd name="connsiteY14" fmla="*/ 264506 h 285700"/>
                  <a:gd name="connsiteX15" fmla="*/ 196675 w 228481"/>
                  <a:gd name="connsiteY15" fmla="*/ 256555 h 285700"/>
                  <a:gd name="connsiteX16" fmla="*/ 180773 w 228481"/>
                  <a:gd name="connsiteY16" fmla="*/ 240652 h 285700"/>
                  <a:gd name="connsiteX17" fmla="*/ 160895 w 228481"/>
                  <a:gd name="connsiteY17" fmla="*/ 224750 h 285700"/>
                  <a:gd name="connsiteX18" fmla="*/ 152943 w 228481"/>
                  <a:gd name="connsiteY18" fmla="*/ 216798 h 285700"/>
                  <a:gd name="connsiteX19" fmla="*/ 144992 w 228481"/>
                  <a:gd name="connsiteY19" fmla="*/ 204871 h 285700"/>
                  <a:gd name="connsiteX20" fmla="*/ 133065 w 228481"/>
                  <a:gd name="connsiteY20" fmla="*/ 200896 h 285700"/>
                  <a:gd name="connsiteX21" fmla="*/ 121138 w 228481"/>
                  <a:gd name="connsiteY21" fmla="*/ 181018 h 285700"/>
                  <a:gd name="connsiteX22" fmla="*/ 105235 w 228481"/>
                  <a:gd name="connsiteY22" fmla="*/ 161139 h 285700"/>
                  <a:gd name="connsiteX23" fmla="*/ 77406 w 228481"/>
                  <a:gd name="connsiteY23" fmla="*/ 129334 h 285700"/>
                  <a:gd name="connsiteX24" fmla="*/ 69455 w 228481"/>
                  <a:gd name="connsiteY24" fmla="*/ 117407 h 285700"/>
                  <a:gd name="connsiteX25" fmla="*/ 53552 w 228481"/>
                  <a:gd name="connsiteY25" fmla="*/ 101504 h 285700"/>
                  <a:gd name="connsiteX26" fmla="*/ 37649 w 228481"/>
                  <a:gd name="connsiteY26" fmla="*/ 85602 h 285700"/>
                  <a:gd name="connsiteX27" fmla="*/ 21747 w 228481"/>
                  <a:gd name="connsiteY27" fmla="*/ 61748 h 285700"/>
                  <a:gd name="connsiteX28" fmla="*/ 13795 w 228481"/>
                  <a:gd name="connsiteY28" fmla="*/ 53797 h 285700"/>
                  <a:gd name="connsiteX29" fmla="*/ 9820 w 228481"/>
                  <a:gd name="connsiteY29" fmla="*/ 41870 h 285700"/>
                  <a:gd name="connsiteX30" fmla="*/ 1869 w 228481"/>
                  <a:gd name="connsiteY30" fmla="*/ 33918 h 285700"/>
                  <a:gd name="connsiteX31" fmla="*/ 13795 w 228481"/>
                  <a:gd name="connsiteY31" fmla="*/ 2113 h 285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28481" h="285700">
                    <a:moveTo>
                      <a:pt x="13795" y="2113"/>
                    </a:moveTo>
                    <a:cubicBezTo>
                      <a:pt x="32348" y="-2525"/>
                      <a:pt x="80388" y="1230"/>
                      <a:pt x="113187" y="6089"/>
                    </a:cubicBezTo>
                    <a:cubicBezTo>
                      <a:pt x="117914" y="6789"/>
                      <a:pt x="119256" y="13624"/>
                      <a:pt x="121138" y="18016"/>
                    </a:cubicBezTo>
                    <a:cubicBezTo>
                      <a:pt x="123290" y="23038"/>
                      <a:pt x="123613" y="28664"/>
                      <a:pt x="125114" y="33918"/>
                    </a:cubicBezTo>
                    <a:cubicBezTo>
                      <a:pt x="126265" y="37947"/>
                      <a:pt x="127938" y="41816"/>
                      <a:pt x="129089" y="45845"/>
                    </a:cubicBezTo>
                    <a:cubicBezTo>
                      <a:pt x="130590" y="51099"/>
                      <a:pt x="131564" y="56494"/>
                      <a:pt x="133065" y="61748"/>
                    </a:cubicBezTo>
                    <a:cubicBezTo>
                      <a:pt x="134216" y="65777"/>
                      <a:pt x="134423" y="70403"/>
                      <a:pt x="137041" y="73675"/>
                    </a:cubicBezTo>
                    <a:cubicBezTo>
                      <a:pt x="147730" y="87035"/>
                      <a:pt x="172407" y="84231"/>
                      <a:pt x="184749" y="85602"/>
                    </a:cubicBezTo>
                    <a:cubicBezTo>
                      <a:pt x="188724" y="88252"/>
                      <a:pt x="193047" y="90444"/>
                      <a:pt x="196675" y="93553"/>
                    </a:cubicBezTo>
                    <a:cubicBezTo>
                      <a:pt x="202367" y="98432"/>
                      <a:pt x="212578" y="109456"/>
                      <a:pt x="212578" y="109456"/>
                    </a:cubicBezTo>
                    <a:lnTo>
                      <a:pt x="224505" y="145237"/>
                    </a:lnTo>
                    <a:lnTo>
                      <a:pt x="228481" y="157164"/>
                    </a:lnTo>
                    <a:cubicBezTo>
                      <a:pt x="227156" y="199571"/>
                      <a:pt x="230113" y="242329"/>
                      <a:pt x="224505" y="284384"/>
                    </a:cubicBezTo>
                    <a:cubicBezTo>
                      <a:pt x="223873" y="289120"/>
                      <a:pt x="215957" y="279812"/>
                      <a:pt x="212578" y="276433"/>
                    </a:cubicBezTo>
                    <a:cubicBezTo>
                      <a:pt x="209199" y="273054"/>
                      <a:pt x="207612" y="268237"/>
                      <a:pt x="204627" y="264506"/>
                    </a:cubicBezTo>
                    <a:cubicBezTo>
                      <a:pt x="202285" y="261579"/>
                      <a:pt x="199326" y="259205"/>
                      <a:pt x="196675" y="256555"/>
                    </a:cubicBezTo>
                    <a:cubicBezTo>
                      <a:pt x="188002" y="230533"/>
                      <a:pt x="200048" y="256073"/>
                      <a:pt x="180773" y="240652"/>
                    </a:cubicBezTo>
                    <a:cubicBezTo>
                      <a:pt x="155086" y="220102"/>
                      <a:pt x="190871" y="234740"/>
                      <a:pt x="160895" y="224750"/>
                    </a:cubicBezTo>
                    <a:cubicBezTo>
                      <a:pt x="158244" y="222099"/>
                      <a:pt x="155285" y="219725"/>
                      <a:pt x="152943" y="216798"/>
                    </a:cubicBezTo>
                    <a:cubicBezTo>
                      <a:pt x="149958" y="213067"/>
                      <a:pt x="148723" y="207856"/>
                      <a:pt x="144992" y="204871"/>
                    </a:cubicBezTo>
                    <a:cubicBezTo>
                      <a:pt x="141720" y="202253"/>
                      <a:pt x="137041" y="202221"/>
                      <a:pt x="133065" y="200896"/>
                    </a:cubicBezTo>
                    <a:cubicBezTo>
                      <a:pt x="117535" y="185364"/>
                      <a:pt x="131460" y="201661"/>
                      <a:pt x="121138" y="181018"/>
                    </a:cubicBezTo>
                    <a:cubicBezTo>
                      <a:pt x="111406" y="161556"/>
                      <a:pt x="116331" y="175934"/>
                      <a:pt x="105235" y="161139"/>
                    </a:cubicBezTo>
                    <a:cubicBezTo>
                      <a:pt x="82044" y="130217"/>
                      <a:pt x="99604" y="144132"/>
                      <a:pt x="77406" y="129334"/>
                    </a:cubicBezTo>
                    <a:cubicBezTo>
                      <a:pt x="74756" y="125358"/>
                      <a:pt x="72565" y="121035"/>
                      <a:pt x="69455" y="117407"/>
                    </a:cubicBezTo>
                    <a:cubicBezTo>
                      <a:pt x="64576" y="111715"/>
                      <a:pt x="53552" y="101504"/>
                      <a:pt x="53552" y="101504"/>
                    </a:cubicBezTo>
                    <a:cubicBezTo>
                      <a:pt x="42949" y="69699"/>
                      <a:pt x="58854" y="106807"/>
                      <a:pt x="37649" y="85602"/>
                    </a:cubicBezTo>
                    <a:cubicBezTo>
                      <a:pt x="30892" y="78845"/>
                      <a:pt x="28505" y="68505"/>
                      <a:pt x="21747" y="61748"/>
                    </a:cubicBezTo>
                    <a:lnTo>
                      <a:pt x="13795" y="53797"/>
                    </a:lnTo>
                    <a:cubicBezTo>
                      <a:pt x="12470" y="49821"/>
                      <a:pt x="11976" y="45464"/>
                      <a:pt x="9820" y="41870"/>
                    </a:cubicBezTo>
                    <a:cubicBezTo>
                      <a:pt x="7892" y="38656"/>
                      <a:pt x="3054" y="37474"/>
                      <a:pt x="1869" y="33918"/>
                    </a:cubicBezTo>
                    <a:cubicBezTo>
                      <a:pt x="193" y="28889"/>
                      <a:pt x="-4758" y="6751"/>
                      <a:pt x="13795" y="2113"/>
                    </a:cubicBezTo>
                    <a:close/>
                  </a:path>
                </a:pathLst>
              </a:custGeom>
              <a:noFill/>
              <a:ln w="19050">
                <a:solidFill>
                  <a:srgbClr val="FF0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 bwMode="auto">
            <a:xfrm>
              <a:off x="10274891" y="2855601"/>
              <a:ext cx="4411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ICP</a:t>
              </a:r>
            </a:p>
          </p:txBody>
        </p:sp>
        <p:cxnSp>
          <p:nvCxnSpPr>
            <p:cNvPr id="20" name="Straight Arrow Connector 19"/>
            <p:cNvCxnSpPr>
              <a:stCxn id="13" idx="22"/>
              <a:endCxn id="18" idx="0"/>
            </p:cNvCxnSpPr>
            <p:nvPr/>
          </p:nvCxnSpPr>
          <p:spPr>
            <a:xfrm flipH="1">
              <a:off x="10495464" y="2402156"/>
              <a:ext cx="338989" cy="45344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72814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2023-03-29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S. Sgobba, A.T. Perez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7B951D1-EF2E-7766-A985-254ACCBD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72" y="1060076"/>
            <a:ext cx="11899982" cy="4608512"/>
          </a:xfrm>
        </p:spPr>
        <p:txBody>
          <a:bodyPr/>
          <a:lstStyle/>
          <a:p>
            <a:r>
              <a:rPr lang="en-US" dirty="0"/>
              <a:t>1) Identify all magnet cooling circuits (</a:t>
            </a:r>
            <a:r>
              <a:rPr lang="en-US" dirty="0">
                <a:sym typeface="Symbol" panose="05050102010706020507" pitchFamily="18" charset="2"/>
              </a:rPr>
              <a:t> TE/MSC)</a:t>
            </a:r>
            <a:endParaRPr lang="en-US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Copper based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Including </a:t>
            </a:r>
            <a:r>
              <a:rPr lang="en-US" b="1" dirty="0">
                <a:sym typeface="Wingdings" panose="05000000000000000000" pitchFamily="2" charset="2"/>
              </a:rPr>
              <a:t>soldered, brazed and/or braze welded </a:t>
            </a:r>
            <a:r>
              <a:rPr lang="en-US" dirty="0">
                <a:sym typeface="Wingdings" panose="05000000000000000000" pitchFamily="2" charset="2"/>
              </a:rPr>
              <a:t>joints</a:t>
            </a:r>
          </a:p>
          <a:p>
            <a:pPr marL="324000" lvl="2" indent="0">
              <a:buNone/>
            </a:pPr>
            <a:endParaRPr lang="en-US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lvl="1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2) For the above circuits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Provide history of operation (demineralized water, maintenance – dry periods)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Information about parent and filler metal grades, if available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Availability of unoperated or shortly operated spares, for comparison (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>
                <a:sym typeface="Wingdings" panose="05000000000000000000" pitchFamily="2" charset="2"/>
              </a:rPr>
              <a:t>TE/MSC)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Sampling and analysis of the water (S residues)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Historical analyses of the water if available (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>
                <a:sym typeface="Wingdings" panose="05000000000000000000" pitchFamily="2" charset="2"/>
              </a:rPr>
              <a:t>EN/CV)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dirty="0">
              <a:sym typeface="Wingdings" panose="05000000000000000000" pitchFamily="2" charset="2"/>
            </a:endParaRPr>
          </a:p>
          <a:p>
            <a:pPr marL="0" lvl="2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3) On selected cooling circuit joints (based on relevance, accessibility, availability for removals…)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Perform similar analyses as for PSB (</a:t>
            </a:r>
            <a:r>
              <a:rPr lang="en-US" dirty="0">
                <a:sym typeface="Symbol" panose="05050102010706020507" pitchFamily="18" charset="2"/>
              </a:rPr>
              <a:t></a:t>
            </a:r>
            <a:r>
              <a:rPr lang="en-US" dirty="0">
                <a:sym typeface="Wingdings" panose="05000000000000000000" pitchFamily="2" charset="2"/>
              </a:rPr>
              <a:t>EN/MME)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5AEDE2E1-FECD-5829-28EB-C18769E61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72" y="373593"/>
            <a:ext cx="11376025" cy="751151"/>
          </a:xfrm>
        </p:spPr>
        <p:txBody>
          <a:bodyPr vert="horz" lIns="0" tIns="0" rIns="0" bIns="0" rtlCol="0" anchor="t" anchorCtr="0">
            <a:noAutofit/>
          </a:bodyPr>
          <a:lstStyle/>
          <a:p>
            <a:pPr rtl="0"/>
            <a:r>
              <a:rPr lang="en-GB" kern="1200" dirty="0"/>
              <a:t>Draft work plan – medium term</a:t>
            </a:r>
          </a:p>
        </p:txBody>
      </p:sp>
    </p:spTree>
    <p:extLst>
      <p:ext uri="{BB962C8B-B14F-4D97-AF65-F5344CB8AC3E}">
        <p14:creationId xmlns:p14="http://schemas.microsoft.com/office/powerpoint/2010/main" val="4177755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824C33-B846-CC45-88EB-95FD65A80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2023-03-29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DD198-AE0E-FB4D-8435-F34F57FB2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t>Subtask-2: Analysis and understanding of the failure modes - S. Sgobba, A.T. Perez - EN-MME-MM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4A1E3E2-2994-184A-B983-CBF1A7455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06000" y="6356350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ource Sans Pro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ource Sans Pro"/>
              <a:cs typeface="Arial"/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7B951D1-EF2E-7766-A985-254ACCBD9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272" y="1060076"/>
            <a:ext cx="11899982" cy="4608512"/>
          </a:xfrm>
        </p:spPr>
        <p:txBody>
          <a:bodyPr/>
          <a:lstStyle/>
          <a:p>
            <a:r>
              <a:rPr lang="en-US" dirty="0"/>
              <a:t>4) Start envisaging applicable repair/rebuilding solutions (</a:t>
            </a:r>
            <a:r>
              <a:rPr lang="en-US">
                <a:sym typeface="Symbol" panose="05050102010706020507" pitchFamily="18" charset="2"/>
              </a:rPr>
              <a:t> ST-3</a:t>
            </a:r>
            <a:r>
              <a:rPr lang="en-US" dirty="0">
                <a:sym typeface="Symbol" panose="05050102010706020507" pitchFamily="18" charset="2"/>
              </a:rPr>
              <a:t>)</a:t>
            </a:r>
            <a:endParaRPr lang="en-US" dirty="0"/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>
                <a:sym typeface="Wingdings" panose="05000000000000000000" pitchFamily="2" charset="2"/>
              </a:rPr>
              <a:t>By soldering (?), brazing and/or braze welding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>
                <a:sym typeface="Wingdings" panose="05000000000000000000" pitchFamily="2" charset="2"/>
              </a:rPr>
              <a:t>Improved geometry, avoid recesses, increase ligament length…</a:t>
            </a:r>
            <a:endParaRPr lang="en-US" dirty="0">
              <a:sym typeface="Wingdings" panose="05000000000000000000" pitchFamily="2" charset="2"/>
            </a:endParaRP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Qualification of repair/rebuilding processes: assess the achievable quality, to be improved compared to the past state of the art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Accelerated corrosion tests</a:t>
            </a:r>
          </a:p>
          <a:p>
            <a:pPr lvl="2">
              <a:buFont typeface="Wingdings" panose="05000000000000000000" pitchFamily="2" charset="2"/>
              <a:buChar char="ü"/>
            </a:pPr>
            <a:endParaRPr lang="en-US" dirty="0">
              <a:sym typeface="Wingdings" panose="05000000000000000000" pitchFamily="2" charset="2"/>
            </a:endParaRPr>
          </a:p>
          <a:p>
            <a:pPr marL="0" lvl="2" indent="0">
              <a:buNone/>
            </a:pPr>
            <a:r>
              <a:rPr lang="en-US" sz="2100" b="1" dirty="0">
                <a:sym typeface="Wingdings" panose="05000000000000000000" pitchFamily="2" charset="2"/>
              </a:rPr>
              <a:t>5) General recommendations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dirty="0">
                <a:sym typeface="Wingdings" panose="05000000000000000000" pitchFamily="2" charset="2"/>
              </a:rPr>
              <a:t>Avoid S contamination, how?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GB" dirty="0">
                <a:sym typeface="Wingdings" panose="05000000000000000000" pitchFamily="2" charset="2"/>
              </a:rPr>
              <a:t>Purging and inert gas shielding of the circuits when non-operated, identify solutions 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5AEDE2E1-FECD-5829-28EB-C18769E61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72" y="373593"/>
            <a:ext cx="11376025" cy="751151"/>
          </a:xfrm>
        </p:spPr>
        <p:txBody>
          <a:bodyPr vert="horz" lIns="0" tIns="0" rIns="0" bIns="0" rtlCol="0" anchor="t" anchorCtr="0">
            <a:noAutofit/>
          </a:bodyPr>
          <a:lstStyle/>
          <a:p>
            <a:pPr rtl="0"/>
            <a:r>
              <a:rPr lang="en-GB" kern="1200" dirty="0"/>
              <a:t>Draft work plan – medium term_2</a:t>
            </a:r>
          </a:p>
        </p:txBody>
      </p:sp>
    </p:spTree>
    <p:extLst>
      <p:ext uri="{BB962C8B-B14F-4D97-AF65-F5344CB8AC3E}">
        <p14:creationId xmlns:p14="http://schemas.microsoft.com/office/powerpoint/2010/main" val="39055087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6627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emplate-EN-2021.potx" id="{91A14555-AF20-6343-8329-6DC3D7DA1D5C}" vid="{F909359F-EE90-374D-ACA9-3C97E495BA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7170</TotalTime>
  <Words>804</Words>
  <Application>Microsoft Office PowerPoint</Application>
  <PresentationFormat>Widescreen</PresentationFormat>
  <Paragraphs>106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Candara</vt:lpstr>
      <vt:lpstr>Courier New</vt:lpstr>
      <vt:lpstr>Source Sans Pro</vt:lpstr>
      <vt:lpstr>Wingdings</vt:lpstr>
      <vt:lpstr>1_Office Theme</vt:lpstr>
      <vt:lpstr>PS Booster magnets Task Force  </vt:lpstr>
      <vt:lpstr>First outcomes, commonalty of phenomena</vt:lpstr>
      <vt:lpstr>PowerPoint Presentation</vt:lpstr>
      <vt:lpstr>Planned tests – short term: additional tests by TE-VSC</vt:lpstr>
      <vt:lpstr>Draft work plan – medium term</vt:lpstr>
      <vt:lpstr>Draft work plan – medium term_2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 Teresa Perez Fontenla</dc:creator>
  <cp:lastModifiedBy>Stefano Sgobba</cp:lastModifiedBy>
  <cp:revision>76</cp:revision>
  <dcterms:created xsi:type="dcterms:W3CDTF">2023-03-15T14:20:30Z</dcterms:created>
  <dcterms:modified xsi:type="dcterms:W3CDTF">2023-03-29T11:58:06Z</dcterms:modified>
</cp:coreProperties>
</file>