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289" r:id="rId3"/>
    <p:sldId id="294" r:id="rId4"/>
    <p:sldId id="290" r:id="rId5"/>
    <p:sldId id="295" r:id="rId6"/>
    <p:sldId id="293" r:id="rId7"/>
    <p:sldId id="299" r:id="rId8"/>
    <p:sldId id="300" r:id="rId9"/>
    <p:sldId id="296" r:id="rId10"/>
    <p:sldId id="297" r:id="rId11"/>
    <p:sldId id="298" r:id="rId12"/>
    <p:sldId id="301" r:id="rId13"/>
    <p:sldId id="302" r:id="rId14"/>
    <p:sldId id="303" r:id="rId15"/>
    <p:sldId id="304" r:id="rId16"/>
    <p:sldId id="305" r:id="rId17"/>
    <p:sldId id="2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82"/>
    <p:restoredTop sz="89492"/>
  </p:normalViewPr>
  <p:slideViewPr>
    <p:cSldViewPr snapToObjects="1">
      <p:cViewPr>
        <p:scale>
          <a:sx n="97" d="100"/>
          <a:sy n="97" d="100"/>
        </p:scale>
        <p:origin x="368" y="5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/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/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/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/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/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/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/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/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/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/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/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/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/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A9291F-A96F-4818-BC75-689C6CFF10C9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76E874D-379A-44E3-A56E-5DC6A994BEF2}">
      <dgm:prSet/>
      <dgm:spPr/>
      <dgm:t>
        <a:bodyPr/>
        <a:lstStyle/>
        <a:p>
          <a:r>
            <a:rPr lang="en-US" b="1" dirty="0"/>
            <a:t>Reminder of what I am doing</a:t>
          </a:r>
          <a:endParaRPr lang="en-US" dirty="0"/>
        </a:p>
      </dgm:t>
    </dgm:pt>
    <dgm:pt modelId="{0EF54697-CCA2-402D-8E6B-BEE5F86CFB02}" type="parTrans" cxnId="{CD8497BD-3367-40CD-8DB0-EEC55EDA4123}">
      <dgm:prSet/>
      <dgm:spPr/>
      <dgm:t>
        <a:bodyPr/>
        <a:lstStyle/>
        <a:p>
          <a:endParaRPr lang="en-US"/>
        </a:p>
      </dgm:t>
    </dgm:pt>
    <dgm:pt modelId="{6823490E-73EB-45D0-A2D0-9E7266269834}" type="sibTrans" cxnId="{CD8497BD-3367-40CD-8DB0-EEC55EDA4123}">
      <dgm:prSet/>
      <dgm:spPr/>
      <dgm:t>
        <a:bodyPr/>
        <a:lstStyle/>
        <a:p>
          <a:endParaRPr lang="en-US"/>
        </a:p>
      </dgm:t>
    </dgm:pt>
    <dgm:pt modelId="{E2E138CE-332B-4601-9C82-5C3503D83ED5}">
      <dgm:prSet/>
      <dgm:spPr/>
      <dgm:t>
        <a:bodyPr/>
        <a:lstStyle/>
        <a:p>
          <a:r>
            <a:rPr lang="en-US" b="1" dirty="0"/>
            <a:t>Goals from last </a:t>
          </a:r>
          <a:r>
            <a:rPr lang="en-US" b="1" dirty="0">
              <a:solidFill>
                <a:schemeClr val="lt1"/>
              </a:solidFill>
            </a:rPr>
            <a:t>presentation</a:t>
          </a:r>
          <a:endParaRPr lang="en-US" dirty="0">
            <a:solidFill>
              <a:schemeClr val="lt1"/>
            </a:solidFill>
          </a:endParaRPr>
        </a:p>
      </dgm:t>
    </dgm:pt>
    <dgm:pt modelId="{EC0CCD45-2E5A-4F77-B9E5-104CB9987487}" type="parTrans" cxnId="{D3BC1961-7B3C-421E-B1C6-58C3F932EDC2}">
      <dgm:prSet/>
      <dgm:spPr/>
      <dgm:t>
        <a:bodyPr/>
        <a:lstStyle/>
        <a:p>
          <a:endParaRPr lang="en-US"/>
        </a:p>
      </dgm:t>
    </dgm:pt>
    <dgm:pt modelId="{5D5E2F11-9953-4F07-94D5-1E10DE437A38}" type="sibTrans" cxnId="{D3BC1961-7B3C-421E-B1C6-58C3F932EDC2}">
      <dgm:prSet/>
      <dgm:spPr/>
      <dgm:t>
        <a:bodyPr/>
        <a:lstStyle/>
        <a:p>
          <a:endParaRPr lang="en-US"/>
        </a:p>
      </dgm:t>
    </dgm:pt>
    <dgm:pt modelId="{5E1B31B3-89DB-4EF1-80C2-913ECDAFC650}">
      <dgm:prSet/>
      <dgm:spPr>
        <a:solidFill>
          <a:schemeClr val="tx1"/>
        </a:solidFill>
      </dgm:spPr>
      <dgm:t>
        <a:bodyPr/>
        <a:lstStyle/>
        <a:p>
          <a:r>
            <a:rPr lang="en-US" b="1" dirty="0"/>
            <a:t>What I will do next</a:t>
          </a:r>
          <a:endParaRPr lang="en-US" dirty="0"/>
        </a:p>
      </dgm:t>
    </dgm:pt>
    <dgm:pt modelId="{C02BBA90-D550-4E1B-ACB1-8F0F645D756E}" type="parTrans" cxnId="{924E69FC-48E9-425C-9EDA-B3B0B34182D2}">
      <dgm:prSet/>
      <dgm:spPr/>
      <dgm:t>
        <a:bodyPr/>
        <a:lstStyle/>
        <a:p>
          <a:endParaRPr lang="en-US"/>
        </a:p>
      </dgm:t>
    </dgm:pt>
    <dgm:pt modelId="{D26811DB-C7B5-48A9-8DC4-8E4937192E30}" type="sibTrans" cxnId="{924E69FC-48E9-425C-9EDA-B3B0B34182D2}">
      <dgm:prSet/>
      <dgm:spPr/>
      <dgm:t>
        <a:bodyPr/>
        <a:lstStyle/>
        <a:p>
          <a:endParaRPr lang="en-US"/>
        </a:p>
      </dgm:t>
    </dgm:pt>
    <dgm:pt modelId="{30EB2DB3-4127-344F-B53C-3A889CE621A1}">
      <dgm:prSet/>
      <dgm:spPr>
        <a:solidFill>
          <a:schemeClr val="accent3"/>
        </a:solidFill>
      </dgm:spPr>
      <dgm:t>
        <a:bodyPr/>
        <a:lstStyle/>
        <a:p>
          <a:r>
            <a:rPr lang="en-US" b="1" dirty="0"/>
            <a:t>Troubleshooting/Progress</a:t>
          </a:r>
        </a:p>
      </dgm:t>
    </dgm:pt>
    <dgm:pt modelId="{9BB9021E-70DA-BC41-BC81-02CE1FDF9A6E}" type="parTrans" cxnId="{02E1E7FC-880D-4748-9ADA-9C7668AF2063}">
      <dgm:prSet/>
      <dgm:spPr/>
      <dgm:t>
        <a:bodyPr/>
        <a:lstStyle/>
        <a:p>
          <a:endParaRPr lang="en-US"/>
        </a:p>
      </dgm:t>
    </dgm:pt>
    <dgm:pt modelId="{C74318CE-3A6A-7543-9C53-C9C329005609}" type="sibTrans" cxnId="{02E1E7FC-880D-4748-9ADA-9C7668AF2063}">
      <dgm:prSet/>
      <dgm:spPr/>
      <dgm:t>
        <a:bodyPr/>
        <a:lstStyle/>
        <a:p>
          <a:endParaRPr lang="en-US"/>
        </a:p>
      </dgm:t>
    </dgm:pt>
    <dgm:pt modelId="{7521D5D6-9D86-5F4B-ADF6-F589B0BE0E95}" type="pres">
      <dgm:prSet presAssocID="{1DA9291F-A96F-4818-BC75-689C6CFF10C9}" presName="outerComposite" presStyleCnt="0">
        <dgm:presLayoutVars>
          <dgm:chMax val="5"/>
          <dgm:dir/>
          <dgm:resizeHandles val="exact"/>
        </dgm:presLayoutVars>
      </dgm:prSet>
      <dgm:spPr/>
    </dgm:pt>
    <dgm:pt modelId="{650AD566-38A3-4F40-AC9A-686842B5A895}" type="pres">
      <dgm:prSet presAssocID="{1DA9291F-A96F-4818-BC75-689C6CFF10C9}" presName="dummyMaxCanvas" presStyleCnt="0">
        <dgm:presLayoutVars/>
      </dgm:prSet>
      <dgm:spPr/>
    </dgm:pt>
    <dgm:pt modelId="{3A2DD687-E77C-964E-AA44-DEAEA1984BC3}" type="pres">
      <dgm:prSet presAssocID="{1DA9291F-A96F-4818-BC75-689C6CFF10C9}" presName="FourNodes_1" presStyleLbl="node1" presStyleIdx="0" presStyleCnt="4">
        <dgm:presLayoutVars>
          <dgm:bulletEnabled val="1"/>
        </dgm:presLayoutVars>
      </dgm:prSet>
      <dgm:spPr/>
    </dgm:pt>
    <dgm:pt modelId="{EE58AACA-A2AA-D444-93D5-36B53B323B45}" type="pres">
      <dgm:prSet presAssocID="{1DA9291F-A96F-4818-BC75-689C6CFF10C9}" presName="FourNodes_2" presStyleLbl="node1" presStyleIdx="1" presStyleCnt="4">
        <dgm:presLayoutVars>
          <dgm:bulletEnabled val="1"/>
        </dgm:presLayoutVars>
      </dgm:prSet>
      <dgm:spPr/>
    </dgm:pt>
    <dgm:pt modelId="{BDC0DC55-FF24-C64B-A1C7-701F65F75343}" type="pres">
      <dgm:prSet presAssocID="{1DA9291F-A96F-4818-BC75-689C6CFF10C9}" presName="FourNodes_3" presStyleLbl="node1" presStyleIdx="2" presStyleCnt="4">
        <dgm:presLayoutVars>
          <dgm:bulletEnabled val="1"/>
        </dgm:presLayoutVars>
      </dgm:prSet>
      <dgm:spPr/>
    </dgm:pt>
    <dgm:pt modelId="{913E580F-C641-E04F-910F-74E4B0929156}" type="pres">
      <dgm:prSet presAssocID="{1DA9291F-A96F-4818-BC75-689C6CFF10C9}" presName="FourNodes_4" presStyleLbl="node1" presStyleIdx="3" presStyleCnt="4">
        <dgm:presLayoutVars>
          <dgm:bulletEnabled val="1"/>
        </dgm:presLayoutVars>
      </dgm:prSet>
      <dgm:spPr/>
    </dgm:pt>
    <dgm:pt modelId="{2F58D89F-6C78-6B43-A845-0787AE7609B2}" type="pres">
      <dgm:prSet presAssocID="{1DA9291F-A96F-4818-BC75-689C6CFF10C9}" presName="FourConn_1-2" presStyleLbl="fgAccFollowNode1" presStyleIdx="0" presStyleCnt="3">
        <dgm:presLayoutVars>
          <dgm:bulletEnabled val="1"/>
        </dgm:presLayoutVars>
      </dgm:prSet>
      <dgm:spPr/>
    </dgm:pt>
    <dgm:pt modelId="{599C09BC-5BE4-B34F-B9C5-968750F7B94C}" type="pres">
      <dgm:prSet presAssocID="{1DA9291F-A96F-4818-BC75-689C6CFF10C9}" presName="FourConn_2-3" presStyleLbl="fgAccFollowNode1" presStyleIdx="1" presStyleCnt="3">
        <dgm:presLayoutVars>
          <dgm:bulletEnabled val="1"/>
        </dgm:presLayoutVars>
      </dgm:prSet>
      <dgm:spPr/>
    </dgm:pt>
    <dgm:pt modelId="{D075FB1E-B455-BD4D-B621-3AD70F72A56C}" type="pres">
      <dgm:prSet presAssocID="{1DA9291F-A96F-4818-BC75-689C6CFF10C9}" presName="FourConn_3-4" presStyleLbl="fgAccFollowNode1" presStyleIdx="2" presStyleCnt="3">
        <dgm:presLayoutVars>
          <dgm:bulletEnabled val="1"/>
        </dgm:presLayoutVars>
      </dgm:prSet>
      <dgm:spPr/>
    </dgm:pt>
    <dgm:pt modelId="{8C2199E8-75D4-9C40-9DAE-51F9E96935ED}" type="pres">
      <dgm:prSet presAssocID="{1DA9291F-A96F-4818-BC75-689C6CFF10C9}" presName="FourNodes_1_text" presStyleLbl="node1" presStyleIdx="3" presStyleCnt="4">
        <dgm:presLayoutVars>
          <dgm:bulletEnabled val="1"/>
        </dgm:presLayoutVars>
      </dgm:prSet>
      <dgm:spPr/>
    </dgm:pt>
    <dgm:pt modelId="{E73044DF-79DA-234B-9D89-70DDDE8F7233}" type="pres">
      <dgm:prSet presAssocID="{1DA9291F-A96F-4818-BC75-689C6CFF10C9}" presName="FourNodes_2_text" presStyleLbl="node1" presStyleIdx="3" presStyleCnt="4">
        <dgm:presLayoutVars>
          <dgm:bulletEnabled val="1"/>
        </dgm:presLayoutVars>
      </dgm:prSet>
      <dgm:spPr/>
    </dgm:pt>
    <dgm:pt modelId="{69400E91-88C6-7A46-B775-63030B0D8844}" type="pres">
      <dgm:prSet presAssocID="{1DA9291F-A96F-4818-BC75-689C6CFF10C9}" presName="FourNodes_3_text" presStyleLbl="node1" presStyleIdx="3" presStyleCnt="4">
        <dgm:presLayoutVars>
          <dgm:bulletEnabled val="1"/>
        </dgm:presLayoutVars>
      </dgm:prSet>
      <dgm:spPr/>
    </dgm:pt>
    <dgm:pt modelId="{4F090DD5-378A-404F-9D93-8492BDB720EE}" type="pres">
      <dgm:prSet presAssocID="{1DA9291F-A96F-4818-BC75-689C6CFF10C9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58C2852D-7DDB-8C4A-87F5-80155C708411}" type="presOf" srcId="{5E1B31B3-89DB-4EF1-80C2-913ECDAFC650}" destId="{4F090DD5-378A-404F-9D93-8492BDB720EE}" srcOrd="1" destOrd="0" presId="urn:microsoft.com/office/officeart/2005/8/layout/vProcess5"/>
    <dgm:cxn modelId="{3019E045-5318-D74D-9193-478782C13B36}" type="presOf" srcId="{5D5E2F11-9953-4F07-94D5-1E10DE437A38}" destId="{599C09BC-5BE4-B34F-B9C5-968750F7B94C}" srcOrd="0" destOrd="0" presId="urn:microsoft.com/office/officeart/2005/8/layout/vProcess5"/>
    <dgm:cxn modelId="{FEBF4449-19A1-9A4A-B207-5B545DE2E88B}" type="presOf" srcId="{C74318CE-3A6A-7543-9C53-C9C329005609}" destId="{D075FB1E-B455-BD4D-B621-3AD70F72A56C}" srcOrd="0" destOrd="0" presId="urn:microsoft.com/office/officeart/2005/8/layout/vProcess5"/>
    <dgm:cxn modelId="{5838024A-CFFD-1E43-B932-89B15708C341}" type="presOf" srcId="{E2E138CE-332B-4601-9C82-5C3503D83ED5}" destId="{E73044DF-79DA-234B-9D89-70DDDE8F7233}" srcOrd="1" destOrd="0" presId="urn:microsoft.com/office/officeart/2005/8/layout/vProcess5"/>
    <dgm:cxn modelId="{85E16A4C-40E7-A84A-9EC6-5B287E018713}" type="presOf" srcId="{5E1B31B3-89DB-4EF1-80C2-913ECDAFC650}" destId="{913E580F-C641-E04F-910F-74E4B0929156}" srcOrd="0" destOrd="0" presId="urn:microsoft.com/office/officeart/2005/8/layout/vProcess5"/>
    <dgm:cxn modelId="{F4F0AD4D-4FDB-0E4C-B57A-85E42A3F5C8C}" type="presOf" srcId="{6823490E-73EB-45D0-A2D0-9E7266269834}" destId="{2F58D89F-6C78-6B43-A845-0787AE7609B2}" srcOrd="0" destOrd="0" presId="urn:microsoft.com/office/officeart/2005/8/layout/vProcess5"/>
    <dgm:cxn modelId="{D3BC1961-7B3C-421E-B1C6-58C3F932EDC2}" srcId="{1DA9291F-A96F-4818-BC75-689C6CFF10C9}" destId="{E2E138CE-332B-4601-9C82-5C3503D83ED5}" srcOrd="1" destOrd="0" parTransId="{EC0CCD45-2E5A-4F77-B9E5-104CB9987487}" sibTransId="{5D5E2F11-9953-4F07-94D5-1E10DE437A38}"/>
    <dgm:cxn modelId="{3C824A7E-4092-174E-9294-C059DC99C18B}" type="presOf" srcId="{376E874D-379A-44E3-A56E-5DC6A994BEF2}" destId="{3A2DD687-E77C-964E-AA44-DEAEA1984BC3}" srcOrd="0" destOrd="0" presId="urn:microsoft.com/office/officeart/2005/8/layout/vProcess5"/>
    <dgm:cxn modelId="{E267D4B7-039C-4743-A640-A23CD09016C4}" type="presOf" srcId="{1DA9291F-A96F-4818-BC75-689C6CFF10C9}" destId="{7521D5D6-9D86-5F4B-ADF6-F589B0BE0E95}" srcOrd="0" destOrd="0" presId="urn:microsoft.com/office/officeart/2005/8/layout/vProcess5"/>
    <dgm:cxn modelId="{CD8497BD-3367-40CD-8DB0-EEC55EDA4123}" srcId="{1DA9291F-A96F-4818-BC75-689C6CFF10C9}" destId="{376E874D-379A-44E3-A56E-5DC6A994BEF2}" srcOrd="0" destOrd="0" parTransId="{0EF54697-CCA2-402D-8E6B-BEE5F86CFB02}" sibTransId="{6823490E-73EB-45D0-A2D0-9E7266269834}"/>
    <dgm:cxn modelId="{A7F3F8CA-55C1-1144-9E73-4F6FEFCF83A9}" type="presOf" srcId="{30EB2DB3-4127-344F-B53C-3A889CE621A1}" destId="{BDC0DC55-FF24-C64B-A1C7-701F65F75343}" srcOrd="0" destOrd="0" presId="urn:microsoft.com/office/officeart/2005/8/layout/vProcess5"/>
    <dgm:cxn modelId="{DE8E16D6-1585-304F-BB13-2DB24C009259}" type="presOf" srcId="{E2E138CE-332B-4601-9C82-5C3503D83ED5}" destId="{EE58AACA-A2AA-D444-93D5-36B53B323B45}" srcOrd="0" destOrd="0" presId="urn:microsoft.com/office/officeart/2005/8/layout/vProcess5"/>
    <dgm:cxn modelId="{A177B3E1-98F3-2F4E-9274-7955F481B036}" type="presOf" srcId="{376E874D-379A-44E3-A56E-5DC6A994BEF2}" destId="{8C2199E8-75D4-9C40-9DAE-51F9E96935ED}" srcOrd="1" destOrd="0" presId="urn:microsoft.com/office/officeart/2005/8/layout/vProcess5"/>
    <dgm:cxn modelId="{AE7110E3-924A-124B-B7F8-5BD609E2C89F}" type="presOf" srcId="{30EB2DB3-4127-344F-B53C-3A889CE621A1}" destId="{69400E91-88C6-7A46-B775-63030B0D8844}" srcOrd="1" destOrd="0" presId="urn:microsoft.com/office/officeart/2005/8/layout/vProcess5"/>
    <dgm:cxn modelId="{924E69FC-48E9-425C-9EDA-B3B0B34182D2}" srcId="{1DA9291F-A96F-4818-BC75-689C6CFF10C9}" destId="{5E1B31B3-89DB-4EF1-80C2-913ECDAFC650}" srcOrd="3" destOrd="0" parTransId="{C02BBA90-D550-4E1B-ACB1-8F0F645D756E}" sibTransId="{D26811DB-C7B5-48A9-8DC4-8E4937192E30}"/>
    <dgm:cxn modelId="{02E1E7FC-880D-4748-9ADA-9C7668AF2063}" srcId="{1DA9291F-A96F-4818-BC75-689C6CFF10C9}" destId="{30EB2DB3-4127-344F-B53C-3A889CE621A1}" srcOrd="2" destOrd="0" parTransId="{9BB9021E-70DA-BC41-BC81-02CE1FDF9A6E}" sibTransId="{C74318CE-3A6A-7543-9C53-C9C329005609}"/>
    <dgm:cxn modelId="{3F3A95E0-5C15-F649-A8DB-AF2E04F3E3F5}" type="presParOf" srcId="{7521D5D6-9D86-5F4B-ADF6-F589B0BE0E95}" destId="{650AD566-38A3-4F40-AC9A-686842B5A895}" srcOrd="0" destOrd="0" presId="urn:microsoft.com/office/officeart/2005/8/layout/vProcess5"/>
    <dgm:cxn modelId="{2DF83A35-F629-F54E-8588-E08364662A33}" type="presParOf" srcId="{7521D5D6-9D86-5F4B-ADF6-F589B0BE0E95}" destId="{3A2DD687-E77C-964E-AA44-DEAEA1984BC3}" srcOrd="1" destOrd="0" presId="urn:microsoft.com/office/officeart/2005/8/layout/vProcess5"/>
    <dgm:cxn modelId="{EB72E398-5C17-8F45-BD79-58631582BEB2}" type="presParOf" srcId="{7521D5D6-9D86-5F4B-ADF6-F589B0BE0E95}" destId="{EE58AACA-A2AA-D444-93D5-36B53B323B45}" srcOrd="2" destOrd="0" presId="urn:microsoft.com/office/officeart/2005/8/layout/vProcess5"/>
    <dgm:cxn modelId="{63F837A7-FE3F-F34D-BDA2-F2D508351AB6}" type="presParOf" srcId="{7521D5D6-9D86-5F4B-ADF6-F589B0BE0E95}" destId="{BDC0DC55-FF24-C64B-A1C7-701F65F75343}" srcOrd="3" destOrd="0" presId="urn:microsoft.com/office/officeart/2005/8/layout/vProcess5"/>
    <dgm:cxn modelId="{42C000F2-1541-A94B-930D-BCFED0BBF945}" type="presParOf" srcId="{7521D5D6-9D86-5F4B-ADF6-F589B0BE0E95}" destId="{913E580F-C641-E04F-910F-74E4B0929156}" srcOrd="4" destOrd="0" presId="urn:microsoft.com/office/officeart/2005/8/layout/vProcess5"/>
    <dgm:cxn modelId="{65EAB82A-C64B-414D-B7A1-74CEA984BD50}" type="presParOf" srcId="{7521D5D6-9D86-5F4B-ADF6-F589B0BE0E95}" destId="{2F58D89F-6C78-6B43-A845-0787AE7609B2}" srcOrd="5" destOrd="0" presId="urn:microsoft.com/office/officeart/2005/8/layout/vProcess5"/>
    <dgm:cxn modelId="{7215DA60-D960-174A-BF92-115B1A49E6B0}" type="presParOf" srcId="{7521D5D6-9D86-5F4B-ADF6-F589B0BE0E95}" destId="{599C09BC-5BE4-B34F-B9C5-968750F7B94C}" srcOrd="6" destOrd="0" presId="urn:microsoft.com/office/officeart/2005/8/layout/vProcess5"/>
    <dgm:cxn modelId="{A7466C71-BD25-104A-A824-905B2A4FF760}" type="presParOf" srcId="{7521D5D6-9D86-5F4B-ADF6-F589B0BE0E95}" destId="{D075FB1E-B455-BD4D-B621-3AD70F72A56C}" srcOrd="7" destOrd="0" presId="urn:microsoft.com/office/officeart/2005/8/layout/vProcess5"/>
    <dgm:cxn modelId="{C9F1E822-20FD-BF4B-A22C-53A2AF54C7DE}" type="presParOf" srcId="{7521D5D6-9D86-5F4B-ADF6-F589B0BE0E95}" destId="{8C2199E8-75D4-9C40-9DAE-51F9E96935ED}" srcOrd="8" destOrd="0" presId="urn:microsoft.com/office/officeart/2005/8/layout/vProcess5"/>
    <dgm:cxn modelId="{721305BE-92EE-DF42-AE46-097F28D60A7A}" type="presParOf" srcId="{7521D5D6-9D86-5F4B-ADF6-F589B0BE0E95}" destId="{E73044DF-79DA-234B-9D89-70DDDE8F7233}" srcOrd="9" destOrd="0" presId="urn:microsoft.com/office/officeart/2005/8/layout/vProcess5"/>
    <dgm:cxn modelId="{F73BE6AC-96FA-3F40-BA16-759359B14380}" type="presParOf" srcId="{7521D5D6-9D86-5F4B-ADF6-F589B0BE0E95}" destId="{69400E91-88C6-7A46-B775-63030B0D8844}" srcOrd="10" destOrd="0" presId="urn:microsoft.com/office/officeart/2005/8/layout/vProcess5"/>
    <dgm:cxn modelId="{7F9A3C02-4111-0D46-8B5C-7E40A82E5902}" type="presParOf" srcId="{7521D5D6-9D86-5F4B-ADF6-F589B0BE0E95}" destId="{4F090DD5-378A-404F-9D93-8492BDB720E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DD687-E77C-964E-AA44-DEAEA1984BC3}">
      <dsp:nvSpPr>
        <dsp:cNvPr id="0" name=""/>
        <dsp:cNvSpPr/>
      </dsp:nvSpPr>
      <dsp:spPr>
        <a:xfrm>
          <a:off x="0" y="0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Reminder of what I am doing</a:t>
          </a:r>
          <a:endParaRPr lang="en-US" sz="4200" kern="1200" dirty="0"/>
        </a:p>
      </dsp:txBody>
      <dsp:txXfrm>
        <a:off x="29695" y="29695"/>
        <a:ext cx="7921099" cy="954482"/>
      </dsp:txXfrm>
    </dsp:sp>
    <dsp:sp modelId="{EE58AACA-A2AA-D444-93D5-36B53B323B45}">
      <dsp:nvSpPr>
        <dsp:cNvPr id="0" name=""/>
        <dsp:cNvSpPr/>
      </dsp:nvSpPr>
      <dsp:spPr>
        <a:xfrm>
          <a:off x="762193" y="1198213"/>
          <a:ext cx="9100819" cy="10138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Goals from last </a:t>
          </a:r>
          <a:r>
            <a:rPr lang="en-US" sz="4200" b="1" kern="1200" dirty="0">
              <a:solidFill>
                <a:schemeClr val="lt1"/>
              </a:solidFill>
            </a:rPr>
            <a:t>presentation</a:t>
          </a:r>
          <a:endParaRPr lang="en-US" sz="4200" kern="1200" dirty="0">
            <a:solidFill>
              <a:schemeClr val="lt1"/>
            </a:solidFill>
          </a:endParaRPr>
        </a:p>
      </dsp:txBody>
      <dsp:txXfrm>
        <a:off x="791888" y="1227908"/>
        <a:ext cx="7620218" cy="954482"/>
      </dsp:txXfrm>
    </dsp:sp>
    <dsp:sp modelId="{BDC0DC55-FF24-C64B-A1C7-701F65F75343}">
      <dsp:nvSpPr>
        <dsp:cNvPr id="0" name=""/>
        <dsp:cNvSpPr/>
      </dsp:nvSpPr>
      <dsp:spPr>
        <a:xfrm>
          <a:off x="1513011" y="2396426"/>
          <a:ext cx="9100819" cy="1013872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Troubleshooting/Progress</a:t>
          </a:r>
        </a:p>
      </dsp:txBody>
      <dsp:txXfrm>
        <a:off x="1542706" y="2426121"/>
        <a:ext cx="7631594" cy="954482"/>
      </dsp:txXfrm>
    </dsp:sp>
    <dsp:sp modelId="{913E580F-C641-E04F-910F-74E4B0929156}">
      <dsp:nvSpPr>
        <dsp:cNvPr id="0" name=""/>
        <dsp:cNvSpPr/>
      </dsp:nvSpPr>
      <dsp:spPr>
        <a:xfrm>
          <a:off x="2275204" y="3594639"/>
          <a:ext cx="9100819" cy="1013872"/>
        </a:xfrm>
        <a:prstGeom prst="roundRect">
          <a:avLst>
            <a:gd name="adj" fmla="val 10000"/>
          </a:avLst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b="1" kern="1200" dirty="0"/>
            <a:t>What I will do next</a:t>
          </a:r>
          <a:endParaRPr lang="en-US" sz="4200" kern="1200" dirty="0"/>
        </a:p>
      </dsp:txBody>
      <dsp:txXfrm>
        <a:off x="2304899" y="3624334"/>
        <a:ext cx="7620218" cy="954482"/>
      </dsp:txXfrm>
    </dsp:sp>
    <dsp:sp modelId="{2F58D89F-6C78-6B43-A845-0787AE7609B2}">
      <dsp:nvSpPr>
        <dsp:cNvPr id="0" name=""/>
        <dsp:cNvSpPr/>
      </dsp:nvSpPr>
      <dsp:spPr>
        <a:xfrm>
          <a:off x="8441801" y="776534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8590080" y="776534"/>
        <a:ext cx="362459" cy="495910"/>
      </dsp:txXfrm>
    </dsp:sp>
    <dsp:sp modelId="{599C09BC-5BE4-B34F-B9C5-968750F7B94C}">
      <dsp:nvSpPr>
        <dsp:cNvPr id="0" name=""/>
        <dsp:cNvSpPr/>
      </dsp:nvSpPr>
      <dsp:spPr>
        <a:xfrm>
          <a:off x="9203995" y="1974747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9352274" y="1974747"/>
        <a:ext cx="362459" cy="495910"/>
      </dsp:txXfrm>
    </dsp:sp>
    <dsp:sp modelId="{D075FB1E-B455-BD4D-B621-3AD70F72A56C}">
      <dsp:nvSpPr>
        <dsp:cNvPr id="0" name=""/>
        <dsp:cNvSpPr/>
      </dsp:nvSpPr>
      <dsp:spPr>
        <a:xfrm>
          <a:off x="9954813" y="3172960"/>
          <a:ext cx="659017" cy="65901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10103092" y="3172960"/>
        <a:ext cx="362459" cy="4959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rngrim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n.wikipedia.org/wiki/Tyrfing" TargetMode="External"/><Relationship Id="rId4" Type="http://schemas.openxmlformats.org/officeDocument/2006/relationships/hyperlink" Target="https://en.wikipedia.org/wiki/Magic_sword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Norse mythology</a:t>
            </a:r>
          </a:p>
          <a:p>
            <a:r>
              <a:rPr lang="en-US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Angantyr's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father </a:t>
            </a:r>
            <a:r>
              <a:rPr lang="en-US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3" tooltip="Arngrim"/>
              </a:rPr>
              <a:t>Arngrim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had given him the </a:t>
            </a:r>
            <a:r>
              <a:rPr lang="en-US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4" tooltip="Magic sword"/>
              </a:rPr>
              <a:t>magic sword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5" tooltip="Tyrfing"/>
              </a:rPr>
              <a:t>Tyrfing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Tirefing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which cut through anything as if through cloth, and which killed a man every time it was unsheathed. He was the tallest of the twelve sons of the berserker </a:t>
            </a:r>
            <a:r>
              <a:rPr lang="en-US" b="0" i="0" u="none" strike="noStrike" dirty="0">
                <a:solidFill>
                  <a:srgbClr val="3366CC"/>
                </a:solidFill>
                <a:effectLst/>
                <a:latin typeface="Arial" panose="020B0604020202020204" pitchFamily="34" charset="0"/>
                <a:hlinkClick r:id="rId3" tooltip="Arngrim"/>
              </a:rPr>
              <a:t>Arngrim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and he and his eleven brothers spread fear and destruction through the North.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66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Quite low because only for 100 events and </a:t>
            </a:r>
            <a:r>
              <a:rPr lang="en-US" dirty="0" err="1"/>
              <a:t>sigmatot</a:t>
            </a:r>
            <a:r>
              <a:rPr lang="en-US" dirty="0"/>
              <a:t> includes a huge elastic </a:t>
            </a:r>
            <a:r>
              <a:rPr lang="en-US" dirty="0" err="1"/>
              <a:t>xsections</a:t>
            </a:r>
            <a:r>
              <a:rPr lang="en-US" dirty="0"/>
              <a:t> ~1500 mb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89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two ways of calculating </a:t>
            </a:r>
            <a:r>
              <a:rPr lang="en-US" dirty="0" err="1"/>
              <a:t>xsections</a:t>
            </a:r>
            <a:r>
              <a:rPr lang="en-US" dirty="0"/>
              <a:t>.</a:t>
            </a:r>
          </a:p>
          <a:p>
            <a:r>
              <a:rPr lang="en-US" dirty="0"/>
              <a:t>Sigma tot includes the elastic cross section , which we don’t care about</a:t>
            </a:r>
          </a:p>
          <a:p>
            <a:r>
              <a:rPr lang="en-US" dirty="0"/>
              <a:t>This model is a work in progress, so there is no way to retrieve sigma sum</a:t>
            </a:r>
          </a:p>
          <a:p>
            <a:r>
              <a:rPr lang="en-US" dirty="0"/>
              <a:t>There are two ways that they can find the cross section, optically with two disks colliding and quantum mechanical affects , another way is running the </a:t>
            </a:r>
            <a:r>
              <a:rPr lang="en-US" dirty="0" err="1"/>
              <a:t>monty</a:t>
            </a:r>
            <a:r>
              <a:rPr lang="en-US" dirty="0"/>
              <a:t> </a:t>
            </a:r>
            <a:r>
              <a:rPr lang="en-US" dirty="0" err="1"/>
              <a:t>carlo</a:t>
            </a:r>
            <a:r>
              <a:rPr lang="en-US" dirty="0"/>
              <a:t> and seeing how many times they collide inelastically</a:t>
            </a:r>
          </a:p>
          <a:p>
            <a:endParaRPr lang="en-US" dirty="0"/>
          </a:p>
          <a:p>
            <a:r>
              <a:rPr lang="en-US" dirty="0"/>
              <a:t>So the </a:t>
            </a:r>
            <a:r>
              <a:rPr lang="en-US" dirty="0" err="1"/>
              <a:t>sigmaelastic</a:t>
            </a:r>
            <a:r>
              <a:rPr lang="en-US" dirty="0"/>
              <a:t> there is also wrong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Then we go through by hand and grab all the things we need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133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950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E6BF1-073A-854C-99FB-A27298828827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E5E6B74-C3AA-8F4C-9341-43DD20E966A1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752C969-2F55-8F48-9887-36FBA374943B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672A095-A7A0-C44C-B563-A8BD6AF2930D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D8CDE24-8B29-E649-8FAA-2C16E2F56C97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1B79530-8A9E-634A-8D8B-71440A89DB11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779E3C9-F566-FA4D-9543-F434BAE7B513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3990A1E-8FD4-1D43-972D-32AD7CC14EB6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AF378A8-CA30-434C-BED2-7C00522584E8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08D8-81EF-314E-A6F6-F3452B633F31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DE8B-EADE-5F47-9831-2C921EF5073E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FA296-6C5B-EE40-8670-00011EB00EC7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A7F3-C96F-A64B-83C4-B089B9E63E0C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41309-587F-3C47-B3C9-965D550AD755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E7E56-FB20-CE49-8B77-8AF9A2744967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F4DE8-C3C8-D646-8E77-DD39FD87AA37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0174FD0-AC63-B246-ADC7-DD5ABC97A13A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8D00-E31A-904F-8CAC-F36B26F54331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8D767-0AE7-0647-9999-D5D12A64AC8D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75A3A5C-BAEF-2D4F-8ECE-85EB8F6DE51F}" type="datetime1">
              <a:rPr lang="en-US" noProof="0" smtClean="0"/>
              <a:t>4/20/23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Simulating Cosmic Ray Collisions With Pythia8-Angantyr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Jake McCool</a:t>
            </a:r>
          </a:p>
          <a:p>
            <a:pPr algn="l"/>
            <a:r>
              <a:rPr lang="en-US" sz="1800" dirty="0"/>
              <a:t>20 April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04745A-B9B2-EBAF-F021-AD0F6F70F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286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Function to run any number of Ion collisions at a given energy level and retrieve multiplicity/ Cross sections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050815-4F7A-38C7-D51F-588F4A6C2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376025" cy="1065742"/>
          </a:xfrm>
        </p:spPr>
        <p:txBody>
          <a:bodyPr/>
          <a:lstStyle/>
          <a:p>
            <a:r>
              <a:rPr lang="en-US" dirty="0"/>
              <a:t>Proton-Ion Collisions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9CBC8-3723-6E4F-4707-FC35662DE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7872-1B64-D24C-A43F-6730A6A94C53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0596A-D680-CD4C-4E78-41896B156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9902F-AFB9-EB13-7A46-1868F0DF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9D0E9D-E0B7-AAD8-2CC1-9525A5614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968105"/>
            <a:ext cx="9906000" cy="408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420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B186CD3-964C-6F8B-3D50-C86921403C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85" t="790"/>
          <a:stretch/>
        </p:blipFill>
        <p:spPr>
          <a:xfrm rot="5400000">
            <a:off x="3445411" y="-718010"/>
            <a:ext cx="5301178" cy="829401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4BE81D7-4EEA-7D60-098F-FEE9DBAD5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93207"/>
          </a:xfrm>
        </p:spPr>
        <p:txBody>
          <a:bodyPr/>
          <a:lstStyle/>
          <a:p>
            <a:r>
              <a:rPr lang="en-US" dirty="0"/>
              <a:t>Issue With Retrieving Cross sections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5F86C4-93D2-7552-1485-9D651F9770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793" y="5897294"/>
            <a:ext cx="8103943" cy="364589"/>
          </a:xfrm>
        </p:spPr>
        <p:txBody>
          <a:bodyPr/>
          <a:lstStyle/>
          <a:p>
            <a:r>
              <a:rPr lang="en-US" dirty="0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double</a:t>
            </a:r>
            <a:r>
              <a:rPr lang="en-US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US" dirty="0" err="1">
                <a:effectLst/>
                <a:latin typeface="Menlo" panose="020B0609030804020204" pitchFamily="49" charset="0"/>
              </a:rPr>
              <a:t>xsection</a:t>
            </a:r>
            <a:r>
              <a:rPr lang="en-US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US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  <a:effectLst/>
                <a:latin typeface="Menlo" panose="020B0609030804020204" pitchFamily="49" charset="0"/>
              </a:rPr>
              <a:t>pythia.info.hiInfo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  <a:effectLst/>
                <a:latin typeface="Menlo" panose="020B0609030804020204" pitchFamily="49" charset="0"/>
              </a:rPr>
              <a:t>-&gt;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  <a:effectLst/>
                <a:latin typeface="Menlo" panose="020B0609030804020204" pitchFamily="49" charset="0"/>
              </a:rPr>
              <a:t>sigmaTot</a:t>
            </a:r>
            <a:r>
              <a:rPr lang="en-US" dirty="0">
                <a:effectLst/>
                <a:latin typeface="Menlo" panose="020B0609030804020204" pitchFamily="49" charset="0"/>
              </a:rPr>
              <a:t>();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A7EE0-114D-4E52-748B-7E41DEF67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6636-9BC9-E146-98AD-FD6DFDE63557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23226-92CC-BDF5-5EC4-048D091DD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5A62C-63CA-A9C2-3A54-5303824F5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8EE4C-F4F8-39C4-65B7-44CB72DC33F0}"/>
              </a:ext>
            </a:extLst>
          </p:cNvPr>
          <p:cNvSpPr txBox="1"/>
          <p:nvPr/>
        </p:nvSpPr>
        <p:spPr>
          <a:xfrm>
            <a:off x="10307446" y="2571162"/>
            <a:ext cx="1600200" cy="11541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500" dirty="0"/>
              <a:t>This is certainly wrong</a:t>
            </a:r>
          </a:p>
        </p:txBody>
      </p:sp>
      <p:sp>
        <p:nvSpPr>
          <p:cNvPr id="10" name="Left Arrow 9">
            <a:extLst>
              <a:ext uri="{FF2B5EF4-FFF2-40B4-BE49-F238E27FC236}">
                <a16:creationId xmlns:a16="http://schemas.microsoft.com/office/drawing/2014/main" id="{605B5276-0155-783B-B3BA-F6DAD46789F4}"/>
              </a:ext>
            </a:extLst>
          </p:cNvPr>
          <p:cNvSpPr/>
          <p:nvPr/>
        </p:nvSpPr>
        <p:spPr>
          <a:xfrm>
            <a:off x="9906000" y="3648583"/>
            <a:ext cx="1371600" cy="762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25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46AB5F-9CA3-0167-10F1-7A61AACE3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Many Cross Sections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9ED91-7977-5C27-088E-B7A4183C5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C40A-8C77-CA43-9D2F-A2816618C964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DDED8-4A5D-32DB-36B3-ABF8F8DE6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C254F-3EDF-B268-F4FB-5456699EE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89A7D5-CFB9-3842-6026-5E569B3925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01" y="1439335"/>
            <a:ext cx="11947797" cy="408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69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4BC0950E-6A96-195C-3539-CCCCE82E1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93207"/>
          </a:xfrm>
        </p:spPr>
        <p:txBody>
          <a:bodyPr/>
          <a:lstStyle/>
          <a:p>
            <a:r>
              <a:rPr lang="en-US" dirty="0"/>
              <a:t>After doing things by hand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E04B8-3ABC-AF75-B022-A241BA9D58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21F4DD2-BF78-E84C-B512-5C3EF4B5D38F}" type="datetime1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70742-2492-F945-D26F-7E1F34C56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9A8B3-ABD4-76BC-B0B0-B819835B0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pic>
        <p:nvPicPr>
          <p:cNvPr id="16" name="Content Placeholder 15" descr="Chart, line chart&#10;&#10;Description automatically generated">
            <a:extLst>
              <a:ext uri="{FF2B5EF4-FFF2-40B4-BE49-F238E27FC236}">
                <a16:creationId xmlns:a16="http://schemas.microsoft.com/office/drawing/2014/main" id="{4F84C8BF-F0C2-75A0-EFCA-E6CAE05C1BA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6402"/>
          <a:stretch/>
        </p:blipFill>
        <p:spPr>
          <a:xfrm>
            <a:off x="1790700" y="914400"/>
            <a:ext cx="8610600" cy="5319161"/>
          </a:xfrm>
          <a:noFill/>
        </p:spPr>
      </p:pic>
    </p:spTree>
    <p:extLst>
      <p:ext uri="{BB962C8B-B14F-4D97-AF65-F5344CB8AC3E}">
        <p14:creationId xmlns:p14="http://schemas.microsoft.com/office/powerpoint/2010/main" val="4026006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F6A7A80-754D-F646-AC6B-5229975380D7}" type="datetime1">
              <a:rPr lang="en-US" smtClean="0"/>
              <a:t>4/20/23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A430552-340F-2F10-AF68-70396831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956428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2502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Chart, line chart&#10;&#10;Description automatically generated">
            <a:extLst>
              <a:ext uri="{FF2B5EF4-FFF2-40B4-BE49-F238E27FC236}">
                <a16:creationId xmlns:a16="http://schemas.microsoft.com/office/drawing/2014/main" id="{F452CFDB-7A11-9AFA-1919-63C81C1097A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/>
        </p:blipFill>
        <p:spPr>
          <a:xfrm>
            <a:off x="1752600" y="593614"/>
            <a:ext cx="8930350" cy="5670772"/>
          </a:xfr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03E31E4-D92D-D17A-27FB-B9BFD3EC1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Making This Better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78900-9287-E63A-C02F-8317B4DE08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0B178E5-10E5-B54A-BF11-71618EB4D15F}" type="datetime1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D0ABE-1245-43CC-E11D-BE33E2EF3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CF948-0A9E-BF6D-9235-35AEADB3B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3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EEE90C42-18BA-F977-0A34-AB82687A6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608512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Add experimental data to master graph</a:t>
            </a:r>
          </a:p>
          <a:p>
            <a:r>
              <a:rPr lang="en-US" dirty="0"/>
              <a:t>Produce the same plot but for Pion-Air</a:t>
            </a:r>
          </a:p>
          <a:p>
            <a:r>
              <a:rPr lang="en-US" dirty="0"/>
              <a:t>Then Graph Multiplicity for both</a:t>
            </a:r>
          </a:p>
          <a:p>
            <a:r>
              <a:rPr lang="en-US" dirty="0"/>
              <a:t>Graph p-p cross section vs p-air cross section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19DE31-E251-0A15-1104-0122DF37F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Also hopefully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27C719-1F8C-3DF4-EF44-4727A2FF28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1E5BAD0-CC98-6641-AF27-6C31898873D9}" type="datetime1">
              <a:rPr lang="en-US" smtClean="0"/>
              <a:t>4/20/23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72BD75-DE1A-1B48-5644-F8614BBFC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87112-B2A6-BA78-9646-142CD1954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741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2F046F-622B-7267-028B-7ACD042081A2}"/>
              </a:ext>
            </a:extLst>
          </p:cNvPr>
          <p:cNvSpPr txBox="1"/>
          <p:nvPr/>
        </p:nvSpPr>
        <p:spPr>
          <a:xfrm>
            <a:off x="5454799" y="4267200"/>
            <a:ext cx="128240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Thank you </a:t>
            </a:r>
            <a:r>
              <a:rPr lang="en-US" dirty="0">
                <a:sym typeface="Wingdings" pitchFamily="2" charset="2"/>
              </a:rPr>
              <a:t>:)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48868" y="6383847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BF633FC-7436-5A47-8343-79E106B37386}" type="datetime1">
              <a:rPr lang="en-US" smtClean="0"/>
              <a:t>4/20/23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A430552-340F-2F10-AF68-70396831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Jake McCool | Cosmic Ray Collisions With Pythia8-Angantyr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21570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5477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715874D-0D81-5A40-AEF5-FBFB2FE31CB9}" type="datetime1">
              <a:rPr lang="en-US" smtClean="0"/>
              <a:t>4/20/23</a:t>
            </a:fld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7706512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D8460EE-03AB-A34B-E2B4-B82B944D5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Jake McCool | Cosmic Ray Collisions With Pythia8-Angantyr</a:t>
            </a:r>
          </a:p>
        </p:txBody>
      </p:sp>
    </p:spTree>
    <p:extLst>
      <p:ext uri="{BB962C8B-B14F-4D97-AF65-F5344CB8AC3E}">
        <p14:creationId xmlns:p14="http://schemas.microsoft.com/office/powerpoint/2010/main" val="2132398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9B3F56-2878-C526-177B-0E765305C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As a Reminder about Cosmic Rays…</a:t>
            </a:r>
          </a:p>
        </p:txBody>
      </p:sp>
      <p:sp>
        <p:nvSpPr>
          <p:cNvPr id="1031" name="Content Placeholder 2">
            <a:extLst>
              <a:ext uri="{FF2B5EF4-FFF2-40B4-BE49-F238E27FC236}">
                <a16:creationId xmlns:a16="http://schemas.microsoft.com/office/drawing/2014/main" id="{737AC635-F7C9-7793-D251-C9416DBE8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Generally, Protons or light atomic nuclei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Accelerated in supernovae or our sun (solar wind) for example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Collide with our atmosphere and create a particle shower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~ 10 billion particles, ~20 km2 for UHECR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We put detectors on satellites above the atmosphere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Not enough data for higher energies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lower flux at high energies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So, we use the atmosphere as a detector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And Monte Carlo Generators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pic>
        <p:nvPicPr>
          <p:cNvPr id="1026" name="Picture 2" descr="Cosmic rays: particles from outer space | CERN">
            <a:extLst>
              <a:ext uri="{FF2B5EF4-FFF2-40B4-BE49-F238E27FC236}">
                <a16:creationId xmlns:a16="http://schemas.microsoft.com/office/drawing/2014/main" id="{2D527D4C-6F0E-C2FA-24B7-E785278BE5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" r="1" b="1"/>
          <a:stretch/>
        </p:blipFill>
        <p:spPr bwMode="auto">
          <a:xfrm>
            <a:off x="6167438" y="10"/>
            <a:ext cx="6024562" cy="620716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4EDA70-DB52-B896-D0ED-0BFC1BD668E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EE6326F-B9D6-184D-BD47-10C1962B861A}" type="datetime1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6FBDE-6D07-17D8-97CE-816AAA9850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17AF8-9185-D565-B02D-438C616BAA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1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493C68E-EA17-7D41-89F9-B0A5D68BB549}" type="datetime1">
              <a:rPr lang="en-US" smtClean="0"/>
              <a:t>4/20/23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A430552-340F-2F10-AF68-70396831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993847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2238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627BF9-5D42-1041-D77A-DB300F624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Start Simulating proton-Ion collisions</a:t>
            </a:r>
          </a:p>
          <a:p>
            <a:pPr lvl="1"/>
            <a:r>
              <a:rPr lang="en-US" sz="2800" dirty="0"/>
              <a:t>I had been able to make p-p work, but not p-ion</a:t>
            </a:r>
          </a:p>
          <a:p>
            <a:r>
              <a:rPr lang="en-US" sz="2800" dirty="0"/>
              <a:t>Select for final state charged particles within η &lt; |2.5| </a:t>
            </a:r>
          </a:p>
          <a:p>
            <a:r>
              <a:rPr lang="en-US" sz="2800" dirty="0"/>
              <a:t>Get a handle of basic manipulation with the simulated data</a:t>
            </a:r>
          </a:p>
          <a:p>
            <a:r>
              <a:rPr lang="en-US" sz="2800" dirty="0"/>
              <a:t>Retrieve cross sections for p-O and p-N, then take weighted avg</a:t>
            </a:r>
          </a:p>
          <a:p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407976-FF90-2096-D820-5851FBA42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Were My Goals?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0B1D3-61CF-F700-B7BF-5A423B2B5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456C4-C799-604B-93DE-2C4E831A9F0F}" type="datetime1">
              <a:rPr lang="en-US" smtClean="0"/>
              <a:t>4/20/23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E312A-4589-7D20-10AB-DF9000CC2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Jake McCool | Cosmic Ray Collisions With Pythia8-Angantyr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5268B-9592-0FE7-98CA-9E24231DC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69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A79FC90A-7BF9-2041-3F2F-55E09E4901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42" b="12253"/>
          <a:stretch/>
        </p:blipFill>
        <p:spPr>
          <a:xfrm>
            <a:off x="152400" y="1752600"/>
            <a:ext cx="11479213" cy="3739166"/>
          </a:xfrm>
          <a:prstGeom prst="rect">
            <a:avLst/>
          </a:prstGeom>
          <a:noFill/>
        </p:spPr>
      </p:pic>
      <p:sp>
        <p:nvSpPr>
          <p:cNvPr id="22" name="Title 2">
            <a:extLst>
              <a:ext uri="{FF2B5EF4-FFF2-40B4-BE49-F238E27FC236}">
                <a16:creationId xmlns:a16="http://schemas.microsoft.com/office/drawing/2014/main" id="{C49C87BB-A62D-9687-5D68-B5409D7FB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The Kind of Graphs We Would Like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F1740-65B3-A975-E6E0-CE4B135E97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FA87C00-64C3-6A4F-9BF7-0430FFF3B931}" type="datetime1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AA3BE-5B77-9F24-304B-6478B265D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944AD-87B4-4EC9-6E3B-41F403465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832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4094F799-C190-D414-9081-DC24ED462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125" y="135303"/>
            <a:ext cx="9429749" cy="6129337"/>
          </a:xfrm>
          <a:prstGeom prst="rect">
            <a:avLst/>
          </a:prstGeo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00BC095C-EDC6-80F3-C73B-4215E362F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F680E397-C18D-E14C-9852-BE7190C00669}" type="datetime1">
              <a:rPr lang="en-US" smtClean="0"/>
              <a:t>4/20/23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D76EA-6920-3AAC-A861-996AD3609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3E073897-4B02-F406-266A-2BBF76BED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24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7604E40D-6B2B-9F08-6582-80AF7C68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Presentation Structure</a:t>
            </a:r>
            <a:br>
              <a:rPr lang="en-US" dirty="0"/>
            </a:b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3DA7AEE-48A7-7E7F-A620-059125ECE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4920801-4D22-3642-B146-8E2F00EBE901}" type="datetime1">
              <a:rPr lang="en-US" smtClean="0"/>
              <a:t>4/20/23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A430552-340F-2F10-AF68-703968317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Jake McCool | Cosmic Ray Collisions With Pythia8-Angantyr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A3A02F-6104-1D56-834B-CB6B282CA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4304A957-7AAC-BD6C-3266-84D5D9F0AD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184103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9134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1489</TotalTime>
  <Words>666</Words>
  <Application>Microsoft Macintosh PowerPoint</Application>
  <PresentationFormat>Widescreen</PresentationFormat>
  <Paragraphs>121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Menlo</vt:lpstr>
      <vt:lpstr>Office Theme</vt:lpstr>
      <vt:lpstr>Simulating Cosmic Ray Collisions With Pythia8-Angantyr</vt:lpstr>
      <vt:lpstr>Presentation Structure </vt:lpstr>
      <vt:lpstr>Presentation Structure </vt:lpstr>
      <vt:lpstr>As a Reminder about Cosmic Rays…</vt:lpstr>
      <vt:lpstr>Presentation Structure </vt:lpstr>
      <vt:lpstr>What Were My Goals?</vt:lpstr>
      <vt:lpstr>The Kind of Graphs We Would Like</vt:lpstr>
      <vt:lpstr>PowerPoint Presentation</vt:lpstr>
      <vt:lpstr>Presentation Structure </vt:lpstr>
      <vt:lpstr>Proton-Ion Collisions</vt:lpstr>
      <vt:lpstr>Issue With Retrieving Cross sections</vt:lpstr>
      <vt:lpstr>So Many Cross Sections</vt:lpstr>
      <vt:lpstr>After doing things by hand</vt:lpstr>
      <vt:lpstr>Presentation Structure </vt:lpstr>
      <vt:lpstr>Making This Better</vt:lpstr>
      <vt:lpstr>Also hopefully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Simulating Cosmic Ray Collisions With Pythia8-Angantyr</dc:title>
  <dc:creator>Jake Thomas McCool</dc:creator>
  <cp:lastModifiedBy>Jake Thomas McCool</cp:lastModifiedBy>
  <cp:revision>2</cp:revision>
  <cp:lastPrinted>2020-01-30T13:49:18Z</cp:lastPrinted>
  <dcterms:created xsi:type="dcterms:W3CDTF">2023-04-19T13:36:17Z</dcterms:created>
  <dcterms:modified xsi:type="dcterms:W3CDTF">2023-04-20T14:25:34Z</dcterms:modified>
</cp:coreProperties>
</file>