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32cd62c79c_0_5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232cd62c79c_0_5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32cd62c79c_0_6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232cd62c79c_0_6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32cd62c79c_0_7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232cd62c79c_0_7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32cd62c79c_0_8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232cd62c79c_0_8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32cd62c79c_0_8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232cd62c79c_0_8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32cd62c79c_0_9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232cd62c79c_0_9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32cd62c79c_0_9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232cd62c79c_0_9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3">
            <a:alphaModFix/>
          </a:blip>
          <a:srcRect b="12203" l="8779" r="8787" t="0"/>
          <a:stretch/>
        </p:blipFill>
        <p:spPr>
          <a:xfrm>
            <a:off x="0" y="1217369"/>
            <a:ext cx="9144000" cy="392613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518680" y="423925"/>
            <a:ext cx="7333500" cy="13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B0F0"/>
                </a:solidFill>
                <a:latin typeface="Aharoni"/>
                <a:ea typeface="Aharoni"/>
                <a:cs typeface="Aharoni"/>
                <a:sym typeface="Aharoni"/>
              </a:rPr>
              <a:t>Data Scouting for Low-Energy Events</a:t>
            </a:r>
            <a:endParaRPr sz="36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Sandro Orjuela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 b="21887" l="23173" r="21639" t="-9683"/>
          <a:stretch/>
        </p:blipFill>
        <p:spPr>
          <a:xfrm rot="5400000">
            <a:off x="-744507" y="922368"/>
            <a:ext cx="5143500" cy="329876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3527812" y="1073846"/>
            <a:ext cx="5616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Recap of Project</a:t>
            </a:r>
            <a:endParaRPr sz="1100"/>
          </a:p>
        </p:txBody>
      </p:sp>
      <p:sp>
        <p:nvSpPr>
          <p:cNvPr id="75" name="Google Shape;75;p14"/>
          <p:cNvSpPr txBox="1"/>
          <p:nvPr/>
        </p:nvSpPr>
        <p:spPr>
          <a:xfrm>
            <a:off x="3476625" y="1888288"/>
            <a:ext cx="4505400" cy="25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How does the CMS trigger system work?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What is our objective?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What is data scouting?</a:t>
            </a:r>
            <a:endParaRPr sz="140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/>
        </p:nvSpPr>
        <p:spPr>
          <a:xfrm>
            <a:off x="1028700" y="683321"/>
            <a:ext cx="5250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What I’ve been doing</a:t>
            </a:r>
            <a:endParaRPr sz="1100"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3">
            <a:alphaModFix/>
          </a:blip>
          <a:srcRect b="43333" l="8781" r="9605" t="0"/>
          <a:stretch/>
        </p:blipFill>
        <p:spPr>
          <a:xfrm>
            <a:off x="666750" y="2770362"/>
            <a:ext cx="8477250" cy="237313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/>
          <p:nvPr/>
        </p:nvSpPr>
        <p:spPr>
          <a:xfrm>
            <a:off x="781050" y="1558750"/>
            <a:ext cx="7411500" cy="19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Font typeface="Arial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For a while, struggled with different uncooperative IDEs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3495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Eventually Jake helped me set up a conda environment with root, many thanks to him!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Learning about/making plots with RDataFrames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/>
        </p:nvSpPr>
        <p:spPr>
          <a:xfrm>
            <a:off x="1028700" y="683321"/>
            <a:ext cx="5250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RDataFrames</a:t>
            </a:r>
            <a:endParaRPr sz="1100"/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 b="43333" l="8781" r="9605" t="0"/>
          <a:stretch/>
        </p:blipFill>
        <p:spPr>
          <a:xfrm>
            <a:off x="666750" y="2770362"/>
            <a:ext cx="8477250" cy="237313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/>
          <p:nvPr/>
        </p:nvSpPr>
        <p:spPr>
          <a:xfrm>
            <a:off x="781050" y="1558750"/>
            <a:ext cx="4962300" cy="19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Useful for unwrapping TTrees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34950" lvl="1" marL="6858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Especially when there’s RVecs in the trees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Allows us to very easily perform calculations on data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 rotWithShape="1">
          <a:blip r:embed="rId4">
            <a:alphaModFix/>
          </a:blip>
          <a:srcRect b="0" l="0" r="36848" t="0"/>
          <a:stretch/>
        </p:blipFill>
        <p:spPr>
          <a:xfrm>
            <a:off x="6039475" y="578650"/>
            <a:ext cx="2239599" cy="39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/>
        </p:nvSpPr>
        <p:spPr>
          <a:xfrm>
            <a:off x="1028700" y="683321"/>
            <a:ext cx="5250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RDataFrames - code</a:t>
            </a:r>
            <a:endParaRPr sz="1100"/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/>
          </a:blip>
          <a:srcRect b="43333" l="8781" r="9605" t="0"/>
          <a:stretch/>
        </p:blipFill>
        <p:spPr>
          <a:xfrm>
            <a:off x="666750" y="2770362"/>
            <a:ext cx="8477250" cy="2373136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>
            <a:off x="1028700" y="683321"/>
            <a:ext cx="5250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RDataFrames - code</a:t>
            </a:r>
            <a:endParaRPr sz="1100"/>
          </a:p>
        </p:txBody>
      </p:sp>
      <p:sp>
        <p:nvSpPr>
          <p:cNvPr id="98" name="Google Shape;98;p17"/>
          <p:cNvSpPr/>
          <p:nvPr/>
        </p:nvSpPr>
        <p:spPr>
          <a:xfrm>
            <a:off x="781050" y="1558750"/>
            <a:ext cx="4962300" cy="19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Basics of Define and Filter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7"/>
          <p:cNvPicPr preferRelativeResize="0"/>
          <p:nvPr/>
        </p:nvPicPr>
        <p:blipFill rotWithShape="1">
          <a:blip r:embed="rId4">
            <a:alphaModFix/>
          </a:blip>
          <a:srcRect b="48801" l="0" r="0" t="0"/>
          <a:stretch/>
        </p:blipFill>
        <p:spPr>
          <a:xfrm>
            <a:off x="781052" y="1928638"/>
            <a:ext cx="7286383" cy="289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5512" y="2928337"/>
            <a:ext cx="8372977" cy="804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81700" y="902175"/>
            <a:ext cx="2591450" cy="1797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/>
          <p:nvPr/>
        </p:nvSpPr>
        <p:spPr>
          <a:xfrm>
            <a:off x="756942" y="2414575"/>
            <a:ext cx="48144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6850" lvl="0" marL="215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Really cool things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 rotWithShape="1">
          <a:blip r:embed="rId7">
            <a:alphaModFix/>
          </a:blip>
          <a:srcRect b="65072" l="0" r="0" t="0"/>
          <a:stretch/>
        </p:blipFill>
        <p:spPr>
          <a:xfrm>
            <a:off x="4448350" y="3898875"/>
            <a:ext cx="3619077" cy="113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/>
        </p:nvSpPr>
        <p:spPr>
          <a:xfrm>
            <a:off x="1028700" y="683325"/>
            <a:ext cx="7349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Examples of plots I’ve made</a:t>
            </a:r>
            <a:endParaRPr sz="1100"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43333" l="8781" r="9605" t="0"/>
          <a:stretch/>
        </p:blipFill>
        <p:spPr>
          <a:xfrm>
            <a:off x="666750" y="2770362"/>
            <a:ext cx="8477250" cy="237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612" y="1939650"/>
            <a:ext cx="3806175" cy="231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8212" y="1939650"/>
            <a:ext cx="3806180" cy="231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/>
        </p:nvSpPr>
        <p:spPr>
          <a:xfrm>
            <a:off x="1028700" y="683321"/>
            <a:ext cx="5250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haroni"/>
                <a:ea typeface="Aharoni"/>
                <a:cs typeface="Aharoni"/>
                <a:sym typeface="Aharoni"/>
              </a:rPr>
              <a:t>Next Steps</a:t>
            </a:r>
            <a:endParaRPr sz="1100"/>
          </a:p>
        </p:txBody>
      </p:sp>
      <p:pic>
        <p:nvPicPr>
          <p:cNvPr id="117" name="Google Shape;117;p19"/>
          <p:cNvPicPr preferRelativeResize="0"/>
          <p:nvPr/>
        </p:nvPicPr>
        <p:blipFill rotWithShape="1">
          <a:blip r:embed="rId3">
            <a:alphaModFix/>
          </a:blip>
          <a:srcRect b="43333" l="8781" r="9605" t="0"/>
          <a:stretch/>
        </p:blipFill>
        <p:spPr>
          <a:xfrm>
            <a:off x="666750" y="2770362"/>
            <a:ext cx="8477250" cy="23731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9"/>
          <p:cNvSpPr/>
          <p:nvPr/>
        </p:nvSpPr>
        <p:spPr>
          <a:xfrm>
            <a:off x="781050" y="1558750"/>
            <a:ext cx="7497000" cy="19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Looking through a few more example data analyses my mentor sent me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100"/>
              <a:buFont typeface="Calibri"/>
              <a:buChar char="❏"/>
            </a:pP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Probably starting to look at actual low-energy event data, but my mentor’s been away this week and I was </a:t>
            </a: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obviously</a:t>
            </a:r>
            <a:r>
              <a:rPr lang="en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 out last week so not super sure what’ll come next</a:t>
            </a:r>
            <a:endParaRPr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