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256" r:id="rId2"/>
    <p:sldId id="276" r:id="rId3"/>
    <p:sldId id="326" r:id="rId4"/>
    <p:sldId id="270" r:id="rId5"/>
    <p:sldId id="271" r:id="rId6"/>
    <p:sldId id="272" r:id="rId7"/>
    <p:sldId id="274" r:id="rId8"/>
    <p:sldId id="275" r:id="rId9"/>
    <p:sldId id="278" r:id="rId10"/>
    <p:sldId id="280" r:id="rId11"/>
    <p:sldId id="282" r:id="rId12"/>
    <p:sldId id="283" r:id="rId13"/>
    <p:sldId id="290" r:id="rId14"/>
    <p:sldId id="291" r:id="rId15"/>
    <p:sldId id="292" r:id="rId16"/>
    <p:sldId id="293" r:id="rId17"/>
    <p:sldId id="294" r:id="rId18"/>
    <p:sldId id="295" r:id="rId19"/>
    <p:sldId id="296" r:id="rId20"/>
    <p:sldId id="297" r:id="rId21"/>
    <p:sldId id="284" r:id="rId22"/>
    <p:sldId id="285" r:id="rId23"/>
    <p:sldId id="286" r:id="rId24"/>
    <p:sldId id="287" r:id="rId25"/>
    <p:sldId id="288" r:id="rId26"/>
    <p:sldId id="289" r:id="rId27"/>
    <p:sldId id="327" r:id="rId28"/>
    <p:sldId id="298" r:id="rId29"/>
    <p:sldId id="299" r:id="rId30"/>
    <p:sldId id="300" r:id="rId31"/>
    <p:sldId id="301" r:id="rId32"/>
    <p:sldId id="302" r:id="rId33"/>
    <p:sldId id="303" r:id="rId34"/>
    <p:sldId id="304" r:id="rId35"/>
    <p:sldId id="305" r:id="rId36"/>
    <p:sldId id="329" r:id="rId37"/>
    <p:sldId id="306" r:id="rId38"/>
    <p:sldId id="307" r:id="rId39"/>
    <p:sldId id="308" r:id="rId40"/>
    <p:sldId id="309" r:id="rId41"/>
    <p:sldId id="310" r:id="rId42"/>
    <p:sldId id="311" r:id="rId43"/>
    <p:sldId id="312" r:id="rId44"/>
    <p:sldId id="313" r:id="rId45"/>
    <p:sldId id="314" r:id="rId46"/>
    <p:sldId id="315" r:id="rId47"/>
    <p:sldId id="316" r:id="rId48"/>
    <p:sldId id="317" r:id="rId49"/>
    <p:sldId id="330" r:id="rId50"/>
    <p:sldId id="318" r:id="rId51"/>
    <p:sldId id="319" r:id="rId52"/>
    <p:sldId id="331" r:id="rId53"/>
    <p:sldId id="320" r:id="rId54"/>
    <p:sldId id="321" r:id="rId55"/>
    <p:sldId id="322" r:id="rId56"/>
    <p:sldId id="323" r:id="rId57"/>
    <p:sldId id="332" r:id="rId58"/>
    <p:sldId id="324" r:id="rId59"/>
    <p:sldId id="325" r:id="rId60"/>
    <p:sldId id="269" r:id="rId61"/>
    <p:sldId id="328"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04" autoAdjust="0"/>
    <p:restoredTop sz="94660"/>
  </p:normalViewPr>
  <p:slideViewPr>
    <p:cSldViewPr snapToGrid="0">
      <p:cViewPr varScale="1">
        <p:scale>
          <a:sx n="82" d="100"/>
          <a:sy n="82" d="100"/>
        </p:scale>
        <p:origin x="63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F76BB6-ECD1-4B17-B376-E8BEC6E13B17}" type="datetimeFigureOut">
              <a:rPr lang="en-US" smtClean="0"/>
              <a:t>4/18/2023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30C1BF-B4BC-4B1A-BDE1-BCEC6F6A8748}" type="slidenum">
              <a:rPr lang="en-US" smtClean="0"/>
              <a:t>‹#›</a:t>
            </a:fld>
            <a:endParaRPr lang="en-US"/>
          </a:p>
        </p:txBody>
      </p:sp>
    </p:spTree>
    <p:extLst>
      <p:ext uri="{BB962C8B-B14F-4D97-AF65-F5344CB8AC3E}">
        <p14:creationId xmlns:p14="http://schemas.microsoft.com/office/powerpoint/2010/main" val="3698786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BB0B2-7086-2818-5AC2-D717D63A8C2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4603DB-B304-5E45-0BE0-C9492492C1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8380440-9492-EAD7-6E55-FA3F64F3301B}"/>
              </a:ext>
            </a:extLst>
          </p:cNvPr>
          <p:cNvSpPr>
            <a:spLocks noGrp="1"/>
          </p:cNvSpPr>
          <p:nvPr>
            <p:ph type="dt" sz="half" idx="10"/>
          </p:nvPr>
        </p:nvSpPr>
        <p:spPr/>
        <p:txBody>
          <a:bodyPr/>
          <a:lstStyle/>
          <a:p>
            <a:fld id="{79F79386-B112-4C03-87A8-7FDCBD97EB56}" type="datetimeFigureOut">
              <a:rPr lang="en-US" smtClean="0"/>
              <a:t>4/18/2023</a:t>
            </a:fld>
            <a:endParaRPr lang="en-US"/>
          </a:p>
        </p:txBody>
      </p:sp>
      <p:sp>
        <p:nvSpPr>
          <p:cNvPr id="5" name="Footer Placeholder 4">
            <a:extLst>
              <a:ext uri="{FF2B5EF4-FFF2-40B4-BE49-F238E27FC236}">
                <a16:creationId xmlns:a16="http://schemas.microsoft.com/office/drawing/2014/main" id="{8E827991-09B1-6FF7-7A0D-5BE79A354E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49EAA5-9DBC-5E90-C859-6389A4BBC14F}"/>
              </a:ext>
            </a:extLst>
          </p:cNvPr>
          <p:cNvSpPr>
            <a:spLocks noGrp="1"/>
          </p:cNvSpPr>
          <p:nvPr>
            <p:ph type="sldNum" sz="quarter" idx="12"/>
          </p:nvPr>
        </p:nvSpPr>
        <p:spPr/>
        <p:txBody>
          <a:bodyPr/>
          <a:lstStyle/>
          <a:p>
            <a:fld id="{3BDD2D76-FE8B-4374-9484-A7A0CC29A837}" type="slidenum">
              <a:rPr lang="en-US" smtClean="0"/>
              <a:t>‹#›</a:t>
            </a:fld>
            <a:endParaRPr lang="en-US"/>
          </a:p>
        </p:txBody>
      </p:sp>
    </p:spTree>
    <p:extLst>
      <p:ext uri="{BB962C8B-B14F-4D97-AF65-F5344CB8AC3E}">
        <p14:creationId xmlns:p14="http://schemas.microsoft.com/office/powerpoint/2010/main" val="133148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5B25B-4D27-55FF-12F3-B8FF6C625EB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C1ED7DE-73D6-BD5E-4C72-D667D1065F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6D4538-0B87-34FF-9030-46FFDEAFE943}"/>
              </a:ext>
            </a:extLst>
          </p:cNvPr>
          <p:cNvSpPr>
            <a:spLocks noGrp="1"/>
          </p:cNvSpPr>
          <p:nvPr>
            <p:ph type="dt" sz="half" idx="10"/>
          </p:nvPr>
        </p:nvSpPr>
        <p:spPr/>
        <p:txBody>
          <a:bodyPr/>
          <a:lstStyle/>
          <a:p>
            <a:fld id="{79F79386-B112-4C03-87A8-7FDCBD97EB56}" type="datetimeFigureOut">
              <a:rPr lang="en-US" smtClean="0"/>
              <a:t>4/18/2023</a:t>
            </a:fld>
            <a:endParaRPr lang="en-US"/>
          </a:p>
        </p:txBody>
      </p:sp>
      <p:sp>
        <p:nvSpPr>
          <p:cNvPr id="5" name="Footer Placeholder 4">
            <a:extLst>
              <a:ext uri="{FF2B5EF4-FFF2-40B4-BE49-F238E27FC236}">
                <a16:creationId xmlns:a16="http://schemas.microsoft.com/office/drawing/2014/main" id="{14774629-85DA-F672-8F36-173F6EE3A1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DBCE50-3F06-1A43-7630-D8A44624E842}"/>
              </a:ext>
            </a:extLst>
          </p:cNvPr>
          <p:cNvSpPr>
            <a:spLocks noGrp="1"/>
          </p:cNvSpPr>
          <p:nvPr>
            <p:ph type="sldNum" sz="quarter" idx="12"/>
          </p:nvPr>
        </p:nvSpPr>
        <p:spPr/>
        <p:txBody>
          <a:bodyPr/>
          <a:lstStyle/>
          <a:p>
            <a:fld id="{3BDD2D76-FE8B-4374-9484-A7A0CC29A837}" type="slidenum">
              <a:rPr lang="en-US" smtClean="0"/>
              <a:t>‹#›</a:t>
            </a:fld>
            <a:endParaRPr lang="en-US"/>
          </a:p>
        </p:txBody>
      </p:sp>
    </p:spTree>
    <p:extLst>
      <p:ext uri="{BB962C8B-B14F-4D97-AF65-F5344CB8AC3E}">
        <p14:creationId xmlns:p14="http://schemas.microsoft.com/office/powerpoint/2010/main" val="1920408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8BDF29-CC55-ED60-5C1E-B0D174C7DD2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9C69F8B-9863-7D0D-6F3B-542FA97D79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FE5916-FF7A-C425-2352-C8686F945AC5}"/>
              </a:ext>
            </a:extLst>
          </p:cNvPr>
          <p:cNvSpPr>
            <a:spLocks noGrp="1"/>
          </p:cNvSpPr>
          <p:nvPr>
            <p:ph type="dt" sz="half" idx="10"/>
          </p:nvPr>
        </p:nvSpPr>
        <p:spPr/>
        <p:txBody>
          <a:bodyPr/>
          <a:lstStyle/>
          <a:p>
            <a:fld id="{79F79386-B112-4C03-87A8-7FDCBD97EB56}" type="datetimeFigureOut">
              <a:rPr lang="en-US" smtClean="0"/>
              <a:t>4/18/2023</a:t>
            </a:fld>
            <a:endParaRPr lang="en-US"/>
          </a:p>
        </p:txBody>
      </p:sp>
      <p:sp>
        <p:nvSpPr>
          <p:cNvPr id="5" name="Footer Placeholder 4">
            <a:extLst>
              <a:ext uri="{FF2B5EF4-FFF2-40B4-BE49-F238E27FC236}">
                <a16:creationId xmlns:a16="http://schemas.microsoft.com/office/drawing/2014/main" id="{2F289405-2DBD-42B3-5AEB-791A7620A4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1F531D-6CC4-B9D7-4C93-1B49E21D4025}"/>
              </a:ext>
            </a:extLst>
          </p:cNvPr>
          <p:cNvSpPr>
            <a:spLocks noGrp="1"/>
          </p:cNvSpPr>
          <p:nvPr>
            <p:ph type="sldNum" sz="quarter" idx="12"/>
          </p:nvPr>
        </p:nvSpPr>
        <p:spPr/>
        <p:txBody>
          <a:bodyPr/>
          <a:lstStyle/>
          <a:p>
            <a:fld id="{3BDD2D76-FE8B-4374-9484-A7A0CC29A837}" type="slidenum">
              <a:rPr lang="en-US" smtClean="0"/>
              <a:t>‹#›</a:t>
            </a:fld>
            <a:endParaRPr lang="en-US"/>
          </a:p>
        </p:txBody>
      </p:sp>
    </p:spTree>
    <p:extLst>
      <p:ext uri="{BB962C8B-B14F-4D97-AF65-F5344CB8AC3E}">
        <p14:creationId xmlns:p14="http://schemas.microsoft.com/office/powerpoint/2010/main" val="3101855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49C26-C8E7-31DF-D897-98DED59335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8DE758-84C8-F93B-2809-2669C956CA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90FD28-0B22-A6C7-1DD5-F98CC56DBC49}"/>
              </a:ext>
            </a:extLst>
          </p:cNvPr>
          <p:cNvSpPr>
            <a:spLocks noGrp="1"/>
          </p:cNvSpPr>
          <p:nvPr>
            <p:ph type="dt" sz="half" idx="10"/>
          </p:nvPr>
        </p:nvSpPr>
        <p:spPr/>
        <p:txBody>
          <a:bodyPr/>
          <a:lstStyle/>
          <a:p>
            <a:fld id="{79F79386-B112-4C03-87A8-7FDCBD97EB56}" type="datetimeFigureOut">
              <a:rPr lang="en-US" smtClean="0"/>
              <a:t>4/18/2023</a:t>
            </a:fld>
            <a:endParaRPr lang="en-US"/>
          </a:p>
        </p:txBody>
      </p:sp>
      <p:sp>
        <p:nvSpPr>
          <p:cNvPr id="5" name="Footer Placeholder 4">
            <a:extLst>
              <a:ext uri="{FF2B5EF4-FFF2-40B4-BE49-F238E27FC236}">
                <a16:creationId xmlns:a16="http://schemas.microsoft.com/office/drawing/2014/main" id="{2BBF2110-05D5-D109-4102-6FC5B4E089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6ED805-9CF4-9F8C-C0F8-D793F7B73A67}"/>
              </a:ext>
            </a:extLst>
          </p:cNvPr>
          <p:cNvSpPr>
            <a:spLocks noGrp="1"/>
          </p:cNvSpPr>
          <p:nvPr>
            <p:ph type="sldNum" sz="quarter" idx="12"/>
          </p:nvPr>
        </p:nvSpPr>
        <p:spPr/>
        <p:txBody>
          <a:bodyPr/>
          <a:lstStyle/>
          <a:p>
            <a:fld id="{3BDD2D76-FE8B-4374-9484-A7A0CC29A837}" type="slidenum">
              <a:rPr lang="en-US" smtClean="0"/>
              <a:t>‹#›</a:t>
            </a:fld>
            <a:endParaRPr lang="en-US"/>
          </a:p>
        </p:txBody>
      </p:sp>
    </p:spTree>
    <p:extLst>
      <p:ext uri="{BB962C8B-B14F-4D97-AF65-F5344CB8AC3E}">
        <p14:creationId xmlns:p14="http://schemas.microsoft.com/office/powerpoint/2010/main" val="4213673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21E7F-04E4-42D5-3BF7-5C4C2E22231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B99B2DA-91B0-B0CE-F84D-FCE4C3A118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EC3223-90CE-53A1-718A-86C86773F340}"/>
              </a:ext>
            </a:extLst>
          </p:cNvPr>
          <p:cNvSpPr>
            <a:spLocks noGrp="1"/>
          </p:cNvSpPr>
          <p:nvPr>
            <p:ph type="dt" sz="half" idx="10"/>
          </p:nvPr>
        </p:nvSpPr>
        <p:spPr/>
        <p:txBody>
          <a:bodyPr/>
          <a:lstStyle/>
          <a:p>
            <a:fld id="{79F79386-B112-4C03-87A8-7FDCBD97EB56}" type="datetimeFigureOut">
              <a:rPr lang="en-US" smtClean="0"/>
              <a:t>4/18/2023</a:t>
            </a:fld>
            <a:endParaRPr lang="en-US"/>
          </a:p>
        </p:txBody>
      </p:sp>
      <p:sp>
        <p:nvSpPr>
          <p:cNvPr id="5" name="Footer Placeholder 4">
            <a:extLst>
              <a:ext uri="{FF2B5EF4-FFF2-40B4-BE49-F238E27FC236}">
                <a16:creationId xmlns:a16="http://schemas.microsoft.com/office/drawing/2014/main" id="{51319329-BB3C-B4A3-4A58-4205A39EF7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C6AE95-7D8A-F3F3-3436-CBD96EFF6D71}"/>
              </a:ext>
            </a:extLst>
          </p:cNvPr>
          <p:cNvSpPr>
            <a:spLocks noGrp="1"/>
          </p:cNvSpPr>
          <p:nvPr>
            <p:ph type="sldNum" sz="quarter" idx="12"/>
          </p:nvPr>
        </p:nvSpPr>
        <p:spPr/>
        <p:txBody>
          <a:bodyPr/>
          <a:lstStyle/>
          <a:p>
            <a:fld id="{3BDD2D76-FE8B-4374-9484-A7A0CC29A837}" type="slidenum">
              <a:rPr lang="en-US" smtClean="0"/>
              <a:t>‹#›</a:t>
            </a:fld>
            <a:endParaRPr lang="en-US"/>
          </a:p>
        </p:txBody>
      </p:sp>
    </p:spTree>
    <p:extLst>
      <p:ext uri="{BB962C8B-B14F-4D97-AF65-F5344CB8AC3E}">
        <p14:creationId xmlns:p14="http://schemas.microsoft.com/office/powerpoint/2010/main" val="4091656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EA454-6502-9B4D-A4FE-BB4D5B6B57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2A0FE71-78C3-5D9B-528D-A2E182D4258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39A1CE-4BD8-FF7B-D6D4-966C9FC49B2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0744C71-2DCC-D663-7155-028ACB04BBB8}"/>
              </a:ext>
            </a:extLst>
          </p:cNvPr>
          <p:cNvSpPr>
            <a:spLocks noGrp="1"/>
          </p:cNvSpPr>
          <p:nvPr>
            <p:ph type="dt" sz="half" idx="10"/>
          </p:nvPr>
        </p:nvSpPr>
        <p:spPr/>
        <p:txBody>
          <a:bodyPr/>
          <a:lstStyle/>
          <a:p>
            <a:fld id="{79F79386-B112-4C03-87A8-7FDCBD97EB56}" type="datetimeFigureOut">
              <a:rPr lang="en-US" smtClean="0"/>
              <a:t>4/18/2023</a:t>
            </a:fld>
            <a:endParaRPr lang="en-US"/>
          </a:p>
        </p:txBody>
      </p:sp>
      <p:sp>
        <p:nvSpPr>
          <p:cNvPr id="6" name="Footer Placeholder 5">
            <a:extLst>
              <a:ext uri="{FF2B5EF4-FFF2-40B4-BE49-F238E27FC236}">
                <a16:creationId xmlns:a16="http://schemas.microsoft.com/office/drawing/2014/main" id="{AB4DA066-7694-5790-B80C-9A518E59D3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1B96E8-2B2E-7B18-BE53-18054E20C446}"/>
              </a:ext>
            </a:extLst>
          </p:cNvPr>
          <p:cNvSpPr>
            <a:spLocks noGrp="1"/>
          </p:cNvSpPr>
          <p:nvPr>
            <p:ph type="sldNum" sz="quarter" idx="12"/>
          </p:nvPr>
        </p:nvSpPr>
        <p:spPr/>
        <p:txBody>
          <a:bodyPr/>
          <a:lstStyle/>
          <a:p>
            <a:fld id="{3BDD2D76-FE8B-4374-9484-A7A0CC29A837}" type="slidenum">
              <a:rPr lang="en-US" smtClean="0"/>
              <a:t>‹#›</a:t>
            </a:fld>
            <a:endParaRPr lang="en-US"/>
          </a:p>
        </p:txBody>
      </p:sp>
    </p:spTree>
    <p:extLst>
      <p:ext uri="{BB962C8B-B14F-4D97-AF65-F5344CB8AC3E}">
        <p14:creationId xmlns:p14="http://schemas.microsoft.com/office/powerpoint/2010/main" val="1536024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13A62-1939-C88F-D428-FD19345CA2C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60F83F0-2359-ACC5-EB30-F4DF1EA0B5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AB4DF5-8D41-FEAA-FA1B-B591C5B6871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27B6253-32F4-7FA1-113F-BD64420846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FF0B70C-6D89-E11F-502A-BC414280B8E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F49D1DA-4681-E514-1B42-1877CC465F8A}"/>
              </a:ext>
            </a:extLst>
          </p:cNvPr>
          <p:cNvSpPr>
            <a:spLocks noGrp="1"/>
          </p:cNvSpPr>
          <p:nvPr>
            <p:ph type="dt" sz="half" idx="10"/>
          </p:nvPr>
        </p:nvSpPr>
        <p:spPr/>
        <p:txBody>
          <a:bodyPr/>
          <a:lstStyle/>
          <a:p>
            <a:fld id="{79F79386-B112-4C03-87A8-7FDCBD97EB56}" type="datetimeFigureOut">
              <a:rPr lang="en-US" smtClean="0"/>
              <a:t>4/18/2023</a:t>
            </a:fld>
            <a:endParaRPr lang="en-US"/>
          </a:p>
        </p:txBody>
      </p:sp>
      <p:sp>
        <p:nvSpPr>
          <p:cNvPr id="8" name="Footer Placeholder 7">
            <a:extLst>
              <a:ext uri="{FF2B5EF4-FFF2-40B4-BE49-F238E27FC236}">
                <a16:creationId xmlns:a16="http://schemas.microsoft.com/office/drawing/2014/main" id="{9CDA883C-CE62-9EA2-C8BD-84A124318F3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3C216D3-4617-371C-0E12-98060E459515}"/>
              </a:ext>
            </a:extLst>
          </p:cNvPr>
          <p:cNvSpPr>
            <a:spLocks noGrp="1"/>
          </p:cNvSpPr>
          <p:nvPr>
            <p:ph type="sldNum" sz="quarter" idx="12"/>
          </p:nvPr>
        </p:nvSpPr>
        <p:spPr/>
        <p:txBody>
          <a:bodyPr/>
          <a:lstStyle/>
          <a:p>
            <a:fld id="{3BDD2D76-FE8B-4374-9484-A7A0CC29A837}" type="slidenum">
              <a:rPr lang="en-US" smtClean="0"/>
              <a:t>‹#›</a:t>
            </a:fld>
            <a:endParaRPr lang="en-US"/>
          </a:p>
        </p:txBody>
      </p:sp>
    </p:spTree>
    <p:extLst>
      <p:ext uri="{BB962C8B-B14F-4D97-AF65-F5344CB8AC3E}">
        <p14:creationId xmlns:p14="http://schemas.microsoft.com/office/powerpoint/2010/main" val="153044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9C195-04AC-618B-BB4E-3DBC06240F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4838803-9AD0-CF73-E273-4C1D3739CF3B}"/>
              </a:ext>
            </a:extLst>
          </p:cNvPr>
          <p:cNvSpPr>
            <a:spLocks noGrp="1"/>
          </p:cNvSpPr>
          <p:nvPr>
            <p:ph type="dt" sz="half" idx="10"/>
          </p:nvPr>
        </p:nvSpPr>
        <p:spPr/>
        <p:txBody>
          <a:bodyPr/>
          <a:lstStyle/>
          <a:p>
            <a:fld id="{79F79386-B112-4C03-87A8-7FDCBD97EB56}" type="datetimeFigureOut">
              <a:rPr lang="en-US" smtClean="0"/>
              <a:t>4/18/2023</a:t>
            </a:fld>
            <a:endParaRPr lang="en-US"/>
          </a:p>
        </p:txBody>
      </p:sp>
      <p:sp>
        <p:nvSpPr>
          <p:cNvPr id="4" name="Footer Placeholder 3">
            <a:extLst>
              <a:ext uri="{FF2B5EF4-FFF2-40B4-BE49-F238E27FC236}">
                <a16:creationId xmlns:a16="http://schemas.microsoft.com/office/drawing/2014/main" id="{58A380F6-C90B-1DA3-EB76-CA8306654A1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763745-62E1-062D-AF26-EABDB5772C41}"/>
              </a:ext>
            </a:extLst>
          </p:cNvPr>
          <p:cNvSpPr>
            <a:spLocks noGrp="1"/>
          </p:cNvSpPr>
          <p:nvPr>
            <p:ph type="sldNum" sz="quarter" idx="12"/>
          </p:nvPr>
        </p:nvSpPr>
        <p:spPr/>
        <p:txBody>
          <a:bodyPr/>
          <a:lstStyle/>
          <a:p>
            <a:fld id="{3BDD2D76-FE8B-4374-9484-A7A0CC29A837}" type="slidenum">
              <a:rPr lang="en-US" smtClean="0"/>
              <a:t>‹#›</a:t>
            </a:fld>
            <a:endParaRPr lang="en-US"/>
          </a:p>
        </p:txBody>
      </p:sp>
    </p:spTree>
    <p:extLst>
      <p:ext uri="{BB962C8B-B14F-4D97-AF65-F5344CB8AC3E}">
        <p14:creationId xmlns:p14="http://schemas.microsoft.com/office/powerpoint/2010/main" val="169046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6C62FD-E550-EB1D-B0FC-0A57723084AE}"/>
              </a:ext>
            </a:extLst>
          </p:cNvPr>
          <p:cNvSpPr>
            <a:spLocks noGrp="1"/>
          </p:cNvSpPr>
          <p:nvPr>
            <p:ph type="dt" sz="half" idx="10"/>
          </p:nvPr>
        </p:nvSpPr>
        <p:spPr/>
        <p:txBody>
          <a:bodyPr/>
          <a:lstStyle/>
          <a:p>
            <a:fld id="{79F79386-B112-4C03-87A8-7FDCBD97EB56}" type="datetimeFigureOut">
              <a:rPr lang="en-US" smtClean="0"/>
              <a:t>4/18/2023</a:t>
            </a:fld>
            <a:endParaRPr lang="en-US"/>
          </a:p>
        </p:txBody>
      </p:sp>
      <p:sp>
        <p:nvSpPr>
          <p:cNvPr id="3" name="Footer Placeholder 2">
            <a:extLst>
              <a:ext uri="{FF2B5EF4-FFF2-40B4-BE49-F238E27FC236}">
                <a16:creationId xmlns:a16="http://schemas.microsoft.com/office/drawing/2014/main" id="{ABC0810F-5108-C2F7-07F0-40ED4C26480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95A178E-1FB7-CE11-7CCA-44B32D192809}"/>
              </a:ext>
            </a:extLst>
          </p:cNvPr>
          <p:cNvSpPr>
            <a:spLocks noGrp="1"/>
          </p:cNvSpPr>
          <p:nvPr>
            <p:ph type="sldNum" sz="quarter" idx="12"/>
          </p:nvPr>
        </p:nvSpPr>
        <p:spPr/>
        <p:txBody>
          <a:bodyPr/>
          <a:lstStyle/>
          <a:p>
            <a:fld id="{3BDD2D76-FE8B-4374-9484-A7A0CC29A837}" type="slidenum">
              <a:rPr lang="en-US" smtClean="0"/>
              <a:t>‹#›</a:t>
            </a:fld>
            <a:endParaRPr lang="en-US"/>
          </a:p>
        </p:txBody>
      </p:sp>
    </p:spTree>
    <p:extLst>
      <p:ext uri="{BB962C8B-B14F-4D97-AF65-F5344CB8AC3E}">
        <p14:creationId xmlns:p14="http://schemas.microsoft.com/office/powerpoint/2010/main" val="804759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098A7-EFB1-1F37-B390-BFD4AE65B4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43C1645-0B43-D133-D1C7-DBC43B23D1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DF9DAD6-1165-31D9-80A4-5B51D449FA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A0F9DE-BAB8-012C-F78B-A0C81DBA9FB4}"/>
              </a:ext>
            </a:extLst>
          </p:cNvPr>
          <p:cNvSpPr>
            <a:spLocks noGrp="1"/>
          </p:cNvSpPr>
          <p:nvPr>
            <p:ph type="dt" sz="half" idx="10"/>
          </p:nvPr>
        </p:nvSpPr>
        <p:spPr/>
        <p:txBody>
          <a:bodyPr/>
          <a:lstStyle/>
          <a:p>
            <a:fld id="{79F79386-B112-4C03-87A8-7FDCBD97EB56}" type="datetimeFigureOut">
              <a:rPr lang="en-US" smtClean="0"/>
              <a:t>4/18/2023</a:t>
            </a:fld>
            <a:endParaRPr lang="en-US"/>
          </a:p>
        </p:txBody>
      </p:sp>
      <p:sp>
        <p:nvSpPr>
          <p:cNvPr id="6" name="Footer Placeholder 5">
            <a:extLst>
              <a:ext uri="{FF2B5EF4-FFF2-40B4-BE49-F238E27FC236}">
                <a16:creationId xmlns:a16="http://schemas.microsoft.com/office/drawing/2014/main" id="{0F3A4B14-4EE4-B761-F278-6AB9284049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0A308A-C386-E156-413A-B5971A530C8F}"/>
              </a:ext>
            </a:extLst>
          </p:cNvPr>
          <p:cNvSpPr>
            <a:spLocks noGrp="1"/>
          </p:cNvSpPr>
          <p:nvPr>
            <p:ph type="sldNum" sz="quarter" idx="12"/>
          </p:nvPr>
        </p:nvSpPr>
        <p:spPr/>
        <p:txBody>
          <a:bodyPr/>
          <a:lstStyle/>
          <a:p>
            <a:fld id="{3BDD2D76-FE8B-4374-9484-A7A0CC29A837}" type="slidenum">
              <a:rPr lang="en-US" smtClean="0"/>
              <a:t>‹#›</a:t>
            </a:fld>
            <a:endParaRPr lang="en-US"/>
          </a:p>
        </p:txBody>
      </p:sp>
    </p:spTree>
    <p:extLst>
      <p:ext uri="{BB962C8B-B14F-4D97-AF65-F5344CB8AC3E}">
        <p14:creationId xmlns:p14="http://schemas.microsoft.com/office/powerpoint/2010/main" val="4141984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9CB44-30B1-CEED-9580-CF52546867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4FB2353-84BB-3421-2A99-9D8E958EDB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69C536-BD5F-B727-76FB-8824B73D2B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24478-76A3-33AF-8EA3-649BF674D73D}"/>
              </a:ext>
            </a:extLst>
          </p:cNvPr>
          <p:cNvSpPr>
            <a:spLocks noGrp="1"/>
          </p:cNvSpPr>
          <p:nvPr>
            <p:ph type="dt" sz="half" idx="10"/>
          </p:nvPr>
        </p:nvSpPr>
        <p:spPr/>
        <p:txBody>
          <a:bodyPr/>
          <a:lstStyle/>
          <a:p>
            <a:fld id="{79F79386-B112-4C03-87A8-7FDCBD97EB56}" type="datetimeFigureOut">
              <a:rPr lang="en-US" smtClean="0"/>
              <a:t>4/18/2023</a:t>
            </a:fld>
            <a:endParaRPr lang="en-US"/>
          </a:p>
        </p:txBody>
      </p:sp>
      <p:sp>
        <p:nvSpPr>
          <p:cNvPr id="6" name="Footer Placeholder 5">
            <a:extLst>
              <a:ext uri="{FF2B5EF4-FFF2-40B4-BE49-F238E27FC236}">
                <a16:creationId xmlns:a16="http://schemas.microsoft.com/office/drawing/2014/main" id="{43AC315E-3536-244E-6626-AA652CE08E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5AB996-0CE9-AAF1-D5A9-B59DE199E0CA}"/>
              </a:ext>
            </a:extLst>
          </p:cNvPr>
          <p:cNvSpPr>
            <a:spLocks noGrp="1"/>
          </p:cNvSpPr>
          <p:nvPr>
            <p:ph type="sldNum" sz="quarter" idx="12"/>
          </p:nvPr>
        </p:nvSpPr>
        <p:spPr/>
        <p:txBody>
          <a:bodyPr/>
          <a:lstStyle/>
          <a:p>
            <a:fld id="{3BDD2D76-FE8B-4374-9484-A7A0CC29A837}" type="slidenum">
              <a:rPr lang="en-US" smtClean="0"/>
              <a:t>‹#›</a:t>
            </a:fld>
            <a:endParaRPr lang="en-US"/>
          </a:p>
        </p:txBody>
      </p:sp>
    </p:spTree>
    <p:extLst>
      <p:ext uri="{BB962C8B-B14F-4D97-AF65-F5344CB8AC3E}">
        <p14:creationId xmlns:p14="http://schemas.microsoft.com/office/powerpoint/2010/main" val="231881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3F1796-D418-7AB8-5ADA-4A06AF12BE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9F7D596-D17E-356E-FA71-2B4B8732AC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11CECC-8E1E-0D6B-AD38-F08187E96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F79386-B112-4C03-87A8-7FDCBD97EB56}" type="datetimeFigureOut">
              <a:rPr lang="en-US" smtClean="0"/>
              <a:t>4/18/2023</a:t>
            </a:fld>
            <a:endParaRPr lang="en-US"/>
          </a:p>
        </p:txBody>
      </p:sp>
      <p:sp>
        <p:nvSpPr>
          <p:cNvPr id="5" name="Footer Placeholder 4">
            <a:extLst>
              <a:ext uri="{FF2B5EF4-FFF2-40B4-BE49-F238E27FC236}">
                <a16:creationId xmlns:a16="http://schemas.microsoft.com/office/drawing/2014/main" id="{261D15BF-CA02-DD4E-3D50-566CE30118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4B862C5-A3D3-91CF-BF82-B98609CA58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DD2D76-FE8B-4374-9484-A7A0CC29A837}" type="slidenum">
              <a:rPr lang="en-US" smtClean="0"/>
              <a:t>‹#›</a:t>
            </a:fld>
            <a:endParaRPr lang="en-US"/>
          </a:p>
        </p:txBody>
      </p:sp>
    </p:spTree>
    <p:extLst>
      <p:ext uri="{BB962C8B-B14F-4D97-AF65-F5344CB8AC3E}">
        <p14:creationId xmlns:p14="http://schemas.microsoft.com/office/powerpoint/2010/main" val="2355620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A757E-ABB8-9A94-0B6D-951F6846FABD}"/>
              </a:ext>
            </a:extLst>
          </p:cNvPr>
          <p:cNvSpPr>
            <a:spLocks noGrp="1"/>
          </p:cNvSpPr>
          <p:nvPr>
            <p:ph type="ctrTitle"/>
          </p:nvPr>
        </p:nvSpPr>
        <p:spPr>
          <a:xfrm>
            <a:off x="1524000" y="1851081"/>
            <a:ext cx="9144000" cy="2287245"/>
          </a:xfrm>
        </p:spPr>
        <p:txBody>
          <a:bodyPr>
            <a:normAutofit fontScale="90000"/>
          </a:bodyPr>
          <a:lstStyle/>
          <a:p>
            <a:r>
              <a:rPr lang="en-US" b="1" dirty="0"/>
              <a:t>Radioactive Bi207 Source Simulation for </a:t>
            </a:r>
            <a:r>
              <a:rPr lang="en-US" b="1" dirty="0" err="1"/>
              <a:t>LArTPC</a:t>
            </a:r>
            <a:r>
              <a:rPr lang="en-US" b="1" dirty="0"/>
              <a:t> Calibration</a:t>
            </a:r>
          </a:p>
        </p:txBody>
      </p:sp>
      <p:sp>
        <p:nvSpPr>
          <p:cNvPr id="3" name="Subtitle 2">
            <a:extLst>
              <a:ext uri="{FF2B5EF4-FFF2-40B4-BE49-F238E27FC236}">
                <a16:creationId xmlns:a16="http://schemas.microsoft.com/office/drawing/2014/main" id="{B68E2F4F-4631-3503-56E5-3736B2F010E9}"/>
              </a:ext>
            </a:extLst>
          </p:cNvPr>
          <p:cNvSpPr>
            <a:spLocks noGrp="1"/>
          </p:cNvSpPr>
          <p:nvPr>
            <p:ph type="subTitle" idx="1"/>
          </p:nvPr>
        </p:nvSpPr>
        <p:spPr>
          <a:xfrm>
            <a:off x="4875037" y="4830614"/>
            <a:ext cx="2441925" cy="466109"/>
          </a:xfrm>
        </p:spPr>
        <p:txBody>
          <a:bodyPr>
            <a:normAutofit fontScale="92500" lnSpcReduction="20000"/>
          </a:bodyPr>
          <a:lstStyle/>
          <a:p>
            <a:r>
              <a:rPr lang="en-US" sz="3200" dirty="0"/>
              <a:t>Luke Saunders </a:t>
            </a:r>
          </a:p>
        </p:txBody>
      </p:sp>
      <p:pic>
        <p:nvPicPr>
          <p:cNvPr id="4" name="Picture 3" descr="Logo&#10;&#10;Description automatically generated">
            <a:extLst>
              <a:ext uri="{FF2B5EF4-FFF2-40B4-BE49-F238E27FC236}">
                <a16:creationId xmlns:a16="http://schemas.microsoft.com/office/drawing/2014/main" id="{65FC72A8-B3F8-963A-F760-ABFA22203A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00593" y="81675"/>
            <a:ext cx="2640607" cy="1178021"/>
          </a:xfrm>
          <a:prstGeom prst="rect">
            <a:avLst/>
          </a:prstGeom>
        </p:spPr>
      </p:pic>
      <p:pic>
        <p:nvPicPr>
          <p:cNvPr id="8" name="Picture 7" descr="A picture containing text, sky, outdoor&#10;&#10;Description automatically generated">
            <a:extLst>
              <a:ext uri="{FF2B5EF4-FFF2-40B4-BE49-F238E27FC236}">
                <a16:creationId xmlns:a16="http://schemas.microsoft.com/office/drawing/2014/main" id="{0B389690-2089-A912-1DFA-659EBBFC72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00" y="81675"/>
            <a:ext cx="1685468" cy="1685468"/>
          </a:xfrm>
          <a:prstGeom prst="rect">
            <a:avLst/>
          </a:prstGeom>
        </p:spPr>
      </p:pic>
      <p:sp>
        <p:nvSpPr>
          <p:cNvPr id="10" name="TextBox 9">
            <a:extLst>
              <a:ext uri="{FF2B5EF4-FFF2-40B4-BE49-F238E27FC236}">
                <a16:creationId xmlns:a16="http://schemas.microsoft.com/office/drawing/2014/main" id="{E2B28885-B223-73B8-8446-8FFE7D7ECFDE}"/>
              </a:ext>
            </a:extLst>
          </p:cNvPr>
          <p:cNvSpPr txBox="1"/>
          <p:nvPr/>
        </p:nvSpPr>
        <p:spPr>
          <a:xfrm>
            <a:off x="4377689" y="5727401"/>
            <a:ext cx="3436620" cy="523220"/>
          </a:xfrm>
          <a:prstGeom prst="rect">
            <a:avLst/>
          </a:prstGeom>
          <a:noFill/>
        </p:spPr>
        <p:txBody>
          <a:bodyPr wrap="square">
            <a:spAutoFit/>
          </a:bodyPr>
          <a:lstStyle/>
          <a:p>
            <a:r>
              <a:rPr lang="en-US" sz="2800" dirty="0"/>
              <a:t>Progress Report, CERN</a:t>
            </a:r>
          </a:p>
        </p:txBody>
      </p:sp>
      <p:sp>
        <p:nvSpPr>
          <p:cNvPr id="11" name="TextBox 10">
            <a:extLst>
              <a:ext uri="{FF2B5EF4-FFF2-40B4-BE49-F238E27FC236}">
                <a16:creationId xmlns:a16="http://schemas.microsoft.com/office/drawing/2014/main" id="{78719574-A15E-470E-14E3-AEED12BC678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1</a:t>
            </a:r>
            <a:endParaRPr lang="en-US" sz="1600" baseline="30000" dirty="0"/>
          </a:p>
        </p:txBody>
      </p:sp>
    </p:spTree>
    <p:extLst>
      <p:ext uri="{BB962C8B-B14F-4D97-AF65-F5344CB8AC3E}">
        <p14:creationId xmlns:p14="http://schemas.microsoft.com/office/powerpoint/2010/main" val="183462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bar chart&#10;&#10;Description automatically generated">
            <a:extLst>
              <a:ext uri="{FF2B5EF4-FFF2-40B4-BE49-F238E27FC236}">
                <a16:creationId xmlns:a16="http://schemas.microsoft.com/office/drawing/2014/main" id="{9B057273-C026-1320-37F5-E83894214E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05688"/>
            <a:ext cx="6318884" cy="5055109"/>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10</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Photon</a:t>
            </a:r>
            <a:r>
              <a:rPr lang="en-US" sz="4400" dirty="0"/>
              <a:t> Arrival Channels</a:t>
            </a:r>
          </a:p>
        </p:txBody>
      </p:sp>
      <p:pic>
        <p:nvPicPr>
          <p:cNvPr id="8" name="Picture 7" descr="Chart, bar chart&#10;&#10;Description automatically generated">
            <a:extLst>
              <a:ext uri="{FF2B5EF4-FFF2-40B4-BE49-F238E27FC236}">
                <a16:creationId xmlns:a16="http://schemas.microsoft.com/office/drawing/2014/main" id="{735C827E-9CC2-C210-C3B7-4D4A9FB52D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9" y="1405688"/>
            <a:ext cx="6327363" cy="5061891"/>
          </a:xfrm>
          <a:prstGeom prst="rect">
            <a:avLst/>
          </a:prstGeom>
        </p:spPr>
      </p:pic>
    </p:spTree>
    <p:extLst>
      <p:ext uri="{BB962C8B-B14F-4D97-AF65-F5344CB8AC3E}">
        <p14:creationId xmlns:p14="http://schemas.microsoft.com/office/powerpoint/2010/main" val="23504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bar chart&#10;&#10;Description automatically generated">
            <a:extLst>
              <a:ext uri="{FF2B5EF4-FFF2-40B4-BE49-F238E27FC236}">
                <a16:creationId xmlns:a16="http://schemas.microsoft.com/office/drawing/2014/main" id="{67AD34C3-B978-6C89-3DA7-3FEEDE720B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8" y="1398905"/>
            <a:ext cx="6327363" cy="5061891"/>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11</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Combined </a:t>
            </a:r>
            <a:r>
              <a:rPr lang="en-US" sz="4400" dirty="0"/>
              <a:t>Arrival Channels</a:t>
            </a:r>
          </a:p>
        </p:txBody>
      </p:sp>
      <p:pic>
        <p:nvPicPr>
          <p:cNvPr id="7" name="Picture 6" descr="Chart, bar chart&#10;&#10;Description automatically generated">
            <a:extLst>
              <a:ext uri="{FF2B5EF4-FFF2-40B4-BE49-F238E27FC236}">
                <a16:creationId xmlns:a16="http://schemas.microsoft.com/office/drawing/2014/main" id="{1B34A2C1-0A79-A9E1-F0CB-89FA392875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8" y="1392122"/>
            <a:ext cx="6327363" cy="5061891"/>
          </a:xfrm>
          <a:prstGeom prst="rect">
            <a:avLst/>
          </a:prstGeom>
        </p:spPr>
      </p:pic>
    </p:spTree>
    <p:extLst>
      <p:ext uri="{BB962C8B-B14F-4D97-AF65-F5344CB8AC3E}">
        <p14:creationId xmlns:p14="http://schemas.microsoft.com/office/powerpoint/2010/main" val="3218371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74AD1-2B79-B378-08CE-1102A71AC87E}"/>
              </a:ext>
            </a:extLst>
          </p:cNvPr>
          <p:cNvSpPr>
            <a:spLocks noGrp="1"/>
          </p:cNvSpPr>
          <p:nvPr>
            <p:ph type="title"/>
          </p:nvPr>
        </p:nvSpPr>
        <p:spPr/>
        <p:txBody>
          <a:bodyPr/>
          <a:lstStyle/>
          <a:p>
            <a:r>
              <a:rPr lang="en-US" dirty="0"/>
              <a:t>Electron and Photon Energy Analysis </a:t>
            </a:r>
          </a:p>
        </p:txBody>
      </p:sp>
      <p:sp>
        <p:nvSpPr>
          <p:cNvPr id="3" name="Content Placeholder 2">
            <a:extLst>
              <a:ext uri="{FF2B5EF4-FFF2-40B4-BE49-F238E27FC236}">
                <a16:creationId xmlns:a16="http://schemas.microsoft.com/office/drawing/2014/main" id="{31F714C0-D65D-80AE-014D-915A4C0D969A}"/>
              </a:ext>
            </a:extLst>
          </p:cNvPr>
          <p:cNvSpPr>
            <a:spLocks noGrp="1"/>
          </p:cNvSpPr>
          <p:nvPr>
            <p:ph idx="1"/>
          </p:nvPr>
        </p:nvSpPr>
        <p:spPr/>
        <p:txBody>
          <a:bodyPr>
            <a:normAutofit lnSpcReduction="10000"/>
          </a:bodyPr>
          <a:lstStyle/>
          <a:p>
            <a:r>
              <a:rPr lang="en-US" dirty="0"/>
              <a:t>The simulation code is currently able to analyze the energy spectrum of each collection channel pre- and post-energy cut.</a:t>
            </a:r>
          </a:p>
          <a:p>
            <a:pPr lvl="1"/>
            <a:r>
              <a:rPr lang="en-US" dirty="0"/>
              <a:t>Although the pre-energy cut is unnecessary for our uses, it has been added due to it only necessitating a few additional lines of code.</a:t>
            </a:r>
          </a:p>
          <a:p>
            <a:r>
              <a:rPr lang="en-US" dirty="0"/>
              <a:t>As with the previous graphs, electron and photon energy spectrums are made individually for each channel; however, an additional set of plots pairs the two together.</a:t>
            </a:r>
          </a:p>
          <a:p>
            <a:r>
              <a:rPr lang="en-US" dirty="0"/>
              <a:t>The following analysis is generalizable to any number of collection strips with the only necessary change resulting from any modifications made to the imposed geometric cut in the initial simulation code.</a:t>
            </a:r>
          </a:p>
        </p:txBody>
      </p:sp>
      <p:sp>
        <p:nvSpPr>
          <p:cNvPr id="4" name="TextBox 3">
            <a:extLst>
              <a:ext uri="{FF2B5EF4-FFF2-40B4-BE49-F238E27FC236}">
                <a16:creationId xmlns:a16="http://schemas.microsoft.com/office/drawing/2014/main" id="{87C1F24D-321F-C34F-8E69-1BCD582ADA09}"/>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12</a:t>
            </a:r>
            <a:endParaRPr lang="en-US" sz="1600" baseline="30000" dirty="0"/>
          </a:p>
        </p:txBody>
      </p:sp>
    </p:spTree>
    <p:extLst>
      <p:ext uri="{BB962C8B-B14F-4D97-AF65-F5344CB8AC3E}">
        <p14:creationId xmlns:p14="http://schemas.microsoft.com/office/powerpoint/2010/main" val="2959884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10;&#10;Description automatically generated">
            <a:extLst>
              <a:ext uri="{FF2B5EF4-FFF2-40B4-BE49-F238E27FC236}">
                <a16:creationId xmlns:a16="http://schemas.microsoft.com/office/drawing/2014/main" id="{29789C1D-2172-AA67-95EE-13D2A1C4DD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9" y="1272780"/>
            <a:ext cx="6451316" cy="5161054"/>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13</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Electron </a:t>
            </a:r>
            <a:r>
              <a:rPr lang="en-US" sz="4400" dirty="0"/>
              <a:t>Energy Distribution (Channel 24)</a:t>
            </a:r>
          </a:p>
        </p:txBody>
      </p:sp>
      <p:pic>
        <p:nvPicPr>
          <p:cNvPr id="7" name="Picture 6" descr="Chart&#10;&#10;Description automatically generated">
            <a:extLst>
              <a:ext uri="{FF2B5EF4-FFF2-40B4-BE49-F238E27FC236}">
                <a16:creationId xmlns:a16="http://schemas.microsoft.com/office/drawing/2014/main" id="{92E87620-865F-A1F6-97EC-384472CD68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8" y="1292960"/>
            <a:ext cx="6451316" cy="5161053"/>
          </a:xfrm>
          <a:prstGeom prst="rect">
            <a:avLst/>
          </a:prstGeom>
        </p:spPr>
      </p:pic>
    </p:spTree>
    <p:extLst>
      <p:ext uri="{BB962C8B-B14F-4D97-AF65-F5344CB8AC3E}">
        <p14:creationId xmlns:p14="http://schemas.microsoft.com/office/powerpoint/2010/main" val="431886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10;&#10;Description automatically generated">
            <a:extLst>
              <a:ext uri="{FF2B5EF4-FFF2-40B4-BE49-F238E27FC236}">
                <a16:creationId xmlns:a16="http://schemas.microsoft.com/office/drawing/2014/main" id="{3418D8A5-63D7-D0EC-E83B-C95CC5370F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9" y="1272780"/>
            <a:ext cx="6451316" cy="5161053"/>
          </a:xfrm>
          <a:prstGeom prst="rect">
            <a:avLst/>
          </a:prstGeom>
        </p:spPr>
      </p:pic>
      <p:pic>
        <p:nvPicPr>
          <p:cNvPr id="5" name="Picture 4" descr="Chart, histogram&#10;&#10;Description automatically generated">
            <a:extLst>
              <a:ext uri="{FF2B5EF4-FFF2-40B4-BE49-F238E27FC236}">
                <a16:creationId xmlns:a16="http://schemas.microsoft.com/office/drawing/2014/main" id="{140DE571-FD42-C408-1C8A-002C88DC8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9" y="1272782"/>
            <a:ext cx="6451316" cy="5161054"/>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14</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Electron </a:t>
            </a:r>
            <a:r>
              <a:rPr lang="en-US" sz="4400" dirty="0"/>
              <a:t>Energy Distribution (Channel 25)</a:t>
            </a:r>
          </a:p>
        </p:txBody>
      </p:sp>
    </p:spTree>
    <p:extLst>
      <p:ext uri="{BB962C8B-B14F-4D97-AF65-F5344CB8AC3E}">
        <p14:creationId xmlns:p14="http://schemas.microsoft.com/office/powerpoint/2010/main" val="2300209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3A210593-2A3C-1DDC-4684-20377289ED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9" y="1272777"/>
            <a:ext cx="6451317" cy="5161054"/>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15</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Photon </a:t>
            </a:r>
            <a:r>
              <a:rPr lang="en-US" sz="4400" dirty="0"/>
              <a:t>Energy Distribution (Channel 22)</a:t>
            </a:r>
          </a:p>
        </p:txBody>
      </p:sp>
      <p:pic>
        <p:nvPicPr>
          <p:cNvPr id="7" name="Picture 6" descr="Chart, histogram&#10;&#10;Description automatically generated">
            <a:extLst>
              <a:ext uri="{FF2B5EF4-FFF2-40B4-BE49-F238E27FC236}">
                <a16:creationId xmlns:a16="http://schemas.microsoft.com/office/drawing/2014/main" id="{CF5203F1-B4F3-D528-89F2-15AE7DB92C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3" y="1272772"/>
            <a:ext cx="6451322" cy="5161059"/>
          </a:xfrm>
          <a:prstGeom prst="rect">
            <a:avLst/>
          </a:prstGeom>
        </p:spPr>
      </p:pic>
    </p:spTree>
    <p:extLst>
      <p:ext uri="{BB962C8B-B14F-4D97-AF65-F5344CB8AC3E}">
        <p14:creationId xmlns:p14="http://schemas.microsoft.com/office/powerpoint/2010/main" val="2091196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histogram&#10;&#10;Description automatically generated">
            <a:extLst>
              <a:ext uri="{FF2B5EF4-FFF2-40B4-BE49-F238E27FC236}">
                <a16:creationId xmlns:a16="http://schemas.microsoft.com/office/drawing/2014/main" id="{5C838D83-C8B4-CA19-B1F7-C4F8961EA1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4" y="1263073"/>
            <a:ext cx="6463446" cy="5170758"/>
          </a:xfrm>
          <a:prstGeom prst="rect">
            <a:avLst/>
          </a:prstGeom>
        </p:spPr>
      </p:pic>
      <p:pic>
        <p:nvPicPr>
          <p:cNvPr id="5" name="Picture 4" descr="Chart, histogram&#10;&#10;Description automatically generated">
            <a:extLst>
              <a:ext uri="{FF2B5EF4-FFF2-40B4-BE49-F238E27FC236}">
                <a16:creationId xmlns:a16="http://schemas.microsoft.com/office/drawing/2014/main" id="{2012D395-2C46-6D5C-FAA1-C59DADC9C1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2" y="1272771"/>
            <a:ext cx="6451323" cy="5161059"/>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16</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Photon </a:t>
            </a:r>
            <a:r>
              <a:rPr lang="en-US" sz="4400" dirty="0"/>
              <a:t>Energy Distribution (Channel 23)</a:t>
            </a:r>
          </a:p>
        </p:txBody>
      </p:sp>
    </p:spTree>
    <p:extLst>
      <p:ext uri="{BB962C8B-B14F-4D97-AF65-F5344CB8AC3E}">
        <p14:creationId xmlns:p14="http://schemas.microsoft.com/office/powerpoint/2010/main" val="3166064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3C1D3B18-C248-7219-52B8-453C10A163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3" y="1263074"/>
            <a:ext cx="6463446" cy="5170756"/>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17</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Photon </a:t>
            </a:r>
            <a:r>
              <a:rPr lang="en-US" sz="4400" dirty="0"/>
              <a:t>Energy Distribution (Channel 24)</a:t>
            </a:r>
          </a:p>
        </p:txBody>
      </p:sp>
      <p:pic>
        <p:nvPicPr>
          <p:cNvPr id="7" name="Picture 6" descr="Chart, histogram&#10;&#10;Description automatically generated">
            <a:extLst>
              <a:ext uri="{FF2B5EF4-FFF2-40B4-BE49-F238E27FC236}">
                <a16:creationId xmlns:a16="http://schemas.microsoft.com/office/drawing/2014/main" id="{3E26093F-4E2D-8028-1E1B-AD1AD228F7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3" y="1275121"/>
            <a:ext cx="6451322" cy="5161059"/>
          </a:xfrm>
          <a:prstGeom prst="rect">
            <a:avLst/>
          </a:prstGeom>
        </p:spPr>
      </p:pic>
    </p:spTree>
    <p:extLst>
      <p:ext uri="{BB962C8B-B14F-4D97-AF65-F5344CB8AC3E}">
        <p14:creationId xmlns:p14="http://schemas.microsoft.com/office/powerpoint/2010/main" val="1369903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10;&#10;Description automatically generated">
            <a:extLst>
              <a:ext uri="{FF2B5EF4-FFF2-40B4-BE49-F238E27FC236}">
                <a16:creationId xmlns:a16="http://schemas.microsoft.com/office/drawing/2014/main" id="{083098B4-BA85-6901-2062-B349C32F70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56293"/>
            <a:ext cx="6471920" cy="5177537"/>
          </a:xfrm>
          <a:prstGeom prst="rect">
            <a:avLst/>
          </a:prstGeom>
        </p:spPr>
      </p:pic>
      <p:pic>
        <p:nvPicPr>
          <p:cNvPr id="5" name="Picture 4" descr="Chart, histogram&#10;&#10;Description automatically generated">
            <a:extLst>
              <a:ext uri="{FF2B5EF4-FFF2-40B4-BE49-F238E27FC236}">
                <a16:creationId xmlns:a16="http://schemas.microsoft.com/office/drawing/2014/main" id="{633CF523-59F5-BF94-8CA2-4E0B57B55A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4029" y="1275122"/>
            <a:ext cx="6451322" cy="5161058"/>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18</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Photon </a:t>
            </a:r>
            <a:r>
              <a:rPr lang="en-US" sz="4400" dirty="0"/>
              <a:t>Energy Distribution (Channel 25)</a:t>
            </a:r>
          </a:p>
        </p:txBody>
      </p:sp>
    </p:spTree>
    <p:extLst>
      <p:ext uri="{BB962C8B-B14F-4D97-AF65-F5344CB8AC3E}">
        <p14:creationId xmlns:p14="http://schemas.microsoft.com/office/powerpoint/2010/main" val="3924864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483C1955-AA8D-BDA6-C219-2D85D8A23E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53943"/>
            <a:ext cx="6471919" cy="5177536"/>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19</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Photon </a:t>
            </a:r>
            <a:r>
              <a:rPr lang="en-US" sz="4400" dirty="0"/>
              <a:t>Energy Distribution (Channel 26)</a:t>
            </a:r>
          </a:p>
        </p:txBody>
      </p:sp>
      <p:pic>
        <p:nvPicPr>
          <p:cNvPr id="7" name="Picture 6" descr="Chart, histogram&#10;&#10;Description automatically generated">
            <a:extLst>
              <a:ext uri="{FF2B5EF4-FFF2-40B4-BE49-F238E27FC236}">
                <a16:creationId xmlns:a16="http://schemas.microsoft.com/office/drawing/2014/main" id="{BAA5B4FF-13E4-FC35-4BA4-90023F5FB0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4027" y="1275122"/>
            <a:ext cx="6451323" cy="5161060"/>
          </a:xfrm>
          <a:prstGeom prst="rect">
            <a:avLst/>
          </a:prstGeom>
        </p:spPr>
      </p:pic>
    </p:spTree>
    <p:extLst>
      <p:ext uri="{BB962C8B-B14F-4D97-AF65-F5344CB8AC3E}">
        <p14:creationId xmlns:p14="http://schemas.microsoft.com/office/powerpoint/2010/main" val="2904290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8763B-36AB-EB26-77A0-07D73CF6BF7D}"/>
              </a:ext>
            </a:extLst>
          </p:cNvPr>
          <p:cNvSpPr>
            <a:spLocks noGrp="1"/>
          </p:cNvSpPr>
          <p:nvPr>
            <p:ph type="title"/>
          </p:nvPr>
        </p:nvSpPr>
        <p:spPr/>
        <p:txBody>
          <a:bodyPr/>
          <a:lstStyle/>
          <a:p>
            <a:r>
              <a:rPr lang="en-US" dirty="0"/>
              <a:t>General Updates</a:t>
            </a:r>
          </a:p>
        </p:txBody>
      </p:sp>
      <p:sp>
        <p:nvSpPr>
          <p:cNvPr id="3" name="Content Placeholder 2">
            <a:extLst>
              <a:ext uri="{FF2B5EF4-FFF2-40B4-BE49-F238E27FC236}">
                <a16:creationId xmlns:a16="http://schemas.microsoft.com/office/drawing/2014/main" id="{7489A12B-5FAB-63CB-433F-DDDFD1FD38E4}"/>
              </a:ext>
            </a:extLst>
          </p:cNvPr>
          <p:cNvSpPr>
            <a:spLocks noGrp="1"/>
          </p:cNvSpPr>
          <p:nvPr>
            <p:ph idx="1"/>
          </p:nvPr>
        </p:nvSpPr>
        <p:spPr/>
        <p:txBody>
          <a:bodyPr>
            <a:normAutofit fontScale="92500" lnSpcReduction="10000"/>
          </a:bodyPr>
          <a:lstStyle/>
          <a:p>
            <a:r>
              <a:rPr lang="en-US" dirty="0"/>
              <a:t>All decay products of Bi207 are now factored into our code with the probabilities taken from the National Nuclear Data Center (NNDC).</a:t>
            </a:r>
          </a:p>
          <a:p>
            <a:r>
              <a:rPr lang="en-US" dirty="0"/>
              <a:t>The code is fully generalizable to any given number of induction strips and collection strips, as well as with the full ability to adjust the pitch.</a:t>
            </a:r>
          </a:p>
          <a:p>
            <a:pPr lvl="1"/>
            <a:r>
              <a:rPr lang="en-US" dirty="0"/>
              <a:t>This generalization only works for the design of the small-scale </a:t>
            </a:r>
            <a:r>
              <a:rPr lang="en-US" dirty="0" err="1"/>
              <a:t>LArTPC</a:t>
            </a:r>
            <a:r>
              <a:rPr lang="en-US" dirty="0"/>
              <a:t> at the </a:t>
            </a:r>
            <a:r>
              <a:rPr lang="en-US" dirty="0" err="1"/>
              <a:t>Meyrin</a:t>
            </a:r>
            <a:r>
              <a:rPr lang="en-US" dirty="0"/>
              <a:t>, CERN site. Changing it for the </a:t>
            </a:r>
            <a:r>
              <a:rPr lang="en-US" dirty="0" err="1"/>
              <a:t>protoDUNE</a:t>
            </a:r>
            <a:r>
              <a:rPr lang="en-US" dirty="0"/>
              <a:t> detectors is simple.</a:t>
            </a:r>
          </a:p>
          <a:p>
            <a:r>
              <a:rPr lang="en-US" dirty="0"/>
              <a:t>All simulation code is neatly stored on the GitLab repository.</a:t>
            </a:r>
          </a:p>
          <a:p>
            <a:pPr lvl="1"/>
            <a:r>
              <a:rPr lang="en-US" dirty="0"/>
              <a:t>The only file that should concern other users is the global variables folder (</a:t>
            </a:r>
            <a:r>
              <a:rPr lang="en-US" dirty="0" err="1"/>
              <a:t>inc</a:t>
            </a:r>
            <a:r>
              <a:rPr lang="en-US" dirty="0"/>
              <a:t>), allowing for easier use of the simulation code. </a:t>
            </a:r>
          </a:p>
          <a:p>
            <a:r>
              <a:rPr lang="en-US" dirty="0"/>
              <a:t>This presentation uses a data set of ten million events for analysis.</a:t>
            </a:r>
          </a:p>
          <a:p>
            <a:r>
              <a:rPr lang="en-US" dirty="0"/>
              <a:t>The geometric cut imposed in simulation is the region covered by the area of the source container.</a:t>
            </a:r>
          </a:p>
        </p:txBody>
      </p:sp>
      <p:sp>
        <p:nvSpPr>
          <p:cNvPr id="4" name="TextBox 3">
            <a:extLst>
              <a:ext uri="{FF2B5EF4-FFF2-40B4-BE49-F238E27FC236}">
                <a16:creationId xmlns:a16="http://schemas.microsoft.com/office/drawing/2014/main" id="{AE5EB2A9-5D65-87BF-3D1F-53A3238733CA}"/>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2</a:t>
            </a:r>
            <a:endParaRPr lang="en-US" sz="1600" baseline="30000" dirty="0"/>
          </a:p>
        </p:txBody>
      </p:sp>
    </p:spTree>
    <p:extLst>
      <p:ext uri="{BB962C8B-B14F-4D97-AF65-F5344CB8AC3E}">
        <p14:creationId xmlns:p14="http://schemas.microsoft.com/office/powerpoint/2010/main" val="23816221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histogram&#10;&#10;Description automatically generated">
            <a:extLst>
              <a:ext uri="{FF2B5EF4-FFF2-40B4-BE49-F238E27FC236}">
                <a16:creationId xmlns:a16="http://schemas.microsoft.com/office/drawing/2014/main" id="{D19C522F-D750-8CF5-07F3-244CE3A8DB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90739"/>
            <a:ext cx="6451322" cy="5161059"/>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20</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Photon </a:t>
            </a:r>
            <a:r>
              <a:rPr lang="en-US" sz="4400" dirty="0"/>
              <a:t>Energy Distribution (Channel 27)</a:t>
            </a:r>
          </a:p>
        </p:txBody>
      </p:sp>
      <p:pic>
        <p:nvPicPr>
          <p:cNvPr id="3" name="Picture 2" descr="Chart, histogram&#10;&#10;Description automatically generated">
            <a:extLst>
              <a:ext uri="{FF2B5EF4-FFF2-40B4-BE49-F238E27FC236}">
                <a16:creationId xmlns:a16="http://schemas.microsoft.com/office/drawing/2014/main" id="{2395D5EB-C23C-A9BF-FA72-DD91E078B5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4029" y="1275122"/>
            <a:ext cx="6451322" cy="5161059"/>
          </a:xfrm>
          <a:prstGeom prst="rect">
            <a:avLst/>
          </a:prstGeom>
        </p:spPr>
      </p:pic>
    </p:spTree>
    <p:extLst>
      <p:ext uri="{BB962C8B-B14F-4D97-AF65-F5344CB8AC3E}">
        <p14:creationId xmlns:p14="http://schemas.microsoft.com/office/powerpoint/2010/main" val="3790539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histogram&#10;&#10;Description automatically generated">
            <a:extLst>
              <a:ext uri="{FF2B5EF4-FFF2-40B4-BE49-F238E27FC236}">
                <a16:creationId xmlns:a16="http://schemas.microsoft.com/office/drawing/2014/main" id="{04CF6955-F9A5-CBE4-01E2-771999C970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8" y="1292959"/>
            <a:ext cx="6451316" cy="5161054"/>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21</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Combined </a:t>
            </a:r>
            <a:r>
              <a:rPr lang="en-US" sz="4400" dirty="0"/>
              <a:t>Energy Distribution (Channel 22)</a:t>
            </a:r>
          </a:p>
        </p:txBody>
      </p:sp>
      <p:pic>
        <p:nvPicPr>
          <p:cNvPr id="8" name="Picture 7" descr="Chart, histogram&#10;&#10;Description automatically generated">
            <a:extLst>
              <a:ext uri="{FF2B5EF4-FFF2-40B4-BE49-F238E27FC236}">
                <a16:creationId xmlns:a16="http://schemas.microsoft.com/office/drawing/2014/main" id="{1F5144A2-4D49-1031-B436-32A4A4266F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8" y="1272780"/>
            <a:ext cx="6476542" cy="5181233"/>
          </a:xfrm>
          <a:prstGeom prst="rect">
            <a:avLst/>
          </a:prstGeom>
        </p:spPr>
      </p:pic>
    </p:spTree>
    <p:extLst>
      <p:ext uri="{BB962C8B-B14F-4D97-AF65-F5344CB8AC3E}">
        <p14:creationId xmlns:p14="http://schemas.microsoft.com/office/powerpoint/2010/main" val="1207409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histogram&#10;&#10;Description automatically generated">
            <a:extLst>
              <a:ext uri="{FF2B5EF4-FFF2-40B4-BE49-F238E27FC236}">
                <a16:creationId xmlns:a16="http://schemas.microsoft.com/office/drawing/2014/main" id="{562B8758-3C49-0D00-C2D6-665E9AB46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7" y="1278804"/>
            <a:ext cx="6469011" cy="5175209"/>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22</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Combined </a:t>
            </a:r>
            <a:r>
              <a:rPr lang="en-US" sz="4400" dirty="0"/>
              <a:t>Energy Distribution (Channel 23)</a:t>
            </a:r>
          </a:p>
        </p:txBody>
      </p:sp>
      <p:pic>
        <p:nvPicPr>
          <p:cNvPr id="3" name="Picture 2" descr="Chart, histogram&#10;&#10;Description automatically generated">
            <a:extLst>
              <a:ext uri="{FF2B5EF4-FFF2-40B4-BE49-F238E27FC236}">
                <a16:creationId xmlns:a16="http://schemas.microsoft.com/office/drawing/2014/main" id="{424DCA99-A0F8-087C-12F8-49D9307207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60" y="1282870"/>
            <a:ext cx="6476539" cy="5181232"/>
          </a:xfrm>
          <a:prstGeom prst="rect">
            <a:avLst/>
          </a:prstGeom>
        </p:spPr>
      </p:pic>
    </p:spTree>
    <p:extLst>
      <p:ext uri="{BB962C8B-B14F-4D97-AF65-F5344CB8AC3E}">
        <p14:creationId xmlns:p14="http://schemas.microsoft.com/office/powerpoint/2010/main" val="2180232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10;&#10;Description automatically generated">
            <a:extLst>
              <a:ext uri="{FF2B5EF4-FFF2-40B4-BE49-F238E27FC236}">
                <a16:creationId xmlns:a16="http://schemas.microsoft.com/office/drawing/2014/main" id="{4589DC72-92A2-BD06-5D83-39B1E1F25F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7" y="1288893"/>
            <a:ext cx="6469011" cy="5175209"/>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23</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Combined </a:t>
            </a:r>
            <a:r>
              <a:rPr lang="en-US" sz="4400" dirty="0"/>
              <a:t>Energy Distribution (Channel 24)</a:t>
            </a:r>
          </a:p>
        </p:txBody>
      </p:sp>
      <p:pic>
        <p:nvPicPr>
          <p:cNvPr id="8" name="Picture 7" descr="Chart, histogram&#10;&#10;Description automatically generated">
            <a:extLst>
              <a:ext uri="{FF2B5EF4-FFF2-40B4-BE49-F238E27FC236}">
                <a16:creationId xmlns:a16="http://schemas.microsoft.com/office/drawing/2014/main" id="{C25208D0-9924-F234-F049-764360BAF1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998" y="1282870"/>
            <a:ext cx="6476539" cy="5181232"/>
          </a:xfrm>
          <a:prstGeom prst="rect">
            <a:avLst/>
          </a:prstGeom>
        </p:spPr>
      </p:pic>
    </p:spTree>
    <p:extLst>
      <p:ext uri="{BB962C8B-B14F-4D97-AF65-F5344CB8AC3E}">
        <p14:creationId xmlns:p14="http://schemas.microsoft.com/office/powerpoint/2010/main" val="39372011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10;&#10;Description automatically generated">
            <a:extLst>
              <a:ext uri="{FF2B5EF4-FFF2-40B4-BE49-F238E27FC236}">
                <a16:creationId xmlns:a16="http://schemas.microsoft.com/office/drawing/2014/main" id="{DF79D8C7-C7EB-656A-0CBF-3543F61D7B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6" y="1282869"/>
            <a:ext cx="6476940" cy="5181553"/>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24</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Combined </a:t>
            </a:r>
            <a:r>
              <a:rPr lang="en-US" sz="4400" dirty="0"/>
              <a:t>Energy Distribution (Channel 25)</a:t>
            </a:r>
          </a:p>
        </p:txBody>
      </p:sp>
      <p:pic>
        <p:nvPicPr>
          <p:cNvPr id="3" name="Picture 2" descr="Chart, histogram&#10;&#10;Description automatically generated">
            <a:extLst>
              <a:ext uri="{FF2B5EF4-FFF2-40B4-BE49-F238E27FC236}">
                <a16:creationId xmlns:a16="http://schemas.microsoft.com/office/drawing/2014/main" id="{8EF2A020-8D14-5A8E-416E-F38FEB06D8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998" y="1282870"/>
            <a:ext cx="6476540" cy="5181233"/>
          </a:xfrm>
          <a:prstGeom prst="rect">
            <a:avLst/>
          </a:prstGeom>
        </p:spPr>
      </p:pic>
    </p:spTree>
    <p:extLst>
      <p:ext uri="{BB962C8B-B14F-4D97-AF65-F5344CB8AC3E}">
        <p14:creationId xmlns:p14="http://schemas.microsoft.com/office/powerpoint/2010/main" val="8953211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histogram&#10;&#10;Description automatically generated">
            <a:extLst>
              <a:ext uri="{FF2B5EF4-FFF2-40B4-BE49-F238E27FC236}">
                <a16:creationId xmlns:a16="http://schemas.microsoft.com/office/drawing/2014/main" id="{A47F6CB2-B438-6098-20C9-E27CD7FE6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 y="1268513"/>
            <a:ext cx="6476540" cy="5195270"/>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25</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Combined </a:t>
            </a:r>
            <a:r>
              <a:rPr lang="en-US" sz="4400" dirty="0"/>
              <a:t>Energy Distribution (Channel 26)</a:t>
            </a:r>
          </a:p>
        </p:txBody>
      </p:sp>
      <p:pic>
        <p:nvPicPr>
          <p:cNvPr id="8" name="Picture 7" descr="Chart, histogram&#10;&#10;Description automatically generated">
            <a:extLst>
              <a:ext uri="{FF2B5EF4-FFF2-40B4-BE49-F238E27FC236}">
                <a16:creationId xmlns:a16="http://schemas.microsoft.com/office/drawing/2014/main" id="{BBF6EA2A-3362-FAE8-1232-0E661FA77A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998" y="1268193"/>
            <a:ext cx="6476540" cy="5181233"/>
          </a:xfrm>
          <a:prstGeom prst="rect">
            <a:avLst/>
          </a:prstGeom>
        </p:spPr>
      </p:pic>
    </p:spTree>
    <p:extLst>
      <p:ext uri="{BB962C8B-B14F-4D97-AF65-F5344CB8AC3E}">
        <p14:creationId xmlns:p14="http://schemas.microsoft.com/office/powerpoint/2010/main" val="2663399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histogram&#10;&#10;Description automatically generated">
            <a:extLst>
              <a:ext uri="{FF2B5EF4-FFF2-40B4-BE49-F238E27FC236}">
                <a16:creationId xmlns:a16="http://schemas.microsoft.com/office/drawing/2014/main" id="{3355638E-243D-1F08-479A-74893F3235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 y="1284661"/>
            <a:ext cx="6476540" cy="5181234"/>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26</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Combined </a:t>
            </a:r>
            <a:r>
              <a:rPr lang="en-US" sz="4400" dirty="0"/>
              <a:t>Energy Distribution (Channel 27)</a:t>
            </a:r>
          </a:p>
        </p:txBody>
      </p:sp>
      <p:pic>
        <p:nvPicPr>
          <p:cNvPr id="3" name="Picture 2" descr="Chart, histogram">
            <a:extLst>
              <a:ext uri="{FF2B5EF4-FFF2-40B4-BE49-F238E27FC236}">
                <a16:creationId xmlns:a16="http://schemas.microsoft.com/office/drawing/2014/main" id="{7402E08C-942E-70C8-B38F-23C0DFB6A0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998" y="1268192"/>
            <a:ext cx="6476540" cy="5181233"/>
          </a:xfrm>
          <a:prstGeom prst="rect">
            <a:avLst/>
          </a:prstGeom>
        </p:spPr>
      </p:pic>
    </p:spTree>
    <p:extLst>
      <p:ext uri="{BB962C8B-B14F-4D97-AF65-F5344CB8AC3E}">
        <p14:creationId xmlns:p14="http://schemas.microsoft.com/office/powerpoint/2010/main" val="12869928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83E71-2090-9C69-D48D-47F5C45A7256}"/>
              </a:ext>
            </a:extLst>
          </p:cNvPr>
          <p:cNvSpPr>
            <a:spLocks noGrp="1"/>
          </p:cNvSpPr>
          <p:nvPr>
            <p:ph type="title"/>
          </p:nvPr>
        </p:nvSpPr>
        <p:spPr/>
        <p:txBody>
          <a:bodyPr/>
          <a:lstStyle/>
          <a:p>
            <a:r>
              <a:rPr lang="en-US" dirty="0"/>
              <a:t>Fake Data</a:t>
            </a:r>
          </a:p>
        </p:txBody>
      </p:sp>
      <p:sp>
        <p:nvSpPr>
          <p:cNvPr id="3" name="Content Placeholder 2">
            <a:extLst>
              <a:ext uri="{FF2B5EF4-FFF2-40B4-BE49-F238E27FC236}">
                <a16:creationId xmlns:a16="http://schemas.microsoft.com/office/drawing/2014/main" id="{A7C049C1-413E-5002-E548-1529781B4A75}"/>
              </a:ext>
            </a:extLst>
          </p:cNvPr>
          <p:cNvSpPr>
            <a:spLocks noGrp="1"/>
          </p:cNvSpPr>
          <p:nvPr>
            <p:ph idx="1"/>
          </p:nvPr>
        </p:nvSpPr>
        <p:spPr/>
        <p:txBody>
          <a:bodyPr/>
          <a:lstStyle/>
          <a:p>
            <a:r>
              <a:rPr lang="en-US" dirty="0"/>
              <a:t>When real data is taken, it will not be known immediately as to which triggers come from electrons and which are the result of photons. Due to this, the following “fake data” plots highlight the ambiguity of what will be seen when observing actual triggers.</a:t>
            </a:r>
          </a:p>
          <a:p>
            <a:r>
              <a:rPr lang="en-US" dirty="0"/>
              <a:t>Since we are interested in the electrons and consider the photons as background, we will sum the inner channels (those in which the source lies) and the outer channels (those in which the source doesn’t lie) in order to begin the process of finding the electron energy spectrum.</a:t>
            </a:r>
          </a:p>
        </p:txBody>
      </p:sp>
      <p:sp>
        <p:nvSpPr>
          <p:cNvPr id="4" name="TextBox 3">
            <a:extLst>
              <a:ext uri="{FF2B5EF4-FFF2-40B4-BE49-F238E27FC236}">
                <a16:creationId xmlns:a16="http://schemas.microsoft.com/office/drawing/2014/main" id="{E3B865E7-966E-F354-380A-FB6F0847FF2A}"/>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27</a:t>
            </a:r>
            <a:endParaRPr lang="en-US" sz="1600" baseline="30000" dirty="0"/>
          </a:p>
        </p:txBody>
      </p:sp>
    </p:spTree>
    <p:extLst>
      <p:ext uri="{BB962C8B-B14F-4D97-AF65-F5344CB8AC3E}">
        <p14:creationId xmlns:p14="http://schemas.microsoft.com/office/powerpoint/2010/main" val="10692241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histogram&#10;&#10;Description automatically generated">
            <a:extLst>
              <a:ext uri="{FF2B5EF4-FFF2-40B4-BE49-F238E27FC236}">
                <a16:creationId xmlns:a16="http://schemas.microsoft.com/office/drawing/2014/main" id="{DE859091-F3E5-99E0-1846-69C4F22619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 y="1301131"/>
            <a:ext cx="6476540" cy="5181233"/>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28</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Fake Data </a:t>
            </a:r>
            <a:r>
              <a:rPr lang="en-US" sz="4400" dirty="0"/>
              <a:t>Energy Distribution (Channel 22)</a:t>
            </a:r>
          </a:p>
        </p:txBody>
      </p:sp>
      <p:pic>
        <p:nvPicPr>
          <p:cNvPr id="13" name="Picture 12" descr="Chart, histogram&#10;&#10;Description automatically generated">
            <a:extLst>
              <a:ext uri="{FF2B5EF4-FFF2-40B4-BE49-F238E27FC236}">
                <a16:creationId xmlns:a16="http://schemas.microsoft.com/office/drawing/2014/main" id="{03B1950B-BA04-CC5C-2D59-360F1491F7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998" y="1284663"/>
            <a:ext cx="6476540" cy="5181232"/>
          </a:xfrm>
          <a:prstGeom prst="rect">
            <a:avLst/>
          </a:prstGeom>
        </p:spPr>
      </p:pic>
    </p:spTree>
    <p:extLst>
      <p:ext uri="{BB962C8B-B14F-4D97-AF65-F5344CB8AC3E}">
        <p14:creationId xmlns:p14="http://schemas.microsoft.com/office/powerpoint/2010/main" val="6498767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histogram&#10;&#10;Description automatically generated">
            <a:extLst>
              <a:ext uri="{FF2B5EF4-FFF2-40B4-BE49-F238E27FC236}">
                <a16:creationId xmlns:a16="http://schemas.microsoft.com/office/drawing/2014/main" id="{113A839D-B770-5C91-7C5E-9951D3E995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68" y="1301131"/>
            <a:ext cx="6494264" cy="5195413"/>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29</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Fake Data </a:t>
            </a:r>
            <a:r>
              <a:rPr lang="en-US" sz="4400" dirty="0"/>
              <a:t>Energy Distribution (Channel 23)</a:t>
            </a:r>
          </a:p>
        </p:txBody>
      </p:sp>
      <p:pic>
        <p:nvPicPr>
          <p:cNvPr id="9" name="Picture 8" descr="Chart, histogram&#10;&#10;Description automatically generated">
            <a:extLst>
              <a:ext uri="{FF2B5EF4-FFF2-40B4-BE49-F238E27FC236}">
                <a16:creationId xmlns:a16="http://schemas.microsoft.com/office/drawing/2014/main" id="{78A981FE-EA18-0C77-E017-B090AA9DEB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998" y="1301131"/>
            <a:ext cx="6476540" cy="5181232"/>
          </a:xfrm>
          <a:prstGeom prst="rect">
            <a:avLst/>
          </a:prstGeom>
        </p:spPr>
      </p:pic>
    </p:spTree>
    <p:extLst>
      <p:ext uri="{BB962C8B-B14F-4D97-AF65-F5344CB8AC3E}">
        <p14:creationId xmlns:p14="http://schemas.microsoft.com/office/powerpoint/2010/main" val="2246604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186A0-DE21-F2D0-89EB-2B3117C7D1D3}"/>
              </a:ext>
            </a:extLst>
          </p:cNvPr>
          <p:cNvSpPr>
            <a:spLocks noGrp="1"/>
          </p:cNvSpPr>
          <p:nvPr>
            <p:ph type="title"/>
          </p:nvPr>
        </p:nvSpPr>
        <p:spPr/>
        <p:txBody>
          <a:bodyPr/>
          <a:lstStyle/>
          <a:p>
            <a:r>
              <a:rPr lang="en-US" dirty="0"/>
              <a:t>Additional Notes</a:t>
            </a:r>
          </a:p>
        </p:txBody>
      </p:sp>
      <p:sp>
        <p:nvSpPr>
          <p:cNvPr id="3" name="Content Placeholder 2">
            <a:extLst>
              <a:ext uri="{FF2B5EF4-FFF2-40B4-BE49-F238E27FC236}">
                <a16:creationId xmlns:a16="http://schemas.microsoft.com/office/drawing/2014/main" id="{CC8B5FF0-9BD5-C121-47C1-274EB2B5CB08}"/>
              </a:ext>
            </a:extLst>
          </p:cNvPr>
          <p:cNvSpPr>
            <a:spLocks noGrp="1"/>
          </p:cNvSpPr>
          <p:nvPr>
            <p:ph idx="1"/>
          </p:nvPr>
        </p:nvSpPr>
        <p:spPr/>
        <p:txBody>
          <a:bodyPr/>
          <a:lstStyle/>
          <a:p>
            <a:r>
              <a:rPr lang="en-US" dirty="0"/>
              <a:t>While many of the probability and energy values listed on the NNDC website correspond with those found through Eckert and Ziegler, some do not.</a:t>
            </a:r>
          </a:p>
          <a:p>
            <a:pPr lvl="1"/>
            <a:r>
              <a:rPr lang="en-US" dirty="0"/>
              <a:t>There is a large probabilistic discrepancy concerning the annihilation photon produced during beta decay.</a:t>
            </a:r>
          </a:p>
          <a:p>
            <a:r>
              <a:rPr lang="en-US" dirty="0"/>
              <a:t>The emission of a beta particle during decay produces a positron whose energy is constrained by a spectrum of values. In the simulation, the average energy value is used.</a:t>
            </a:r>
          </a:p>
          <a:p>
            <a:r>
              <a:rPr lang="en-US" dirty="0"/>
              <a:t>The energy analysis of simulated data will sometimes fail to run for data sets of less than 10,000 events.</a:t>
            </a:r>
          </a:p>
        </p:txBody>
      </p:sp>
      <p:sp>
        <p:nvSpPr>
          <p:cNvPr id="4" name="TextBox 3">
            <a:extLst>
              <a:ext uri="{FF2B5EF4-FFF2-40B4-BE49-F238E27FC236}">
                <a16:creationId xmlns:a16="http://schemas.microsoft.com/office/drawing/2014/main" id="{AE3C71FF-726F-371D-06E2-330DA2073682}"/>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3</a:t>
            </a:r>
            <a:endParaRPr lang="en-US" sz="1600" baseline="30000" dirty="0"/>
          </a:p>
        </p:txBody>
      </p:sp>
    </p:spTree>
    <p:extLst>
      <p:ext uri="{BB962C8B-B14F-4D97-AF65-F5344CB8AC3E}">
        <p14:creationId xmlns:p14="http://schemas.microsoft.com/office/powerpoint/2010/main" val="5018721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histogram&#10;&#10;Description automatically generated">
            <a:extLst>
              <a:ext uri="{FF2B5EF4-FFF2-40B4-BE49-F238E27FC236}">
                <a16:creationId xmlns:a16="http://schemas.microsoft.com/office/drawing/2014/main" id="{12471C85-F1E8-0F63-461C-8F39E671EF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4" y="1301131"/>
            <a:ext cx="6476540" cy="5181232"/>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30</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Fake Data </a:t>
            </a:r>
            <a:r>
              <a:rPr lang="en-US" sz="4400" dirty="0"/>
              <a:t>Energy Distribution (Channel 24)</a:t>
            </a:r>
          </a:p>
        </p:txBody>
      </p:sp>
      <p:pic>
        <p:nvPicPr>
          <p:cNvPr id="8" name="Picture 7" descr="Chart, histogram&#10;&#10;Description automatically generated">
            <a:extLst>
              <a:ext uri="{FF2B5EF4-FFF2-40B4-BE49-F238E27FC236}">
                <a16:creationId xmlns:a16="http://schemas.microsoft.com/office/drawing/2014/main" id="{01D600B2-C528-0AA3-8D25-2C57C790B7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999" y="1285740"/>
            <a:ext cx="6476540" cy="5181232"/>
          </a:xfrm>
          <a:prstGeom prst="rect">
            <a:avLst/>
          </a:prstGeom>
        </p:spPr>
      </p:pic>
    </p:spTree>
    <p:extLst>
      <p:ext uri="{BB962C8B-B14F-4D97-AF65-F5344CB8AC3E}">
        <p14:creationId xmlns:p14="http://schemas.microsoft.com/office/powerpoint/2010/main" val="1041974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histogram&#10;&#10;Description automatically generated">
            <a:extLst>
              <a:ext uri="{FF2B5EF4-FFF2-40B4-BE49-F238E27FC236}">
                <a16:creationId xmlns:a16="http://schemas.microsoft.com/office/drawing/2014/main" id="{5CA681E4-9FA1-A0CF-7F83-BAE3459577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64" y="1297595"/>
            <a:ext cx="6480960" cy="5184768"/>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31</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Fake Data </a:t>
            </a:r>
            <a:r>
              <a:rPr lang="en-US" sz="4400" dirty="0"/>
              <a:t>Energy Distribution (Channel 25)</a:t>
            </a:r>
          </a:p>
        </p:txBody>
      </p:sp>
      <p:pic>
        <p:nvPicPr>
          <p:cNvPr id="8" name="Picture 7" descr="Chart, histogram&#10;&#10;Description automatically generated">
            <a:extLst>
              <a:ext uri="{FF2B5EF4-FFF2-40B4-BE49-F238E27FC236}">
                <a16:creationId xmlns:a16="http://schemas.microsoft.com/office/drawing/2014/main" id="{4D6353F4-1C76-049E-A3B3-6B135CF2BE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7579" y="1297594"/>
            <a:ext cx="6480959" cy="5184769"/>
          </a:xfrm>
          <a:prstGeom prst="rect">
            <a:avLst/>
          </a:prstGeom>
        </p:spPr>
      </p:pic>
    </p:spTree>
    <p:extLst>
      <p:ext uri="{BB962C8B-B14F-4D97-AF65-F5344CB8AC3E}">
        <p14:creationId xmlns:p14="http://schemas.microsoft.com/office/powerpoint/2010/main" val="8694105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histogram&#10;&#10;Description automatically generated">
            <a:extLst>
              <a:ext uri="{FF2B5EF4-FFF2-40B4-BE49-F238E27FC236}">
                <a16:creationId xmlns:a16="http://schemas.microsoft.com/office/drawing/2014/main" id="{E715CF2A-C617-2F75-8A69-AF14249B1B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4" y="1301131"/>
            <a:ext cx="6476539" cy="5181231"/>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32</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Fake Data </a:t>
            </a:r>
            <a:r>
              <a:rPr lang="en-US" sz="4400" dirty="0"/>
              <a:t>Energy Distribution (Channel 26)</a:t>
            </a:r>
          </a:p>
        </p:txBody>
      </p:sp>
      <p:pic>
        <p:nvPicPr>
          <p:cNvPr id="8" name="Picture 7" descr="Chart, histogram&#10;&#10;Description automatically generated">
            <a:extLst>
              <a:ext uri="{FF2B5EF4-FFF2-40B4-BE49-F238E27FC236}">
                <a16:creationId xmlns:a16="http://schemas.microsoft.com/office/drawing/2014/main" id="{638B7874-CF10-03E1-A56A-F677999DDF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998" y="1301128"/>
            <a:ext cx="6476539" cy="5181233"/>
          </a:xfrm>
          <a:prstGeom prst="rect">
            <a:avLst/>
          </a:prstGeom>
        </p:spPr>
      </p:pic>
    </p:spTree>
    <p:extLst>
      <p:ext uri="{BB962C8B-B14F-4D97-AF65-F5344CB8AC3E}">
        <p14:creationId xmlns:p14="http://schemas.microsoft.com/office/powerpoint/2010/main" val="12289964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histogram&#10;&#10;Description automatically generated">
            <a:extLst>
              <a:ext uri="{FF2B5EF4-FFF2-40B4-BE49-F238E27FC236}">
                <a16:creationId xmlns:a16="http://schemas.microsoft.com/office/drawing/2014/main" id="{80A97ED1-8359-3128-E18A-A7767D90D3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06" y="1301129"/>
            <a:ext cx="6476540" cy="5181233"/>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33</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Fake Data </a:t>
            </a:r>
            <a:r>
              <a:rPr lang="en-US" sz="4400" dirty="0"/>
              <a:t>Energy Distribution (Channel 27)</a:t>
            </a:r>
          </a:p>
        </p:txBody>
      </p:sp>
      <p:pic>
        <p:nvPicPr>
          <p:cNvPr id="8" name="Picture 7" descr="Chart, histogram&#10;&#10;Description automatically generated">
            <a:extLst>
              <a:ext uri="{FF2B5EF4-FFF2-40B4-BE49-F238E27FC236}">
                <a16:creationId xmlns:a16="http://schemas.microsoft.com/office/drawing/2014/main" id="{680616C5-2BAA-A8DB-BC5A-CE34BE3CBF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999" y="1280388"/>
            <a:ext cx="6476540" cy="5181233"/>
          </a:xfrm>
          <a:prstGeom prst="rect">
            <a:avLst/>
          </a:prstGeom>
        </p:spPr>
      </p:pic>
    </p:spTree>
    <p:extLst>
      <p:ext uri="{BB962C8B-B14F-4D97-AF65-F5344CB8AC3E}">
        <p14:creationId xmlns:p14="http://schemas.microsoft.com/office/powerpoint/2010/main" val="26666413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histogram&#10;&#10;Description automatically generated">
            <a:extLst>
              <a:ext uri="{FF2B5EF4-FFF2-40B4-BE49-F238E27FC236}">
                <a16:creationId xmlns:a16="http://schemas.microsoft.com/office/drawing/2014/main" id="{44CDE5B6-B965-2DBB-1D4A-AB465C3237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90738"/>
            <a:ext cx="6451323" cy="5161059"/>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34</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Fake Data Energy Outer Channels</a:t>
            </a:r>
            <a:endParaRPr lang="en-US" sz="4400" dirty="0"/>
          </a:p>
        </p:txBody>
      </p:sp>
      <p:pic>
        <p:nvPicPr>
          <p:cNvPr id="8" name="Picture 7" descr="Chart, histogram&#10;&#10;Description automatically generated">
            <a:extLst>
              <a:ext uri="{FF2B5EF4-FFF2-40B4-BE49-F238E27FC236}">
                <a16:creationId xmlns:a16="http://schemas.microsoft.com/office/drawing/2014/main" id="{A5F42DEF-C487-4B5A-FD50-2861C8B52A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3" y="1272771"/>
            <a:ext cx="6451323" cy="5161059"/>
          </a:xfrm>
          <a:prstGeom prst="rect">
            <a:avLst/>
          </a:prstGeom>
        </p:spPr>
      </p:pic>
    </p:spTree>
    <p:extLst>
      <p:ext uri="{BB962C8B-B14F-4D97-AF65-F5344CB8AC3E}">
        <p14:creationId xmlns:p14="http://schemas.microsoft.com/office/powerpoint/2010/main" val="25678538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25CEA95D-E26F-6B8E-1EB5-6F20887998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50" y="1302456"/>
            <a:ext cx="6451325" cy="5161060"/>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35</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Fake Data Energy Inner Channels</a:t>
            </a:r>
            <a:endParaRPr lang="en-US" sz="4400" dirty="0"/>
          </a:p>
        </p:txBody>
      </p:sp>
      <p:pic>
        <p:nvPicPr>
          <p:cNvPr id="7" name="Picture 6" descr="Chart, histogram&#10;&#10;Description automatically generated">
            <a:extLst>
              <a:ext uri="{FF2B5EF4-FFF2-40B4-BE49-F238E27FC236}">
                <a16:creationId xmlns:a16="http://schemas.microsoft.com/office/drawing/2014/main" id="{A5655512-B6F5-7BC5-4EDB-822D525A64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3" y="1270899"/>
            <a:ext cx="6451324" cy="5161060"/>
          </a:xfrm>
          <a:prstGeom prst="rect">
            <a:avLst/>
          </a:prstGeom>
        </p:spPr>
      </p:pic>
    </p:spTree>
    <p:extLst>
      <p:ext uri="{BB962C8B-B14F-4D97-AF65-F5344CB8AC3E}">
        <p14:creationId xmlns:p14="http://schemas.microsoft.com/office/powerpoint/2010/main" val="16203336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0F6E2-086C-46E5-5658-C1E40F1ED753}"/>
              </a:ext>
            </a:extLst>
          </p:cNvPr>
          <p:cNvSpPr>
            <a:spLocks noGrp="1"/>
          </p:cNvSpPr>
          <p:nvPr>
            <p:ph type="title"/>
          </p:nvPr>
        </p:nvSpPr>
        <p:spPr/>
        <p:txBody>
          <a:bodyPr/>
          <a:lstStyle/>
          <a:p>
            <a:r>
              <a:rPr lang="en-US" dirty="0"/>
              <a:t>Photon Energy Ratios</a:t>
            </a:r>
          </a:p>
        </p:txBody>
      </p:sp>
      <p:sp>
        <p:nvSpPr>
          <p:cNvPr id="3" name="Content Placeholder 2">
            <a:extLst>
              <a:ext uri="{FF2B5EF4-FFF2-40B4-BE49-F238E27FC236}">
                <a16:creationId xmlns:a16="http://schemas.microsoft.com/office/drawing/2014/main" id="{D0E35067-245C-52D7-1DBB-C1720E61F852}"/>
              </a:ext>
            </a:extLst>
          </p:cNvPr>
          <p:cNvSpPr>
            <a:spLocks noGrp="1"/>
          </p:cNvSpPr>
          <p:nvPr>
            <p:ph idx="1"/>
          </p:nvPr>
        </p:nvSpPr>
        <p:spPr/>
        <p:txBody>
          <a:bodyPr/>
          <a:lstStyle/>
          <a:p>
            <a:r>
              <a:rPr lang="en-US" dirty="0"/>
              <a:t>In the following plots, the ratio between each inner and outer channel is taken.  </a:t>
            </a:r>
          </a:p>
          <a:p>
            <a:pPr lvl="1"/>
            <a:r>
              <a:rPr lang="en-US" dirty="0"/>
              <a:t>This process is done in order to observe the similarities between channels, as well as the differences in energy present due to the absence of electrons in the outer channels.</a:t>
            </a:r>
          </a:p>
          <a:p>
            <a:r>
              <a:rPr lang="en-US" dirty="0"/>
              <a:t>This same process is done later in the code in order to properly scale the outer electron channels to that of the inner channels, allowing us to disregard the photon energy spectrum.</a:t>
            </a:r>
          </a:p>
          <a:p>
            <a:pPr lvl="1"/>
            <a:r>
              <a:rPr lang="en-US" dirty="0"/>
              <a:t>We will discuss and highlight later the accuracy of this process. </a:t>
            </a:r>
          </a:p>
        </p:txBody>
      </p:sp>
      <p:sp>
        <p:nvSpPr>
          <p:cNvPr id="4" name="TextBox 3">
            <a:extLst>
              <a:ext uri="{FF2B5EF4-FFF2-40B4-BE49-F238E27FC236}">
                <a16:creationId xmlns:a16="http://schemas.microsoft.com/office/drawing/2014/main" id="{A974A61B-D59F-394C-675A-35AF030DF79F}"/>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36</a:t>
            </a:r>
            <a:endParaRPr lang="en-US" sz="1600" baseline="30000" dirty="0"/>
          </a:p>
        </p:txBody>
      </p:sp>
    </p:spTree>
    <p:extLst>
      <p:ext uri="{BB962C8B-B14F-4D97-AF65-F5344CB8AC3E}">
        <p14:creationId xmlns:p14="http://schemas.microsoft.com/office/powerpoint/2010/main" val="36032781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10;&#10;Description automatically generated">
            <a:extLst>
              <a:ext uri="{FF2B5EF4-FFF2-40B4-BE49-F238E27FC236}">
                <a16:creationId xmlns:a16="http://schemas.microsoft.com/office/drawing/2014/main" id="{18E1090B-2C9E-7282-2109-CE5729CBDB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98398"/>
            <a:ext cx="6436675" cy="5149340"/>
          </a:xfrm>
          <a:prstGeom prst="rect">
            <a:avLst/>
          </a:prstGeom>
        </p:spPr>
      </p:pic>
      <p:pic>
        <p:nvPicPr>
          <p:cNvPr id="5" name="Picture 4" descr="Chart, histogram&#10;&#10;Description automatically generated">
            <a:extLst>
              <a:ext uri="{FF2B5EF4-FFF2-40B4-BE49-F238E27FC236}">
                <a16:creationId xmlns:a16="http://schemas.microsoft.com/office/drawing/2014/main" id="{EE3AD78D-83D6-B5FA-7AAE-3D41F11E9B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3" y="1270900"/>
            <a:ext cx="6451324" cy="5161060"/>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37</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24 / Channel 22)</a:t>
            </a:r>
            <a:endParaRPr lang="en-US" sz="4400" dirty="0"/>
          </a:p>
        </p:txBody>
      </p:sp>
    </p:spTree>
    <p:extLst>
      <p:ext uri="{BB962C8B-B14F-4D97-AF65-F5344CB8AC3E}">
        <p14:creationId xmlns:p14="http://schemas.microsoft.com/office/powerpoint/2010/main" val="18437247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414E2874-32E1-592A-1FD6-B7802FB038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98398"/>
            <a:ext cx="6436675" cy="5149342"/>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38</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24 / Channel 23)</a:t>
            </a:r>
            <a:endParaRPr lang="en-US" sz="4400" dirty="0"/>
          </a:p>
        </p:txBody>
      </p:sp>
      <p:pic>
        <p:nvPicPr>
          <p:cNvPr id="7" name="Picture 6" descr="Chart, histogram&#10;&#10;Description automatically generated">
            <a:extLst>
              <a:ext uri="{FF2B5EF4-FFF2-40B4-BE49-F238E27FC236}">
                <a16:creationId xmlns:a16="http://schemas.microsoft.com/office/drawing/2014/main" id="{F782E186-B84A-3BFE-3768-745A61EE18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3" y="1282620"/>
            <a:ext cx="6436675" cy="5149340"/>
          </a:xfrm>
          <a:prstGeom prst="rect">
            <a:avLst/>
          </a:prstGeom>
        </p:spPr>
      </p:pic>
    </p:spTree>
    <p:extLst>
      <p:ext uri="{BB962C8B-B14F-4D97-AF65-F5344CB8AC3E}">
        <p14:creationId xmlns:p14="http://schemas.microsoft.com/office/powerpoint/2010/main" val="4215506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bar chart, histogram&#10;&#10;Description automatically generated">
            <a:extLst>
              <a:ext uri="{FF2B5EF4-FFF2-40B4-BE49-F238E27FC236}">
                <a16:creationId xmlns:a16="http://schemas.microsoft.com/office/drawing/2014/main" id="{8B5F81C4-46EC-0914-C178-F9BB3C74E2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98399"/>
            <a:ext cx="6436675" cy="5149340"/>
          </a:xfrm>
          <a:prstGeom prst="rect">
            <a:avLst/>
          </a:prstGeom>
        </p:spPr>
      </p:pic>
      <p:pic>
        <p:nvPicPr>
          <p:cNvPr id="5" name="Picture 4" descr="Chart, bar chart, histogram&#10;&#10;Description automatically generated">
            <a:extLst>
              <a:ext uri="{FF2B5EF4-FFF2-40B4-BE49-F238E27FC236}">
                <a16:creationId xmlns:a16="http://schemas.microsoft.com/office/drawing/2014/main" id="{654099AD-567E-63CA-929D-5BDCDB5845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6152" y="1282618"/>
            <a:ext cx="6436676" cy="5149342"/>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39</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24 / Channel 24)</a:t>
            </a:r>
            <a:endParaRPr lang="en-US" sz="4400" dirty="0"/>
          </a:p>
        </p:txBody>
      </p:sp>
    </p:spTree>
    <p:extLst>
      <p:ext uri="{BB962C8B-B14F-4D97-AF65-F5344CB8AC3E}">
        <p14:creationId xmlns:p14="http://schemas.microsoft.com/office/powerpoint/2010/main" val="2189424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1A1A5-358D-D7E4-9777-82C1BC0C1692}"/>
              </a:ext>
            </a:extLst>
          </p:cNvPr>
          <p:cNvSpPr>
            <a:spLocks noGrp="1"/>
          </p:cNvSpPr>
          <p:nvPr>
            <p:ph type="title"/>
          </p:nvPr>
        </p:nvSpPr>
        <p:spPr/>
        <p:txBody>
          <a:bodyPr/>
          <a:lstStyle/>
          <a:p>
            <a:r>
              <a:rPr lang="en-US" dirty="0"/>
              <a:t>X and Y Position of Electrons and Photons</a:t>
            </a:r>
          </a:p>
        </p:txBody>
      </p:sp>
      <p:sp>
        <p:nvSpPr>
          <p:cNvPr id="3" name="Content Placeholder 2">
            <a:extLst>
              <a:ext uri="{FF2B5EF4-FFF2-40B4-BE49-F238E27FC236}">
                <a16:creationId xmlns:a16="http://schemas.microsoft.com/office/drawing/2014/main" id="{6AA4D1F1-756A-ED09-5C81-8FAE162B6588}"/>
              </a:ext>
            </a:extLst>
          </p:cNvPr>
          <p:cNvSpPr>
            <a:spLocks noGrp="1"/>
          </p:cNvSpPr>
          <p:nvPr>
            <p:ph idx="1"/>
          </p:nvPr>
        </p:nvSpPr>
        <p:spPr/>
        <p:txBody>
          <a:bodyPr>
            <a:normAutofit lnSpcReduction="10000"/>
          </a:bodyPr>
          <a:lstStyle/>
          <a:p>
            <a:r>
              <a:rPr lang="en-US" dirty="0"/>
              <a:t>The present simulation code creates 2D histograms of the x and y position of the electrons and photons produced by the radioactive source. </a:t>
            </a:r>
          </a:p>
          <a:p>
            <a:pPr lvl="1"/>
            <a:r>
              <a:rPr lang="en-US" dirty="0"/>
              <a:t>This is fully generalizable as the limits of the plot can be adjusted according to the cut imposed on the simulated particles.</a:t>
            </a:r>
          </a:p>
          <a:p>
            <a:r>
              <a:rPr lang="en-US" dirty="0"/>
              <a:t>A combined 2D histogram of both electrons and photons exists with the same generalizability as previously mentioned.</a:t>
            </a:r>
          </a:p>
          <a:p>
            <a:r>
              <a:rPr lang="en-US" dirty="0"/>
              <a:t>As will be the case with all other graphs, there is a pre- and post-energy cut version of every plot. </a:t>
            </a:r>
          </a:p>
          <a:p>
            <a:pPr lvl="1"/>
            <a:r>
              <a:rPr lang="en-US" dirty="0"/>
              <a:t>The pre-energy cut means that the position was taken regardless of the particle’s energy, even if that energy would be undetectable to the detector.</a:t>
            </a:r>
          </a:p>
        </p:txBody>
      </p:sp>
      <p:sp>
        <p:nvSpPr>
          <p:cNvPr id="7" name="TextBox 6">
            <a:extLst>
              <a:ext uri="{FF2B5EF4-FFF2-40B4-BE49-F238E27FC236}">
                <a16:creationId xmlns:a16="http://schemas.microsoft.com/office/drawing/2014/main" id="{1850F499-CE48-A8BC-D608-29281B09F781}"/>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4</a:t>
            </a:r>
            <a:endParaRPr lang="en-US" sz="1600" baseline="30000" dirty="0"/>
          </a:p>
        </p:txBody>
      </p:sp>
    </p:spTree>
    <p:extLst>
      <p:ext uri="{BB962C8B-B14F-4D97-AF65-F5344CB8AC3E}">
        <p14:creationId xmlns:p14="http://schemas.microsoft.com/office/powerpoint/2010/main" val="9694966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91AB0731-4D36-822F-D9AD-E2F6924B4D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1298398"/>
            <a:ext cx="6446506" cy="5157205"/>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40</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24 / Channel 25)</a:t>
            </a:r>
            <a:endParaRPr lang="en-US" sz="4400" dirty="0"/>
          </a:p>
        </p:txBody>
      </p:sp>
      <p:pic>
        <p:nvPicPr>
          <p:cNvPr id="7" name="Picture 6" descr="Chart, histogram&#10;&#10;Description automatically generated">
            <a:extLst>
              <a:ext uri="{FF2B5EF4-FFF2-40B4-BE49-F238E27FC236}">
                <a16:creationId xmlns:a16="http://schemas.microsoft.com/office/drawing/2014/main" id="{94995E0A-9C41-A6D9-FE5D-8FB6B43783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6322" y="1278686"/>
            <a:ext cx="6444001" cy="5155202"/>
          </a:xfrm>
          <a:prstGeom prst="rect">
            <a:avLst/>
          </a:prstGeom>
        </p:spPr>
      </p:pic>
    </p:spTree>
    <p:extLst>
      <p:ext uri="{BB962C8B-B14F-4D97-AF65-F5344CB8AC3E}">
        <p14:creationId xmlns:p14="http://schemas.microsoft.com/office/powerpoint/2010/main" val="10209975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histogram&#10;&#10;Description automatically generated">
            <a:extLst>
              <a:ext uri="{FF2B5EF4-FFF2-40B4-BE49-F238E27FC236}">
                <a16:creationId xmlns:a16="http://schemas.microsoft.com/office/drawing/2014/main" id="{56A25AC7-747F-B5A7-8D2D-0DEB310BE6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87430"/>
            <a:ext cx="6436674" cy="5149339"/>
          </a:xfrm>
          <a:prstGeom prst="rect">
            <a:avLst/>
          </a:prstGeom>
        </p:spPr>
      </p:pic>
      <p:pic>
        <p:nvPicPr>
          <p:cNvPr id="5" name="Picture 4" descr="Chart, histogram&#10;&#10;Description automatically generated">
            <a:extLst>
              <a:ext uri="{FF2B5EF4-FFF2-40B4-BE49-F238E27FC236}">
                <a16:creationId xmlns:a16="http://schemas.microsoft.com/office/drawing/2014/main" id="{802357E0-CB73-F1FE-4144-69B53D19D1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3818" y="1278686"/>
            <a:ext cx="6468644" cy="5174915"/>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41</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24 / Channel 26)</a:t>
            </a:r>
            <a:endParaRPr lang="en-US" sz="4400" dirty="0"/>
          </a:p>
        </p:txBody>
      </p:sp>
    </p:spTree>
    <p:extLst>
      <p:ext uri="{BB962C8B-B14F-4D97-AF65-F5344CB8AC3E}">
        <p14:creationId xmlns:p14="http://schemas.microsoft.com/office/powerpoint/2010/main" val="31241920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6F41E3CE-3C4F-DEC4-BDDE-304BF5F3E1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84665"/>
            <a:ext cx="6440129" cy="5152104"/>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42</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24 / Channel 27)</a:t>
            </a:r>
            <a:endParaRPr lang="en-US" sz="4400" dirty="0"/>
          </a:p>
        </p:txBody>
      </p:sp>
      <p:pic>
        <p:nvPicPr>
          <p:cNvPr id="7" name="Picture 6" descr="Chart, histogram&#10;&#10;Description automatically generated">
            <a:extLst>
              <a:ext uri="{FF2B5EF4-FFF2-40B4-BE49-F238E27FC236}">
                <a16:creationId xmlns:a16="http://schemas.microsoft.com/office/drawing/2014/main" id="{77B0F0DC-C8A6-F432-9A9C-4743A8749E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3318" y="1261853"/>
            <a:ext cx="6468644" cy="5174915"/>
          </a:xfrm>
          <a:prstGeom prst="rect">
            <a:avLst/>
          </a:prstGeom>
        </p:spPr>
      </p:pic>
    </p:spTree>
    <p:extLst>
      <p:ext uri="{BB962C8B-B14F-4D97-AF65-F5344CB8AC3E}">
        <p14:creationId xmlns:p14="http://schemas.microsoft.com/office/powerpoint/2010/main" val="25484288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histogram&#10;&#10;Description automatically generated">
            <a:extLst>
              <a:ext uri="{FF2B5EF4-FFF2-40B4-BE49-F238E27FC236}">
                <a16:creationId xmlns:a16="http://schemas.microsoft.com/office/drawing/2014/main" id="{ABB44215-2173-B9F1-8EEB-23BABBCBE8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6719"/>
            <a:ext cx="6440128" cy="5152103"/>
          </a:xfrm>
          <a:prstGeom prst="rect">
            <a:avLst/>
          </a:prstGeom>
        </p:spPr>
      </p:pic>
      <p:pic>
        <p:nvPicPr>
          <p:cNvPr id="5" name="Picture 4" descr="Chart, histogram&#10;&#10;Description automatically generated">
            <a:extLst>
              <a:ext uri="{FF2B5EF4-FFF2-40B4-BE49-F238E27FC236}">
                <a16:creationId xmlns:a16="http://schemas.microsoft.com/office/drawing/2014/main" id="{A916018D-0399-5849-FCCA-EA020B80FF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3318" y="1261852"/>
            <a:ext cx="6468644" cy="5174916"/>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43</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25 / Channel 22)</a:t>
            </a:r>
            <a:endParaRPr lang="en-US" sz="4400" dirty="0"/>
          </a:p>
        </p:txBody>
      </p:sp>
    </p:spTree>
    <p:extLst>
      <p:ext uri="{BB962C8B-B14F-4D97-AF65-F5344CB8AC3E}">
        <p14:creationId xmlns:p14="http://schemas.microsoft.com/office/powerpoint/2010/main" val="11254505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9303E031-0032-6765-25BF-21106AA28E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83110"/>
            <a:ext cx="6440127" cy="5152102"/>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44</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25 / Channel 23)</a:t>
            </a:r>
            <a:endParaRPr lang="en-US" sz="4400" dirty="0"/>
          </a:p>
        </p:txBody>
      </p:sp>
      <p:pic>
        <p:nvPicPr>
          <p:cNvPr id="7" name="Picture 6" descr="Chart, histogram&#10;&#10;Description automatically generated">
            <a:extLst>
              <a:ext uri="{FF2B5EF4-FFF2-40B4-BE49-F238E27FC236}">
                <a16:creationId xmlns:a16="http://schemas.microsoft.com/office/drawing/2014/main" id="{8812F87D-13CD-A731-23D3-4756CDE339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3319" y="1258740"/>
            <a:ext cx="6468644" cy="5174917"/>
          </a:xfrm>
          <a:prstGeom prst="rect">
            <a:avLst/>
          </a:prstGeom>
        </p:spPr>
      </p:pic>
    </p:spTree>
    <p:extLst>
      <p:ext uri="{BB962C8B-B14F-4D97-AF65-F5344CB8AC3E}">
        <p14:creationId xmlns:p14="http://schemas.microsoft.com/office/powerpoint/2010/main" val="23866639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histogram&#10;&#10;Description automatically generated">
            <a:extLst>
              <a:ext uri="{FF2B5EF4-FFF2-40B4-BE49-F238E27FC236}">
                <a16:creationId xmlns:a16="http://schemas.microsoft.com/office/drawing/2014/main" id="{9FA941B2-7614-8ED8-92D1-126902014F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79190"/>
            <a:ext cx="6440127" cy="5152102"/>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45</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25 / Channel 24)</a:t>
            </a:r>
            <a:endParaRPr lang="en-US" sz="4400" dirty="0"/>
          </a:p>
        </p:txBody>
      </p:sp>
      <p:pic>
        <p:nvPicPr>
          <p:cNvPr id="5" name="Picture 4" descr="Chart, histogram&#10;&#10;Description automatically generated">
            <a:extLst>
              <a:ext uri="{FF2B5EF4-FFF2-40B4-BE49-F238E27FC236}">
                <a16:creationId xmlns:a16="http://schemas.microsoft.com/office/drawing/2014/main" id="{20C375A3-0221-19B1-DC9D-9014806FBD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0361" y="1279190"/>
            <a:ext cx="6468648" cy="5174917"/>
          </a:xfrm>
          <a:prstGeom prst="rect">
            <a:avLst/>
          </a:prstGeom>
        </p:spPr>
      </p:pic>
    </p:spTree>
    <p:extLst>
      <p:ext uri="{BB962C8B-B14F-4D97-AF65-F5344CB8AC3E}">
        <p14:creationId xmlns:p14="http://schemas.microsoft.com/office/powerpoint/2010/main" val="13119621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bar chart, histogram&#10;&#10;Description automatically generated">
            <a:extLst>
              <a:ext uri="{FF2B5EF4-FFF2-40B4-BE49-F238E27FC236}">
                <a16:creationId xmlns:a16="http://schemas.microsoft.com/office/drawing/2014/main" id="{3CB43F7D-0FB6-39D3-FB81-8EAE4BE230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9190"/>
            <a:ext cx="6440126" cy="5152102"/>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46</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25 / Channel 25)</a:t>
            </a:r>
            <a:endParaRPr lang="en-US" sz="4400" dirty="0"/>
          </a:p>
        </p:txBody>
      </p:sp>
      <p:pic>
        <p:nvPicPr>
          <p:cNvPr id="7" name="Picture 6" descr="Chart, bar chart, histogram&#10;&#10;Description automatically generated">
            <a:extLst>
              <a:ext uri="{FF2B5EF4-FFF2-40B4-BE49-F238E27FC236}">
                <a16:creationId xmlns:a16="http://schemas.microsoft.com/office/drawing/2014/main" id="{4B32B135-FC3E-6DDB-5E05-E6A1317285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0361" y="1271921"/>
            <a:ext cx="6477730" cy="5182185"/>
          </a:xfrm>
          <a:prstGeom prst="rect">
            <a:avLst/>
          </a:prstGeom>
        </p:spPr>
      </p:pic>
    </p:spTree>
    <p:extLst>
      <p:ext uri="{BB962C8B-B14F-4D97-AF65-F5344CB8AC3E}">
        <p14:creationId xmlns:p14="http://schemas.microsoft.com/office/powerpoint/2010/main" val="20710036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histogram&#10;&#10;Description automatically generated">
            <a:extLst>
              <a:ext uri="{FF2B5EF4-FFF2-40B4-BE49-F238E27FC236}">
                <a16:creationId xmlns:a16="http://schemas.microsoft.com/office/drawing/2014/main" id="{6E140FD7-CBC2-9C56-2569-653421B864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1416"/>
            <a:ext cx="6440126" cy="5152102"/>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47</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25 / Channel 26)</a:t>
            </a:r>
            <a:endParaRPr lang="en-US" sz="4400" dirty="0"/>
          </a:p>
        </p:txBody>
      </p:sp>
      <p:pic>
        <p:nvPicPr>
          <p:cNvPr id="5" name="Picture 4" descr="Chart, histogram&#10;&#10;Description automatically generated">
            <a:extLst>
              <a:ext uri="{FF2B5EF4-FFF2-40B4-BE49-F238E27FC236}">
                <a16:creationId xmlns:a16="http://schemas.microsoft.com/office/drawing/2014/main" id="{48F52B85-77EF-498D-849A-13E0708AEE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0360" y="1256375"/>
            <a:ext cx="6477730" cy="5182185"/>
          </a:xfrm>
          <a:prstGeom prst="rect">
            <a:avLst/>
          </a:prstGeom>
        </p:spPr>
      </p:pic>
    </p:spTree>
    <p:extLst>
      <p:ext uri="{BB962C8B-B14F-4D97-AF65-F5344CB8AC3E}">
        <p14:creationId xmlns:p14="http://schemas.microsoft.com/office/powerpoint/2010/main" val="29432293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97183A26-9E29-B603-BDC8-0108698D8D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80482"/>
            <a:ext cx="6428792" cy="5143035"/>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48</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Energy Ratio (Channel 25 / Channel 27)</a:t>
            </a:r>
            <a:endParaRPr lang="en-US" sz="4400" dirty="0"/>
          </a:p>
        </p:txBody>
      </p:sp>
      <p:pic>
        <p:nvPicPr>
          <p:cNvPr id="7" name="Picture 6" descr="Chart, histogram&#10;&#10;Description automatically generated">
            <a:extLst>
              <a:ext uri="{FF2B5EF4-FFF2-40B4-BE49-F238E27FC236}">
                <a16:creationId xmlns:a16="http://schemas.microsoft.com/office/drawing/2014/main" id="{9C00D526-09AA-0E22-363C-2165DC3764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0360" y="1271804"/>
            <a:ext cx="6477729" cy="5182184"/>
          </a:xfrm>
          <a:prstGeom prst="rect">
            <a:avLst/>
          </a:prstGeom>
        </p:spPr>
      </p:pic>
    </p:spTree>
    <p:extLst>
      <p:ext uri="{BB962C8B-B14F-4D97-AF65-F5344CB8AC3E}">
        <p14:creationId xmlns:p14="http://schemas.microsoft.com/office/powerpoint/2010/main" val="25001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DA23A-0DB9-BE46-7CC5-0285FA7F5BC9}"/>
              </a:ext>
            </a:extLst>
          </p:cNvPr>
          <p:cNvSpPr>
            <a:spLocks noGrp="1"/>
          </p:cNvSpPr>
          <p:nvPr>
            <p:ph type="title"/>
          </p:nvPr>
        </p:nvSpPr>
        <p:spPr/>
        <p:txBody>
          <a:bodyPr/>
          <a:lstStyle/>
          <a:p>
            <a:r>
              <a:rPr lang="en-US" dirty="0"/>
              <a:t>Photon Inner and Outer Channels</a:t>
            </a:r>
          </a:p>
        </p:txBody>
      </p:sp>
      <p:sp>
        <p:nvSpPr>
          <p:cNvPr id="3" name="Content Placeholder 2">
            <a:extLst>
              <a:ext uri="{FF2B5EF4-FFF2-40B4-BE49-F238E27FC236}">
                <a16:creationId xmlns:a16="http://schemas.microsoft.com/office/drawing/2014/main" id="{B1D2EFB7-F0CA-4EBD-AF6D-2C4D9E7CBF83}"/>
              </a:ext>
            </a:extLst>
          </p:cNvPr>
          <p:cNvSpPr>
            <a:spLocks noGrp="1"/>
          </p:cNvSpPr>
          <p:nvPr>
            <p:ph idx="1"/>
          </p:nvPr>
        </p:nvSpPr>
        <p:spPr/>
        <p:txBody>
          <a:bodyPr/>
          <a:lstStyle/>
          <a:p>
            <a:r>
              <a:rPr lang="en-US" dirty="0"/>
              <a:t>The following plots show the true inner and outer channel photon energy spectra created from the simulation code.</a:t>
            </a:r>
          </a:p>
          <a:p>
            <a:pPr lvl="1"/>
            <a:r>
              <a:rPr lang="en-US" dirty="0"/>
              <a:t>The interest in these plots becomes apparent in a few slides; however, this point in the process cannot be overstated as it allows us to properly adjust for background noise once real data is being taken. </a:t>
            </a:r>
          </a:p>
          <a:p>
            <a:r>
              <a:rPr lang="en-US" dirty="0"/>
              <a:t>Although the simulation code does not presently account for additional background noise (such as cosmic rays), this process should still effectively eliminate a large bulk of the background present in genuine data taking.</a:t>
            </a:r>
          </a:p>
        </p:txBody>
      </p:sp>
      <p:sp>
        <p:nvSpPr>
          <p:cNvPr id="4" name="TextBox 3">
            <a:extLst>
              <a:ext uri="{FF2B5EF4-FFF2-40B4-BE49-F238E27FC236}">
                <a16:creationId xmlns:a16="http://schemas.microsoft.com/office/drawing/2014/main" id="{3B7E9028-CD69-6C15-1881-A34E28943F65}"/>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49</a:t>
            </a:r>
            <a:endParaRPr lang="en-US" sz="1600" baseline="30000" dirty="0"/>
          </a:p>
        </p:txBody>
      </p:sp>
    </p:spTree>
    <p:extLst>
      <p:ext uri="{BB962C8B-B14F-4D97-AF65-F5344CB8AC3E}">
        <p14:creationId xmlns:p14="http://schemas.microsoft.com/office/powerpoint/2010/main" val="1163423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5</a:t>
            </a:r>
            <a:endParaRPr lang="en-US" sz="1600" baseline="30000" dirty="0"/>
          </a:p>
        </p:txBody>
      </p:sp>
      <p:pic>
        <p:nvPicPr>
          <p:cNvPr id="8" name="Picture 7" descr="Chart&#10;&#10;Description automatically generated">
            <a:extLst>
              <a:ext uri="{FF2B5EF4-FFF2-40B4-BE49-F238E27FC236}">
                <a16:creationId xmlns:a16="http://schemas.microsoft.com/office/drawing/2014/main" id="{E790C34D-A36F-046C-7800-817105D7B4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17145"/>
            <a:ext cx="6541769" cy="5233416"/>
          </a:xfrm>
          <a:prstGeom prst="rect">
            <a:avLst/>
          </a:prstGeom>
        </p:spPr>
      </p:pic>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sz="4400" dirty="0"/>
              <a:t>Electron X and Y Position</a:t>
            </a:r>
          </a:p>
        </p:txBody>
      </p:sp>
      <p:pic>
        <p:nvPicPr>
          <p:cNvPr id="10" name="Picture 9" descr="Chart&#10;&#10;Description automatically generated">
            <a:extLst>
              <a:ext uri="{FF2B5EF4-FFF2-40B4-BE49-F238E27FC236}">
                <a16:creationId xmlns:a16="http://schemas.microsoft.com/office/drawing/2014/main" id="{020DE896-C924-771B-E69E-90C6369D06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317145"/>
            <a:ext cx="6541769" cy="5233416"/>
          </a:xfrm>
          <a:prstGeom prst="rect">
            <a:avLst/>
          </a:prstGeom>
        </p:spPr>
      </p:pic>
    </p:spTree>
    <p:extLst>
      <p:ext uri="{BB962C8B-B14F-4D97-AF65-F5344CB8AC3E}">
        <p14:creationId xmlns:p14="http://schemas.microsoft.com/office/powerpoint/2010/main" val="42254989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histogram&#10;&#10;Description automatically generated">
            <a:extLst>
              <a:ext uri="{FF2B5EF4-FFF2-40B4-BE49-F238E27FC236}">
                <a16:creationId xmlns:a16="http://schemas.microsoft.com/office/drawing/2014/main" id="{C6A42649-5D63-48BC-7D05-D4EA37E340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78194"/>
            <a:ext cx="6431653" cy="5145323"/>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50</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Photon Energy Outer Channels</a:t>
            </a:r>
            <a:endParaRPr lang="en-US" sz="4400" dirty="0"/>
          </a:p>
        </p:txBody>
      </p:sp>
      <p:pic>
        <p:nvPicPr>
          <p:cNvPr id="5" name="Picture 4" descr="Chart, histogram&#10;&#10;Description automatically generated">
            <a:extLst>
              <a:ext uri="{FF2B5EF4-FFF2-40B4-BE49-F238E27FC236}">
                <a16:creationId xmlns:a16="http://schemas.microsoft.com/office/drawing/2014/main" id="{5E4AB749-1852-B87A-0603-3660CFA05D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0359" y="1260907"/>
            <a:ext cx="6477729" cy="5182183"/>
          </a:xfrm>
          <a:prstGeom prst="rect">
            <a:avLst/>
          </a:prstGeom>
        </p:spPr>
      </p:pic>
    </p:spTree>
    <p:extLst>
      <p:ext uri="{BB962C8B-B14F-4D97-AF65-F5344CB8AC3E}">
        <p14:creationId xmlns:p14="http://schemas.microsoft.com/office/powerpoint/2010/main" val="25912728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2F485CDD-471D-8D2B-2DD0-93CF8C3511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8194"/>
            <a:ext cx="6431652" cy="5145323"/>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51</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Photon Energy Inner Channels</a:t>
            </a:r>
            <a:endParaRPr lang="en-US" sz="4400" dirty="0"/>
          </a:p>
        </p:txBody>
      </p:sp>
      <p:pic>
        <p:nvPicPr>
          <p:cNvPr id="7" name="Picture 6" descr="Chart, histogram&#10;&#10;Description automatically generated">
            <a:extLst>
              <a:ext uri="{FF2B5EF4-FFF2-40B4-BE49-F238E27FC236}">
                <a16:creationId xmlns:a16="http://schemas.microsoft.com/office/drawing/2014/main" id="{CD8A89DB-22A0-50F8-2997-2E3B1B8CA2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0361" y="1260908"/>
            <a:ext cx="6499336" cy="5199470"/>
          </a:xfrm>
          <a:prstGeom prst="rect">
            <a:avLst/>
          </a:prstGeom>
        </p:spPr>
      </p:pic>
    </p:spTree>
    <p:extLst>
      <p:ext uri="{BB962C8B-B14F-4D97-AF65-F5344CB8AC3E}">
        <p14:creationId xmlns:p14="http://schemas.microsoft.com/office/powerpoint/2010/main" val="25758752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87A75-DF6E-0B12-5F9D-FBEA44FF8434}"/>
              </a:ext>
            </a:extLst>
          </p:cNvPr>
          <p:cNvSpPr>
            <a:spLocks noGrp="1"/>
          </p:cNvSpPr>
          <p:nvPr>
            <p:ph type="title"/>
          </p:nvPr>
        </p:nvSpPr>
        <p:spPr/>
        <p:txBody>
          <a:bodyPr/>
          <a:lstStyle/>
          <a:p>
            <a:r>
              <a:rPr lang="en-US" dirty="0"/>
              <a:t>Rediscovering the Electron Energy Spectrum</a:t>
            </a:r>
          </a:p>
        </p:txBody>
      </p:sp>
      <p:sp>
        <p:nvSpPr>
          <p:cNvPr id="3" name="Content Placeholder 2">
            <a:extLst>
              <a:ext uri="{FF2B5EF4-FFF2-40B4-BE49-F238E27FC236}">
                <a16:creationId xmlns:a16="http://schemas.microsoft.com/office/drawing/2014/main" id="{BC5BFB16-2AEE-4163-A7B7-B737EE3FF5C2}"/>
              </a:ext>
            </a:extLst>
          </p:cNvPr>
          <p:cNvSpPr>
            <a:spLocks noGrp="1"/>
          </p:cNvSpPr>
          <p:nvPr>
            <p:ph idx="1"/>
          </p:nvPr>
        </p:nvSpPr>
        <p:spPr/>
        <p:txBody>
          <a:bodyPr/>
          <a:lstStyle/>
          <a:p>
            <a:r>
              <a:rPr lang="en-US" dirty="0"/>
              <a:t>From all the previous work, the electron energy spectrum is obtained from scaling the outer channel photon energy spectrum to match the inner channel distribution.</a:t>
            </a:r>
          </a:p>
          <a:p>
            <a:pPr lvl="1"/>
            <a:r>
              <a:rPr lang="en-US" dirty="0"/>
              <a:t>In doing so, one can subtract this scaled spectrum from the fake data spectrum, ultimately producing the electron energies.</a:t>
            </a:r>
          </a:p>
          <a:p>
            <a:r>
              <a:rPr lang="en-US" dirty="0"/>
              <a:t>In the following slides, one can clearly see how closely this method matches the true electron spectrum.</a:t>
            </a:r>
          </a:p>
          <a:p>
            <a:pPr lvl="1"/>
            <a:r>
              <a:rPr lang="en-US" dirty="0"/>
              <a:t>Another important note, since many of the decay products of Bi207 are probabilistically unlikely to happen, one only sees two peaks post-energy cut. </a:t>
            </a:r>
          </a:p>
          <a:p>
            <a:pPr lvl="1"/>
            <a:endParaRPr lang="en-US" dirty="0"/>
          </a:p>
        </p:txBody>
      </p:sp>
      <p:sp>
        <p:nvSpPr>
          <p:cNvPr id="4" name="TextBox 3">
            <a:extLst>
              <a:ext uri="{FF2B5EF4-FFF2-40B4-BE49-F238E27FC236}">
                <a16:creationId xmlns:a16="http://schemas.microsoft.com/office/drawing/2014/main" id="{5477FE3C-5E88-D7DA-EF8E-45ACD30330DB}"/>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52</a:t>
            </a:r>
            <a:endParaRPr lang="en-US" sz="1600" baseline="30000" dirty="0"/>
          </a:p>
        </p:txBody>
      </p:sp>
    </p:spTree>
    <p:extLst>
      <p:ext uri="{BB962C8B-B14F-4D97-AF65-F5344CB8AC3E}">
        <p14:creationId xmlns:p14="http://schemas.microsoft.com/office/powerpoint/2010/main" val="31467279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10;&#10;Description automatically generated">
            <a:extLst>
              <a:ext uri="{FF2B5EF4-FFF2-40B4-BE49-F238E27FC236}">
                <a16:creationId xmlns:a16="http://schemas.microsoft.com/office/drawing/2014/main" id="{163D208D-6EF1-9F13-18B8-1DBD1545AA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 y="1278194"/>
            <a:ext cx="6431652" cy="5145323"/>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53</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Photon Energy Ratio of Inner / Outer Channel</a:t>
            </a:r>
            <a:endParaRPr lang="en-US" sz="4400" dirty="0"/>
          </a:p>
        </p:txBody>
      </p:sp>
      <p:pic>
        <p:nvPicPr>
          <p:cNvPr id="5" name="Picture 4" descr="Chart, histogram&#10;&#10;Description automatically generated">
            <a:extLst>
              <a:ext uri="{FF2B5EF4-FFF2-40B4-BE49-F238E27FC236}">
                <a16:creationId xmlns:a16="http://schemas.microsoft.com/office/drawing/2014/main" id="{4B4D3AA9-66A3-362A-7FFE-F216D94A1F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2595" y="1260908"/>
            <a:ext cx="6487103" cy="5189682"/>
          </a:xfrm>
          <a:prstGeom prst="rect">
            <a:avLst/>
          </a:prstGeom>
        </p:spPr>
      </p:pic>
    </p:spTree>
    <p:extLst>
      <p:ext uri="{BB962C8B-B14F-4D97-AF65-F5344CB8AC3E}">
        <p14:creationId xmlns:p14="http://schemas.microsoft.com/office/powerpoint/2010/main" val="33345624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3D65D04F-4DD3-686D-4BBB-B71B19138F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8193"/>
            <a:ext cx="6431653" cy="5145323"/>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54</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Photon Energy Outer Channels Scaled</a:t>
            </a:r>
            <a:endParaRPr lang="en-US" sz="4400" dirty="0"/>
          </a:p>
        </p:txBody>
      </p:sp>
      <p:pic>
        <p:nvPicPr>
          <p:cNvPr id="7" name="Picture 6" descr="Chart, histogram&#10;&#10;Description automatically generated">
            <a:extLst>
              <a:ext uri="{FF2B5EF4-FFF2-40B4-BE49-F238E27FC236}">
                <a16:creationId xmlns:a16="http://schemas.microsoft.com/office/drawing/2014/main" id="{FB9BE06F-FFD6-29BE-F908-583DFE598B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9333" y="1278192"/>
            <a:ext cx="6480365" cy="5184292"/>
          </a:xfrm>
          <a:prstGeom prst="rect">
            <a:avLst/>
          </a:prstGeom>
        </p:spPr>
      </p:pic>
    </p:spTree>
    <p:extLst>
      <p:ext uri="{BB962C8B-B14F-4D97-AF65-F5344CB8AC3E}">
        <p14:creationId xmlns:p14="http://schemas.microsoft.com/office/powerpoint/2010/main" val="533411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histogram&#10;&#10;Description automatically generated">
            <a:extLst>
              <a:ext uri="{FF2B5EF4-FFF2-40B4-BE49-F238E27FC236}">
                <a16:creationId xmlns:a16="http://schemas.microsoft.com/office/drawing/2014/main" id="{92A39816-6C00-9C3C-FD06-B96A4E61D0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8895"/>
            <a:ext cx="6431653" cy="5145324"/>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55</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Electron Energy Subtracted Inner Channels </a:t>
            </a:r>
            <a:endParaRPr lang="en-US" sz="4400" dirty="0"/>
          </a:p>
        </p:txBody>
      </p:sp>
      <p:pic>
        <p:nvPicPr>
          <p:cNvPr id="5" name="Picture 4" descr="Chart, histogram&#10;&#10;Description automatically generated">
            <a:extLst>
              <a:ext uri="{FF2B5EF4-FFF2-40B4-BE49-F238E27FC236}">
                <a16:creationId xmlns:a16="http://schemas.microsoft.com/office/drawing/2014/main" id="{BAE204C2-8807-5341-4E6C-9F99542559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0026" y="1278746"/>
            <a:ext cx="6479672" cy="5183738"/>
          </a:xfrm>
          <a:prstGeom prst="rect">
            <a:avLst/>
          </a:prstGeom>
        </p:spPr>
      </p:pic>
    </p:spTree>
    <p:extLst>
      <p:ext uri="{BB962C8B-B14F-4D97-AF65-F5344CB8AC3E}">
        <p14:creationId xmlns:p14="http://schemas.microsoft.com/office/powerpoint/2010/main" val="35239463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histogram&#10;&#10;Description automatically generated">
            <a:extLst>
              <a:ext uri="{FF2B5EF4-FFF2-40B4-BE49-F238E27FC236}">
                <a16:creationId xmlns:a16="http://schemas.microsoft.com/office/drawing/2014/main" id="{766A527D-C563-80AD-A497-4FBA84C268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68895"/>
            <a:ext cx="6431652" cy="5145322"/>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56</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Electron Energy Subtracted Inner Channels </a:t>
            </a:r>
            <a:endParaRPr lang="en-US" sz="4400" dirty="0"/>
          </a:p>
        </p:txBody>
      </p:sp>
      <p:pic>
        <p:nvPicPr>
          <p:cNvPr id="7" name="Picture 6" descr="Chart, histogram&#10;&#10;Description automatically generated">
            <a:extLst>
              <a:ext uri="{FF2B5EF4-FFF2-40B4-BE49-F238E27FC236}">
                <a16:creationId xmlns:a16="http://schemas.microsoft.com/office/drawing/2014/main" id="{AC82DFC9-28AE-71C0-2644-0CDD1ACFCC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0026" y="1271745"/>
            <a:ext cx="6479672" cy="5183738"/>
          </a:xfrm>
          <a:prstGeom prst="rect">
            <a:avLst/>
          </a:prstGeom>
        </p:spPr>
      </p:pic>
    </p:spTree>
    <p:extLst>
      <p:ext uri="{BB962C8B-B14F-4D97-AF65-F5344CB8AC3E}">
        <p14:creationId xmlns:p14="http://schemas.microsoft.com/office/powerpoint/2010/main" val="9526869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4EBF2-076E-6C7E-A73E-221DA24C2FAE}"/>
              </a:ext>
            </a:extLst>
          </p:cNvPr>
          <p:cNvSpPr>
            <a:spLocks noGrp="1"/>
          </p:cNvSpPr>
          <p:nvPr>
            <p:ph type="title"/>
          </p:nvPr>
        </p:nvSpPr>
        <p:spPr/>
        <p:txBody>
          <a:bodyPr/>
          <a:lstStyle/>
          <a:p>
            <a:r>
              <a:rPr lang="en-US" dirty="0"/>
              <a:t>Difference and Accuracy of Process</a:t>
            </a:r>
          </a:p>
        </p:txBody>
      </p:sp>
      <p:sp>
        <p:nvSpPr>
          <p:cNvPr id="3" name="Content Placeholder 2">
            <a:extLst>
              <a:ext uri="{FF2B5EF4-FFF2-40B4-BE49-F238E27FC236}">
                <a16:creationId xmlns:a16="http://schemas.microsoft.com/office/drawing/2014/main" id="{3ACC7831-BE40-BBAA-BF5A-FEF50D521456}"/>
              </a:ext>
            </a:extLst>
          </p:cNvPr>
          <p:cNvSpPr>
            <a:spLocks noGrp="1"/>
          </p:cNvSpPr>
          <p:nvPr>
            <p:ph idx="1"/>
          </p:nvPr>
        </p:nvSpPr>
        <p:spPr/>
        <p:txBody>
          <a:bodyPr/>
          <a:lstStyle/>
          <a:p>
            <a:r>
              <a:rPr lang="en-US" dirty="0"/>
              <a:t>The following plots focus on highlighting the accuracy of finding the electron energy spectrum by subtracting background produced on outer collection channels</a:t>
            </a:r>
          </a:p>
          <a:p>
            <a:r>
              <a:rPr lang="en-US" dirty="0"/>
              <a:t>Although there is a reasonably small error pertaining to certain regions of the energy spectrum, it is important to consider the rather large errors.</a:t>
            </a:r>
          </a:p>
          <a:p>
            <a:pPr lvl="1"/>
            <a:r>
              <a:rPr lang="en-US" dirty="0"/>
              <a:t>At present, I am unsure of the source of some of these large errors, specifically those relating to data taken post-energy cut.</a:t>
            </a:r>
          </a:p>
          <a:p>
            <a:pPr lvl="1"/>
            <a:r>
              <a:rPr lang="en-US" dirty="0"/>
              <a:t>As mentioned previously, the pre-cut energy spectrum is not necessary to our work and its error does not highlight anything particularly meaningful.</a:t>
            </a:r>
          </a:p>
        </p:txBody>
      </p:sp>
      <p:sp>
        <p:nvSpPr>
          <p:cNvPr id="4" name="TextBox 3">
            <a:extLst>
              <a:ext uri="{FF2B5EF4-FFF2-40B4-BE49-F238E27FC236}">
                <a16:creationId xmlns:a16="http://schemas.microsoft.com/office/drawing/2014/main" id="{E70257A9-0A84-0A83-FE73-D4E4C3E2E473}"/>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57</a:t>
            </a:r>
            <a:endParaRPr lang="en-US" sz="1600" baseline="30000" dirty="0"/>
          </a:p>
        </p:txBody>
      </p:sp>
    </p:spTree>
    <p:extLst>
      <p:ext uri="{BB962C8B-B14F-4D97-AF65-F5344CB8AC3E}">
        <p14:creationId xmlns:p14="http://schemas.microsoft.com/office/powerpoint/2010/main" val="145339175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histogram&#10;&#10;Description automatically generated">
            <a:extLst>
              <a:ext uri="{FF2B5EF4-FFF2-40B4-BE49-F238E27FC236}">
                <a16:creationId xmlns:a16="http://schemas.microsoft.com/office/drawing/2014/main" id="{F789A980-15A1-92E3-253F-B01216BB7B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68894"/>
            <a:ext cx="6431652" cy="5145323"/>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58</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True Electrons and Fake Data Difference</a:t>
            </a:r>
            <a:endParaRPr lang="en-US" sz="4400" dirty="0"/>
          </a:p>
        </p:txBody>
      </p:sp>
      <p:pic>
        <p:nvPicPr>
          <p:cNvPr id="8" name="Picture 7" descr="Chart, histogram&#10;&#10;Description automatically generated">
            <a:extLst>
              <a:ext uri="{FF2B5EF4-FFF2-40B4-BE49-F238E27FC236}">
                <a16:creationId xmlns:a16="http://schemas.microsoft.com/office/drawing/2014/main" id="{F1520D57-5109-A2C9-A38B-61E20D1B66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0025" y="1288100"/>
            <a:ext cx="6479673" cy="5183738"/>
          </a:xfrm>
          <a:prstGeom prst="rect">
            <a:avLst/>
          </a:prstGeom>
        </p:spPr>
      </p:pic>
    </p:spTree>
    <p:extLst>
      <p:ext uri="{BB962C8B-B14F-4D97-AF65-F5344CB8AC3E}">
        <p14:creationId xmlns:p14="http://schemas.microsoft.com/office/powerpoint/2010/main" val="27419265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59</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dirty="0"/>
              <a:t>True Electrons and Fake Data Accuracy </a:t>
            </a:r>
            <a:endParaRPr lang="en-US" sz="4400" dirty="0"/>
          </a:p>
        </p:txBody>
      </p:sp>
      <p:pic>
        <p:nvPicPr>
          <p:cNvPr id="7" name="Picture 6" descr="Chart, histogram&#10;&#10;Description automatically generated">
            <a:extLst>
              <a:ext uri="{FF2B5EF4-FFF2-40B4-BE49-F238E27FC236}">
                <a16:creationId xmlns:a16="http://schemas.microsoft.com/office/drawing/2014/main" id="{971072A8-15BB-127A-56A0-8B346B9231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1268894"/>
            <a:ext cx="6431651" cy="5145322"/>
          </a:xfrm>
          <a:prstGeom prst="rect">
            <a:avLst/>
          </a:prstGeom>
        </p:spPr>
      </p:pic>
      <p:pic>
        <p:nvPicPr>
          <p:cNvPr id="3" name="Picture 2" descr="Chart&#10;&#10;Description automatically generated">
            <a:extLst>
              <a:ext uri="{FF2B5EF4-FFF2-40B4-BE49-F238E27FC236}">
                <a16:creationId xmlns:a16="http://schemas.microsoft.com/office/drawing/2014/main" id="{54C8B18E-4F21-EFAA-4D39-2C71CBE9F6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2237" y="1288100"/>
            <a:ext cx="6487461" cy="5189969"/>
          </a:xfrm>
          <a:prstGeom prst="rect">
            <a:avLst/>
          </a:prstGeom>
        </p:spPr>
      </p:pic>
    </p:spTree>
    <p:extLst>
      <p:ext uri="{BB962C8B-B14F-4D97-AF65-F5344CB8AC3E}">
        <p14:creationId xmlns:p14="http://schemas.microsoft.com/office/powerpoint/2010/main" val="740337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10;&#10;Description automatically generated">
            <a:extLst>
              <a:ext uri="{FF2B5EF4-FFF2-40B4-BE49-F238E27FC236}">
                <a16:creationId xmlns:a16="http://schemas.microsoft.com/office/drawing/2014/main" id="{A2ABBB99-ACB8-E921-23F8-2642CECC17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17145"/>
            <a:ext cx="6541769" cy="5233417"/>
          </a:xfrm>
          <a:prstGeom prst="rect">
            <a:avLst/>
          </a:prstGeom>
        </p:spPr>
      </p:pic>
      <p:sp>
        <p:nvSpPr>
          <p:cNvPr id="4" name="Title 1">
            <a:extLst>
              <a:ext uri="{FF2B5EF4-FFF2-40B4-BE49-F238E27FC236}">
                <a16:creationId xmlns:a16="http://schemas.microsoft.com/office/drawing/2014/main" id="{B5273F26-51EF-5F4B-78BF-A74404CB04AC}"/>
              </a:ext>
            </a:extLst>
          </p:cNvPr>
          <p:cNvSpPr>
            <a:spLocks noGrp="1"/>
          </p:cNvSpPr>
          <p:nvPr>
            <p:ph type="title"/>
          </p:nvPr>
        </p:nvSpPr>
        <p:spPr>
          <a:xfrm>
            <a:off x="487680" y="307439"/>
            <a:ext cx="10515600" cy="1325563"/>
          </a:xfrm>
        </p:spPr>
        <p:txBody>
          <a:bodyPr/>
          <a:lstStyle/>
          <a:p>
            <a:r>
              <a:rPr lang="en-US" sz="4400" dirty="0"/>
              <a:t>Photon X and Y Position</a:t>
            </a:r>
          </a:p>
        </p:txBody>
      </p:sp>
      <p:sp>
        <p:nvSpPr>
          <p:cNvPr id="12" name="TextBox 11">
            <a:extLst>
              <a:ext uri="{FF2B5EF4-FFF2-40B4-BE49-F238E27FC236}">
                <a16:creationId xmlns:a16="http://schemas.microsoft.com/office/drawing/2014/main" id="{A46C445B-E379-6976-348D-BD10A4CA0142}"/>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6</a:t>
            </a:r>
            <a:endParaRPr lang="en-US" sz="1600" baseline="30000" dirty="0"/>
          </a:p>
        </p:txBody>
      </p:sp>
      <p:pic>
        <p:nvPicPr>
          <p:cNvPr id="8" name="Picture 7" descr="A picture containing graphical user interface&#10;&#10;Description automatically generated">
            <a:extLst>
              <a:ext uri="{FF2B5EF4-FFF2-40B4-BE49-F238E27FC236}">
                <a16:creationId xmlns:a16="http://schemas.microsoft.com/office/drawing/2014/main" id="{C80A9322-70CB-2723-C85E-469716690D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317145"/>
            <a:ext cx="6541769" cy="5233416"/>
          </a:xfrm>
          <a:prstGeom prst="rect">
            <a:avLst/>
          </a:prstGeom>
        </p:spPr>
      </p:pic>
    </p:spTree>
    <p:extLst>
      <p:ext uri="{BB962C8B-B14F-4D97-AF65-F5344CB8AC3E}">
        <p14:creationId xmlns:p14="http://schemas.microsoft.com/office/powerpoint/2010/main" val="115690200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F3FC4-EEEE-BAF0-AB36-E264C44A2092}"/>
              </a:ext>
            </a:extLst>
          </p:cNvPr>
          <p:cNvSpPr>
            <a:spLocks noGrp="1"/>
          </p:cNvSpPr>
          <p:nvPr>
            <p:ph type="title"/>
          </p:nvPr>
        </p:nvSpPr>
        <p:spPr/>
        <p:txBody>
          <a:bodyPr/>
          <a:lstStyle/>
          <a:p>
            <a:r>
              <a:rPr lang="en-US" dirty="0"/>
              <a:t>Future Steps</a:t>
            </a:r>
          </a:p>
        </p:txBody>
      </p:sp>
      <p:sp>
        <p:nvSpPr>
          <p:cNvPr id="3" name="Content Placeholder 2">
            <a:extLst>
              <a:ext uri="{FF2B5EF4-FFF2-40B4-BE49-F238E27FC236}">
                <a16:creationId xmlns:a16="http://schemas.microsoft.com/office/drawing/2014/main" id="{7967A15D-4E07-08DF-62B9-7FE7585915B2}"/>
              </a:ext>
            </a:extLst>
          </p:cNvPr>
          <p:cNvSpPr>
            <a:spLocks noGrp="1"/>
          </p:cNvSpPr>
          <p:nvPr>
            <p:ph idx="1"/>
          </p:nvPr>
        </p:nvSpPr>
        <p:spPr>
          <a:xfrm>
            <a:off x="838200" y="1825625"/>
            <a:ext cx="10515600" cy="4667250"/>
          </a:xfrm>
        </p:spPr>
        <p:txBody>
          <a:bodyPr>
            <a:normAutofit lnSpcReduction="10000"/>
          </a:bodyPr>
          <a:lstStyle/>
          <a:p>
            <a:r>
              <a:rPr lang="en-US" dirty="0"/>
              <a:t>Adding fits to our analysis of the energy obtained on the collection strips.</a:t>
            </a:r>
          </a:p>
          <a:p>
            <a:r>
              <a:rPr lang="en-US" dirty="0"/>
              <a:t>Include secondary Compton scattering interactions.</a:t>
            </a:r>
          </a:p>
          <a:p>
            <a:r>
              <a:rPr lang="en-US" dirty="0"/>
              <a:t>Include a timing system.</a:t>
            </a:r>
          </a:p>
          <a:p>
            <a:pPr lvl="1"/>
            <a:r>
              <a:rPr lang="en-US" dirty="0"/>
              <a:t>Multifaceted and would require an understanding of the speeds at which both the gamma particles and electrons travel within the liquid argon. </a:t>
            </a:r>
          </a:p>
          <a:p>
            <a:r>
              <a:rPr lang="en-US" dirty="0"/>
              <a:t>Fix the minimum angle of the decay emission due to the physical boundaries of the source container. </a:t>
            </a:r>
          </a:p>
          <a:p>
            <a:r>
              <a:rPr lang="en-US" dirty="0"/>
              <a:t>Include a proper simulation of the image charge created across all strips (collection, induction 1, and induction 2).</a:t>
            </a:r>
          </a:p>
          <a:p>
            <a:pPr lvl="1"/>
            <a:r>
              <a:rPr lang="en-US" dirty="0"/>
              <a:t>This step requires the timing system previously discussed.</a:t>
            </a:r>
          </a:p>
        </p:txBody>
      </p:sp>
      <p:sp>
        <p:nvSpPr>
          <p:cNvPr id="4" name="TextBox 3">
            <a:extLst>
              <a:ext uri="{FF2B5EF4-FFF2-40B4-BE49-F238E27FC236}">
                <a16:creationId xmlns:a16="http://schemas.microsoft.com/office/drawing/2014/main" id="{FABA571B-4D0F-32CF-3C08-05D7B03D9542}"/>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60</a:t>
            </a:r>
            <a:endParaRPr lang="en-US" sz="1600" baseline="30000" dirty="0"/>
          </a:p>
        </p:txBody>
      </p:sp>
    </p:spTree>
    <p:extLst>
      <p:ext uri="{BB962C8B-B14F-4D97-AF65-F5344CB8AC3E}">
        <p14:creationId xmlns:p14="http://schemas.microsoft.com/office/powerpoint/2010/main" val="281691070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F595F-FDCE-5774-7028-299677732FC1}"/>
              </a:ext>
            </a:extLst>
          </p:cNvPr>
          <p:cNvSpPr>
            <a:spLocks noGrp="1"/>
          </p:cNvSpPr>
          <p:nvPr>
            <p:ph type="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41231697-7002-89D6-6C27-8432E97C4A87}"/>
              </a:ext>
            </a:extLst>
          </p:cNvPr>
          <p:cNvSpPr>
            <a:spLocks noGrp="1"/>
          </p:cNvSpPr>
          <p:nvPr>
            <p:ph idx="1"/>
          </p:nvPr>
        </p:nvSpPr>
        <p:spPr/>
        <p:txBody>
          <a:bodyPr/>
          <a:lstStyle/>
          <a:p>
            <a:r>
              <a:rPr lang="en-US" dirty="0"/>
              <a:t>Dr. Francesco Pietropaolo (CERN) for his help concerning theoretical questions, as well as those having to deal with the technical makeup of the overall experiment.</a:t>
            </a:r>
          </a:p>
          <a:p>
            <a:pPr marL="0" indent="0">
              <a:buNone/>
            </a:pPr>
            <a:endParaRPr lang="en-US" dirty="0"/>
          </a:p>
          <a:p>
            <a:r>
              <a:rPr lang="en-US" dirty="0"/>
              <a:t>Mattia </a:t>
            </a:r>
            <a:r>
              <a:rPr lang="en-US" dirty="0" err="1"/>
              <a:t>Fani</a:t>
            </a:r>
            <a:r>
              <a:rPr lang="en-US" dirty="0"/>
              <a:t> (LANL) for his dedication in helping me better understand certain aspects of the simulation code, alongside guiding me on how to become a more efficient and effective coder.</a:t>
            </a:r>
          </a:p>
        </p:txBody>
      </p:sp>
      <p:sp>
        <p:nvSpPr>
          <p:cNvPr id="4" name="TextBox 3">
            <a:extLst>
              <a:ext uri="{FF2B5EF4-FFF2-40B4-BE49-F238E27FC236}">
                <a16:creationId xmlns:a16="http://schemas.microsoft.com/office/drawing/2014/main" id="{5E2808BC-4C83-E068-0FBF-E83FFBC79949}"/>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61</a:t>
            </a:r>
            <a:endParaRPr lang="en-US" sz="1600" baseline="30000" dirty="0"/>
          </a:p>
        </p:txBody>
      </p:sp>
    </p:spTree>
    <p:extLst>
      <p:ext uri="{BB962C8B-B14F-4D97-AF65-F5344CB8AC3E}">
        <p14:creationId xmlns:p14="http://schemas.microsoft.com/office/powerpoint/2010/main" val="250787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a:extLst>
              <a:ext uri="{FF2B5EF4-FFF2-40B4-BE49-F238E27FC236}">
                <a16:creationId xmlns:a16="http://schemas.microsoft.com/office/drawing/2014/main" id="{587EED23-BC3E-1FDB-1821-C66346D508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17144"/>
            <a:ext cx="6541769" cy="5233416"/>
          </a:xfrm>
          <a:prstGeom prst="rect">
            <a:avLst/>
          </a:prstGeom>
        </p:spPr>
      </p:pic>
      <p:sp>
        <p:nvSpPr>
          <p:cNvPr id="4" name="Title 1">
            <a:extLst>
              <a:ext uri="{FF2B5EF4-FFF2-40B4-BE49-F238E27FC236}">
                <a16:creationId xmlns:a16="http://schemas.microsoft.com/office/drawing/2014/main" id="{B5273F26-51EF-5F4B-78BF-A74404CB04AC}"/>
              </a:ext>
            </a:extLst>
          </p:cNvPr>
          <p:cNvSpPr>
            <a:spLocks noGrp="1"/>
          </p:cNvSpPr>
          <p:nvPr>
            <p:ph type="title"/>
          </p:nvPr>
        </p:nvSpPr>
        <p:spPr>
          <a:xfrm>
            <a:off x="487680" y="307439"/>
            <a:ext cx="10515600" cy="1325563"/>
          </a:xfrm>
        </p:spPr>
        <p:txBody>
          <a:bodyPr/>
          <a:lstStyle/>
          <a:p>
            <a:r>
              <a:rPr lang="en-US" dirty="0"/>
              <a:t>Combined </a:t>
            </a:r>
            <a:r>
              <a:rPr lang="en-US" sz="4400" dirty="0"/>
              <a:t>X and Y Position</a:t>
            </a:r>
          </a:p>
        </p:txBody>
      </p:sp>
      <p:sp>
        <p:nvSpPr>
          <p:cNvPr id="12" name="TextBox 11">
            <a:extLst>
              <a:ext uri="{FF2B5EF4-FFF2-40B4-BE49-F238E27FC236}">
                <a16:creationId xmlns:a16="http://schemas.microsoft.com/office/drawing/2014/main" id="{A46C445B-E379-6976-348D-BD10A4CA0142}"/>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7</a:t>
            </a:r>
            <a:endParaRPr lang="en-US" sz="1600" baseline="30000" dirty="0"/>
          </a:p>
        </p:txBody>
      </p:sp>
      <p:pic>
        <p:nvPicPr>
          <p:cNvPr id="6" name="Picture 5" descr="Chart&#10;&#10;Description automatically generated">
            <a:extLst>
              <a:ext uri="{FF2B5EF4-FFF2-40B4-BE49-F238E27FC236}">
                <a16:creationId xmlns:a16="http://schemas.microsoft.com/office/drawing/2014/main" id="{E91AFA5D-D00B-C74A-7D9F-CDF462A7D5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9" y="1317144"/>
            <a:ext cx="6541769" cy="5233416"/>
          </a:xfrm>
          <a:prstGeom prst="rect">
            <a:avLst/>
          </a:prstGeom>
        </p:spPr>
      </p:pic>
    </p:spTree>
    <p:extLst>
      <p:ext uri="{BB962C8B-B14F-4D97-AF65-F5344CB8AC3E}">
        <p14:creationId xmlns:p14="http://schemas.microsoft.com/office/powerpoint/2010/main" val="3371117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1F607-EE4E-59A3-7943-7BB52F1899B1}"/>
              </a:ext>
            </a:extLst>
          </p:cNvPr>
          <p:cNvSpPr>
            <a:spLocks noGrp="1"/>
          </p:cNvSpPr>
          <p:nvPr>
            <p:ph type="title"/>
          </p:nvPr>
        </p:nvSpPr>
        <p:spPr/>
        <p:txBody>
          <a:bodyPr/>
          <a:lstStyle/>
          <a:p>
            <a:r>
              <a:rPr lang="en-US" dirty="0"/>
              <a:t>Electron and Photon Arrival Channels</a:t>
            </a:r>
          </a:p>
        </p:txBody>
      </p:sp>
      <p:sp>
        <p:nvSpPr>
          <p:cNvPr id="3" name="Content Placeholder 2">
            <a:extLst>
              <a:ext uri="{FF2B5EF4-FFF2-40B4-BE49-F238E27FC236}">
                <a16:creationId xmlns:a16="http://schemas.microsoft.com/office/drawing/2014/main" id="{D28C248E-E567-3785-F384-F70EC7F929C0}"/>
              </a:ext>
            </a:extLst>
          </p:cNvPr>
          <p:cNvSpPr>
            <a:spLocks noGrp="1"/>
          </p:cNvSpPr>
          <p:nvPr>
            <p:ph idx="1"/>
          </p:nvPr>
        </p:nvSpPr>
        <p:spPr/>
        <p:txBody>
          <a:bodyPr/>
          <a:lstStyle/>
          <a:p>
            <a:r>
              <a:rPr lang="en-US" dirty="0"/>
              <a:t>At present, the simulation code creates a 1D histogram giving information concerning the channels that photons and electrons are arriving at.</a:t>
            </a:r>
          </a:p>
          <a:p>
            <a:pPr lvl="1"/>
            <a:r>
              <a:rPr lang="en-US" dirty="0"/>
              <a:t>This plot scales with any external cut applied to the simulated particles when they are generated. It is also fully generalizable to any number of channels in either collection, induction 1, and/or induction 2.</a:t>
            </a:r>
          </a:p>
          <a:p>
            <a:r>
              <a:rPr lang="en-US" dirty="0"/>
              <a:t>While the photons and electrons are split, there is also a graph that combines the data into one concise plot.</a:t>
            </a:r>
          </a:p>
          <a:p>
            <a:r>
              <a:rPr lang="en-US" dirty="0"/>
              <a:t>As one saw before, there are pre- and post-energy cut versions of each graph.</a:t>
            </a:r>
          </a:p>
        </p:txBody>
      </p:sp>
      <p:sp>
        <p:nvSpPr>
          <p:cNvPr id="4" name="TextBox 3">
            <a:extLst>
              <a:ext uri="{FF2B5EF4-FFF2-40B4-BE49-F238E27FC236}">
                <a16:creationId xmlns:a16="http://schemas.microsoft.com/office/drawing/2014/main" id="{7A09195A-CE96-85EF-5D38-B13983268970}"/>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8</a:t>
            </a:r>
            <a:endParaRPr lang="en-US" sz="1600" baseline="30000" dirty="0"/>
          </a:p>
        </p:txBody>
      </p:sp>
    </p:spTree>
    <p:extLst>
      <p:ext uri="{BB962C8B-B14F-4D97-AF65-F5344CB8AC3E}">
        <p14:creationId xmlns:p14="http://schemas.microsoft.com/office/powerpoint/2010/main" val="15366250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bar chart&#10;&#10;Description automatically generated">
            <a:extLst>
              <a:ext uri="{FF2B5EF4-FFF2-40B4-BE49-F238E27FC236}">
                <a16:creationId xmlns:a16="http://schemas.microsoft.com/office/drawing/2014/main" id="{7FC60391-0E92-50BB-9089-022BA647DC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06299"/>
            <a:ext cx="6318885" cy="5055108"/>
          </a:xfrm>
          <a:prstGeom prst="rect">
            <a:avLst/>
          </a:prstGeom>
        </p:spPr>
      </p:pic>
      <p:sp>
        <p:nvSpPr>
          <p:cNvPr id="4" name="TextBox 3">
            <a:extLst>
              <a:ext uri="{FF2B5EF4-FFF2-40B4-BE49-F238E27FC236}">
                <a16:creationId xmlns:a16="http://schemas.microsoft.com/office/drawing/2014/main" id="{48D4E307-3677-95CC-0493-F8B52AEFD0B4}"/>
              </a:ext>
            </a:extLst>
          </p:cNvPr>
          <p:cNvSpPr txBox="1"/>
          <p:nvPr/>
        </p:nvSpPr>
        <p:spPr>
          <a:xfrm>
            <a:off x="0" y="6550561"/>
            <a:ext cx="12192000" cy="338554"/>
          </a:xfrm>
          <a:prstGeom prst="rect">
            <a:avLst/>
          </a:prstGeom>
          <a:solidFill>
            <a:schemeClr val="accent1">
              <a:lumMod val="40000"/>
              <a:lumOff val="60000"/>
            </a:schemeClr>
          </a:solidFill>
        </p:spPr>
        <p:txBody>
          <a:bodyPr wrap="square" rtlCol="0">
            <a:spAutoFit/>
          </a:bodyPr>
          <a:lstStyle/>
          <a:p>
            <a:r>
              <a:rPr lang="en-US" sz="1600" dirty="0"/>
              <a:t>Luke Saunders | Progress Report | April 20th, 2023									9</a:t>
            </a:r>
            <a:endParaRPr lang="en-US" sz="1600" baseline="30000" dirty="0"/>
          </a:p>
        </p:txBody>
      </p:sp>
      <p:sp>
        <p:nvSpPr>
          <p:cNvPr id="12" name="Title 1">
            <a:extLst>
              <a:ext uri="{FF2B5EF4-FFF2-40B4-BE49-F238E27FC236}">
                <a16:creationId xmlns:a16="http://schemas.microsoft.com/office/drawing/2014/main" id="{FFE1284D-E874-8897-7C23-FCA319690296}"/>
              </a:ext>
            </a:extLst>
          </p:cNvPr>
          <p:cNvSpPr>
            <a:spLocks noGrp="1"/>
          </p:cNvSpPr>
          <p:nvPr>
            <p:ph type="title"/>
          </p:nvPr>
        </p:nvSpPr>
        <p:spPr>
          <a:xfrm>
            <a:off x="487680" y="307439"/>
            <a:ext cx="10515600" cy="1325563"/>
          </a:xfrm>
        </p:spPr>
        <p:txBody>
          <a:bodyPr/>
          <a:lstStyle/>
          <a:p>
            <a:r>
              <a:rPr lang="en-US" sz="4400" dirty="0"/>
              <a:t>Electron Arrival Channels</a:t>
            </a:r>
          </a:p>
        </p:txBody>
      </p:sp>
      <p:pic>
        <p:nvPicPr>
          <p:cNvPr id="6" name="Picture 5" descr="Chart, bar chart&#10;&#10;Description automatically generated">
            <a:extLst>
              <a:ext uri="{FF2B5EF4-FFF2-40B4-BE49-F238E27FC236}">
                <a16:creationId xmlns:a16="http://schemas.microsoft.com/office/drawing/2014/main" id="{FE6C9354-E181-6E21-CBB7-CE9427AD98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3114" y="1419252"/>
            <a:ext cx="6318886" cy="5055110"/>
          </a:xfrm>
          <a:prstGeom prst="rect">
            <a:avLst/>
          </a:prstGeom>
        </p:spPr>
      </p:pic>
    </p:spTree>
    <p:extLst>
      <p:ext uri="{BB962C8B-B14F-4D97-AF65-F5344CB8AC3E}">
        <p14:creationId xmlns:p14="http://schemas.microsoft.com/office/powerpoint/2010/main" val="21944823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13045</TotalTime>
  <Words>2815</Words>
  <Application>Microsoft Office PowerPoint</Application>
  <PresentationFormat>Widescreen</PresentationFormat>
  <Paragraphs>175</Paragraphs>
  <Slides>61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61</vt:i4>
      </vt:variant>
    </vt:vector>
  </HeadingPairs>
  <TitlesOfParts>
    <vt:vector size="65" baseType="lpstr">
      <vt:lpstr>Arial</vt:lpstr>
      <vt:lpstr>Calibri</vt:lpstr>
      <vt:lpstr>Calibri Light</vt:lpstr>
      <vt:lpstr>Office Theme</vt:lpstr>
      <vt:lpstr>Radioactive Bi207 Source Simulation for LArTPC Calibration</vt:lpstr>
      <vt:lpstr>General Updates</vt:lpstr>
      <vt:lpstr>Additional Notes</vt:lpstr>
      <vt:lpstr>X and Y Position of Electrons and Photons</vt:lpstr>
      <vt:lpstr>Electron X and Y Position</vt:lpstr>
      <vt:lpstr>Photon X and Y Position</vt:lpstr>
      <vt:lpstr>Combined X and Y Position</vt:lpstr>
      <vt:lpstr>Electron and Photon Arrival Channels</vt:lpstr>
      <vt:lpstr>Electron Arrival Channels</vt:lpstr>
      <vt:lpstr>Photon Arrival Channels</vt:lpstr>
      <vt:lpstr>Combined Arrival Channels</vt:lpstr>
      <vt:lpstr>Electron and Photon Energy Analysis </vt:lpstr>
      <vt:lpstr>Electron Energy Distribution (Channel 24)</vt:lpstr>
      <vt:lpstr>Electron Energy Distribution (Channel 25)</vt:lpstr>
      <vt:lpstr>Photon Energy Distribution (Channel 22)</vt:lpstr>
      <vt:lpstr>Photon Energy Distribution (Channel 23)</vt:lpstr>
      <vt:lpstr>Photon Energy Distribution (Channel 24)</vt:lpstr>
      <vt:lpstr>Photon Energy Distribution (Channel 25)</vt:lpstr>
      <vt:lpstr>Photon Energy Distribution (Channel 26)</vt:lpstr>
      <vt:lpstr>Photon Energy Distribution (Channel 27)</vt:lpstr>
      <vt:lpstr>Combined Energy Distribution (Channel 22)</vt:lpstr>
      <vt:lpstr>Combined Energy Distribution (Channel 23)</vt:lpstr>
      <vt:lpstr>Combined Energy Distribution (Channel 24)</vt:lpstr>
      <vt:lpstr>Combined Energy Distribution (Channel 25)</vt:lpstr>
      <vt:lpstr>Combined Energy Distribution (Channel 26)</vt:lpstr>
      <vt:lpstr>Combined Energy Distribution (Channel 27)</vt:lpstr>
      <vt:lpstr>Fake Data</vt:lpstr>
      <vt:lpstr>Fake Data Energy Distribution (Channel 22)</vt:lpstr>
      <vt:lpstr>Fake Data Energy Distribution (Channel 23)</vt:lpstr>
      <vt:lpstr>Fake Data Energy Distribution (Channel 24)</vt:lpstr>
      <vt:lpstr>Fake Data Energy Distribution (Channel 25)</vt:lpstr>
      <vt:lpstr>Fake Data Energy Distribution (Channel 26)</vt:lpstr>
      <vt:lpstr>Fake Data Energy Distribution (Channel 27)</vt:lpstr>
      <vt:lpstr>Fake Data Energy Outer Channels</vt:lpstr>
      <vt:lpstr>Fake Data Energy Inner Channels</vt:lpstr>
      <vt:lpstr>Photon Energy Ratios</vt:lpstr>
      <vt:lpstr>Energy Ratio (Channel 24 / Channel 22)</vt:lpstr>
      <vt:lpstr>Energy Ratio (Channel 24 / Channel 23)</vt:lpstr>
      <vt:lpstr>Energy Ratio (Channel 24 / Channel 24)</vt:lpstr>
      <vt:lpstr>Energy Ratio (Channel 24 / Channel 25)</vt:lpstr>
      <vt:lpstr>Energy Ratio (Channel 24 / Channel 26)</vt:lpstr>
      <vt:lpstr>Energy Ratio (Channel 24 / Channel 27)</vt:lpstr>
      <vt:lpstr>Energy Ratio (Channel 25 / Channel 22)</vt:lpstr>
      <vt:lpstr>Energy Ratio (Channel 25 / Channel 23)</vt:lpstr>
      <vt:lpstr>Energy Ratio (Channel 25 / Channel 24)</vt:lpstr>
      <vt:lpstr>Energy Ratio (Channel 25 / Channel 25)</vt:lpstr>
      <vt:lpstr>Energy Ratio (Channel 25 / Channel 26)</vt:lpstr>
      <vt:lpstr>Energy Ratio (Channel 25 / Channel 27)</vt:lpstr>
      <vt:lpstr>Photon Inner and Outer Channels</vt:lpstr>
      <vt:lpstr>Photon Energy Outer Channels</vt:lpstr>
      <vt:lpstr>Photon Energy Inner Channels</vt:lpstr>
      <vt:lpstr>Rediscovering the Electron Energy Spectrum</vt:lpstr>
      <vt:lpstr>Photon Energy Ratio of Inner / Outer Channel</vt:lpstr>
      <vt:lpstr>Photon Energy Outer Channels Scaled</vt:lpstr>
      <vt:lpstr>Electron Energy Subtracted Inner Channels </vt:lpstr>
      <vt:lpstr>Electron Energy Subtracted Inner Channels </vt:lpstr>
      <vt:lpstr>Difference and Accuracy of Process</vt:lpstr>
      <vt:lpstr>True Electrons and Fake Data Difference</vt:lpstr>
      <vt:lpstr>True Electrons and Fake Data Accuracy </vt:lpstr>
      <vt:lpstr>Future Steps</vt:lpstr>
      <vt:lpstr>Acknowledgements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LArTPC Progress Report</dc:title>
  <dc:creator>Saunders, Luke, E</dc:creator>
  <cp:lastModifiedBy>Saunders, Luke, E</cp:lastModifiedBy>
  <cp:revision>65</cp:revision>
  <dcterms:created xsi:type="dcterms:W3CDTF">2023-04-04T21:40:24Z</dcterms:created>
  <dcterms:modified xsi:type="dcterms:W3CDTF">2023-04-18T08:20:56Z</dcterms:modified>
</cp:coreProperties>
</file>