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5" r:id="rId2"/>
    <p:sldId id="272" r:id="rId3"/>
    <p:sldId id="274" r:id="rId4"/>
    <p:sldId id="275" r:id="rId5"/>
    <p:sldId id="276" r:id="rId6"/>
    <p:sldId id="278" r:id="rId7"/>
    <p:sldId id="287" r:id="rId8"/>
    <p:sldId id="277" r:id="rId9"/>
    <p:sldId id="279" r:id="rId10"/>
    <p:sldId id="280" r:id="rId11"/>
    <p:sldId id="281" r:id="rId12"/>
    <p:sldId id="282" r:id="rId13"/>
    <p:sldId id="291" r:id="rId14"/>
    <p:sldId id="290" r:id="rId15"/>
    <p:sldId id="284" r:id="rId16"/>
    <p:sldId id="285" r:id="rId17"/>
    <p:sldId id="286" r:id="rId18"/>
    <p:sldId id="301" r:id="rId19"/>
    <p:sldId id="295" r:id="rId20"/>
    <p:sldId id="298" r:id="rId21"/>
    <p:sldId id="294" r:id="rId22"/>
    <p:sldId id="293" r:id="rId23"/>
    <p:sldId id="273" r:id="rId24"/>
    <p:sldId id="302" r:id="rId25"/>
    <p:sldId id="271" r:id="rId26"/>
    <p:sldId id="292" r:id="rId27"/>
    <p:sldId id="297" r:id="rId28"/>
    <p:sldId id="303" r:id="rId29"/>
    <p:sldId id="304" r:id="rId30"/>
    <p:sldId id="296" r:id="rId31"/>
    <p:sldId id="299" r:id="rId32"/>
    <p:sldId id="289" r:id="rId33"/>
    <p:sldId id="300" r:id="rId34"/>
    <p:sldId id="28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98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86"/>
  </p:normalViewPr>
  <p:slideViewPr>
    <p:cSldViewPr snapToGrid="0" snapToObjects="1">
      <p:cViewPr varScale="1">
        <p:scale>
          <a:sx n="123" d="100"/>
          <a:sy n="123" d="100"/>
        </p:scale>
        <p:origin x="120" y="2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pPr/>
              <a:t>2/10/2023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pPr/>
              <a:t>2/10/2023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687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87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transition>
    <p:fade thruBlk="1"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transition>
    <p:fade thruBlk="1"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transition>
    <p:fade thruBlk="1"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transition>
    <p:fade thruBlk="1"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transition>
    <p:fade thruBlk="1"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transition>
    <p:fade thruBlk="1"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09/06/2022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Marvin Janitschke | Introduction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transition>
    <p:fade thruBlk="1"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05/03/2020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Marvin </a:t>
            </a:r>
            <a:r>
              <a:rPr lang="en-US" dirty="0" err="1"/>
              <a:t>Janitschke</a:t>
            </a:r>
            <a:r>
              <a:rPr lang="en-US" dirty="0"/>
              <a:t> | Introduction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2/10/2023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transition>
    <p:fade thruBlk="1"/>
  </p:transition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5/3/2020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Marvin </a:t>
            </a:r>
            <a:r>
              <a:rPr lang="en-US" dirty="0" err="1"/>
              <a:t>Janitschke</a:t>
            </a:r>
            <a:r>
              <a:rPr lang="en-US" dirty="0"/>
              <a:t> | Introduction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transition>
    <p:fade thruBlk="1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6082398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ieeexplore.ieee.org/document/6082398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gif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dms.cern.ch/document/267591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50.png"/><Relationship Id="rId3" Type="http://schemas.openxmlformats.org/officeDocument/2006/relationships/image" Target="../media/image510.png"/><Relationship Id="rId7" Type="http://schemas.openxmlformats.org/officeDocument/2006/relationships/image" Target="../media/image90.png"/><Relationship Id="rId12" Type="http://schemas.openxmlformats.org/officeDocument/2006/relationships/image" Target="../media/image14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png"/><Relationship Id="rId11" Type="http://schemas.openxmlformats.org/officeDocument/2006/relationships/image" Target="../media/image130.png"/><Relationship Id="rId5" Type="http://schemas.openxmlformats.org/officeDocument/2006/relationships/image" Target="../media/image70.png"/><Relationship Id="rId10" Type="http://schemas.openxmlformats.org/officeDocument/2006/relationships/image" Target="../media/image120.png"/><Relationship Id="rId4" Type="http://schemas.openxmlformats.org/officeDocument/2006/relationships/image" Target="../media/image63.png"/><Relationship Id="rId9" Type="http://schemas.openxmlformats.org/officeDocument/2006/relationships/image" Target="../media/image50.png"/><Relationship Id="rId14" Type="http://schemas.openxmlformats.org/officeDocument/2006/relationships/image" Target="../media/image1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75917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hyperlink" Target="https://indico.cern.ch/event/1222548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D4B8A-F4A9-44B9-B14F-3A5EEA64B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6385" y="2711459"/>
            <a:ext cx="9144000" cy="1435081"/>
          </a:xfrm>
        </p:spPr>
        <p:txBody>
          <a:bodyPr/>
          <a:lstStyle/>
          <a:p>
            <a:r>
              <a:rPr lang="en-US" sz="5000" dirty="0">
                <a:effectLst/>
              </a:rPr>
              <a:t>Voltage transient simulations of the LHC main dipoles</a:t>
            </a:r>
            <a:br>
              <a:rPr lang="en-US" sz="5000" dirty="0">
                <a:effectLst/>
              </a:rPr>
            </a:br>
            <a:br>
              <a:rPr lang="en-US" sz="5000" dirty="0">
                <a:effectLst/>
              </a:rPr>
            </a:br>
            <a:r>
              <a:rPr lang="en-US" sz="1200" b="0" i="1" dirty="0">
                <a:effectLst/>
              </a:rPr>
              <a:t>Marvin Janitschk</a:t>
            </a:r>
            <a:r>
              <a:rPr lang="en-US" sz="1200" b="0" i="1" dirty="0"/>
              <a:t>e, TE-MPE-PE, DOCT</a:t>
            </a:r>
            <a:endParaRPr lang="x-none" sz="1200" b="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8BE46-9457-4067-8CD1-7933FC7D66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1AA92-6421-416F-8645-3BFA9C2A8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1668" y="6367576"/>
            <a:ext cx="6572221" cy="365125"/>
          </a:xfrm>
        </p:spPr>
        <p:txBody>
          <a:bodyPr/>
          <a:lstStyle/>
          <a:p>
            <a:r>
              <a:rPr lang="en-US" dirty="0"/>
              <a:t>Marvin Janitschke | </a:t>
            </a:r>
            <a:r>
              <a:rPr lang="en-US" sz="1200" dirty="0">
                <a:effectLst/>
              </a:rPr>
              <a:t>Voltage transient simulations of the LHC main dipoles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C3CF7-6FF0-4761-A820-46EBA5C4E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 descr="A picture containing text, coin&#10;&#10;Description automatically generated">
            <a:extLst>
              <a:ext uri="{FF2B5EF4-FFF2-40B4-BE49-F238E27FC236}">
                <a16:creationId xmlns:a16="http://schemas.microsoft.com/office/drawing/2014/main" id="{BF7735F7-1078-4DB1-98D3-DC6D78538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574" y="5230590"/>
            <a:ext cx="4040755" cy="8788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E9CED0-D1A8-4877-B367-3E072CDD3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4300" y="5257800"/>
            <a:ext cx="1714500" cy="9048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10ED54-6DEF-4AE5-8127-FE6567C0F834}"/>
              </a:ext>
            </a:extLst>
          </p:cNvPr>
          <p:cNvSpPr txBox="1"/>
          <p:nvPr/>
        </p:nvSpPr>
        <p:spPr>
          <a:xfrm>
            <a:off x="10074300" y="6119941"/>
            <a:ext cx="137217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 err="1">
                <a:solidFill>
                  <a:schemeClr val="tx2"/>
                </a:solidFill>
              </a:rPr>
              <a:t>Gentner</a:t>
            </a:r>
            <a:r>
              <a:rPr lang="en-US" sz="1200" i="1" dirty="0">
                <a:solidFill>
                  <a:schemeClr val="tx2"/>
                </a:solidFill>
              </a:rPr>
              <a:t> scholarship</a:t>
            </a:r>
            <a:endParaRPr lang="x-none" sz="1200" i="1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023E06-480F-0AF3-82BE-199BEAF65DAC}"/>
              </a:ext>
            </a:extLst>
          </p:cNvPr>
          <p:cNvSpPr txBox="1"/>
          <p:nvPr/>
        </p:nvSpPr>
        <p:spPr>
          <a:xfrm>
            <a:off x="142613" y="5553540"/>
            <a:ext cx="3757439" cy="4154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900" b="1" dirty="0"/>
              <a:t>Acknowledgements: </a:t>
            </a:r>
            <a:br>
              <a:rPr lang="de-DE" sz="900" dirty="0"/>
            </a:br>
            <a:r>
              <a:rPr lang="de-DE" sz="900" i="1" dirty="0"/>
              <a:t>Special thanks to: E. Ravaioli, C. Wiesner, M. Wozniak, M. Bednarek, </a:t>
            </a:r>
            <a:br>
              <a:rPr lang="de-DE" sz="900" i="1" dirty="0"/>
            </a:br>
            <a:r>
              <a:rPr lang="de-DE" sz="900" i="1" dirty="0"/>
              <a:t>R.G. Saederup and all colleagues involved in the LHC FPA snapshot tests</a:t>
            </a:r>
          </a:p>
        </p:txBody>
      </p:sp>
    </p:spTree>
    <p:extLst>
      <p:ext uri="{BB962C8B-B14F-4D97-AF65-F5344CB8AC3E}">
        <p14:creationId xmlns:p14="http://schemas.microsoft.com/office/powerpoint/2010/main" val="1773237363"/>
      </p:ext>
    </p:extLst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775" y="279156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Modelling of the magnets – so far</a:t>
            </a:r>
            <a:br>
              <a:rPr lang="en-US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F6E5AC-71B5-AFE0-7823-98CE2B7E0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830" y="3111169"/>
            <a:ext cx="7520340" cy="25617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0959A6-5850-3FDA-3D65-4FA922A939FB}"/>
              </a:ext>
            </a:extLst>
          </p:cNvPr>
          <p:cNvSpPr txBox="1"/>
          <p:nvPr/>
        </p:nvSpPr>
        <p:spPr>
          <a:xfrm>
            <a:off x="549250" y="1005840"/>
            <a:ext cx="11225482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/>
              <a:t>- In case of no quench, the circuit behavior can be captured relatively precisely by a pure electrical model, utilizing ideal inductors</a:t>
            </a:r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de-DE" dirty="0">
                <a:sym typeface="Wingdings" panose="05000000000000000000" pitchFamily="2" charset="2"/>
              </a:rPr>
              <a:t> Simulation in SPICE</a:t>
            </a:r>
          </a:p>
          <a:p>
            <a:pPr algn="l"/>
            <a:endParaRPr lang="de-DE" dirty="0">
              <a:sym typeface="Wingdings" panose="05000000000000000000" pitchFamily="2" charset="2"/>
            </a:endParaRPr>
          </a:p>
          <a:p>
            <a:pPr algn="l"/>
            <a:r>
              <a:rPr lang="de-DE" dirty="0">
                <a:sym typeface="Wingdings" panose="05000000000000000000" pitchFamily="2" charset="2"/>
              </a:rPr>
              <a:t>- In </a:t>
            </a:r>
            <a:r>
              <a:rPr lang="de-DE" dirty="0" err="1">
                <a:sym typeface="Wingdings" panose="05000000000000000000" pitchFamily="2" charset="2"/>
              </a:rPr>
              <a:t>order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account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unbalanced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impedance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magnet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model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got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replaced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Instead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pure </a:t>
            </a:r>
            <a:r>
              <a:rPr lang="de-DE" dirty="0" err="1">
                <a:sym typeface="Wingdings" panose="05000000000000000000" pitchFamily="2" charset="2"/>
              </a:rPr>
              <a:t>inductors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each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aperture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split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up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two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inductors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one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bridged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by</a:t>
            </a:r>
            <a:r>
              <a:rPr lang="de-DE" dirty="0">
                <a:sym typeface="Wingdings" panose="05000000000000000000" pitchFamily="2" charset="2"/>
              </a:rPr>
              <a:t> a </a:t>
            </a:r>
            <a:r>
              <a:rPr lang="de-DE" dirty="0" err="1">
                <a:sym typeface="Wingdings" panose="05000000000000000000" pitchFamily="2" charset="2"/>
              </a:rPr>
              <a:t>resistor</a:t>
            </a:r>
            <a:endParaRPr lang="de-DE" dirty="0">
              <a:sym typeface="Wingdings" panose="05000000000000000000" pitchFamily="2" charset="2"/>
            </a:endParaRPr>
          </a:p>
          <a:p>
            <a:pPr algn="l"/>
            <a:endParaRPr lang="de-DE" dirty="0">
              <a:sym typeface="Wingdings" panose="05000000000000000000" pitchFamily="2" charset="2"/>
            </a:endParaRPr>
          </a:p>
          <a:p>
            <a:pPr algn="l"/>
            <a:r>
              <a:rPr lang="de-DE" dirty="0">
                <a:sym typeface="Wingdings" panose="05000000000000000000" pitchFamily="2" charset="2"/>
              </a:rPr>
              <a:t>- Values </a:t>
            </a:r>
            <a:r>
              <a:rPr lang="de-DE" dirty="0" err="1">
                <a:sym typeface="Wingdings" panose="05000000000000000000" pitchFamily="2" charset="2"/>
              </a:rPr>
              <a:t>were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found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empirically</a:t>
            </a:r>
            <a:r>
              <a:rPr lang="de-DE" dirty="0">
                <a:sym typeface="Wingdings" panose="05000000000000000000" pitchFamily="2" charset="2"/>
              </a:rPr>
              <a:t> </a:t>
            </a:r>
            <a:endParaRPr lang="en-CH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B68565B2-04E1-86BE-5134-DD0AA6A20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2653" y="5940078"/>
            <a:ext cx="6512618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E. Ravaioli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K. 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Dahlerup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-Petersen, F. 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Formenti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J. 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Steckert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H. 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Thiesen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kumimoji="0" lang="en-CH" altLang="en-CH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A. Verweij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"Modeling of the Voltage Waves in the LHC Main Dipole Circuits",</a:t>
            </a:r>
            <a:br>
              <a:rPr kumimoji="0" lang="de-DE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CH" altLang="en-CH" sz="700" dirty="0">
                <a:solidFill>
                  <a:srgbClr val="4571D0"/>
                </a:solidFill>
                <a:cs typeface="Arial" panose="020B0604020202020204" pitchFamily="34" charset="0"/>
                <a:hlinkClick r:id="rId3"/>
              </a:rPr>
              <a:t>IEEE Trans. Appl. SC, Vol 22, June 2012 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DOI: 10.1109/TASC.2011.2176306.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82394D6-A449-AE36-7824-B0792FB9485D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1489CE9-D623-811A-6F09-24E1774A7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1871504-229C-C365-AAAB-4A4391FCFE1C}"/>
              </a:ext>
            </a:extLst>
          </p:cNvPr>
          <p:cNvCxnSpPr/>
          <p:nvPr/>
        </p:nvCxnSpPr>
        <p:spPr>
          <a:xfrm flipH="1">
            <a:off x="7136969" y="2440983"/>
            <a:ext cx="201478" cy="1573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21581FE-1A07-9BAE-D82E-E4CCB9848F24}"/>
              </a:ext>
            </a:extLst>
          </p:cNvPr>
          <p:cNvCxnSpPr>
            <a:cxnSpLocks/>
          </p:cNvCxnSpPr>
          <p:nvPr/>
        </p:nvCxnSpPr>
        <p:spPr>
          <a:xfrm>
            <a:off x="7338447" y="2440983"/>
            <a:ext cx="782665" cy="18991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FA08E85-1D62-E19C-55C2-E505B4E81607}"/>
              </a:ext>
            </a:extLst>
          </p:cNvPr>
          <p:cNvCxnSpPr>
            <a:cxnSpLocks/>
          </p:cNvCxnSpPr>
          <p:nvPr/>
        </p:nvCxnSpPr>
        <p:spPr>
          <a:xfrm flipH="1">
            <a:off x="8655803" y="2440983"/>
            <a:ext cx="1336842" cy="1418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7D770EE-8792-F68F-B79D-CAA9BE746AB4}"/>
              </a:ext>
            </a:extLst>
          </p:cNvPr>
          <p:cNvSpPr txBox="1"/>
          <p:nvPr/>
        </p:nvSpPr>
        <p:spPr>
          <a:xfrm>
            <a:off x="3655819" y="5159281"/>
            <a:ext cx="135115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Aperture 1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DDCD8A-5E6C-A71E-D7F1-93A537CA6AD8}"/>
              </a:ext>
            </a:extLst>
          </p:cNvPr>
          <p:cNvSpPr txBox="1"/>
          <p:nvPr/>
        </p:nvSpPr>
        <p:spPr>
          <a:xfrm>
            <a:off x="7445534" y="5159230"/>
            <a:ext cx="135115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Aperture 2</a:t>
            </a:r>
            <a:endParaRPr lang="en-CH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38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AD09B164-45B4-9B56-CAD5-C8AC8BB47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2653" y="5940078"/>
            <a:ext cx="6512618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E. Ravaioli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K. 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Dahlerup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-Petersen, F. 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Formenti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J. 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Steckert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H. 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Thiesen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kumimoji="0" lang="en-CH" altLang="en-CH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A. Verweij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"Modeling of the Voltage Waves in the LHC Main Dipole Circuits",</a:t>
            </a:r>
            <a:br>
              <a:rPr kumimoji="0" lang="de-DE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4571D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IEEE Trans. Appl. SC, Vol 22, June 2012 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4571D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     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DOI: 10.1109/TASC.2011.2176306.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D9347D-B06E-C08D-1577-0B562B53A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382" y="671105"/>
            <a:ext cx="6258870" cy="47286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775" y="154533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Modelling of the magnets – so far</a:t>
            </a:r>
            <a:br>
              <a:rPr lang="en-US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6EC7ED-F94D-8582-F884-4009ADD04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12027"/>
            <a:ext cx="5648325" cy="5229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6D595B-8E3C-BA6C-A48E-DE2FF062EDE3}"/>
              </a:ext>
            </a:extLst>
          </p:cNvPr>
          <p:cNvSpPr txBox="1"/>
          <p:nvPr/>
        </p:nvSpPr>
        <p:spPr>
          <a:xfrm>
            <a:off x="5810027" y="5290328"/>
            <a:ext cx="39626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/>
              <a:t>Fitting </a:t>
            </a:r>
            <a:r>
              <a:rPr lang="de-DE" dirty="0" err="1"/>
              <a:t>works</a:t>
            </a:r>
            <a:r>
              <a:rPr lang="de-DE" dirty="0"/>
              <a:t> </a:t>
            </a:r>
            <a:r>
              <a:rPr lang="de-DE" dirty="0" err="1"/>
              <a:t>pretty</a:t>
            </a:r>
            <a:r>
              <a:rPr lang="de-DE" dirty="0"/>
              <a:t> </a:t>
            </a:r>
            <a:r>
              <a:rPr lang="de-DE" dirty="0" err="1"/>
              <a:t>good</a:t>
            </a:r>
            <a:r>
              <a:rPr lang="de-DE" dirty="0"/>
              <a:t> at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current</a:t>
            </a:r>
            <a:br>
              <a:rPr lang="de-DE" dirty="0"/>
            </a:b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At high </a:t>
            </a:r>
            <a:r>
              <a:rPr lang="de-DE" dirty="0" err="1"/>
              <a:t>currents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breaks</a:t>
            </a:r>
            <a:r>
              <a:rPr lang="de-DE" dirty="0"/>
              <a:t> down</a:t>
            </a:r>
            <a:endParaRPr lang="en-CH" dirty="0"/>
          </a:p>
        </p:txBody>
      </p:sp>
      <p:pic>
        <p:nvPicPr>
          <p:cNvPr id="1026" name="Picture 2">
            <a:hlinkClick r:id="rId2"/>
            <a:extLst>
              <a:ext uri="{FF2B5EF4-FFF2-40B4-BE49-F238E27FC236}">
                <a16:creationId xmlns:a16="http://schemas.microsoft.com/office/drawing/2014/main" id="{02DDBB85-B9B9-8A9E-1C0A-B9EE6F4C0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650" y="-68263"/>
            <a:ext cx="123825" cy="11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AC135B4-61C2-D1DD-4550-E19DBB6BB826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D4D9B79-99E8-AE87-17B3-1B8933C196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205092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The beam-screen and its effects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D2A0FDF-0C71-EB84-DC3C-F09B55F99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28" y="1080314"/>
            <a:ext cx="3385472" cy="488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01F0CE-DE6E-8D5C-0514-3BB7FE167404}"/>
              </a:ext>
            </a:extLst>
          </p:cNvPr>
          <p:cNvSpPr txBox="1"/>
          <p:nvPr/>
        </p:nvSpPr>
        <p:spPr>
          <a:xfrm>
            <a:off x="3925094" y="1005979"/>
            <a:ext cx="766762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de-DE" dirty="0" err="1"/>
              <a:t>Included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protect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coils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and </a:t>
            </a:r>
            <a:r>
              <a:rPr lang="de-DE" dirty="0" err="1"/>
              <a:t>radiation</a:t>
            </a:r>
            <a:r>
              <a:rPr lang="de-DE" dirty="0"/>
              <a:t> </a:t>
            </a:r>
            <a:r>
              <a:rPr lang="de-DE" dirty="0" err="1"/>
              <a:t>impact</a:t>
            </a:r>
            <a:endParaRPr lang="de-DE" dirty="0"/>
          </a:p>
          <a:p>
            <a:pPr marL="285750" indent="-285750" algn="l">
              <a:buFontTx/>
              <a:buChar char="-"/>
            </a:pPr>
            <a:r>
              <a:rPr lang="de-DE" b="1" dirty="0"/>
              <a:t>1 mm of steel </a:t>
            </a:r>
            <a:r>
              <a:rPr lang="de-DE" dirty="0"/>
              <a:t>and </a:t>
            </a:r>
            <a:r>
              <a:rPr lang="de-DE" b="1" dirty="0"/>
              <a:t>~75 µm</a:t>
            </a:r>
            <a:r>
              <a:rPr lang="de-DE" dirty="0"/>
              <a:t> of co-laminated </a:t>
            </a:r>
            <a:r>
              <a:rPr lang="de-DE" b="1" dirty="0"/>
              <a:t>copper</a:t>
            </a:r>
            <a:br>
              <a:rPr lang="de-DE" dirty="0"/>
            </a:br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CD047D5-92F8-08E4-825A-AEA37AE8E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957" y="2087519"/>
            <a:ext cx="5332761" cy="3882544"/>
          </a:xfrm>
          <a:prstGeom prst="rect">
            <a:avLst/>
          </a:prstGeom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B4D756F7-5BC4-8E74-E0D8-1165F3605F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8350" y="6079469"/>
            <a:ext cx="4110788" cy="2000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R.G. </a:t>
            </a:r>
            <a:r>
              <a:rPr kumimoji="0" lang="en-CH" altLang="en-CH" sz="7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Saederup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"Local Transfer Function Measurement (TFM) Data Analysis", 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4571D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edms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4571D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2675917 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4571D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     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40BC87C-24CB-A759-76F7-2B093010FA32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FFDAB5A-7BA3-3995-5CC0-344FCB5EC5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06A7CD-336E-F961-09DF-FD88FE7FB29F}"/>
              </a:ext>
            </a:extLst>
          </p:cNvPr>
          <p:cNvSpPr txBox="1"/>
          <p:nvPr/>
        </p:nvSpPr>
        <p:spPr>
          <a:xfrm>
            <a:off x="3002655" y="4420246"/>
            <a:ext cx="3257302" cy="166199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400" i="1" dirty="0" err="1"/>
              <a:t>Previous</a:t>
            </a:r>
            <a:r>
              <a:rPr lang="de-DE" sz="1400" i="1" dirty="0"/>
              <a:t> </a:t>
            </a:r>
            <a:r>
              <a:rPr lang="de-DE" sz="1400" i="1" dirty="0" err="1"/>
              <a:t>investigations</a:t>
            </a:r>
            <a:r>
              <a:rPr lang="de-DE" sz="1400" i="1" dirty="0"/>
              <a:t> </a:t>
            </a:r>
            <a:r>
              <a:rPr lang="de-DE" sz="1400" i="1" dirty="0" err="1"/>
              <a:t>showed</a:t>
            </a:r>
            <a:r>
              <a:rPr lang="de-DE" sz="1400" i="1" dirty="0"/>
              <a:t>:</a:t>
            </a:r>
            <a:endParaRPr lang="de-DE" sz="1400" b="1" i="1" dirty="0"/>
          </a:p>
          <a:p>
            <a:pPr algn="ctr"/>
            <a:r>
              <a:rPr lang="de-DE" b="1" dirty="0"/>
              <a:t>Strong correlation </a:t>
            </a:r>
            <a:br>
              <a:rPr lang="de-DE" b="1" dirty="0"/>
            </a:br>
            <a:r>
              <a:rPr lang="de-DE" b="1" dirty="0"/>
              <a:t>between the unbalanced</a:t>
            </a:r>
            <a:br>
              <a:rPr lang="de-DE" b="1" dirty="0"/>
            </a:br>
            <a:r>
              <a:rPr lang="de-DE" b="1" dirty="0"/>
              <a:t>impedance and beam screen</a:t>
            </a:r>
          </a:p>
          <a:p>
            <a:pPr algn="ctr"/>
            <a:r>
              <a:rPr lang="de-DE" b="1" dirty="0"/>
              <a:t>surface resistance</a:t>
            </a:r>
            <a:endParaRPr lang="en-CH" b="1" dirty="0"/>
          </a:p>
          <a:p>
            <a:pPr algn="l"/>
            <a:endParaRPr lang="de-DE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5432584-10F9-8042-6850-A694356F52A3}"/>
              </a:ext>
            </a:extLst>
          </p:cNvPr>
          <p:cNvCxnSpPr>
            <a:cxnSpLocks/>
          </p:cNvCxnSpPr>
          <p:nvPr/>
        </p:nvCxnSpPr>
        <p:spPr>
          <a:xfrm flipH="1">
            <a:off x="2377440" y="1813560"/>
            <a:ext cx="1845612" cy="96774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81C5237-CDC5-CB2A-7E49-DB10036DC085}"/>
              </a:ext>
            </a:extLst>
          </p:cNvPr>
          <p:cNvCxnSpPr>
            <a:cxnSpLocks/>
          </p:cNvCxnSpPr>
          <p:nvPr/>
        </p:nvCxnSpPr>
        <p:spPr>
          <a:xfrm flipH="1">
            <a:off x="2278380" y="1874520"/>
            <a:ext cx="4137660" cy="132588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61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A3D715AA-3CC5-2664-971D-9C2580BCC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71" y="1132695"/>
            <a:ext cx="10008226" cy="500411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7093E97-689B-36CB-161A-30D1EA560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beam-screen and its layers</a:t>
            </a:r>
            <a:br>
              <a:rPr lang="en-US" b="0" i="0" dirty="0">
                <a:effectLst/>
              </a:rPr>
            </a:b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758B6-78B9-C49D-AF15-40EB81F0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88A476-712C-32B4-6170-B6AB4FB83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1151" y="218754"/>
            <a:ext cx="3012550" cy="2210121"/>
          </a:xfrm>
          <a:prstGeom prst="rect">
            <a:avLst/>
          </a:prstGeom>
        </p:spPr>
      </p:pic>
      <p:sp>
        <p:nvSpPr>
          <p:cNvPr id="2" name="Left Brace 1">
            <a:extLst>
              <a:ext uri="{FF2B5EF4-FFF2-40B4-BE49-F238E27FC236}">
                <a16:creationId xmlns:a16="http://schemas.microsoft.com/office/drawing/2014/main" id="{38EC7D67-7D4C-3DAC-0318-F2A63C99C268}"/>
              </a:ext>
            </a:extLst>
          </p:cNvPr>
          <p:cNvSpPr/>
          <p:nvPr/>
        </p:nvSpPr>
        <p:spPr>
          <a:xfrm rot="16200000">
            <a:off x="1356102" y="5753483"/>
            <a:ext cx="108488" cy="22420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E6BEEA-2110-9D67-CACD-C3C056207E3D}"/>
              </a:ext>
            </a:extLst>
          </p:cNvPr>
          <p:cNvSpPr txBox="1"/>
          <p:nvPr/>
        </p:nvSpPr>
        <p:spPr>
          <a:xfrm>
            <a:off x="1298243" y="5919830"/>
            <a:ext cx="59792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1 production </a:t>
            </a:r>
            <a:br>
              <a:rPr lang="en-US" sz="800" dirty="0"/>
            </a:br>
            <a:r>
              <a:rPr lang="en-US" sz="800" dirty="0"/>
              <a:t>series</a:t>
            </a:r>
            <a:endParaRPr lang="en-CH" sz="800" dirty="0"/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4C4A4CD4-9DA2-6157-1BC6-87D851C545CB}"/>
              </a:ext>
            </a:extLst>
          </p:cNvPr>
          <p:cNvSpPr/>
          <p:nvPr/>
        </p:nvSpPr>
        <p:spPr>
          <a:xfrm>
            <a:off x="739149" y="2857461"/>
            <a:ext cx="184558" cy="9175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357D01FA-A211-9F5D-26F8-D5B13915EEA5}"/>
              </a:ext>
            </a:extLst>
          </p:cNvPr>
          <p:cNvSpPr/>
          <p:nvPr/>
        </p:nvSpPr>
        <p:spPr>
          <a:xfrm>
            <a:off x="739149" y="4270824"/>
            <a:ext cx="184558" cy="102983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6516A3F7-42DC-824A-126C-FF0E95EEFD18}"/>
              </a:ext>
            </a:extLst>
          </p:cNvPr>
          <p:cNvSpPr/>
          <p:nvPr/>
        </p:nvSpPr>
        <p:spPr>
          <a:xfrm>
            <a:off x="5745489" y="2914080"/>
            <a:ext cx="184558" cy="102983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3F8145B5-73C4-974F-0C89-3A03F7CB254A}"/>
              </a:ext>
            </a:extLst>
          </p:cNvPr>
          <p:cNvSpPr/>
          <p:nvPr/>
        </p:nvSpPr>
        <p:spPr>
          <a:xfrm>
            <a:off x="667315" y="3142822"/>
            <a:ext cx="143668" cy="140876"/>
          </a:xfrm>
          <a:prstGeom prst="flowChartConnector">
            <a:avLst/>
          </a:prstGeom>
          <a:solidFill>
            <a:schemeClr val="tx2"/>
          </a:solidFill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942C627A-9B80-B20E-FBA8-0FE5E160CBB7}"/>
              </a:ext>
            </a:extLst>
          </p:cNvPr>
          <p:cNvSpPr/>
          <p:nvPr/>
        </p:nvSpPr>
        <p:spPr>
          <a:xfrm>
            <a:off x="9149899" y="836026"/>
            <a:ext cx="143668" cy="140876"/>
          </a:xfrm>
          <a:prstGeom prst="flowChartConnector">
            <a:avLst/>
          </a:prstGeom>
          <a:solidFill>
            <a:schemeClr val="tx2"/>
          </a:solidFill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2B092460-F105-EE0A-C388-D3C56AAB5909}"/>
              </a:ext>
            </a:extLst>
          </p:cNvPr>
          <p:cNvSpPr/>
          <p:nvPr/>
        </p:nvSpPr>
        <p:spPr>
          <a:xfrm>
            <a:off x="9149899" y="1023394"/>
            <a:ext cx="143668" cy="140876"/>
          </a:xfrm>
          <a:prstGeom prst="flowChartConnector">
            <a:avLst/>
          </a:prstGeom>
          <a:solidFill>
            <a:schemeClr val="tx2"/>
          </a:solidFill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6302CEFA-651D-352A-AA6A-25ACFAE47622}"/>
              </a:ext>
            </a:extLst>
          </p:cNvPr>
          <p:cNvSpPr/>
          <p:nvPr/>
        </p:nvSpPr>
        <p:spPr>
          <a:xfrm>
            <a:off x="9149899" y="1196732"/>
            <a:ext cx="143668" cy="140876"/>
          </a:xfrm>
          <a:prstGeom prst="flowChartConnector">
            <a:avLst/>
          </a:prstGeom>
          <a:solidFill>
            <a:schemeClr val="tx2"/>
          </a:solidFill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1E776B74-9D20-BF47-DDA3-A3DE2B86BE30}"/>
              </a:ext>
            </a:extLst>
          </p:cNvPr>
          <p:cNvSpPr/>
          <p:nvPr/>
        </p:nvSpPr>
        <p:spPr>
          <a:xfrm>
            <a:off x="5601821" y="3288123"/>
            <a:ext cx="143668" cy="140876"/>
          </a:xfrm>
          <a:prstGeom prst="flowChartConnector">
            <a:avLst/>
          </a:prstGeom>
          <a:solidFill>
            <a:schemeClr val="tx2"/>
          </a:solidFill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683D3C48-8371-E791-DDBB-B37EE43A68F4}"/>
              </a:ext>
            </a:extLst>
          </p:cNvPr>
          <p:cNvSpPr/>
          <p:nvPr/>
        </p:nvSpPr>
        <p:spPr>
          <a:xfrm>
            <a:off x="667118" y="4604596"/>
            <a:ext cx="143668" cy="140876"/>
          </a:xfrm>
          <a:prstGeom prst="flowChartConnector">
            <a:avLst/>
          </a:prstGeom>
          <a:solidFill>
            <a:schemeClr val="tx2"/>
          </a:solidFill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1E1C8-33B8-1230-401A-623E8321026D}"/>
              </a:ext>
            </a:extLst>
          </p:cNvPr>
          <p:cNvSpPr txBox="1"/>
          <p:nvPr/>
        </p:nvSpPr>
        <p:spPr>
          <a:xfrm>
            <a:off x="7826757" y="373593"/>
            <a:ext cx="10643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dirty="0">
                <a:solidFill>
                  <a:schemeClr val="bg2">
                    <a:lumMod val="10000"/>
                  </a:schemeClr>
                </a:solidFill>
              </a:rPr>
              <a:t>Pure copper</a:t>
            </a:r>
            <a:br>
              <a:rPr lang="de-DE" sz="1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de-DE" sz="1200" dirty="0">
                <a:solidFill>
                  <a:schemeClr val="bg2">
                    <a:lumMod val="10000"/>
                  </a:schemeClr>
                </a:solidFill>
              </a:rPr>
              <a:t>Polluted copper</a:t>
            </a:r>
            <a:br>
              <a:rPr lang="de-DE" sz="1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de-DE" sz="1200" dirty="0">
                <a:solidFill>
                  <a:schemeClr val="bg2">
                    <a:lumMod val="10000"/>
                  </a:schemeClr>
                </a:solidFill>
              </a:rPr>
              <a:t>Steel layer</a:t>
            </a: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0168F282-C237-D6CF-3FBB-2BCA5935306D}"/>
              </a:ext>
            </a:extLst>
          </p:cNvPr>
          <p:cNvSpPr/>
          <p:nvPr/>
        </p:nvSpPr>
        <p:spPr>
          <a:xfrm>
            <a:off x="7635235" y="393517"/>
            <a:ext cx="143668" cy="140876"/>
          </a:xfrm>
          <a:prstGeom prst="flowChartConnector">
            <a:avLst/>
          </a:prstGeom>
          <a:solidFill>
            <a:schemeClr val="tx2"/>
          </a:solidFill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A3B2106B-E3ED-C829-C83D-D40F5BD6ADB0}"/>
              </a:ext>
            </a:extLst>
          </p:cNvPr>
          <p:cNvSpPr/>
          <p:nvPr/>
        </p:nvSpPr>
        <p:spPr>
          <a:xfrm>
            <a:off x="7635235" y="573256"/>
            <a:ext cx="143668" cy="140876"/>
          </a:xfrm>
          <a:prstGeom prst="flowChartConnector">
            <a:avLst/>
          </a:prstGeom>
          <a:solidFill>
            <a:schemeClr val="tx2"/>
          </a:solidFill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5CC82FAD-2BD1-CB63-12BD-D5F4A69D78D3}"/>
              </a:ext>
            </a:extLst>
          </p:cNvPr>
          <p:cNvSpPr/>
          <p:nvPr/>
        </p:nvSpPr>
        <p:spPr>
          <a:xfrm>
            <a:off x="7635235" y="763106"/>
            <a:ext cx="143668" cy="140876"/>
          </a:xfrm>
          <a:prstGeom prst="flowChartConnector">
            <a:avLst/>
          </a:prstGeom>
          <a:solidFill>
            <a:schemeClr val="tx2"/>
          </a:solidFill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64DA0D98-A02D-4487-923B-0F9C09855639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79091F97-262C-5B74-C9AC-847EF48C84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pic>
        <p:nvPicPr>
          <p:cNvPr id="1026" name="Picture 2" descr="Cooling tubes for the Large Hadron Collider">
            <a:extLst>
              <a:ext uri="{FF2B5EF4-FFF2-40B4-BE49-F238E27FC236}">
                <a16:creationId xmlns:a16="http://schemas.microsoft.com/office/drawing/2014/main" id="{E0A74799-DD7B-0AB5-C398-B1072072F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583" y="4448693"/>
            <a:ext cx="2509306" cy="127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100507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hart, scatter chart&#10;&#10;Description automatically generated">
            <a:extLst>
              <a:ext uri="{FF2B5EF4-FFF2-40B4-BE49-F238E27FC236}">
                <a16:creationId xmlns:a16="http://schemas.microsoft.com/office/drawing/2014/main" id="{2D6D98D3-CFE3-5DAF-4EB7-17FF56062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5" y="377825"/>
            <a:ext cx="5924631" cy="592463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758B6-78B9-C49D-AF15-40EB81F0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1923D12-881D-93D2-A0C2-9F5AF63B0C17}"/>
              </a:ext>
            </a:extLst>
          </p:cNvPr>
          <p:cNvCxnSpPr/>
          <p:nvPr/>
        </p:nvCxnSpPr>
        <p:spPr>
          <a:xfrm>
            <a:off x="6200775" y="0"/>
            <a:ext cx="0" cy="63508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313445C-2941-1485-7DC1-490C3ED888AC}"/>
              </a:ext>
            </a:extLst>
          </p:cNvPr>
          <p:cNvSpPr txBox="1"/>
          <p:nvPr/>
        </p:nvSpPr>
        <p:spPr>
          <a:xfrm>
            <a:off x="1651272" y="95327"/>
            <a:ext cx="28982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Inner layer with higher purity</a:t>
            </a:r>
            <a:endParaRPr lang="en-CH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176F02-5B69-3342-FEE7-67387CF3BCD6}"/>
              </a:ext>
            </a:extLst>
          </p:cNvPr>
          <p:cNvSpPr txBox="1"/>
          <p:nvPr/>
        </p:nvSpPr>
        <p:spPr>
          <a:xfrm>
            <a:off x="7747272" y="44063"/>
            <a:ext cx="285975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Outer layer with lower purity</a:t>
            </a:r>
            <a:endParaRPr lang="en-CH" dirty="0"/>
          </a:p>
        </p:txBody>
      </p:sp>
      <p:pic>
        <p:nvPicPr>
          <p:cNvPr id="23" name="Picture 22" descr="Chart, scatter chart&#10;&#10;Description automatically generated">
            <a:extLst>
              <a:ext uri="{FF2B5EF4-FFF2-40B4-BE49-F238E27FC236}">
                <a16:creationId xmlns:a16="http://schemas.microsoft.com/office/drawing/2014/main" id="{F083B3E8-A6B3-CF30-FAA4-1E31EE98FC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034" y="377825"/>
            <a:ext cx="5891371" cy="589137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9F816A7-2186-2389-03D4-28181476DB18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2D643C7-8AFF-E794-D859-6213B8BC4C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699872861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23E46E5F-71CC-EAF6-2FF8-E34D5708D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0" y="1981252"/>
            <a:ext cx="5469955" cy="272392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Main dipole – the new model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BA73E66-8514-5026-545E-F02B5DA6F41B}"/>
                  </a:ext>
                </a:extLst>
              </p:cNvPr>
              <p:cNvSpPr txBox="1"/>
              <p:nvPr/>
            </p:nvSpPr>
            <p:spPr>
              <a:xfrm>
                <a:off x="5566093" y="1757210"/>
                <a:ext cx="6217920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de-DE" dirty="0"/>
                  <a:t>The eddy current effect is taken into account with coupling loops consisting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𝑒𝑐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𝑒𝑐</m:t>
                        </m:r>
                      </m:sub>
                    </m:sSub>
                  </m:oMath>
                </a14:m>
                <a:r>
                  <a:rPr lang="de-DE" dirty="0"/>
                  <a:t> and are mutually coupled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𝑒𝑐</m:t>
                        </m:r>
                      </m:sub>
                    </m:sSub>
                  </m:oMath>
                </a14:m>
                <a:r>
                  <a:rPr lang="de-DE" dirty="0"/>
                  <a:t> to the magnets main inductances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BA73E66-8514-5026-545E-F02B5DA6F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093" y="1757210"/>
                <a:ext cx="6217920" cy="830997"/>
              </a:xfrm>
              <a:prstGeom prst="rect">
                <a:avLst/>
              </a:prstGeom>
              <a:blipFill>
                <a:blip r:embed="rId3"/>
                <a:stretch>
                  <a:fillRect l="-2255" t="-9489" r="-196" b="-1605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EBAADF00-1A94-5137-294B-75152B6B83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325" y="3337003"/>
            <a:ext cx="2824664" cy="1855053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B99CF2F0-98F0-FD66-0766-9E3854CBCEF8}"/>
              </a:ext>
            </a:extLst>
          </p:cNvPr>
          <p:cNvSpPr/>
          <p:nvPr/>
        </p:nvSpPr>
        <p:spPr>
          <a:xfrm rot="16200000">
            <a:off x="10249436" y="3739900"/>
            <a:ext cx="184669" cy="31765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5DA0FB-6F51-5A98-B5AF-25178E42B224}"/>
              </a:ext>
            </a:extLst>
          </p:cNvPr>
          <p:cNvSpPr txBox="1"/>
          <p:nvPr/>
        </p:nvSpPr>
        <p:spPr>
          <a:xfrm>
            <a:off x="8969118" y="5558338"/>
            <a:ext cx="281968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i="1" dirty="0"/>
              <a:t>Derivation only requires measured values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00A54A5-296D-A176-7A51-54538F5E137F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A95FA8B3-EAEB-0008-90CF-950A300EBE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2BA57C-42C2-344C-ABAE-D3CBD87A8457}"/>
              </a:ext>
            </a:extLst>
          </p:cNvPr>
          <p:cNvSpPr txBox="1"/>
          <p:nvPr/>
        </p:nvSpPr>
        <p:spPr>
          <a:xfrm>
            <a:off x="1072708" y="4841171"/>
            <a:ext cx="241252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i="1" dirty="0"/>
              <a:t>Simplified schematic, only showing </a:t>
            </a:r>
            <a:br>
              <a:rPr lang="de-DE" sz="1200" i="1" dirty="0"/>
            </a:br>
            <a:r>
              <a:rPr lang="de-DE" sz="1200" i="1" dirty="0"/>
              <a:t>1/3 beam-screen layer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9A25232-EB7A-A230-571A-0ED95778C3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6774" y="3343216"/>
            <a:ext cx="3267075" cy="188118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3F511AB-C1A1-0497-BD09-3DDDC01A7A16}"/>
              </a:ext>
            </a:extLst>
          </p:cNvPr>
          <p:cNvCxnSpPr/>
          <p:nvPr/>
        </p:nvCxnSpPr>
        <p:spPr>
          <a:xfrm>
            <a:off x="8862060" y="4894511"/>
            <a:ext cx="218694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9DA6F-D0A6-E6A5-9F6F-142FE6FDC2F7}"/>
              </a:ext>
            </a:extLst>
          </p:cNvPr>
          <p:cNvCxnSpPr>
            <a:cxnSpLocks/>
          </p:cNvCxnSpPr>
          <p:nvPr/>
        </p:nvCxnSpPr>
        <p:spPr>
          <a:xfrm>
            <a:off x="8862060" y="3568631"/>
            <a:ext cx="154686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6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158293"/>
            <a:ext cx="11376025" cy="532149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US" dirty="0"/>
              <a:t>Main dipole – the new model: Results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353ED83-BCCE-30E8-D4D2-7D0A16FAD0CC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81C55EA-A6F4-2493-5C92-C7DB43AA6D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FE446262-01DC-AEA7-D60C-38F6272B2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65" y="1269755"/>
            <a:ext cx="5877364" cy="4897803"/>
          </a:xfrm>
          <a:prstGeom prst="rect">
            <a:avLst/>
          </a:prstGeom>
        </p:spPr>
      </p:pic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EBD2992A-E287-556E-875E-519687A55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24035"/>
            <a:ext cx="5987093" cy="49892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C4F165D-C709-A5AD-2AB6-617E3FEEA5CE}"/>
                  </a:ext>
                </a:extLst>
              </p:cNvPr>
              <p:cNvSpPr txBox="1"/>
              <p:nvPr/>
            </p:nvSpPr>
            <p:spPr>
              <a:xfrm>
                <a:off x="407988" y="782024"/>
                <a:ext cx="3934282" cy="2980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𝐔</m:t>
                        </m:r>
                      </m:e>
                      <m:sub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𝐐𝐒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800" b="0" dirty="0">
                    <a:effectLst/>
                  </a:rPr>
                  <a:t>of an FPA @ </a:t>
                </a:r>
                <a:r>
                  <a:rPr lang="en-US" sz="1800" b="1" dirty="0">
                    <a:effectLst/>
                  </a:rPr>
                  <a:t>2 kA</a:t>
                </a:r>
                <a:r>
                  <a:rPr lang="en-US" sz="1800" b="0" dirty="0">
                    <a:effectLst/>
                  </a:rPr>
                  <a:t> w/ 10A/s ramp</a:t>
                </a:r>
                <a:endParaRPr lang="de-DE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C4F165D-C709-A5AD-2AB6-617E3FEEA5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782024"/>
                <a:ext cx="3934282" cy="298030"/>
              </a:xfrm>
              <a:prstGeom prst="rect">
                <a:avLst/>
              </a:prstGeom>
              <a:blipFill>
                <a:blip r:embed="rId4"/>
                <a:stretch>
                  <a:fillRect l="-2171" t="-26531" r="-2946" b="-408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18C34BC3-1A75-3B40-FB30-D463F86DBB09}"/>
              </a:ext>
            </a:extLst>
          </p:cNvPr>
          <p:cNvSpPr txBox="1"/>
          <p:nvPr/>
        </p:nvSpPr>
        <p:spPr>
          <a:xfrm rot="1122648">
            <a:off x="10158636" y="557556"/>
            <a:ext cx="1628775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b="1" dirty="0">
                <a:solidFill>
                  <a:schemeClr val="tx2"/>
                </a:solidFill>
              </a:rPr>
              <a:t>Low current</a:t>
            </a:r>
          </a:p>
        </p:txBody>
      </p:sp>
    </p:spTree>
    <p:extLst>
      <p:ext uri="{BB962C8B-B14F-4D97-AF65-F5344CB8AC3E}">
        <p14:creationId xmlns:p14="http://schemas.microsoft.com/office/powerpoint/2010/main" val="271395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46E2F6BD-E706-B347-0779-9535C7C5D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5541"/>
            <a:ext cx="5952349" cy="4960291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93EE9043-03EE-FCFF-8631-AEDCA42E8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84979"/>
            <a:ext cx="5952349" cy="49602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Main dipole – the new model: Results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D5F867-EAD2-A4B1-79FB-E5FE92565572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774CEA1-11AD-A0D1-8A0C-0931DCCE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130361-CE71-478E-3C63-4631E0BB55F8}"/>
                  </a:ext>
                </a:extLst>
              </p:cNvPr>
              <p:cNvSpPr txBox="1"/>
              <p:nvPr/>
            </p:nvSpPr>
            <p:spPr>
              <a:xfrm>
                <a:off x="407987" y="922556"/>
                <a:ext cx="4011355" cy="2980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𝐔</m:t>
                        </m:r>
                      </m:e>
                      <m:sub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𝐐𝐒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800" b="0" dirty="0">
                    <a:effectLst/>
                  </a:rPr>
                  <a:t>of an FPA @ </a:t>
                </a:r>
                <a:r>
                  <a:rPr lang="en-US" sz="1800" b="1" dirty="0">
                    <a:effectLst/>
                  </a:rPr>
                  <a:t>11 kA</a:t>
                </a:r>
                <a:r>
                  <a:rPr lang="en-US" sz="1800" b="0" dirty="0">
                    <a:effectLst/>
                  </a:rPr>
                  <a:t> w/ 10A/s ramp</a:t>
                </a:r>
                <a:endParaRPr lang="de-DE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130361-CE71-478E-3C63-4631E0BB5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922556"/>
                <a:ext cx="4011355" cy="298030"/>
              </a:xfrm>
              <a:prstGeom prst="rect">
                <a:avLst/>
              </a:prstGeom>
              <a:blipFill>
                <a:blip r:embed="rId4"/>
                <a:stretch>
                  <a:fillRect l="-2128" t="-26531" r="-3799" b="-408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CB73DDD-444A-7F9B-42A4-A897FD6406D4}"/>
              </a:ext>
            </a:extLst>
          </p:cNvPr>
          <p:cNvSpPr txBox="1"/>
          <p:nvPr/>
        </p:nvSpPr>
        <p:spPr>
          <a:xfrm rot="1122648">
            <a:off x="10418185" y="557556"/>
            <a:ext cx="1628775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b="1" dirty="0">
                <a:solidFill>
                  <a:schemeClr val="tx2"/>
                </a:solidFill>
              </a:rPr>
              <a:t>High current</a:t>
            </a:r>
          </a:p>
        </p:txBody>
      </p:sp>
    </p:spTree>
    <p:extLst>
      <p:ext uri="{BB962C8B-B14F-4D97-AF65-F5344CB8AC3E}">
        <p14:creationId xmlns:p14="http://schemas.microsoft.com/office/powerpoint/2010/main" val="409934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46E2F6BD-E706-B347-0779-9535C7C5D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5541"/>
            <a:ext cx="5952349" cy="4960291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93EE9043-03EE-FCFF-8631-AEDCA42E8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84979"/>
            <a:ext cx="5952349" cy="49602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Main dipole – the new model: Results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D5F867-EAD2-A4B1-79FB-E5FE92565572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774CEA1-11AD-A0D1-8A0C-0931DCCE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130361-CE71-478E-3C63-4631E0BB55F8}"/>
                  </a:ext>
                </a:extLst>
              </p:cNvPr>
              <p:cNvSpPr txBox="1"/>
              <p:nvPr/>
            </p:nvSpPr>
            <p:spPr>
              <a:xfrm>
                <a:off x="407987" y="922556"/>
                <a:ext cx="4011355" cy="2980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𝐔</m:t>
                        </m:r>
                      </m:e>
                      <m:sub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𝐐𝐒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800" b="0" dirty="0">
                    <a:effectLst/>
                  </a:rPr>
                  <a:t>of an FPA @ </a:t>
                </a:r>
                <a:r>
                  <a:rPr lang="en-US" sz="1800" b="1" dirty="0">
                    <a:effectLst/>
                  </a:rPr>
                  <a:t>11 kA</a:t>
                </a:r>
                <a:r>
                  <a:rPr lang="en-US" sz="1800" b="0" dirty="0">
                    <a:effectLst/>
                  </a:rPr>
                  <a:t> w/ 10A/s ramp</a:t>
                </a:r>
                <a:endParaRPr lang="de-DE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130361-CE71-478E-3C63-4631E0BB5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922556"/>
                <a:ext cx="4011355" cy="298030"/>
              </a:xfrm>
              <a:prstGeom prst="rect">
                <a:avLst/>
              </a:prstGeom>
              <a:blipFill>
                <a:blip r:embed="rId4"/>
                <a:stretch>
                  <a:fillRect l="-2128" t="-26531" r="-3799" b="-408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CB73DDD-444A-7F9B-42A4-A897FD6406D4}"/>
              </a:ext>
            </a:extLst>
          </p:cNvPr>
          <p:cNvSpPr txBox="1"/>
          <p:nvPr/>
        </p:nvSpPr>
        <p:spPr>
          <a:xfrm rot="1122648">
            <a:off x="10418185" y="557556"/>
            <a:ext cx="1628775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b="1" dirty="0">
                <a:solidFill>
                  <a:schemeClr val="tx2"/>
                </a:solidFill>
              </a:rPr>
              <a:t>High current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B69212-82A1-5038-FD1F-A8723702F7E0}"/>
              </a:ext>
            </a:extLst>
          </p:cNvPr>
          <p:cNvSpPr txBox="1"/>
          <p:nvPr/>
        </p:nvSpPr>
        <p:spPr>
          <a:xfrm>
            <a:off x="3976914" y="3152659"/>
            <a:ext cx="4919616" cy="553998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b="1" dirty="0"/>
              <a:t>Fitting not perfect yet </a:t>
            </a:r>
            <a:br>
              <a:rPr lang="de-DE" b="1" dirty="0"/>
            </a:br>
            <a:r>
              <a:rPr lang="de-DE" b="1" dirty="0">
                <a:sym typeface="Wingdings" panose="05000000000000000000" pitchFamily="2" charset="2"/>
              </a:rPr>
              <a:t> Investigation of other parameters ongoing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22467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Main dipole – the new model: Results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D5F867-EAD2-A4B1-79FB-E5FE92565572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774CEA1-11AD-A0D1-8A0C-0931DCCE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2090A6CF-C1C0-7CFD-D3FC-0F5CC713C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5" y="1082491"/>
            <a:ext cx="7042790" cy="46930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A8C51E-0347-78D7-BABE-0C1CBDF1EBCF}"/>
              </a:ext>
            </a:extLst>
          </p:cNvPr>
          <p:cNvSpPr txBox="1"/>
          <p:nvPr/>
        </p:nvSpPr>
        <p:spPr>
          <a:xfrm>
            <a:off x="7001073" y="1652671"/>
            <a:ext cx="4313104" cy="30469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/>
              <a:t>The beam-screen effect can also be seen </a:t>
            </a:r>
            <a:br>
              <a:rPr lang="de-DE" dirty="0"/>
            </a:br>
            <a:r>
              <a:rPr lang="de-DE" dirty="0"/>
              <a:t>and reproduced in the frequency domain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Transfer Function Measurements with the </a:t>
            </a:r>
            <a:br>
              <a:rPr lang="de-DE" dirty="0"/>
            </a:br>
            <a:r>
              <a:rPr lang="de-DE" dirty="0"/>
              <a:t>beamscreen at: </a:t>
            </a:r>
          </a:p>
          <a:p>
            <a:pPr marL="1257300" lvl="2" indent="-342900">
              <a:buAutoNum type="arabicPeriod"/>
            </a:pPr>
            <a:r>
              <a:rPr lang="de-DE" dirty="0"/>
              <a:t>20 K</a:t>
            </a:r>
          </a:p>
          <a:p>
            <a:pPr marL="1257300" lvl="2" indent="-342900">
              <a:buAutoNum type="arabicPeriod"/>
            </a:pPr>
            <a:r>
              <a:rPr lang="de-DE" dirty="0"/>
              <a:t>30 K</a:t>
            </a:r>
          </a:p>
          <a:p>
            <a:pPr marL="1257300" lvl="2" indent="-342900">
              <a:buAutoNum type="arabicPeriod"/>
            </a:pPr>
            <a:r>
              <a:rPr lang="de-DE" dirty="0"/>
              <a:t>40 K </a:t>
            </a:r>
          </a:p>
          <a:p>
            <a:pPr algn="l"/>
            <a:endParaRPr lang="de-DE" dirty="0"/>
          </a:p>
          <a:p>
            <a:pPr algn="l"/>
            <a:r>
              <a:rPr lang="de-DE" dirty="0"/>
              <a:t>The introduced impedance differences</a:t>
            </a:r>
          </a:p>
          <a:p>
            <a:pPr algn="l"/>
            <a:r>
              <a:rPr lang="de-DE" dirty="0"/>
              <a:t>can be accurately reproduced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E03FD7-A0FC-456C-DB70-E6D016059A18}"/>
              </a:ext>
            </a:extLst>
          </p:cNvPr>
          <p:cNvSpPr txBox="1"/>
          <p:nvPr/>
        </p:nvSpPr>
        <p:spPr>
          <a:xfrm rot="605193">
            <a:off x="7767984" y="5309614"/>
            <a:ext cx="3821560" cy="553998"/>
          </a:xfrm>
          <a:prstGeom prst="rect">
            <a:avLst/>
          </a:prstGeom>
          <a:noFill/>
          <a:ln w="158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Modelling of the main dipole in the </a:t>
            </a:r>
            <a:br>
              <a:rPr lang="de-DE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frequency domain is work in progress</a:t>
            </a:r>
          </a:p>
        </p:txBody>
      </p:sp>
      <p:pic>
        <p:nvPicPr>
          <p:cNvPr id="12" name="Picture 11" descr="A picture containing text, sign, outdoor, orange&#10;&#10;Description automatically generated">
            <a:extLst>
              <a:ext uri="{FF2B5EF4-FFF2-40B4-BE49-F238E27FC236}">
                <a16:creationId xmlns:a16="http://schemas.microsoft.com/office/drawing/2014/main" id="{AD49391A-FE88-4D2D-270C-937C2B9866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554" y="5401994"/>
            <a:ext cx="736206" cy="73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6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CC94B32-8565-48A7-3FDE-56530EA60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24050" cy="361121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Main dipole LHC circuit</a:t>
            </a:r>
            <a:br>
              <a:rPr lang="en-US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51F5AF-BD02-C824-5F24-A0CD49744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508" y="3200561"/>
            <a:ext cx="7825631" cy="251455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F556CD-5B2C-2A3E-D629-CA92DF6E434C}"/>
              </a:ext>
            </a:extLst>
          </p:cNvPr>
          <p:cNvCxnSpPr/>
          <p:nvPr/>
        </p:nvCxnSpPr>
        <p:spPr>
          <a:xfrm>
            <a:off x="2663687" y="1878496"/>
            <a:ext cx="1595575" cy="1272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E4C96DD-4689-5881-998A-C8F2C4DF84B3}"/>
              </a:ext>
            </a:extLst>
          </p:cNvPr>
          <p:cNvSpPr txBox="1"/>
          <p:nvPr/>
        </p:nvSpPr>
        <p:spPr>
          <a:xfrm rot="2284967">
            <a:off x="3080024" y="2316361"/>
            <a:ext cx="12182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Each octant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67FD1A-D93D-C201-8A4E-F9108E010658}"/>
              </a:ext>
            </a:extLst>
          </p:cNvPr>
          <p:cNvSpPr txBox="1"/>
          <p:nvPr/>
        </p:nvSpPr>
        <p:spPr>
          <a:xfrm>
            <a:off x="5531936" y="1200112"/>
            <a:ext cx="5809283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u="sng" dirty="0"/>
              <a:t>Each circuit consists of: </a:t>
            </a:r>
            <a:br>
              <a:rPr lang="en-US" u="sng" dirty="0"/>
            </a:br>
            <a:br>
              <a:rPr lang="en-US" dirty="0"/>
            </a:br>
            <a:r>
              <a:rPr lang="en-US" dirty="0"/>
              <a:t>- 154 MB dipoles</a:t>
            </a:r>
          </a:p>
          <a:p>
            <a:r>
              <a:rPr lang="en-US" dirty="0"/>
              <a:t>- 13 kA power converter (PC)</a:t>
            </a:r>
          </a:p>
          <a:p>
            <a:r>
              <a:rPr lang="en-US" dirty="0"/>
              <a:t>- Bus-bars between magnets</a:t>
            </a:r>
            <a:br>
              <a:rPr lang="en-US" dirty="0"/>
            </a:br>
            <a:r>
              <a:rPr lang="en-US" dirty="0"/>
              <a:t>- Current leads, sensing devices and earth fault systems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D986CB-1953-BDF1-02A2-326A80B36074}"/>
              </a:ext>
            </a:extLst>
          </p:cNvPr>
          <p:cNvSpPr txBox="1"/>
          <p:nvPr/>
        </p:nvSpPr>
        <p:spPr>
          <a:xfrm>
            <a:off x="398626" y="4369218"/>
            <a:ext cx="5238614" cy="19389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u="sng" dirty="0"/>
              <a:t>Protection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Protection by-pass diodes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Protective parallel resistors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4x Quench heater per magnet </a:t>
            </a:r>
            <a:br>
              <a:rPr lang="en-US" dirty="0"/>
            </a:br>
            <a:r>
              <a:rPr lang="en-US" dirty="0"/>
              <a:t>aperture</a:t>
            </a:r>
          </a:p>
          <a:p>
            <a:pPr marL="285750" indent="-285750">
              <a:buFontTx/>
              <a:buChar char="-"/>
            </a:pPr>
            <a:r>
              <a:rPr lang="en-US" dirty="0"/>
              <a:t>2x Energy extraction systems for protection (EE)</a:t>
            </a:r>
            <a:endParaRPr lang="en-US" u="sng" dirty="0"/>
          </a:p>
          <a:p>
            <a:pPr marL="285750" indent="-285750" algn="l">
              <a:buFontTx/>
              <a:buChar char="-"/>
            </a:pPr>
            <a:endParaRPr lang="en-CH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C2C335A3-05CB-A3D4-D3DB-9B025B8CC7F2}"/>
              </a:ext>
            </a:extLst>
          </p:cNvPr>
          <p:cNvSpPr/>
          <p:nvPr/>
        </p:nvSpPr>
        <p:spPr>
          <a:xfrm>
            <a:off x="7366218" y="1830534"/>
            <a:ext cx="124402" cy="117130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A7D0C8FD-8E02-92AD-9E3F-8899D2596C82}"/>
              </a:ext>
            </a:extLst>
          </p:cNvPr>
          <p:cNvSpPr/>
          <p:nvPr/>
        </p:nvSpPr>
        <p:spPr>
          <a:xfrm>
            <a:off x="5907305" y="3311870"/>
            <a:ext cx="124402" cy="117130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62E59C93-767C-9700-5CEB-8ACE9CBC4D4E}"/>
              </a:ext>
            </a:extLst>
          </p:cNvPr>
          <p:cNvSpPr/>
          <p:nvPr/>
        </p:nvSpPr>
        <p:spPr>
          <a:xfrm>
            <a:off x="8527370" y="2115055"/>
            <a:ext cx="124402" cy="117130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6021E0C0-8C45-99E6-B22C-2F1F47D59AF4}"/>
              </a:ext>
            </a:extLst>
          </p:cNvPr>
          <p:cNvSpPr/>
          <p:nvPr/>
        </p:nvSpPr>
        <p:spPr>
          <a:xfrm>
            <a:off x="5456728" y="3780712"/>
            <a:ext cx="124402" cy="117130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0AB5F25F-986D-9D44-071C-285BDC6C168E}"/>
              </a:ext>
            </a:extLst>
          </p:cNvPr>
          <p:cNvSpPr/>
          <p:nvPr/>
        </p:nvSpPr>
        <p:spPr>
          <a:xfrm>
            <a:off x="8534822" y="2393030"/>
            <a:ext cx="124402" cy="117130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81B911E1-CC1D-58AB-5D43-ABC2E588C3A4}"/>
              </a:ext>
            </a:extLst>
          </p:cNvPr>
          <p:cNvSpPr/>
          <p:nvPr/>
        </p:nvSpPr>
        <p:spPr>
          <a:xfrm>
            <a:off x="10014459" y="3421343"/>
            <a:ext cx="124402" cy="117130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D6E2C97D-A00C-642E-2402-B91F7FED031F}"/>
              </a:ext>
            </a:extLst>
          </p:cNvPr>
          <p:cNvSpPr/>
          <p:nvPr/>
        </p:nvSpPr>
        <p:spPr>
          <a:xfrm>
            <a:off x="11346422" y="2656669"/>
            <a:ext cx="119939" cy="99207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E35BC1BA-0591-A489-FEE9-0489FD204583}"/>
              </a:ext>
            </a:extLst>
          </p:cNvPr>
          <p:cNvSpPr/>
          <p:nvPr/>
        </p:nvSpPr>
        <p:spPr>
          <a:xfrm>
            <a:off x="5137523" y="3370435"/>
            <a:ext cx="101751" cy="99207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D39F315E-80BA-ADE7-7043-917DDEC9280C}"/>
              </a:ext>
            </a:extLst>
          </p:cNvPr>
          <p:cNvSpPr/>
          <p:nvPr/>
        </p:nvSpPr>
        <p:spPr>
          <a:xfrm>
            <a:off x="8483947" y="3983819"/>
            <a:ext cx="101751" cy="99207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B02995A8-65AF-A3CC-2F0D-D84B6D0E50DE}"/>
              </a:ext>
            </a:extLst>
          </p:cNvPr>
          <p:cNvSpPr/>
          <p:nvPr/>
        </p:nvSpPr>
        <p:spPr>
          <a:xfrm>
            <a:off x="10178022" y="4348302"/>
            <a:ext cx="101751" cy="99207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F85881FD-03BB-11B6-950E-64A906692AE8}"/>
              </a:ext>
            </a:extLst>
          </p:cNvPr>
          <p:cNvSpPr/>
          <p:nvPr/>
        </p:nvSpPr>
        <p:spPr>
          <a:xfrm>
            <a:off x="3386147" y="4719939"/>
            <a:ext cx="140845" cy="99207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63C3A8D2-6545-2A4F-579A-EB25013A4D49}"/>
              </a:ext>
            </a:extLst>
          </p:cNvPr>
          <p:cNvSpPr/>
          <p:nvPr/>
        </p:nvSpPr>
        <p:spPr>
          <a:xfrm>
            <a:off x="8020329" y="3706180"/>
            <a:ext cx="101751" cy="99207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5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A22FE0A-6DBE-E211-0D81-3E5BC5ED0511}"/>
              </a:ext>
            </a:extLst>
          </p:cNvPr>
          <p:cNvCxnSpPr>
            <a:cxnSpLocks/>
          </p:cNvCxnSpPr>
          <p:nvPr/>
        </p:nvCxnSpPr>
        <p:spPr>
          <a:xfrm flipH="1">
            <a:off x="7702550" y="3780712"/>
            <a:ext cx="317500" cy="38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2094110D-882F-7BC5-9B92-F824F66CB141}"/>
              </a:ext>
            </a:extLst>
          </p:cNvPr>
          <p:cNvSpPr/>
          <p:nvPr/>
        </p:nvSpPr>
        <p:spPr>
          <a:xfrm>
            <a:off x="3526992" y="5031928"/>
            <a:ext cx="140845" cy="99207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34" name="Flowchart: Connector 33">
            <a:extLst>
              <a:ext uri="{FF2B5EF4-FFF2-40B4-BE49-F238E27FC236}">
                <a16:creationId xmlns:a16="http://schemas.microsoft.com/office/drawing/2014/main" id="{526C5216-489A-BEFC-AF53-5186E5047FF0}"/>
              </a:ext>
            </a:extLst>
          </p:cNvPr>
          <p:cNvSpPr/>
          <p:nvPr/>
        </p:nvSpPr>
        <p:spPr>
          <a:xfrm>
            <a:off x="6424324" y="3982214"/>
            <a:ext cx="101751" cy="99207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35" name="Flowchart: Connector 34">
            <a:extLst>
              <a:ext uri="{FF2B5EF4-FFF2-40B4-BE49-F238E27FC236}">
                <a16:creationId xmlns:a16="http://schemas.microsoft.com/office/drawing/2014/main" id="{4AA6510F-207B-C9F6-83DC-51E114AE1E6A}"/>
              </a:ext>
            </a:extLst>
          </p:cNvPr>
          <p:cNvSpPr/>
          <p:nvPr/>
        </p:nvSpPr>
        <p:spPr>
          <a:xfrm>
            <a:off x="5637240" y="5844452"/>
            <a:ext cx="132376" cy="127522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EDC7030B-49E8-BE8E-A60D-E656440362BE}"/>
              </a:ext>
            </a:extLst>
          </p:cNvPr>
          <p:cNvSpPr/>
          <p:nvPr/>
        </p:nvSpPr>
        <p:spPr>
          <a:xfrm>
            <a:off x="4193074" y="4431849"/>
            <a:ext cx="132376" cy="127522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 dirty="0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AF5A803C-06F5-0896-5B1D-163B233462EC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id="{A1C51D1E-BD64-AF81-A5CE-827473908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94B643-B7AF-2C1F-C886-EB2E63382A96}"/>
              </a:ext>
            </a:extLst>
          </p:cNvPr>
          <p:cNvSpPr txBox="1"/>
          <p:nvPr/>
        </p:nvSpPr>
        <p:spPr>
          <a:xfrm>
            <a:off x="11248353" y="5138564"/>
            <a:ext cx="21800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9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EE1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24B82A-2C7B-8229-607E-4B778B7CCAEE}"/>
              </a:ext>
            </a:extLst>
          </p:cNvPr>
          <p:cNvSpPr txBox="1"/>
          <p:nvPr/>
        </p:nvSpPr>
        <p:spPr>
          <a:xfrm>
            <a:off x="4580503" y="5429463"/>
            <a:ext cx="21800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9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EE2</a:t>
            </a:r>
          </a:p>
        </p:txBody>
      </p:sp>
    </p:spTree>
    <p:extLst>
      <p:ext uri="{BB962C8B-B14F-4D97-AF65-F5344CB8AC3E}">
        <p14:creationId xmlns:p14="http://schemas.microsoft.com/office/powerpoint/2010/main" val="80668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775" y="408626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Conclusion</a:t>
            </a: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D5F867-EAD2-A4B1-79FB-E5FE92565572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774CEA1-11AD-A0D1-8A0C-0931DCCE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12FA2A2-969E-C4FD-B4A2-A56931755B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775234"/>
              </p:ext>
            </p:extLst>
          </p:nvPr>
        </p:nvGraphicFramePr>
        <p:xfrm>
          <a:off x="845210" y="2647052"/>
          <a:ext cx="10943590" cy="35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7340">
                  <a:extLst>
                    <a:ext uri="{9D8B030D-6E8A-4147-A177-3AD203B41FA5}">
                      <a16:colId xmlns:a16="http://schemas.microsoft.com/office/drawing/2014/main" val="3816352893"/>
                    </a:ext>
                  </a:extLst>
                </a:gridCol>
                <a:gridCol w="5556250">
                  <a:extLst>
                    <a:ext uri="{9D8B030D-6E8A-4147-A177-3AD203B41FA5}">
                      <a16:colId xmlns:a16="http://schemas.microsoft.com/office/drawing/2014/main" val="18163910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2011 equivalent model</a:t>
                      </a:r>
                      <a:endParaRPr lang="en-GB" sz="18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2022 equivalent model</a:t>
                      </a:r>
                      <a:endParaRPr lang="en-GB" sz="18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719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Good accuracy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Good accuracy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40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Empirical (not physics-driven)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7B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Physics-driven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403232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Predictive only for FPA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7B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Predictive for various events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633300"/>
                  </a:ext>
                </a:extLst>
              </a:tr>
              <a:tr h="133985">
                <a:tc vMerge="1">
                  <a:txBody>
                    <a:bodyPr/>
                    <a:lstStyle/>
                    <a:p>
                      <a:pPr algn="l" rtl="0" fontAlgn="ctr"/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Able to predict new magnet’s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behavior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(?)</a:t>
                      </a:r>
                    </a:p>
                  </a:txBody>
                  <a:tcPr marL="72000" marR="72000" marT="36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95248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Possible to add a short circuit to the model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167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easily scaled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7B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Scaled with current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46197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easily expandable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7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Expandable with other effects</a:t>
                      </a:r>
                    </a:p>
                  </a:txBody>
                  <a:tcPr marL="72000" marR="72000" marT="36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37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 sz="24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Expandable to frequency behaviour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620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Practical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Difficult to develop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7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54380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CFF43F1-FE12-FC63-7DC0-EADE054E2DDE}"/>
              </a:ext>
            </a:extLst>
          </p:cNvPr>
          <p:cNvSpPr txBox="1"/>
          <p:nvPr/>
        </p:nvSpPr>
        <p:spPr>
          <a:xfrm>
            <a:off x="10227475" y="6057318"/>
            <a:ext cx="15613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i="1" dirty="0">
                <a:solidFill>
                  <a:schemeClr val="tx2"/>
                </a:solidFill>
              </a:rPr>
              <a:t>Courtesy to E. Ravaioli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E16314-599B-A412-66E7-CE108BCD3966}"/>
              </a:ext>
            </a:extLst>
          </p:cNvPr>
          <p:cNvSpPr txBox="1"/>
          <p:nvPr/>
        </p:nvSpPr>
        <p:spPr>
          <a:xfrm>
            <a:off x="539750" y="1217750"/>
            <a:ext cx="111125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 dirty="0">
                <a:sym typeface="Wingdings" panose="05000000000000000000" pitchFamily="2" charset="2"/>
              </a:rPr>
              <a:t>Further analysis of the beam-screen surface resistances showed a </a:t>
            </a:r>
            <a:r>
              <a:rPr lang="de-DE" sz="1800" b="1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significant spread in purity and thickness </a:t>
            </a:r>
            <a:r>
              <a:rPr lang="de-DE" sz="1800" dirty="0">
                <a:sym typeface="Wingdings" panose="05000000000000000000" pitchFamily="2" charset="2"/>
              </a:rPr>
              <a:t>of the different copper layers of the beam-screen </a:t>
            </a:r>
            <a:br>
              <a:rPr lang="de-DE" sz="1800" dirty="0">
                <a:sym typeface="Wingdings" panose="05000000000000000000" pitchFamily="2" charset="2"/>
              </a:rPr>
            </a:br>
            <a:r>
              <a:rPr lang="de-DE" sz="1800" dirty="0">
                <a:sym typeface="Wingdings" panose="05000000000000000000" pitchFamily="2" charset="2"/>
              </a:rPr>
              <a:t> </a:t>
            </a:r>
            <a:r>
              <a:rPr lang="de-DE" sz="1800" b="1" dirty="0">
                <a:sym typeface="Wingdings" panose="05000000000000000000" pitchFamily="2" charset="2"/>
              </a:rPr>
              <a:t>Novel electrical network model of the main dipole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08424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BF582-E8A3-1861-1965-DD773EF33C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Thanks a lot for your attention! </a:t>
            </a:r>
            <a:r>
              <a:rPr lang="de-DE" dirty="0">
                <a:sym typeface="Wingdings" panose="05000000000000000000" pitchFamily="2" charset="2"/>
              </a:rPr>
              <a:t>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91430-3F1B-9FA4-4A97-1550D24AF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91DFF12-41C9-E186-5E51-740C32E06482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0236F8F-5F97-63B5-E656-53A886F863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2760946557"/>
      </p:ext>
    </p:extLst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B6458-7C4D-A3C3-0B21-64C20820DD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i="1" dirty="0"/>
              <a:t>Appendix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F0759A-1317-303C-D02A-8126E03315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1219D-D5D4-E17C-7B13-0099B4E7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7007CA5-56B1-7403-CBB0-2041C8259231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12387D9-757E-270F-738A-7B32248A34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1528750809"/>
      </p:ext>
    </p:extLst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775" y="279156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LHC main dipole magnet (MB)</a:t>
            </a:r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47E1A7-8582-995C-4F12-687FCE036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145" y="812027"/>
            <a:ext cx="8709709" cy="538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A15AA2A-1AB3-3A92-E847-7D0B87595955}"/>
              </a:ext>
            </a:extLst>
          </p:cNvPr>
          <p:cNvCxnSpPr>
            <a:cxnSpLocks/>
          </p:cNvCxnSpPr>
          <p:nvPr/>
        </p:nvCxnSpPr>
        <p:spPr>
          <a:xfrm>
            <a:off x="2852737" y="4591050"/>
            <a:ext cx="78489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6F60030-0D9C-2066-0D6D-D8658D22723F}"/>
              </a:ext>
            </a:extLst>
          </p:cNvPr>
          <p:cNvCxnSpPr>
            <a:cxnSpLocks/>
          </p:cNvCxnSpPr>
          <p:nvPr/>
        </p:nvCxnSpPr>
        <p:spPr>
          <a:xfrm flipH="1">
            <a:off x="8334375" y="2936081"/>
            <a:ext cx="804863" cy="204787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9547108-59AC-8CE3-8C30-ADF9368682BF}"/>
              </a:ext>
            </a:extLst>
          </p:cNvPr>
          <p:cNvCxnSpPr>
            <a:cxnSpLocks/>
          </p:cNvCxnSpPr>
          <p:nvPr/>
        </p:nvCxnSpPr>
        <p:spPr>
          <a:xfrm flipH="1">
            <a:off x="8691562" y="3190874"/>
            <a:ext cx="804863" cy="204787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E1350A8-E414-6168-5EE5-83C67B653E32}"/>
              </a:ext>
            </a:extLst>
          </p:cNvPr>
          <p:cNvSpPr txBox="1"/>
          <p:nvPr/>
        </p:nvSpPr>
        <p:spPr>
          <a:xfrm>
            <a:off x="8268457" y="4312104"/>
            <a:ext cx="214161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We will come back</a:t>
            </a:r>
            <a:br>
              <a:rPr lang="de-DE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de-DE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to these components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2310FE3-E2F4-9688-89FD-9D14C3975711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5C301D8B-9E60-BCE8-DEEB-D2EB6D229F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300176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4464253-CA06-F6B2-CEF3-B68E15930ED1}"/>
              </a:ext>
            </a:extLst>
          </p:cNvPr>
          <p:cNvGraphicFramePr>
            <a:graphicFrameLocks noGrp="1"/>
          </p:cNvGraphicFramePr>
          <p:nvPr/>
        </p:nvGraphicFramePr>
        <p:xfrm>
          <a:off x="7122253" y="1344898"/>
          <a:ext cx="4931810" cy="249888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95690">
                  <a:extLst>
                    <a:ext uri="{9D8B030D-6E8A-4147-A177-3AD203B41FA5}">
                      <a16:colId xmlns:a16="http://schemas.microsoft.com/office/drawing/2014/main" val="1482440802"/>
                    </a:ext>
                  </a:extLst>
                </a:gridCol>
                <a:gridCol w="1257630">
                  <a:extLst>
                    <a:ext uri="{9D8B030D-6E8A-4147-A177-3AD203B41FA5}">
                      <a16:colId xmlns:a16="http://schemas.microsoft.com/office/drawing/2014/main" val="3353454814"/>
                    </a:ext>
                  </a:extLst>
                </a:gridCol>
                <a:gridCol w="878490">
                  <a:extLst>
                    <a:ext uri="{9D8B030D-6E8A-4147-A177-3AD203B41FA5}">
                      <a16:colId xmlns:a16="http://schemas.microsoft.com/office/drawing/2014/main" val="1573430482"/>
                    </a:ext>
                  </a:extLst>
                </a:gridCol>
              </a:tblGrid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094885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Length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14.3 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508181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Operating temperature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1.9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209447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Nominal field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8.33 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213510"/>
                  </a:ext>
                </a:extLst>
              </a:tr>
              <a:tr h="365287">
                <a:tc>
                  <a:txBody>
                    <a:bodyPr/>
                    <a:lstStyle/>
                    <a:p>
                      <a:r>
                        <a:rPr lang="en-US" sz="1400" dirty="0"/>
                        <a:t>Current at nominal field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11850 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741403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Inductance at nominal field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98.7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mH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146621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Stored energy at nominal field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1.3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246263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Inner coil diameter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56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525917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69279652-0582-E055-D11A-D115D5C8B594}"/>
              </a:ext>
            </a:extLst>
          </p:cNvPr>
          <p:cNvGraphicFramePr>
            <a:graphicFrameLocks noGrp="1"/>
          </p:cNvGraphicFramePr>
          <p:nvPr/>
        </p:nvGraphicFramePr>
        <p:xfrm>
          <a:off x="7139031" y="4195256"/>
          <a:ext cx="4915032" cy="15240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69035">
                  <a:extLst>
                    <a:ext uri="{9D8B030D-6E8A-4147-A177-3AD203B41FA5}">
                      <a16:colId xmlns:a16="http://schemas.microsoft.com/office/drawing/2014/main" val="3601432725"/>
                    </a:ext>
                  </a:extLst>
                </a:gridCol>
                <a:gridCol w="1090569">
                  <a:extLst>
                    <a:ext uri="{9D8B030D-6E8A-4147-A177-3AD203B41FA5}">
                      <a16:colId xmlns:a16="http://schemas.microsoft.com/office/drawing/2014/main" val="2635288448"/>
                    </a:ext>
                  </a:extLst>
                </a:gridCol>
                <a:gridCol w="955428">
                  <a:extLst>
                    <a:ext uri="{9D8B030D-6E8A-4147-A177-3AD203B41FA5}">
                      <a16:colId xmlns:a16="http://schemas.microsoft.com/office/drawing/2014/main" val="3370791036"/>
                    </a:ext>
                  </a:extLst>
                </a:gridCol>
              </a:tblGrid>
              <a:tr h="237895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277483"/>
                  </a:ext>
                </a:extLst>
              </a:tr>
              <a:tr h="120032">
                <a:tc>
                  <a:txBody>
                    <a:bodyPr/>
                    <a:lstStyle/>
                    <a:p>
                      <a:r>
                        <a:rPr lang="en-US" sz="1400" dirty="0"/>
                        <a:t>Number of turns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320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233916"/>
                  </a:ext>
                </a:extLst>
              </a:tr>
              <a:tr h="237895">
                <a:tc>
                  <a:txBody>
                    <a:bodyPr/>
                    <a:lstStyle/>
                    <a:p>
                      <a:r>
                        <a:rPr lang="en-US" sz="1400" dirty="0"/>
                        <a:t>Number of strands per turn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28/36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810909"/>
                  </a:ext>
                </a:extLst>
              </a:tr>
              <a:tr h="237895">
                <a:tc>
                  <a:txBody>
                    <a:bodyPr/>
                    <a:lstStyle/>
                    <a:p>
                      <a:r>
                        <a:rPr lang="en-US" sz="1400" dirty="0"/>
                        <a:t>Number of filaments per strand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8900/6500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382294"/>
                  </a:ext>
                </a:extLst>
              </a:tr>
              <a:tr h="237895">
                <a:tc>
                  <a:txBody>
                    <a:bodyPr/>
                    <a:lstStyle/>
                    <a:p>
                      <a:r>
                        <a:rPr lang="en-US" sz="1400" dirty="0"/>
                        <a:t>Critical current @ 10 T, 1.9 K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13.75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kA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710656"/>
                  </a:ext>
                </a:extLst>
              </a:tr>
            </a:tbl>
          </a:graphicData>
        </a:graphic>
      </p:graphicFrame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B5E8B56-4D9F-53ED-EC31-C354C362E846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FC6A292-9B38-C927-DD92-E9F00678F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E39F8745-1830-551D-9674-F1061BB04731}"/>
              </a:ext>
            </a:extLst>
          </p:cNvPr>
          <p:cNvSpPr txBox="1">
            <a:spLocks/>
          </p:cNvSpPr>
          <p:nvPr/>
        </p:nvSpPr>
        <p:spPr>
          <a:xfrm>
            <a:off x="412775" y="2791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LHC main dipole magnet</a:t>
            </a:r>
            <a:endParaRPr lang="de-DE" b="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0E0F5F-D61C-F73F-034B-AC0D19E8F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735" y="1344898"/>
            <a:ext cx="7019925" cy="443865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944CD46-19B3-43AD-D001-65D1F219D850}"/>
              </a:ext>
            </a:extLst>
          </p:cNvPr>
          <p:cNvCxnSpPr/>
          <p:nvPr/>
        </p:nvCxnSpPr>
        <p:spPr>
          <a:xfrm>
            <a:off x="1752600" y="1914525"/>
            <a:ext cx="476250" cy="116205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ED92678-9BB7-12FF-61D9-389B2FDE7F65}"/>
              </a:ext>
            </a:extLst>
          </p:cNvPr>
          <p:cNvSpPr txBox="1"/>
          <p:nvPr/>
        </p:nvSpPr>
        <p:spPr>
          <a:xfrm>
            <a:off x="1296545" y="1729859"/>
            <a:ext cx="91210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dirty="0">
                <a:solidFill>
                  <a:schemeClr val="tx2"/>
                </a:solidFill>
              </a:rPr>
              <a:t>Beam-screen</a:t>
            </a:r>
          </a:p>
        </p:txBody>
      </p:sp>
    </p:spTree>
    <p:extLst>
      <p:ext uri="{BB962C8B-B14F-4D97-AF65-F5344CB8AC3E}">
        <p14:creationId xmlns:p14="http://schemas.microsoft.com/office/powerpoint/2010/main" val="344658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AEDEEDAD-A2AE-D80F-627C-BDD880B15011}"/>
              </a:ext>
            </a:extLst>
          </p:cNvPr>
          <p:cNvSpPr/>
          <p:nvPr/>
        </p:nvSpPr>
        <p:spPr>
          <a:xfrm>
            <a:off x="7201805" y="3769819"/>
            <a:ext cx="5040999" cy="2552624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F1E7D3-6CE2-6C87-3C11-48B3A711B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Data from Butting (2003/2004) – Random example</a:t>
            </a:r>
            <a:endParaRPr lang="en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DCAB8127-4171-D1E5-5F3E-3965170A633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43281" y="1057511"/>
              <a:ext cx="11031523" cy="763647"/>
            </p:xfrm>
            <a:graphic>
              <a:graphicData uri="http://schemas.openxmlformats.org/drawingml/2006/table">
                <a:tbl>
                  <a:tblPr/>
                  <a:tblGrid>
                    <a:gridCol w="346089">
                      <a:extLst>
                        <a:ext uri="{9D8B030D-6E8A-4147-A177-3AD203B41FA5}">
                          <a16:colId xmlns:a16="http://schemas.microsoft.com/office/drawing/2014/main" val="2599213434"/>
                        </a:ext>
                      </a:extLst>
                    </a:gridCol>
                    <a:gridCol w="550796">
                      <a:extLst>
                        <a:ext uri="{9D8B030D-6E8A-4147-A177-3AD203B41FA5}">
                          <a16:colId xmlns:a16="http://schemas.microsoft.com/office/drawing/2014/main" val="723337167"/>
                        </a:ext>
                      </a:extLst>
                    </a:gridCol>
                    <a:gridCol w="781503">
                      <a:extLst>
                        <a:ext uri="{9D8B030D-6E8A-4147-A177-3AD203B41FA5}">
                          <a16:colId xmlns:a16="http://schemas.microsoft.com/office/drawing/2014/main" val="1419051599"/>
                        </a:ext>
                      </a:extLst>
                    </a:gridCol>
                    <a:gridCol w="459609">
                      <a:extLst>
                        <a:ext uri="{9D8B030D-6E8A-4147-A177-3AD203B41FA5}">
                          <a16:colId xmlns:a16="http://schemas.microsoft.com/office/drawing/2014/main" val="340121280"/>
                        </a:ext>
                      </a:extLst>
                    </a:gridCol>
                    <a:gridCol w="687376">
                      <a:extLst>
                        <a:ext uri="{9D8B030D-6E8A-4147-A177-3AD203B41FA5}">
                          <a16:colId xmlns:a16="http://schemas.microsoft.com/office/drawing/2014/main" val="1321354189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1948850478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742344697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2531409307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1807588164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4154645920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1405948465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3272806755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3577567874"/>
                        </a:ext>
                      </a:extLst>
                    </a:gridCol>
                    <a:gridCol w="707238">
                      <a:extLst>
                        <a:ext uri="{9D8B030D-6E8A-4147-A177-3AD203B41FA5}">
                          <a16:colId xmlns:a16="http://schemas.microsoft.com/office/drawing/2014/main" val="3117422560"/>
                        </a:ext>
                      </a:extLst>
                    </a:gridCol>
                  </a:tblGrid>
                  <a:tr h="207684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Series</a:t>
                          </a:r>
                        </a:p>
                      </a:txBody>
                      <a:tcPr marL="9525" marR="9525" marT="9525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Specimen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Tube 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No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.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Charge-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No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. (Bohler)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Coil 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No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.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RRR 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Cu</a:t>
                          </a:r>
                          <a:endParaRPr lang="de-DE" sz="1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U @293 K [V]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U @77 K [V] 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U @4.2 K [V]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Length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[m]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Width [m]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Thickness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(total)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Thickness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I (OFE-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Cu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Thickness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(P506)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@ 4.2 K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51112201"/>
                      </a:ext>
                    </a:extLst>
                  </a:tr>
                  <a:tr h="210430"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P. 5358</a:t>
                          </a:r>
                          <a:endParaRPr lang="de-DE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391324/1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96/1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145.820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0.00699600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0.00112400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0.00006300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0.07586000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0.00200000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0.00107800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0.00008360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0.00099440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1.66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6151062"/>
                      </a:ext>
                    </a:extLst>
                  </a:tr>
                  <a:tr h="207684"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P. 5399</a:t>
                          </a:r>
                          <a:endParaRPr lang="de-DE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387025/2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95/1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81.218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0.00695900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0.00116000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0.00011200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0.07586000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0.00200000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0.00107500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0.00008280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0.00099220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2.95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23234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DCAB8127-4171-D1E5-5F3E-3965170A633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6207316"/>
                  </p:ext>
                </p:extLst>
              </p:nvPr>
            </p:nvGraphicFramePr>
            <p:xfrm>
              <a:off x="243281" y="1057511"/>
              <a:ext cx="11031523" cy="763647"/>
            </p:xfrm>
            <a:graphic>
              <a:graphicData uri="http://schemas.openxmlformats.org/drawingml/2006/table">
                <a:tbl>
                  <a:tblPr/>
                  <a:tblGrid>
                    <a:gridCol w="346089">
                      <a:extLst>
                        <a:ext uri="{9D8B030D-6E8A-4147-A177-3AD203B41FA5}">
                          <a16:colId xmlns:a16="http://schemas.microsoft.com/office/drawing/2014/main" val="2599213434"/>
                        </a:ext>
                      </a:extLst>
                    </a:gridCol>
                    <a:gridCol w="550796">
                      <a:extLst>
                        <a:ext uri="{9D8B030D-6E8A-4147-A177-3AD203B41FA5}">
                          <a16:colId xmlns:a16="http://schemas.microsoft.com/office/drawing/2014/main" val="723337167"/>
                        </a:ext>
                      </a:extLst>
                    </a:gridCol>
                    <a:gridCol w="781503">
                      <a:extLst>
                        <a:ext uri="{9D8B030D-6E8A-4147-A177-3AD203B41FA5}">
                          <a16:colId xmlns:a16="http://schemas.microsoft.com/office/drawing/2014/main" val="1419051599"/>
                        </a:ext>
                      </a:extLst>
                    </a:gridCol>
                    <a:gridCol w="459609">
                      <a:extLst>
                        <a:ext uri="{9D8B030D-6E8A-4147-A177-3AD203B41FA5}">
                          <a16:colId xmlns:a16="http://schemas.microsoft.com/office/drawing/2014/main" val="340121280"/>
                        </a:ext>
                      </a:extLst>
                    </a:gridCol>
                    <a:gridCol w="687376">
                      <a:extLst>
                        <a:ext uri="{9D8B030D-6E8A-4147-A177-3AD203B41FA5}">
                          <a16:colId xmlns:a16="http://schemas.microsoft.com/office/drawing/2014/main" val="1321354189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1948850478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742344697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2531409307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1807588164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4154645920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1405948465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3272806755"/>
                        </a:ext>
                      </a:extLst>
                    </a:gridCol>
                    <a:gridCol w="937364">
                      <a:extLst>
                        <a:ext uri="{9D8B030D-6E8A-4147-A177-3AD203B41FA5}">
                          <a16:colId xmlns:a16="http://schemas.microsoft.com/office/drawing/2014/main" val="3577567874"/>
                        </a:ext>
                      </a:extLst>
                    </a:gridCol>
                    <a:gridCol w="707238">
                      <a:extLst>
                        <a:ext uri="{9D8B030D-6E8A-4147-A177-3AD203B41FA5}">
                          <a16:colId xmlns:a16="http://schemas.microsoft.com/office/drawing/2014/main" val="3117422560"/>
                        </a:ext>
                      </a:extLst>
                    </a:gridCol>
                  </a:tblGrid>
                  <a:tr h="31432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Series</a:t>
                          </a:r>
                        </a:p>
                      </a:txBody>
                      <a:tcPr marL="9525" marR="9525" marT="9525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Specimen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Tube 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No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.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Charge-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No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. (Bohler)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Coil 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No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.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RRR 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Cu</a:t>
                          </a:r>
                          <a:endParaRPr lang="de-DE" sz="1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U @293 K [V]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U @77 K [V] 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U @4.2 K [V]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Length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[m]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Width [m]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Thickness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(total)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Thickness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I (OFE-</a:t>
                          </a:r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Cu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de-DE" sz="1000" b="1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Thickness</a:t>
                          </a:r>
                          <a:r>
                            <a:rPr lang="de-DE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 (P506)</a:t>
                          </a:r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9525" marR="9525" marT="9525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461207" t="-9615" r="-862" b="-17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51112201"/>
                      </a:ext>
                    </a:extLst>
                  </a:tr>
                  <a:tr h="224661"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P. 5358</a:t>
                          </a:r>
                          <a:endParaRPr lang="de-DE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391324/1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96/1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145.820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0.00699600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0.00112400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0.00006300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0.07586000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0.00200000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0.00107800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0.00008360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0.00099440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1.66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6151062"/>
                      </a:ext>
                    </a:extLst>
                  </a:tr>
                  <a:tr h="224661"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</a:rPr>
                            <a:t>P. 5399</a:t>
                          </a:r>
                          <a:endParaRPr lang="de-DE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387025/2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95/1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81.218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0.00695900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0.00116000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0.00011200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0.07586000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0.00200000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0.00107500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0.00008280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0.00099220</a:t>
                          </a:r>
                          <a:endParaRPr lang="en-CH" sz="2100" b="0" i="0" u="none" strike="noStrike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CH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2.95</a:t>
                          </a:r>
                          <a:endParaRPr lang="en-CH" sz="2100" b="0" i="0" u="none" strike="noStrike" dirty="0"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11301" marR="11301" marT="11301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CBA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232348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98F832-6DED-3A4D-F6CD-B83CF50FE4BB}"/>
                  </a:ext>
                </a:extLst>
              </p:cNvPr>
              <p:cNvSpPr txBox="1"/>
              <p:nvPr/>
            </p:nvSpPr>
            <p:spPr>
              <a:xfrm>
                <a:off x="8097864" y="2123253"/>
                <a:ext cx="393040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chemeClr val="tx2">
                        <a:lumMod val="50000"/>
                        <a:lumOff val="50000"/>
                      </a:schemeClr>
                    </a:solidFill>
                  </a:rPr>
                  <a:t>CERN acceptance criteria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&lt;3.5 </m:t>
                    </m:r>
                    <m:r>
                      <a:rPr lang="en-US" b="0" i="1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l-GR" b="0" i="1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US" b="0" i="1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CH" dirty="0">
                  <a:solidFill>
                    <a:schemeClr val="tx2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98F832-6DED-3A4D-F6CD-B83CF50FE4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7864" y="2123253"/>
                <a:ext cx="3930408" cy="276999"/>
              </a:xfrm>
              <a:prstGeom prst="rect">
                <a:avLst/>
              </a:prstGeom>
              <a:blipFill>
                <a:blip r:embed="rId3"/>
                <a:stretch>
                  <a:fillRect l="-3566" t="-28261" r="-465" b="-5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97FD8BE-8441-182D-796D-B33BF8F816DB}"/>
              </a:ext>
            </a:extLst>
          </p:cNvPr>
          <p:cNvCxnSpPr/>
          <p:nvPr/>
        </p:nvCxnSpPr>
        <p:spPr>
          <a:xfrm flipV="1">
            <a:off x="11042542" y="1898542"/>
            <a:ext cx="0" cy="224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AB6B68D-06FE-CF0E-27FD-5C76546D1697}"/>
                  </a:ext>
                </a:extLst>
              </p:cNvPr>
              <p:cNvSpPr txBox="1"/>
              <p:nvPr/>
            </p:nvSpPr>
            <p:spPr>
              <a:xfrm>
                <a:off x="5023359" y="2400252"/>
                <a:ext cx="1517467" cy="832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</m:oMath>
                  </m:oMathPara>
                </a14:m>
                <a:endParaRPr lang="en-US" sz="2000" b="0" dirty="0">
                  <a:ea typeface="Cambria Math" panose="02040503050406030204" pitchFamily="18" charset="0"/>
                </a:endParaRPr>
              </a:p>
              <a:p>
                <a:pPr algn="l"/>
                <a:endParaRPr lang="en-CH" sz="2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AB6B68D-06FE-CF0E-27FD-5C76546D1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359" y="2400252"/>
                <a:ext cx="1517467" cy="8327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Left Brace 16">
            <a:extLst>
              <a:ext uri="{FF2B5EF4-FFF2-40B4-BE49-F238E27FC236}">
                <a16:creationId xmlns:a16="http://schemas.microsoft.com/office/drawing/2014/main" id="{0ECC5EA7-6FB8-DA54-0E12-AED77F328C20}"/>
              </a:ext>
            </a:extLst>
          </p:cNvPr>
          <p:cNvSpPr/>
          <p:nvPr/>
        </p:nvSpPr>
        <p:spPr>
          <a:xfrm rot="16200000">
            <a:off x="4333010" y="665201"/>
            <a:ext cx="266311" cy="269139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14D18E4-A05F-5042-DAF9-1C58A707EEC9}"/>
              </a:ext>
            </a:extLst>
          </p:cNvPr>
          <p:cNvCxnSpPr>
            <a:cxnSpLocks/>
          </p:cNvCxnSpPr>
          <p:nvPr/>
        </p:nvCxnSpPr>
        <p:spPr>
          <a:xfrm>
            <a:off x="4522186" y="2200634"/>
            <a:ext cx="1126946" cy="325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660308D-8197-DBEA-DCCC-604B9310BC28}"/>
              </a:ext>
            </a:extLst>
          </p:cNvPr>
          <p:cNvCxnSpPr>
            <a:cxnSpLocks/>
          </p:cNvCxnSpPr>
          <p:nvPr/>
        </p:nvCxnSpPr>
        <p:spPr>
          <a:xfrm flipH="1">
            <a:off x="6431797" y="1877740"/>
            <a:ext cx="770008" cy="522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B4AA981-845C-D8BB-B4E8-BCFAD55F248C}"/>
              </a:ext>
            </a:extLst>
          </p:cNvPr>
          <p:cNvCxnSpPr>
            <a:cxnSpLocks/>
          </p:cNvCxnSpPr>
          <p:nvPr/>
        </p:nvCxnSpPr>
        <p:spPr>
          <a:xfrm>
            <a:off x="5965031" y="1847850"/>
            <a:ext cx="56020" cy="678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0043FF7-FB94-5AF7-3A7B-BB150916A49B}"/>
                  </a:ext>
                </a:extLst>
              </p:cNvPr>
              <p:cNvSpPr txBox="1"/>
              <p:nvPr/>
            </p:nvSpPr>
            <p:spPr>
              <a:xfrm>
                <a:off x="407988" y="3968988"/>
                <a:ext cx="2219710" cy="10799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algn="l"/>
                <a:endParaRPr lang="en-US" b="0" dirty="0">
                  <a:ea typeface="Cambria Math" panose="02040503050406030204" pitchFamily="18" charset="0"/>
                </a:endParaRPr>
              </a:p>
              <a:p>
                <a:pPr algn="l"/>
                <a:endParaRPr lang="en-CH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0043FF7-FB94-5AF7-3A7B-BB150916A4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3968988"/>
                <a:ext cx="2219710" cy="10799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82092F14-AB6C-7E33-3C31-3EDAC3891F59}"/>
              </a:ext>
            </a:extLst>
          </p:cNvPr>
          <p:cNvSpPr txBox="1"/>
          <p:nvPr/>
        </p:nvSpPr>
        <p:spPr>
          <a:xfrm>
            <a:off x="6756630" y="2462433"/>
            <a:ext cx="7887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, I = 1 A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12AA11-AA18-2C29-FA65-E05D6C57EC4A}"/>
                  </a:ext>
                </a:extLst>
              </p:cNvPr>
              <p:cNvSpPr txBox="1"/>
              <p:nvPr/>
            </p:nvSpPr>
            <p:spPr>
              <a:xfrm>
                <a:off x="3211973" y="4043328"/>
                <a:ext cx="904415" cy="751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algn="l"/>
                <a:endParaRPr lang="en-CH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12AA11-AA18-2C29-FA65-E05D6C57EC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973" y="4043328"/>
                <a:ext cx="904415" cy="75129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F1AF385E-DAF8-224B-1D0A-445A2AB1ACB4}"/>
              </a:ext>
            </a:extLst>
          </p:cNvPr>
          <p:cNvSpPr txBox="1"/>
          <p:nvPr/>
        </p:nvSpPr>
        <p:spPr>
          <a:xfrm>
            <a:off x="205415" y="3585633"/>
            <a:ext cx="54245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Now inserting all values from above (Butting) yields:  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5" name="Table 45">
                <a:extLst>
                  <a:ext uri="{FF2B5EF4-FFF2-40B4-BE49-F238E27FC236}">
                    <a16:creationId xmlns:a16="http://schemas.microsoft.com/office/drawing/2014/main" id="{1EB671CF-2D88-D14D-ED25-D46ECEA2CBB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05415" y="2398392"/>
              <a:ext cx="4195135" cy="8610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190377">
                      <a:extLst>
                        <a:ext uri="{9D8B030D-6E8A-4147-A177-3AD203B41FA5}">
                          <a16:colId xmlns:a16="http://schemas.microsoft.com/office/drawing/2014/main" val="3242449832"/>
                        </a:ext>
                      </a:extLst>
                    </a:gridCol>
                    <a:gridCol w="1031531">
                      <a:extLst>
                        <a:ext uri="{9D8B030D-6E8A-4147-A177-3AD203B41FA5}">
                          <a16:colId xmlns:a16="http://schemas.microsoft.com/office/drawing/2014/main" val="1574927115"/>
                        </a:ext>
                      </a:extLst>
                    </a:gridCol>
                    <a:gridCol w="982446">
                      <a:extLst>
                        <a:ext uri="{9D8B030D-6E8A-4147-A177-3AD203B41FA5}">
                          <a16:colId xmlns:a16="http://schemas.microsoft.com/office/drawing/2014/main" val="481607072"/>
                        </a:ext>
                      </a:extLst>
                    </a:gridCol>
                    <a:gridCol w="990781">
                      <a:extLst>
                        <a:ext uri="{9D8B030D-6E8A-4147-A177-3AD203B41FA5}">
                          <a16:colId xmlns:a16="http://schemas.microsoft.com/office/drawing/2014/main" val="1599515289"/>
                        </a:ext>
                      </a:extLst>
                    </a:gridCol>
                  </a:tblGrid>
                  <a:tr h="220940"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CH" sz="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𝝆</m:t>
                              </m:r>
                            </m:oMath>
                          </a14:m>
                          <a:r>
                            <a:rPr lang="en-US" sz="800" dirty="0"/>
                            <a:t>(T= 293 K)</a:t>
                          </a:r>
                          <a:r>
                            <a:rPr lang="en-US" sz="800" baseline="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800" b="1" i="0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80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US" sz="800" b="1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r>
                            <a:rPr lang="en-US" sz="800" b="1" dirty="0">
                              <a:ea typeface="Cambria Math" panose="02040503050406030204" pitchFamily="18" charset="0"/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CH" sz="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𝝆</m:t>
                              </m:r>
                            </m:oMath>
                          </a14:m>
                          <a:r>
                            <a:rPr lang="en-US" sz="800" dirty="0"/>
                            <a:t>(T= 77 K)</a:t>
                          </a:r>
                          <a:r>
                            <a:rPr lang="en-US" sz="800" baseline="0" dirty="0"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800" b="1" i="0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80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US" sz="800" b="1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r>
                            <a:rPr lang="en-US" sz="800" dirty="0"/>
                            <a:t>]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CH" sz="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𝝆</m:t>
                              </m:r>
                            </m:oMath>
                          </a14:m>
                          <a:r>
                            <a:rPr lang="en-US" sz="800" dirty="0"/>
                            <a:t>(T= 4.2 K) [</a:t>
                          </a:r>
                          <a14:m>
                            <m:oMath xmlns:m="http://schemas.openxmlformats.org/officeDocument/2006/math">
                              <m:r>
                                <a:rPr lang="en-US" sz="80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US" sz="800" b="1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r>
                            <a:rPr lang="en-US" sz="800" b="1" dirty="0">
                              <a:ea typeface="Cambria Math" panose="02040503050406030204" pitchFamily="18" charset="0"/>
                            </a:rPr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581037"/>
                      </a:ext>
                    </a:extLst>
                  </a:tr>
                  <a:tr h="176165"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Copper (RRR = 146)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1.7e-8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2.0e-9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1.06e-10</a:t>
                          </a:r>
                          <a:endParaRPr lang="en-CH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5753427"/>
                      </a:ext>
                    </a:extLst>
                  </a:tr>
                  <a:tr h="17616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dirty="0"/>
                            <a:t>Copper (RRR = 81)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1.7e-8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2.1e-9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1.92e-10</a:t>
                          </a:r>
                          <a:endParaRPr lang="en-CH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4591990"/>
                      </a:ext>
                    </a:extLst>
                  </a:tr>
                  <a:tr h="176165"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Steel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6.8e-7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5.3e-7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5.0e-7</a:t>
                          </a:r>
                          <a:endParaRPr lang="en-CH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82047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5" name="Table 45">
                <a:extLst>
                  <a:ext uri="{FF2B5EF4-FFF2-40B4-BE49-F238E27FC236}">
                    <a16:creationId xmlns:a16="http://schemas.microsoft.com/office/drawing/2014/main" id="{1EB671CF-2D88-D14D-ED25-D46ECEA2CBB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04214723"/>
                  </p:ext>
                </p:extLst>
              </p:nvPr>
            </p:nvGraphicFramePr>
            <p:xfrm>
              <a:off x="205415" y="2398392"/>
              <a:ext cx="4195135" cy="8610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190377">
                      <a:extLst>
                        <a:ext uri="{9D8B030D-6E8A-4147-A177-3AD203B41FA5}">
                          <a16:colId xmlns:a16="http://schemas.microsoft.com/office/drawing/2014/main" val="3242449832"/>
                        </a:ext>
                      </a:extLst>
                    </a:gridCol>
                    <a:gridCol w="1031531">
                      <a:extLst>
                        <a:ext uri="{9D8B030D-6E8A-4147-A177-3AD203B41FA5}">
                          <a16:colId xmlns:a16="http://schemas.microsoft.com/office/drawing/2014/main" val="1574927115"/>
                        </a:ext>
                      </a:extLst>
                    </a:gridCol>
                    <a:gridCol w="982446">
                      <a:extLst>
                        <a:ext uri="{9D8B030D-6E8A-4147-A177-3AD203B41FA5}">
                          <a16:colId xmlns:a16="http://schemas.microsoft.com/office/drawing/2014/main" val="481607072"/>
                        </a:ext>
                      </a:extLst>
                    </a:gridCol>
                    <a:gridCol w="990781">
                      <a:extLst>
                        <a:ext uri="{9D8B030D-6E8A-4147-A177-3AD203B41FA5}">
                          <a16:colId xmlns:a16="http://schemas.microsoft.com/office/drawing/2014/main" val="1599515289"/>
                        </a:ext>
                      </a:extLst>
                    </a:gridCol>
                  </a:tblGrid>
                  <a:tr h="220940"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7"/>
                          <a:stretch>
                            <a:fillRect l="-115976" t="-5556" r="-192899" b="-30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7"/>
                          <a:stretch>
                            <a:fillRect l="-226708" t="-5556" r="-102484" b="-30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7"/>
                          <a:stretch>
                            <a:fillRect l="-322699" t="-5556" r="-1227" b="-30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581037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Copper (RRR = 146)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1.7e-8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2.0e-9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1.06e-10</a:t>
                          </a:r>
                          <a:endParaRPr lang="en-CH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5753427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dirty="0"/>
                            <a:t>Copper (RRR = 81)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1.7e-8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2.1e-9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1.92e-10</a:t>
                          </a:r>
                          <a:endParaRPr lang="en-CH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459199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Steel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6.8e-7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5.3e-7</a:t>
                          </a:r>
                          <a:endParaRPr lang="en-CH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800" dirty="0"/>
                            <a:t>5.0e-7</a:t>
                          </a:r>
                          <a:endParaRPr lang="en-CH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820474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46" name="Table 46">
            <a:extLst>
              <a:ext uri="{FF2B5EF4-FFF2-40B4-BE49-F238E27FC236}">
                <a16:creationId xmlns:a16="http://schemas.microsoft.com/office/drawing/2014/main" id="{4F85BD91-0AEA-B424-5537-8A1A13DEF773}"/>
              </a:ext>
            </a:extLst>
          </p:cNvPr>
          <p:cNvGraphicFramePr>
            <a:graphicFrameLocks noGrp="1"/>
          </p:cNvGraphicFramePr>
          <p:nvPr/>
        </p:nvGraphicFramePr>
        <p:xfrm>
          <a:off x="205415" y="5438076"/>
          <a:ext cx="6103944" cy="77768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25986">
                  <a:extLst>
                    <a:ext uri="{9D8B030D-6E8A-4147-A177-3AD203B41FA5}">
                      <a16:colId xmlns:a16="http://schemas.microsoft.com/office/drawing/2014/main" val="3713481005"/>
                    </a:ext>
                  </a:extLst>
                </a:gridCol>
                <a:gridCol w="1139815">
                  <a:extLst>
                    <a:ext uri="{9D8B030D-6E8A-4147-A177-3AD203B41FA5}">
                      <a16:colId xmlns:a16="http://schemas.microsoft.com/office/drawing/2014/main" val="553930341"/>
                    </a:ext>
                  </a:extLst>
                </a:gridCol>
                <a:gridCol w="1912157">
                  <a:extLst>
                    <a:ext uri="{9D8B030D-6E8A-4147-A177-3AD203B41FA5}">
                      <a16:colId xmlns:a16="http://schemas.microsoft.com/office/drawing/2014/main" val="1420315059"/>
                    </a:ext>
                  </a:extLst>
                </a:gridCol>
                <a:gridCol w="1525986">
                  <a:extLst>
                    <a:ext uri="{9D8B030D-6E8A-4147-A177-3AD203B41FA5}">
                      <a16:colId xmlns:a16="http://schemas.microsoft.com/office/drawing/2014/main" val="131613949"/>
                    </a:ext>
                  </a:extLst>
                </a:gridCol>
              </a:tblGrid>
              <a:tr h="110045">
                <a:tc>
                  <a:txBody>
                    <a:bodyPr/>
                    <a:lstStyle/>
                    <a:p>
                      <a:pPr algn="ctr" fontAlgn="t"/>
                      <a:r>
                        <a:rPr lang="de-DE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Specimen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U @293 K [V]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U @77 K [V]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U @4.2 K [V]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177996054"/>
                  </a:ext>
                </a:extLst>
              </a:tr>
              <a:tr h="250000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P. 5358</a:t>
                      </a:r>
                    </a:p>
                  </a:txBody>
                  <a:tcPr marL="11301" marR="11301" marT="1130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dirty="0">
                          <a:solidFill>
                            <a:schemeClr val="tx2"/>
                          </a:solidFill>
                        </a:rPr>
                        <a:t>0.0059</a:t>
                      </a:r>
                      <a:endParaRPr lang="en-CH" sz="1400" b="0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  <a:latin typeface="+mj-lt"/>
                        </a:rPr>
                        <a:t>0.00086</a:t>
                      </a:r>
                      <a:endParaRPr lang="en-CH" sz="1400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  <a:latin typeface="+mj-lt"/>
                        </a:rPr>
                        <a:t>0.0000482</a:t>
                      </a:r>
                      <a:endParaRPr lang="en-CH" sz="1400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2978695"/>
                  </a:ext>
                </a:extLst>
              </a:tr>
              <a:tr h="250000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P. 5399</a:t>
                      </a:r>
                    </a:p>
                  </a:txBody>
                  <a:tcPr marL="11301" marR="11301" marT="11301" marB="0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dirty="0">
                          <a:solidFill>
                            <a:schemeClr val="tx2"/>
                          </a:solidFill>
                        </a:rPr>
                        <a:t>0.006</a:t>
                      </a: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en-CH" sz="1400" b="0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11301" marR="11301" marT="1130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0.00092</a:t>
                      </a:r>
                      <a:endParaRPr lang="en-CH" sz="1400" b="0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0.0000872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7664285"/>
                  </a:ext>
                </a:extLst>
              </a:tr>
            </a:tbl>
          </a:graphicData>
        </a:graphic>
      </p:graphicFrame>
      <p:sp>
        <p:nvSpPr>
          <p:cNvPr id="47" name="Arrow: Down 46">
            <a:extLst>
              <a:ext uri="{FF2B5EF4-FFF2-40B4-BE49-F238E27FC236}">
                <a16:creationId xmlns:a16="http://schemas.microsoft.com/office/drawing/2014/main" id="{37C83048-9CF1-8504-84BD-EB8A02AB56A6}"/>
              </a:ext>
            </a:extLst>
          </p:cNvPr>
          <p:cNvSpPr/>
          <p:nvPr/>
        </p:nvSpPr>
        <p:spPr>
          <a:xfrm>
            <a:off x="2004221" y="4613181"/>
            <a:ext cx="329184" cy="376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45B29DB-441D-0C4B-4BF5-D32200AAA7A6}"/>
                  </a:ext>
                </a:extLst>
              </p:cNvPr>
              <p:cNvSpPr txBox="1"/>
              <p:nvPr/>
            </p:nvSpPr>
            <p:spPr>
              <a:xfrm>
                <a:off x="243281" y="5048964"/>
                <a:ext cx="606607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Calculated voltages based on provided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𝑅𝑅𝑅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45B29DB-441D-0C4B-4BF5-D32200AAA7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281" y="5048964"/>
                <a:ext cx="6066078" cy="276999"/>
              </a:xfrm>
              <a:prstGeom prst="rect">
                <a:avLst/>
              </a:prstGeom>
              <a:blipFill>
                <a:blip r:embed="rId8"/>
                <a:stretch>
                  <a:fillRect l="-2412" t="-28261" b="-5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CB1ABD52-9AFE-DA1B-4900-B125D1D5861D}"/>
              </a:ext>
            </a:extLst>
          </p:cNvPr>
          <p:cNvSpPr txBox="1"/>
          <p:nvPr/>
        </p:nvSpPr>
        <p:spPr>
          <a:xfrm>
            <a:off x="7801335" y="4060423"/>
            <a:ext cx="44412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Correction for Stainless-Steel at 293 K: </a:t>
            </a:r>
            <a:endParaRPr lang="en-CH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24552C13-3492-BEDD-68A3-FBB2BFE530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38997" y="4571316"/>
            <a:ext cx="2353003" cy="17147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 useBgFill="1"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2C13262-94AD-08C1-3142-33F05D362304}"/>
                  </a:ext>
                </a:extLst>
              </p:cNvPr>
              <p:cNvSpPr txBox="1"/>
              <p:nvPr/>
            </p:nvSpPr>
            <p:spPr>
              <a:xfrm>
                <a:off x="10740043" y="4965749"/>
                <a:ext cx="521460" cy="276999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</m:oMath>
                  </m:oMathPara>
                </a14:m>
                <a:endParaRPr lang="en-CH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 useBgFill="1"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2C13262-94AD-08C1-3142-33F05D362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0043" y="4965749"/>
                <a:ext cx="521460" cy="276999"/>
              </a:xfrm>
              <a:prstGeom prst="rect">
                <a:avLst/>
              </a:prstGeom>
              <a:blipFill>
                <a:blip r:embed="rId10"/>
                <a:stretch>
                  <a:fillRect l="-1176" b="-177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 useBgFill="1"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4DF2138-D7A6-A802-42B7-7035F13ABE9B}"/>
                  </a:ext>
                </a:extLst>
              </p:cNvPr>
              <p:cNvSpPr txBox="1"/>
              <p:nvPr/>
            </p:nvSpPr>
            <p:spPr>
              <a:xfrm>
                <a:off x="10750798" y="5564157"/>
                <a:ext cx="521460" cy="276999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𝑆𝑆</m:t>
                          </m:r>
                        </m:sub>
                      </m:sSub>
                    </m:oMath>
                  </m:oMathPara>
                </a14:m>
                <a:endParaRPr lang="en-CH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 useBgFill="1"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4DF2138-D7A6-A802-42B7-7035F13AB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798" y="5564157"/>
                <a:ext cx="521460" cy="276999"/>
              </a:xfrm>
              <a:prstGeom prst="rect">
                <a:avLst/>
              </a:prstGeom>
              <a:blipFill>
                <a:blip r:embed="rId11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16348C3-D701-EC1B-429A-E8773C258735}"/>
                  </a:ext>
                </a:extLst>
              </p:cNvPr>
              <p:cNvSpPr txBox="1"/>
              <p:nvPr/>
            </p:nvSpPr>
            <p:spPr>
              <a:xfrm>
                <a:off x="7762814" y="4681985"/>
                <a:ext cx="2225481" cy="5675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16348C3-D701-EC1B-429A-E8773C2587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2814" y="4681985"/>
                <a:ext cx="2225481" cy="56752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0F4D826-8ECB-F216-673D-B756A45785F9}"/>
                  </a:ext>
                </a:extLst>
              </p:cNvPr>
              <p:cNvSpPr txBox="1"/>
              <p:nvPr/>
            </p:nvSpPr>
            <p:spPr>
              <a:xfrm>
                <a:off x="8513791" y="5779126"/>
                <a:ext cx="8109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0F4D826-8ECB-F216-673D-B756A45785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3791" y="5779126"/>
                <a:ext cx="810928" cy="276999"/>
              </a:xfrm>
              <a:prstGeom prst="rect">
                <a:avLst/>
              </a:prstGeom>
              <a:blipFill>
                <a:blip r:embed="rId13"/>
                <a:stretch>
                  <a:fillRect l="-6015" r="-1504" b="-2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28EF94F-6550-36D2-D5A7-35B08042A2BB}"/>
              </a:ext>
            </a:extLst>
          </p:cNvPr>
          <p:cNvCxnSpPr>
            <a:cxnSpLocks/>
          </p:cNvCxnSpPr>
          <p:nvPr/>
        </p:nvCxnSpPr>
        <p:spPr>
          <a:xfrm flipH="1" flipV="1">
            <a:off x="7312213" y="5048964"/>
            <a:ext cx="1124649" cy="681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14F6894-81E9-4035-5671-82E7B84AB98C}"/>
              </a:ext>
            </a:extLst>
          </p:cNvPr>
          <p:cNvSpPr txBox="1"/>
          <p:nvPr/>
        </p:nvSpPr>
        <p:spPr>
          <a:xfrm rot="19997466">
            <a:off x="2573296" y="5737569"/>
            <a:ext cx="3061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15%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EF50760-BC66-87F1-0083-34330889ADD6}"/>
              </a:ext>
            </a:extLst>
          </p:cNvPr>
          <p:cNvSpPr txBox="1"/>
          <p:nvPr/>
        </p:nvSpPr>
        <p:spPr>
          <a:xfrm rot="19997466">
            <a:off x="4129483" y="5684923"/>
            <a:ext cx="5324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23%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7CECD92-FC90-B4F3-1856-E038D371E946}"/>
              </a:ext>
            </a:extLst>
          </p:cNvPr>
          <p:cNvSpPr txBox="1"/>
          <p:nvPr/>
        </p:nvSpPr>
        <p:spPr>
          <a:xfrm rot="19997466">
            <a:off x="5978020" y="5729070"/>
            <a:ext cx="3061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23%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F425B10-D11D-EB2F-0FB3-4E33153096D8}"/>
              </a:ext>
            </a:extLst>
          </p:cNvPr>
          <p:cNvSpPr txBox="1"/>
          <p:nvPr/>
        </p:nvSpPr>
        <p:spPr>
          <a:xfrm rot="19997466">
            <a:off x="2573296" y="6042435"/>
            <a:ext cx="3061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13%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FCA3F27-FFF7-A93A-88A5-C1C0A9834178}"/>
              </a:ext>
            </a:extLst>
          </p:cNvPr>
          <p:cNvSpPr txBox="1"/>
          <p:nvPr/>
        </p:nvSpPr>
        <p:spPr>
          <a:xfrm rot="19997466">
            <a:off x="4143861" y="6003697"/>
            <a:ext cx="3061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20%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CE0FF93-FFFD-3538-874C-1315ED4FCED6}"/>
              </a:ext>
            </a:extLst>
          </p:cNvPr>
          <p:cNvSpPr txBox="1"/>
          <p:nvPr/>
        </p:nvSpPr>
        <p:spPr>
          <a:xfrm rot="19997466">
            <a:off x="5969610" y="6003728"/>
            <a:ext cx="3061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22%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AC11826-7BD9-5D4D-3D95-81CF75CAAE6B}"/>
              </a:ext>
            </a:extLst>
          </p:cNvPr>
          <p:cNvSpPr txBox="1"/>
          <p:nvPr/>
        </p:nvSpPr>
        <p:spPr>
          <a:xfrm rot="19447482">
            <a:off x="6246458" y="5723390"/>
            <a:ext cx="90569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Error to</a:t>
            </a:r>
            <a:br>
              <a:rPr lang="en-US" sz="1000" dirty="0">
                <a:solidFill>
                  <a:srgbClr val="FF0000"/>
                </a:solidFill>
              </a:rPr>
            </a:br>
            <a:r>
              <a:rPr lang="en-US" sz="1000" dirty="0">
                <a:solidFill>
                  <a:srgbClr val="FF0000"/>
                </a:solidFill>
              </a:rPr>
              <a:t>Butting voltages</a:t>
            </a:r>
            <a:endParaRPr lang="en-CH" sz="1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8F3384B-3BB7-459E-47E6-39364FF13E2C}"/>
                  </a:ext>
                </a:extLst>
              </p:cNvPr>
              <p:cNvSpPr txBox="1"/>
              <p:nvPr/>
            </p:nvSpPr>
            <p:spPr>
              <a:xfrm>
                <a:off x="8112725" y="2469722"/>
                <a:ext cx="234647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200" dirty="0">
                    <a:solidFill>
                      <a:schemeClr val="bg2">
                        <a:lumMod val="50000"/>
                      </a:schemeClr>
                    </a:solidFill>
                  </a:rPr>
                  <a:t>RRR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en-US" sz="1200" b="0" i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>
                    <a:solidFill>
                      <a:schemeClr val="bg2">
                        <a:lumMod val="50000"/>
                      </a:schemeClr>
                    </a:solidFill>
                  </a:rPr>
                  <a:t>were not included (?)</a:t>
                </a:r>
                <a:endParaRPr lang="en-CH" sz="12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8F3384B-3BB7-459E-47E6-39364FF13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725" y="2469722"/>
                <a:ext cx="2346476" cy="184666"/>
              </a:xfrm>
              <a:prstGeom prst="rect">
                <a:avLst/>
              </a:prstGeom>
              <a:blipFill>
                <a:blip r:embed="rId14"/>
                <a:stretch>
                  <a:fillRect l="-4156" t="-30000" r="-2597" b="-5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C822A45-3F49-DF1D-19BA-562F4F858DE3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126F7DB-BC94-A517-CD9C-23F3A1DB1A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52655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C7CB44C2-D5BE-3B3D-93E7-23B54F4A1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90" y="748434"/>
            <a:ext cx="8772009" cy="54825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7093E97-689B-36CB-161A-30D1EA560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approach – multi-layered copper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758B6-78B9-C49D-AF15-40EB81F0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88A476-712C-32B4-6170-B6AB4FB83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1151" y="218754"/>
            <a:ext cx="3012550" cy="221012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676D87B-A06D-6127-A069-74825E7991FA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D92C8-984D-58EE-6214-671E60BCDD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2070856125"/>
      </p:ext>
    </p:extLst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758B6-78B9-C49D-AF15-40EB81F0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1923D12-881D-93D2-A0C2-9F5AF63B0C17}"/>
              </a:ext>
            </a:extLst>
          </p:cNvPr>
          <p:cNvCxnSpPr/>
          <p:nvPr/>
        </p:nvCxnSpPr>
        <p:spPr>
          <a:xfrm>
            <a:off x="6200775" y="0"/>
            <a:ext cx="0" cy="63508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313445C-2941-1485-7DC1-490C3ED888AC}"/>
              </a:ext>
            </a:extLst>
          </p:cNvPr>
          <p:cNvSpPr txBox="1"/>
          <p:nvPr/>
        </p:nvSpPr>
        <p:spPr>
          <a:xfrm>
            <a:off x="1651272" y="95327"/>
            <a:ext cx="28982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Inner layer with higher purity</a:t>
            </a:r>
            <a:endParaRPr lang="en-CH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176F02-5B69-3342-FEE7-67387CF3BCD6}"/>
              </a:ext>
            </a:extLst>
          </p:cNvPr>
          <p:cNvSpPr txBox="1"/>
          <p:nvPr/>
        </p:nvSpPr>
        <p:spPr>
          <a:xfrm>
            <a:off x="7747272" y="44063"/>
            <a:ext cx="285975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Outer layer with lower purity</a:t>
            </a:r>
            <a:endParaRPr lang="en-CH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9F816A7-2186-2389-03D4-28181476DB18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2D643C7-8AFF-E794-D859-6213B8BC4C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486DA4C1-4311-F517-2D8D-6DCD6DFF0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70" y="378395"/>
            <a:ext cx="5780355" cy="5780355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DC5AD9BF-E27D-8B08-842B-5291CA6AB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1760" y="378395"/>
            <a:ext cx="5850087" cy="585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810701"/>
      </p:ext>
    </p:extLst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Main dipole – the new model: Results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D5F867-EAD2-A4B1-79FB-E5FE92565572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774CEA1-11AD-A0D1-8A0C-0931DCCE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130361-CE71-478E-3C63-4631E0BB55F8}"/>
                  </a:ext>
                </a:extLst>
              </p:cNvPr>
              <p:cNvSpPr txBox="1"/>
              <p:nvPr/>
            </p:nvSpPr>
            <p:spPr>
              <a:xfrm>
                <a:off x="407987" y="922556"/>
                <a:ext cx="4011355" cy="2980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𝐔</m:t>
                        </m:r>
                      </m:e>
                      <m:sub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𝐐𝐒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de-DE" sz="18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800" b="0" dirty="0">
                    <a:effectLst/>
                  </a:rPr>
                  <a:t>of an FPA @ </a:t>
                </a:r>
                <a:r>
                  <a:rPr lang="en-US" sz="1800" b="1" dirty="0">
                    <a:effectLst/>
                  </a:rPr>
                  <a:t>11 kA</a:t>
                </a:r>
                <a:r>
                  <a:rPr lang="en-US" sz="1800" b="0" dirty="0">
                    <a:effectLst/>
                  </a:rPr>
                  <a:t> w/ 10A/s ramp</a:t>
                </a:r>
                <a:endParaRPr lang="de-DE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130361-CE71-478E-3C63-4631E0BB5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922556"/>
                <a:ext cx="4011355" cy="298030"/>
              </a:xfrm>
              <a:prstGeom prst="rect">
                <a:avLst/>
              </a:prstGeom>
              <a:blipFill>
                <a:blip r:embed="rId4"/>
                <a:stretch>
                  <a:fillRect l="-2128" t="-26531" r="-3799" b="-408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CB73DDD-444A-7F9B-42A4-A897FD6406D4}"/>
              </a:ext>
            </a:extLst>
          </p:cNvPr>
          <p:cNvSpPr txBox="1"/>
          <p:nvPr/>
        </p:nvSpPr>
        <p:spPr>
          <a:xfrm rot="1122648">
            <a:off x="10418185" y="557556"/>
            <a:ext cx="1628775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b="1" dirty="0">
                <a:solidFill>
                  <a:schemeClr val="tx2"/>
                </a:solidFill>
              </a:rPr>
              <a:t>High current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2A01DA48-8B46-89D7-6221-DBCE20F707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799" y="1439335"/>
            <a:ext cx="5776092" cy="4813410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E0E93434-8CB6-2CEC-E22D-BF3F1BD0EF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1109" y="1450561"/>
            <a:ext cx="5776092" cy="48134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1B034B-15AC-9D73-51EE-482E61F3E9CC}"/>
              </a:ext>
            </a:extLst>
          </p:cNvPr>
          <p:cNvSpPr txBox="1"/>
          <p:nvPr/>
        </p:nvSpPr>
        <p:spPr>
          <a:xfrm>
            <a:off x="4576321" y="1087627"/>
            <a:ext cx="3039358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Modelling results from 2011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196764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00A54A5-296D-A176-7A51-54538F5E137F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A95FA8B3-EAEB-0008-90CF-950A300EBE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9FA37B1-DAD5-AAC7-0923-65093B8D7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result - Examples</a:t>
            </a:r>
            <a:endParaRPr lang="en-CH" dirty="0"/>
          </a:p>
        </p:txBody>
      </p:sp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E5476B62-7608-8593-D16E-8729CF4A8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030637"/>
            <a:ext cx="6276814" cy="5230678"/>
          </a:xfrm>
          <a:prstGeom prst="rect">
            <a:avLst/>
          </a:prstGeom>
        </p:spPr>
      </p:pic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BB046D28-35DE-3D5A-D0F5-062B47312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7696" y="1142767"/>
            <a:ext cx="6104304" cy="508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78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4464253-CA06-F6B2-CEF3-B68E15930E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081177"/>
              </p:ext>
            </p:extLst>
          </p:nvPr>
        </p:nvGraphicFramePr>
        <p:xfrm>
          <a:off x="7122253" y="2179556"/>
          <a:ext cx="4931810" cy="249888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95690">
                  <a:extLst>
                    <a:ext uri="{9D8B030D-6E8A-4147-A177-3AD203B41FA5}">
                      <a16:colId xmlns:a16="http://schemas.microsoft.com/office/drawing/2014/main" val="1482440802"/>
                    </a:ext>
                  </a:extLst>
                </a:gridCol>
                <a:gridCol w="1257630">
                  <a:extLst>
                    <a:ext uri="{9D8B030D-6E8A-4147-A177-3AD203B41FA5}">
                      <a16:colId xmlns:a16="http://schemas.microsoft.com/office/drawing/2014/main" val="3353454814"/>
                    </a:ext>
                  </a:extLst>
                </a:gridCol>
                <a:gridCol w="878490">
                  <a:extLst>
                    <a:ext uri="{9D8B030D-6E8A-4147-A177-3AD203B41FA5}">
                      <a16:colId xmlns:a16="http://schemas.microsoft.com/office/drawing/2014/main" val="1573430482"/>
                    </a:ext>
                  </a:extLst>
                </a:gridCol>
              </a:tblGrid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094885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Length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14.3 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508181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Operating temperature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1.9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209447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Nominal field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8.33 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213510"/>
                  </a:ext>
                </a:extLst>
              </a:tr>
              <a:tr h="365287">
                <a:tc>
                  <a:txBody>
                    <a:bodyPr/>
                    <a:lstStyle/>
                    <a:p>
                      <a:r>
                        <a:rPr lang="en-US" sz="1400" dirty="0"/>
                        <a:t>Current at nominal field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11850 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741403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Inductance at nominal field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98.7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mH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146621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Stored energy at nominal field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1.3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246263"/>
                  </a:ext>
                </a:extLst>
              </a:tr>
              <a:tr h="265655">
                <a:tc>
                  <a:txBody>
                    <a:bodyPr/>
                    <a:lstStyle/>
                    <a:p>
                      <a:r>
                        <a:rPr lang="en-US" sz="1400" dirty="0"/>
                        <a:t>Inner coil diameter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56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525917"/>
                  </a:ext>
                </a:extLst>
              </a:tr>
            </a:tbl>
          </a:graphicData>
        </a:graphic>
      </p:graphicFrame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B5E8B56-4D9F-53ED-EC31-C354C362E846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FC6A292-9B38-C927-DD92-E9F00678F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E39F8745-1830-551D-9674-F1061BB04731}"/>
              </a:ext>
            </a:extLst>
          </p:cNvPr>
          <p:cNvSpPr txBox="1">
            <a:spLocks/>
          </p:cNvSpPr>
          <p:nvPr/>
        </p:nvSpPr>
        <p:spPr>
          <a:xfrm>
            <a:off x="412775" y="2791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LHC main dipole magnet</a:t>
            </a:r>
            <a:endParaRPr lang="de-DE" b="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0E0F5F-D61C-F73F-034B-AC0D19E8F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4898"/>
            <a:ext cx="7019925" cy="443865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944CD46-19B3-43AD-D001-65D1F219D850}"/>
              </a:ext>
            </a:extLst>
          </p:cNvPr>
          <p:cNvCxnSpPr/>
          <p:nvPr/>
        </p:nvCxnSpPr>
        <p:spPr>
          <a:xfrm>
            <a:off x="1752600" y="1914525"/>
            <a:ext cx="476250" cy="116205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ED92678-9BB7-12FF-61D9-389B2FDE7F65}"/>
              </a:ext>
            </a:extLst>
          </p:cNvPr>
          <p:cNvSpPr txBox="1"/>
          <p:nvPr/>
        </p:nvSpPr>
        <p:spPr>
          <a:xfrm>
            <a:off x="1296545" y="1729859"/>
            <a:ext cx="91210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dirty="0">
                <a:solidFill>
                  <a:schemeClr val="tx2"/>
                </a:solidFill>
              </a:rPr>
              <a:t>Beam-screen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63C9A2-0497-8206-3AA3-F2E8C573CD4E}"/>
              </a:ext>
            </a:extLst>
          </p:cNvPr>
          <p:cNvSpPr txBox="1"/>
          <p:nvPr/>
        </p:nvSpPr>
        <p:spPr>
          <a:xfrm>
            <a:off x="1101672" y="5675826"/>
            <a:ext cx="1838645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700" dirty="0">
                <a:solidFill>
                  <a:schemeClr val="tx2"/>
                </a:solidFill>
              </a:rPr>
              <a:t>Beam-screen and quench heaters not to scale</a:t>
            </a:r>
            <a:endParaRPr lang="en-CH" sz="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5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758B6-78B9-C49D-AF15-40EB81F0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BB3068F-531A-133F-F8AF-0D8343601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Voltages across the magnet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1A1999B-4032-D4E3-9A5D-4D87F9634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1843"/>
            <a:ext cx="6014615" cy="48543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164BE93-F48E-4056-C01B-F012B4899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615" y="1221843"/>
            <a:ext cx="6231088" cy="5019488"/>
          </a:xfrm>
          <a:prstGeom prst="rect">
            <a:avLst/>
          </a:prstGeom>
        </p:spPr>
      </p:pic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20FE8E-89CD-897A-60E5-0F7990284278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87980175-375E-210F-51CC-261DF025C0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2456808316"/>
      </p:ext>
    </p:extLst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Conclusion</a:t>
            </a: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D5F867-EAD2-A4B1-79FB-E5FE92565572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774CEA1-11AD-A0D1-8A0C-0931DCCE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95F7A1-7E5B-7030-A6A4-52B5D3DE23F1}"/>
              </a:ext>
            </a:extLst>
          </p:cNvPr>
          <p:cNvSpPr txBox="1"/>
          <p:nvPr/>
        </p:nvSpPr>
        <p:spPr>
          <a:xfrm>
            <a:off x="407988" y="1012874"/>
            <a:ext cx="11629220" cy="5232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/>
              <a:t>Previous modelling approaches of the main dipole were </a:t>
            </a:r>
            <a:r>
              <a:rPr lang="de-DE" sz="2000" b="1" dirty="0">
                <a:solidFill>
                  <a:schemeClr val="accent3">
                    <a:lumMod val="75000"/>
                  </a:schemeClr>
                </a:solidFill>
              </a:rPr>
              <a:t>not</a:t>
            </a:r>
            <a:r>
              <a:rPr lang="de-DE" sz="2000" dirty="0"/>
              <a:t> able to reproduce the unbalanced dipole behavior at </a:t>
            </a:r>
            <a:r>
              <a:rPr lang="de-DE" sz="2000" b="1" dirty="0">
                <a:solidFill>
                  <a:schemeClr val="accent3">
                    <a:lumMod val="75000"/>
                  </a:schemeClr>
                </a:solidFill>
              </a:rPr>
              <a:t>all</a:t>
            </a:r>
            <a:r>
              <a:rPr lang="de-DE" sz="2000" dirty="0"/>
              <a:t> current level</a:t>
            </a:r>
            <a:br>
              <a:rPr lang="de-DE" sz="2000" dirty="0"/>
            </a:b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/>
              <a:t>Past investigations showed a strong correlation of beam-screen surface resistances and unbalancedness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de-DE" sz="2000" dirty="0">
                <a:sym typeface="Wingdings" panose="05000000000000000000" pitchFamily="2" charset="2"/>
              </a:rPr>
              <a:t> Further analysis of the surface resistances shows a </a:t>
            </a:r>
            <a:r>
              <a:rPr lang="de-DE" sz="2000" b="1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significant spread in purity and thickness </a:t>
            </a:r>
            <a:r>
              <a:rPr lang="de-DE" sz="2000" dirty="0">
                <a:sym typeface="Wingdings" panose="05000000000000000000" pitchFamily="2" charset="2"/>
              </a:rPr>
              <a:t>of the different copper layers of the beam-screen</a:t>
            </a:r>
            <a:br>
              <a:rPr lang="de-DE" sz="2000" dirty="0">
                <a:sym typeface="Wingdings" panose="05000000000000000000" pitchFamily="2" charset="2"/>
              </a:rPr>
            </a:br>
            <a:endParaRPr lang="de-DE" sz="2000" dirty="0">
              <a:sym typeface="Wingdings" panose="05000000000000000000" pitchFamily="2" charset="2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These measured parameters were utilized in a novel model, which couples the magnet‘s main inductance to the induced eddy currents loops in the beam-screen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The results indicate to </a:t>
            </a:r>
            <a:r>
              <a:rPr lang="de-DE" sz="2000" b="1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agree</a:t>
            </a:r>
            <a:r>
              <a:rPr lang="de-DE" sz="2000" dirty="0">
                <a:sym typeface="Wingdings" panose="05000000000000000000" pitchFamily="2" charset="2"/>
              </a:rPr>
              <a:t> with measurements on </a:t>
            </a:r>
            <a:r>
              <a:rPr lang="de-DE" sz="2000" b="1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low- as well as on high current levels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de-DE" sz="2000" dirty="0">
                <a:sym typeface="Wingdings" panose="05000000000000000000" pitchFamily="2" charset="2"/>
              </a:rPr>
              <a:t> Still work in progress to continue analyzing other parameters in the process in order to improve the fit</a:t>
            </a:r>
            <a:br>
              <a:rPr lang="de-DE" sz="2000" dirty="0">
                <a:sym typeface="Wingdings" panose="05000000000000000000" pitchFamily="2" charset="2"/>
              </a:rPr>
            </a:br>
            <a:endParaRPr lang="de-DE" sz="2000" dirty="0">
              <a:sym typeface="Wingdings" panose="05000000000000000000" pitchFamily="2" charset="2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The results and the model can also be used in the frequency domain, to reproduce Transfer Functions measured of the magnet  to be shown soon</a:t>
            </a:r>
            <a:endParaRPr lang="de-DE" sz="2000" dirty="0"/>
          </a:p>
          <a:p>
            <a:pPr algn="l"/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5540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" y="373593"/>
            <a:ext cx="11585893" cy="601767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US" dirty="0"/>
              <a:t>							The outliers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CC2CC8-DEF6-33DA-06B5-3F6EE430F254}"/>
              </a:ext>
            </a:extLst>
          </p:cNvPr>
          <p:cNvSpPr txBox="1"/>
          <p:nvPr/>
        </p:nvSpPr>
        <p:spPr>
          <a:xfrm>
            <a:off x="7657916" y="2376466"/>
            <a:ext cx="338987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going</a:t>
            </a:r>
            <a:r>
              <a:rPr lang="de-DE" dirty="0"/>
              <a:t> on </a:t>
            </a:r>
            <a:r>
              <a:rPr lang="de-DE" dirty="0" err="1"/>
              <a:t>here</a:t>
            </a:r>
            <a:r>
              <a:rPr lang="de-DE" dirty="0"/>
              <a:t>?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Can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? And </a:t>
            </a:r>
            <a:r>
              <a:rPr lang="de-DE" dirty="0" err="1"/>
              <a:t>if</a:t>
            </a:r>
            <a:r>
              <a:rPr lang="de-DE" dirty="0"/>
              <a:t> so,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? 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D71DB9-29C2-B05A-0A69-788185CFB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86" y="116241"/>
            <a:ext cx="7402286" cy="6168571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38FAD6-A171-2463-A9DC-46E93E0DB35D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4BAF9E7-E959-0ABE-A683-C158FF0F2E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424464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" y="373593"/>
            <a:ext cx="11585893" cy="601767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US" dirty="0"/>
              <a:t>							The outliers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CC2CC8-DEF6-33DA-06B5-3F6EE430F254}"/>
              </a:ext>
            </a:extLst>
          </p:cNvPr>
          <p:cNvSpPr txBox="1"/>
          <p:nvPr/>
        </p:nvSpPr>
        <p:spPr>
          <a:xfrm>
            <a:off x="7657916" y="2376466"/>
            <a:ext cx="338987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going</a:t>
            </a:r>
            <a:r>
              <a:rPr lang="de-DE" dirty="0"/>
              <a:t> on </a:t>
            </a:r>
            <a:r>
              <a:rPr lang="de-DE" dirty="0" err="1"/>
              <a:t>here</a:t>
            </a:r>
            <a:r>
              <a:rPr lang="de-DE" dirty="0"/>
              <a:t>?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Can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? And </a:t>
            </a:r>
            <a:r>
              <a:rPr lang="de-DE" dirty="0" err="1"/>
              <a:t>if</a:t>
            </a:r>
            <a:r>
              <a:rPr lang="de-DE" dirty="0"/>
              <a:t> so,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? </a:t>
            </a:r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37C4BE-C75C-DDA5-9178-E532B26C6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3" y="63439"/>
            <a:ext cx="7445829" cy="6204856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019A8E6-1D99-0722-4F6F-33CCEA1FFD78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37C621C-6832-3597-7C3C-04BD1A87AA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421113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" y="373593"/>
            <a:ext cx="11585893" cy="601767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US" dirty="0"/>
              <a:t>The outliers</a:t>
            </a:r>
            <a:br>
              <a:rPr lang="en-US" b="0" i="0" dirty="0">
                <a:effectLst/>
              </a:rPr>
            </a:br>
            <a:endParaRPr lang="de-DE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F804CD-D766-ECC8-4A1E-F10B0E1AF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" y="1023937"/>
            <a:ext cx="10658475" cy="48101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9E348C-C23C-7572-247A-188D2E3AC62A}"/>
              </a:ext>
            </a:extLst>
          </p:cNvPr>
          <p:cNvSpPr txBox="1"/>
          <p:nvPr/>
        </p:nvSpPr>
        <p:spPr>
          <a:xfrm>
            <a:off x="5730240" y="4602480"/>
            <a:ext cx="27127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Inter-turn short found shortly after</a:t>
            </a:r>
            <a:endParaRPr lang="en-CH" dirty="0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5F4DA948-926F-2962-A73D-4E10DA834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6068432"/>
            <a:ext cx="5101389" cy="2000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R.G. </a:t>
            </a:r>
            <a:r>
              <a:rPr kumimoji="0" lang="en-CH" altLang="en-CH" sz="7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Saederup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"Local Transfer Function Measurement (TFM) Data Analysis", </a:t>
            </a:r>
            <a:r>
              <a:rPr kumimoji="0" lang="en-CH" altLang="en-CH" sz="700" b="0" i="0" u="none" strike="noStrike" cap="none" normalizeH="0" baseline="0" dirty="0" err="1">
                <a:ln>
                  <a:noFill/>
                </a:ln>
                <a:solidFill>
                  <a:srgbClr val="4571D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edms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4571D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2675917 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rgbClr val="4571D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     </a:t>
            </a:r>
            <a:r>
              <a:rPr kumimoji="0" lang="en-CH" altLang="en-CH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>
            <a:hlinkClick r:id="rId3"/>
            <a:extLst>
              <a:ext uri="{FF2B5EF4-FFF2-40B4-BE49-F238E27FC236}">
                <a16:creationId xmlns:a16="http://schemas.microsoft.com/office/drawing/2014/main" id="{5ED221D0-2E17-227C-0786-4F426FFBE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-68262"/>
            <a:ext cx="51811" cy="4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139DB-CE2F-65A5-D613-DFD93C88E0EF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51331F3-D35C-E0AD-6191-7704CA7467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190627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775" y="279156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Quench detection systems</a:t>
            </a:r>
            <a:br>
              <a:rPr lang="en-US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E833A8-3940-FD9E-4221-8089A5F7B02D}"/>
              </a:ext>
            </a:extLst>
          </p:cNvPr>
          <p:cNvSpPr txBox="1"/>
          <p:nvPr/>
        </p:nvSpPr>
        <p:spPr>
          <a:xfrm>
            <a:off x="412775" y="1186540"/>
            <a:ext cx="113664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- Quenches in the main dipoles are detected in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 ways</a:t>
            </a:r>
            <a:r>
              <a:rPr lang="en-US" dirty="0"/>
              <a:t>: </a:t>
            </a: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AB2C80-0E25-C76C-1577-01CB1396B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00" y="2181569"/>
            <a:ext cx="4887429" cy="27010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F2B480-00D8-DDA8-945C-452368C3E906}"/>
              </a:ext>
            </a:extLst>
          </p:cNvPr>
          <p:cNvSpPr txBox="1"/>
          <p:nvPr/>
        </p:nvSpPr>
        <p:spPr>
          <a:xfrm>
            <a:off x="904959" y="1749363"/>
            <a:ext cx="47278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u="sng" dirty="0"/>
              <a:t>Via voltage taps at extremes and middle point:</a:t>
            </a:r>
            <a:endParaRPr lang="en-CH" u="sng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268BCF-2FD2-493A-C8DD-25B2EE199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775" y="4977204"/>
            <a:ext cx="2266586" cy="4479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50AE31-FB36-24D0-4A5D-42EA7A980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75" y="5417300"/>
            <a:ext cx="3733800" cy="3818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3AB2EE-D289-BC62-4B95-952F60D481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4188" y="2687542"/>
            <a:ext cx="5839923" cy="19659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FF8441F-25FD-BE93-5266-5E3FD5319EEF}"/>
              </a:ext>
            </a:extLst>
          </p:cNvPr>
          <p:cNvSpPr txBox="1"/>
          <p:nvPr/>
        </p:nvSpPr>
        <p:spPr>
          <a:xfrm>
            <a:off x="456336" y="5936509"/>
            <a:ext cx="29623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/>
              <a:t>Problem: Symmetric quench!</a:t>
            </a:r>
            <a:endParaRPr lang="en-CH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2B59F9-4469-5950-E198-AB1E945F8C70}"/>
              </a:ext>
            </a:extLst>
          </p:cNvPr>
          <p:cNvSpPr txBox="1"/>
          <p:nvPr/>
        </p:nvSpPr>
        <p:spPr>
          <a:xfrm>
            <a:off x="6632928" y="1749363"/>
            <a:ext cx="50013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u="sng" dirty="0"/>
              <a:t>Comparing voltages across 4 adjacent magnets: </a:t>
            </a:r>
            <a:endParaRPr lang="en-CH" u="sng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F2E41B-6199-B23D-EBB3-4356EDC2EDEE}"/>
              </a:ext>
            </a:extLst>
          </p:cNvPr>
          <p:cNvSpPr txBox="1"/>
          <p:nvPr/>
        </p:nvSpPr>
        <p:spPr>
          <a:xfrm>
            <a:off x="6263116" y="5101429"/>
            <a:ext cx="574099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If voltage across a full magnet differs from its reference:</a:t>
            </a:r>
            <a:br>
              <a:rPr lang="en-US" dirty="0"/>
            </a:br>
            <a:r>
              <a:rPr lang="en-US" dirty="0"/>
              <a:t>		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Quench detected</a:t>
            </a:r>
            <a:endParaRPr lang="en-CH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9DDAD7C-21E8-1506-CC49-4E2F1BB46993}"/>
              </a:ext>
            </a:extLst>
          </p:cNvPr>
          <p:cNvCxnSpPr>
            <a:cxnSpLocks/>
          </p:cNvCxnSpPr>
          <p:nvPr/>
        </p:nvCxnSpPr>
        <p:spPr>
          <a:xfrm>
            <a:off x="6096000" y="1838511"/>
            <a:ext cx="0" cy="41814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ABDC645F-B68F-C5FF-27AE-47AA83CDD02C}"/>
              </a:ext>
            </a:extLst>
          </p:cNvPr>
          <p:cNvSpPr/>
          <p:nvPr/>
        </p:nvSpPr>
        <p:spPr>
          <a:xfrm>
            <a:off x="611605" y="1810603"/>
            <a:ext cx="200651" cy="187851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9B6E6945-9CDF-C7AD-16B5-EF9FD9E1D338}"/>
              </a:ext>
            </a:extLst>
          </p:cNvPr>
          <p:cNvSpPr/>
          <p:nvPr/>
        </p:nvSpPr>
        <p:spPr>
          <a:xfrm>
            <a:off x="6321549" y="1807777"/>
            <a:ext cx="200651" cy="187851"/>
          </a:xfrm>
          <a:prstGeom prst="flowChartConnector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2D5000-EE9E-4920-5926-B55A83EBAE68}"/>
              </a:ext>
            </a:extLst>
          </p:cNvPr>
          <p:cNvSpPr txBox="1"/>
          <p:nvPr/>
        </p:nvSpPr>
        <p:spPr>
          <a:xfrm>
            <a:off x="568141" y="2100431"/>
            <a:ext cx="35907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i="1" dirty="0"/>
              <a:t>iQPS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6703F0-B814-175E-21F3-969E8EA8E5DA}"/>
              </a:ext>
            </a:extLst>
          </p:cNvPr>
          <p:cNvSpPr txBox="1"/>
          <p:nvPr/>
        </p:nvSpPr>
        <p:spPr>
          <a:xfrm>
            <a:off x="6263116" y="2083355"/>
            <a:ext cx="41036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i="1" dirty="0"/>
              <a:t>nQPS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BE5E0D03-7C22-5BE8-21EF-FDFE4688B428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E10B23B0-7B36-387E-BD89-957B623E6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238753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775" y="279156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Usual transient in main dipole circuit</a:t>
            </a:r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A71E2D-614B-7495-B978-CC2DD40E7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96" y="1565382"/>
            <a:ext cx="6782263" cy="323698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E945C3-0055-2B05-C942-56B5C202B78A}"/>
              </a:ext>
            </a:extLst>
          </p:cNvPr>
          <p:cNvSpPr/>
          <p:nvPr/>
        </p:nvSpPr>
        <p:spPr>
          <a:xfrm>
            <a:off x="848544" y="1788537"/>
            <a:ext cx="99391" cy="2234044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347B85-E75B-C464-0935-15CD658924C5}"/>
              </a:ext>
            </a:extLst>
          </p:cNvPr>
          <p:cNvSpPr/>
          <p:nvPr/>
        </p:nvSpPr>
        <p:spPr>
          <a:xfrm>
            <a:off x="1441824" y="1788537"/>
            <a:ext cx="99391" cy="2234044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2F6868-5A20-74D3-6EFA-02A192FE58CD}"/>
              </a:ext>
            </a:extLst>
          </p:cNvPr>
          <p:cNvSpPr/>
          <p:nvPr/>
        </p:nvSpPr>
        <p:spPr>
          <a:xfrm>
            <a:off x="2000986" y="1788537"/>
            <a:ext cx="99391" cy="2234044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495792-61DE-D68C-23CC-F49C3AD0F881}"/>
              </a:ext>
            </a:extLst>
          </p:cNvPr>
          <p:cNvSpPr/>
          <p:nvPr/>
        </p:nvSpPr>
        <p:spPr>
          <a:xfrm>
            <a:off x="2180815" y="1788537"/>
            <a:ext cx="99391" cy="2234044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6AE86F-8625-119E-C7AF-BB0D19D300C1}"/>
              </a:ext>
            </a:extLst>
          </p:cNvPr>
          <p:cNvSpPr/>
          <p:nvPr/>
        </p:nvSpPr>
        <p:spPr>
          <a:xfrm>
            <a:off x="3019197" y="1788537"/>
            <a:ext cx="99391" cy="2234044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DC625C-33FF-CD91-59A6-0FABFE37C9BE}"/>
              </a:ext>
            </a:extLst>
          </p:cNvPr>
          <p:cNvSpPr txBox="1"/>
          <p:nvPr/>
        </p:nvSpPr>
        <p:spPr>
          <a:xfrm>
            <a:off x="218566" y="4663871"/>
            <a:ext cx="13593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Initial quench</a:t>
            </a:r>
            <a:endParaRPr lang="en-CH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F58C52-7CB1-66C6-8E9F-A88FCA6608BC}"/>
              </a:ext>
            </a:extLst>
          </p:cNvPr>
          <p:cNvCxnSpPr>
            <a:cxnSpLocks/>
          </p:cNvCxnSpPr>
          <p:nvPr/>
        </p:nvCxnSpPr>
        <p:spPr>
          <a:xfrm flipH="1">
            <a:off x="1541215" y="1556296"/>
            <a:ext cx="78837" cy="163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9137009-8737-9D01-034F-54F6E7F6D967}"/>
              </a:ext>
            </a:extLst>
          </p:cNvPr>
          <p:cNvSpPr txBox="1"/>
          <p:nvPr/>
        </p:nvSpPr>
        <p:spPr>
          <a:xfrm>
            <a:off x="1577912" y="1242521"/>
            <a:ext cx="229550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Subsequent quenches</a:t>
            </a:r>
            <a:endParaRPr lang="en-CH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8AE1E76-22D6-53A0-B39F-D8F66EE7BC2F}"/>
              </a:ext>
            </a:extLst>
          </p:cNvPr>
          <p:cNvCxnSpPr>
            <a:cxnSpLocks/>
          </p:cNvCxnSpPr>
          <p:nvPr/>
        </p:nvCxnSpPr>
        <p:spPr>
          <a:xfrm>
            <a:off x="2050681" y="1519520"/>
            <a:ext cx="0" cy="231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B4C963D-A12B-617C-59CD-B1C01B82AB55}"/>
              </a:ext>
            </a:extLst>
          </p:cNvPr>
          <p:cNvCxnSpPr>
            <a:cxnSpLocks/>
          </p:cNvCxnSpPr>
          <p:nvPr/>
        </p:nvCxnSpPr>
        <p:spPr>
          <a:xfrm>
            <a:off x="2230510" y="1519520"/>
            <a:ext cx="0" cy="218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E3D8FF7-C770-840C-B54A-57584285D258}"/>
              </a:ext>
            </a:extLst>
          </p:cNvPr>
          <p:cNvCxnSpPr>
            <a:cxnSpLocks/>
          </p:cNvCxnSpPr>
          <p:nvPr/>
        </p:nvCxnSpPr>
        <p:spPr>
          <a:xfrm>
            <a:off x="3068892" y="1500788"/>
            <a:ext cx="0" cy="249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A69FED0-EB74-585A-E08B-B83B03802787}"/>
              </a:ext>
            </a:extLst>
          </p:cNvPr>
          <p:cNvCxnSpPr/>
          <p:nvPr/>
        </p:nvCxnSpPr>
        <p:spPr>
          <a:xfrm flipV="1">
            <a:off x="721366" y="4108704"/>
            <a:ext cx="127178" cy="555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Table 30">
            <a:extLst>
              <a:ext uri="{FF2B5EF4-FFF2-40B4-BE49-F238E27FC236}">
                <a16:creationId xmlns:a16="http://schemas.microsoft.com/office/drawing/2014/main" id="{065C93EC-29F1-4530-C766-A9381A64B8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96240"/>
              </p:ext>
            </p:extLst>
          </p:nvPr>
        </p:nvGraphicFramePr>
        <p:xfrm>
          <a:off x="6889468" y="1951239"/>
          <a:ext cx="5131081" cy="230057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1007">
                  <a:extLst>
                    <a:ext uri="{9D8B030D-6E8A-4147-A177-3AD203B41FA5}">
                      <a16:colId xmlns:a16="http://schemas.microsoft.com/office/drawing/2014/main" val="3866733722"/>
                    </a:ext>
                  </a:extLst>
                </a:gridCol>
                <a:gridCol w="2902488">
                  <a:extLst>
                    <a:ext uri="{9D8B030D-6E8A-4147-A177-3AD203B41FA5}">
                      <a16:colId xmlns:a16="http://schemas.microsoft.com/office/drawing/2014/main" val="483792232"/>
                    </a:ext>
                  </a:extLst>
                </a:gridCol>
                <a:gridCol w="1507586">
                  <a:extLst>
                    <a:ext uri="{9D8B030D-6E8A-4147-A177-3AD203B41FA5}">
                      <a16:colId xmlns:a16="http://schemas.microsoft.com/office/drawing/2014/main" val="4281331898"/>
                    </a:ext>
                  </a:extLst>
                </a:gridCol>
              </a:tblGrid>
              <a:tr h="219278">
                <a:tc>
                  <a:txBody>
                    <a:bodyPr/>
                    <a:lstStyle/>
                    <a:p>
                      <a:r>
                        <a:rPr lang="en-US" sz="1400" dirty="0"/>
                        <a:t>Event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Name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Time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2759225"/>
                  </a:ext>
                </a:extLst>
              </a:tr>
              <a:tr h="219278">
                <a:tc>
                  <a:txBody>
                    <a:bodyPr/>
                    <a:lstStyle/>
                    <a:p>
                      <a:r>
                        <a:rPr lang="en-US" sz="1400" dirty="0"/>
                        <a:t>1.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Quench detection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 -10 </a:t>
                      </a:r>
                      <a:r>
                        <a:rPr lang="en-US" sz="1400" dirty="0" err="1"/>
                        <a:t>ms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175600"/>
                  </a:ext>
                </a:extLst>
              </a:tr>
              <a:tr h="219278">
                <a:tc>
                  <a:txBody>
                    <a:bodyPr/>
                    <a:lstStyle/>
                    <a:p>
                      <a:r>
                        <a:rPr lang="en-US" sz="1400" dirty="0"/>
                        <a:t>2.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Fast Power Abort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 0 s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040560"/>
                  </a:ext>
                </a:extLst>
              </a:tr>
              <a:tr h="540686">
                <a:tc>
                  <a:txBody>
                    <a:bodyPr/>
                    <a:lstStyle/>
                    <a:p>
                      <a:r>
                        <a:rPr lang="en-US" sz="1400" dirty="0"/>
                        <a:t>3. 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Opening of the first energy extraction (middle of chain)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 100 </a:t>
                      </a:r>
                      <a:r>
                        <a:rPr lang="en-US" sz="1400" dirty="0" err="1"/>
                        <a:t>ms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82608"/>
                  </a:ext>
                </a:extLst>
              </a:tr>
              <a:tr h="540686">
                <a:tc>
                  <a:txBody>
                    <a:bodyPr/>
                    <a:lstStyle/>
                    <a:p>
                      <a:r>
                        <a:rPr lang="en-US" sz="1400" dirty="0"/>
                        <a:t>4.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Opening of the second energy extraction (end of chain)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 600 </a:t>
                      </a:r>
                      <a:r>
                        <a:rPr lang="en-US" sz="1400" dirty="0" err="1"/>
                        <a:t>ms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1812"/>
                  </a:ext>
                </a:extLst>
              </a:tr>
              <a:tr h="219278">
                <a:tc>
                  <a:txBody>
                    <a:bodyPr/>
                    <a:lstStyle/>
                    <a:p>
                      <a:r>
                        <a:rPr lang="en-US" sz="1400" dirty="0"/>
                        <a:t>5. 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End of discharge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 350-400 s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1118462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F92D8BC8-A695-E786-D986-F7E12EB90F72}"/>
              </a:ext>
            </a:extLst>
          </p:cNvPr>
          <p:cNvSpPr txBox="1"/>
          <p:nvPr/>
        </p:nvSpPr>
        <p:spPr>
          <a:xfrm>
            <a:off x="2230510" y="5038664"/>
            <a:ext cx="473152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u="sng" dirty="0"/>
              <a:t>Subsequent quenches due to</a:t>
            </a:r>
            <a:r>
              <a:rPr lang="de-DE" u="sng" dirty="0"/>
              <a:t>: </a:t>
            </a:r>
          </a:p>
          <a:p>
            <a:pPr algn="l"/>
            <a:r>
              <a:rPr lang="en-US" dirty="0"/>
              <a:t>- Gaseous helium propagation</a:t>
            </a:r>
            <a:br>
              <a:rPr lang="en-US" dirty="0"/>
            </a:br>
            <a:r>
              <a:rPr lang="en-US" dirty="0"/>
              <a:t>- </a:t>
            </a:r>
            <a:r>
              <a:rPr lang="en-US" b="1" dirty="0"/>
              <a:t>Spurious triggering of quench protection</a:t>
            </a:r>
          </a:p>
          <a:p>
            <a:pPr algn="l"/>
            <a:r>
              <a:rPr lang="en-US" dirty="0"/>
              <a:t>- …</a:t>
            </a:r>
            <a:endParaRPr lang="de-DE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0C9BF6-BAC1-B461-C582-133EDCD81F85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644B3DEF-F548-F77B-DBE9-1D0F23C465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371743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C1E895F-D44D-FCCE-C9D7-58D71E31A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60" y="1310259"/>
            <a:ext cx="5743499" cy="413103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775" y="279156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Usual transient in Main dipole circuit</a:t>
            </a:r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62EE1E6-4643-7E2E-53DE-C72B09B6F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84" y="1270535"/>
            <a:ext cx="5849355" cy="41492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6AEB094-CCE7-4B93-C5CA-DEB544AEF0F4}"/>
              </a:ext>
            </a:extLst>
          </p:cNvPr>
          <p:cNvSpPr txBox="1"/>
          <p:nvPr/>
        </p:nvSpPr>
        <p:spPr>
          <a:xfrm>
            <a:off x="725556" y="862705"/>
            <a:ext cx="38663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Developed resistance in magnet leads to diode opening</a:t>
            </a:r>
            <a:endParaRPr lang="en-CH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7A2D6A0-3DAB-2131-CCC1-FA1637279810}"/>
              </a:ext>
            </a:extLst>
          </p:cNvPr>
          <p:cNvCxnSpPr/>
          <p:nvPr/>
        </p:nvCxnSpPr>
        <p:spPr>
          <a:xfrm>
            <a:off x="1679713" y="1416703"/>
            <a:ext cx="278296" cy="441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72AB357-8BCD-5ED7-CC08-C165684EB688}"/>
              </a:ext>
            </a:extLst>
          </p:cNvPr>
          <p:cNvSpPr txBox="1"/>
          <p:nvPr/>
        </p:nvSpPr>
        <p:spPr>
          <a:xfrm>
            <a:off x="536895" y="5411442"/>
            <a:ext cx="110063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After each switch opening (PC, EE1, EE2) we observe voltage waves travelling through the magnet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Exponentially decaying wave seeing a different phase shift at each magnet</a:t>
            </a:r>
          </a:p>
          <a:p>
            <a:pPr algn="l"/>
            <a:r>
              <a:rPr lang="en-US" dirty="0"/>
              <a:t>+ Further phenomena like superposition/ reflection etc.</a:t>
            </a:r>
            <a:endParaRPr lang="en-CH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99A6DF7-4366-D5E7-8689-C5376E9683D0}"/>
              </a:ext>
            </a:extLst>
          </p:cNvPr>
          <p:cNvCxnSpPr>
            <a:cxnSpLocks/>
          </p:cNvCxnSpPr>
          <p:nvPr/>
        </p:nvCxnSpPr>
        <p:spPr>
          <a:xfrm flipH="1">
            <a:off x="3590488" y="1416703"/>
            <a:ext cx="1383215" cy="2333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228A868-F4CD-7D4E-FF98-47DBDB0A5243}"/>
              </a:ext>
            </a:extLst>
          </p:cNvPr>
          <p:cNvSpPr txBox="1"/>
          <p:nvPr/>
        </p:nvSpPr>
        <p:spPr>
          <a:xfrm>
            <a:off x="4791077" y="826803"/>
            <a:ext cx="28858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Wave </a:t>
            </a:r>
            <a:r>
              <a:rPr lang="en-US" dirty="0" err="1"/>
              <a:t>progagates</a:t>
            </a:r>
            <a:r>
              <a:rPr lang="en-US" dirty="0"/>
              <a:t> from the middle towards the ends</a:t>
            </a:r>
            <a:endParaRPr lang="en-CH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CC84B23-1ED6-F159-CABB-A2B1523D4A4C}"/>
              </a:ext>
            </a:extLst>
          </p:cNvPr>
          <p:cNvSpPr txBox="1"/>
          <p:nvPr/>
        </p:nvSpPr>
        <p:spPr>
          <a:xfrm>
            <a:off x="8939644" y="904811"/>
            <a:ext cx="28858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From the beginning towards the center</a:t>
            </a:r>
            <a:endParaRPr lang="en-CH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702ED44-D369-FAD5-B761-A5DAD384B427}"/>
              </a:ext>
            </a:extLst>
          </p:cNvPr>
          <p:cNvCxnSpPr>
            <a:cxnSpLocks/>
          </p:cNvCxnSpPr>
          <p:nvPr/>
        </p:nvCxnSpPr>
        <p:spPr>
          <a:xfrm flipH="1">
            <a:off x="8850385" y="1473642"/>
            <a:ext cx="654771" cy="794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47A781-AE7D-C272-1DED-D49081711F59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35AC3AB-09BD-7C21-877A-4BFC518AD1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150082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11675AB-0BA2-A10A-8F65-4E3DE5B1C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01" y="1198102"/>
            <a:ext cx="5155486" cy="4296238"/>
          </a:xfrm>
          <a:prstGeom prst="rect">
            <a:avLst/>
          </a:prstGeo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BCC2CC8-DEF6-33DA-06B5-3F6EE430F254}"/>
                  </a:ext>
                </a:extLst>
              </p:cNvPr>
              <p:cNvSpPr txBox="1"/>
              <p:nvPr/>
            </p:nvSpPr>
            <p:spPr>
              <a:xfrm>
                <a:off x="1440905" y="1198102"/>
                <a:ext cx="3389877" cy="2980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Normal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𝑸𝑺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en-US" dirty="0"/>
                  <a:t>signal in a transient</a:t>
                </a:r>
                <a:endParaRPr lang="en-CH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BCC2CC8-DEF6-33DA-06B5-3F6EE430F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905" y="1198102"/>
                <a:ext cx="3389877" cy="298030"/>
              </a:xfrm>
              <a:prstGeom prst="rect">
                <a:avLst/>
              </a:prstGeom>
              <a:blipFill>
                <a:blip r:embed="rId3"/>
                <a:stretch>
                  <a:fillRect l="-4137" t="-27083" r="-3957" b="-41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D61740EA-9C3D-123A-2C9C-D9E36F234FF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76025" cy="711684"/>
              </a:xfrm>
            </p:spPr>
            <p:txBody>
              <a:bodyPr/>
              <a:lstStyle/>
              <a:p>
                <a:pPr algn="ctr"/>
                <a:r>
                  <a:rPr lang="de-DE" dirty="0"/>
                  <a:t>Typical examples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𝑸𝑺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de-DE" dirty="0"/>
                  <a:t> signal</a:t>
                </a:r>
              </a:p>
            </p:txBody>
          </p:sp>
        </mc:Choice>
        <mc:Fallback xmlns="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D61740EA-9C3D-123A-2C9C-D9E36F234F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76025" cy="711684"/>
              </a:xfrm>
              <a:blipFill>
                <a:blip r:embed="rId4"/>
                <a:stretch>
                  <a:fillRect t="-27350" b="-854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37C3A11-91D5-BAFB-3A6F-0E9001A6165A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CE2FF4C-A11A-0018-0906-38E5FD8F63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708718-8E07-44E9-421D-86C1FB0AE41C}"/>
              </a:ext>
            </a:extLst>
          </p:cNvPr>
          <p:cNvSpPr txBox="1"/>
          <p:nvPr/>
        </p:nvSpPr>
        <p:spPr>
          <a:xfrm>
            <a:off x="977163" y="5381379"/>
            <a:ext cx="385361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b="1" dirty="0"/>
              <a:t>Flat signal with only very little bumps</a:t>
            </a:r>
          </a:p>
          <a:p>
            <a:pPr algn="l"/>
            <a:r>
              <a:rPr lang="de-DE" sz="1200" dirty="0"/>
              <a:t>Expected, as magnet apertures are supposingly identical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8273CF8-A4BC-E34C-F89E-EF93794B95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903" y="1200967"/>
            <a:ext cx="5155486" cy="4296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4D680DE-C31E-DB4E-DDCD-80AC98C938AB}"/>
                  </a:ext>
                </a:extLst>
              </p:cNvPr>
              <p:cNvSpPr txBox="1"/>
              <p:nvPr/>
            </p:nvSpPr>
            <p:spPr>
              <a:xfrm>
                <a:off x="7140600" y="1187760"/>
                <a:ext cx="3389877" cy="2980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Other recorded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𝑸𝑺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en-US" dirty="0"/>
                  <a:t>signals</a:t>
                </a:r>
                <a:endParaRPr lang="en-CH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4D680DE-C31E-DB4E-DDCD-80AC98C93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600" y="1187760"/>
                <a:ext cx="3389877" cy="298030"/>
              </a:xfrm>
              <a:prstGeom prst="rect">
                <a:avLst/>
              </a:prstGeom>
              <a:blipFill>
                <a:blip r:embed="rId6"/>
                <a:stretch>
                  <a:fillRect l="-4137" t="-26531" b="-387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33AC1FA-42D0-E134-26B0-E5F9ADF4D0C1}"/>
              </a:ext>
            </a:extLst>
          </p:cNvPr>
          <p:cNvCxnSpPr/>
          <p:nvPr/>
        </p:nvCxnSpPr>
        <p:spPr>
          <a:xfrm>
            <a:off x="6629665" y="2525407"/>
            <a:ext cx="40020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8BB9D3C-C98D-A66B-6839-490A4102D69A}"/>
              </a:ext>
            </a:extLst>
          </p:cNvPr>
          <p:cNvCxnSpPr/>
          <p:nvPr/>
        </p:nvCxnSpPr>
        <p:spPr>
          <a:xfrm>
            <a:off x="6629665" y="4179436"/>
            <a:ext cx="40020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2BACCD9-6251-C2B0-6AF9-076366EDBC79}"/>
              </a:ext>
            </a:extLst>
          </p:cNvPr>
          <p:cNvSpPr txBox="1"/>
          <p:nvPr/>
        </p:nvSpPr>
        <p:spPr>
          <a:xfrm>
            <a:off x="10759080" y="2446047"/>
            <a:ext cx="75661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900" dirty="0"/>
              <a:t>QDS threshold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FB7A05-234D-B736-4BA2-E2A7B41B4E5D}"/>
              </a:ext>
            </a:extLst>
          </p:cNvPr>
          <p:cNvSpPr txBox="1"/>
          <p:nvPr/>
        </p:nvSpPr>
        <p:spPr>
          <a:xfrm>
            <a:off x="10759080" y="4099590"/>
            <a:ext cx="75661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900" dirty="0"/>
              <a:t>QDS threshold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6503CB-0FE7-17A9-E92D-C1E51A2CFCB7}"/>
              </a:ext>
            </a:extLst>
          </p:cNvPr>
          <p:cNvSpPr txBox="1"/>
          <p:nvPr/>
        </p:nvSpPr>
        <p:spPr>
          <a:xfrm>
            <a:off x="6232815" y="5279467"/>
            <a:ext cx="397384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b="1" dirty="0"/>
              <a:t>Significant bumps, which can occur at PC, EE1 or EE2</a:t>
            </a:r>
            <a:br>
              <a:rPr lang="de-DE" sz="1200" b="1" dirty="0"/>
            </a:br>
            <a:r>
              <a:rPr lang="de-DE" sz="1200" b="1" dirty="0"/>
              <a:t>Bumps sometimes even shortly cross QDS thresholds</a:t>
            </a:r>
            <a:br>
              <a:rPr lang="de-DE" sz="1200" b="1" dirty="0"/>
            </a:br>
            <a:r>
              <a:rPr lang="de-DE" sz="1200" b="1" dirty="0">
                <a:sym typeface="Wingdings" panose="05000000000000000000" pitchFamily="2" charset="2"/>
              </a:rPr>
              <a:t> potential spurious triggering</a:t>
            </a:r>
            <a:br>
              <a:rPr lang="de-DE" sz="1200" b="1" dirty="0">
                <a:sym typeface="Wingdings" panose="05000000000000000000" pitchFamily="2" charset="2"/>
              </a:rPr>
            </a:br>
            <a:r>
              <a:rPr lang="de-DE" sz="1200" dirty="0">
                <a:sym typeface="Wingdings" panose="05000000000000000000" pitchFamily="2" charset="2"/>
              </a:rPr>
              <a:t>Indicate impedance differences between the apertures</a:t>
            </a:r>
            <a:endParaRPr lang="de-DE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51B814-4243-8E02-36EB-687FFA6335A6}"/>
              </a:ext>
            </a:extLst>
          </p:cNvPr>
          <p:cNvSpPr txBox="1"/>
          <p:nvPr/>
        </p:nvSpPr>
        <p:spPr>
          <a:xfrm rot="1301248">
            <a:off x="10530477" y="5498976"/>
            <a:ext cx="1471827" cy="3762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200" b="1" dirty="0">
                <a:solidFill>
                  <a:schemeClr val="tx2"/>
                </a:solidFill>
              </a:rPr>
              <a:t>Unbalanced dipole</a:t>
            </a:r>
            <a:br>
              <a:rPr lang="de-DE" sz="1200" b="1" dirty="0">
                <a:solidFill>
                  <a:schemeClr val="tx2"/>
                </a:solidFill>
              </a:rPr>
            </a:br>
            <a:r>
              <a:rPr lang="de-DE" sz="1200" b="1" dirty="0">
                <a:solidFill>
                  <a:schemeClr val="tx2"/>
                </a:solidFill>
              </a:rPr>
              <a:t>impedance</a:t>
            </a:r>
          </a:p>
        </p:txBody>
      </p:sp>
      <p:sp>
        <p:nvSpPr>
          <p:cNvPr id="26" name="Rectangle 1">
            <a:extLst>
              <a:ext uri="{FF2B5EF4-FFF2-40B4-BE49-F238E27FC236}">
                <a16:creationId xmlns:a16="http://schemas.microsoft.com/office/drawing/2014/main" id="{3DF27012-C980-1809-6A9C-261EBAA65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09" y="5962192"/>
            <a:ext cx="3678793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CH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More examples can be found: MP3 day 2022, 01.12.2022, </a:t>
            </a:r>
            <a:br>
              <a:rPr kumimoji="0" lang="de-DE" altLang="en-CH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de-DE" altLang="en-CH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E. Ravaioli &amp; M. Janitschke: </a:t>
            </a:r>
            <a:r>
              <a:rPr lang="en-US" sz="700" b="1" i="0" dirty="0">
                <a:solidFill>
                  <a:schemeClr val="tx2"/>
                </a:solidFill>
                <a:effectLst/>
                <a:latin typeface="Roboto" panose="02000000000000000000" pitchFamily="2" charset="0"/>
                <a:hlinkClick r:id="rId7"/>
              </a:rPr>
              <a:t>FPA tests: Results and plans for the future</a:t>
            </a:r>
            <a:endParaRPr kumimoji="0" lang="en-CH" altLang="en-CH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DE861D3-01E8-FA67-B5AA-C2764E95BDFB}"/>
              </a:ext>
            </a:extLst>
          </p:cNvPr>
          <p:cNvCxnSpPr/>
          <p:nvPr/>
        </p:nvCxnSpPr>
        <p:spPr>
          <a:xfrm>
            <a:off x="5805182" y="1338700"/>
            <a:ext cx="0" cy="41814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Brace 1">
            <a:extLst>
              <a:ext uri="{FF2B5EF4-FFF2-40B4-BE49-F238E27FC236}">
                <a16:creationId xmlns:a16="http://schemas.microsoft.com/office/drawing/2014/main" id="{E9484AF9-275A-C80D-1D9A-9CCDAF137D9D}"/>
              </a:ext>
            </a:extLst>
          </p:cNvPr>
          <p:cNvSpPr/>
          <p:nvPr/>
        </p:nvSpPr>
        <p:spPr>
          <a:xfrm>
            <a:off x="7728140" y="2446046"/>
            <a:ext cx="190500" cy="121246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80FF7E-1E56-09E5-A5DB-2BE9AF180ACC}"/>
              </a:ext>
            </a:extLst>
          </p:cNvPr>
          <p:cNvSpPr txBox="1"/>
          <p:nvPr/>
        </p:nvSpPr>
        <p:spPr>
          <a:xfrm>
            <a:off x="7952225" y="2986611"/>
            <a:ext cx="1231106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Peak-to-Peak amplitude</a:t>
            </a:r>
            <a:endParaRPr lang="en-CH" sz="900" dirty="0"/>
          </a:p>
        </p:txBody>
      </p:sp>
    </p:spTree>
    <p:extLst>
      <p:ext uri="{BB962C8B-B14F-4D97-AF65-F5344CB8AC3E}">
        <p14:creationId xmlns:p14="http://schemas.microsoft.com/office/powerpoint/2010/main" val="329459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775" y="279156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Unexplained behavior: </a:t>
            </a:r>
            <a:br>
              <a:rPr lang="en-US" dirty="0"/>
            </a:br>
            <a:r>
              <a:rPr lang="en-US" dirty="0"/>
              <a:t>Unbalanced dipole impedance </a:t>
            </a:r>
            <a:br>
              <a:rPr lang="en-US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81C68703-5AE9-F6F6-A74B-5FAC901B1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45" y="1697155"/>
            <a:ext cx="5460124" cy="4550103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5397D670-31D1-E660-FCBE-B64B2FE9B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97155"/>
            <a:ext cx="5460124" cy="45501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2B10F7-63BC-978D-FE99-5805154E8C08}"/>
              </a:ext>
            </a:extLst>
          </p:cNvPr>
          <p:cNvSpPr txBox="1"/>
          <p:nvPr/>
        </p:nvSpPr>
        <p:spPr>
          <a:xfrm rot="1151124">
            <a:off x="4812143" y="2757897"/>
            <a:ext cx="1082040" cy="43088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800" b="1" dirty="0"/>
              <a:t>BUT:</a:t>
            </a:r>
            <a:endParaRPr lang="en-CH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270735-22A9-BF78-BB9E-70C872EF4D7E}"/>
                  </a:ext>
                </a:extLst>
              </p:cNvPr>
              <p:cNvSpPr txBox="1"/>
              <p:nvPr/>
            </p:nvSpPr>
            <p:spPr>
              <a:xfrm>
                <a:off x="313745" y="1393512"/>
                <a:ext cx="4881080" cy="2980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dirty="0" err="1"/>
                  <a:t>Expected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de-DE" b="1" i="1">
                            <a:latin typeface="Cambria Math" panose="02040503050406030204" pitchFamily="18" charset="0"/>
                          </a:rPr>
                          <m:t>𝑸𝑺</m:t>
                        </m:r>
                        <m:r>
                          <a:rPr lang="de-DE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de-DE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/>
                  <a:t>voltage signals from simulations</a:t>
                </a:r>
                <a:endParaRPr lang="en-CH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270735-22A9-BF78-BB9E-70C872EF4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745" y="1393512"/>
                <a:ext cx="4881080" cy="298030"/>
              </a:xfrm>
              <a:prstGeom prst="rect">
                <a:avLst/>
              </a:prstGeom>
              <a:blipFill>
                <a:blip r:embed="rId4"/>
                <a:stretch>
                  <a:fillRect l="-2871" t="-27083" r="-2372" b="-41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4F0A975-0516-3A73-D18D-F6BDA755965A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9BD845C-89F5-FBB6-5C06-234E79A438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324959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775" y="279156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Unexplained behavior: </a:t>
            </a:r>
            <a:br>
              <a:rPr lang="en-US" dirty="0"/>
            </a:br>
            <a:r>
              <a:rPr lang="en-US" dirty="0"/>
              <a:t>Unbalanced dipole impedance </a:t>
            </a:r>
            <a:br>
              <a:rPr lang="en-US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81C68703-5AE9-F6F6-A74B-5FAC901B1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45" y="1614215"/>
            <a:ext cx="5460124" cy="4550103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5397D670-31D1-E660-FCBE-B64B2FE9B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14215"/>
            <a:ext cx="5460124" cy="45501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2B10F7-63BC-978D-FE99-5805154E8C08}"/>
              </a:ext>
            </a:extLst>
          </p:cNvPr>
          <p:cNvSpPr txBox="1"/>
          <p:nvPr/>
        </p:nvSpPr>
        <p:spPr>
          <a:xfrm rot="1151124">
            <a:off x="4651078" y="2757897"/>
            <a:ext cx="108204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800" b="1" dirty="0"/>
              <a:t>BUT:</a:t>
            </a:r>
            <a:endParaRPr lang="en-CH" sz="2800" b="1" dirty="0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95A630B5-CA6E-62DB-EB57-963E60C87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569" y="1555733"/>
            <a:ext cx="5530302" cy="4608585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7510B948-8894-CD39-9C0B-1B71130446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1" y="1614216"/>
            <a:ext cx="5460123" cy="45501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84A98B4-88C1-A954-F28B-B31596E315D1}"/>
                  </a:ext>
                </a:extLst>
              </p:cNvPr>
              <p:cNvSpPr txBox="1"/>
              <p:nvPr/>
            </p:nvSpPr>
            <p:spPr>
              <a:xfrm>
                <a:off x="412775" y="1283683"/>
                <a:ext cx="3201133" cy="2980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de-DE" dirty="0" err="1"/>
                  <a:t>Measured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de-DE" b="1" i="1">
                            <a:latin typeface="Cambria Math" panose="02040503050406030204" pitchFamily="18" charset="0"/>
                          </a:rPr>
                          <m:t>𝑸𝑺</m:t>
                        </m:r>
                        <m:r>
                          <a:rPr lang="de-DE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de-DE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 err="1"/>
                  <a:t>voltage</a:t>
                </a:r>
                <a:r>
                  <a:rPr lang="de-DE" dirty="0"/>
                  <a:t> </a:t>
                </a:r>
                <a:r>
                  <a:rPr lang="de-DE" dirty="0" err="1"/>
                  <a:t>signals</a:t>
                </a:r>
                <a:endParaRPr lang="en-CH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84A98B4-88C1-A954-F28B-B31596E315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775" y="1283683"/>
                <a:ext cx="3201133" cy="298030"/>
              </a:xfrm>
              <a:prstGeom prst="rect">
                <a:avLst/>
              </a:prstGeom>
              <a:blipFill>
                <a:blip r:embed="rId6"/>
                <a:stretch>
                  <a:fillRect l="-4571" t="-27083" r="-3810" b="-41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EBFD9DA-6A00-1994-6C38-7F48DE8121B1}"/>
              </a:ext>
            </a:extLst>
          </p:cNvPr>
          <p:cNvSpPr txBox="1">
            <a:spLocks/>
          </p:cNvSpPr>
          <p:nvPr/>
        </p:nvSpPr>
        <p:spPr>
          <a:xfrm>
            <a:off x="5281668" y="636757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Marvin Janitschke | Voltage transient simulations of the LHC main dipoles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A24B68C8-4DF7-C41B-475E-C5762723D2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2452"/>
            <a:ext cx="631160" cy="365125"/>
          </a:xfrm>
        </p:spPr>
        <p:txBody>
          <a:bodyPr/>
          <a:lstStyle/>
          <a:p>
            <a:r>
              <a:rPr lang="en-US" dirty="0"/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330015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 Corporate16-9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38</TotalTime>
  <Words>2278</Words>
  <Application>Microsoft Office PowerPoint</Application>
  <PresentationFormat>Widescreen</PresentationFormat>
  <Paragraphs>456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Arial</vt:lpstr>
      <vt:lpstr>Calibri</vt:lpstr>
      <vt:lpstr>Cambria Math</vt:lpstr>
      <vt:lpstr>Roboto</vt:lpstr>
      <vt:lpstr>Times New Roman</vt:lpstr>
      <vt:lpstr>Wingdings</vt:lpstr>
      <vt:lpstr>CERN Corporate16-9</vt:lpstr>
      <vt:lpstr>Voltage transient simulations of the LHC main dipoles  Marvin Janitschke, TE-MPE-PE, DOCT</vt:lpstr>
      <vt:lpstr>Main dipole LHC circuit </vt:lpstr>
      <vt:lpstr>PowerPoint Presentation</vt:lpstr>
      <vt:lpstr>Quench detection systems </vt:lpstr>
      <vt:lpstr>Usual transient in main dipole circuit</vt:lpstr>
      <vt:lpstr>Usual transient in Main dipole circuit</vt:lpstr>
      <vt:lpstr>Typical examples of the U_(QS,0) signal</vt:lpstr>
      <vt:lpstr>Unexplained behavior:  Unbalanced dipole impedance  </vt:lpstr>
      <vt:lpstr>Unexplained behavior:  Unbalanced dipole impedance  </vt:lpstr>
      <vt:lpstr>Modelling of the magnets – so far </vt:lpstr>
      <vt:lpstr>Modelling of the magnets – so far </vt:lpstr>
      <vt:lpstr>The beam-screen and its effects </vt:lpstr>
      <vt:lpstr>The beam-screen and its layers </vt:lpstr>
      <vt:lpstr>PowerPoint Presentation</vt:lpstr>
      <vt:lpstr>Main dipole – the new model </vt:lpstr>
      <vt:lpstr>Main dipole – the new model: Results </vt:lpstr>
      <vt:lpstr>Main dipole – the new model: Results </vt:lpstr>
      <vt:lpstr>Main dipole – the new model: Results </vt:lpstr>
      <vt:lpstr>Main dipole – the new model: Results </vt:lpstr>
      <vt:lpstr>Conclusion</vt:lpstr>
      <vt:lpstr>Thanks a lot for your attention! </vt:lpstr>
      <vt:lpstr>Appendix</vt:lpstr>
      <vt:lpstr>LHC main dipole magnet (MB)</vt:lpstr>
      <vt:lpstr>PowerPoint Presentation</vt:lpstr>
      <vt:lpstr>Data from Butting (2003/2004) – Random example</vt:lpstr>
      <vt:lpstr>New approach – multi-layered copper</vt:lpstr>
      <vt:lpstr>PowerPoint Presentation</vt:lpstr>
      <vt:lpstr>Main dipole – the new model: Results </vt:lpstr>
      <vt:lpstr>Modelling result - Examples</vt:lpstr>
      <vt:lpstr>Voltages across the magnet</vt:lpstr>
      <vt:lpstr>Conclusion</vt:lpstr>
      <vt:lpstr>       The outliers </vt:lpstr>
      <vt:lpstr>       The outliers </vt:lpstr>
      <vt:lpstr>The outliers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Technical Student Mar – Dec 2020</dc:title>
  <dc:creator>Marvin</dc:creator>
  <cp:lastModifiedBy>Marvin Janitschke</cp:lastModifiedBy>
  <cp:revision>28</cp:revision>
  <dcterms:created xsi:type="dcterms:W3CDTF">2020-03-03T19:02:03Z</dcterms:created>
  <dcterms:modified xsi:type="dcterms:W3CDTF">2023-02-10T08:55:47Z</dcterms:modified>
</cp:coreProperties>
</file>