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5"/>
  </p:notesMasterIdLst>
  <p:sldIdLst>
    <p:sldId id="310" r:id="rId2"/>
    <p:sldId id="559" r:id="rId3"/>
    <p:sldId id="601" r:id="rId4"/>
    <p:sldId id="602" r:id="rId5"/>
    <p:sldId id="612" r:id="rId6"/>
    <p:sldId id="603" r:id="rId7"/>
    <p:sldId id="604" r:id="rId8"/>
    <p:sldId id="605" r:id="rId9"/>
    <p:sldId id="610" r:id="rId10"/>
    <p:sldId id="606" r:id="rId11"/>
    <p:sldId id="608" r:id="rId12"/>
    <p:sldId id="609" r:id="rId13"/>
    <p:sldId id="611" r:id="rId14"/>
  </p:sldIdLst>
  <p:sldSz cx="12192000" cy="6858000"/>
  <p:notesSz cx="9926638" cy="143017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7399C3"/>
    <a:srgbClr val="618CBB"/>
    <a:srgbClr val="99B5D3"/>
    <a:srgbClr val="43A5FF"/>
    <a:srgbClr val="FF9999"/>
    <a:srgbClr val="FFFF99"/>
    <a:srgbClr val="CCFFCC"/>
    <a:srgbClr val="0055A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83" autoAdjust="0"/>
    <p:restoredTop sz="79419" autoAdjust="0"/>
  </p:normalViewPr>
  <p:slideViewPr>
    <p:cSldViewPr snapToGrid="0" snapToObjects="1">
      <p:cViewPr varScale="1">
        <p:scale>
          <a:sx n="91" d="100"/>
          <a:sy n="91" d="100"/>
        </p:scale>
        <p:origin x="1596" y="90"/>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napToObjects="1">
      <p:cViewPr varScale="1">
        <p:scale>
          <a:sx n="65" d="100"/>
          <a:sy n="65" d="100"/>
        </p:scale>
        <p:origin x="3154"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1543" cy="717574"/>
          </a:xfrm>
          <a:prstGeom prst="rect">
            <a:avLst/>
          </a:prstGeom>
        </p:spPr>
        <p:txBody>
          <a:bodyPr vert="horz" lIns="132890" tIns="66445" rIns="132890" bIns="66445" rtlCol="0"/>
          <a:lstStyle>
            <a:lvl1pPr algn="l">
              <a:defRPr sz="1700"/>
            </a:lvl1pPr>
          </a:lstStyle>
          <a:p>
            <a:endParaRPr lang="en-US" dirty="0"/>
          </a:p>
        </p:txBody>
      </p:sp>
      <p:sp>
        <p:nvSpPr>
          <p:cNvPr id="3" name="Date Placeholder 2"/>
          <p:cNvSpPr>
            <a:spLocks noGrp="1"/>
          </p:cNvSpPr>
          <p:nvPr>
            <p:ph type="dt" idx="1"/>
          </p:nvPr>
        </p:nvSpPr>
        <p:spPr>
          <a:xfrm>
            <a:off x="5622799" y="0"/>
            <a:ext cx="4301543" cy="717574"/>
          </a:xfrm>
          <a:prstGeom prst="rect">
            <a:avLst/>
          </a:prstGeom>
        </p:spPr>
        <p:txBody>
          <a:bodyPr vert="horz" lIns="132890" tIns="66445" rIns="132890" bIns="66445" rtlCol="0"/>
          <a:lstStyle>
            <a:lvl1pPr algn="r">
              <a:defRPr sz="1700"/>
            </a:lvl1pPr>
          </a:lstStyle>
          <a:p>
            <a:fld id="{908A39DC-5865-C644-BB9E-AAC016A64910}" type="datetimeFigureOut">
              <a:rPr lang="en-US" smtClean="0"/>
              <a:pPr/>
              <a:t>5/5/2023</a:t>
            </a:fld>
            <a:endParaRPr lang="en-US" dirty="0"/>
          </a:p>
        </p:txBody>
      </p:sp>
      <p:sp>
        <p:nvSpPr>
          <p:cNvPr id="4" name="Slide Image Placeholder 3"/>
          <p:cNvSpPr>
            <a:spLocks noGrp="1" noRot="1" noChangeAspect="1"/>
          </p:cNvSpPr>
          <p:nvPr>
            <p:ph type="sldImg" idx="2"/>
          </p:nvPr>
        </p:nvSpPr>
        <p:spPr>
          <a:xfrm>
            <a:off x="673100" y="1787525"/>
            <a:ext cx="8580438" cy="4826000"/>
          </a:xfrm>
          <a:prstGeom prst="rect">
            <a:avLst/>
          </a:prstGeom>
          <a:noFill/>
          <a:ln w="12700">
            <a:solidFill>
              <a:prstClr val="black"/>
            </a:solidFill>
          </a:ln>
        </p:spPr>
        <p:txBody>
          <a:bodyPr vert="horz" lIns="132890" tIns="66445" rIns="132890" bIns="66445" rtlCol="0" anchor="ctr"/>
          <a:lstStyle/>
          <a:p>
            <a:endParaRPr lang="en-US" dirty="0"/>
          </a:p>
        </p:txBody>
      </p:sp>
      <p:sp>
        <p:nvSpPr>
          <p:cNvPr id="5" name="Notes Placeholder 4"/>
          <p:cNvSpPr>
            <a:spLocks noGrp="1"/>
          </p:cNvSpPr>
          <p:nvPr>
            <p:ph type="body" sz="quarter" idx="3"/>
          </p:nvPr>
        </p:nvSpPr>
        <p:spPr>
          <a:xfrm>
            <a:off x="992665" y="6882736"/>
            <a:ext cx="7941310" cy="5631329"/>
          </a:xfrm>
          <a:prstGeom prst="rect">
            <a:avLst/>
          </a:prstGeom>
        </p:spPr>
        <p:txBody>
          <a:bodyPr vert="horz" lIns="132890" tIns="66445" rIns="132890" bIns="6644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13584218"/>
            <a:ext cx="4301543" cy="717572"/>
          </a:xfrm>
          <a:prstGeom prst="rect">
            <a:avLst/>
          </a:prstGeom>
        </p:spPr>
        <p:txBody>
          <a:bodyPr vert="horz" lIns="132890" tIns="66445" rIns="132890" bIns="66445" rtlCol="0" anchor="b"/>
          <a:lstStyle>
            <a:lvl1pPr algn="l">
              <a:defRPr sz="1700"/>
            </a:lvl1pPr>
          </a:lstStyle>
          <a:p>
            <a:endParaRPr lang="en-US" dirty="0"/>
          </a:p>
        </p:txBody>
      </p:sp>
      <p:sp>
        <p:nvSpPr>
          <p:cNvPr id="7" name="Slide Number Placeholder 6"/>
          <p:cNvSpPr>
            <a:spLocks noGrp="1"/>
          </p:cNvSpPr>
          <p:nvPr>
            <p:ph type="sldNum" sz="quarter" idx="5"/>
          </p:nvPr>
        </p:nvSpPr>
        <p:spPr>
          <a:xfrm>
            <a:off x="5622799" y="13584218"/>
            <a:ext cx="4301543" cy="717572"/>
          </a:xfrm>
          <a:prstGeom prst="rect">
            <a:avLst/>
          </a:prstGeom>
        </p:spPr>
        <p:txBody>
          <a:bodyPr vert="horz" lIns="132890" tIns="66445" rIns="132890" bIns="66445" rtlCol="0" anchor="b"/>
          <a:lstStyle>
            <a:lvl1pPr algn="r">
              <a:defRPr sz="1700"/>
            </a:lvl1pPr>
          </a:lstStyle>
          <a:p>
            <a:fld id="{659B1595-DE59-C540-A623-C5DA7401724D}" type="slidenum">
              <a:rPr lang="en-US" smtClean="0"/>
              <a:pPr/>
              <a:t>‹#›</a:t>
            </a:fld>
            <a:endParaRPr lang="en-US" dirty="0"/>
          </a:p>
        </p:txBody>
      </p:sp>
    </p:spTree>
    <p:extLst>
      <p:ext uri="{BB962C8B-B14F-4D97-AF65-F5344CB8AC3E}">
        <p14:creationId xmlns:p14="http://schemas.microsoft.com/office/powerpoint/2010/main" val="14778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1</a:t>
            </a:fld>
            <a:endParaRPr lang="en-US" dirty="0"/>
          </a:p>
        </p:txBody>
      </p:sp>
    </p:spTree>
    <p:extLst>
      <p:ext uri="{BB962C8B-B14F-4D97-AF65-F5344CB8AC3E}">
        <p14:creationId xmlns:p14="http://schemas.microsoft.com/office/powerpoint/2010/main" val="1839756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Emph</a:t>
            </a:r>
            <a:r>
              <a:rPr lang="en-GB" dirty="0"/>
              <a:t>: This </a:t>
            </a:r>
            <a:r>
              <a:rPr lang="en-GB" dirty="0" err="1"/>
              <a:t>yaml</a:t>
            </a:r>
            <a:r>
              <a:rPr lang="en-GB" dirty="0"/>
              <a:t> list is all the user needs to </a:t>
            </a:r>
            <a:r>
              <a:rPr lang="en-GB" dirty="0" smtClean="0"/>
              <a:t>understand</a:t>
            </a:r>
          </a:p>
        </p:txBody>
      </p:sp>
      <p:sp>
        <p:nvSpPr>
          <p:cNvPr id="4" name="Slide Number Placeholder 3"/>
          <p:cNvSpPr>
            <a:spLocks noGrp="1"/>
          </p:cNvSpPr>
          <p:nvPr>
            <p:ph type="sldNum" sz="quarter" idx="10"/>
          </p:nvPr>
        </p:nvSpPr>
        <p:spPr/>
        <p:txBody>
          <a:bodyPr/>
          <a:lstStyle/>
          <a:p>
            <a:fld id="{659B1595-DE59-C540-A623-C5DA7401724D}" type="slidenum">
              <a:rPr lang="en-US" smtClean="0"/>
              <a:pPr/>
              <a:t>10</a:t>
            </a:fld>
            <a:endParaRPr lang="en-US" dirty="0"/>
          </a:p>
        </p:txBody>
      </p:sp>
    </p:spTree>
    <p:extLst>
      <p:ext uri="{BB962C8B-B14F-4D97-AF65-F5344CB8AC3E}">
        <p14:creationId xmlns:p14="http://schemas.microsoft.com/office/powerpoint/2010/main" val="3717021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a:t>
            </a:r>
            <a:r>
              <a:rPr lang="en-GB" baseline="0" dirty="0"/>
              <a:t> other things I will do in the near future</a:t>
            </a:r>
            <a:endParaRPr lang="en-GB" dirty="0"/>
          </a:p>
        </p:txBody>
      </p:sp>
      <p:sp>
        <p:nvSpPr>
          <p:cNvPr id="4" name="Slide Number Placeholder 3"/>
          <p:cNvSpPr>
            <a:spLocks noGrp="1"/>
          </p:cNvSpPr>
          <p:nvPr>
            <p:ph type="sldNum" sz="quarter" idx="10"/>
          </p:nvPr>
        </p:nvSpPr>
        <p:spPr/>
        <p:txBody>
          <a:bodyPr/>
          <a:lstStyle/>
          <a:p>
            <a:fld id="{659B1595-DE59-C540-A623-C5DA7401724D}" type="slidenum">
              <a:rPr lang="en-US" smtClean="0"/>
              <a:pPr/>
              <a:t>11</a:t>
            </a:fld>
            <a:endParaRPr lang="en-US" dirty="0"/>
          </a:p>
        </p:txBody>
      </p:sp>
    </p:spTree>
    <p:extLst>
      <p:ext uri="{BB962C8B-B14F-4D97-AF65-F5344CB8AC3E}">
        <p14:creationId xmlns:p14="http://schemas.microsoft.com/office/powerpoint/2010/main" val="2105436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9B1595-DE59-C540-A623-C5DA7401724D}" type="slidenum">
              <a:rPr lang="en-US" smtClean="0"/>
              <a:pPr/>
              <a:t>12</a:t>
            </a:fld>
            <a:endParaRPr lang="en-US" dirty="0"/>
          </a:p>
        </p:txBody>
      </p:sp>
    </p:spTree>
    <p:extLst>
      <p:ext uri="{BB962C8B-B14F-4D97-AF65-F5344CB8AC3E}">
        <p14:creationId xmlns:p14="http://schemas.microsoft.com/office/powerpoint/2010/main" val="1898180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short: we want to</a:t>
            </a:r>
            <a:r>
              <a:rPr lang="en-GB" baseline="0" dirty="0"/>
              <a:t> press one button and run simulations for </a:t>
            </a:r>
            <a:endParaRPr lang="en-GB" dirty="0"/>
          </a:p>
          <a:p>
            <a:endParaRPr lang="en-GB" dirty="0"/>
          </a:p>
          <a:p>
            <a:r>
              <a:rPr lang="en-GB" dirty="0"/>
              <a:t>…</a:t>
            </a:r>
          </a:p>
          <a:p>
            <a:r>
              <a:rPr lang="en-GB" dirty="0"/>
              <a:t>Before</a:t>
            </a:r>
            <a:r>
              <a:rPr lang="en-GB" baseline="0" dirty="0"/>
              <a:t> we get into detail with those 3 points, I want to quickly talk about the why. Why do we want this? (next slide)</a:t>
            </a:r>
            <a:endParaRPr lang="en-GB" dirty="0"/>
          </a:p>
        </p:txBody>
      </p:sp>
      <p:sp>
        <p:nvSpPr>
          <p:cNvPr id="4" name="Slide Number Placeholder 3"/>
          <p:cNvSpPr>
            <a:spLocks noGrp="1"/>
          </p:cNvSpPr>
          <p:nvPr>
            <p:ph type="sldNum" sz="quarter" idx="10"/>
          </p:nvPr>
        </p:nvSpPr>
        <p:spPr/>
        <p:txBody>
          <a:bodyPr/>
          <a:lstStyle/>
          <a:p>
            <a:fld id="{659B1595-DE59-C540-A623-C5DA7401724D}" type="slidenum">
              <a:rPr lang="en-US" smtClean="0"/>
              <a:pPr/>
              <a:t>2</a:t>
            </a:fld>
            <a:endParaRPr lang="en-US" dirty="0"/>
          </a:p>
        </p:txBody>
      </p:sp>
    </p:spTree>
    <p:extLst>
      <p:ext uri="{BB962C8B-B14F-4D97-AF65-F5344CB8AC3E}">
        <p14:creationId xmlns:p14="http://schemas.microsoft.com/office/powerpoint/2010/main" val="2968892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Manufactured by</a:t>
            </a:r>
            <a:r>
              <a:rPr lang="en-GB" baseline="0" dirty="0" smtClean="0"/>
              <a:t> INFN in Italy and then </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Ad 1:</a:t>
            </a:r>
            <a:r>
              <a:rPr lang="en-GB" baseline="0" dirty="0" smtClean="0"/>
              <a:t> </a:t>
            </a:r>
            <a:r>
              <a:rPr lang="en-GB" sz="1200" dirty="0">
                <a:solidFill>
                  <a:schemeClr val="tx1"/>
                </a:solidFill>
                <a:latin typeface="Calibri" panose="020F0502020204030204" pitchFamily="34" charset="0"/>
                <a:cs typeface="Calibri" panose="020F0502020204030204" pitchFamily="34" charset="0"/>
              </a:rPr>
              <a:t>(e.g. quenches during operation)</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Ad</a:t>
            </a:r>
            <a:r>
              <a:rPr lang="en-GB" baseline="0" dirty="0"/>
              <a:t> </a:t>
            </a:r>
            <a:r>
              <a:rPr lang="en-GB" baseline="0" dirty="0" smtClean="0"/>
              <a:t>2: </a:t>
            </a:r>
            <a:r>
              <a:rPr lang="en-GB" sz="1200" dirty="0">
                <a:solidFill>
                  <a:schemeClr val="tx1"/>
                </a:solidFill>
                <a:latin typeface="Calibri" panose="020F0502020204030204" pitchFamily="34" charset="0"/>
                <a:cs typeface="Calibri" panose="020F0502020204030204" pitchFamily="34" charset="0"/>
              </a:rPr>
              <a:t>(e.g. all quenches in one go)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latin typeface="Calibri" panose="020F0502020204030204" pitchFamily="34" charset="0"/>
                <a:cs typeface="Calibri" panose="020F0502020204030204" pitchFamily="34" charset="0"/>
              </a:rPr>
              <a:t>Ad </a:t>
            </a:r>
            <a:r>
              <a:rPr lang="en-GB" sz="1200" dirty="0" smtClean="0">
                <a:solidFill>
                  <a:schemeClr val="tx1"/>
                </a:solidFill>
                <a:latin typeface="Calibri" panose="020F0502020204030204" pitchFamily="34" charset="0"/>
                <a:cs typeface="Calibri" panose="020F0502020204030204" pitchFamily="34" charset="0"/>
              </a:rPr>
              <a:t>3: </a:t>
            </a:r>
            <a:r>
              <a:rPr lang="en-GB" sz="1200" dirty="0">
                <a:solidFill>
                  <a:schemeClr val="tx1"/>
                </a:solidFill>
                <a:latin typeface="Calibri" panose="020F0502020204030204" pitchFamily="34" charset="0"/>
                <a:cs typeface="Calibri" panose="020F0502020204030204" pitchFamily="34" charset="0"/>
              </a:rPr>
              <a:t>(e.g. magnet manufacturers)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chemeClr val="tx1"/>
              </a:solidFill>
              <a:latin typeface="Calibri" panose="020F0502020204030204" pitchFamily="34" charset="0"/>
              <a:cs typeface="Calibri" panose="020F0502020204030204" pitchFamily="34" charset="0"/>
            </a:endParaRPr>
          </a:p>
          <a:p>
            <a:endParaRPr lang="en-GB" dirty="0"/>
          </a:p>
        </p:txBody>
      </p:sp>
      <p:sp>
        <p:nvSpPr>
          <p:cNvPr id="4" name="Slide Number Placeholder 3"/>
          <p:cNvSpPr>
            <a:spLocks noGrp="1"/>
          </p:cNvSpPr>
          <p:nvPr>
            <p:ph type="sldNum" sz="quarter" idx="10"/>
          </p:nvPr>
        </p:nvSpPr>
        <p:spPr/>
        <p:txBody>
          <a:bodyPr/>
          <a:lstStyle/>
          <a:p>
            <a:fld id="{659B1595-DE59-C540-A623-C5DA7401724D}" type="slidenum">
              <a:rPr lang="en-US" smtClean="0"/>
              <a:pPr/>
              <a:t>3</a:t>
            </a:fld>
            <a:endParaRPr lang="en-US" dirty="0"/>
          </a:p>
        </p:txBody>
      </p:sp>
    </p:spTree>
    <p:extLst>
      <p:ext uri="{BB962C8B-B14F-4D97-AF65-F5344CB8AC3E}">
        <p14:creationId xmlns:p14="http://schemas.microsoft.com/office/powerpoint/2010/main" val="3748695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Transients include</a:t>
            </a:r>
            <a:r>
              <a:rPr lang="en-GB" baseline="0" dirty="0"/>
              <a:t>: EE, quench back, QH or CLIQ induced quenches, electrical arcs, non insulation coils, short circuit, powering, frequency transfer measurements</a:t>
            </a:r>
          </a:p>
          <a:p>
            <a:r>
              <a:rPr lang="en-GB" baseline="0" dirty="0"/>
              <a:t>Magnets: solenoid &amp; pancake, cos-theta, CCT (=</a:t>
            </a:r>
            <a:r>
              <a:rPr lang="en-GB" sz="1200" dirty="0">
                <a:solidFill>
                  <a:srgbClr val="000000"/>
                </a:solidFill>
                <a:latin typeface="Calibri" panose="020F0502020204030204" pitchFamily="34" charset="0"/>
                <a:cs typeface="Calibri" panose="020F0502020204030204" pitchFamily="34" charset="0"/>
              </a:rPr>
              <a:t>canted-cosine-theta</a:t>
            </a:r>
            <a:r>
              <a:rPr lang="en-GB" baseline="0" dirty="0"/>
              <a:t>), block coil, common coil</a:t>
            </a:r>
          </a:p>
          <a:p>
            <a:r>
              <a:rPr lang="en-GB" baseline="0" dirty="0"/>
              <a:t>Circuit: nested, stand alone, magnets in series, different combinations</a:t>
            </a:r>
          </a:p>
          <a:p>
            <a:r>
              <a:rPr lang="en-GB" baseline="0" dirty="0"/>
              <a:t>Conductors: </a:t>
            </a:r>
            <a:r>
              <a:rPr lang="en-GB" baseline="0" dirty="0" err="1"/>
              <a:t>NbTi</a:t>
            </a:r>
            <a:r>
              <a:rPr lang="en-GB" baseline="0" dirty="0"/>
              <a:t>, Nb3Sn, BI-2212, YBCO</a:t>
            </a:r>
          </a:p>
          <a:p>
            <a:endParaRPr lang="en-GB" baseline="0" dirty="0"/>
          </a:p>
          <a:p>
            <a:pPr defTabSz="1244600">
              <a:spcBef>
                <a:spcPts val="600"/>
              </a:spcBef>
            </a:pPr>
            <a:r>
              <a:rPr lang="en-GB" sz="1200" dirty="0" err="1">
                <a:solidFill>
                  <a:schemeClr val="tx1"/>
                </a:solidFill>
                <a:latin typeface="Calibri" panose="020F0502020204030204" pitchFamily="34" charset="0"/>
                <a:cs typeface="Calibri" panose="020F0502020204030204" pitchFamily="34" charset="0"/>
                <a:sym typeface="Wingdings" panose="05000000000000000000" pitchFamily="2" charset="2"/>
              </a:rPr>
              <a:t>FiQus</a:t>
            </a:r>
            <a:r>
              <a:rPr lang="en-GB" sz="1200" dirty="0">
                <a:solidFill>
                  <a:schemeClr val="tx1"/>
                </a:solidFill>
                <a:latin typeface="Calibri" panose="020F0502020204030204" pitchFamily="34" charset="0"/>
                <a:cs typeface="Calibri" panose="020F0502020204030204" pitchFamily="34" charset="0"/>
                <a:sym typeface="Wingdings" panose="05000000000000000000" pitchFamily="2" charset="2"/>
              </a:rPr>
              <a:t>  </a:t>
            </a:r>
            <a:r>
              <a:rPr lang="en-GB" sz="1200" dirty="0" err="1">
                <a:solidFill>
                  <a:schemeClr val="tx1"/>
                </a:solidFill>
                <a:latin typeface="Calibri" panose="020F0502020204030204" pitchFamily="34" charset="0"/>
                <a:cs typeface="Calibri" panose="020F0502020204030204" pitchFamily="34" charset="0"/>
              </a:rPr>
              <a:t>Gmsh</a:t>
            </a:r>
            <a:r>
              <a:rPr lang="en-GB" sz="1200" dirty="0">
                <a:solidFill>
                  <a:schemeClr val="tx1"/>
                </a:solidFill>
                <a:latin typeface="Calibri" panose="020F0502020204030204" pitchFamily="34" charset="0"/>
                <a:cs typeface="Calibri" panose="020F0502020204030204" pitchFamily="34" charset="0"/>
              </a:rPr>
              <a:t> for geometry and meshing and on </a:t>
            </a:r>
            <a:r>
              <a:rPr lang="en-GB" sz="1200" dirty="0" err="1">
                <a:solidFill>
                  <a:schemeClr val="tx1"/>
                </a:solidFill>
                <a:latin typeface="Calibri" panose="020F0502020204030204" pitchFamily="34" charset="0"/>
                <a:cs typeface="Calibri" panose="020F0502020204030204" pitchFamily="34" charset="0"/>
              </a:rPr>
              <a:t>GetDP</a:t>
            </a:r>
            <a:r>
              <a:rPr lang="en-GB" sz="1200" dirty="0">
                <a:solidFill>
                  <a:schemeClr val="tx1"/>
                </a:solidFill>
                <a:latin typeface="Calibri" panose="020F0502020204030204" pitchFamily="34" charset="0"/>
                <a:cs typeface="Calibri" panose="020F0502020204030204" pitchFamily="34" charset="0"/>
              </a:rPr>
              <a:t> for solving and postprocessing</a:t>
            </a:r>
          </a:p>
          <a:p>
            <a:pPr defTabSz="1244600">
              <a:spcBef>
                <a:spcPts val="600"/>
              </a:spcBef>
            </a:pPr>
            <a:r>
              <a:rPr lang="en-GB" sz="1200" dirty="0">
                <a:solidFill>
                  <a:schemeClr val="tx1"/>
                </a:solidFill>
                <a:latin typeface="Calibri" panose="020F0502020204030204" pitchFamily="34" charset="0"/>
                <a:cs typeface="Calibri" panose="020F0502020204030204" pitchFamily="34" charset="0"/>
                <a:sym typeface="Wingdings" panose="05000000000000000000" pitchFamily="2" charset="2"/>
              </a:rPr>
              <a:t>LEDET  </a:t>
            </a:r>
            <a:r>
              <a:rPr lang="en-GB" sz="1200" dirty="0">
                <a:solidFill>
                  <a:schemeClr val="tx1"/>
                </a:solidFill>
                <a:latin typeface="Calibri" panose="020F0502020204030204" pitchFamily="34" charset="0"/>
                <a:cs typeface="Calibri" panose="020F0502020204030204" pitchFamily="34" charset="0"/>
              </a:rPr>
              <a:t>electro-magnetic &amp; thermal transients in 2D &amp; 3D using finite difference</a:t>
            </a:r>
          </a:p>
          <a:p>
            <a:pPr defTabSz="1244600">
              <a:spcBef>
                <a:spcPts val="600"/>
              </a:spcBef>
            </a:pPr>
            <a:r>
              <a:rPr lang="en-GB" sz="1200" dirty="0" err="1">
                <a:solidFill>
                  <a:schemeClr val="tx1"/>
                </a:solidFill>
                <a:latin typeface="Calibri" panose="020F0502020204030204" pitchFamily="34" charset="0"/>
                <a:cs typeface="Calibri" panose="020F0502020204030204" pitchFamily="34" charset="0"/>
              </a:rPr>
              <a:t>proteCCT</a:t>
            </a:r>
            <a:r>
              <a:rPr lang="en-GB" sz="1200" dirty="0">
                <a:solidFill>
                  <a:schemeClr val="tx1"/>
                </a:solidFill>
                <a:latin typeface="Calibri" panose="020F0502020204030204" pitchFamily="34" charset="0"/>
                <a:cs typeface="Calibri" panose="020F0502020204030204" pitchFamily="34" charset="0"/>
              </a:rPr>
              <a:t> </a:t>
            </a:r>
            <a:r>
              <a:rPr lang="en-GB" sz="1200" dirty="0">
                <a:solidFill>
                  <a:schemeClr val="tx1"/>
                </a:solidFill>
                <a:latin typeface="Calibri" panose="020F0502020204030204" pitchFamily="34" charset="0"/>
                <a:cs typeface="Calibri" panose="020F0502020204030204" pitchFamily="34" charset="0"/>
                <a:sym typeface="Wingdings" pitchFamily="2" charset="2"/>
              </a:rPr>
              <a:t> </a:t>
            </a:r>
            <a:r>
              <a:rPr lang="en-GB" sz="1200" dirty="0">
                <a:solidFill>
                  <a:schemeClr val="tx1"/>
                </a:solidFill>
                <a:latin typeface="Calibri" panose="020F0502020204030204" pitchFamily="34" charset="0"/>
                <a:cs typeface="Calibri" panose="020F0502020204030204" pitchFamily="34" charset="0"/>
              </a:rPr>
              <a:t>electro-magnetic &amp; thermal transients in CCT magnets </a:t>
            </a:r>
            <a:r>
              <a:rPr lang="en-US" sz="1200" dirty="0">
                <a:solidFill>
                  <a:schemeClr val="tx1"/>
                </a:solidFill>
                <a:latin typeface="Calibri" panose="020F0502020204030204" pitchFamily="34" charset="0"/>
                <a:cs typeface="Calibri" panose="020F0502020204030204" pitchFamily="34" charset="0"/>
              </a:rPr>
              <a:t>using finite-difference</a:t>
            </a:r>
          </a:p>
          <a:p>
            <a:pPr defTabSz="1244600">
              <a:spcBef>
                <a:spcPts val="600"/>
              </a:spcBef>
            </a:pPr>
            <a:r>
              <a:rPr lang="en-US" sz="1200" dirty="0">
                <a:solidFill>
                  <a:schemeClr val="tx1"/>
                </a:solidFill>
                <a:latin typeface="Calibri" panose="020F0502020204030204" pitchFamily="34" charset="0"/>
                <a:cs typeface="Calibri" panose="020F0502020204030204" pitchFamily="34" charset="0"/>
              </a:rPr>
              <a:t>SIGMA</a:t>
            </a:r>
            <a:r>
              <a:rPr lang="en-GB" sz="1200" dirty="0">
                <a:solidFill>
                  <a:schemeClr val="tx1"/>
                </a:solidFill>
                <a:latin typeface="Calibri" panose="020F0502020204030204" pitchFamily="34" charset="0"/>
                <a:cs typeface="Calibri" panose="020F0502020204030204" pitchFamily="34" charset="0"/>
              </a:rPr>
              <a:t> </a:t>
            </a:r>
            <a:r>
              <a:rPr lang="en-GB" sz="1200" dirty="0">
                <a:solidFill>
                  <a:schemeClr val="tx1"/>
                </a:solidFill>
                <a:latin typeface="Calibri" panose="020F0502020204030204" pitchFamily="34" charset="0"/>
                <a:cs typeface="Calibri" panose="020F0502020204030204" pitchFamily="34" charset="0"/>
                <a:sym typeface="Wingdings" pitchFamily="2" charset="2"/>
              </a:rPr>
              <a:t> </a:t>
            </a:r>
            <a:r>
              <a:rPr lang="en-GB" sz="1200" dirty="0">
                <a:solidFill>
                  <a:schemeClr val="tx1"/>
                </a:solidFill>
                <a:latin typeface="Calibri" panose="020F0502020204030204" pitchFamily="34" charset="0"/>
                <a:cs typeface="Calibri" panose="020F0502020204030204" pitchFamily="34" charset="0"/>
              </a:rPr>
              <a:t>electro-magnetic &amp; thermal transients in 2D using a COMSOL f</a:t>
            </a:r>
            <a:r>
              <a:rPr lang="en-US" sz="1200" dirty="0" err="1">
                <a:solidFill>
                  <a:schemeClr val="tx1"/>
                </a:solidFill>
                <a:latin typeface="Calibri" panose="020F0502020204030204" pitchFamily="34" charset="0"/>
                <a:cs typeface="Calibri" panose="020F0502020204030204" pitchFamily="34" charset="0"/>
              </a:rPr>
              <a:t>inite</a:t>
            </a:r>
            <a:r>
              <a:rPr lang="en-US" sz="1200" dirty="0">
                <a:solidFill>
                  <a:schemeClr val="tx1"/>
                </a:solidFill>
                <a:latin typeface="Calibri" panose="020F0502020204030204" pitchFamily="34" charset="0"/>
                <a:cs typeface="Calibri" panose="020F0502020204030204" pitchFamily="34" charset="0"/>
              </a:rPr>
              <a:t>-elements model</a:t>
            </a:r>
          </a:p>
          <a:p>
            <a:pPr defTabSz="1244600">
              <a:spcBef>
                <a:spcPts val="600"/>
              </a:spcBef>
            </a:pPr>
            <a:r>
              <a:rPr lang="en-GB" sz="1200" dirty="0">
                <a:solidFill>
                  <a:schemeClr val="tx1"/>
                </a:solidFill>
                <a:latin typeface="Calibri" panose="020F0502020204030204" pitchFamily="34" charset="0"/>
                <a:cs typeface="Calibri" panose="020F0502020204030204" pitchFamily="34" charset="0"/>
              </a:rPr>
              <a:t>Underlying Conductors are simulated in LEDET or BBQ/</a:t>
            </a:r>
            <a:r>
              <a:rPr lang="en-GB" sz="1200" dirty="0" err="1">
                <a:solidFill>
                  <a:schemeClr val="tx1"/>
                </a:solidFill>
                <a:latin typeface="Calibri" panose="020F0502020204030204" pitchFamily="34" charset="0"/>
                <a:cs typeface="Calibri" panose="020F0502020204030204" pitchFamily="34" charset="0"/>
              </a:rPr>
              <a:t>PyBBQ</a:t>
            </a:r>
            <a:endParaRPr lang="en-GB" sz="1200" dirty="0">
              <a:solidFill>
                <a:schemeClr val="tx1"/>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659B1595-DE59-C540-A623-C5DA7401724D}" type="slidenum">
              <a:rPr lang="en-US" smtClean="0"/>
              <a:pPr/>
              <a:t>4</a:t>
            </a:fld>
            <a:endParaRPr lang="en-US" dirty="0"/>
          </a:p>
        </p:txBody>
      </p:sp>
    </p:spTree>
    <p:extLst>
      <p:ext uri="{BB962C8B-B14F-4D97-AF65-F5344CB8AC3E}">
        <p14:creationId xmlns:p14="http://schemas.microsoft.com/office/powerpoint/2010/main" val="3855294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smtClean="0"/>
              <a:t>What looks very complicated in the background is very easy to use for the user in the foreground:</a:t>
            </a:r>
          </a:p>
          <a:p>
            <a:endParaRPr lang="de-IT" dirty="0"/>
          </a:p>
          <a:p>
            <a:r>
              <a:rPr lang="de-DE" dirty="0"/>
              <a:t>J</a:t>
            </a:r>
            <a:r>
              <a:rPr lang="de-IT" dirty="0"/>
              <a:t>ust imagine changing hundreds of variables for tousends of simulations</a:t>
            </a:r>
          </a:p>
        </p:txBody>
      </p:sp>
      <p:sp>
        <p:nvSpPr>
          <p:cNvPr id="4" name="Foliennummernplatzhalter 3"/>
          <p:cNvSpPr>
            <a:spLocks noGrp="1"/>
          </p:cNvSpPr>
          <p:nvPr>
            <p:ph type="sldNum" sz="quarter" idx="5"/>
          </p:nvPr>
        </p:nvSpPr>
        <p:spPr/>
        <p:txBody>
          <a:bodyPr/>
          <a:lstStyle/>
          <a:p>
            <a:fld id="{659B1595-DE59-C540-A623-C5DA7401724D}" type="slidenum">
              <a:rPr lang="en-US" smtClean="0"/>
              <a:pPr/>
              <a:t>5</a:t>
            </a:fld>
            <a:endParaRPr lang="en-US" dirty="0"/>
          </a:p>
        </p:txBody>
      </p:sp>
    </p:spTree>
    <p:extLst>
      <p:ext uri="{BB962C8B-B14F-4D97-AF65-F5344CB8AC3E}">
        <p14:creationId xmlns:p14="http://schemas.microsoft.com/office/powerpoint/2010/main" val="4104873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Lets come back to</a:t>
            </a:r>
            <a:r>
              <a:rPr lang="en-GB" baseline="0" dirty="0"/>
              <a:t> the 3 things we needed</a:t>
            </a:r>
          </a:p>
          <a:p>
            <a:endParaRPr lang="en-GB" baseline="0" dirty="0"/>
          </a:p>
          <a:p>
            <a:r>
              <a:rPr lang="en-GB" baseline="0" dirty="0"/>
              <a:t>Ad 2. </a:t>
            </a:r>
          </a:p>
          <a:p>
            <a:pPr marL="914400" marR="0" lvl="1" indent="-457200" algn="l" defTabSz="1244600" rtl="0" eaLnBrk="1" fontAlgn="auto" latinLnBrk="0" hangingPunct="1">
              <a:lnSpc>
                <a:spcPct val="100000"/>
              </a:lnSpc>
              <a:spcBef>
                <a:spcPct val="0"/>
              </a:spcBef>
              <a:spcAft>
                <a:spcPts val="0"/>
              </a:spcAft>
              <a:buClrTx/>
              <a:buSzTx/>
              <a:buFont typeface="Arial" panose="020B0604020202020204" pitchFamily="34" charset="0"/>
              <a:buChar char="•"/>
              <a:tabLst/>
              <a:defRPr/>
            </a:pPr>
            <a:r>
              <a:rPr lang="en-GB" sz="2800" dirty="0">
                <a:solidFill>
                  <a:schemeClr val="accent6"/>
                </a:solidFill>
                <a:latin typeface="Calibri" panose="020F0502020204030204" pitchFamily="34" charset="0"/>
                <a:cs typeface="Calibri" panose="020F0502020204030204" pitchFamily="34" charset="0"/>
              </a:rPr>
              <a:t>several people contributed to make magnet (&amp;circuit) models</a:t>
            </a:r>
          </a:p>
          <a:p>
            <a:pPr marL="914400" lvl="1" indent="-457200" defTabSz="1244600">
              <a:spcBef>
                <a:spcPct val="0"/>
              </a:spcBef>
              <a:buFont typeface="Arial" panose="020B0604020202020204" pitchFamily="34" charset="0"/>
              <a:buChar char="•"/>
            </a:pPr>
            <a:r>
              <a:rPr lang="en-GB" sz="2800" dirty="0">
                <a:solidFill>
                  <a:schemeClr val="accent6"/>
                </a:solidFill>
                <a:latin typeface="Calibri" panose="020F0502020204030204" pitchFamily="34" charset="0"/>
                <a:cs typeface="Calibri" panose="020F0502020204030204" pitchFamily="34" charset="0"/>
              </a:rPr>
              <a:t>Version controlled </a:t>
            </a:r>
            <a:r>
              <a:rPr lang="en-GB" sz="2800" b="1" dirty="0" err="1" smtClean="0">
                <a:solidFill>
                  <a:schemeClr val="accent6"/>
                </a:solidFill>
                <a:latin typeface="Calibri" panose="020F0502020204030204" pitchFamily="34" charset="0"/>
                <a:cs typeface="Calibri" panose="020F0502020204030204" pitchFamily="34" charset="0"/>
              </a:rPr>
              <a:t>STEAM_models</a:t>
            </a:r>
            <a:r>
              <a:rPr lang="en-GB" sz="2800" b="1" dirty="0" smtClean="0">
                <a:solidFill>
                  <a:schemeClr val="accent6"/>
                </a:solidFill>
                <a:latin typeface="Calibri" panose="020F0502020204030204" pitchFamily="34" charset="0"/>
                <a:cs typeface="Calibri" panose="020F0502020204030204" pitchFamily="34" charset="0"/>
              </a:rPr>
              <a:t> </a:t>
            </a:r>
            <a:r>
              <a:rPr lang="en-GB" sz="2800" dirty="0">
                <a:solidFill>
                  <a:schemeClr val="accent6"/>
                </a:solidFill>
                <a:latin typeface="Calibri" panose="020F0502020204030204" pitchFamily="34" charset="0"/>
                <a:cs typeface="Calibri" panose="020F0502020204030204" pitchFamily="34" charset="0"/>
              </a:rPr>
              <a:t>repository</a:t>
            </a:r>
          </a:p>
          <a:p>
            <a:pPr marL="1371600" lvl="2" indent="-457200" defTabSz="1244600">
              <a:spcBef>
                <a:spcPct val="0"/>
              </a:spcBef>
              <a:buFont typeface="Arial" panose="020B0604020202020204" pitchFamily="34" charset="0"/>
              <a:buChar char="•"/>
            </a:pPr>
            <a:r>
              <a:rPr lang="en-GB" sz="2800" dirty="0">
                <a:solidFill>
                  <a:schemeClr val="accent6"/>
                </a:solidFill>
                <a:latin typeface="Calibri" panose="020F0502020204030204" pitchFamily="34" charset="0"/>
                <a:cs typeface="Calibri" panose="020F0502020204030204" pitchFamily="34" charset="0"/>
              </a:rPr>
              <a:t>Containing unified models (used by every tool in the framework)</a:t>
            </a:r>
          </a:p>
          <a:p>
            <a:pPr marL="914400" lvl="1" indent="-457200" defTabSz="1244600">
              <a:spcBef>
                <a:spcPct val="0"/>
              </a:spcBef>
              <a:buFont typeface="Arial" panose="020B0604020202020204" pitchFamily="34" charset="0"/>
              <a:buChar char="•"/>
            </a:pPr>
            <a:r>
              <a:rPr lang="en-GB" sz="2800" dirty="0">
                <a:solidFill>
                  <a:schemeClr val="accent6"/>
                </a:solidFill>
                <a:latin typeface="Calibri" panose="020F0502020204030204" pitchFamily="34" charset="0"/>
                <a:cs typeface="Calibri" panose="020F0502020204030204" pitchFamily="34" charset="0"/>
              </a:rPr>
              <a:t>currently in validation phase with large number of measurements</a:t>
            </a:r>
          </a:p>
          <a:p>
            <a:pPr marL="1371600" lvl="2" indent="-457200" defTabSz="1244600">
              <a:spcBef>
                <a:spcPct val="0"/>
              </a:spcBef>
              <a:buFont typeface="Arial" panose="020B0604020202020204" pitchFamily="34" charset="0"/>
              <a:buChar char="•"/>
            </a:pPr>
            <a:r>
              <a:rPr lang="en-GB" sz="2800" dirty="0">
                <a:solidFill>
                  <a:schemeClr val="accent6"/>
                </a:solidFill>
                <a:latin typeface="Calibri" panose="020F0502020204030204" pitchFamily="34" charset="0"/>
                <a:cs typeface="Calibri" panose="020F0502020204030204" pitchFamily="34" charset="0"/>
              </a:rPr>
              <a:t>95% of LHC magnets, 50% of HL-LHC done</a:t>
            </a:r>
            <a:r>
              <a:rPr lang="en-GB" sz="2800" baseline="0" dirty="0">
                <a:solidFill>
                  <a:schemeClr val="accent6"/>
                </a:solidFill>
                <a:latin typeface="Calibri" panose="020F0502020204030204" pitchFamily="34" charset="0"/>
                <a:cs typeface="Calibri" panose="020F0502020204030204" pitchFamily="34" charset="0"/>
              </a:rPr>
              <a:t> / split icon</a:t>
            </a:r>
            <a:endParaRPr lang="en-GB" dirty="0"/>
          </a:p>
        </p:txBody>
      </p:sp>
      <p:sp>
        <p:nvSpPr>
          <p:cNvPr id="4" name="Slide Number Placeholder 3"/>
          <p:cNvSpPr>
            <a:spLocks noGrp="1"/>
          </p:cNvSpPr>
          <p:nvPr>
            <p:ph type="sldNum" sz="quarter" idx="10"/>
          </p:nvPr>
        </p:nvSpPr>
        <p:spPr/>
        <p:txBody>
          <a:bodyPr/>
          <a:lstStyle/>
          <a:p>
            <a:fld id="{659B1595-DE59-C540-A623-C5DA7401724D}" type="slidenum">
              <a:rPr lang="en-US" smtClean="0"/>
              <a:pPr/>
              <a:t>6</a:t>
            </a:fld>
            <a:endParaRPr lang="en-US" dirty="0"/>
          </a:p>
        </p:txBody>
      </p:sp>
    </p:spTree>
    <p:extLst>
      <p:ext uri="{BB962C8B-B14F-4D97-AF65-F5344CB8AC3E}">
        <p14:creationId xmlns:p14="http://schemas.microsoft.com/office/powerpoint/2010/main" val="675245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accent6"/>
                </a:solidFill>
              </a:rPr>
              <a:t>Conductor database</a:t>
            </a:r>
            <a:r>
              <a:rPr lang="en-GB" baseline="0" dirty="0">
                <a:solidFill>
                  <a:schemeClr val="accent6"/>
                </a:solidFill>
              </a:rPr>
              <a:t> = </a:t>
            </a:r>
            <a:r>
              <a:rPr lang="en-GB" dirty="0">
                <a:solidFill>
                  <a:schemeClr val="accent6"/>
                </a:solidFill>
              </a:rPr>
              <a:t>large csv file containing parameters and measurements for all coils of all the magnets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Created manually</a:t>
            </a:r>
            <a:r>
              <a:rPr lang="en-GB" baseline="0" dirty="0"/>
              <a:t> from all the past </a:t>
            </a:r>
            <a:r>
              <a:rPr lang="en-GB" dirty="0">
                <a:solidFill>
                  <a:schemeClr val="accent6"/>
                </a:solidFill>
              </a:rPr>
              <a:t>manufacturing reports </a:t>
            </a:r>
            <a:r>
              <a:rPr lang="en-GB" dirty="0">
                <a:solidFill>
                  <a:schemeClr val="accent6"/>
                </a:solidFill>
                <a:sym typeface="Wingdings" panose="05000000000000000000" pitchFamily="2" charset="2"/>
              </a:rPr>
              <a:t></a:t>
            </a:r>
            <a:r>
              <a:rPr lang="en-GB" baseline="0" dirty="0">
                <a:solidFill>
                  <a:schemeClr val="accent6"/>
                </a:solidFill>
                <a:sym typeface="Wingdings" panose="05000000000000000000" pitchFamily="2" charset="2"/>
              </a:rPr>
              <a:t> for future tests we want to directly parse it from database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solidFill>
                <a:schemeClr val="accent6"/>
              </a:solidFill>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accent6"/>
                </a:solidFill>
              </a:rPr>
              <a:t>2. </a:t>
            </a:r>
          </a:p>
          <a:p>
            <a:pPr marL="285750" indent="-285750">
              <a:buFont typeface="Wingdings" panose="05000000000000000000" pitchFamily="2" charset="2"/>
              <a:buChar char="à"/>
            </a:pPr>
            <a:r>
              <a:rPr lang="en-GB" dirty="0">
                <a:solidFill>
                  <a:schemeClr val="accent6"/>
                </a:solidFill>
                <a:sym typeface="Wingdings" panose="05000000000000000000" pitchFamily="2" charset="2"/>
              </a:rPr>
              <a:t>Calculates </a:t>
            </a:r>
            <a:r>
              <a:rPr lang="en-GB" dirty="0" err="1">
                <a:solidFill>
                  <a:schemeClr val="accent6"/>
                </a:solidFill>
                <a:sym typeface="Wingdings" panose="05000000000000000000" pitchFamily="2" charset="2"/>
              </a:rPr>
              <a:t>Jc</a:t>
            </a:r>
            <a:r>
              <a:rPr lang="en-GB" dirty="0">
                <a:solidFill>
                  <a:schemeClr val="accent6"/>
                </a:solidFill>
                <a:sym typeface="Wingdings" panose="05000000000000000000" pitchFamily="2" charset="2"/>
              </a:rPr>
              <a:t> fit parameters for variable number of critical current measurements</a:t>
            </a:r>
          </a:p>
          <a:p>
            <a:pPr marL="742950" lvl="1" indent="-285750">
              <a:buFont typeface="Wingdings" panose="05000000000000000000" pitchFamily="2" charset="2"/>
              <a:buChar char="à"/>
            </a:pPr>
            <a:r>
              <a:rPr lang="en-GB" dirty="0">
                <a:solidFill>
                  <a:schemeClr val="accent6"/>
                </a:solidFill>
                <a:sym typeface="Wingdings" panose="05000000000000000000" pitchFamily="2" charset="2"/>
              </a:rPr>
              <a:t>Currently working for Summers, CUDI1, Bordini (</a:t>
            </a:r>
            <a:r>
              <a:rPr lang="en-GB" dirty="0" err="1">
                <a:solidFill>
                  <a:schemeClr val="accent6"/>
                </a:solidFill>
                <a:sym typeface="Wingdings" panose="05000000000000000000" pitchFamily="2" charset="2"/>
              </a:rPr>
              <a:t>Bottura</a:t>
            </a:r>
            <a:r>
              <a:rPr lang="en-GB" dirty="0">
                <a:solidFill>
                  <a:schemeClr val="accent6"/>
                </a:solidFill>
                <a:sym typeface="Wingdings" panose="05000000000000000000" pitchFamily="2" charset="2"/>
              </a:rPr>
              <a:t> &amp; CUDI3 missing)</a:t>
            </a:r>
          </a:p>
          <a:p>
            <a:pPr marL="285750" indent="-285750">
              <a:buFont typeface="Wingdings" panose="05000000000000000000" pitchFamily="2" charset="2"/>
              <a:buChar char="à"/>
            </a:pPr>
            <a:r>
              <a:rPr lang="en-GB" dirty="0">
                <a:solidFill>
                  <a:schemeClr val="accent6"/>
                </a:solidFill>
              </a:rPr>
              <a:t>Optimization with room temperature resistance measurement</a:t>
            </a:r>
          </a:p>
          <a:p>
            <a:pPr marL="742950" lvl="1" indent="-285750">
              <a:buFont typeface="Wingdings" panose="05000000000000000000" pitchFamily="2" charset="2"/>
              <a:buChar char="à"/>
            </a:pPr>
            <a:r>
              <a:rPr lang="en-GB" dirty="0">
                <a:solidFill>
                  <a:schemeClr val="accent6"/>
                </a:solidFill>
              </a:rPr>
              <a:t>Either of the coil length (if it is not known) or the Cu/</a:t>
            </a:r>
            <a:r>
              <a:rPr lang="en-GB" dirty="0" err="1">
                <a:solidFill>
                  <a:schemeClr val="accent6"/>
                </a:solidFill>
              </a:rPr>
              <a:t>nCu</a:t>
            </a:r>
            <a:r>
              <a:rPr lang="en-GB" dirty="0">
                <a:solidFill>
                  <a:schemeClr val="accent6"/>
                </a:solidFill>
              </a:rPr>
              <a:t> ratio (when coil length is known)</a:t>
            </a:r>
          </a:p>
          <a:p>
            <a:pPr marL="285750" indent="-285750">
              <a:buFont typeface="Wingdings" panose="05000000000000000000" pitchFamily="2" charset="2"/>
              <a:buChar char="à"/>
            </a:pPr>
            <a:r>
              <a:rPr lang="en-GB" dirty="0">
                <a:solidFill>
                  <a:schemeClr val="accent6"/>
                </a:solidFill>
              </a:rPr>
              <a:t>Weights parameters when more then one conductor measurement is present for the coil</a:t>
            </a:r>
          </a:p>
          <a:p>
            <a:endParaRPr lang="en-GB" dirty="0"/>
          </a:p>
        </p:txBody>
      </p:sp>
      <p:sp>
        <p:nvSpPr>
          <p:cNvPr id="4" name="Slide Number Placeholder 3"/>
          <p:cNvSpPr>
            <a:spLocks noGrp="1"/>
          </p:cNvSpPr>
          <p:nvPr>
            <p:ph type="sldNum" sz="quarter" idx="10"/>
          </p:nvPr>
        </p:nvSpPr>
        <p:spPr/>
        <p:txBody>
          <a:bodyPr/>
          <a:lstStyle/>
          <a:p>
            <a:fld id="{659B1595-DE59-C540-A623-C5DA7401724D}" type="slidenum">
              <a:rPr lang="en-US" smtClean="0"/>
              <a:pPr/>
              <a:t>7</a:t>
            </a:fld>
            <a:endParaRPr lang="en-US" dirty="0"/>
          </a:p>
        </p:txBody>
      </p:sp>
    </p:spTree>
    <p:extLst>
      <p:ext uri="{BB962C8B-B14F-4D97-AF65-F5344CB8AC3E}">
        <p14:creationId xmlns:p14="http://schemas.microsoft.com/office/powerpoint/2010/main" val="1613433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 Quench Dictionary:</a:t>
            </a:r>
            <a:r>
              <a:rPr lang="en-GB" baseline="0" dirty="0"/>
              <a:t> </a:t>
            </a:r>
            <a:r>
              <a:rPr lang="en-GB" dirty="0">
                <a:solidFill>
                  <a:schemeClr val="accent6"/>
                </a:solidFill>
              </a:rPr>
              <a:t>Automatically generated csv file containing all parameters for conducted measurement events (&gt;60 parameters)</a:t>
            </a:r>
            <a:endParaRPr lang="en-GB" dirty="0"/>
          </a:p>
          <a:p>
            <a:r>
              <a:rPr lang="en-GB" dirty="0"/>
              <a:t>Colleagues</a:t>
            </a:r>
            <a:r>
              <a:rPr lang="en-GB" baseline="0" dirty="0"/>
              <a:t> from SM18 automatically generate it – implementation is very flexible so that it is easy to use for other formats (e.g. KEK)</a:t>
            </a:r>
          </a:p>
          <a:p>
            <a:r>
              <a:rPr lang="en-GB" dirty="0"/>
              <a:t>In</a:t>
            </a:r>
            <a:r>
              <a:rPr lang="en-GB" baseline="0" dirty="0"/>
              <a:t> close contact with the colleagues to optimize the quench </a:t>
            </a:r>
            <a:r>
              <a:rPr lang="en-GB" baseline="0" dirty="0" err="1"/>
              <a:t>dict</a:t>
            </a:r>
            <a:endParaRPr lang="en-GB" baseline="0" dirty="0"/>
          </a:p>
          <a:p>
            <a:r>
              <a:rPr lang="en-GB" baseline="0" dirty="0"/>
              <a:t>This </a:t>
            </a:r>
            <a:r>
              <a:rPr lang="en-GB" baseline="0" dirty="0" err="1"/>
              <a:t>dict</a:t>
            </a:r>
            <a:r>
              <a:rPr lang="en-GB" baseline="0" dirty="0"/>
              <a:t> has </a:t>
            </a:r>
            <a:r>
              <a:rPr lang="en-GB" baseline="0" dirty="0" err="1"/>
              <a:t>hundrets</a:t>
            </a:r>
            <a:r>
              <a:rPr lang="en-GB" baseline="0" dirty="0"/>
              <a:t> or </a:t>
            </a:r>
            <a:r>
              <a:rPr lang="en-GB" baseline="0" dirty="0" err="1"/>
              <a:t>thousends</a:t>
            </a:r>
            <a:r>
              <a:rPr lang="en-GB" baseline="0" dirty="0"/>
              <a:t> of lines – this shows how crucial automation is here</a:t>
            </a:r>
          </a:p>
          <a:p>
            <a:endParaRPr lang="en-GB" baseline="0" dirty="0"/>
          </a:p>
          <a:p>
            <a:r>
              <a:rPr lang="en-GB" baseline="0" dirty="0"/>
              <a:t>2. We have to deal with quite many different cases. </a:t>
            </a:r>
          </a:p>
          <a:p>
            <a:pPr marL="285750" indent="-285750">
              <a:buFont typeface="Wingdings" panose="05000000000000000000" pitchFamily="2" charset="2"/>
              <a:buChar char="à"/>
            </a:pPr>
            <a:r>
              <a:rPr lang="en-GB" dirty="0">
                <a:solidFill>
                  <a:schemeClr val="accent6"/>
                </a:solidFill>
                <a:sym typeface="Wingdings" panose="05000000000000000000" pitchFamily="2" charset="2"/>
              </a:rPr>
              <a:t>Quench Heaters: trigger at different times or can be switched off</a:t>
            </a:r>
          </a:p>
          <a:p>
            <a:pPr marL="742950" lvl="1" indent="-285750">
              <a:buFont typeface="Wingdings" panose="05000000000000000000" pitchFamily="2" charset="2"/>
              <a:buChar char="à"/>
            </a:pPr>
            <a:r>
              <a:rPr lang="en-GB" dirty="0">
                <a:solidFill>
                  <a:schemeClr val="accent6"/>
                </a:solidFill>
                <a:sym typeface="Wingdings" panose="05000000000000000000" pitchFamily="2" charset="2"/>
              </a:rPr>
              <a:t>QH are connected to different parts of the magnets, therefore influencing different </a:t>
            </a:r>
          </a:p>
          <a:p>
            <a:pPr marL="742950" lvl="1" indent="-285750">
              <a:buFont typeface="Wingdings" panose="05000000000000000000" pitchFamily="2" charset="2"/>
              <a:buChar char="à"/>
            </a:pPr>
            <a:r>
              <a:rPr lang="en-GB" dirty="0">
                <a:solidFill>
                  <a:schemeClr val="accent6"/>
                </a:solidFill>
                <a:sym typeface="Wingdings" panose="05000000000000000000" pitchFamily="2" charset="2"/>
              </a:rPr>
              <a:t>“QH Start time” is time where current dropped by 1%: interpolate discharge curve backwards</a:t>
            </a:r>
          </a:p>
          <a:p>
            <a:pPr marL="1200150" lvl="2" indent="-285750">
              <a:buFont typeface="Wingdings" panose="05000000000000000000" pitchFamily="2" charset="2"/>
              <a:buChar char="à"/>
            </a:pPr>
            <a:r>
              <a:rPr lang="en-GB" dirty="0">
                <a:solidFill>
                  <a:schemeClr val="accent6"/>
                </a:solidFill>
                <a:sym typeface="Wingdings" panose="05000000000000000000" pitchFamily="2" charset="2"/>
              </a:rPr>
              <a:t>Adjusts simulation times automatically to QH</a:t>
            </a:r>
          </a:p>
          <a:p>
            <a:pPr marL="285750" indent="-285750">
              <a:buFont typeface="Wingdings" panose="05000000000000000000" pitchFamily="2" charset="2"/>
              <a:buChar char="à"/>
            </a:pPr>
            <a:r>
              <a:rPr lang="en-GB" dirty="0">
                <a:solidFill>
                  <a:schemeClr val="accent6"/>
                </a:solidFill>
                <a:sym typeface="Wingdings" panose="05000000000000000000" pitchFamily="2" charset="2"/>
              </a:rPr>
              <a:t>Currently final preparations are being made to include Energy Extraction</a:t>
            </a:r>
            <a:endParaRPr lang="en-GB" baseline="0" dirty="0">
              <a:solidFill>
                <a:schemeClr val="tx1"/>
              </a:solidFill>
              <a:sym typeface="Wingdings" panose="05000000000000000000" pitchFamily="2" charset="2"/>
            </a:endParaRPr>
          </a:p>
          <a:p>
            <a:pPr marL="285750" indent="-285750">
              <a:buFont typeface="Wingdings" panose="05000000000000000000" pitchFamily="2" charset="2"/>
              <a:buChar char="à"/>
            </a:pPr>
            <a:r>
              <a:rPr lang="en-GB" baseline="0" dirty="0"/>
              <a:t>Many smaller calculations for get desired values. E.g. cold resistance, …</a:t>
            </a:r>
          </a:p>
          <a:p>
            <a:endParaRPr lang="en-GB" baseline="0" dirty="0"/>
          </a:p>
          <a:p>
            <a:r>
              <a:rPr lang="en-GB" baseline="0" dirty="0"/>
              <a:t>3. This is crucial. Otherwise one would have to make the setup file for the viewer by hand.  With this file the viewer knows what to plot and where to find the data.</a:t>
            </a:r>
          </a:p>
          <a:p>
            <a:r>
              <a:rPr lang="en-GB" baseline="0" dirty="0"/>
              <a:t>So all the paths to measurements and simulation results</a:t>
            </a:r>
          </a:p>
          <a:p>
            <a:endParaRPr lang="en-GB" baseline="0" dirty="0"/>
          </a:p>
          <a:p>
            <a:r>
              <a:rPr lang="en-GB" baseline="0" dirty="0"/>
              <a:t>4. Reuse code to change many parameters multiple ways, </a:t>
            </a:r>
            <a:r>
              <a:rPr lang="en-GB" u="sng" dirty="0" err="1">
                <a:solidFill>
                  <a:schemeClr val="accent6"/>
                </a:solidFill>
                <a:sym typeface="Wingdings" panose="05000000000000000000" pitchFamily="2" charset="2"/>
              </a:rPr>
              <a:t>ParsimSweeper</a:t>
            </a:r>
            <a:r>
              <a:rPr lang="en-GB" u="sng" dirty="0">
                <a:solidFill>
                  <a:schemeClr val="accent6"/>
                </a:solidFill>
                <a:sym typeface="Wingdings" panose="05000000000000000000" pitchFamily="2" charset="2"/>
              </a:rPr>
              <a:t> internally</a:t>
            </a:r>
            <a:r>
              <a:rPr lang="en-GB" u="sng" baseline="0" dirty="0">
                <a:solidFill>
                  <a:schemeClr val="accent6"/>
                </a:solidFill>
                <a:sym typeface="Wingdings" panose="05000000000000000000" pitchFamily="2" charset="2"/>
              </a:rPr>
              <a:t> also reuses as much code that we already have</a:t>
            </a:r>
            <a:endParaRPr lang="en-GB" dirty="0"/>
          </a:p>
        </p:txBody>
      </p:sp>
      <p:sp>
        <p:nvSpPr>
          <p:cNvPr id="4" name="Slide Number Placeholder 3"/>
          <p:cNvSpPr>
            <a:spLocks noGrp="1"/>
          </p:cNvSpPr>
          <p:nvPr>
            <p:ph type="sldNum" sz="quarter" idx="10"/>
          </p:nvPr>
        </p:nvSpPr>
        <p:spPr/>
        <p:txBody>
          <a:bodyPr/>
          <a:lstStyle/>
          <a:p>
            <a:fld id="{659B1595-DE59-C540-A623-C5DA7401724D}" type="slidenum">
              <a:rPr lang="en-US" smtClean="0"/>
              <a:pPr/>
              <a:t>8</a:t>
            </a:fld>
            <a:endParaRPr lang="en-US" dirty="0"/>
          </a:p>
        </p:txBody>
      </p:sp>
    </p:spTree>
    <p:extLst>
      <p:ext uri="{BB962C8B-B14F-4D97-AF65-F5344CB8AC3E}">
        <p14:creationId xmlns:p14="http://schemas.microsoft.com/office/powerpoint/2010/main" val="3029229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accent6"/>
                </a:solidFill>
                <a:sym typeface="Wingdings" panose="05000000000000000000" pitchFamily="2" charset="2"/>
              </a:rPr>
              <a:t>after this setup:</a:t>
            </a:r>
            <a:r>
              <a:rPr lang="en-GB" baseline="0" dirty="0">
                <a:solidFill>
                  <a:schemeClr val="accent6"/>
                </a:solidFill>
                <a:sym typeface="Wingdings" panose="05000000000000000000" pitchFamily="2" charset="2"/>
              </a:rPr>
              <a:t> one click and</a:t>
            </a:r>
            <a:endParaRPr lang="en-GB" dirty="0">
              <a:solidFill>
                <a:schemeClr val="accent6"/>
              </a:solidFill>
              <a:sym typeface="Wingdings" panose="05000000000000000000" pitchFamily="2" charset="2"/>
            </a:endParaRPr>
          </a:p>
          <a:p>
            <a:pPr marL="285750" indent="-285750">
              <a:buFontTx/>
              <a:buChar char="-"/>
            </a:pPr>
            <a:r>
              <a:rPr lang="en-GB" dirty="0">
                <a:solidFill>
                  <a:schemeClr val="accent6"/>
                </a:solidFill>
                <a:sym typeface="Wingdings" panose="05000000000000000000" pitchFamily="2" charset="2"/>
              </a:rPr>
              <a:t>all simulations for a given test campaign are performed with all parameters up to date (in this case mat because</a:t>
            </a:r>
            <a:r>
              <a:rPr lang="en-GB" baseline="0" dirty="0">
                <a:solidFill>
                  <a:schemeClr val="accent6"/>
                </a:solidFill>
                <a:sym typeface="Wingdings" panose="05000000000000000000" pitchFamily="2" charset="2"/>
              </a:rPr>
              <a:t> LEDET is used – in future one could use many different tools and evaluate them, then different solutions</a:t>
            </a:r>
            <a:r>
              <a:rPr lang="en-GB" dirty="0">
                <a:solidFill>
                  <a:schemeClr val="accent6"/>
                </a:solidFill>
                <a:sym typeface="Wingdings" panose="05000000000000000000" pitchFamily="2" charset="2"/>
              </a:rPr>
              <a:t>)</a:t>
            </a:r>
          </a:p>
          <a:p>
            <a:pPr marL="285750" indent="-285750">
              <a:buFontTx/>
              <a:buChar char="-"/>
            </a:pPr>
            <a:r>
              <a:rPr lang="en-GB" dirty="0">
                <a:solidFill>
                  <a:schemeClr val="accent6"/>
                </a:solidFill>
                <a:sym typeface="Wingdings" panose="05000000000000000000" pitchFamily="2" charset="2"/>
              </a:rPr>
              <a:t>The Viewer will compare all measured and simulated variables and outputs </a:t>
            </a:r>
          </a:p>
          <a:p>
            <a:endParaRPr lang="en-GB" dirty="0" smtClean="0"/>
          </a:p>
          <a:p>
            <a:r>
              <a:rPr lang="en-GB" dirty="0" smtClean="0"/>
              <a:t>Small limitation because</a:t>
            </a:r>
            <a:r>
              <a:rPr lang="en-GB" baseline="0" dirty="0" smtClean="0"/>
              <a:t> manually – impossible to automate</a:t>
            </a:r>
            <a:endParaRPr lang="en-GB" dirty="0"/>
          </a:p>
        </p:txBody>
      </p:sp>
      <p:sp>
        <p:nvSpPr>
          <p:cNvPr id="4" name="Slide Number Placeholder 3"/>
          <p:cNvSpPr>
            <a:spLocks noGrp="1"/>
          </p:cNvSpPr>
          <p:nvPr>
            <p:ph type="sldNum" sz="quarter" idx="10"/>
          </p:nvPr>
        </p:nvSpPr>
        <p:spPr/>
        <p:txBody>
          <a:bodyPr/>
          <a:lstStyle/>
          <a:p>
            <a:fld id="{659B1595-DE59-C540-A623-C5DA7401724D}" type="slidenum">
              <a:rPr lang="en-US" smtClean="0"/>
              <a:pPr/>
              <a:t>9</a:t>
            </a:fld>
            <a:endParaRPr lang="en-US" dirty="0"/>
          </a:p>
        </p:txBody>
      </p:sp>
    </p:spTree>
    <p:extLst>
      <p:ext uri="{BB962C8B-B14F-4D97-AF65-F5344CB8AC3E}">
        <p14:creationId xmlns:p14="http://schemas.microsoft.com/office/powerpoint/2010/main" val="30378787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4836000" y="2181663"/>
            <a:ext cx="2520000" cy="24948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3959113" y="636238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FD529A-A6AC-4456-918B-C8E820A90C37}" type="datetime1">
              <a:rPr lang="de-DE" smtClean="0"/>
              <a:t>05.05.2023</a:t>
            </a:fld>
            <a:endParaRPr lang="en-US" dirty="0"/>
          </a:p>
        </p:txBody>
      </p:sp>
      <p:sp>
        <p:nvSpPr>
          <p:cNvPr id="9" name="Footer Placeholder 2"/>
          <p:cNvSpPr>
            <a:spLocks noGrp="1"/>
          </p:cNvSpPr>
          <p:nvPr>
            <p:ph type="ftr" sz="quarter" idx="3"/>
          </p:nvPr>
        </p:nvSpPr>
        <p:spPr>
          <a:xfrm>
            <a:off x="6910341"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5"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a:t>Drag picture to placeholder or click icon to add</a:t>
            </a:r>
          </a:p>
        </p:txBody>
      </p:sp>
      <p:sp>
        <p:nvSpPr>
          <p:cNvPr id="4" name="Espace réservé du texte 3"/>
          <p:cNvSpPr>
            <a:spLocks noGrp="1"/>
          </p:cNvSpPr>
          <p:nvPr>
            <p:ph type="body" sz="half" idx="2"/>
          </p:nvPr>
        </p:nvSpPr>
        <p:spPr>
          <a:xfrm>
            <a:off x="7408980"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3959113" y="636238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AF60B8-CDFE-42E4-A6D5-137195FB34C6}" type="datetime1">
              <a:rPr lang="de-DE" smtClean="0"/>
              <a:t>05.05.2023</a:t>
            </a:fld>
            <a:endParaRPr lang="en-US" dirty="0"/>
          </a:p>
        </p:txBody>
      </p:sp>
      <p:sp>
        <p:nvSpPr>
          <p:cNvPr id="9" name="Footer Placeholder 2"/>
          <p:cNvSpPr>
            <a:spLocks noGrp="1"/>
          </p:cNvSpPr>
          <p:nvPr>
            <p:ph type="ftr" sz="quarter" idx="3"/>
          </p:nvPr>
        </p:nvSpPr>
        <p:spPr>
          <a:xfrm>
            <a:off x="6910341"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509200" y="2703285"/>
            <a:ext cx="1173600" cy="1468800"/>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584373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509200" y="2703285"/>
            <a:ext cx="1173600"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p:cNvPicPr>
          <p:nvPr userDrawn="1"/>
        </p:nvPicPr>
        <p:blipFill>
          <a:blip r:embed="rId2">
            <a:extLst>
              <a:ext uri="{28A0092B-C50C-407E-A947-70E740481C1C}">
                <a14:useLocalDpi xmlns:a14="http://schemas.microsoft.com/office/drawing/2010/main"/>
              </a:ext>
            </a:extLst>
          </a:blip>
          <a:stretch>
            <a:fillRect/>
          </a:stretch>
        </p:blipFill>
        <p:spPr>
          <a:xfrm>
            <a:off x="4836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485800" y="2878269"/>
            <a:ext cx="1220400"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82014"/>
            <a:ext cx="10969139" cy="532463"/>
          </a:xfrm>
        </p:spPr>
        <p:txBody>
          <a:bodyPr>
            <a:normAutofit/>
          </a:bodyPr>
          <a:lstStyle>
            <a:lvl1pPr algn="l">
              <a:defRPr sz="3200"/>
            </a:lvl1pPr>
          </a:lstStyle>
          <a:p>
            <a:r>
              <a:rPr kumimoji="0" lang="en-US" dirty="0"/>
              <a:t>Click to edit Master title style</a:t>
            </a:r>
          </a:p>
        </p:txBody>
      </p:sp>
      <p:sp>
        <p:nvSpPr>
          <p:cNvPr id="11" name="Espace réservé du texte 2"/>
          <p:cNvSpPr>
            <a:spLocks noGrp="1"/>
          </p:cNvSpPr>
          <p:nvPr>
            <p:ph type="body" idx="10"/>
          </p:nvPr>
        </p:nvSpPr>
        <p:spPr>
          <a:xfrm>
            <a:off x="609600" y="625984"/>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sp>
        <p:nvSpPr>
          <p:cNvPr id="8" name="Slide Number Placeholder 3"/>
          <p:cNvSpPr txBox="1">
            <a:spLocks/>
          </p:cNvSpPr>
          <p:nvPr userDrawn="1"/>
        </p:nvSpPr>
        <p:spPr>
          <a:xfrm>
            <a:off x="11433215" y="647340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
        <p:nvSpPr>
          <p:cNvPr id="4" name="TextBox 3"/>
          <p:cNvSpPr txBox="1"/>
          <p:nvPr userDrawn="1"/>
        </p:nvSpPr>
        <p:spPr>
          <a:xfrm>
            <a:off x="1862983" y="6503006"/>
            <a:ext cx="7921952" cy="276999"/>
          </a:xfrm>
          <a:prstGeom prst="rect">
            <a:avLst/>
          </a:prstGeom>
          <a:noFill/>
        </p:spPr>
        <p:txBody>
          <a:bodyPr wrap="square" rtlCol="0">
            <a:spAutoFit/>
          </a:bodyPr>
          <a:lstStyle/>
          <a:p>
            <a:pPr marL="0" algn="ctr" defTabSz="914400" rtl="0" eaLnBrk="1" latinLnBrk="0" hangingPunct="1"/>
            <a:r>
              <a:rPr lang="en-US" sz="1200" kern="1200" dirty="0">
                <a:solidFill>
                  <a:schemeClr val="tx1">
                    <a:tint val="75000"/>
                  </a:schemeClr>
                </a:solidFill>
                <a:latin typeface="+mn-lt"/>
                <a:ea typeface="+mn-ea"/>
                <a:cs typeface="+mn-cs"/>
              </a:rPr>
              <a:t>E. Ravaioli</a:t>
            </a:r>
            <a:r>
              <a:rPr lang="en-US" sz="1200" kern="1200" baseline="0" dirty="0">
                <a:solidFill>
                  <a:schemeClr val="tx1">
                    <a:tint val="75000"/>
                  </a:schemeClr>
                </a:solidFill>
                <a:latin typeface="+mn-lt"/>
                <a:ea typeface="+mn-ea"/>
                <a:cs typeface="+mn-cs"/>
              </a:rPr>
              <a:t> and M. Wozniak – </a:t>
            </a:r>
            <a:r>
              <a:rPr lang="en-GB" sz="1200" kern="1200" baseline="0" dirty="0" smtClean="0">
                <a:solidFill>
                  <a:schemeClr val="tx1">
                    <a:tint val="75000"/>
                  </a:schemeClr>
                </a:solidFill>
                <a:latin typeface="+mn-lt"/>
                <a:ea typeface="+mn-ea"/>
                <a:cs typeface="+mn-cs"/>
              </a:rPr>
              <a:t>STEAM </a:t>
            </a:r>
            <a:r>
              <a:rPr lang="en-GB" sz="1200" kern="1200" baseline="0" dirty="0">
                <a:solidFill>
                  <a:schemeClr val="tx1">
                    <a:tint val="75000"/>
                  </a:schemeClr>
                </a:solidFill>
                <a:latin typeface="+mn-lt"/>
                <a:ea typeface="+mn-ea"/>
                <a:cs typeface="+mn-cs"/>
              </a:rPr>
              <a:t>project introduction</a:t>
            </a:r>
            <a:r>
              <a:rPr lang="en-US" sz="1200" kern="1200" baseline="0" dirty="0">
                <a:solidFill>
                  <a:schemeClr val="tx1">
                    <a:tint val="75000"/>
                  </a:schemeClr>
                </a:solidFill>
                <a:latin typeface="+mn-lt"/>
                <a:ea typeface="+mn-ea"/>
                <a:cs typeface="+mn-cs"/>
              </a:rPr>
              <a:t> – CERN – 29</a:t>
            </a:r>
            <a:r>
              <a:rPr lang="en-US" sz="1200" kern="1200" baseline="30000" dirty="0">
                <a:solidFill>
                  <a:schemeClr val="tx1">
                    <a:tint val="75000"/>
                  </a:schemeClr>
                </a:solidFill>
                <a:latin typeface="+mn-lt"/>
                <a:ea typeface="+mn-ea"/>
                <a:cs typeface="+mn-cs"/>
              </a:rPr>
              <a:t>th</a:t>
            </a:r>
            <a:r>
              <a:rPr lang="en-US" sz="1200" kern="1200" baseline="0" dirty="0">
                <a:solidFill>
                  <a:schemeClr val="tx1">
                    <a:tint val="75000"/>
                  </a:schemeClr>
                </a:solidFill>
                <a:latin typeface="+mn-lt"/>
                <a:ea typeface="+mn-ea"/>
                <a:cs typeface="+mn-cs"/>
              </a:rPr>
              <a:t> September 2022</a:t>
            </a:r>
            <a:endParaRPr lang="en-US" sz="1200" kern="1200" dirty="0">
              <a:solidFill>
                <a:schemeClr val="tx1">
                  <a:tint val="75000"/>
                </a:schemeClr>
              </a:solidFill>
              <a:latin typeface="+mn-lt"/>
              <a:ea typeface="+mn-ea"/>
              <a:cs typeface="+mn-cs"/>
            </a:endParaRPr>
          </a:p>
        </p:txBody>
      </p:sp>
      <p:cxnSp>
        <p:nvCxnSpPr>
          <p:cNvPr id="12" name="Straight Connector 11"/>
          <p:cNvCxnSpPr/>
          <p:nvPr userDrawn="1"/>
        </p:nvCxnSpPr>
        <p:spPr>
          <a:xfrm>
            <a:off x="102260" y="6248400"/>
            <a:ext cx="11987480" cy="0"/>
          </a:xfrm>
          <a:prstGeom prst="line">
            <a:avLst/>
          </a:prstGeom>
          <a:ln w="6350">
            <a:solidFill>
              <a:srgbClr val="104282"/>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9314" y="6418074"/>
            <a:ext cx="820800" cy="288000"/>
          </a:xfrm>
          <a:prstGeom prst="rect">
            <a:avLst/>
          </a:prstGeom>
        </p:spPr>
      </p:pic>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2444823"/>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30"/>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7"/>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9"/>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193373"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86"/>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73" y="1269786"/>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33501"/>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1" y="1325614"/>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10913836" y="6356359"/>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0" y="6213370"/>
            <a:ext cx="9464400" cy="649399"/>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hyperlink" Target="https://espace.cern.ch/stea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41.emf"/><Relationship Id="rId5" Type="http://schemas.openxmlformats.org/officeDocument/2006/relationships/image" Target="../media/image40.png"/><Relationship Id="rId4" Type="http://schemas.openxmlformats.org/officeDocument/2006/relationships/image" Target="../media/image39.gif"/></Relationships>
</file>

<file path=ppt/slides/_rels/slide11.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edms.cern.ch/ui/file/2317707/AC/lhcmcsxfc0003-vAC.pdf" TargetMode="External"/><Relationship Id="rId2" Type="http://schemas.openxmlformats.org/officeDocument/2006/relationships/hyperlink" Target="https://indico.cern.ch/event/311824/contribution/10/attachments/597262/821989/QuenchHeaters_FRM.pptx" TargetMode="External"/><Relationship Id="rId1" Type="http://schemas.openxmlformats.org/officeDocument/2006/relationships/slideLayout" Target="../slideLayouts/slideLayout5.xml"/><Relationship Id="rId4" Type="http://schemas.openxmlformats.org/officeDocument/2006/relationships/hyperlink" Target="https://edms5.cern.ch/pls/asbuilt/mtf_equip.eqp_main_top?p_rec_type=A&amp;p_rec_id=HCMQXFBS01-CR000002"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tiff"/><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tiff"/><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4.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524000" y="0"/>
            <a:ext cx="9144000" cy="10668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it-IT" sz="2400">
              <a:latin typeface="Times New Roman" pitchFamily="18" charset="0"/>
            </a:endParaRPr>
          </a:p>
        </p:txBody>
      </p:sp>
      <p:sp>
        <p:nvSpPr>
          <p:cNvPr id="3" name="Title 2"/>
          <p:cNvSpPr>
            <a:spLocks noGrp="1"/>
          </p:cNvSpPr>
          <p:nvPr>
            <p:ph type="ctrTitle"/>
          </p:nvPr>
        </p:nvSpPr>
        <p:spPr>
          <a:xfrm>
            <a:off x="1467971" y="673101"/>
            <a:ext cx="9256059" cy="2091116"/>
          </a:xfrm>
        </p:spPr>
        <p:txBody>
          <a:bodyPr>
            <a:normAutofit fontScale="90000"/>
          </a:bodyPr>
          <a:lstStyle/>
          <a:p>
            <a:pPr algn="ctr"/>
            <a:r>
              <a:rPr lang="en-GB" sz="4800" b="1" dirty="0">
                <a:latin typeface="Calibri" panose="020F0502020204030204" pitchFamily="34" charset="0"/>
                <a:cs typeface="Calibri" panose="020F0502020204030204" pitchFamily="34" charset="0"/>
              </a:rPr>
              <a:t>Towards complete automation </a:t>
            </a:r>
            <a:r>
              <a:rPr lang="en-GB" sz="4800" b="1" dirty="0" smtClean="0">
                <a:latin typeface="Calibri" panose="020F0502020204030204" pitchFamily="34" charset="0"/>
                <a:cs typeface="Calibri" panose="020F0502020204030204" pitchFamily="34" charset="0"/>
              </a:rPr>
              <a:t/>
            </a:r>
            <a:br>
              <a:rPr lang="en-GB" sz="4800" b="1" dirty="0" smtClean="0">
                <a:latin typeface="Calibri" panose="020F0502020204030204" pitchFamily="34" charset="0"/>
                <a:cs typeface="Calibri" panose="020F0502020204030204" pitchFamily="34" charset="0"/>
              </a:rPr>
            </a:br>
            <a:r>
              <a:rPr lang="en-GB" sz="4800" b="1" dirty="0" smtClean="0">
                <a:latin typeface="Calibri" panose="020F0502020204030204" pitchFamily="34" charset="0"/>
                <a:cs typeface="Calibri" panose="020F0502020204030204" pitchFamily="34" charset="0"/>
              </a:rPr>
              <a:t>of </a:t>
            </a:r>
            <a:r>
              <a:rPr lang="en-GB" sz="4800" b="1" dirty="0">
                <a:latin typeface="Calibri" panose="020F0502020204030204" pitchFamily="34" charset="0"/>
                <a:cs typeface="Calibri" panose="020F0502020204030204" pitchFamily="34" charset="0"/>
              </a:rPr>
              <a:t>test campaign simulations</a:t>
            </a:r>
            <a:br>
              <a:rPr lang="en-GB" sz="4800" b="1" dirty="0">
                <a:latin typeface="Calibri" panose="020F0502020204030204" pitchFamily="34" charset="0"/>
                <a:cs typeface="Calibri" panose="020F0502020204030204" pitchFamily="34" charset="0"/>
              </a:rPr>
            </a:br>
            <a:r>
              <a:rPr lang="en-GB" sz="3600" dirty="0">
                <a:latin typeface="Calibri" panose="020F0502020204030204" pitchFamily="34" charset="0"/>
                <a:cs typeface="Calibri" panose="020F0502020204030204" pitchFamily="34" charset="0"/>
              </a:rPr>
              <a:t>using </a:t>
            </a:r>
            <a:r>
              <a:rPr lang="en-GB" sz="3600" dirty="0" smtClean="0">
                <a:latin typeface="Calibri" panose="020F0502020204030204" pitchFamily="34" charset="0"/>
                <a:cs typeface="Calibri" panose="020F0502020204030204" pitchFamily="34" charset="0"/>
              </a:rPr>
              <a:t>STEAM</a:t>
            </a:r>
            <a:endParaRPr lang="en-GB" dirty="0"/>
          </a:p>
        </p:txBody>
      </p:sp>
      <p:sp>
        <p:nvSpPr>
          <p:cNvPr id="4" name="Subtitle 3"/>
          <p:cNvSpPr>
            <a:spLocks noGrp="1"/>
          </p:cNvSpPr>
          <p:nvPr>
            <p:ph type="subTitle" idx="1"/>
          </p:nvPr>
        </p:nvSpPr>
        <p:spPr>
          <a:xfrm>
            <a:off x="114300" y="3244849"/>
            <a:ext cx="11785599" cy="2354657"/>
          </a:xfrm>
        </p:spPr>
        <p:txBody>
          <a:bodyPr>
            <a:normAutofit fontScale="92500" lnSpcReduction="10000"/>
          </a:bodyPr>
          <a:lstStyle/>
          <a:p>
            <a:r>
              <a:rPr lang="en-US" sz="2000" dirty="0"/>
              <a:t>Daniel Mayr</a:t>
            </a:r>
          </a:p>
          <a:p>
            <a:endParaRPr lang="en-US" sz="2000" dirty="0"/>
          </a:p>
          <a:p>
            <a:r>
              <a:rPr lang="en-US" sz="2000" dirty="0"/>
              <a:t>With special thanks </a:t>
            </a:r>
            <a:r>
              <a:rPr lang="en-US" sz="2000" dirty="0" smtClean="0"/>
              <a:t>to my supervisor </a:t>
            </a:r>
            <a:r>
              <a:rPr lang="en-US" sz="2000" dirty="0" err="1" smtClean="0"/>
              <a:t>Emmanuele</a:t>
            </a:r>
            <a:r>
              <a:rPr lang="en-US" sz="2000" dirty="0" smtClean="0"/>
              <a:t> </a:t>
            </a:r>
            <a:r>
              <a:rPr lang="en-US" sz="2000" dirty="0" err="1" smtClean="0"/>
              <a:t>Ravaioli</a:t>
            </a:r>
            <a:r>
              <a:rPr lang="en-US" sz="2000" dirty="0" smtClean="0"/>
              <a:t> </a:t>
            </a:r>
          </a:p>
          <a:p>
            <a:r>
              <a:rPr lang="en-US" sz="2000" dirty="0" smtClean="0"/>
              <a:t>and also to </a:t>
            </a:r>
            <a:r>
              <a:rPr lang="en-US" sz="2000" dirty="0"/>
              <a:t>SM18 colleagues</a:t>
            </a:r>
            <a:endParaRPr lang="en-US" sz="2000" i="1" dirty="0"/>
          </a:p>
          <a:p>
            <a:endParaRPr lang="en-US" sz="2000" dirty="0"/>
          </a:p>
          <a:p>
            <a:endParaRPr lang="en-US" sz="2000" dirty="0"/>
          </a:p>
          <a:p>
            <a:r>
              <a:rPr lang="en-US" sz="2000" dirty="0"/>
              <a:t>5</a:t>
            </a:r>
            <a:r>
              <a:rPr lang="en-US" sz="2000" baseline="30000" dirty="0"/>
              <a:t>th</a:t>
            </a:r>
            <a:r>
              <a:rPr lang="en-US" sz="2000" dirty="0"/>
              <a:t> May 2023</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0355" y="5599507"/>
            <a:ext cx="2371289" cy="832031"/>
          </a:xfrm>
          <a:prstGeom prst="rect">
            <a:avLst/>
          </a:prstGeom>
        </p:spPr>
      </p:pic>
      <p:sp>
        <p:nvSpPr>
          <p:cNvPr id="6" name="TextBox 5"/>
          <p:cNvSpPr txBox="1"/>
          <p:nvPr/>
        </p:nvSpPr>
        <p:spPr>
          <a:xfrm>
            <a:off x="4528903" y="6360862"/>
            <a:ext cx="3300904" cy="369332"/>
          </a:xfrm>
          <a:prstGeom prst="rect">
            <a:avLst/>
          </a:prstGeom>
          <a:noFill/>
        </p:spPr>
        <p:txBody>
          <a:bodyPr wrap="none" rtlCol="0">
            <a:spAutoFit/>
          </a:bodyPr>
          <a:lstStyle/>
          <a:p>
            <a:r>
              <a:rPr lang="en-GB" dirty="0">
                <a:solidFill>
                  <a:srgbClr val="C00000"/>
                </a:solidFill>
                <a:hlinkClick r:id="rId4"/>
              </a:rPr>
              <a:t>https://</a:t>
            </a:r>
            <a:r>
              <a:rPr lang="en-GB" dirty="0" smtClean="0">
                <a:solidFill>
                  <a:srgbClr val="C00000"/>
                </a:solidFill>
                <a:hlinkClick r:id="rId4"/>
              </a:rPr>
              <a:t>espace.cern.ch/STEAM</a:t>
            </a:r>
            <a:endParaRPr lang="en-GB" dirty="0">
              <a:solidFill>
                <a:srgbClr val="C00000"/>
              </a:solidFill>
            </a:endParaRPr>
          </a:p>
        </p:txBody>
      </p:sp>
    </p:spTree>
    <p:extLst>
      <p:ext uri="{BB962C8B-B14F-4D97-AF65-F5344CB8AC3E}">
        <p14:creationId xmlns:p14="http://schemas.microsoft.com/office/powerpoint/2010/main" val="1861805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1" y="228656"/>
            <a:ext cx="10969139"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3600" b="1" dirty="0">
                <a:latin typeface="Calibri" panose="020F0502020204030204" pitchFamily="34" charset="0"/>
                <a:cs typeface="Calibri" panose="020F0502020204030204" pitchFamily="34" charset="0"/>
              </a:rPr>
              <a:t>Example Application: validation of HL HOC magnets</a:t>
            </a:r>
          </a:p>
        </p:txBody>
      </p:sp>
      <p:sp>
        <p:nvSpPr>
          <p:cNvPr id="13" name="TextBox 12"/>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sp>
        <p:nvSpPr>
          <p:cNvPr id="19" name="Right Arrow 18"/>
          <p:cNvSpPr/>
          <p:nvPr/>
        </p:nvSpPr>
        <p:spPr>
          <a:xfrm>
            <a:off x="5727373" y="2657774"/>
            <a:ext cx="607221" cy="1152289"/>
          </a:xfrm>
          <a:prstGeom prst="rightArrow">
            <a:avLst/>
          </a:prstGeom>
          <a:solidFill>
            <a:schemeClr val="tx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8" name="Rectangle 27"/>
          <p:cNvSpPr/>
          <p:nvPr/>
        </p:nvSpPr>
        <p:spPr>
          <a:xfrm>
            <a:off x="609601" y="5312207"/>
            <a:ext cx="10980156" cy="597596"/>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spcFirstLastPara="0" vert="horz" wrap="square" lIns="414958" tIns="1" rIns="72000" bIns="1" numCol="1" spcCol="1270" anchor="ctr" anchorCtr="0">
            <a:noAutofit/>
          </a:bodyPr>
          <a:lstStyle/>
          <a:p>
            <a:pPr algn="ctr" defTabSz="1244600">
              <a:spcBef>
                <a:spcPct val="0"/>
              </a:spcBef>
            </a:pPr>
            <a:r>
              <a:rPr lang="en-GB" sz="2800" dirty="0">
                <a:solidFill>
                  <a:schemeClr val="tx1"/>
                </a:solidFill>
                <a:latin typeface="Calibri" panose="020F0502020204030204" pitchFamily="34" charset="0"/>
                <a:cs typeface="Calibri" panose="020F0502020204030204" pitchFamily="34" charset="0"/>
              </a:rPr>
              <a:t>This would be impossible by manually </a:t>
            </a:r>
            <a:r>
              <a:rPr lang="en-GB" sz="2800" dirty="0" smtClean="0">
                <a:solidFill>
                  <a:schemeClr val="tx1"/>
                </a:solidFill>
                <a:latin typeface="Calibri" panose="020F0502020204030204" pitchFamily="34" charset="0"/>
                <a:cs typeface="Calibri" panose="020F0502020204030204" pitchFamily="34" charset="0"/>
              </a:rPr>
              <a:t>crafting </a:t>
            </a:r>
            <a:r>
              <a:rPr lang="en-GB" sz="2800" dirty="0">
                <a:solidFill>
                  <a:schemeClr val="tx1"/>
                </a:solidFill>
                <a:latin typeface="Calibri" panose="020F0502020204030204" pitchFamily="34" charset="0"/>
                <a:cs typeface="Calibri" panose="020F0502020204030204" pitchFamily="34" charset="0"/>
              </a:rPr>
              <a:t>input files!</a:t>
            </a:r>
          </a:p>
        </p:txBody>
      </p:sp>
      <p:sp>
        <p:nvSpPr>
          <p:cNvPr id="17" name="Text Placeholder 2"/>
          <p:cNvSpPr>
            <a:spLocks noGrp="1"/>
          </p:cNvSpPr>
          <p:nvPr>
            <p:ph type="body" idx="10"/>
          </p:nvPr>
        </p:nvSpPr>
        <p:spPr>
          <a:xfrm>
            <a:off x="609599" y="748921"/>
            <a:ext cx="10835149" cy="268889"/>
          </a:xfrm>
        </p:spPr>
        <p:txBody>
          <a:bodyPr>
            <a:normAutofit/>
          </a:bodyPr>
          <a:lstStyle/>
          <a:p>
            <a:r>
              <a:rPr lang="en-GB" sz="1600" dirty="0"/>
              <a:t>my main project and </a:t>
            </a:r>
            <a:r>
              <a:rPr lang="en-GB" sz="1600" dirty="0" smtClean="0"/>
              <a:t>Master’s </a:t>
            </a:r>
            <a:r>
              <a:rPr lang="en-GB" sz="1600" dirty="0"/>
              <a:t>thesis</a:t>
            </a:r>
          </a:p>
        </p:txBody>
      </p:sp>
      <p:pic>
        <p:nvPicPr>
          <p:cNvPr id="2" name="Picture 1"/>
          <p:cNvPicPr>
            <a:picLocks noChangeAspect="1"/>
          </p:cNvPicPr>
          <p:nvPr/>
        </p:nvPicPr>
        <p:blipFill rotWithShape="1">
          <a:blip r:embed="rId3"/>
          <a:srcRect l="1571"/>
          <a:stretch/>
        </p:blipFill>
        <p:spPr>
          <a:xfrm>
            <a:off x="0" y="2438826"/>
            <a:ext cx="2088785" cy="1788806"/>
          </a:xfrm>
          <a:prstGeom prst="rect">
            <a:avLst/>
          </a:prstGeom>
        </p:spPr>
      </p:pic>
      <p:grpSp>
        <p:nvGrpSpPr>
          <p:cNvPr id="6" name="Group 5"/>
          <p:cNvGrpSpPr/>
          <p:nvPr/>
        </p:nvGrpSpPr>
        <p:grpSpPr>
          <a:xfrm>
            <a:off x="2201077" y="1399550"/>
            <a:ext cx="3890933" cy="2782614"/>
            <a:chOff x="2201077" y="1399550"/>
            <a:chExt cx="3890933" cy="2782614"/>
          </a:xfrm>
        </p:grpSpPr>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02568" y="1716200"/>
              <a:ext cx="3287952" cy="2465964"/>
            </a:xfrm>
            <a:prstGeom prst="rect">
              <a:avLst/>
            </a:prstGeom>
          </p:spPr>
        </p:pic>
        <p:sp>
          <p:nvSpPr>
            <p:cNvPr id="18" name="TextBox 17"/>
            <p:cNvSpPr txBox="1"/>
            <p:nvPr/>
          </p:nvSpPr>
          <p:spPr>
            <a:xfrm>
              <a:off x="2201077" y="1399550"/>
              <a:ext cx="3890933" cy="369332"/>
            </a:xfrm>
            <a:prstGeom prst="rect">
              <a:avLst/>
            </a:prstGeom>
            <a:noFill/>
          </p:spPr>
          <p:txBody>
            <a:bodyPr wrap="square" rtlCol="0">
              <a:spAutoFit/>
            </a:bodyPr>
            <a:lstStyle/>
            <a:p>
              <a:pPr algn="ctr"/>
              <a:r>
                <a:rPr lang="en-GB" dirty="0">
                  <a:solidFill>
                    <a:schemeClr val="accent6"/>
                  </a:solidFill>
                  <a:sym typeface="Wingdings" panose="05000000000000000000" pitchFamily="2" charset="2"/>
                </a:rPr>
                <a:t>One simulation per </a:t>
              </a:r>
              <a:r>
                <a:rPr lang="en-GB" dirty="0" smtClean="0">
                  <a:solidFill>
                    <a:schemeClr val="accent6"/>
                  </a:solidFill>
                  <a:sym typeface="Wingdings" panose="05000000000000000000" pitchFamily="2" charset="2"/>
                </a:rPr>
                <a:t>measurement</a:t>
              </a:r>
              <a:endParaRPr lang="en-GB" dirty="0">
                <a:solidFill>
                  <a:schemeClr val="accent6"/>
                </a:solidFill>
                <a:sym typeface="Wingdings" panose="05000000000000000000" pitchFamily="2" charset="2"/>
              </a:endParaRPr>
            </a:p>
          </p:txBody>
        </p:sp>
      </p:grpSp>
      <p:grpSp>
        <p:nvGrpSpPr>
          <p:cNvPr id="7" name="Group 6"/>
          <p:cNvGrpSpPr/>
          <p:nvPr/>
        </p:nvGrpSpPr>
        <p:grpSpPr>
          <a:xfrm>
            <a:off x="3762375" y="2553347"/>
            <a:ext cx="1539060" cy="3890933"/>
            <a:chOff x="3762375" y="2553347"/>
            <a:chExt cx="1539060" cy="3890933"/>
          </a:xfrm>
        </p:grpSpPr>
        <p:sp>
          <p:nvSpPr>
            <p:cNvPr id="29" name="TextBox 28"/>
            <p:cNvSpPr txBox="1"/>
            <p:nvPr/>
          </p:nvSpPr>
          <p:spPr>
            <a:xfrm rot="5400000">
              <a:off x="2224499" y="4314148"/>
              <a:ext cx="3890933"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a:t>
              </a:r>
              <a:endParaRPr lang="en-GB" dirty="0">
                <a:solidFill>
                  <a:schemeClr val="accent6"/>
                </a:solidFill>
                <a:sym typeface="Wingdings" panose="05000000000000000000" pitchFamily="2" charset="2"/>
              </a:endParaRPr>
            </a:p>
          </p:txBody>
        </p:sp>
        <p:sp>
          <p:nvSpPr>
            <p:cNvPr id="30" name="TextBox 29"/>
            <p:cNvSpPr txBox="1"/>
            <p:nvPr/>
          </p:nvSpPr>
          <p:spPr>
            <a:xfrm>
              <a:off x="3762375" y="4314148"/>
              <a:ext cx="1539060"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x100s</a:t>
              </a:r>
              <a:endParaRPr lang="en-GB" dirty="0">
                <a:solidFill>
                  <a:schemeClr val="accent6"/>
                </a:solidFill>
                <a:sym typeface="Wingdings" panose="05000000000000000000" pitchFamily="2" charset="2"/>
              </a:endParaRPr>
            </a:p>
          </p:txBody>
        </p:sp>
      </p:grpSp>
      <p:grpSp>
        <p:nvGrpSpPr>
          <p:cNvPr id="10" name="Group 9"/>
          <p:cNvGrpSpPr/>
          <p:nvPr/>
        </p:nvGrpSpPr>
        <p:grpSpPr>
          <a:xfrm>
            <a:off x="9818073" y="1971141"/>
            <a:ext cx="3890933" cy="1539060"/>
            <a:chOff x="9818073" y="1971141"/>
            <a:chExt cx="3890933" cy="1539060"/>
          </a:xfrm>
        </p:grpSpPr>
        <p:sp>
          <p:nvSpPr>
            <p:cNvPr id="33" name="TextBox 32"/>
            <p:cNvSpPr txBox="1"/>
            <p:nvPr/>
          </p:nvSpPr>
          <p:spPr>
            <a:xfrm>
              <a:off x="9818073" y="2877922"/>
              <a:ext cx="3890933"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a:t>
              </a:r>
              <a:endParaRPr lang="en-GB" dirty="0">
                <a:solidFill>
                  <a:schemeClr val="accent6"/>
                </a:solidFill>
                <a:sym typeface="Wingdings" panose="05000000000000000000" pitchFamily="2" charset="2"/>
              </a:endParaRPr>
            </a:p>
          </p:txBody>
        </p:sp>
        <p:sp>
          <p:nvSpPr>
            <p:cNvPr id="34" name="TextBox 33"/>
            <p:cNvSpPr txBox="1"/>
            <p:nvPr/>
          </p:nvSpPr>
          <p:spPr>
            <a:xfrm rot="16200000">
              <a:off x="10958926" y="2556005"/>
              <a:ext cx="1539060"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x100s</a:t>
              </a:r>
              <a:endParaRPr lang="en-GB" dirty="0">
                <a:solidFill>
                  <a:schemeClr val="accent6"/>
                </a:solidFill>
                <a:sym typeface="Wingdings" panose="05000000000000000000" pitchFamily="2" charset="2"/>
              </a:endParaRPr>
            </a:p>
          </p:txBody>
        </p:sp>
      </p:grpSp>
      <p:grpSp>
        <p:nvGrpSpPr>
          <p:cNvPr id="9" name="Group 8"/>
          <p:cNvGrpSpPr/>
          <p:nvPr/>
        </p:nvGrpSpPr>
        <p:grpSpPr>
          <a:xfrm>
            <a:off x="7310100" y="2492647"/>
            <a:ext cx="4056789" cy="3890933"/>
            <a:chOff x="7310100" y="2492647"/>
            <a:chExt cx="4056789" cy="3890933"/>
          </a:xfrm>
        </p:grpSpPr>
        <p:sp>
          <p:nvSpPr>
            <p:cNvPr id="31" name="TextBox 30"/>
            <p:cNvSpPr txBox="1"/>
            <p:nvPr/>
          </p:nvSpPr>
          <p:spPr>
            <a:xfrm rot="5400000">
              <a:off x="5772224" y="4253448"/>
              <a:ext cx="3890933"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a:t>
              </a:r>
              <a:endParaRPr lang="en-GB" dirty="0">
                <a:solidFill>
                  <a:schemeClr val="accent6"/>
                </a:solidFill>
                <a:sym typeface="Wingdings" panose="05000000000000000000" pitchFamily="2" charset="2"/>
              </a:endParaRPr>
            </a:p>
          </p:txBody>
        </p:sp>
        <p:sp>
          <p:nvSpPr>
            <p:cNvPr id="32" name="TextBox 31"/>
            <p:cNvSpPr txBox="1"/>
            <p:nvPr/>
          </p:nvSpPr>
          <p:spPr>
            <a:xfrm>
              <a:off x="7310100" y="4253448"/>
              <a:ext cx="1539060"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x100s</a:t>
              </a:r>
              <a:endParaRPr lang="en-GB" dirty="0">
                <a:solidFill>
                  <a:schemeClr val="accent6"/>
                </a:solidFill>
                <a:sym typeface="Wingdings" panose="05000000000000000000" pitchFamily="2" charset="2"/>
              </a:endParaRPr>
            </a:p>
          </p:txBody>
        </p:sp>
        <p:sp>
          <p:nvSpPr>
            <p:cNvPr id="35" name="TextBox 34"/>
            <p:cNvSpPr txBox="1"/>
            <p:nvPr/>
          </p:nvSpPr>
          <p:spPr>
            <a:xfrm rot="5400000">
              <a:off x="8289953" y="4253448"/>
              <a:ext cx="3890933"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a:t>
              </a:r>
              <a:endParaRPr lang="en-GB" dirty="0">
                <a:solidFill>
                  <a:schemeClr val="accent6"/>
                </a:solidFill>
                <a:sym typeface="Wingdings" panose="05000000000000000000" pitchFamily="2" charset="2"/>
              </a:endParaRPr>
            </a:p>
          </p:txBody>
        </p:sp>
        <p:sp>
          <p:nvSpPr>
            <p:cNvPr id="36" name="TextBox 35"/>
            <p:cNvSpPr txBox="1"/>
            <p:nvPr/>
          </p:nvSpPr>
          <p:spPr>
            <a:xfrm>
              <a:off x="9827829" y="4253448"/>
              <a:ext cx="1539060"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x100s</a:t>
              </a:r>
              <a:endParaRPr lang="en-GB" dirty="0">
                <a:solidFill>
                  <a:schemeClr val="accent6"/>
                </a:solidFill>
                <a:sym typeface="Wingdings" panose="05000000000000000000" pitchFamily="2" charset="2"/>
              </a:endParaRPr>
            </a:p>
          </p:txBody>
        </p:sp>
      </p:grpSp>
      <p:sp>
        <p:nvSpPr>
          <p:cNvPr id="37" name="Right Arrow 36"/>
          <p:cNvSpPr/>
          <p:nvPr/>
        </p:nvSpPr>
        <p:spPr>
          <a:xfrm>
            <a:off x="2101107" y="2738902"/>
            <a:ext cx="607221" cy="1152289"/>
          </a:xfrm>
          <a:prstGeom prst="rightArrow">
            <a:avLst/>
          </a:prstGeom>
          <a:solidFill>
            <a:schemeClr val="tx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grpSp>
        <p:nvGrpSpPr>
          <p:cNvPr id="5" name="Group 4"/>
          <p:cNvGrpSpPr/>
          <p:nvPr/>
        </p:nvGrpSpPr>
        <p:grpSpPr>
          <a:xfrm>
            <a:off x="6247866" y="1405152"/>
            <a:ext cx="5442332" cy="2835076"/>
            <a:chOff x="6247866" y="1405152"/>
            <a:chExt cx="5442332" cy="2835076"/>
          </a:xfrm>
        </p:grpSpPr>
        <p:grpSp>
          <p:nvGrpSpPr>
            <p:cNvPr id="8" name="Group 7"/>
            <p:cNvGrpSpPr/>
            <p:nvPr/>
          </p:nvGrpSpPr>
          <p:grpSpPr>
            <a:xfrm>
              <a:off x="6247866" y="1405152"/>
              <a:ext cx="5442332" cy="2799712"/>
              <a:chOff x="6247866" y="1405152"/>
              <a:chExt cx="5442332" cy="2799712"/>
            </a:xfrm>
          </p:grpSpPr>
          <p:pic>
            <p:nvPicPr>
              <p:cNvPr id="22" name="Picture 21"/>
              <p:cNvPicPr>
                <a:picLocks noChangeAspect="1"/>
              </p:cNvPicPr>
              <p:nvPr/>
            </p:nvPicPr>
            <p:blipFill rotWithShape="1">
              <a:blip r:embed="rId5"/>
              <a:srcRect l="6689" t="21554"/>
              <a:stretch/>
            </p:blipFill>
            <p:spPr>
              <a:xfrm>
                <a:off x="6403250" y="2070741"/>
                <a:ext cx="2565782" cy="2134123"/>
              </a:xfrm>
              <a:prstGeom prst="rect">
                <a:avLst/>
              </a:prstGeom>
            </p:spPr>
          </p:pic>
          <p:sp>
            <p:nvSpPr>
              <p:cNvPr id="25" name="TextBox 24"/>
              <p:cNvSpPr txBox="1"/>
              <p:nvPr/>
            </p:nvSpPr>
            <p:spPr>
              <a:xfrm>
                <a:off x="6247866" y="1405152"/>
                <a:ext cx="5442332" cy="646331"/>
              </a:xfrm>
              <a:prstGeom prst="rect">
                <a:avLst/>
              </a:prstGeom>
              <a:noFill/>
            </p:spPr>
            <p:txBody>
              <a:bodyPr wrap="square" rtlCol="0">
                <a:spAutoFit/>
              </a:bodyPr>
              <a:lstStyle/>
              <a:p>
                <a:pPr algn="ctr"/>
                <a:r>
                  <a:rPr lang="en-GB" dirty="0">
                    <a:solidFill>
                      <a:schemeClr val="accent6"/>
                    </a:solidFill>
                    <a:sym typeface="Wingdings" panose="05000000000000000000" pitchFamily="2" charset="2"/>
                  </a:rPr>
                  <a:t>Comparison plots for all variables </a:t>
                </a:r>
              </a:p>
              <a:p>
                <a:pPr algn="ctr"/>
                <a:r>
                  <a:rPr lang="en-GB" dirty="0">
                    <a:solidFill>
                      <a:schemeClr val="accent6"/>
                    </a:solidFill>
                    <a:sym typeface="Wingdings" panose="05000000000000000000" pitchFamily="2" charset="2"/>
                  </a:rPr>
                  <a:t>and for each simulation-measurement </a:t>
                </a:r>
                <a:r>
                  <a:rPr lang="en-GB" dirty="0" smtClean="0">
                    <a:solidFill>
                      <a:schemeClr val="accent6"/>
                    </a:solidFill>
                    <a:sym typeface="Wingdings" panose="05000000000000000000" pitchFamily="2" charset="2"/>
                  </a:rPr>
                  <a:t>pair</a:t>
                </a:r>
                <a:endParaRPr lang="en-GB" dirty="0">
                  <a:solidFill>
                    <a:schemeClr val="accent6"/>
                  </a:solidFill>
                  <a:sym typeface="Wingdings" panose="05000000000000000000" pitchFamily="2" charset="2"/>
                </a:endParaRPr>
              </a:p>
            </p:txBody>
          </p:sp>
        </p:grpSp>
        <p:pic>
          <p:nvPicPr>
            <p:cNvPr id="3" name="Picture 2"/>
            <p:cNvPicPr>
              <a:picLocks noChangeAspect="1"/>
            </p:cNvPicPr>
            <p:nvPr/>
          </p:nvPicPr>
          <p:blipFill rotWithShape="1">
            <a:blip r:embed="rId6"/>
            <a:srcRect l="5122" t="6243" r="5095" b="3733"/>
            <a:stretch/>
          </p:blipFill>
          <p:spPr>
            <a:xfrm>
              <a:off x="8933966" y="2006294"/>
              <a:ext cx="2644774" cy="2233934"/>
            </a:xfrm>
            <a:prstGeom prst="rect">
              <a:avLst/>
            </a:prstGeom>
          </p:spPr>
        </p:pic>
      </p:grpSp>
    </p:spTree>
    <p:extLst>
      <p:ext uri="{BB962C8B-B14F-4D97-AF65-F5344CB8AC3E}">
        <p14:creationId xmlns:p14="http://schemas.microsoft.com/office/powerpoint/2010/main" val="33045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animBg="1"/>
      <p:bldP spid="3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09601" y="228656"/>
            <a:ext cx="10969139"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3600" b="1" dirty="0">
                <a:latin typeface="Calibri" panose="020F0502020204030204" pitchFamily="34" charset="0"/>
                <a:cs typeface="Calibri" panose="020F0502020204030204" pitchFamily="34" charset="0"/>
              </a:rPr>
              <a:t>Outlook</a:t>
            </a:r>
          </a:p>
        </p:txBody>
      </p:sp>
      <p:sp>
        <p:nvSpPr>
          <p:cNvPr id="11" name="TextBox 10"/>
          <p:cNvSpPr txBox="1"/>
          <p:nvPr/>
        </p:nvSpPr>
        <p:spPr>
          <a:xfrm>
            <a:off x="272751" y="1480245"/>
            <a:ext cx="2524851" cy="147732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dirty="0">
                <a:solidFill>
                  <a:schemeClr val="accent6"/>
                </a:solidFill>
              </a:rPr>
              <a:t>Improve the Viewer:</a:t>
            </a:r>
          </a:p>
          <a:p>
            <a:pPr marL="285750" indent="-285750">
              <a:buFont typeface="Wingdings" panose="05000000000000000000" pitchFamily="2" charset="2"/>
              <a:buChar char="à"/>
            </a:pPr>
            <a:r>
              <a:rPr lang="en-GB" dirty="0">
                <a:solidFill>
                  <a:schemeClr val="accent6"/>
                </a:solidFill>
                <a:sym typeface="Wingdings" panose="05000000000000000000" pitchFamily="2" charset="2"/>
              </a:rPr>
              <a:t>More flexible</a:t>
            </a:r>
          </a:p>
          <a:p>
            <a:pPr marL="285750" indent="-285750">
              <a:buFont typeface="Wingdings" panose="05000000000000000000" pitchFamily="2" charset="2"/>
              <a:buChar char="à"/>
            </a:pPr>
            <a:r>
              <a:rPr lang="en-GB" dirty="0">
                <a:solidFill>
                  <a:schemeClr val="accent6"/>
                </a:solidFill>
                <a:sym typeface="Wingdings" panose="05000000000000000000" pitchFamily="2" charset="2"/>
              </a:rPr>
              <a:t>Allow 2D plots</a:t>
            </a:r>
          </a:p>
          <a:p>
            <a:pPr marL="285750" indent="-285750">
              <a:buFont typeface="Wingdings" panose="05000000000000000000" pitchFamily="2" charset="2"/>
              <a:buChar char="à"/>
            </a:pPr>
            <a:r>
              <a:rPr lang="en-GB" dirty="0">
                <a:solidFill>
                  <a:schemeClr val="accent6"/>
                </a:solidFill>
              </a:rPr>
              <a:t>Allow multiple tools in one plot</a:t>
            </a:r>
          </a:p>
        </p:txBody>
      </p:sp>
      <p:sp>
        <p:nvSpPr>
          <p:cNvPr id="20" name="TextBox 19"/>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grpSp>
        <p:nvGrpSpPr>
          <p:cNvPr id="27" name="Group 26"/>
          <p:cNvGrpSpPr/>
          <p:nvPr/>
        </p:nvGrpSpPr>
        <p:grpSpPr>
          <a:xfrm>
            <a:off x="3288436" y="114667"/>
            <a:ext cx="8809817" cy="2596334"/>
            <a:chOff x="3073707" y="136724"/>
            <a:chExt cx="8941401" cy="2662731"/>
          </a:xfrm>
        </p:grpSpPr>
        <p:sp>
          <p:nvSpPr>
            <p:cNvPr id="12" name="TextBox 11"/>
            <p:cNvSpPr txBox="1"/>
            <p:nvPr/>
          </p:nvSpPr>
          <p:spPr>
            <a:xfrm>
              <a:off x="3196703" y="2420678"/>
              <a:ext cx="8818405" cy="378777"/>
            </a:xfrm>
            <a:prstGeom prst="rect">
              <a:avLst/>
            </a:prstGeom>
            <a:noFill/>
          </p:spPr>
          <p:txBody>
            <a:bodyPr wrap="square" rtlCol="0">
              <a:spAutoFit/>
            </a:bodyPr>
            <a:lstStyle/>
            <a:p>
              <a:pPr algn="ctr"/>
              <a:r>
                <a:rPr lang="en-GB" dirty="0">
                  <a:solidFill>
                    <a:schemeClr val="accent6"/>
                  </a:solidFill>
                </a:rPr>
                <a:t>More efficient way to deal with different quench locations</a:t>
              </a:r>
            </a:p>
          </p:txBody>
        </p:sp>
        <p:grpSp>
          <p:nvGrpSpPr>
            <p:cNvPr id="23" name="Group 22"/>
            <p:cNvGrpSpPr/>
            <p:nvPr/>
          </p:nvGrpSpPr>
          <p:grpSpPr>
            <a:xfrm>
              <a:off x="3073707" y="136724"/>
              <a:ext cx="8941401" cy="2302525"/>
              <a:chOff x="132203" y="3398704"/>
              <a:chExt cx="8941401" cy="2302525"/>
            </a:xfrm>
          </p:grpSpPr>
          <p:pic>
            <p:nvPicPr>
              <p:cNvPr id="24" name="Picture 23"/>
              <p:cNvPicPr>
                <a:picLocks noChangeAspect="1"/>
              </p:cNvPicPr>
              <p:nvPr/>
            </p:nvPicPr>
            <p:blipFill rotWithShape="1">
              <a:blip r:embed="rId3">
                <a:extLst>
                  <a:ext uri="{28A0092B-C50C-407E-A947-70E740481C1C}">
                    <a14:useLocalDpi xmlns:a14="http://schemas.microsoft.com/office/drawing/2010/main" val="0"/>
                  </a:ext>
                </a:extLst>
              </a:blip>
              <a:srcRect l="2837" t="4926" r="8567" b="657"/>
              <a:stretch/>
            </p:blipFill>
            <p:spPr>
              <a:xfrm>
                <a:off x="3156390" y="3398704"/>
                <a:ext cx="2880786" cy="2302525"/>
              </a:xfrm>
              <a:prstGeom prst="rect">
                <a:avLst/>
              </a:prstGeom>
            </p:spPr>
          </p:pic>
          <p:pic>
            <p:nvPicPr>
              <p:cNvPr id="25" name="Picture 24"/>
              <p:cNvPicPr>
                <a:picLocks noChangeAspect="1"/>
              </p:cNvPicPr>
              <p:nvPr/>
            </p:nvPicPr>
            <p:blipFill rotWithShape="1">
              <a:blip r:embed="rId4">
                <a:extLst>
                  <a:ext uri="{28A0092B-C50C-407E-A947-70E740481C1C}">
                    <a14:useLocalDpi xmlns:a14="http://schemas.microsoft.com/office/drawing/2010/main" val="0"/>
                  </a:ext>
                </a:extLst>
              </a:blip>
              <a:srcRect l="3341" t="5652" r="7382" b="1556"/>
              <a:stretch/>
            </p:blipFill>
            <p:spPr>
              <a:xfrm>
                <a:off x="6119859" y="3398704"/>
                <a:ext cx="2953745" cy="2302525"/>
              </a:xfrm>
              <a:prstGeom prst="rect">
                <a:avLst/>
              </a:prstGeom>
            </p:spPr>
          </p:pic>
          <p:pic>
            <p:nvPicPr>
              <p:cNvPr id="26" name="Picture 25"/>
              <p:cNvPicPr>
                <a:picLocks noChangeAspect="1"/>
              </p:cNvPicPr>
              <p:nvPr/>
            </p:nvPicPr>
            <p:blipFill rotWithShape="1">
              <a:blip r:embed="rId5">
                <a:extLst>
                  <a:ext uri="{28A0092B-C50C-407E-A947-70E740481C1C}">
                    <a14:useLocalDpi xmlns:a14="http://schemas.microsoft.com/office/drawing/2010/main" val="0"/>
                  </a:ext>
                </a:extLst>
              </a:blip>
              <a:srcRect l="2116" t="5262" r="7917" b="839"/>
              <a:stretch/>
            </p:blipFill>
            <p:spPr>
              <a:xfrm>
                <a:off x="132203" y="3398704"/>
                <a:ext cx="2941504" cy="2302525"/>
              </a:xfrm>
              <a:prstGeom prst="rect">
                <a:avLst/>
              </a:prstGeom>
            </p:spPr>
          </p:pic>
        </p:grpSp>
      </p:grpSp>
      <p:grpSp>
        <p:nvGrpSpPr>
          <p:cNvPr id="2" name="Group 1"/>
          <p:cNvGrpSpPr/>
          <p:nvPr/>
        </p:nvGrpSpPr>
        <p:grpSpPr>
          <a:xfrm>
            <a:off x="0" y="3521973"/>
            <a:ext cx="6370855" cy="2702509"/>
            <a:chOff x="171363" y="3393101"/>
            <a:chExt cx="6370855" cy="2702509"/>
          </a:xfrm>
        </p:grpSpPr>
        <p:grpSp>
          <p:nvGrpSpPr>
            <p:cNvPr id="22" name="Group 21"/>
            <p:cNvGrpSpPr/>
            <p:nvPr/>
          </p:nvGrpSpPr>
          <p:grpSpPr>
            <a:xfrm>
              <a:off x="171363" y="3393101"/>
              <a:ext cx="6370855" cy="2702509"/>
              <a:chOff x="4358855" y="264410"/>
              <a:chExt cx="6370855" cy="2702509"/>
            </a:xfrm>
          </p:grpSpPr>
          <p:pic>
            <p:nvPicPr>
              <p:cNvPr id="9" name="Picture 8"/>
              <p:cNvPicPr>
                <a:picLocks noChangeAspect="1"/>
              </p:cNvPicPr>
              <p:nvPr/>
            </p:nvPicPr>
            <p:blipFill>
              <a:blip r:embed="rId6"/>
              <a:stretch>
                <a:fillRect/>
              </a:stretch>
            </p:blipFill>
            <p:spPr>
              <a:xfrm>
                <a:off x="4358855" y="364882"/>
                <a:ext cx="4431369" cy="2323809"/>
              </a:xfrm>
              <a:prstGeom prst="rect">
                <a:avLst/>
              </a:prstGeom>
            </p:spPr>
          </p:pic>
          <p:sp>
            <p:nvSpPr>
              <p:cNvPr id="10" name="TextBox 9"/>
              <p:cNvSpPr txBox="1"/>
              <p:nvPr/>
            </p:nvSpPr>
            <p:spPr>
              <a:xfrm>
                <a:off x="5764840" y="2597587"/>
                <a:ext cx="3835705" cy="369332"/>
              </a:xfrm>
              <a:prstGeom prst="rect">
                <a:avLst/>
              </a:prstGeom>
              <a:noFill/>
            </p:spPr>
            <p:txBody>
              <a:bodyPr wrap="square" rtlCol="0">
                <a:spAutoFit/>
              </a:bodyPr>
              <a:lstStyle/>
              <a:p>
                <a:r>
                  <a:rPr lang="en-GB" dirty="0">
                    <a:solidFill>
                      <a:schemeClr val="accent6"/>
                    </a:solidFill>
                  </a:rPr>
                  <a:t>correct 2D-to-3D geometry parser</a:t>
                </a:r>
              </a:p>
            </p:txBody>
          </p:sp>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66778" y="264410"/>
                <a:ext cx="2762932" cy="2352538"/>
              </a:xfrm>
              <a:prstGeom prst="rect">
                <a:avLst/>
              </a:prstGeom>
            </p:spPr>
          </p:pic>
          <p:sp>
            <p:nvSpPr>
              <p:cNvPr id="21" name="Rectangle 20"/>
              <p:cNvSpPr/>
              <p:nvPr/>
            </p:nvSpPr>
            <p:spPr>
              <a:xfrm>
                <a:off x="6883706" y="1861408"/>
                <a:ext cx="1140475" cy="7166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9" name="TextBox 18"/>
            <p:cNvSpPr txBox="1"/>
            <p:nvPr/>
          </p:nvSpPr>
          <p:spPr>
            <a:xfrm>
              <a:off x="2472501" y="5314077"/>
              <a:ext cx="496464" cy="338554"/>
            </a:xfrm>
            <a:prstGeom prst="rect">
              <a:avLst/>
            </a:prstGeom>
            <a:noFill/>
          </p:spPr>
          <p:txBody>
            <a:bodyPr wrap="square" rtlCol="0">
              <a:spAutoFit/>
            </a:bodyPr>
            <a:lstStyle/>
            <a:p>
              <a:pPr algn="ctr"/>
              <a:r>
                <a:rPr lang="en-GB" sz="1600" dirty="0" smtClean="0">
                  <a:solidFill>
                    <a:schemeClr val="accent6"/>
                  </a:solidFill>
                </a:rPr>
                <a:t>[2]</a:t>
              </a:r>
              <a:endParaRPr lang="en-GB" sz="1600" dirty="0">
                <a:solidFill>
                  <a:schemeClr val="accent6"/>
                </a:solidFill>
              </a:endParaRPr>
            </a:p>
          </p:txBody>
        </p:sp>
      </p:grpSp>
      <p:grpSp>
        <p:nvGrpSpPr>
          <p:cNvPr id="3" name="Group 2"/>
          <p:cNvGrpSpPr/>
          <p:nvPr/>
        </p:nvGrpSpPr>
        <p:grpSpPr>
          <a:xfrm>
            <a:off x="6956220" y="3546641"/>
            <a:ext cx="5043884" cy="2641118"/>
            <a:chOff x="6883706" y="3468311"/>
            <a:chExt cx="5043884" cy="2641118"/>
          </a:xfrm>
        </p:grpSpPr>
        <p:grpSp>
          <p:nvGrpSpPr>
            <p:cNvPr id="16" name="Group 15"/>
            <p:cNvGrpSpPr/>
            <p:nvPr/>
          </p:nvGrpSpPr>
          <p:grpSpPr>
            <a:xfrm>
              <a:off x="6883706" y="3468311"/>
              <a:ext cx="5043884" cy="2641118"/>
              <a:chOff x="441527" y="775931"/>
              <a:chExt cx="5043884" cy="2641118"/>
            </a:xfrm>
          </p:grpSpPr>
          <p:pic>
            <p:nvPicPr>
              <p:cNvPr id="7" name="Picture 6"/>
              <p:cNvPicPr>
                <a:picLocks noChangeAspect="1"/>
              </p:cNvPicPr>
              <p:nvPr/>
            </p:nvPicPr>
            <p:blipFill>
              <a:blip r:embed="rId8"/>
              <a:stretch>
                <a:fillRect/>
              </a:stretch>
            </p:blipFill>
            <p:spPr>
              <a:xfrm>
                <a:off x="725611" y="775931"/>
                <a:ext cx="4475715" cy="2292439"/>
              </a:xfrm>
              <a:prstGeom prst="rect">
                <a:avLst/>
              </a:prstGeom>
            </p:spPr>
          </p:pic>
          <p:sp>
            <p:nvSpPr>
              <p:cNvPr id="8" name="TextBox 7"/>
              <p:cNvSpPr txBox="1"/>
              <p:nvPr/>
            </p:nvSpPr>
            <p:spPr>
              <a:xfrm>
                <a:off x="441527" y="3047717"/>
                <a:ext cx="5043884" cy="369332"/>
              </a:xfrm>
              <a:prstGeom prst="rect">
                <a:avLst/>
              </a:prstGeom>
              <a:noFill/>
            </p:spPr>
            <p:txBody>
              <a:bodyPr wrap="square" rtlCol="0">
                <a:spAutoFit/>
              </a:bodyPr>
              <a:lstStyle/>
              <a:p>
                <a:r>
                  <a:rPr lang="en-GB" dirty="0">
                    <a:solidFill>
                      <a:schemeClr val="accent6"/>
                    </a:solidFill>
                  </a:rPr>
                  <a:t>retrieve conductor data automatically from MTF</a:t>
                </a:r>
              </a:p>
            </p:txBody>
          </p:sp>
        </p:grpSp>
        <p:sp>
          <p:nvSpPr>
            <p:cNvPr id="28" name="TextBox 27"/>
            <p:cNvSpPr txBox="1"/>
            <p:nvPr/>
          </p:nvSpPr>
          <p:spPr>
            <a:xfrm>
              <a:off x="11431126" y="5429245"/>
              <a:ext cx="496464" cy="338554"/>
            </a:xfrm>
            <a:prstGeom prst="rect">
              <a:avLst/>
            </a:prstGeom>
            <a:noFill/>
          </p:spPr>
          <p:txBody>
            <a:bodyPr wrap="square" rtlCol="0">
              <a:spAutoFit/>
            </a:bodyPr>
            <a:lstStyle/>
            <a:p>
              <a:pPr algn="ctr"/>
              <a:r>
                <a:rPr lang="en-GB" sz="1600" dirty="0" smtClean="0">
                  <a:solidFill>
                    <a:schemeClr val="accent6"/>
                  </a:solidFill>
                </a:rPr>
                <a:t>[3]</a:t>
              </a:r>
              <a:endParaRPr lang="en-GB" sz="1600" dirty="0">
                <a:solidFill>
                  <a:schemeClr val="accent6"/>
                </a:solidFill>
              </a:endParaRPr>
            </a:p>
          </p:txBody>
        </p:sp>
      </p:grpSp>
      <p:sp>
        <p:nvSpPr>
          <p:cNvPr id="29" name="TextBox 28"/>
          <p:cNvSpPr txBox="1"/>
          <p:nvPr/>
        </p:nvSpPr>
        <p:spPr>
          <a:xfrm>
            <a:off x="3323838" y="2872574"/>
            <a:ext cx="663997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dirty="0" smtClean="0">
                <a:solidFill>
                  <a:schemeClr val="accent6"/>
                </a:solidFill>
              </a:rPr>
              <a:t>Guide on </a:t>
            </a:r>
            <a:r>
              <a:rPr lang="en-GB" dirty="0" err="1" smtClean="0">
                <a:solidFill>
                  <a:schemeClr val="accent6"/>
                </a:solidFill>
              </a:rPr>
              <a:t>Gitlab</a:t>
            </a:r>
            <a:r>
              <a:rPr lang="en-GB" dirty="0" smtClean="0">
                <a:solidFill>
                  <a:schemeClr val="accent6"/>
                </a:solidFill>
              </a:rPr>
              <a:t> how to use </a:t>
            </a:r>
            <a:r>
              <a:rPr lang="en-GB" dirty="0" err="1" smtClean="0">
                <a:solidFill>
                  <a:schemeClr val="accent6"/>
                </a:solidFill>
              </a:rPr>
              <a:t>ParsimConductor</a:t>
            </a:r>
            <a:r>
              <a:rPr lang="en-GB" dirty="0" smtClean="0">
                <a:solidFill>
                  <a:schemeClr val="accent6"/>
                </a:solidFill>
              </a:rPr>
              <a:t> and </a:t>
            </a:r>
            <a:r>
              <a:rPr lang="en-GB" dirty="0" err="1" smtClean="0">
                <a:solidFill>
                  <a:schemeClr val="accent6"/>
                </a:solidFill>
              </a:rPr>
              <a:t>ParsimEvent</a:t>
            </a:r>
            <a:r>
              <a:rPr lang="en-GB" dirty="0" smtClean="0">
                <a:solidFill>
                  <a:schemeClr val="accent6"/>
                </a:solidFill>
              </a:rPr>
              <a:t>  </a:t>
            </a:r>
            <a:endParaRPr lang="en-GB" dirty="0">
              <a:solidFill>
                <a:schemeClr val="accent6"/>
              </a:solidFill>
            </a:endParaRPr>
          </a:p>
        </p:txBody>
      </p:sp>
    </p:spTree>
    <p:extLst>
      <p:ext uri="{BB962C8B-B14F-4D97-AF65-F5344CB8AC3E}">
        <p14:creationId xmlns:p14="http://schemas.microsoft.com/office/powerpoint/2010/main" val="3739169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5867" y="1104011"/>
            <a:ext cx="10245240" cy="3023668"/>
          </a:xfrm>
          <a:prstGeom prst="rect">
            <a:avLst/>
          </a:prstGeom>
          <a:solidFill>
            <a:schemeClr val="bg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4958" tIns="1" rIns="72000" bIns="1" numCol="1" spcCol="1270" anchor="ctr" anchorCtr="0">
            <a:noAutofit/>
          </a:bodyPr>
          <a:lstStyle/>
          <a:p>
            <a:pPr defTabSz="1244600">
              <a:lnSpc>
                <a:spcPct val="150000"/>
              </a:lnSpc>
              <a:spcBef>
                <a:spcPct val="0"/>
              </a:spcBef>
            </a:pPr>
            <a:r>
              <a:rPr lang="en-GB" sz="2800" dirty="0">
                <a:solidFill>
                  <a:schemeClr val="accent6"/>
                </a:solidFill>
                <a:latin typeface="Calibri" panose="020F0502020204030204" pitchFamily="34" charset="0"/>
                <a:cs typeface="Calibri" panose="020F0502020204030204" pitchFamily="34" charset="0"/>
              </a:rPr>
              <a:t>We are in the process of solving the problems needed for a fully automated campaign analysis: </a:t>
            </a:r>
          </a:p>
          <a:p>
            <a:pPr marL="971550" lvl="1" indent="-514350" defTabSz="1244600">
              <a:lnSpc>
                <a:spcPct val="150000"/>
              </a:lnSpc>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rPr>
              <a:t>Validated Magnet Models</a:t>
            </a:r>
          </a:p>
          <a:p>
            <a:pPr marL="971550" lvl="1" indent="-514350" defTabSz="1244600">
              <a:lnSpc>
                <a:spcPct val="150000"/>
              </a:lnSpc>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sym typeface="Wingdings" panose="05000000000000000000" pitchFamily="2" charset="2"/>
              </a:rPr>
              <a:t>A way to get magnet specific conductor parameters</a:t>
            </a:r>
          </a:p>
          <a:p>
            <a:pPr marL="971550" lvl="1" indent="-514350" defTabSz="1244600">
              <a:lnSpc>
                <a:spcPct val="150000"/>
              </a:lnSpc>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sym typeface="Wingdings" panose="05000000000000000000" pitchFamily="2" charset="2"/>
              </a:rPr>
              <a:t>A way to get </a:t>
            </a:r>
            <a:r>
              <a:rPr lang="en-GB" sz="2800" dirty="0" smtClean="0">
                <a:solidFill>
                  <a:schemeClr val="accent6"/>
                </a:solidFill>
                <a:latin typeface="Calibri" panose="020F0502020204030204" pitchFamily="34" charset="0"/>
                <a:cs typeface="Calibri" panose="020F0502020204030204" pitchFamily="34" charset="0"/>
                <a:sym typeface="Wingdings" panose="05000000000000000000" pitchFamily="2" charset="2"/>
              </a:rPr>
              <a:t>event </a:t>
            </a:r>
            <a:r>
              <a:rPr lang="en-GB" sz="2800" dirty="0">
                <a:solidFill>
                  <a:schemeClr val="accent6"/>
                </a:solidFill>
                <a:latin typeface="Calibri" panose="020F0502020204030204" pitchFamily="34" charset="0"/>
                <a:cs typeface="Calibri" panose="020F0502020204030204" pitchFamily="34" charset="0"/>
                <a:sym typeface="Wingdings" panose="05000000000000000000" pitchFamily="2" charset="2"/>
              </a:rPr>
              <a:t>specific information</a:t>
            </a:r>
            <a:endParaRPr lang="en-GB" sz="2800" dirty="0">
              <a:solidFill>
                <a:schemeClr val="accent6"/>
              </a:solidFill>
              <a:latin typeface="Calibri" panose="020F0502020204030204" pitchFamily="34" charset="0"/>
              <a:cs typeface="Calibri" panose="020F0502020204030204" pitchFamily="34" charset="0"/>
            </a:endParaRPr>
          </a:p>
        </p:txBody>
      </p:sp>
      <p:sp>
        <p:nvSpPr>
          <p:cNvPr id="10" name="Title 1"/>
          <p:cNvSpPr txBox="1">
            <a:spLocks/>
          </p:cNvSpPr>
          <p:nvPr/>
        </p:nvSpPr>
        <p:spPr>
          <a:xfrm>
            <a:off x="609601" y="228656"/>
            <a:ext cx="10969139"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3600" b="1" dirty="0">
                <a:latin typeface="Calibri" panose="020F0502020204030204" pitchFamily="34" charset="0"/>
                <a:cs typeface="Calibri" panose="020F0502020204030204" pitchFamily="34" charset="0"/>
              </a:rPr>
              <a:t>Conclusion</a:t>
            </a:r>
          </a:p>
        </p:txBody>
      </p:sp>
      <p:sp>
        <p:nvSpPr>
          <p:cNvPr id="12" name="Rectangle 11"/>
          <p:cNvSpPr/>
          <p:nvPr/>
        </p:nvSpPr>
        <p:spPr>
          <a:xfrm>
            <a:off x="620617" y="4887183"/>
            <a:ext cx="10969140" cy="99088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spcFirstLastPara="0" vert="horz" wrap="square" lIns="414958" tIns="1" rIns="72000" bIns="1" numCol="1" spcCol="1270" anchor="ctr" anchorCtr="0">
            <a:noAutofit/>
          </a:bodyPr>
          <a:lstStyle/>
          <a:p>
            <a:pPr algn="ctr" defTabSz="1244600">
              <a:spcBef>
                <a:spcPct val="0"/>
              </a:spcBef>
            </a:pPr>
            <a:r>
              <a:rPr lang="en-GB" sz="2800" dirty="0">
                <a:solidFill>
                  <a:schemeClr val="tx1"/>
                </a:solidFill>
                <a:latin typeface="Calibri" panose="020F0502020204030204" pitchFamily="34" charset="0"/>
                <a:cs typeface="Calibri" panose="020F0502020204030204" pitchFamily="34" charset="0"/>
              </a:rPr>
              <a:t>We are much closer to reliably </a:t>
            </a:r>
            <a:r>
              <a:rPr lang="en-GB" sz="2800" b="1" dirty="0">
                <a:solidFill>
                  <a:schemeClr val="tx1"/>
                </a:solidFill>
                <a:latin typeface="Calibri" panose="020F0502020204030204" pitchFamily="34" charset="0"/>
                <a:cs typeface="Calibri" panose="020F0502020204030204" pitchFamily="34" charset="0"/>
              </a:rPr>
              <a:t>automate transient simulations </a:t>
            </a:r>
            <a:r>
              <a:rPr lang="en-GB" sz="2800" dirty="0">
                <a:solidFill>
                  <a:schemeClr val="tx1"/>
                </a:solidFill>
                <a:latin typeface="Calibri" panose="020F0502020204030204" pitchFamily="34" charset="0"/>
                <a:cs typeface="Calibri" panose="020F0502020204030204" pitchFamily="34" charset="0"/>
              </a:rPr>
              <a:t>for </a:t>
            </a:r>
            <a:r>
              <a:rPr lang="en-GB" sz="2800" dirty="0" smtClean="0">
                <a:solidFill>
                  <a:schemeClr val="tx1"/>
                </a:solidFill>
                <a:latin typeface="Calibri" panose="020F0502020204030204" pitchFamily="34" charset="0"/>
                <a:cs typeface="Calibri" panose="020F0502020204030204" pitchFamily="34" charset="0"/>
              </a:rPr>
              <a:t>accelerator </a:t>
            </a:r>
            <a:r>
              <a:rPr lang="en-GB" sz="2800" dirty="0">
                <a:solidFill>
                  <a:schemeClr val="tx1"/>
                </a:solidFill>
                <a:latin typeface="Calibri" panose="020F0502020204030204" pitchFamily="34" charset="0"/>
                <a:cs typeface="Calibri" panose="020F0502020204030204" pitchFamily="34" charset="0"/>
              </a:rPr>
              <a:t>magnets, ensuring </a:t>
            </a:r>
            <a:r>
              <a:rPr lang="en-GB" sz="2800" b="1" dirty="0">
                <a:solidFill>
                  <a:schemeClr val="tx1"/>
                </a:solidFill>
                <a:latin typeface="Calibri" panose="020F0502020204030204" pitchFamily="34" charset="0"/>
                <a:cs typeface="Calibri" panose="020F0502020204030204" pitchFamily="34" charset="0"/>
              </a:rPr>
              <a:t>consistency and repeatability</a:t>
            </a:r>
            <a:r>
              <a:rPr lang="en-GB" sz="2800" dirty="0">
                <a:solidFill>
                  <a:schemeClr val="tx1"/>
                </a:solidFill>
                <a:latin typeface="Calibri" panose="020F0502020204030204" pitchFamily="34" charset="0"/>
                <a:cs typeface="Calibri" panose="020F0502020204030204" pitchFamily="34" charset="0"/>
              </a:rPr>
              <a:t>.</a:t>
            </a:r>
          </a:p>
        </p:txBody>
      </p:sp>
      <p:sp>
        <p:nvSpPr>
          <p:cNvPr id="14" name="TextBox 13"/>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grpSp>
        <p:nvGrpSpPr>
          <p:cNvPr id="13" name="Group 12"/>
          <p:cNvGrpSpPr/>
          <p:nvPr/>
        </p:nvGrpSpPr>
        <p:grpSpPr>
          <a:xfrm>
            <a:off x="6094170" y="2022808"/>
            <a:ext cx="1810781" cy="1124324"/>
            <a:chOff x="9566608" y="4601872"/>
            <a:chExt cx="2531453" cy="153413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51345" r="50328"/>
            <a:stretch/>
          </p:blipFill>
          <p:spPr>
            <a:xfrm>
              <a:off x="9566608" y="4633711"/>
              <a:ext cx="1173939" cy="1149923"/>
            </a:xfrm>
            <a:prstGeom prst="rect">
              <a:avLst/>
            </a:prstGeom>
          </p:spPr>
        </p:pic>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73258" t="50616"/>
            <a:stretch/>
          </p:blipFill>
          <p:spPr>
            <a:xfrm>
              <a:off x="11466037" y="4601872"/>
              <a:ext cx="632024" cy="1167154"/>
            </a:xfrm>
            <a:prstGeom prst="rect">
              <a:avLst/>
            </a:prstGeom>
          </p:spPr>
        </p:pic>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21125" t="67730" r="73538" b="17150"/>
            <a:stretch/>
          </p:blipFill>
          <p:spPr>
            <a:xfrm>
              <a:off x="11377389" y="4992432"/>
              <a:ext cx="126124" cy="357352"/>
            </a:xfrm>
            <a:prstGeom prst="rect">
              <a:avLst/>
            </a:prstGeom>
          </p:spPr>
        </p:pic>
        <p:grpSp>
          <p:nvGrpSpPr>
            <p:cNvPr id="19" name="Group 18"/>
            <p:cNvGrpSpPr/>
            <p:nvPr/>
          </p:nvGrpSpPr>
          <p:grpSpPr>
            <a:xfrm>
              <a:off x="10990457" y="4651687"/>
              <a:ext cx="601787" cy="1023187"/>
              <a:chOff x="10787742" y="3012104"/>
              <a:chExt cx="601787" cy="1023187"/>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10982" t="2156" r="71675" b="88060"/>
              <a:stretch/>
            </p:blipFill>
            <p:spPr>
              <a:xfrm>
                <a:off x="10979623" y="3012104"/>
                <a:ext cx="409906" cy="231228"/>
              </a:xfrm>
              <a:prstGeom prst="rect">
                <a:avLst/>
              </a:prstGeom>
            </p:spPr>
          </p:pic>
          <p:pic>
            <p:nvPicPr>
              <p:cNvPr id="24" name="Picture 23"/>
              <p:cNvPicPr>
                <a:picLocks noChangeAspect="1"/>
              </p:cNvPicPr>
              <p:nvPr/>
            </p:nvPicPr>
            <p:blipFill rotWithShape="1">
              <a:blip r:embed="rId3">
                <a:extLst>
                  <a:ext uri="{28A0092B-C50C-407E-A947-70E740481C1C}">
                    <a14:useLocalDpi xmlns:a14="http://schemas.microsoft.com/office/drawing/2010/main" val="0"/>
                  </a:ext>
                </a:extLst>
              </a:blip>
              <a:srcRect l="10982" t="2156" r="71675" b="88060"/>
              <a:stretch/>
            </p:blipFill>
            <p:spPr>
              <a:xfrm rot="18517840">
                <a:off x="10698404" y="3281555"/>
                <a:ext cx="409904" cy="231228"/>
              </a:xfrm>
              <a:prstGeom prst="rect">
                <a:avLst/>
              </a:prstGeom>
            </p:spPr>
          </p:pic>
          <p:pic>
            <p:nvPicPr>
              <p:cNvPr id="25" name="Picture 24"/>
              <p:cNvPicPr>
                <a:picLocks noChangeAspect="1"/>
              </p:cNvPicPr>
              <p:nvPr/>
            </p:nvPicPr>
            <p:blipFill rotWithShape="1">
              <a:blip r:embed="rId3">
                <a:extLst>
                  <a:ext uri="{28A0092B-C50C-407E-A947-70E740481C1C}">
                    <a14:useLocalDpi xmlns:a14="http://schemas.microsoft.com/office/drawing/2010/main" val="0"/>
                  </a:ext>
                </a:extLst>
              </a:blip>
              <a:srcRect l="10982" t="2156" r="71675" b="88060"/>
              <a:stretch/>
            </p:blipFill>
            <p:spPr>
              <a:xfrm rot="14977960">
                <a:off x="10745702" y="3665184"/>
                <a:ext cx="409904" cy="231228"/>
              </a:xfrm>
              <a:prstGeom prst="rect">
                <a:avLst/>
              </a:prstGeom>
            </p:spPr>
          </p:pic>
          <p:pic>
            <p:nvPicPr>
              <p:cNvPr id="26" name="Picture 25"/>
              <p:cNvPicPr>
                <a:picLocks noChangeAspect="1"/>
              </p:cNvPicPr>
              <p:nvPr/>
            </p:nvPicPr>
            <p:blipFill rotWithShape="1">
              <a:blip r:embed="rId3">
                <a:extLst>
                  <a:ext uri="{28A0092B-C50C-407E-A947-70E740481C1C}">
                    <a14:useLocalDpi xmlns:a14="http://schemas.microsoft.com/office/drawing/2010/main" val="0"/>
                  </a:ext>
                </a:extLst>
              </a:blip>
              <a:srcRect l="15863" t="2156" r="71675" b="88060"/>
              <a:stretch/>
            </p:blipFill>
            <p:spPr>
              <a:xfrm rot="13060695">
                <a:off x="10972293" y="3804063"/>
                <a:ext cx="294555" cy="231228"/>
              </a:xfrm>
              <a:prstGeom prst="rect">
                <a:avLst/>
              </a:prstGeom>
            </p:spPr>
          </p:pic>
        </p:grpSp>
        <p:sp>
          <p:nvSpPr>
            <p:cNvPr id="21" name="Rectangle 20">
              <a:extLst>
                <a:ext uri="{FF2B5EF4-FFF2-40B4-BE49-F238E27FC236}">
                  <a16:creationId xmlns:a16="http://schemas.microsoft.com/office/drawing/2014/main" id="{5A81A75A-16C5-DFCB-24B2-3D29BC27C430}"/>
                </a:ext>
              </a:extLst>
            </p:cNvPr>
            <p:cNvSpPr/>
            <p:nvPr/>
          </p:nvSpPr>
          <p:spPr>
            <a:xfrm>
              <a:off x="9647298" y="5751795"/>
              <a:ext cx="1005327" cy="384207"/>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1400" dirty="0" smtClean="0">
                  <a:solidFill>
                    <a:srgbClr val="000000"/>
                  </a:solidFill>
                  <a:latin typeface="Calibri" panose="020F0502020204030204" pitchFamily="34" charset="0"/>
                  <a:cs typeface="Calibri" panose="020F0502020204030204" pitchFamily="34" charset="0"/>
                </a:rPr>
                <a:t>LHC</a:t>
              </a:r>
              <a:endParaRPr lang="en-US" sz="2000" dirty="0">
                <a:solidFill>
                  <a:srgbClr val="000000"/>
                </a:solidFill>
                <a:latin typeface="Calibri" panose="020F0502020204030204" pitchFamily="34" charset="0"/>
                <a:cs typeface="Calibri" panose="020F0502020204030204" pitchFamily="34" charset="0"/>
              </a:endParaRPr>
            </a:p>
          </p:txBody>
        </p:sp>
        <p:sp>
          <p:nvSpPr>
            <p:cNvPr id="22" name="Rectangle 21">
              <a:extLst>
                <a:ext uri="{FF2B5EF4-FFF2-40B4-BE49-F238E27FC236}">
                  <a16:creationId xmlns:a16="http://schemas.microsoft.com/office/drawing/2014/main" id="{5A81A75A-16C5-DFCB-24B2-3D29BC27C430}"/>
                </a:ext>
              </a:extLst>
            </p:cNvPr>
            <p:cNvSpPr/>
            <p:nvPr/>
          </p:nvSpPr>
          <p:spPr>
            <a:xfrm>
              <a:off x="11065824" y="5726196"/>
              <a:ext cx="1005327" cy="384207"/>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1400" dirty="0" smtClean="0">
                  <a:solidFill>
                    <a:srgbClr val="000000"/>
                  </a:solidFill>
                  <a:latin typeface="Calibri" panose="020F0502020204030204" pitchFamily="34" charset="0"/>
                  <a:cs typeface="Calibri" panose="020F0502020204030204" pitchFamily="34" charset="0"/>
                </a:rPr>
                <a:t>HL-LHC</a:t>
              </a:r>
              <a:endParaRPr lang="en-US" sz="2000" dirty="0">
                <a:solidFill>
                  <a:srgbClr val="000000"/>
                </a:solidFill>
                <a:latin typeface="Calibri" panose="020F0502020204030204" pitchFamily="34" charset="0"/>
                <a:cs typeface="Calibri" panose="020F0502020204030204" pitchFamily="34" charset="0"/>
              </a:endParaRPr>
            </a:p>
          </p:txBody>
        </p:sp>
      </p:grpSp>
      <p:pic>
        <p:nvPicPr>
          <p:cNvPr id="27" name="Picture 26"/>
          <p:cNvPicPr>
            <a:picLocks noChangeAspect="1"/>
          </p:cNvPicPr>
          <p:nvPr/>
        </p:nvPicPr>
        <p:blipFill rotWithShape="1">
          <a:blip r:embed="rId3">
            <a:extLst>
              <a:ext uri="{28A0092B-C50C-407E-A947-70E740481C1C}">
                <a14:useLocalDpi xmlns:a14="http://schemas.microsoft.com/office/drawing/2010/main" val="0"/>
              </a:ext>
            </a:extLst>
          </a:blip>
          <a:srcRect l="51450" b="50077"/>
          <a:stretch/>
        </p:blipFill>
        <p:spPr>
          <a:xfrm>
            <a:off x="9757621" y="2918550"/>
            <a:ext cx="774398" cy="796307"/>
          </a:xfrm>
          <a:prstGeom prst="rect">
            <a:avLst/>
          </a:prstGeom>
        </p:spPr>
      </p:pic>
      <p:pic>
        <p:nvPicPr>
          <p:cNvPr id="28" name="Picture 27"/>
          <p:cNvPicPr>
            <a:picLocks noChangeAspect="1"/>
          </p:cNvPicPr>
          <p:nvPr/>
        </p:nvPicPr>
        <p:blipFill rotWithShape="1">
          <a:blip r:embed="rId3">
            <a:extLst>
              <a:ext uri="{28A0092B-C50C-407E-A947-70E740481C1C}">
                <a14:useLocalDpi xmlns:a14="http://schemas.microsoft.com/office/drawing/2010/main" val="0"/>
              </a:ext>
            </a:extLst>
          </a:blip>
          <a:srcRect l="-1334" t="50456" r="49439" b="1334"/>
          <a:stretch/>
        </p:blipFill>
        <p:spPr>
          <a:xfrm>
            <a:off x="7905375" y="3552893"/>
            <a:ext cx="915667" cy="850657"/>
          </a:xfrm>
          <a:prstGeom prst="rect">
            <a:avLst/>
          </a:prstGeom>
        </p:spPr>
      </p:pic>
    </p:spTree>
    <p:extLst>
      <p:ext uri="{BB962C8B-B14F-4D97-AF65-F5344CB8AC3E}">
        <p14:creationId xmlns:p14="http://schemas.microsoft.com/office/powerpoint/2010/main" val="406185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Image Sources</a:t>
            </a:r>
          </a:p>
        </p:txBody>
      </p:sp>
      <p:sp>
        <p:nvSpPr>
          <p:cNvPr id="4" name="Rectangle 3"/>
          <p:cNvSpPr/>
          <p:nvPr/>
        </p:nvSpPr>
        <p:spPr>
          <a:xfrm>
            <a:off x="363557" y="1154894"/>
            <a:ext cx="10619102" cy="4960155"/>
          </a:xfrm>
          <a:prstGeom prst="rect">
            <a:avLst/>
          </a:prstGeom>
          <a:solidFill>
            <a:schemeClr val="bg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4958" tIns="1" rIns="72000" bIns="1" numCol="1" spcCol="1270" anchor="ctr" anchorCtr="0">
            <a:noAutofit/>
          </a:bodyPr>
          <a:lstStyle/>
          <a:p>
            <a:pPr defTabSz="1244600">
              <a:spcBef>
                <a:spcPct val="0"/>
              </a:spcBef>
            </a:pPr>
            <a:r>
              <a:rPr lang="en-GB" sz="2800" dirty="0">
                <a:solidFill>
                  <a:schemeClr val="accent6"/>
                </a:solidFill>
                <a:latin typeface="Calibri" panose="020F0502020204030204" pitchFamily="34" charset="0"/>
                <a:cs typeface="Calibri" panose="020F0502020204030204" pitchFamily="34" charset="0"/>
              </a:rPr>
              <a:t>[</a:t>
            </a:r>
            <a:r>
              <a:rPr lang="en-GB" sz="2800" dirty="0" smtClean="0">
                <a:solidFill>
                  <a:schemeClr val="accent6"/>
                </a:solidFill>
                <a:latin typeface="Calibri" panose="020F0502020204030204" pitchFamily="34" charset="0"/>
                <a:cs typeface="Calibri" panose="020F0502020204030204" pitchFamily="34" charset="0"/>
              </a:rPr>
              <a:t>1]</a:t>
            </a:r>
            <a:r>
              <a:rPr lang="en-GB" sz="2800" dirty="0" smtClean="0">
                <a:solidFill>
                  <a:schemeClr val="accent6"/>
                </a:solidFill>
                <a:latin typeface="Calibri" panose="020F0502020204030204" pitchFamily="34" charset="0"/>
                <a:cs typeface="Calibri" panose="020F0502020204030204" pitchFamily="34" charset="0"/>
                <a:hlinkClick r:id="rId2"/>
              </a:rPr>
              <a:t>https</a:t>
            </a:r>
            <a:r>
              <a:rPr lang="en-GB" sz="2800" dirty="0">
                <a:solidFill>
                  <a:schemeClr val="accent6"/>
                </a:solidFill>
                <a:latin typeface="Calibri" panose="020F0502020204030204" pitchFamily="34" charset="0"/>
                <a:cs typeface="Calibri" panose="020F0502020204030204" pitchFamily="34" charset="0"/>
                <a:hlinkClick r:id="rId2"/>
              </a:rPr>
              <a:t>://</a:t>
            </a:r>
            <a:r>
              <a:rPr lang="en-GB" sz="2800" dirty="0" smtClean="0">
                <a:solidFill>
                  <a:schemeClr val="accent6"/>
                </a:solidFill>
                <a:latin typeface="Calibri" panose="020F0502020204030204" pitchFamily="34" charset="0"/>
                <a:cs typeface="Calibri" panose="020F0502020204030204" pitchFamily="34" charset="0"/>
                <a:hlinkClick r:id="rId2"/>
              </a:rPr>
              <a:t>indico.cern.ch/event/311824/contribution/10/attachments/597262/821989/QuenchHeaters_FRM.pptx</a:t>
            </a:r>
            <a:endParaRPr lang="en-GB" sz="2800" dirty="0" smtClean="0">
              <a:solidFill>
                <a:schemeClr val="accent6"/>
              </a:solidFill>
              <a:latin typeface="Calibri" panose="020F0502020204030204" pitchFamily="34" charset="0"/>
              <a:cs typeface="Calibri" panose="020F0502020204030204" pitchFamily="34" charset="0"/>
            </a:endParaRPr>
          </a:p>
          <a:p>
            <a:pPr defTabSz="1244600">
              <a:spcBef>
                <a:spcPct val="0"/>
              </a:spcBef>
            </a:pPr>
            <a:r>
              <a:rPr lang="en-GB" sz="1200" dirty="0" smtClean="0">
                <a:solidFill>
                  <a:schemeClr val="accent6"/>
                </a:solidFill>
                <a:latin typeface="Calibri" panose="020F0502020204030204" pitchFamily="34" charset="0"/>
                <a:cs typeface="Calibri" panose="020F0502020204030204" pitchFamily="34" charset="0"/>
              </a:rPr>
              <a:t> </a:t>
            </a:r>
          </a:p>
          <a:p>
            <a:pPr defTabSz="1244600">
              <a:spcBef>
                <a:spcPct val="0"/>
              </a:spcBef>
            </a:pPr>
            <a:r>
              <a:rPr lang="en-GB" sz="2800" dirty="0">
                <a:solidFill>
                  <a:schemeClr val="accent6"/>
                </a:solidFill>
                <a:latin typeface="Calibri" panose="020F0502020204030204" pitchFamily="34" charset="0"/>
                <a:cs typeface="Calibri" panose="020F0502020204030204" pitchFamily="34" charset="0"/>
              </a:rPr>
              <a:t>[</a:t>
            </a:r>
            <a:r>
              <a:rPr lang="en-GB" sz="2800" dirty="0" smtClean="0">
                <a:solidFill>
                  <a:schemeClr val="accent6"/>
                </a:solidFill>
                <a:latin typeface="Calibri" panose="020F0502020204030204" pitchFamily="34" charset="0"/>
                <a:cs typeface="Calibri" panose="020F0502020204030204" pitchFamily="34" charset="0"/>
              </a:rPr>
              <a:t>2]</a:t>
            </a:r>
            <a:r>
              <a:rPr lang="en-GB" sz="2800" dirty="0" smtClean="0">
                <a:solidFill>
                  <a:schemeClr val="accent6"/>
                </a:solidFill>
                <a:latin typeface="Calibri" panose="020F0502020204030204" pitchFamily="34" charset="0"/>
                <a:cs typeface="Calibri" panose="020F0502020204030204" pitchFamily="34" charset="0"/>
                <a:hlinkClick r:id="rId3"/>
              </a:rPr>
              <a:t>https</a:t>
            </a:r>
            <a:r>
              <a:rPr lang="en-GB" sz="2800" dirty="0">
                <a:solidFill>
                  <a:schemeClr val="accent6"/>
                </a:solidFill>
                <a:latin typeface="Calibri" panose="020F0502020204030204" pitchFamily="34" charset="0"/>
                <a:cs typeface="Calibri" panose="020F0502020204030204" pitchFamily="34" charset="0"/>
                <a:hlinkClick r:id="rId3"/>
              </a:rPr>
              <a:t>://</a:t>
            </a:r>
            <a:r>
              <a:rPr lang="en-GB" sz="2800" dirty="0" smtClean="0">
                <a:solidFill>
                  <a:schemeClr val="accent6"/>
                </a:solidFill>
                <a:latin typeface="Calibri" panose="020F0502020204030204" pitchFamily="34" charset="0"/>
                <a:cs typeface="Calibri" panose="020F0502020204030204" pitchFamily="34" charset="0"/>
                <a:hlinkClick r:id="rId3"/>
              </a:rPr>
              <a:t>edms.cern.ch/ui/file/2317707/AC/lhcmcsxfc0003-vAC.pdf</a:t>
            </a:r>
            <a:r>
              <a:rPr lang="en-GB" sz="2800" dirty="0" smtClean="0">
                <a:solidFill>
                  <a:schemeClr val="accent6"/>
                </a:solidFill>
                <a:latin typeface="Calibri" panose="020F0502020204030204" pitchFamily="34" charset="0"/>
                <a:cs typeface="Calibri" panose="020F0502020204030204" pitchFamily="34" charset="0"/>
              </a:rPr>
              <a:t> </a:t>
            </a:r>
          </a:p>
          <a:p>
            <a:pPr defTabSz="1244600">
              <a:spcBef>
                <a:spcPct val="0"/>
              </a:spcBef>
            </a:pPr>
            <a:endParaRPr lang="en-GB" sz="1200" dirty="0">
              <a:solidFill>
                <a:schemeClr val="accent6"/>
              </a:solidFill>
              <a:latin typeface="Calibri" panose="020F0502020204030204" pitchFamily="34" charset="0"/>
              <a:cs typeface="Calibri" panose="020F0502020204030204" pitchFamily="34" charset="0"/>
            </a:endParaRPr>
          </a:p>
          <a:p>
            <a:pPr defTabSz="1244600">
              <a:spcBef>
                <a:spcPct val="0"/>
              </a:spcBef>
            </a:pPr>
            <a:r>
              <a:rPr lang="en-GB" sz="2800" dirty="0">
                <a:solidFill>
                  <a:schemeClr val="accent6"/>
                </a:solidFill>
                <a:latin typeface="Calibri" panose="020F0502020204030204" pitchFamily="34" charset="0"/>
                <a:cs typeface="Calibri" panose="020F0502020204030204" pitchFamily="34" charset="0"/>
              </a:rPr>
              <a:t>[</a:t>
            </a:r>
            <a:r>
              <a:rPr lang="en-GB" sz="2800" dirty="0" smtClean="0">
                <a:solidFill>
                  <a:schemeClr val="accent6"/>
                </a:solidFill>
                <a:latin typeface="Calibri" panose="020F0502020204030204" pitchFamily="34" charset="0"/>
                <a:cs typeface="Calibri" panose="020F0502020204030204" pitchFamily="34" charset="0"/>
              </a:rPr>
              <a:t>3]</a:t>
            </a:r>
            <a:r>
              <a:rPr lang="en-GB" sz="2800" dirty="0" smtClean="0">
                <a:solidFill>
                  <a:schemeClr val="accent6"/>
                </a:solidFill>
                <a:latin typeface="Calibri" panose="020F0502020204030204" pitchFamily="34" charset="0"/>
                <a:cs typeface="Calibri" panose="020F0502020204030204" pitchFamily="34" charset="0"/>
                <a:hlinkClick r:id="rId4"/>
              </a:rPr>
              <a:t>https</a:t>
            </a:r>
            <a:r>
              <a:rPr lang="en-GB" sz="2800" dirty="0">
                <a:solidFill>
                  <a:schemeClr val="accent6"/>
                </a:solidFill>
                <a:latin typeface="Calibri" panose="020F0502020204030204" pitchFamily="34" charset="0"/>
                <a:cs typeface="Calibri" panose="020F0502020204030204" pitchFamily="34" charset="0"/>
                <a:hlinkClick r:id="rId4"/>
              </a:rPr>
              <a:t>://</a:t>
            </a:r>
            <a:r>
              <a:rPr lang="en-GB" sz="2800" dirty="0" smtClean="0">
                <a:solidFill>
                  <a:schemeClr val="accent6"/>
                </a:solidFill>
                <a:latin typeface="Calibri" panose="020F0502020204030204" pitchFamily="34" charset="0"/>
                <a:cs typeface="Calibri" panose="020F0502020204030204" pitchFamily="34" charset="0"/>
                <a:hlinkClick r:id="rId4"/>
              </a:rPr>
              <a:t>edms5.cern.ch/pls/asbuilt/mtf_equip.eqp_main_top?p_rec_type=A&amp;p_rec_id=HCMQXFBS01-CR000002</a:t>
            </a:r>
            <a:r>
              <a:rPr lang="en-GB" sz="2800" dirty="0" smtClean="0">
                <a:solidFill>
                  <a:schemeClr val="accent6"/>
                </a:solidFill>
                <a:latin typeface="Calibri" panose="020F0502020204030204" pitchFamily="34" charset="0"/>
                <a:cs typeface="Calibri" panose="020F0502020204030204" pitchFamily="34" charset="0"/>
              </a:rPr>
              <a:t>  </a:t>
            </a:r>
          </a:p>
          <a:p>
            <a:pPr defTabSz="1244600">
              <a:spcBef>
                <a:spcPct val="0"/>
              </a:spcBef>
            </a:pPr>
            <a:endParaRPr lang="en-GB" sz="2800" dirty="0">
              <a:solidFill>
                <a:schemeClr val="accent6"/>
              </a:solidFill>
              <a:latin typeface="Calibri" panose="020F0502020204030204" pitchFamily="34" charset="0"/>
              <a:cs typeface="Calibri" panose="020F0502020204030204" pitchFamily="34" charset="0"/>
            </a:endParaRPr>
          </a:p>
          <a:p>
            <a:pPr defTabSz="1244600">
              <a:spcBef>
                <a:spcPct val="0"/>
              </a:spcBef>
            </a:pPr>
            <a:r>
              <a:rPr lang="en-GB" sz="2800" dirty="0" smtClean="0">
                <a:solidFill>
                  <a:schemeClr val="accent6"/>
                </a:solidFill>
                <a:latin typeface="Calibri" panose="020F0502020204030204" pitchFamily="34" charset="0"/>
                <a:cs typeface="Calibri" panose="020F0502020204030204" pitchFamily="34" charset="0"/>
              </a:rPr>
              <a:t>Last accessed: 04.05.2023</a:t>
            </a:r>
            <a:endParaRPr lang="en-GB" sz="2800" dirty="0"/>
          </a:p>
        </p:txBody>
      </p:sp>
      <p:sp>
        <p:nvSpPr>
          <p:cNvPr id="5" name="TextBox 4"/>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spTree>
    <p:extLst>
      <p:ext uri="{BB962C8B-B14F-4D97-AF65-F5344CB8AC3E}">
        <p14:creationId xmlns:p14="http://schemas.microsoft.com/office/powerpoint/2010/main" val="2904764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28656"/>
            <a:ext cx="10969139" cy="532463"/>
          </a:xfrm>
        </p:spPr>
        <p:txBody>
          <a:bodyPr>
            <a:noAutofit/>
          </a:bodyPr>
          <a:lstStyle/>
          <a:p>
            <a:r>
              <a:rPr lang="en-US" sz="3600" b="1" dirty="0">
                <a:latin typeface="Calibri" panose="020F0502020204030204" pitchFamily="34" charset="0"/>
                <a:cs typeface="Calibri" panose="020F0502020204030204" pitchFamily="34" charset="0"/>
              </a:rPr>
              <a:t>OUR VISION</a:t>
            </a:r>
            <a:endParaRPr lang="en-GB" sz="3600" dirty="0">
              <a:latin typeface="Calibri" panose="020F0502020204030204" pitchFamily="34" charset="0"/>
              <a:cs typeface="Calibri" panose="020F0502020204030204" pitchFamily="34" charset="0"/>
            </a:endParaRPr>
          </a:p>
        </p:txBody>
      </p:sp>
      <p:sp>
        <p:nvSpPr>
          <p:cNvPr id="10" name="Rectangle 9"/>
          <p:cNvSpPr/>
          <p:nvPr/>
        </p:nvSpPr>
        <p:spPr>
          <a:xfrm>
            <a:off x="845559" y="1399707"/>
            <a:ext cx="10400509" cy="1653967"/>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spcFirstLastPara="0" vert="horz" wrap="square" lIns="414958" tIns="1" rIns="72000" bIns="1" numCol="1" spcCol="1270" anchor="ctr" anchorCtr="0">
            <a:noAutofit/>
          </a:bodyPr>
          <a:lstStyle/>
          <a:p>
            <a:pPr defTabSz="1244600">
              <a:spcBef>
                <a:spcPct val="0"/>
              </a:spcBef>
            </a:pPr>
            <a:r>
              <a:rPr lang="en-GB" sz="2800" b="1" dirty="0" smtClean="0">
                <a:solidFill>
                  <a:schemeClr val="tx1"/>
                </a:solidFill>
                <a:latin typeface="Calibri" panose="020F0502020204030204" pitchFamily="34" charset="0"/>
                <a:cs typeface="Calibri" panose="020F0502020204030204" pitchFamily="34" charset="0"/>
              </a:rPr>
              <a:t>Full automation </a:t>
            </a:r>
            <a:r>
              <a:rPr lang="en-GB" sz="2800" dirty="0" smtClean="0">
                <a:solidFill>
                  <a:schemeClr val="tx1"/>
                </a:solidFill>
                <a:latin typeface="Calibri" panose="020F0502020204030204" pitchFamily="34" charset="0"/>
                <a:cs typeface="Calibri" panose="020F0502020204030204" pitchFamily="34" charset="0"/>
              </a:rPr>
              <a:t>of transient simulations in SC magnets in a </a:t>
            </a:r>
          </a:p>
          <a:p>
            <a:pPr defTabSz="1244600">
              <a:spcBef>
                <a:spcPct val="0"/>
              </a:spcBef>
            </a:pPr>
            <a:r>
              <a:rPr lang="en-GB" sz="2800" dirty="0" smtClean="0">
                <a:solidFill>
                  <a:schemeClr val="tx1"/>
                </a:solidFill>
                <a:latin typeface="Calibri" panose="020F0502020204030204" pitchFamily="34" charset="0"/>
                <a:cs typeface="Calibri" panose="020F0502020204030204" pitchFamily="34" charset="0"/>
              </a:rPr>
              <a:t>reliable, sustainable, consistent </a:t>
            </a:r>
            <a:r>
              <a:rPr lang="en-GB" sz="2800" dirty="0">
                <a:solidFill>
                  <a:schemeClr val="tx1"/>
                </a:solidFill>
                <a:latin typeface="Calibri" panose="020F0502020204030204" pitchFamily="34" charset="0"/>
                <a:cs typeface="Calibri" panose="020F0502020204030204" pitchFamily="34" charset="0"/>
              </a:rPr>
              <a:t>and </a:t>
            </a:r>
            <a:r>
              <a:rPr lang="en-GB" sz="2800" dirty="0" smtClean="0">
                <a:solidFill>
                  <a:schemeClr val="tx1"/>
                </a:solidFill>
                <a:latin typeface="Calibri" panose="020F0502020204030204" pitchFamily="34" charset="0"/>
                <a:cs typeface="Calibri" panose="020F0502020204030204" pitchFamily="34" charset="0"/>
              </a:rPr>
              <a:t>repeatable way</a:t>
            </a:r>
            <a:endParaRPr lang="en-GB" sz="2800" dirty="0">
              <a:solidFill>
                <a:schemeClr val="tx1"/>
              </a:solidFill>
              <a:latin typeface="Calibri" panose="020F0502020204030204" pitchFamily="34" charset="0"/>
              <a:cs typeface="Calibri" panose="020F0502020204030204" pitchFamily="34" charset="0"/>
            </a:endParaRPr>
          </a:p>
        </p:txBody>
      </p:sp>
      <p:sp>
        <p:nvSpPr>
          <p:cNvPr id="4" name="Rectangle 3"/>
          <p:cNvSpPr/>
          <p:nvPr/>
        </p:nvSpPr>
        <p:spPr>
          <a:xfrm>
            <a:off x="845560" y="3672030"/>
            <a:ext cx="10245240" cy="1981762"/>
          </a:xfrm>
          <a:prstGeom prst="rect">
            <a:avLst/>
          </a:prstGeom>
          <a:solidFill>
            <a:schemeClr val="bg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4958" tIns="1" rIns="72000" bIns="1" numCol="1" spcCol="1270" anchor="ctr" anchorCtr="0">
            <a:noAutofit/>
          </a:bodyPr>
          <a:lstStyle/>
          <a:p>
            <a:pPr defTabSz="1244600">
              <a:spcBef>
                <a:spcPct val="0"/>
              </a:spcBef>
            </a:pPr>
            <a:r>
              <a:rPr lang="en-GB" sz="2800" dirty="0">
                <a:solidFill>
                  <a:schemeClr val="accent6"/>
                </a:solidFill>
                <a:latin typeface="Calibri" panose="020F0502020204030204" pitchFamily="34" charset="0"/>
                <a:cs typeface="Calibri" panose="020F0502020204030204" pitchFamily="34" charset="0"/>
              </a:rPr>
              <a:t>To achieve this we need 3 main </a:t>
            </a:r>
            <a:r>
              <a:rPr lang="en-GB" sz="2800" dirty="0" smtClean="0">
                <a:solidFill>
                  <a:schemeClr val="accent6"/>
                </a:solidFill>
                <a:latin typeface="Calibri" panose="020F0502020204030204" pitchFamily="34" charset="0"/>
                <a:cs typeface="Calibri" panose="020F0502020204030204" pitchFamily="34" charset="0"/>
              </a:rPr>
              <a:t>ingredients: </a:t>
            </a:r>
            <a:endParaRPr lang="en-GB" sz="2800" dirty="0">
              <a:solidFill>
                <a:schemeClr val="accent6"/>
              </a:solidFill>
              <a:latin typeface="Calibri" panose="020F0502020204030204" pitchFamily="34" charset="0"/>
              <a:cs typeface="Calibri" panose="020F0502020204030204" pitchFamily="34" charset="0"/>
            </a:endParaRPr>
          </a:p>
          <a:p>
            <a:pPr marL="514350" indent="-514350" defTabSz="1244600">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rPr>
              <a:t>Validated Magnet Models</a:t>
            </a:r>
          </a:p>
          <a:p>
            <a:pPr marL="514350" indent="-514350" defTabSz="1244600">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sym typeface="Wingdings" panose="05000000000000000000" pitchFamily="2" charset="2"/>
              </a:rPr>
              <a:t>A way to get magnet specific conductor parameters</a:t>
            </a:r>
          </a:p>
          <a:p>
            <a:pPr marL="514350" indent="-514350" defTabSz="1244600">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sym typeface="Wingdings" panose="05000000000000000000" pitchFamily="2" charset="2"/>
              </a:rPr>
              <a:t>A way to get </a:t>
            </a:r>
            <a:r>
              <a:rPr lang="en-GB" sz="2800" dirty="0" smtClean="0">
                <a:solidFill>
                  <a:schemeClr val="accent6"/>
                </a:solidFill>
                <a:latin typeface="Calibri" panose="020F0502020204030204" pitchFamily="34" charset="0"/>
                <a:cs typeface="Calibri" panose="020F0502020204030204" pitchFamily="34" charset="0"/>
                <a:sym typeface="Wingdings" panose="05000000000000000000" pitchFamily="2" charset="2"/>
              </a:rPr>
              <a:t>event </a:t>
            </a:r>
            <a:r>
              <a:rPr lang="en-GB" sz="2800" dirty="0">
                <a:solidFill>
                  <a:schemeClr val="accent6"/>
                </a:solidFill>
                <a:latin typeface="Calibri" panose="020F0502020204030204" pitchFamily="34" charset="0"/>
                <a:cs typeface="Calibri" panose="020F0502020204030204" pitchFamily="34" charset="0"/>
                <a:sym typeface="Wingdings" panose="05000000000000000000" pitchFamily="2" charset="2"/>
              </a:rPr>
              <a:t>specific information</a:t>
            </a:r>
            <a:endParaRPr lang="en-GB" sz="2800" dirty="0">
              <a:solidFill>
                <a:schemeClr val="accent6"/>
              </a:solidFill>
              <a:latin typeface="Calibri" panose="020F0502020204030204" pitchFamily="34" charset="0"/>
              <a:cs typeface="Calibri" panose="020F0502020204030204" pitchFamily="34" charset="0"/>
            </a:endParaRPr>
          </a:p>
        </p:txBody>
      </p:sp>
      <p:sp>
        <p:nvSpPr>
          <p:cNvPr id="8" name="TextBox 7"/>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spTree>
    <p:extLst>
      <p:ext uri="{BB962C8B-B14F-4D97-AF65-F5344CB8AC3E}">
        <p14:creationId xmlns:p14="http://schemas.microsoft.com/office/powerpoint/2010/main" val="119390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28656"/>
            <a:ext cx="10969139" cy="532463"/>
          </a:xfrm>
        </p:spPr>
        <p:txBody>
          <a:bodyPr>
            <a:noAutofit/>
          </a:bodyPr>
          <a:lstStyle/>
          <a:p>
            <a:r>
              <a:rPr lang="en-US" sz="3600" b="1" dirty="0">
                <a:latin typeface="Calibri" panose="020F0502020204030204" pitchFamily="34" charset="0"/>
                <a:cs typeface="Calibri" panose="020F0502020204030204" pitchFamily="34" charset="0"/>
              </a:rPr>
              <a:t>Motivation</a:t>
            </a:r>
            <a:endParaRPr lang="en-GB" sz="3600" dirty="0">
              <a:latin typeface="Calibri" panose="020F0502020204030204" pitchFamily="34" charset="0"/>
              <a:cs typeface="Calibri" panose="020F0502020204030204" pitchFamily="34" charset="0"/>
            </a:endParaRPr>
          </a:p>
        </p:txBody>
      </p:sp>
      <p:sp>
        <p:nvSpPr>
          <p:cNvPr id="10" name="Rectangle 9"/>
          <p:cNvSpPr/>
          <p:nvPr/>
        </p:nvSpPr>
        <p:spPr>
          <a:xfrm>
            <a:off x="254682" y="879640"/>
            <a:ext cx="6766228" cy="5178127"/>
          </a:xfrm>
          <a:prstGeom prst="rect">
            <a:avLst/>
          </a:prstGeom>
          <a:solidFill>
            <a:schemeClr val="bg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4958" tIns="1" rIns="72000" bIns="1" numCol="1" spcCol="1270" anchor="ctr" anchorCtr="0">
            <a:noAutofit/>
          </a:bodyPr>
          <a:lstStyle/>
          <a:p>
            <a:pPr defTabSz="1244600">
              <a:spcBef>
                <a:spcPct val="0"/>
              </a:spcBef>
            </a:pPr>
            <a:r>
              <a:rPr lang="en-GB" sz="2800" dirty="0" smtClean="0">
                <a:solidFill>
                  <a:schemeClr val="accent6"/>
                </a:solidFill>
                <a:latin typeface="Calibri" panose="020F0502020204030204" pitchFamily="34" charset="0"/>
                <a:cs typeface="Calibri" panose="020F0502020204030204" pitchFamily="34" charset="0"/>
              </a:rPr>
              <a:t>My main use case: </a:t>
            </a:r>
          </a:p>
          <a:p>
            <a:pPr marL="457200" indent="-457200" defTabSz="1244600">
              <a:spcBef>
                <a:spcPct val="0"/>
              </a:spcBef>
              <a:buFont typeface="Arial" panose="020B0604020202020204" pitchFamily="34" charset="0"/>
              <a:buChar char="•"/>
            </a:pPr>
            <a:r>
              <a:rPr lang="en-GB" sz="2800" dirty="0" smtClean="0">
                <a:solidFill>
                  <a:schemeClr val="accent6"/>
                </a:solidFill>
                <a:latin typeface="Calibri" panose="020F0502020204030204" pitchFamily="34" charset="0"/>
                <a:cs typeface="Calibri" panose="020F0502020204030204" pitchFamily="34" charset="0"/>
              </a:rPr>
              <a:t>Model validation (e.g. HL HOC magnets)</a:t>
            </a:r>
          </a:p>
          <a:p>
            <a:pPr lvl="1" defTabSz="1244600">
              <a:spcBef>
                <a:spcPct val="0"/>
              </a:spcBef>
            </a:pPr>
            <a:r>
              <a:rPr lang="en-GB" sz="2800" dirty="0" smtClean="0">
                <a:solidFill>
                  <a:schemeClr val="accent6"/>
                </a:solidFill>
                <a:latin typeface="Calibri" panose="020F0502020204030204" pitchFamily="34" charset="0"/>
                <a:cs typeface="Calibri" panose="020F0502020204030204" pitchFamily="34" charset="0"/>
              </a:rPr>
              <a:t>100s of measurements</a:t>
            </a:r>
          </a:p>
          <a:p>
            <a:pPr lvl="1" defTabSz="1244600">
              <a:spcBef>
                <a:spcPct val="0"/>
              </a:spcBef>
            </a:pPr>
            <a:endParaRPr lang="en-GB" sz="2800" dirty="0" smtClean="0">
              <a:solidFill>
                <a:schemeClr val="accent6"/>
              </a:solidFill>
              <a:latin typeface="Calibri" panose="020F0502020204030204" pitchFamily="34" charset="0"/>
              <a:cs typeface="Calibri" panose="020F0502020204030204" pitchFamily="34" charset="0"/>
            </a:endParaRPr>
          </a:p>
          <a:p>
            <a:pPr defTabSz="1244600">
              <a:spcBef>
                <a:spcPct val="0"/>
              </a:spcBef>
            </a:pPr>
            <a:r>
              <a:rPr lang="en-GB" sz="2800" dirty="0" smtClean="0">
                <a:solidFill>
                  <a:schemeClr val="accent6"/>
                </a:solidFill>
                <a:latin typeface="Calibri" panose="020F0502020204030204" pitchFamily="34" charset="0"/>
                <a:cs typeface="Calibri" panose="020F0502020204030204" pitchFamily="34" charset="0"/>
              </a:rPr>
              <a:t>Many other use cases:</a:t>
            </a:r>
            <a:endParaRPr lang="en-GB" sz="2800" dirty="0">
              <a:solidFill>
                <a:schemeClr val="accent6"/>
              </a:solidFill>
              <a:latin typeface="Calibri" panose="020F0502020204030204" pitchFamily="34" charset="0"/>
              <a:cs typeface="Calibri" panose="020F0502020204030204" pitchFamily="34" charset="0"/>
            </a:endParaRPr>
          </a:p>
          <a:p>
            <a:pPr marL="514350" indent="-514350" defTabSz="1244600">
              <a:spcBef>
                <a:spcPct val="0"/>
              </a:spcBef>
              <a:buAutoNum type="arabicPeriod"/>
            </a:pPr>
            <a:r>
              <a:rPr lang="en-GB" sz="2800" dirty="0" smtClean="0">
                <a:solidFill>
                  <a:schemeClr val="accent6"/>
                </a:solidFill>
                <a:latin typeface="Calibri" panose="020F0502020204030204" pitchFamily="34" charset="0"/>
                <a:cs typeface="Calibri" panose="020F0502020204030204" pitchFamily="34" charset="0"/>
              </a:rPr>
              <a:t>Comparison </a:t>
            </a:r>
            <a:r>
              <a:rPr lang="en-GB" sz="2800" dirty="0">
                <a:solidFill>
                  <a:schemeClr val="accent6"/>
                </a:solidFill>
                <a:latin typeface="Calibri" panose="020F0502020204030204" pitchFamily="34" charset="0"/>
                <a:cs typeface="Calibri" panose="020F0502020204030204" pitchFamily="34" charset="0"/>
              </a:rPr>
              <a:t>to measurement to identify unusual behaviour </a:t>
            </a:r>
          </a:p>
          <a:p>
            <a:pPr marL="514350" indent="-514350" defTabSz="1244600">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rPr>
              <a:t>Analyse large group of tests in a consistent manner </a:t>
            </a:r>
          </a:p>
          <a:p>
            <a:pPr marL="514350" indent="-514350" defTabSz="1244600">
              <a:spcBef>
                <a:spcPct val="0"/>
              </a:spcBef>
              <a:buAutoNum type="arabicPeriod"/>
            </a:pPr>
            <a:r>
              <a:rPr lang="en-GB" sz="2800" dirty="0" smtClean="0">
                <a:solidFill>
                  <a:schemeClr val="accent6"/>
                </a:solidFill>
                <a:latin typeface="Calibri" panose="020F0502020204030204" pitchFamily="34" charset="0"/>
                <a:cs typeface="Calibri" panose="020F0502020204030204" pitchFamily="34" charset="0"/>
              </a:rPr>
              <a:t>Provide </a:t>
            </a:r>
            <a:r>
              <a:rPr lang="en-GB" sz="2800" dirty="0">
                <a:solidFill>
                  <a:schemeClr val="accent6"/>
                </a:solidFill>
                <a:latin typeface="Calibri" panose="020F0502020204030204" pitchFamily="34" charset="0"/>
                <a:cs typeface="Calibri" panose="020F0502020204030204" pitchFamily="34" charset="0"/>
              </a:rPr>
              <a:t>tool for users outside of CERN</a:t>
            </a:r>
          </a:p>
          <a:p>
            <a:pPr marL="514350" indent="-514350" defTabSz="1244600">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rPr>
              <a:t>Regular tests of magnet models</a:t>
            </a:r>
          </a:p>
        </p:txBody>
      </p:sp>
      <p:pic>
        <p:nvPicPr>
          <p:cNvPr id="1028" name="Picture 4" descr="Storage for superconducting LHC magnets near SM18"/>
          <p:cNvPicPr>
            <a:picLocks noChangeAspect="1" noChangeArrowheads="1"/>
          </p:cNvPicPr>
          <p:nvPr/>
        </p:nvPicPr>
        <p:blipFill rotWithShape="1">
          <a:blip r:embed="rId3">
            <a:extLst>
              <a:ext uri="{28A0092B-C50C-407E-A947-70E740481C1C}">
                <a14:useLocalDpi xmlns:a14="http://schemas.microsoft.com/office/drawing/2010/main" val="0"/>
              </a:ext>
            </a:extLst>
          </a:blip>
          <a:srcRect l="37678" r="4803"/>
          <a:stretch/>
        </p:blipFill>
        <p:spPr bwMode="auto">
          <a:xfrm>
            <a:off x="7256206" y="536421"/>
            <a:ext cx="4454013" cy="550114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spTree>
    <p:extLst>
      <p:ext uri="{BB962C8B-B14F-4D97-AF65-F5344CB8AC3E}">
        <p14:creationId xmlns:p14="http://schemas.microsoft.com/office/powerpoint/2010/main" val="478404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a:spLocks noGrp="1"/>
          </p:cNvSpPr>
          <p:nvPr>
            <p:ph type="body" idx="10"/>
          </p:nvPr>
        </p:nvSpPr>
        <p:spPr>
          <a:xfrm>
            <a:off x="609599" y="748921"/>
            <a:ext cx="10835149" cy="268889"/>
          </a:xfrm>
        </p:spPr>
        <p:txBody>
          <a:bodyPr>
            <a:normAutofit/>
          </a:bodyPr>
          <a:lstStyle/>
          <a:p>
            <a:r>
              <a:rPr lang="en-GB" sz="1600" b="1" dirty="0">
                <a:latin typeface="Calibri" panose="020F0502020204030204" pitchFamily="34" charset="0"/>
                <a:cs typeface="Calibri" panose="020F0502020204030204" pitchFamily="34" charset="0"/>
              </a:rPr>
              <a:t>S</a:t>
            </a:r>
            <a:r>
              <a:rPr lang="en-GB" sz="1600" dirty="0">
                <a:latin typeface="Calibri" panose="020F0502020204030204" pitchFamily="34" charset="0"/>
                <a:cs typeface="Calibri" panose="020F0502020204030204" pitchFamily="34" charset="0"/>
              </a:rPr>
              <a:t>imulation of </a:t>
            </a:r>
            <a:r>
              <a:rPr lang="en-GB" sz="1600" b="1" dirty="0">
                <a:latin typeface="Calibri" panose="020F0502020204030204" pitchFamily="34" charset="0"/>
                <a:cs typeface="Calibri" panose="020F0502020204030204" pitchFamily="34" charset="0"/>
              </a:rPr>
              <a:t>T</a:t>
            </a:r>
            <a:r>
              <a:rPr lang="en-GB" sz="1600" dirty="0">
                <a:latin typeface="Calibri" panose="020F0502020204030204" pitchFamily="34" charset="0"/>
                <a:cs typeface="Calibri" panose="020F0502020204030204" pitchFamily="34" charset="0"/>
              </a:rPr>
              <a:t>ransient </a:t>
            </a:r>
            <a:r>
              <a:rPr lang="en-GB" sz="1600" b="1" dirty="0">
                <a:latin typeface="Calibri" panose="020F0502020204030204" pitchFamily="34" charset="0"/>
                <a:cs typeface="Calibri" panose="020F0502020204030204" pitchFamily="34" charset="0"/>
              </a:rPr>
              <a:t>E</a:t>
            </a:r>
            <a:r>
              <a:rPr lang="en-GB" sz="1600" dirty="0">
                <a:latin typeface="Calibri" panose="020F0502020204030204" pitchFamily="34" charset="0"/>
                <a:cs typeface="Calibri" panose="020F0502020204030204" pitchFamily="34" charset="0"/>
              </a:rPr>
              <a:t>ffects in </a:t>
            </a:r>
            <a:r>
              <a:rPr lang="en-GB" sz="1600" b="1" dirty="0">
                <a:latin typeface="Calibri" panose="020F0502020204030204" pitchFamily="34" charset="0"/>
                <a:cs typeface="Calibri" panose="020F0502020204030204" pitchFamily="34" charset="0"/>
              </a:rPr>
              <a:t>A</a:t>
            </a:r>
            <a:r>
              <a:rPr lang="en-GB" sz="1600" dirty="0">
                <a:latin typeface="Calibri" panose="020F0502020204030204" pitchFamily="34" charset="0"/>
                <a:cs typeface="Calibri" panose="020F0502020204030204" pitchFamily="34" charset="0"/>
              </a:rPr>
              <a:t>ccelerator superconducting </a:t>
            </a:r>
            <a:r>
              <a:rPr lang="en-GB" sz="1600" b="1" dirty="0">
                <a:latin typeface="Calibri" panose="020F0502020204030204" pitchFamily="34" charset="0"/>
                <a:cs typeface="Calibri" panose="020F0502020204030204" pitchFamily="34" charset="0"/>
              </a:rPr>
              <a:t>M</a:t>
            </a:r>
            <a:r>
              <a:rPr lang="en-GB" sz="1600" dirty="0">
                <a:latin typeface="Calibri" panose="020F0502020204030204" pitchFamily="34" charset="0"/>
                <a:cs typeface="Calibri" panose="020F0502020204030204" pitchFamily="34" charset="0"/>
              </a:rPr>
              <a:t>agnet circuits</a:t>
            </a:r>
            <a:endParaRPr lang="en-GB" sz="1600" dirty="0"/>
          </a:p>
        </p:txBody>
      </p:sp>
      <p:sp>
        <p:nvSpPr>
          <p:cNvPr id="7" name="Title 1"/>
          <p:cNvSpPr txBox="1">
            <a:spLocks/>
          </p:cNvSpPr>
          <p:nvPr/>
        </p:nvSpPr>
        <p:spPr>
          <a:xfrm>
            <a:off x="609601" y="228656"/>
            <a:ext cx="10969139"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3600" b="1" dirty="0">
                <a:latin typeface="Calibri" panose="020F0502020204030204" pitchFamily="34" charset="0"/>
                <a:cs typeface="Calibri" panose="020F0502020204030204" pitchFamily="34" charset="0"/>
              </a:rPr>
              <a:t>Short overview of </a:t>
            </a:r>
            <a:r>
              <a:rPr lang="en-GB" sz="3600" b="1" dirty="0" smtClean="0">
                <a:latin typeface="Calibri" panose="020F0502020204030204" pitchFamily="34" charset="0"/>
                <a:cs typeface="Calibri" panose="020F0502020204030204" pitchFamily="34" charset="0"/>
              </a:rPr>
              <a:t>STEAM </a:t>
            </a:r>
            <a:r>
              <a:rPr lang="en-GB" sz="3600" b="1" dirty="0">
                <a:latin typeface="Calibri" panose="020F0502020204030204" pitchFamily="34" charset="0"/>
                <a:cs typeface="Calibri" panose="020F0502020204030204" pitchFamily="34" charset="0"/>
              </a:rPr>
              <a:t>Framework</a:t>
            </a:r>
          </a:p>
        </p:txBody>
      </p:sp>
      <p:sp>
        <p:nvSpPr>
          <p:cNvPr id="8" name="Rectangle 7"/>
          <p:cNvSpPr/>
          <p:nvPr/>
        </p:nvSpPr>
        <p:spPr>
          <a:xfrm>
            <a:off x="-16900" y="1271247"/>
            <a:ext cx="9048002" cy="1242826"/>
          </a:xfrm>
          <a:prstGeom prst="rect">
            <a:avLst/>
          </a:prstGeom>
          <a:solidFill>
            <a:schemeClr val="bg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4958" tIns="1" rIns="72000" bIns="1" numCol="1" spcCol="1270" anchor="ctr" anchorCtr="0">
            <a:noAutofit/>
          </a:bodyPr>
          <a:lstStyle/>
          <a:p>
            <a:pPr defTabSz="1244600">
              <a:spcBef>
                <a:spcPct val="0"/>
              </a:spcBef>
            </a:pPr>
            <a:r>
              <a:rPr lang="en-GB" sz="2400" dirty="0">
                <a:solidFill>
                  <a:schemeClr val="accent6"/>
                </a:solidFill>
                <a:latin typeface="Calibri" panose="020F0502020204030204" pitchFamily="34" charset="0"/>
                <a:cs typeface="Calibri" panose="020F0502020204030204" pitchFamily="34" charset="0"/>
              </a:rPr>
              <a:t>Goal: perform diverse </a:t>
            </a:r>
            <a:r>
              <a:rPr lang="en-GB" sz="2400" b="1" dirty="0">
                <a:solidFill>
                  <a:schemeClr val="accent6"/>
                </a:solidFill>
                <a:latin typeface="Calibri" panose="020F0502020204030204" pitchFamily="34" charset="0"/>
                <a:cs typeface="Calibri" panose="020F0502020204030204" pitchFamily="34" charset="0"/>
              </a:rPr>
              <a:t>transient simulations </a:t>
            </a:r>
            <a:r>
              <a:rPr lang="en-GB" sz="2400" dirty="0">
                <a:solidFill>
                  <a:schemeClr val="accent6"/>
                </a:solidFill>
                <a:latin typeface="Calibri" panose="020F0502020204030204" pitchFamily="34" charset="0"/>
                <a:cs typeface="Calibri" panose="020F0502020204030204" pitchFamily="34" charset="0"/>
              </a:rPr>
              <a:t>across all levels of detail, involving </a:t>
            </a:r>
            <a:r>
              <a:rPr lang="en-GB" sz="2400" b="1" dirty="0">
                <a:solidFill>
                  <a:schemeClr val="accent6"/>
                </a:solidFill>
                <a:latin typeface="Calibri" panose="020F0502020204030204" pitchFamily="34" charset="0"/>
                <a:cs typeface="Calibri" panose="020F0502020204030204" pitchFamily="34" charset="0"/>
              </a:rPr>
              <a:t>circuits, magnets, conductors</a:t>
            </a:r>
            <a:r>
              <a:rPr lang="en-GB" sz="2400" b="1">
                <a:solidFill>
                  <a:schemeClr val="accent6"/>
                </a:solidFill>
                <a:latin typeface="Calibri" panose="020F0502020204030204" pitchFamily="34" charset="0"/>
                <a:cs typeface="Calibri" panose="020F0502020204030204" pitchFamily="34" charset="0"/>
              </a:rPr>
              <a:t>, </a:t>
            </a:r>
            <a:r>
              <a:rPr lang="en-GB" sz="2400" b="1" smtClean="0">
                <a:solidFill>
                  <a:schemeClr val="accent6"/>
                </a:solidFill>
                <a:latin typeface="Calibri" panose="020F0502020204030204" pitchFamily="34" charset="0"/>
                <a:cs typeface="Calibri" panose="020F0502020204030204" pitchFamily="34" charset="0"/>
              </a:rPr>
              <a:t>wires </a:t>
            </a:r>
            <a:r>
              <a:rPr lang="en-GB" sz="2400" b="1" dirty="0">
                <a:solidFill>
                  <a:schemeClr val="accent6"/>
                </a:solidFill>
                <a:latin typeface="Calibri" panose="020F0502020204030204" pitchFamily="34" charset="0"/>
                <a:cs typeface="Calibri" panose="020F0502020204030204" pitchFamily="34" charset="0"/>
              </a:rPr>
              <a:t>and filaments</a:t>
            </a:r>
            <a:r>
              <a:rPr lang="en-GB" sz="2400" dirty="0">
                <a:solidFill>
                  <a:schemeClr val="accent6"/>
                </a:solidFill>
                <a:latin typeface="Calibri" panose="020F0502020204030204" pitchFamily="34" charset="0"/>
                <a:cs typeface="Calibri" panose="020F0502020204030204" pitchFamily="34" charset="0"/>
              </a:rPr>
              <a:t>.</a:t>
            </a:r>
          </a:p>
          <a:p>
            <a:pPr defTabSz="1244600">
              <a:spcBef>
                <a:spcPct val="0"/>
              </a:spcBef>
            </a:pPr>
            <a:r>
              <a:rPr lang="en-GB" sz="2400" dirty="0">
                <a:solidFill>
                  <a:schemeClr val="accent6"/>
                </a:solidFill>
                <a:latin typeface="Calibri" panose="020F0502020204030204" pitchFamily="34" charset="0"/>
                <a:cs typeface="Calibri" panose="020F0502020204030204" pitchFamily="34" charset="0"/>
                <a:sym typeface="Wingdings" panose="05000000000000000000" pitchFamily="2" charset="2"/>
              </a:rPr>
              <a:t> No single tool can do it all: </a:t>
            </a:r>
            <a:r>
              <a:rPr lang="en-GB" sz="2400" dirty="0" smtClean="0">
                <a:solidFill>
                  <a:schemeClr val="accent6"/>
                </a:solidFill>
                <a:latin typeface="Calibri" panose="020F0502020204030204" pitchFamily="34" charset="0"/>
                <a:cs typeface="Calibri" panose="020F0502020204030204" pitchFamily="34" charset="0"/>
                <a:sym typeface="Wingdings" panose="05000000000000000000" pitchFamily="2" charset="2"/>
              </a:rPr>
              <a:t>STEAM </a:t>
            </a:r>
            <a:r>
              <a:rPr lang="en-GB" sz="2400" b="1" dirty="0">
                <a:solidFill>
                  <a:schemeClr val="accent6"/>
                </a:solidFill>
                <a:latin typeface="Calibri" panose="020F0502020204030204" pitchFamily="34" charset="0"/>
                <a:cs typeface="Calibri" panose="020F0502020204030204" pitchFamily="34" charset="0"/>
                <a:sym typeface="Wingdings" panose="05000000000000000000" pitchFamily="2" charset="2"/>
              </a:rPr>
              <a:t>connects different tools</a:t>
            </a:r>
            <a:endParaRPr lang="en-GB" sz="2400" b="1" dirty="0">
              <a:solidFill>
                <a:schemeClr val="accent6"/>
              </a:solidFill>
              <a:latin typeface="Calibri" panose="020F0502020204030204" pitchFamily="34" charset="0"/>
              <a:cs typeface="Calibri" panose="020F0502020204030204" pitchFamily="34" charset="0"/>
            </a:endParaRPr>
          </a:p>
        </p:txBody>
      </p:sp>
      <p:sp>
        <p:nvSpPr>
          <p:cNvPr id="82" name="TextBox 81"/>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pic>
        <p:nvPicPr>
          <p:cNvPr id="3" name="Grafik 2">
            <a:extLst>
              <a:ext uri="{FF2B5EF4-FFF2-40B4-BE49-F238E27FC236}">
                <a16:creationId xmlns:a16="http://schemas.microsoft.com/office/drawing/2014/main" id="{483DA9FD-9D7D-794F-30C3-013BB226F095}"/>
              </a:ext>
            </a:extLst>
          </p:cNvPr>
          <p:cNvPicPr>
            <a:picLocks noChangeAspect="1"/>
          </p:cNvPicPr>
          <p:nvPr/>
        </p:nvPicPr>
        <p:blipFill rotWithShape="1">
          <a:blip r:embed="rId3"/>
          <a:srcRect l="17119" t="6923" r="69943" b="46547"/>
          <a:stretch/>
        </p:blipFill>
        <p:spPr>
          <a:xfrm>
            <a:off x="4057688" y="2978436"/>
            <a:ext cx="1978273" cy="2802249"/>
          </a:xfrm>
          <a:prstGeom prst="rect">
            <a:avLst/>
          </a:prstGeom>
        </p:spPr>
      </p:pic>
      <p:pic>
        <p:nvPicPr>
          <p:cNvPr id="5" name="Grafik 4">
            <a:extLst>
              <a:ext uri="{FF2B5EF4-FFF2-40B4-BE49-F238E27FC236}">
                <a16:creationId xmlns:a16="http://schemas.microsoft.com/office/drawing/2014/main" id="{8F9432E3-0FBC-9E34-F730-9C30981C3843}"/>
              </a:ext>
            </a:extLst>
          </p:cNvPr>
          <p:cNvPicPr>
            <a:picLocks noChangeAspect="1"/>
          </p:cNvPicPr>
          <p:nvPr/>
        </p:nvPicPr>
        <p:blipFill rotWithShape="1">
          <a:blip r:embed="rId3"/>
          <a:srcRect l="30067" t="6923" r="56995" b="46547"/>
          <a:stretch/>
        </p:blipFill>
        <p:spPr>
          <a:xfrm>
            <a:off x="2128163" y="2978437"/>
            <a:ext cx="1978273" cy="2802249"/>
          </a:xfrm>
          <a:prstGeom prst="rect">
            <a:avLst/>
          </a:prstGeom>
        </p:spPr>
      </p:pic>
      <p:pic>
        <p:nvPicPr>
          <p:cNvPr id="9" name="Grafik 8">
            <a:extLst>
              <a:ext uri="{FF2B5EF4-FFF2-40B4-BE49-F238E27FC236}">
                <a16:creationId xmlns:a16="http://schemas.microsoft.com/office/drawing/2014/main" id="{64C484DC-99C6-05D3-1512-AE991445DC26}"/>
              </a:ext>
            </a:extLst>
          </p:cNvPr>
          <p:cNvPicPr>
            <a:picLocks noChangeAspect="1"/>
          </p:cNvPicPr>
          <p:nvPr/>
        </p:nvPicPr>
        <p:blipFill rotWithShape="1">
          <a:blip r:embed="rId3"/>
          <a:srcRect l="43186" t="6923" r="44418" b="46547"/>
          <a:stretch/>
        </p:blipFill>
        <p:spPr>
          <a:xfrm>
            <a:off x="310459" y="2978436"/>
            <a:ext cx="1895411" cy="2802248"/>
          </a:xfrm>
          <a:prstGeom prst="rect">
            <a:avLst/>
          </a:prstGeom>
        </p:spPr>
      </p:pic>
      <p:sp>
        <p:nvSpPr>
          <p:cNvPr id="10" name="Rectangle 1">
            <a:extLst>
              <a:ext uri="{FF2B5EF4-FFF2-40B4-BE49-F238E27FC236}">
                <a16:creationId xmlns:a16="http://schemas.microsoft.com/office/drawing/2014/main" id="{845B10C0-7375-DB31-F973-4AD50FCFFD0F}"/>
              </a:ext>
            </a:extLst>
          </p:cNvPr>
          <p:cNvSpPr>
            <a:spLocks noChangeArrowheads="1"/>
          </p:cNvSpPr>
          <p:nvPr/>
        </p:nvSpPr>
        <p:spPr bwMode="auto">
          <a:xfrm>
            <a:off x="109988" y="5803841"/>
            <a:ext cx="687598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IT" altLang="de-IT" sz="1000" b="0" i="0" u="none" strike="noStrike" cap="none" normalizeH="0" baseline="0" dirty="0">
                <a:ln>
                  <a:noFill/>
                </a:ln>
                <a:solidFill>
                  <a:srgbClr val="0055A0"/>
                </a:solidFill>
                <a:effectLst/>
                <a:latin typeface="Arial" panose="020B0604020202020204" pitchFamily="34" charset="0"/>
              </a:rPr>
              <a:t>*COMSOL license needed. **Commercial circuit solver from Cadence Design Systems. ***Free tools from Sandia Labs</a:t>
            </a:r>
            <a:endParaRPr kumimoji="0" lang="de-IT" altLang="de-IT" sz="1800" b="0" i="0" u="none" strike="noStrike" cap="none" normalizeH="0" baseline="0" dirty="0">
              <a:ln>
                <a:noFill/>
              </a:ln>
              <a:solidFill>
                <a:schemeClr val="tx1"/>
              </a:solidFill>
              <a:effectLst/>
              <a:latin typeface="Arial" panose="020B0604020202020204" pitchFamily="34" charset="0"/>
            </a:endParaRPr>
          </a:p>
        </p:txBody>
      </p:sp>
      <p:pic>
        <p:nvPicPr>
          <p:cNvPr id="11" name="Picture 63">
            <a:extLst>
              <a:ext uri="{FF2B5EF4-FFF2-40B4-BE49-F238E27FC236}">
                <a16:creationId xmlns:a16="http://schemas.microsoft.com/office/drawing/2014/main" id="{4C269619-C598-E6D8-AF41-FFE4168679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88712" y="4040034"/>
            <a:ext cx="2577248" cy="2145434"/>
          </a:xfrm>
          <a:prstGeom prst="rect">
            <a:avLst/>
          </a:prstGeom>
        </p:spPr>
      </p:pic>
      <p:pic>
        <p:nvPicPr>
          <p:cNvPr id="12" name="Picture 64">
            <a:extLst>
              <a:ext uri="{FF2B5EF4-FFF2-40B4-BE49-F238E27FC236}">
                <a16:creationId xmlns:a16="http://schemas.microsoft.com/office/drawing/2014/main" id="{4758876B-03C4-9A29-D031-84FE83B63E1D}"/>
              </a:ext>
            </a:extLst>
          </p:cNvPr>
          <p:cNvPicPr>
            <a:picLocks noChangeAspect="1"/>
          </p:cNvPicPr>
          <p:nvPr/>
        </p:nvPicPr>
        <p:blipFill rotWithShape="1">
          <a:blip r:embed="rId5"/>
          <a:srcRect b="5323"/>
          <a:stretch/>
        </p:blipFill>
        <p:spPr>
          <a:xfrm>
            <a:off x="9037577" y="1975511"/>
            <a:ext cx="2886071" cy="2047550"/>
          </a:xfrm>
          <a:prstGeom prst="rect">
            <a:avLst/>
          </a:prstGeom>
        </p:spPr>
      </p:pic>
      <p:pic>
        <p:nvPicPr>
          <p:cNvPr id="13" name="Picture 72">
            <a:extLst>
              <a:ext uri="{FF2B5EF4-FFF2-40B4-BE49-F238E27FC236}">
                <a16:creationId xmlns:a16="http://schemas.microsoft.com/office/drawing/2014/main" id="{479F9CD3-263F-0EBA-0659-30E9A2204B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16491" y="4244462"/>
            <a:ext cx="2366334" cy="1774363"/>
          </a:xfrm>
          <a:prstGeom prst="rect">
            <a:avLst/>
          </a:prstGeom>
        </p:spPr>
      </p:pic>
      <p:grpSp>
        <p:nvGrpSpPr>
          <p:cNvPr id="14" name="Group 73">
            <a:extLst>
              <a:ext uri="{FF2B5EF4-FFF2-40B4-BE49-F238E27FC236}">
                <a16:creationId xmlns:a16="http://schemas.microsoft.com/office/drawing/2014/main" id="{7D08530D-78E4-AAFD-24F0-6E9926819C9A}"/>
              </a:ext>
            </a:extLst>
          </p:cNvPr>
          <p:cNvGrpSpPr>
            <a:grpSpLocks noChangeAspect="1"/>
          </p:cNvGrpSpPr>
          <p:nvPr/>
        </p:nvGrpSpPr>
        <p:grpSpPr>
          <a:xfrm>
            <a:off x="7135799" y="2545074"/>
            <a:ext cx="1899534" cy="1898970"/>
            <a:chOff x="1515211" y="1756575"/>
            <a:chExt cx="3120185" cy="3119263"/>
          </a:xfrm>
        </p:grpSpPr>
        <p:grpSp>
          <p:nvGrpSpPr>
            <p:cNvPr id="15" name="Group 74">
              <a:extLst>
                <a:ext uri="{FF2B5EF4-FFF2-40B4-BE49-F238E27FC236}">
                  <a16:creationId xmlns:a16="http://schemas.microsoft.com/office/drawing/2014/main" id="{0EF7A15A-ECCC-8450-F43D-E2B8A66B058F}"/>
                </a:ext>
              </a:extLst>
            </p:cNvPr>
            <p:cNvGrpSpPr/>
            <p:nvPr/>
          </p:nvGrpSpPr>
          <p:grpSpPr>
            <a:xfrm>
              <a:off x="3073787" y="1760532"/>
              <a:ext cx="1561609" cy="3115306"/>
              <a:chOff x="3070612" y="1760532"/>
              <a:chExt cx="1561609" cy="3115306"/>
            </a:xfrm>
          </p:grpSpPr>
          <p:pic>
            <p:nvPicPr>
              <p:cNvPr id="26" name="Picture 78">
                <a:extLst>
                  <a:ext uri="{FF2B5EF4-FFF2-40B4-BE49-F238E27FC236}">
                    <a16:creationId xmlns:a16="http://schemas.microsoft.com/office/drawing/2014/main" id="{560CE16B-8F4B-340B-DF5C-2E108B4A70A6}"/>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34" name="Picture 79">
                <a:extLst>
                  <a:ext uri="{FF2B5EF4-FFF2-40B4-BE49-F238E27FC236}">
                    <a16:creationId xmlns:a16="http://schemas.microsoft.com/office/drawing/2014/main" id="{48313F5C-A897-72FD-941D-2EE1178FE803}"/>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nvGrpSpPr>
            <p:cNvPr id="16" name="Group 75">
              <a:extLst>
                <a:ext uri="{FF2B5EF4-FFF2-40B4-BE49-F238E27FC236}">
                  <a16:creationId xmlns:a16="http://schemas.microsoft.com/office/drawing/2014/main" id="{BB1367C9-D583-30AC-094A-38F96E5246B5}"/>
                </a:ext>
              </a:extLst>
            </p:cNvPr>
            <p:cNvGrpSpPr/>
            <p:nvPr/>
          </p:nvGrpSpPr>
          <p:grpSpPr>
            <a:xfrm rot="10800000">
              <a:off x="1515211" y="1756575"/>
              <a:ext cx="1561609" cy="3115306"/>
              <a:chOff x="3070612" y="1760532"/>
              <a:chExt cx="1561609" cy="3115306"/>
            </a:xfrm>
          </p:grpSpPr>
          <p:pic>
            <p:nvPicPr>
              <p:cNvPr id="24" name="Picture 76">
                <a:extLst>
                  <a:ext uri="{FF2B5EF4-FFF2-40B4-BE49-F238E27FC236}">
                    <a16:creationId xmlns:a16="http://schemas.microsoft.com/office/drawing/2014/main" id="{2E68C209-598A-F1F4-3886-DBA553735245}"/>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25" name="Picture 77">
                <a:extLst>
                  <a:ext uri="{FF2B5EF4-FFF2-40B4-BE49-F238E27FC236}">
                    <a16:creationId xmlns:a16="http://schemas.microsoft.com/office/drawing/2014/main" id="{9E2B5360-FE4B-934F-8DDA-E0307BD6B48E}"/>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sp>
        <p:nvSpPr>
          <p:cNvPr id="39" name="Right Arrow 50">
            <a:extLst>
              <a:ext uri="{FF2B5EF4-FFF2-40B4-BE49-F238E27FC236}">
                <a16:creationId xmlns:a16="http://schemas.microsoft.com/office/drawing/2014/main" id="{4277C740-D2FE-8213-1CEC-8DEE2E54BFC9}"/>
              </a:ext>
            </a:extLst>
          </p:cNvPr>
          <p:cNvSpPr/>
          <p:nvPr/>
        </p:nvSpPr>
        <p:spPr>
          <a:xfrm>
            <a:off x="6187421" y="3165787"/>
            <a:ext cx="1029070" cy="2346592"/>
          </a:xfrm>
          <a:prstGeom prst="rightArrow">
            <a:avLst/>
          </a:prstGeom>
          <a:solidFill>
            <a:schemeClr val="tx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6684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fade">
                                      <p:cBhvr>
                                        <p:cTn id="11" dur="500"/>
                                        <p:tgtEl>
                                          <p:spTgt spid="8">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9"/>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9" name="Gruppieren 288">
            <a:extLst>
              <a:ext uri="{FF2B5EF4-FFF2-40B4-BE49-F238E27FC236}">
                <a16:creationId xmlns:a16="http://schemas.microsoft.com/office/drawing/2014/main" id="{3A96F5EE-6C61-BEBE-CE82-025863213D60}"/>
              </a:ext>
            </a:extLst>
          </p:cNvPr>
          <p:cNvGrpSpPr/>
          <p:nvPr/>
        </p:nvGrpSpPr>
        <p:grpSpPr>
          <a:xfrm>
            <a:off x="5388382" y="2230408"/>
            <a:ext cx="3777100" cy="2409102"/>
            <a:chOff x="5388382" y="2230408"/>
            <a:chExt cx="3777100" cy="2409102"/>
          </a:xfrm>
        </p:grpSpPr>
        <p:pic>
          <p:nvPicPr>
            <p:cNvPr id="266" name="Grafik 265">
              <a:extLst>
                <a:ext uri="{FF2B5EF4-FFF2-40B4-BE49-F238E27FC236}">
                  <a16:creationId xmlns:a16="http://schemas.microsoft.com/office/drawing/2014/main" id="{805D631D-659A-4F0E-A4B4-D8DC0EE38C76}"/>
                </a:ext>
              </a:extLst>
            </p:cNvPr>
            <p:cNvPicPr>
              <a:picLocks noChangeAspect="1"/>
            </p:cNvPicPr>
            <p:nvPr/>
          </p:nvPicPr>
          <p:blipFill rotWithShape="1">
            <a:blip r:embed="rId3"/>
            <a:srcRect t="1651" r="34290" b="9226"/>
            <a:stretch/>
          </p:blipFill>
          <p:spPr>
            <a:xfrm>
              <a:off x="5388382" y="2615880"/>
              <a:ext cx="2932213" cy="2023630"/>
            </a:xfrm>
            <a:prstGeom prst="rect">
              <a:avLst/>
            </a:prstGeom>
          </p:spPr>
        </p:pic>
        <p:sp>
          <p:nvSpPr>
            <p:cNvPr id="286" name="TextBox 34">
              <a:extLst>
                <a:ext uri="{FF2B5EF4-FFF2-40B4-BE49-F238E27FC236}">
                  <a16:creationId xmlns:a16="http://schemas.microsoft.com/office/drawing/2014/main" id="{B25BCB98-7B51-1AB4-91C9-DBD04D555E0F}"/>
                </a:ext>
              </a:extLst>
            </p:cNvPr>
            <p:cNvSpPr txBox="1"/>
            <p:nvPr/>
          </p:nvSpPr>
          <p:spPr>
            <a:xfrm>
              <a:off x="5388382" y="2230408"/>
              <a:ext cx="3777100" cy="369332"/>
            </a:xfrm>
            <a:prstGeom prst="rect">
              <a:avLst/>
            </a:prstGeom>
            <a:noFill/>
          </p:spPr>
          <p:txBody>
            <a:bodyPr wrap="square" rtlCol="0">
              <a:spAutoFit/>
            </a:bodyPr>
            <a:lstStyle/>
            <a:p>
              <a:r>
                <a:rPr lang="en-GB" dirty="0">
                  <a:solidFill>
                    <a:schemeClr val="accent6"/>
                  </a:solidFill>
                </a:rPr>
                <a:t>Then their order</a:t>
              </a:r>
            </a:p>
          </p:txBody>
        </p:sp>
      </p:grpSp>
      <p:sp>
        <p:nvSpPr>
          <p:cNvPr id="4" name="Title 1">
            <a:extLst>
              <a:ext uri="{FF2B5EF4-FFF2-40B4-BE49-F238E27FC236}">
                <a16:creationId xmlns:a16="http://schemas.microsoft.com/office/drawing/2014/main" id="{971B3FF8-B694-3AA5-213C-BCD647F85B6B}"/>
              </a:ext>
            </a:extLst>
          </p:cNvPr>
          <p:cNvSpPr txBox="1">
            <a:spLocks/>
          </p:cNvSpPr>
          <p:nvPr/>
        </p:nvSpPr>
        <p:spPr>
          <a:xfrm>
            <a:off x="609601" y="228656"/>
            <a:ext cx="10969139"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3600" b="1" dirty="0">
                <a:latin typeface="Calibri" panose="020F0502020204030204" pitchFamily="34" charset="0"/>
                <a:cs typeface="Calibri" panose="020F0502020204030204" pitchFamily="34" charset="0"/>
              </a:rPr>
              <a:t>How to use </a:t>
            </a:r>
            <a:r>
              <a:rPr lang="en-GB" sz="3600" b="1" dirty="0" smtClean="0">
                <a:latin typeface="Calibri" panose="020F0502020204030204" pitchFamily="34" charset="0"/>
                <a:cs typeface="Calibri" panose="020F0502020204030204" pitchFamily="34" charset="0"/>
              </a:rPr>
              <a:t>STEAM: </a:t>
            </a:r>
            <a:r>
              <a:rPr lang="en-GB" sz="3600" b="1" dirty="0">
                <a:latin typeface="Calibri" panose="020F0502020204030204" pitchFamily="34" charset="0"/>
                <a:cs typeface="Calibri" panose="020F0502020204030204" pitchFamily="34" charset="0"/>
              </a:rPr>
              <a:t>a simplified simulation setup </a:t>
            </a:r>
          </a:p>
        </p:txBody>
      </p:sp>
      <p:pic>
        <p:nvPicPr>
          <p:cNvPr id="10" name="Picture 2" descr="YAML – Wikipedia">
            <a:extLst>
              <a:ext uri="{FF2B5EF4-FFF2-40B4-BE49-F238E27FC236}">
                <a16:creationId xmlns:a16="http://schemas.microsoft.com/office/drawing/2014/main" id="{6B7FF6B4-34EA-976A-2C02-F6B3BD0A9B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6256" y="5088255"/>
            <a:ext cx="2932213" cy="1011613"/>
          </a:xfrm>
          <a:prstGeom prst="rect">
            <a:avLst/>
          </a:prstGeom>
          <a:noFill/>
          <a:extLst>
            <a:ext uri="{909E8E84-426E-40DD-AFC4-6F175D3DCCD1}">
              <a14:hiddenFill xmlns:a14="http://schemas.microsoft.com/office/drawing/2010/main">
                <a:solidFill>
                  <a:srgbClr val="FFFFFF"/>
                </a:solidFill>
              </a14:hiddenFill>
            </a:ext>
          </a:extLst>
        </p:spPr>
      </p:pic>
      <p:grpSp>
        <p:nvGrpSpPr>
          <p:cNvPr id="288" name="Gruppieren 287">
            <a:extLst>
              <a:ext uri="{FF2B5EF4-FFF2-40B4-BE49-F238E27FC236}">
                <a16:creationId xmlns:a16="http://schemas.microsoft.com/office/drawing/2014/main" id="{9788DD11-90A1-3088-8B32-E47B31C3FDAD}"/>
              </a:ext>
            </a:extLst>
          </p:cNvPr>
          <p:cNvGrpSpPr/>
          <p:nvPr/>
        </p:nvGrpSpPr>
        <p:grpSpPr>
          <a:xfrm>
            <a:off x="420127" y="2216832"/>
            <a:ext cx="4556987" cy="3896817"/>
            <a:chOff x="420127" y="2216832"/>
            <a:chExt cx="4556987" cy="3896817"/>
          </a:xfrm>
        </p:grpSpPr>
        <p:sp>
          <p:nvSpPr>
            <p:cNvPr id="285" name="TextBox 34">
              <a:extLst>
                <a:ext uri="{FF2B5EF4-FFF2-40B4-BE49-F238E27FC236}">
                  <a16:creationId xmlns:a16="http://schemas.microsoft.com/office/drawing/2014/main" id="{434BFA75-4EAE-8B88-2A6B-A34A294511F0}"/>
                </a:ext>
              </a:extLst>
            </p:cNvPr>
            <p:cNvSpPr txBox="1"/>
            <p:nvPr/>
          </p:nvSpPr>
          <p:spPr>
            <a:xfrm>
              <a:off x="420127" y="2216832"/>
              <a:ext cx="3777100" cy="369332"/>
            </a:xfrm>
            <a:prstGeom prst="rect">
              <a:avLst/>
            </a:prstGeom>
            <a:noFill/>
          </p:spPr>
          <p:txBody>
            <a:bodyPr wrap="square" rtlCol="0">
              <a:spAutoFit/>
            </a:bodyPr>
            <a:lstStyle/>
            <a:p>
              <a:r>
                <a:rPr lang="en-GB" dirty="0">
                  <a:solidFill>
                    <a:schemeClr val="accent6"/>
                  </a:solidFill>
                </a:rPr>
                <a:t>The user first defines the steps</a:t>
              </a:r>
            </a:p>
          </p:txBody>
        </p:sp>
        <p:pic>
          <p:nvPicPr>
            <p:cNvPr id="186" name="Grafik 185">
              <a:extLst>
                <a:ext uri="{FF2B5EF4-FFF2-40B4-BE49-F238E27FC236}">
                  <a16:creationId xmlns:a16="http://schemas.microsoft.com/office/drawing/2014/main" id="{61FED29E-4E11-4E33-7039-E75BBCC8B79F}"/>
                </a:ext>
              </a:extLst>
            </p:cNvPr>
            <p:cNvPicPr>
              <a:picLocks noChangeAspect="1"/>
            </p:cNvPicPr>
            <p:nvPr/>
          </p:nvPicPr>
          <p:blipFill rotWithShape="1">
            <a:blip r:embed="rId3"/>
            <a:srcRect r="28208"/>
            <a:stretch/>
          </p:blipFill>
          <p:spPr>
            <a:xfrm>
              <a:off x="420127" y="2623853"/>
              <a:ext cx="4556987" cy="3489796"/>
            </a:xfrm>
            <a:prstGeom prst="rect">
              <a:avLst/>
            </a:prstGeom>
          </p:spPr>
        </p:pic>
      </p:grpSp>
      <p:sp>
        <p:nvSpPr>
          <p:cNvPr id="22" name="TextBox 80">
            <a:extLst>
              <a:ext uri="{FF2B5EF4-FFF2-40B4-BE49-F238E27FC236}">
                <a16:creationId xmlns:a16="http://schemas.microsoft.com/office/drawing/2014/main" id="{8EF7F5F7-C0B4-13C6-D937-1A1EB0B512DA}"/>
              </a:ext>
            </a:extLst>
          </p:cNvPr>
          <p:cNvSpPr txBox="1"/>
          <p:nvPr/>
        </p:nvSpPr>
        <p:spPr>
          <a:xfrm>
            <a:off x="8394778" y="2401498"/>
            <a:ext cx="3744672" cy="369331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t>Let’s try to setup a test campaign to validate a magnet model </a:t>
            </a:r>
            <a:r>
              <a:rPr lang="en-GB" dirty="0" smtClean="0">
                <a:sym typeface="Wingdings" panose="05000000000000000000" pitchFamily="2" charset="2"/>
              </a:rPr>
              <a:t></a:t>
            </a:r>
          </a:p>
          <a:p>
            <a:pPr marL="285750" indent="-285750">
              <a:buFontTx/>
              <a:buChar char="-"/>
            </a:pPr>
            <a:r>
              <a:rPr lang="en-GB" dirty="0">
                <a:sym typeface="Wingdings" panose="05000000000000000000" pitchFamily="2" charset="2"/>
              </a:rPr>
              <a:t>100s of measurements</a:t>
            </a:r>
          </a:p>
          <a:p>
            <a:pPr marL="285750" indent="-285750">
              <a:buFontTx/>
              <a:buChar char="-"/>
            </a:pPr>
            <a:r>
              <a:rPr lang="en-GB" dirty="0">
                <a:sym typeface="Wingdings" panose="05000000000000000000" pitchFamily="2" charset="2"/>
              </a:rPr>
              <a:t>For every measurement we need to change:</a:t>
            </a:r>
          </a:p>
          <a:p>
            <a:pPr marL="742950" lvl="1" indent="-285750">
              <a:buFontTx/>
              <a:buChar char="-"/>
            </a:pPr>
            <a:r>
              <a:rPr lang="en-GB" dirty="0" smtClean="0">
                <a:sym typeface="Wingdings" panose="05000000000000000000" pitchFamily="2" charset="2"/>
              </a:rPr>
              <a:t>Bath temperature</a:t>
            </a:r>
            <a:endParaRPr lang="en-GB" dirty="0">
              <a:sym typeface="Wingdings" panose="05000000000000000000" pitchFamily="2" charset="2"/>
            </a:endParaRPr>
          </a:p>
          <a:p>
            <a:pPr marL="742950" lvl="1" indent="-285750">
              <a:buFontTx/>
              <a:buChar char="-"/>
            </a:pPr>
            <a:r>
              <a:rPr lang="en-GB" dirty="0" smtClean="0">
                <a:sym typeface="Wingdings" panose="05000000000000000000" pitchFamily="2" charset="2"/>
              </a:rPr>
              <a:t>Conductor: RRR, length, … </a:t>
            </a:r>
            <a:endParaRPr lang="en-GB" dirty="0">
              <a:sym typeface="Wingdings" panose="05000000000000000000" pitchFamily="2" charset="2"/>
            </a:endParaRPr>
          </a:p>
          <a:p>
            <a:pPr marL="742950" lvl="1" indent="-285750">
              <a:buFontTx/>
              <a:buChar char="-"/>
            </a:pPr>
            <a:r>
              <a:rPr lang="en-GB" dirty="0" smtClean="0">
                <a:sym typeface="Wingdings" panose="05000000000000000000" pitchFamily="2" charset="2"/>
              </a:rPr>
              <a:t>Initial current </a:t>
            </a:r>
          </a:p>
          <a:p>
            <a:pPr marL="742950" lvl="1" indent="-285750">
              <a:buFontTx/>
              <a:buChar char="-"/>
            </a:pPr>
            <a:r>
              <a:rPr lang="en-GB" dirty="0" smtClean="0">
                <a:sym typeface="Wingdings" panose="05000000000000000000" pitchFamily="2" charset="2"/>
              </a:rPr>
              <a:t>Quench Heater: </a:t>
            </a:r>
            <a:r>
              <a:rPr lang="en-GB" dirty="0">
                <a:sym typeface="Wingdings" panose="05000000000000000000" pitchFamily="2" charset="2"/>
              </a:rPr>
              <a:t>time, </a:t>
            </a:r>
            <a:r>
              <a:rPr lang="en-GB" dirty="0" smtClean="0">
                <a:sym typeface="Wingdings" panose="05000000000000000000" pitchFamily="2" charset="2"/>
              </a:rPr>
              <a:t>…</a:t>
            </a:r>
          </a:p>
          <a:p>
            <a:pPr marL="742950" lvl="1" indent="-285750">
              <a:buFontTx/>
              <a:buChar char="-"/>
            </a:pPr>
            <a:r>
              <a:rPr lang="en-GB" dirty="0" smtClean="0">
                <a:sym typeface="Wingdings" panose="05000000000000000000" pitchFamily="2" charset="2"/>
              </a:rPr>
              <a:t>EE, CLIQ, …</a:t>
            </a:r>
          </a:p>
          <a:p>
            <a:r>
              <a:rPr lang="en-GB" dirty="0" smtClean="0">
                <a:sym typeface="Wingdings" panose="05000000000000000000" pitchFamily="2" charset="2"/>
              </a:rPr>
              <a:t>       In </a:t>
            </a:r>
            <a:r>
              <a:rPr lang="en-GB" dirty="0">
                <a:sym typeface="Wingdings" panose="05000000000000000000" pitchFamily="2" charset="2"/>
              </a:rPr>
              <a:t>total: </a:t>
            </a:r>
            <a:r>
              <a:rPr lang="en-GB" dirty="0" smtClean="0">
                <a:sym typeface="Wingdings" panose="05000000000000000000" pitchFamily="2" charset="2"/>
              </a:rPr>
              <a:t>100s </a:t>
            </a:r>
            <a:r>
              <a:rPr lang="en-GB" dirty="0">
                <a:sym typeface="Wingdings" panose="05000000000000000000" pitchFamily="2" charset="2"/>
              </a:rPr>
              <a:t>variables</a:t>
            </a:r>
          </a:p>
          <a:p>
            <a:pPr marL="285750" indent="-285750">
              <a:buFont typeface="Symbol" panose="05050102010706020507" pitchFamily="18" charset="2"/>
              <a:buChar char="Þ"/>
            </a:pPr>
            <a:r>
              <a:rPr lang="en-GB" dirty="0" smtClean="0">
                <a:sym typeface="Wingdings" panose="05000000000000000000" pitchFamily="2" charset="2"/>
              </a:rPr>
              <a:t>100s*100s = 10.000s variables</a:t>
            </a:r>
          </a:p>
          <a:p>
            <a:pPr marL="285750" indent="-285750">
              <a:buFont typeface="Symbol" panose="05050102010706020507" pitchFamily="18" charset="2"/>
              <a:buChar char="Þ"/>
            </a:pPr>
            <a:r>
              <a:rPr lang="en-GB" dirty="0" smtClean="0">
                <a:sym typeface="Wingdings" panose="05000000000000000000" pitchFamily="2" charset="2"/>
              </a:rPr>
              <a:t>10.000s of hand crafted lines</a:t>
            </a:r>
          </a:p>
        </p:txBody>
      </p:sp>
      <p:sp>
        <p:nvSpPr>
          <p:cNvPr id="23" name="TextBox 34">
            <a:extLst>
              <a:ext uri="{FF2B5EF4-FFF2-40B4-BE49-F238E27FC236}">
                <a16:creationId xmlns:a16="http://schemas.microsoft.com/office/drawing/2014/main" id="{69FB2333-DE83-B14B-052F-C9805EE58A20}"/>
              </a:ext>
            </a:extLst>
          </p:cNvPr>
          <p:cNvSpPr txBox="1"/>
          <p:nvPr/>
        </p:nvSpPr>
        <p:spPr>
          <a:xfrm>
            <a:off x="253948" y="1253896"/>
            <a:ext cx="3611996" cy="369332"/>
          </a:xfrm>
          <a:prstGeom prst="rect">
            <a:avLst/>
          </a:prstGeom>
          <a:noFill/>
        </p:spPr>
        <p:txBody>
          <a:bodyPr wrap="square" rtlCol="0">
            <a:spAutoFit/>
          </a:bodyPr>
          <a:lstStyle/>
          <a:p>
            <a:r>
              <a:rPr lang="en-GB" dirty="0" smtClean="0">
                <a:solidFill>
                  <a:schemeClr val="accent6"/>
                </a:solidFill>
              </a:rPr>
              <a:t>STEAM </a:t>
            </a:r>
            <a:r>
              <a:rPr lang="en-GB" dirty="0">
                <a:solidFill>
                  <a:schemeClr val="accent6"/>
                </a:solidFill>
              </a:rPr>
              <a:t>is organized in steps: </a:t>
            </a:r>
          </a:p>
        </p:txBody>
      </p:sp>
      <p:sp>
        <p:nvSpPr>
          <p:cNvPr id="24" name="TextBox 34">
            <a:extLst>
              <a:ext uri="{FF2B5EF4-FFF2-40B4-BE49-F238E27FC236}">
                <a16:creationId xmlns:a16="http://schemas.microsoft.com/office/drawing/2014/main" id="{F5597CB7-3B88-F453-09C3-06FE636E6F3D}"/>
              </a:ext>
            </a:extLst>
          </p:cNvPr>
          <p:cNvSpPr txBox="1"/>
          <p:nvPr/>
        </p:nvSpPr>
        <p:spPr>
          <a:xfrm>
            <a:off x="3405325" y="1015202"/>
            <a:ext cx="5541456" cy="923330"/>
          </a:xfrm>
          <a:prstGeom prst="rect">
            <a:avLst/>
          </a:prstGeom>
          <a:noFill/>
        </p:spPr>
        <p:txBody>
          <a:bodyPr wrap="square" rtlCol="0">
            <a:spAutoFit/>
          </a:bodyPr>
          <a:lstStyle/>
          <a:p>
            <a:pPr marL="285750" indent="-285750">
              <a:buFontTx/>
              <a:buChar char="-"/>
            </a:pPr>
            <a:r>
              <a:rPr lang="de-DE" dirty="0" err="1">
                <a:solidFill>
                  <a:srgbClr val="000000"/>
                </a:solidFill>
                <a:effectLst/>
                <a:latin typeface="Courier" panose="02070309020205020404" pitchFamily="49" charset="0"/>
              </a:rPr>
              <a:t>SetUpFolder</a:t>
            </a:r>
            <a:endParaRPr lang="de-DE" dirty="0">
              <a:solidFill>
                <a:srgbClr val="000000"/>
              </a:solidFill>
              <a:latin typeface="Courier" panose="02070309020205020404" pitchFamily="49" charset="0"/>
            </a:endParaRPr>
          </a:p>
          <a:p>
            <a:pPr marL="285750" indent="-285750">
              <a:buFontTx/>
              <a:buChar char="-"/>
            </a:pPr>
            <a:r>
              <a:rPr lang="de-DE" dirty="0" err="1">
                <a:solidFill>
                  <a:srgbClr val="000000"/>
                </a:solidFill>
                <a:effectLst/>
                <a:latin typeface="Courier" panose="02070309020205020404" pitchFamily="49" charset="0"/>
              </a:rPr>
              <a:t>MakeModel</a:t>
            </a:r>
            <a:endParaRPr lang="de-DE" dirty="0">
              <a:solidFill>
                <a:srgbClr val="000000"/>
              </a:solidFill>
              <a:effectLst/>
              <a:latin typeface="Courier" panose="02070309020205020404" pitchFamily="49" charset="0"/>
            </a:endParaRPr>
          </a:p>
          <a:p>
            <a:pPr marL="285750" indent="-285750">
              <a:buFontTx/>
              <a:buChar char="-"/>
            </a:pPr>
            <a:r>
              <a:rPr lang="de-DE" dirty="0" err="1">
                <a:solidFill>
                  <a:srgbClr val="000000"/>
                </a:solidFill>
                <a:effectLst/>
                <a:latin typeface="Courier" panose="02070309020205020404" pitchFamily="49" charset="0"/>
              </a:rPr>
              <a:t>ModifyModel</a:t>
            </a:r>
            <a:endParaRPr lang="de-DE" dirty="0">
              <a:solidFill>
                <a:srgbClr val="000000"/>
              </a:solidFill>
              <a:effectLst/>
              <a:latin typeface="Courier" panose="02070309020205020404" pitchFamily="49" charset="0"/>
            </a:endParaRPr>
          </a:p>
        </p:txBody>
      </p:sp>
      <p:sp>
        <p:nvSpPr>
          <p:cNvPr id="25" name="TextBox 34">
            <a:extLst>
              <a:ext uri="{FF2B5EF4-FFF2-40B4-BE49-F238E27FC236}">
                <a16:creationId xmlns:a16="http://schemas.microsoft.com/office/drawing/2014/main" id="{558F0520-EBBB-CC79-CE13-494A23B5DCC8}"/>
              </a:ext>
            </a:extLst>
          </p:cNvPr>
          <p:cNvSpPr txBox="1"/>
          <p:nvPr/>
        </p:nvSpPr>
        <p:spPr>
          <a:xfrm>
            <a:off x="5810618" y="1029803"/>
            <a:ext cx="5541456" cy="923330"/>
          </a:xfrm>
          <a:prstGeom prst="rect">
            <a:avLst/>
          </a:prstGeom>
          <a:noFill/>
        </p:spPr>
        <p:txBody>
          <a:bodyPr wrap="square" rtlCol="0">
            <a:spAutoFit/>
          </a:bodyPr>
          <a:lstStyle/>
          <a:p>
            <a:pPr marL="285750" indent="-285750">
              <a:buFontTx/>
              <a:buChar char="-"/>
            </a:pPr>
            <a:r>
              <a:rPr lang="de-DE" dirty="0" err="1">
                <a:solidFill>
                  <a:srgbClr val="000000"/>
                </a:solidFill>
                <a:effectLst/>
                <a:latin typeface="Courier" panose="02070309020205020404" pitchFamily="49" charset="0"/>
              </a:rPr>
              <a:t>ModifyModelMultipleVariables</a:t>
            </a:r>
            <a:endParaRPr lang="de-DE" dirty="0">
              <a:solidFill>
                <a:srgbClr val="000000"/>
              </a:solidFill>
              <a:effectLst/>
              <a:latin typeface="Courier" panose="02070309020205020404" pitchFamily="49" charset="0"/>
            </a:endParaRPr>
          </a:p>
          <a:p>
            <a:pPr marL="285750" indent="-285750">
              <a:buFontTx/>
              <a:buChar char="-"/>
            </a:pPr>
            <a:r>
              <a:rPr lang="de-DE" dirty="0" err="1">
                <a:solidFill>
                  <a:srgbClr val="000000"/>
                </a:solidFill>
                <a:effectLst/>
                <a:latin typeface="Courier" panose="02070309020205020404" pitchFamily="49" charset="0"/>
              </a:rPr>
              <a:t>RunSimulation</a:t>
            </a:r>
            <a:endParaRPr lang="de-DE" dirty="0">
              <a:solidFill>
                <a:srgbClr val="000000"/>
              </a:solidFill>
              <a:effectLst/>
              <a:latin typeface="Courier" panose="02070309020205020404" pitchFamily="49" charset="0"/>
            </a:endParaRPr>
          </a:p>
          <a:p>
            <a:pPr marL="285750" indent="-285750">
              <a:buFontTx/>
              <a:buChar char="-"/>
            </a:pPr>
            <a:r>
              <a:rPr lang="de-DE" dirty="0" smtClean="0">
                <a:solidFill>
                  <a:srgbClr val="000000"/>
                </a:solidFill>
                <a:effectLst/>
                <a:latin typeface="Courier" panose="02070309020205020404" pitchFamily="49" charset="0"/>
              </a:rPr>
              <a:t>...</a:t>
            </a:r>
            <a:endParaRPr lang="de-DE" dirty="0">
              <a:solidFill>
                <a:srgbClr val="000000"/>
              </a:solidFill>
              <a:effectLst/>
              <a:latin typeface="Courier" panose="02070309020205020404" pitchFamily="49" charset="0"/>
            </a:endParaRPr>
          </a:p>
        </p:txBody>
      </p:sp>
      <p:pic>
        <p:nvPicPr>
          <p:cNvPr id="33" name="Grafik 32">
            <a:extLst>
              <a:ext uri="{FF2B5EF4-FFF2-40B4-BE49-F238E27FC236}">
                <a16:creationId xmlns:a16="http://schemas.microsoft.com/office/drawing/2014/main" id="{1DF6BE97-C84A-6659-A04F-A732B7CF10B9}"/>
              </a:ext>
            </a:extLst>
          </p:cNvPr>
          <p:cNvPicPr>
            <a:picLocks noChangeAspect="1"/>
          </p:cNvPicPr>
          <p:nvPr/>
        </p:nvPicPr>
        <p:blipFill rotWithShape="1">
          <a:blip r:embed="rId5"/>
          <a:srcRect b="80279"/>
          <a:stretch/>
        </p:blipFill>
        <p:spPr>
          <a:xfrm>
            <a:off x="5515115" y="2642053"/>
            <a:ext cx="2644716" cy="369332"/>
          </a:xfrm>
          <a:prstGeom prst="rect">
            <a:avLst/>
          </a:prstGeom>
        </p:spPr>
      </p:pic>
      <p:pic>
        <p:nvPicPr>
          <p:cNvPr id="34" name="Grafik 33">
            <a:extLst>
              <a:ext uri="{FF2B5EF4-FFF2-40B4-BE49-F238E27FC236}">
                <a16:creationId xmlns:a16="http://schemas.microsoft.com/office/drawing/2014/main" id="{E2AA04B8-8061-C211-5441-348BD4B46F9F}"/>
              </a:ext>
            </a:extLst>
          </p:cNvPr>
          <p:cNvPicPr>
            <a:picLocks noChangeAspect="1"/>
          </p:cNvPicPr>
          <p:nvPr/>
        </p:nvPicPr>
        <p:blipFill rotWithShape="1">
          <a:blip r:embed="rId5"/>
          <a:srcRect t="16028" b="64251"/>
          <a:stretch/>
        </p:blipFill>
        <p:spPr>
          <a:xfrm>
            <a:off x="5515115" y="2951801"/>
            <a:ext cx="2644716" cy="369332"/>
          </a:xfrm>
          <a:prstGeom prst="rect">
            <a:avLst/>
          </a:prstGeom>
        </p:spPr>
      </p:pic>
      <p:pic>
        <p:nvPicPr>
          <p:cNvPr id="35" name="Grafik 34">
            <a:extLst>
              <a:ext uri="{FF2B5EF4-FFF2-40B4-BE49-F238E27FC236}">
                <a16:creationId xmlns:a16="http://schemas.microsoft.com/office/drawing/2014/main" id="{C05868BF-2844-542A-9619-264135635AE5}"/>
              </a:ext>
            </a:extLst>
          </p:cNvPr>
          <p:cNvPicPr>
            <a:picLocks noChangeAspect="1"/>
          </p:cNvPicPr>
          <p:nvPr/>
        </p:nvPicPr>
        <p:blipFill rotWithShape="1">
          <a:blip r:embed="rId5"/>
          <a:srcRect t="31940" b="48338"/>
          <a:stretch/>
        </p:blipFill>
        <p:spPr>
          <a:xfrm>
            <a:off x="5515115" y="3261764"/>
            <a:ext cx="2644716" cy="369332"/>
          </a:xfrm>
          <a:prstGeom prst="rect">
            <a:avLst/>
          </a:prstGeom>
        </p:spPr>
      </p:pic>
      <p:pic>
        <p:nvPicPr>
          <p:cNvPr id="36" name="Grafik 35">
            <a:extLst>
              <a:ext uri="{FF2B5EF4-FFF2-40B4-BE49-F238E27FC236}">
                <a16:creationId xmlns:a16="http://schemas.microsoft.com/office/drawing/2014/main" id="{5CB928DF-D892-499C-1098-D58EC6EBF25D}"/>
              </a:ext>
            </a:extLst>
          </p:cNvPr>
          <p:cNvPicPr>
            <a:picLocks noChangeAspect="1"/>
          </p:cNvPicPr>
          <p:nvPr/>
        </p:nvPicPr>
        <p:blipFill rotWithShape="1">
          <a:blip r:embed="rId5"/>
          <a:srcRect t="47683" b="32596"/>
          <a:stretch/>
        </p:blipFill>
        <p:spPr>
          <a:xfrm>
            <a:off x="5515115" y="3571806"/>
            <a:ext cx="2644716" cy="369332"/>
          </a:xfrm>
          <a:prstGeom prst="rect">
            <a:avLst/>
          </a:prstGeom>
        </p:spPr>
      </p:pic>
      <p:pic>
        <p:nvPicPr>
          <p:cNvPr id="37" name="Grafik 36">
            <a:extLst>
              <a:ext uri="{FF2B5EF4-FFF2-40B4-BE49-F238E27FC236}">
                <a16:creationId xmlns:a16="http://schemas.microsoft.com/office/drawing/2014/main" id="{B4F59B30-67CA-4D4C-B4FE-8C4388C602FD}"/>
              </a:ext>
            </a:extLst>
          </p:cNvPr>
          <p:cNvPicPr>
            <a:picLocks noChangeAspect="1"/>
          </p:cNvPicPr>
          <p:nvPr/>
        </p:nvPicPr>
        <p:blipFill rotWithShape="1">
          <a:blip r:embed="rId5"/>
          <a:srcRect t="64003" b="16276"/>
          <a:stretch/>
        </p:blipFill>
        <p:spPr>
          <a:xfrm>
            <a:off x="5515115" y="3905046"/>
            <a:ext cx="2644716" cy="369332"/>
          </a:xfrm>
          <a:prstGeom prst="rect">
            <a:avLst/>
          </a:prstGeom>
        </p:spPr>
      </p:pic>
      <p:pic>
        <p:nvPicPr>
          <p:cNvPr id="38" name="Grafik 37">
            <a:extLst>
              <a:ext uri="{FF2B5EF4-FFF2-40B4-BE49-F238E27FC236}">
                <a16:creationId xmlns:a16="http://schemas.microsoft.com/office/drawing/2014/main" id="{448C06EF-B3D3-5A19-511D-D1415BFED7DB}"/>
              </a:ext>
            </a:extLst>
          </p:cNvPr>
          <p:cNvPicPr>
            <a:picLocks noChangeAspect="1"/>
          </p:cNvPicPr>
          <p:nvPr/>
        </p:nvPicPr>
        <p:blipFill rotWithShape="1">
          <a:blip r:embed="rId5"/>
          <a:srcRect t="83724"/>
          <a:stretch/>
        </p:blipFill>
        <p:spPr>
          <a:xfrm>
            <a:off x="5515115" y="4276837"/>
            <a:ext cx="2644716" cy="304800"/>
          </a:xfrm>
          <a:prstGeom prst="rect">
            <a:avLst/>
          </a:prstGeom>
        </p:spPr>
      </p:pic>
      <p:pic>
        <p:nvPicPr>
          <p:cNvPr id="40" name="Grafik 39">
            <a:extLst>
              <a:ext uri="{FF2B5EF4-FFF2-40B4-BE49-F238E27FC236}">
                <a16:creationId xmlns:a16="http://schemas.microsoft.com/office/drawing/2014/main" id="{0BE98660-7F29-E31F-4978-FCB61F21C12E}"/>
              </a:ext>
            </a:extLst>
          </p:cNvPr>
          <p:cNvPicPr>
            <a:picLocks noChangeAspect="1"/>
          </p:cNvPicPr>
          <p:nvPr/>
        </p:nvPicPr>
        <p:blipFill rotWithShape="1">
          <a:blip r:embed="rId6"/>
          <a:srcRect b="77290"/>
          <a:stretch/>
        </p:blipFill>
        <p:spPr>
          <a:xfrm>
            <a:off x="420128" y="2623853"/>
            <a:ext cx="3295339" cy="369333"/>
          </a:xfrm>
          <a:prstGeom prst="rect">
            <a:avLst/>
          </a:prstGeom>
        </p:spPr>
      </p:pic>
      <p:pic>
        <p:nvPicPr>
          <p:cNvPr id="41" name="Grafik 40">
            <a:extLst>
              <a:ext uri="{FF2B5EF4-FFF2-40B4-BE49-F238E27FC236}">
                <a16:creationId xmlns:a16="http://schemas.microsoft.com/office/drawing/2014/main" id="{9501A150-D3F9-2F8A-F1CD-13C8795F230B}"/>
              </a:ext>
            </a:extLst>
          </p:cNvPr>
          <p:cNvPicPr>
            <a:picLocks noChangeAspect="1"/>
          </p:cNvPicPr>
          <p:nvPr/>
        </p:nvPicPr>
        <p:blipFill rotWithShape="1">
          <a:blip r:embed="rId6"/>
          <a:srcRect t="19441"/>
          <a:stretch/>
        </p:blipFill>
        <p:spPr>
          <a:xfrm>
            <a:off x="420128" y="2923736"/>
            <a:ext cx="3295339" cy="1310117"/>
          </a:xfrm>
          <a:prstGeom prst="rect">
            <a:avLst/>
          </a:prstGeom>
        </p:spPr>
      </p:pic>
      <p:pic>
        <p:nvPicPr>
          <p:cNvPr id="51" name="Picture 50"/>
          <p:cNvPicPr>
            <a:picLocks noChangeAspect="1"/>
          </p:cNvPicPr>
          <p:nvPr/>
        </p:nvPicPr>
        <p:blipFill>
          <a:blip r:embed="rId7"/>
          <a:stretch>
            <a:fillRect/>
          </a:stretch>
        </p:blipFill>
        <p:spPr>
          <a:xfrm>
            <a:off x="448809" y="2904532"/>
            <a:ext cx="3665399" cy="1977007"/>
          </a:xfrm>
          <a:prstGeom prst="rect">
            <a:avLst/>
          </a:prstGeom>
        </p:spPr>
      </p:pic>
      <p:pic>
        <p:nvPicPr>
          <p:cNvPr id="208" name="Grafik 207">
            <a:extLst>
              <a:ext uri="{FF2B5EF4-FFF2-40B4-BE49-F238E27FC236}">
                <a16:creationId xmlns:a16="http://schemas.microsoft.com/office/drawing/2014/main" id="{17BB6B12-8CC8-D1F4-8F84-1F26C663DDBD}"/>
              </a:ext>
            </a:extLst>
          </p:cNvPr>
          <p:cNvPicPr>
            <a:picLocks noChangeAspect="1"/>
          </p:cNvPicPr>
          <p:nvPr/>
        </p:nvPicPr>
        <p:blipFill>
          <a:blip r:embed="rId8"/>
          <a:stretch>
            <a:fillRect/>
          </a:stretch>
        </p:blipFill>
        <p:spPr>
          <a:xfrm>
            <a:off x="431701" y="3286230"/>
            <a:ext cx="3721954" cy="2167575"/>
          </a:xfrm>
          <a:prstGeom prst="rect">
            <a:avLst/>
          </a:prstGeom>
        </p:spPr>
      </p:pic>
      <p:pic>
        <p:nvPicPr>
          <p:cNvPr id="231" name="Grafik 230">
            <a:extLst>
              <a:ext uri="{FF2B5EF4-FFF2-40B4-BE49-F238E27FC236}">
                <a16:creationId xmlns:a16="http://schemas.microsoft.com/office/drawing/2014/main" id="{E021D79B-5540-C513-66C7-A578D74BFC53}"/>
              </a:ext>
            </a:extLst>
          </p:cNvPr>
          <p:cNvPicPr>
            <a:picLocks noChangeAspect="1"/>
          </p:cNvPicPr>
          <p:nvPr/>
        </p:nvPicPr>
        <p:blipFill>
          <a:blip r:embed="rId9"/>
          <a:stretch>
            <a:fillRect/>
          </a:stretch>
        </p:blipFill>
        <p:spPr>
          <a:xfrm>
            <a:off x="467492" y="3567477"/>
            <a:ext cx="4383864" cy="2234911"/>
          </a:xfrm>
          <a:prstGeom prst="rect">
            <a:avLst/>
          </a:prstGeom>
        </p:spPr>
      </p:pic>
      <p:pic>
        <p:nvPicPr>
          <p:cNvPr id="265" name="Grafik 264">
            <a:extLst>
              <a:ext uri="{FF2B5EF4-FFF2-40B4-BE49-F238E27FC236}">
                <a16:creationId xmlns:a16="http://schemas.microsoft.com/office/drawing/2014/main" id="{EB270E2C-E24D-9999-F1D8-B505B84F2C7F}"/>
              </a:ext>
            </a:extLst>
          </p:cNvPr>
          <p:cNvPicPr>
            <a:picLocks noChangeAspect="1"/>
          </p:cNvPicPr>
          <p:nvPr/>
        </p:nvPicPr>
        <p:blipFill>
          <a:blip r:embed="rId10"/>
          <a:stretch>
            <a:fillRect/>
          </a:stretch>
        </p:blipFill>
        <p:spPr>
          <a:xfrm>
            <a:off x="431700" y="3903868"/>
            <a:ext cx="4348942" cy="2196000"/>
          </a:xfrm>
          <a:prstGeom prst="rect">
            <a:avLst/>
          </a:prstGeom>
        </p:spPr>
      </p:pic>
      <p:grpSp>
        <p:nvGrpSpPr>
          <p:cNvPr id="283" name="Gruppieren 282">
            <a:extLst>
              <a:ext uri="{FF2B5EF4-FFF2-40B4-BE49-F238E27FC236}">
                <a16:creationId xmlns:a16="http://schemas.microsoft.com/office/drawing/2014/main" id="{14A84380-394D-8096-FFCF-23DC63C06F81}"/>
              </a:ext>
            </a:extLst>
          </p:cNvPr>
          <p:cNvGrpSpPr/>
          <p:nvPr/>
        </p:nvGrpSpPr>
        <p:grpSpPr>
          <a:xfrm>
            <a:off x="429201" y="4195706"/>
            <a:ext cx="4073304" cy="1875737"/>
            <a:chOff x="429201" y="4195706"/>
            <a:chExt cx="4073304" cy="1875737"/>
          </a:xfrm>
        </p:grpSpPr>
        <p:pic>
          <p:nvPicPr>
            <p:cNvPr id="281" name="Grafik 280">
              <a:extLst>
                <a:ext uri="{FF2B5EF4-FFF2-40B4-BE49-F238E27FC236}">
                  <a16:creationId xmlns:a16="http://schemas.microsoft.com/office/drawing/2014/main" id="{6AB426C3-3DA3-246A-A254-38061F6A6FB8}"/>
                </a:ext>
              </a:extLst>
            </p:cNvPr>
            <p:cNvPicPr>
              <a:picLocks noChangeAspect="1"/>
            </p:cNvPicPr>
            <p:nvPr/>
          </p:nvPicPr>
          <p:blipFill>
            <a:blip r:embed="rId11"/>
            <a:stretch>
              <a:fillRect/>
            </a:stretch>
          </p:blipFill>
          <p:spPr>
            <a:xfrm>
              <a:off x="429201" y="4195706"/>
              <a:ext cx="2976124" cy="361180"/>
            </a:xfrm>
            <a:prstGeom prst="rect">
              <a:avLst/>
            </a:prstGeom>
          </p:spPr>
        </p:pic>
        <p:pic>
          <p:nvPicPr>
            <p:cNvPr id="282" name="Grafik 281">
              <a:extLst>
                <a:ext uri="{FF2B5EF4-FFF2-40B4-BE49-F238E27FC236}">
                  <a16:creationId xmlns:a16="http://schemas.microsoft.com/office/drawing/2014/main" id="{7A02F7E2-63FB-CF2C-F23F-2292C37AA06B}"/>
                </a:ext>
              </a:extLst>
            </p:cNvPr>
            <p:cNvPicPr>
              <a:picLocks noChangeAspect="1"/>
            </p:cNvPicPr>
            <p:nvPr/>
          </p:nvPicPr>
          <p:blipFill rotWithShape="1">
            <a:blip r:embed="rId3"/>
            <a:srcRect r="34290" b="9226"/>
            <a:stretch/>
          </p:blipFill>
          <p:spPr>
            <a:xfrm>
              <a:off x="602828" y="4512153"/>
              <a:ext cx="3899677" cy="1559290"/>
            </a:xfrm>
            <a:prstGeom prst="rect">
              <a:avLst/>
            </a:prstGeom>
          </p:spPr>
        </p:pic>
      </p:grpSp>
      <p:pic>
        <p:nvPicPr>
          <p:cNvPr id="284" name="Grafik 283">
            <a:extLst>
              <a:ext uri="{FF2B5EF4-FFF2-40B4-BE49-F238E27FC236}">
                <a16:creationId xmlns:a16="http://schemas.microsoft.com/office/drawing/2014/main" id="{F036B7A6-0017-4C70-4E9B-4B8FCB99C0C9}"/>
              </a:ext>
            </a:extLst>
          </p:cNvPr>
          <p:cNvPicPr>
            <a:picLocks noChangeAspect="1"/>
          </p:cNvPicPr>
          <p:nvPr/>
        </p:nvPicPr>
        <p:blipFill>
          <a:blip r:embed="rId12"/>
          <a:stretch>
            <a:fillRect/>
          </a:stretch>
        </p:blipFill>
        <p:spPr>
          <a:xfrm>
            <a:off x="8009960" y="3506646"/>
            <a:ext cx="368509" cy="892290"/>
          </a:xfrm>
          <a:prstGeom prst="rect">
            <a:avLst/>
          </a:prstGeom>
        </p:spPr>
      </p:pic>
      <p:sp>
        <p:nvSpPr>
          <p:cNvPr id="30" name="TextBox 29"/>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spTree>
    <p:extLst>
      <p:ext uri="{BB962C8B-B14F-4D97-AF65-F5344CB8AC3E}">
        <p14:creationId xmlns:p14="http://schemas.microsoft.com/office/powerpoint/2010/main" val="2853894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8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3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6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8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8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2">
                                            <p:txEl>
                                              <p:pRg st="0" end="0"/>
                                            </p:tx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22">
                                            <p:txEl>
                                              <p:pRg st="2" end="2"/>
                                            </p:txEl>
                                          </p:spTgt>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22">
                                            <p:txEl>
                                              <p:pRg st="3" end="3"/>
                                            </p:txEl>
                                          </p:spTgt>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2">
                                            <p:txEl>
                                              <p:pRg st="4" end="4"/>
                                            </p:txEl>
                                          </p:spTgt>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22">
                                            <p:txEl>
                                              <p:pRg st="5" end="5"/>
                                            </p:txEl>
                                          </p:spTgt>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2">
                                            <p:txEl>
                                              <p:pRg st="6" end="6"/>
                                            </p:txEl>
                                          </p:spTgt>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22">
                                            <p:txEl>
                                              <p:pRg st="7" end="7"/>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22">
                                            <p:txEl>
                                              <p:pRg st="8" end="8"/>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22">
                                            <p:txEl>
                                              <p:pRg st="9" end="9"/>
                                            </p:txEl>
                                          </p:spTgt>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2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5554" y="854421"/>
            <a:ext cx="10245240" cy="1966452"/>
          </a:xfrm>
          <a:prstGeom prst="rect">
            <a:avLst/>
          </a:prstGeom>
          <a:solidFill>
            <a:schemeClr val="bg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4958" tIns="1" rIns="72000" bIns="1" numCol="1" spcCol="1270" anchor="ctr" anchorCtr="0">
            <a:noAutofit/>
          </a:bodyPr>
          <a:lstStyle/>
          <a:p>
            <a:pPr defTabSz="1244600">
              <a:spcBef>
                <a:spcPct val="0"/>
              </a:spcBef>
            </a:pPr>
            <a:r>
              <a:rPr lang="en-GB" sz="2800" dirty="0">
                <a:solidFill>
                  <a:schemeClr val="accent6"/>
                </a:solidFill>
                <a:latin typeface="Calibri" panose="020F0502020204030204" pitchFamily="34" charset="0"/>
                <a:cs typeface="Calibri" panose="020F0502020204030204" pitchFamily="34" charset="0"/>
              </a:rPr>
              <a:t>We need 3 main </a:t>
            </a:r>
            <a:r>
              <a:rPr lang="en-GB" sz="2800" dirty="0" smtClean="0">
                <a:solidFill>
                  <a:schemeClr val="accent6"/>
                </a:solidFill>
                <a:latin typeface="Calibri" panose="020F0502020204030204" pitchFamily="34" charset="0"/>
                <a:cs typeface="Calibri" panose="020F0502020204030204" pitchFamily="34" charset="0"/>
              </a:rPr>
              <a:t>ingredients to run automated test campaigns: </a:t>
            </a:r>
            <a:endParaRPr lang="en-GB" sz="2800" dirty="0">
              <a:solidFill>
                <a:schemeClr val="accent6"/>
              </a:solidFill>
              <a:latin typeface="Calibri" panose="020F0502020204030204" pitchFamily="34" charset="0"/>
              <a:cs typeface="Calibri" panose="020F0502020204030204" pitchFamily="34" charset="0"/>
            </a:endParaRPr>
          </a:p>
          <a:p>
            <a:pPr marL="514350" indent="-514350" defTabSz="1244600">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rPr>
              <a:t>Validated Magnet Models</a:t>
            </a:r>
          </a:p>
          <a:p>
            <a:pPr marL="514350" indent="-514350" defTabSz="1244600">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sym typeface="Wingdings" panose="05000000000000000000" pitchFamily="2" charset="2"/>
              </a:rPr>
              <a:t>A way to get magnet specific conductor parameters</a:t>
            </a:r>
          </a:p>
          <a:p>
            <a:pPr marL="514350" indent="-514350" defTabSz="1244600">
              <a:spcBef>
                <a:spcPct val="0"/>
              </a:spcBef>
              <a:buAutoNum type="arabicPeriod"/>
            </a:pPr>
            <a:r>
              <a:rPr lang="en-GB" sz="2800" dirty="0">
                <a:solidFill>
                  <a:schemeClr val="accent6"/>
                </a:solidFill>
                <a:latin typeface="Calibri" panose="020F0502020204030204" pitchFamily="34" charset="0"/>
                <a:cs typeface="Calibri" panose="020F0502020204030204" pitchFamily="34" charset="0"/>
                <a:sym typeface="Wingdings" panose="05000000000000000000" pitchFamily="2" charset="2"/>
              </a:rPr>
              <a:t>A way to get </a:t>
            </a:r>
            <a:r>
              <a:rPr lang="en-GB" sz="2800" dirty="0" smtClean="0">
                <a:solidFill>
                  <a:schemeClr val="accent6"/>
                </a:solidFill>
                <a:latin typeface="Calibri" panose="020F0502020204030204" pitchFamily="34" charset="0"/>
                <a:cs typeface="Calibri" panose="020F0502020204030204" pitchFamily="34" charset="0"/>
                <a:sym typeface="Wingdings" panose="05000000000000000000" pitchFamily="2" charset="2"/>
              </a:rPr>
              <a:t>event </a:t>
            </a:r>
            <a:r>
              <a:rPr lang="en-GB" sz="2800" dirty="0">
                <a:solidFill>
                  <a:schemeClr val="accent6"/>
                </a:solidFill>
                <a:latin typeface="Calibri" panose="020F0502020204030204" pitchFamily="34" charset="0"/>
                <a:cs typeface="Calibri" panose="020F0502020204030204" pitchFamily="34" charset="0"/>
                <a:sym typeface="Wingdings" panose="05000000000000000000" pitchFamily="2" charset="2"/>
              </a:rPr>
              <a:t>specific information</a:t>
            </a:r>
            <a:endParaRPr lang="en-GB" sz="2800" dirty="0">
              <a:solidFill>
                <a:schemeClr val="accent6"/>
              </a:solidFill>
              <a:latin typeface="Calibri" panose="020F0502020204030204" pitchFamily="34" charset="0"/>
              <a:cs typeface="Calibri" panose="020F0502020204030204" pitchFamily="34" charset="0"/>
            </a:endParaRPr>
          </a:p>
        </p:txBody>
      </p:sp>
      <p:sp>
        <p:nvSpPr>
          <p:cNvPr id="5" name="Rectangle 4"/>
          <p:cNvSpPr/>
          <p:nvPr/>
        </p:nvSpPr>
        <p:spPr>
          <a:xfrm>
            <a:off x="366879" y="3107181"/>
            <a:ext cx="11454581" cy="483185"/>
          </a:xfrm>
          <a:prstGeom prst="rect">
            <a:avLst/>
          </a:prstGeom>
          <a:solidFill>
            <a:schemeClr val="bg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4958" tIns="1" rIns="72000" bIns="1" numCol="1" spcCol="1270" anchor="ctr" anchorCtr="0">
            <a:noAutofit/>
          </a:bodyPr>
          <a:lstStyle/>
          <a:p>
            <a:pPr defTabSz="1244600">
              <a:spcBef>
                <a:spcPct val="0"/>
              </a:spcBef>
            </a:pPr>
            <a:r>
              <a:rPr lang="en-GB" sz="2800" dirty="0">
                <a:solidFill>
                  <a:schemeClr val="accent6"/>
                </a:solidFill>
                <a:latin typeface="Calibri" panose="020F0502020204030204" pitchFamily="34" charset="0"/>
                <a:cs typeface="Calibri" panose="020F0502020204030204" pitchFamily="34" charset="0"/>
              </a:rPr>
              <a:t>Ad 1) Validated Magnet Models</a:t>
            </a:r>
          </a:p>
        </p:txBody>
      </p:sp>
      <p:sp>
        <p:nvSpPr>
          <p:cNvPr id="8" name="Title 1"/>
          <p:cNvSpPr txBox="1">
            <a:spLocks/>
          </p:cNvSpPr>
          <p:nvPr/>
        </p:nvSpPr>
        <p:spPr>
          <a:xfrm>
            <a:off x="609601" y="228656"/>
            <a:ext cx="10969139"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3600" b="1" dirty="0">
                <a:latin typeface="Calibri" panose="020F0502020204030204" pitchFamily="34" charset="0"/>
                <a:cs typeface="Calibri" panose="020F0502020204030204" pitchFamily="34" charset="0"/>
              </a:rPr>
              <a:t>Back to our problem…</a:t>
            </a:r>
          </a:p>
        </p:txBody>
      </p:sp>
      <p:sp>
        <p:nvSpPr>
          <p:cNvPr id="13" name="TextBox 12"/>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pic>
        <p:nvPicPr>
          <p:cNvPr id="10" name="Picture 9"/>
          <p:cNvPicPr>
            <a:picLocks noChangeAspect="1"/>
          </p:cNvPicPr>
          <p:nvPr/>
        </p:nvPicPr>
        <p:blipFill>
          <a:blip r:embed="rId3"/>
          <a:stretch>
            <a:fillRect/>
          </a:stretch>
        </p:blipFill>
        <p:spPr>
          <a:xfrm>
            <a:off x="3247527" y="4468848"/>
            <a:ext cx="3224594" cy="1193822"/>
          </a:xfrm>
          <a:prstGeom prst="rect">
            <a:avLst/>
          </a:prstGeom>
        </p:spPr>
      </p:pic>
      <p:grpSp>
        <p:nvGrpSpPr>
          <p:cNvPr id="7" name="Group 6"/>
          <p:cNvGrpSpPr/>
          <p:nvPr/>
        </p:nvGrpSpPr>
        <p:grpSpPr>
          <a:xfrm>
            <a:off x="609601" y="3264857"/>
            <a:ext cx="8680703" cy="2718826"/>
            <a:chOff x="609601" y="3264857"/>
            <a:chExt cx="8680703" cy="2718826"/>
          </a:xfrm>
        </p:grpSpPr>
        <p:grpSp>
          <p:nvGrpSpPr>
            <p:cNvPr id="43" name="Group 42"/>
            <p:cNvGrpSpPr/>
            <p:nvPr/>
          </p:nvGrpSpPr>
          <p:grpSpPr>
            <a:xfrm>
              <a:off x="609601" y="3264857"/>
              <a:ext cx="8680703" cy="2718826"/>
              <a:chOff x="609601" y="3264857"/>
              <a:chExt cx="8680703" cy="2718826"/>
            </a:xfrm>
          </p:grpSpPr>
          <p:cxnSp>
            <p:nvCxnSpPr>
              <p:cNvPr id="6" name="Straight Arrow Connector 5"/>
              <p:cNvCxnSpPr/>
              <p:nvPr/>
            </p:nvCxnSpPr>
            <p:spPr>
              <a:xfrm flipV="1">
                <a:off x="5636969" y="3876329"/>
                <a:ext cx="756851" cy="579951"/>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20" name="Group 19"/>
              <p:cNvGrpSpPr/>
              <p:nvPr/>
            </p:nvGrpSpPr>
            <p:grpSpPr>
              <a:xfrm>
                <a:off x="7729728" y="3715721"/>
                <a:ext cx="1560576" cy="605255"/>
                <a:chOff x="10497312" y="3450335"/>
                <a:chExt cx="1694688" cy="600561"/>
              </a:xfrm>
            </p:grpSpPr>
            <p:sp>
              <p:nvSpPr>
                <p:cNvPr id="18" name="Rounded Rectangle 17"/>
                <p:cNvSpPr/>
                <p:nvPr/>
              </p:nvSpPr>
              <p:spPr>
                <a:xfrm>
                  <a:off x="10497312" y="3450335"/>
                  <a:ext cx="1694688" cy="60056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Rectangle 18">
                  <a:extLst>
                    <a:ext uri="{FF2B5EF4-FFF2-40B4-BE49-F238E27FC236}">
                      <a16:creationId xmlns:a16="http://schemas.microsoft.com/office/drawing/2014/main" id="{5A81A75A-16C5-DFCB-24B2-3D29BC27C430}"/>
                    </a:ext>
                  </a:extLst>
                </p:cNvPr>
                <p:cNvSpPr/>
                <p:nvPr/>
              </p:nvSpPr>
              <p:spPr>
                <a:xfrm>
                  <a:off x="10624344" y="3529390"/>
                  <a:ext cx="1440623" cy="44245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2000" dirty="0" smtClean="0">
                      <a:solidFill>
                        <a:srgbClr val="000000"/>
                      </a:solidFill>
                      <a:latin typeface="Calibri" panose="020F0502020204030204" pitchFamily="34" charset="0"/>
                      <a:cs typeface="Calibri" panose="020F0502020204030204" pitchFamily="34" charset="0"/>
                    </a:rPr>
                    <a:t>XYCE</a:t>
                  </a:r>
                  <a:endParaRPr lang="en-US" sz="2000" dirty="0">
                    <a:solidFill>
                      <a:srgbClr val="000000"/>
                    </a:solidFill>
                    <a:latin typeface="Calibri" panose="020F0502020204030204" pitchFamily="34" charset="0"/>
                    <a:cs typeface="Calibri" panose="020F0502020204030204" pitchFamily="34" charset="0"/>
                  </a:endParaRPr>
                </a:p>
              </p:txBody>
            </p:sp>
          </p:grpSp>
          <p:grpSp>
            <p:nvGrpSpPr>
              <p:cNvPr id="21" name="Group 20"/>
              <p:cNvGrpSpPr/>
              <p:nvPr/>
            </p:nvGrpSpPr>
            <p:grpSpPr>
              <a:xfrm>
                <a:off x="7138416" y="5462178"/>
                <a:ext cx="1182624" cy="521505"/>
                <a:chOff x="10178400" y="3750614"/>
                <a:chExt cx="1694688" cy="600561"/>
              </a:xfrm>
            </p:grpSpPr>
            <p:sp>
              <p:nvSpPr>
                <p:cNvPr id="22" name="Rounded Rectangle 21"/>
                <p:cNvSpPr/>
                <p:nvPr/>
              </p:nvSpPr>
              <p:spPr>
                <a:xfrm>
                  <a:off x="10178400" y="3750614"/>
                  <a:ext cx="1694688" cy="60056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3" name="Rectangle 22">
                  <a:extLst>
                    <a:ext uri="{FF2B5EF4-FFF2-40B4-BE49-F238E27FC236}">
                      <a16:creationId xmlns:a16="http://schemas.microsoft.com/office/drawing/2014/main" id="{5A81A75A-16C5-DFCB-24B2-3D29BC27C430}"/>
                    </a:ext>
                  </a:extLst>
                </p:cNvPr>
                <p:cNvSpPr/>
                <p:nvPr/>
              </p:nvSpPr>
              <p:spPr>
                <a:xfrm>
                  <a:off x="10305433" y="3823821"/>
                  <a:ext cx="1440623" cy="44245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2000" dirty="0">
                      <a:solidFill>
                        <a:srgbClr val="000000"/>
                      </a:solidFill>
                      <a:latin typeface="Calibri" panose="020F0502020204030204" pitchFamily="34" charset="0"/>
                      <a:cs typeface="Calibri" panose="020F0502020204030204" pitchFamily="34" charset="0"/>
                    </a:rPr>
                    <a:t>SIGMA</a:t>
                  </a:r>
                </a:p>
              </p:txBody>
            </p:sp>
          </p:grpSp>
          <p:grpSp>
            <p:nvGrpSpPr>
              <p:cNvPr id="24" name="Group 23"/>
              <p:cNvGrpSpPr/>
              <p:nvPr/>
            </p:nvGrpSpPr>
            <p:grpSpPr>
              <a:xfrm>
                <a:off x="931047" y="5359037"/>
                <a:ext cx="1182624" cy="521505"/>
                <a:chOff x="10497312" y="3450335"/>
                <a:chExt cx="1694688" cy="600561"/>
              </a:xfrm>
            </p:grpSpPr>
            <p:sp>
              <p:nvSpPr>
                <p:cNvPr id="25" name="Rounded Rectangle 24"/>
                <p:cNvSpPr/>
                <p:nvPr/>
              </p:nvSpPr>
              <p:spPr>
                <a:xfrm>
                  <a:off x="10497312" y="3450335"/>
                  <a:ext cx="1694688" cy="60056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6" name="Rectangle 25">
                  <a:extLst>
                    <a:ext uri="{FF2B5EF4-FFF2-40B4-BE49-F238E27FC236}">
                      <a16:creationId xmlns:a16="http://schemas.microsoft.com/office/drawing/2014/main" id="{5A81A75A-16C5-DFCB-24B2-3D29BC27C430}"/>
                    </a:ext>
                  </a:extLst>
                </p:cNvPr>
                <p:cNvSpPr/>
                <p:nvPr/>
              </p:nvSpPr>
              <p:spPr>
                <a:xfrm>
                  <a:off x="10624344" y="3529390"/>
                  <a:ext cx="1440623" cy="44245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2000" dirty="0">
                      <a:solidFill>
                        <a:srgbClr val="000000"/>
                      </a:solidFill>
                      <a:latin typeface="Calibri" panose="020F0502020204030204" pitchFamily="34" charset="0"/>
                      <a:cs typeface="Calibri" panose="020F0502020204030204" pitchFamily="34" charset="0"/>
                    </a:rPr>
                    <a:t>FiQuS</a:t>
                  </a:r>
                </a:p>
              </p:txBody>
            </p:sp>
          </p:grpSp>
          <p:grpSp>
            <p:nvGrpSpPr>
              <p:cNvPr id="27" name="Group 26"/>
              <p:cNvGrpSpPr/>
              <p:nvPr/>
            </p:nvGrpSpPr>
            <p:grpSpPr>
              <a:xfrm>
                <a:off x="609601" y="3947343"/>
                <a:ext cx="1182624" cy="521505"/>
                <a:chOff x="10497312" y="3450335"/>
                <a:chExt cx="1694688" cy="600561"/>
              </a:xfrm>
            </p:grpSpPr>
            <p:sp>
              <p:nvSpPr>
                <p:cNvPr id="28" name="Rounded Rectangle 27"/>
                <p:cNvSpPr/>
                <p:nvPr/>
              </p:nvSpPr>
              <p:spPr>
                <a:xfrm>
                  <a:off x="10497312" y="3450335"/>
                  <a:ext cx="1694688" cy="60056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9" name="Rectangle 28">
                  <a:extLst>
                    <a:ext uri="{FF2B5EF4-FFF2-40B4-BE49-F238E27FC236}">
                      <a16:creationId xmlns:a16="http://schemas.microsoft.com/office/drawing/2014/main" id="{5A81A75A-16C5-DFCB-24B2-3D29BC27C430}"/>
                    </a:ext>
                  </a:extLst>
                </p:cNvPr>
                <p:cNvSpPr/>
                <p:nvPr/>
              </p:nvSpPr>
              <p:spPr>
                <a:xfrm>
                  <a:off x="10624344" y="3529390"/>
                  <a:ext cx="1440623" cy="44245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2000" dirty="0">
                      <a:solidFill>
                        <a:srgbClr val="000000"/>
                      </a:solidFill>
                      <a:latin typeface="Calibri" panose="020F0502020204030204" pitchFamily="34" charset="0"/>
                      <a:cs typeface="Calibri" panose="020F0502020204030204" pitchFamily="34" charset="0"/>
                    </a:rPr>
                    <a:t>LEDET</a:t>
                  </a:r>
                </a:p>
              </p:txBody>
            </p:sp>
          </p:grpSp>
          <p:grpSp>
            <p:nvGrpSpPr>
              <p:cNvPr id="30" name="Group 29"/>
              <p:cNvGrpSpPr/>
              <p:nvPr/>
            </p:nvGrpSpPr>
            <p:grpSpPr>
              <a:xfrm>
                <a:off x="6264249" y="3264857"/>
                <a:ext cx="1182624" cy="521505"/>
                <a:chOff x="10497312" y="3450335"/>
                <a:chExt cx="1694688" cy="600561"/>
              </a:xfrm>
            </p:grpSpPr>
            <p:sp>
              <p:nvSpPr>
                <p:cNvPr id="31" name="Rounded Rectangle 30"/>
                <p:cNvSpPr/>
                <p:nvPr/>
              </p:nvSpPr>
              <p:spPr>
                <a:xfrm>
                  <a:off x="10497312" y="3450335"/>
                  <a:ext cx="1694688" cy="60056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2" name="Rectangle 31">
                  <a:extLst>
                    <a:ext uri="{FF2B5EF4-FFF2-40B4-BE49-F238E27FC236}">
                      <a16:creationId xmlns:a16="http://schemas.microsoft.com/office/drawing/2014/main" id="{5A81A75A-16C5-DFCB-24B2-3D29BC27C430}"/>
                    </a:ext>
                  </a:extLst>
                </p:cNvPr>
                <p:cNvSpPr/>
                <p:nvPr/>
              </p:nvSpPr>
              <p:spPr>
                <a:xfrm>
                  <a:off x="10624344" y="3529390"/>
                  <a:ext cx="1440623" cy="44245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2000" dirty="0" err="1" smtClean="0">
                      <a:solidFill>
                        <a:srgbClr val="000000"/>
                      </a:solidFill>
                      <a:latin typeface="Calibri" panose="020F0502020204030204" pitchFamily="34" charset="0"/>
                      <a:cs typeface="Calibri" panose="020F0502020204030204" pitchFamily="34" charset="0"/>
                    </a:rPr>
                    <a:t>PyBBQ</a:t>
                  </a:r>
                  <a:endParaRPr lang="en-US" sz="2000" dirty="0">
                    <a:solidFill>
                      <a:srgbClr val="000000"/>
                    </a:solidFill>
                    <a:latin typeface="Calibri" panose="020F0502020204030204" pitchFamily="34" charset="0"/>
                    <a:cs typeface="Calibri" panose="020F0502020204030204" pitchFamily="34" charset="0"/>
                  </a:endParaRPr>
                </a:p>
              </p:txBody>
            </p:sp>
          </p:grpSp>
          <p:cxnSp>
            <p:nvCxnSpPr>
              <p:cNvPr id="33" name="Straight Arrow Connector 32"/>
              <p:cNvCxnSpPr/>
              <p:nvPr/>
            </p:nvCxnSpPr>
            <p:spPr>
              <a:xfrm flipV="1">
                <a:off x="6274610" y="4291344"/>
                <a:ext cx="1221639" cy="408453"/>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4" name="Straight Arrow Connector 33"/>
              <p:cNvCxnSpPr/>
              <p:nvPr/>
            </p:nvCxnSpPr>
            <p:spPr>
              <a:xfrm flipH="1" flipV="1">
                <a:off x="1937055" y="4291344"/>
                <a:ext cx="1230150" cy="299904"/>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5" name="Straight Arrow Connector 34"/>
              <p:cNvCxnSpPr/>
              <p:nvPr/>
            </p:nvCxnSpPr>
            <p:spPr>
              <a:xfrm flipH="1">
                <a:off x="2193993" y="5432376"/>
                <a:ext cx="964885" cy="208383"/>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6" name="Straight Arrow Connector 35"/>
              <p:cNvCxnSpPr/>
              <p:nvPr/>
            </p:nvCxnSpPr>
            <p:spPr>
              <a:xfrm>
                <a:off x="6137193" y="5157108"/>
                <a:ext cx="718367" cy="30507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7" name="Rounded Rectangle 36"/>
            <p:cNvSpPr/>
            <p:nvPr/>
          </p:nvSpPr>
          <p:spPr>
            <a:xfrm>
              <a:off x="7542577" y="4687168"/>
              <a:ext cx="1182624" cy="52150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8" name="Rectangle 37">
              <a:extLst>
                <a:ext uri="{FF2B5EF4-FFF2-40B4-BE49-F238E27FC236}">
                  <a16:creationId xmlns:a16="http://schemas.microsoft.com/office/drawing/2014/main" id="{5A81A75A-16C5-DFCB-24B2-3D29BC27C430}"/>
                </a:ext>
              </a:extLst>
            </p:cNvPr>
            <p:cNvSpPr/>
            <p:nvPr/>
          </p:nvSpPr>
          <p:spPr>
            <a:xfrm>
              <a:off x="7631226" y="4750738"/>
              <a:ext cx="1005327" cy="384207"/>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2000" dirty="0">
                  <a:solidFill>
                    <a:srgbClr val="000000"/>
                  </a:solidFill>
                  <a:latin typeface="Calibri" panose="020F0502020204030204" pitchFamily="34" charset="0"/>
                  <a:cs typeface="Calibri" panose="020F0502020204030204" pitchFamily="34" charset="0"/>
                </a:rPr>
                <a:t>…</a:t>
              </a:r>
            </a:p>
          </p:txBody>
        </p:sp>
        <p:cxnSp>
          <p:nvCxnSpPr>
            <p:cNvPr id="39" name="Straight Arrow Connector 38"/>
            <p:cNvCxnSpPr/>
            <p:nvPr/>
          </p:nvCxnSpPr>
          <p:spPr>
            <a:xfrm flipV="1">
              <a:off x="6357821" y="4913591"/>
              <a:ext cx="1000403" cy="17625"/>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grpSp>
        <p:nvGrpSpPr>
          <p:cNvPr id="9" name="Group 8"/>
          <p:cNvGrpSpPr/>
          <p:nvPr/>
        </p:nvGrpSpPr>
        <p:grpSpPr>
          <a:xfrm>
            <a:off x="9526923" y="4601872"/>
            <a:ext cx="2531453" cy="1534130"/>
            <a:chOff x="9566608" y="4601872"/>
            <a:chExt cx="2531453" cy="1534130"/>
          </a:xfrm>
        </p:grpSpPr>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t="51345" r="50328"/>
            <a:stretch/>
          </p:blipFill>
          <p:spPr>
            <a:xfrm>
              <a:off x="9566608" y="4633711"/>
              <a:ext cx="1173939" cy="1149923"/>
            </a:xfrm>
            <a:prstGeom prst="rect">
              <a:avLst/>
            </a:prstGeom>
          </p:spPr>
        </p:pic>
        <p:pic>
          <p:nvPicPr>
            <p:cNvPr id="41" name="Picture 40"/>
            <p:cNvPicPr>
              <a:picLocks noChangeAspect="1"/>
            </p:cNvPicPr>
            <p:nvPr/>
          </p:nvPicPr>
          <p:blipFill rotWithShape="1">
            <a:blip r:embed="rId4">
              <a:extLst>
                <a:ext uri="{28A0092B-C50C-407E-A947-70E740481C1C}">
                  <a14:useLocalDpi xmlns:a14="http://schemas.microsoft.com/office/drawing/2010/main" val="0"/>
                </a:ext>
              </a:extLst>
            </a:blip>
            <a:srcRect l="73258" t="50616"/>
            <a:stretch/>
          </p:blipFill>
          <p:spPr>
            <a:xfrm>
              <a:off x="11466037" y="4601872"/>
              <a:ext cx="632024" cy="1167154"/>
            </a:xfrm>
            <a:prstGeom prst="rect">
              <a:avLst/>
            </a:prstGeom>
          </p:spPr>
        </p:pic>
        <p:pic>
          <p:nvPicPr>
            <p:cNvPr id="42" name="Picture 41"/>
            <p:cNvPicPr>
              <a:picLocks noChangeAspect="1"/>
            </p:cNvPicPr>
            <p:nvPr/>
          </p:nvPicPr>
          <p:blipFill rotWithShape="1">
            <a:blip r:embed="rId4">
              <a:extLst>
                <a:ext uri="{28A0092B-C50C-407E-A947-70E740481C1C}">
                  <a14:useLocalDpi xmlns:a14="http://schemas.microsoft.com/office/drawing/2010/main" val="0"/>
                </a:ext>
              </a:extLst>
            </a:blip>
            <a:srcRect l="21125" t="67730" r="73538" b="17150"/>
            <a:stretch/>
          </p:blipFill>
          <p:spPr>
            <a:xfrm>
              <a:off x="11377389" y="5006773"/>
              <a:ext cx="126124" cy="357352"/>
            </a:xfrm>
            <a:prstGeom prst="rect">
              <a:avLst/>
            </a:prstGeom>
          </p:spPr>
        </p:pic>
        <p:grpSp>
          <p:nvGrpSpPr>
            <p:cNvPr id="3" name="Group 2"/>
            <p:cNvGrpSpPr/>
            <p:nvPr/>
          </p:nvGrpSpPr>
          <p:grpSpPr>
            <a:xfrm>
              <a:off x="10990457" y="4653295"/>
              <a:ext cx="602093" cy="1018501"/>
              <a:chOff x="10787742" y="3013712"/>
              <a:chExt cx="602093" cy="1018501"/>
            </a:xfrm>
          </p:grpSpPr>
          <p:pic>
            <p:nvPicPr>
              <p:cNvPr id="40" name="Picture 39"/>
              <p:cNvPicPr>
                <a:picLocks noChangeAspect="1"/>
              </p:cNvPicPr>
              <p:nvPr/>
            </p:nvPicPr>
            <p:blipFill rotWithShape="1">
              <a:blip r:embed="rId4">
                <a:extLst>
                  <a:ext uri="{28A0092B-C50C-407E-A947-70E740481C1C}">
                    <a14:useLocalDpi xmlns:a14="http://schemas.microsoft.com/office/drawing/2010/main" val="0"/>
                  </a:ext>
                </a:extLst>
              </a:blip>
              <a:srcRect l="10982" t="2156" r="71675" b="88060"/>
              <a:stretch/>
            </p:blipFill>
            <p:spPr>
              <a:xfrm>
                <a:off x="10979931" y="3013712"/>
                <a:ext cx="409904" cy="231228"/>
              </a:xfrm>
              <a:prstGeom prst="rect">
                <a:avLst/>
              </a:prstGeom>
            </p:spPr>
          </p:pic>
          <p:pic>
            <p:nvPicPr>
              <p:cNvPr id="44" name="Picture 43"/>
              <p:cNvPicPr>
                <a:picLocks noChangeAspect="1"/>
              </p:cNvPicPr>
              <p:nvPr/>
            </p:nvPicPr>
            <p:blipFill rotWithShape="1">
              <a:blip r:embed="rId4">
                <a:extLst>
                  <a:ext uri="{28A0092B-C50C-407E-A947-70E740481C1C}">
                    <a14:useLocalDpi xmlns:a14="http://schemas.microsoft.com/office/drawing/2010/main" val="0"/>
                  </a:ext>
                </a:extLst>
              </a:blip>
              <a:srcRect l="10982" t="2156" r="71675" b="88060"/>
              <a:stretch/>
            </p:blipFill>
            <p:spPr>
              <a:xfrm rot="18517840">
                <a:off x="10698404" y="3281555"/>
                <a:ext cx="409904" cy="231228"/>
              </a:xfrm>
              <a:prstGeom prst="rect">
                <a:avLst/>
              </a:prstGeom>
            </p:spPr>
          </p:pic>
          <p:pic>
            <p:nvPicPr>
              <p:cNvPr id="45" name="Picture 44"/>
              <p:cNvPicPr>
                <a:picLocks noChangeAspect="1"/>
              </p:cNvPicPr>
              <p:nvPr/>
            </p:nvPicPr>
            <p:blipFill rotWithShape="1">
              <a:blip r:embed="rId4">
                <a:extLst>
                  <a:ext uri="{28A0092B-C50C-407E-A947-70E740481C1C}">
                    <a14:useLocalDpi xmlns:a14="http://schemas.microsoft.com/office/drawing/2010/main" val="0"/>
                  </a:ext>
                </a:extLst>
              </a:blip>
              <a:srcRect l="10982" t="2156" r="71675" b="88060"/>
              <a:stretch/>
            </p:blipFill>
            <p:spPr>
              <a:xfrm rot="14977960">
                <a:off x="10745702" y="3665184"/>
                <a:ext cx="409904" cy="231228"/>
              </a:xfrm>
              <a:prstGeom prst="rect">
                <a:avLst/>
              </a:prstGeom>
            </p:spPr>
          </p:pic>
          <p:pic>
            <p:nvPicPr>
              <p:cNvPr id="46" name="Picture 45"/>
              <p:cNvPicPr>
                <a:picLocks noChangeAspect="1"/>
              </p:cNvPicPr>
              <p:nvPr/>
            </p:nvPicPr>
            <p:blipFill rotWithShape="1">
              <a:blip r:embed="rId4">
                <a:extLst>
                  <a:ext uri="{28A0092B-C50C-407E-A947-70E740481C1C}">
                    <a14:useLocalDpi xmlns:a14="http://schemas.microsoft.com/office/drawing/2010/main" val="0"/>
                  </a:ext>
                </a:extLst>
              </a:blip>
              <a:srcRect l="16171" t="2156" r="71675" b="88060"/>
              <a:stretch/>
            </p:blipFill>
            <p:spPr>
              <a:xfrm rot="13060695">
                <a:off x="10973057" y="3800985"/>
                <a:ext cx="287244" cy="231228"/>
              </a:xfrm>
              <a:prstGeom prst="rect">
                <a:avLst/>
              </a:prstGeom>
            </p:spPr>
          </p:pic>
        </p:grpSp>
        <p:sp>
          <p:nvSpPr>
            <p:cNvPr id="47" name="Rectangle 46">
              <a:extLst>
                <a:ext uri="{FF2B5EF4-FFF2-40B4-BE49-F238E27FC236}">
                  <a16:creationId xmlns:a16="http://schemas.microsoft.com/office/drawing/2014/main" id="{5A81A75A-16C5-DFCB-24B2-3D29BC27C430}"/>
                </a:ext>
              </a:extLst>
            </p:cNvPr>
            <p:cNvSpPr/>
            <p:nvPr/>
          </p:nvSpPr>
          <p:spPr>
            <a:xfrm>
              <a:off x="9647298" y="5751795"/>
              <a:ext cx="1005327" cy="384207"/>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2000" dirty="0" smtClean="0">
                  <a:solidFill>
                    <a:srgbClr val="000000"/>
                  </a:solidFill>
                  <a:latin typeface="Calibri" panose="020F0502020204030204" pitchFamily="34" charset="0"/>
                  <a:cs typeface="Calibri" panose="020F0502020204030204" pitchFamily="34" charset="0"/>
                </a:rPr>
                <a:t>LHC</a:t>
              </a:r>
              <a:endParaRPr lang="en-US" sz="2000" dirty="0">
                <a:solidFill>
                  <a:srgbClr val="000000"/>
                </a:solidFill>
                <a:latin typeface="Calibri" panose="020F0502020204030204" pitchFamily="34" charset="0"/>
                <a:cs typeface="Calibri" panose="020F0502020204030204" pitchFamily="34" charset="0"/>
              </a:endParaRPr>
            </a:p>
          </p:txBody>
        </p:sp>
        <p:sp>
          <p:nvSpPr>
            <p:cNvPr id="48" name="Rectangle 47">
              <a:extLst>
                <a:ext uri="{FF2B5EF4-FFF2-40B4-BE49-F238E27FC236}">
                  <a16:creationId xmlns:a16="http://schemas.microsoft.com/office/drawing/2014/main" id="{5A81A75A-16C5-DFCB-24B2-3D29BC27C430}"/>
                </a:ext>
              </a:extLst>
            </p:cNvPr>
            <p:cNvSpPr/>
            <p:nvPr/>
          </p:nvSpPr>
          <p:spPr>
            <a:xfrm>
              <a:off x="11065824" y="5726196"/>
              <a:ext cx="1005327" cy="384207"/>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fontAlgn="t"/>
              <a:r>
                <a:rPr lang="en-US" sz="2000" dirty="0" smtClean="0">
                  <a:solidFill>
                    <a:srgbClr val="000000"/>
                  </a:solidFill>
                  <a:latin typeface="Calibri" panose="020F0502020204030204" pitchFamily="34" charset="0"/>
                  <a:cs typeface="Calibri" panose="020F0502020204030204" pitchFamily="34" charset="0"/>
                </a:rPr>
                <a:t>HL-LHC</a:t>
              </a:r>
              <a:endParaRPr lang="en-US" sz="2000" dirty="0">
                <a:solidFill>
                  <a:srgbClr val="000000"/>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959209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1" y="228656"/>
            <a:ext cx="10969139"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latin typeface="Calibri" panose="020F0502020204030204" pitchFamily="34" charset="0"/>
                <a:cs typeface="Calibri" panose="020F0502020204030204" pitchFamily="34" charset="0"/>
              </a:rPr>
              <a:t>Ad 2) </a:t>
            </a:r>
            <a:r>
              <a:rPr lang="en-GB" dirty="0">
                <a:latin typeface="Calibri" panose="020F0502020204030204" pitchFamily="34" charset="0"/>
                <a:cs typeface="Calibri" panose="020F0502020204030204" pitchFamily="34" charset="0"/>
                <a:sym typeface="Wingdings" panose="05000000000000000000" pitchFamily="2" charset="2"/>
              </a:rPr>
              <a:t>A way to get magnet specific conductor parameters</a:t>
            </a:r>
            <a:endParaRPr lang="en-GB" dirty="0">
              <a:latin typeface="Calibri" panose="020F0502020204030204" pitchFamily="34" charset="0"/>
              <a:cs typeface="Calibri" panose="020F0502020204030204" pitchFamily="34" charset="0"/>
            </a:endParaRPr>
          </a:p>
        </p:txBody>
      </p:sp>
      <p:sp>
        <p:nvSpPr>
          <p:cNvPr id="6" name="TextBox 5"/>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grpSp>
        <p:nvGrpSpPr>
          <p:cNvPr id="15" name="Group 14"/>
          <p:cNvGrpSpPr/>
          <p:nvPr/>
        </p:nvGrpSpPr>
        <p:grpSpPr>
          <a:xfrm>
            <a:off x="0" y="1986864"/>
            <a:ext cx="12192000" cy="1388772"/>
            <a:chOff x="0" y="1986864"/>
            <a:chExt cx="12192000" cy="1388772"/>
          </a:xfrm>
        </p:grpSpPr>
        <p:sp>
          <p:nvSpPr>
            <p:cNvPr id="8" name="TextBox 7"/>
            <p:cNvSpPr txBox="1"/>
            <p:nvPr/>
          </p:nvSpPr>
          <p:spPr>
            <a:xfrm rot="5400000">
              <a:off x="5663790" y="2928408"/>
              <a:ext cx="525124" cy="369332"/>
            </a:xfrm>
            <a:prstGeom prst="rect">
              <a:avLst/>
            </a:prstGeom>
            <a:noFill/>
          </p:spPr>
          <p:txBody>
            <a:bodyPr wrap="square" rtlCol="0">
              <a:spAutoFit/>
            </a:bodyPr>
            <a:lstStyle/>
            <a:p>
              <a:pPr algn="ctr"/>
              <a:r>
                <a:rPr lang="en-GB" dirty="0">
                  <a:solidFill>
                    <a:schemeClr val="accent6"/>
                  </a:solidFill>
                </a:rPr>
                <a:t>…</a:t>
              </a:r>
            </a:p>
          </p:txBody>
        </p:sp>
        <p:pic>
          <p:nvPicPr>
            <p:cNvPr id="9" name="Picture 8"/>
            <p:cNvPicPr>
              <a:picLocks noChangeAspect="1"/>
            </p:cNvPicPr>
            <p:nvPr/>
          </p:nvPicPr>
          <p:blipFill rotWithShape="1">
            <a:blip r:embed="rId3"/>
            <a:srcRect b="11138"/>
            <a:stretch/>
          </p:blipFill>
          <p:spPr>
            <a:xfrm>
              <a:off x="0" y="1986864"/>
              <a:ext cx="12192000" cy="976672"/>
            </a:xfrm>
            <a:prstGeom prst="rect">
              <a:avLst/>
            </a:prstGeom>
          </p:spPr>
        </p:pic>
      </p:grpSp>
      <p:sp>
        <p:nvSpPr>
          <p:cNvPr id="10" name="TextBox 9"/>
          <p:cNvSpPr txBox="1"/>
          <p:nvPr/>
        </p:nvSpPr>
        <p:spPr>
          <a:xfrm>
            <a:off x="73452" y="945664"/>
            <a:ext cx="12041436" cy="400110"/>
          </a:xfrm>
          <a:prstGeom prst="rect">
            <a:avLst/>
          </a:prstGeom>
          <a:noFill/>
        </p:spPr>
        <p:txBody>
          <a:bodyPr wrap="square" rtlCol="0">
            <a:spAutoFit/>
          </a:bodyPr>
          <a:lstStyle/>
          <a:p>
            <a:pPr algn="ctr"/>
            <a:r>
              <a:rPr lang="en-GB" sz="2000" dirty="0">
                <a:solidFill>
                  <a:schemeClr val="accent6"/>
                </a:solidFill>
              </a:rPr>
              <a:t>Introduction of new step: </a:t>
            </a:r>
            <a:r>
              <a:rPr lang="en-GB" sz="2000" b="1" dirty="0" err="1" smtClean="0">
                <a:solidFill>
                  <a:schemeClr val="accent6"/>
                </a:solidFill>
              </a:rPr>
              <a:t>ParsimConductor</a:t>
            </a:r>
            <a:endParaRPr lang="en-GB" sz="2000" b="1" dirty="0">
              <a:solidFill>
                <a:schemeClr val="accent6"/>
              </a:solidFill>
            </a:endParaRPr>
          </a:p>
        </p:txBody>
      </p:sp>
      <p:sp>
        <p:nvSpPr>
          <p:cNvPr id="11" name="TextBox 10"/>
          <p:cNvSpPr txBox="1"/>
          <p:nvPr/>
        </p:nvSpPr>
        <p:spPr>
          <a:xfrm>
            <a:off x="209323" y="1499743"/>
            <a:ext cx="12041436" cy="369332"/>
          </a:xfrm>
          <a:prstGeom prst="rect">
            <a:avLst/>
          </a:prstGeom>
          <a:noFill/>
        </p:spPr>
        <p:txBody>
          <a:bodyPr wrap="square" rtlCol="0">
            <a:spAutoFit/>
          </a:bodyPr>
          <a:lstStyle/>
          <a:p>
            <a:r>
              <a:rPr lang="en-GB" u="sng" dirty="0">
                <a:solidFill>
                  <a:schemeClr val="accent6"/>
                </a:solidFill>
              </a:rPr>
              <a:t>1. Reads conductor database</a:t>
            </a:r>
          </a:p>
        </p:txBody>
      </p:sp>
      <p:sp>
        <p:nvSpPr>
          <p:cNvPr id="12" name="TextBox 11"/>
          <p:cNvSpPr txBox="1"/>
          <p:nvPr/>
        </p:nvSpPr>
        <p:spPr>
          <a:xfrm>
            <a:off x="209323" y="3601207"/>
            <a:ext cx="12041436" cy="369332"/>
          </a:xfrm>
          <a:prstGeom prst="rect">
            <a:avLst/>
          </a:prstGeom>
          <a:noFill/>
        </p:spPr>
        <p:txBody>
          <a:bodyPr wrap="square" rtlCol="0">
            <a:spAutoFit/>
          </a:bodyPr>
          <a:lstStyle/>
          <a:p>
            <a:r>
              <a:rPr lang="en-GB" u="sng" dirty="0">
                <a:solidFill>
                  <a:schemeClr val="accent6"/>
                </a:solidFill>
              </a:rPr>
              <a:t>2. Calculates conductor parameters for all coils</a:t>
            </a:r>
          </a:p>
        </p:txBody>
      </p:sp>
      <p:sp>
        <p:nvSpPr>
          <p:cNvPr id="13" name="TextBox 12"/>
          <p:cNvSpPr txBox="1"/>
          <p:nvPr/>
        </p:nvSpPr>
        <p:spPr>
          <a:xfrm>
            <a:off x="209323" y="5467193"/>
            <a:ext cx="12041436" cy="369332"/>
          </a:xfrm>
          <a:prstGeom prst="rect">
            <a:avLst/>
          </a:prstGeom>
          <a:noFill/>
        </p:spPr>
        <p:txBody>
          <a:bodyPr wrap="square" rtlCol="0">
            <a:spAutoFit/>
          </a:bodyPr>
          <a:lstStyle/>
          <a:p>
            <a:r>
              <a:rPr lang="en-GB" u="sng" dirty="0">
                <a:solidFill>
                  <a:schemeClr val="accent6"/>
                </a:solidFill>
              </a:rPr>
              <a:t>3. Assigns parameters to all the correct conductors in the model </a:t>
            </a:r>
            <a:r>
              <a:rPr lang="en-GB" u="sng" dirty="0">
                <a:solidFill>
                  <a:schemeClr val="accent6"/>
                </a:solidFill>
                <a:sym typeface="Wingdings" panose="05000000000000000000" pitchFamily="2" charset="2"/>
              </a:rPr>
              <a:t> new Step: </a:t>
            </a:r>
            <a:r>
              <a:rPr lang="en-GB" u="sng" dirty="0" err="1" smtClean="0">
                <a:solidFill>
                  <a:schemeClr val="accent6"/>
                </a:solidFill>
                <a:sym typeface="Wingdings" panose="05000000000000000000" pitchFamily="2" charset="2"/>
              </a:rPr>
              <a:t>ParsimSweeper</a:t>
            </a:r>
            <a:endParaRPr lang="en-GB" u="sng" dirty="0">
              <a:solidFill>
                <a:schemeClr val="accent6"/>
              </a:solidFill>
            </a:endParaRPr>
          </a:p>
        </p:txBody>
      </p:sp>
      <p:sp>
        <p:nvSpPr>
          <p:cNvPr id="2" name="Rectangle 1"/>
          <p:cNvSpPr/>
          <p:nvPr/>
        </p:nvSpPr>
        <p:spPr>
          <a:xfrm>
            <a:off x="975361" y="4033315"/>
            <a:ext cx="10131623" cy="369332"/>
          </a:xfrm>
          <a:prstGeom prst="rect">
            <a:avLst/>
          </a:prstGeom>
        </p:spPr>
        <p:txBody>
          <a:bodyPr wrap="square">
            <a:spAutoFit/>
          </a:bodyPr>
          <a:lstStyle/>
          <a:p>
            <a:r>
              <a:rPr lang="en-GB" dirty="0">
                <a:solidFill>
                  <a:schemeClr val="accent6"/>
                </a:solidFill>
                <a:sym typeface="Wingdings" panose="05000000000000000000" pitchFamily="2" charset="2"/>
              </a:rPr>
              <a:t>	       Critical current measurements 	   </a:t>
            </a:r>
            <a:r>
              <a:rPr lang="en-GB" dirty="0" err="1">
                <a:solidFill>
                  <a:schemeClr val="accent6"/>
                </a:solidFill>
                <a:sym typeface="Wingdings" panose="05000000000000000000" pitchFamily="2" charset="2"/>
              </a:rPr>
              <a:t>Jc</a:t>
            </a:r>
            <a:r>
              <a:rPr lang="en-GB" dirty="0">
                <a:solidFill>
                  <a:schemeClr val="accent6"/>
                </a:solidFill>
                <a:sym typeface="Wingdings" panose="05000000000000000000" pitchFamily="2" charset="2"/>
              </a:rPr>
              <a:t> fit parameters (</a:t>
            </a:r>
            <a:r>
              <a:rPr lang="en-GB" dirty="0" smtClean="0">
                <a:solidFill>
                  <a:schemeClr val="accent6"/>
                </a:solidFill>
                <a:sym typeface="Wingdings" panose="05000000000000000000" pitchFamily="2" charset="2"/>
              </a:rPr>
              <a:t>CUDI1, </a:t>
            </a:r>
            <a:r>
              <a:rPr lang="en-GB" dirty="0">
                <a:solidFill>
                  <a:schemeClr val="accent6"/>
                </a:solidFill>
                <a:sym typeface="Wingdings" panose="05000000000000000000" pitchFamily="2" charset="2"/>
              </a:rPr>
              <a:t>Summers, Bordini)</a:t>
            </a:r>
          </a:p>
        </p:txBody>
      </p:sp>
      <p:sp>
        <p:nvSpPr>
          <p:cNvPr id="17" name="Rectangle 16"/>
          <p:cNvSpPr/>
          <p:nvPr/>
        </p:nvSpPr>
        <p:spPr>
          <a:xfrm>
            <a:off x="975360" y="4465358"/>
            <a:ext cx="10131623" cy="369332"/>
          </a:xfrm>
          <a:prstGeom prst="rect">
            <a:avLst/>
          </a:prstGeom>
        </p:spPr>
        <p:txBody>
          <a:bodyPr wrap="square">
            <a:spAutoFit/>
          </a:bodyPr>
          <a:lstStyle/>
          <a:p>
            <a:r>
              <a:rPr lang="en-GB" dirty="0">
                <a:solidFill>
                  <a:schemeClr val="accent6"/>
                </a:solidFill>
              </a:rPr>
              <a:t>	          RT resistance measurement 	</a:t>
            </a:r>
            <a:r>
              <a:rPr lang="en-GB" dirty="0">
                <a:solidFill>
                  <a:schemeClr val="accent6"/>
                </a:solidFill>
                <a:sym typeface="Wingdings" panose="05000000000000000000" pitchFamily="2" charset="2"/>
              </a:rPr>
              <a:t>   Optimization of Variables with some uncertainty</a:t>
            </a:r>
            <a:endParaRPr lang="en-GB" dirty="0">
              <a:solidFill>
                <a:schemeClr val="accent6"/>
              </a:solidFill>
            </a:endParaRPr>
          </a:p>
        </p:txBody>
      </p:sp>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l="51450" b="50077"/>
          <a:stretch/>
        </p:blipFill>
        <p:spPr>
          <a:xfrm>
            <a:off x="10967459" y="5087257"/>
            <a:ext cx="1147429" cy="1179891"/>
          </a:xfrm>
          <a:prstGeom prst="rect">
            <a:avLst/>
          </a:prstGeom>
        </p:spPr>
      </p:pic>
    </p:spTree>
    <p:extLst>
      <p:ext uri="{BB962C8B-B14F-4D97-AF65-F5344CB8AC3E}">
        <p14:creationId xmlns:p14="http://schemas.microsoft.com/office/powerpoint/2010/main" val="3688329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2"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1" y="228656"/>
            <a:ext cx="10969139"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latin typeface="Calibri" panose="020F0502020204030204" pitchFamily="34" charset="0"/>
                <a:cs typeface="Calibri" panose="020F0502020204030204" pitchFamily="34" charset="0"/>
              </a:rPr>
              <a:t>Ad 3) </a:t>
            </a:r>
            <a:r>
              <a:rPr lang="en-GB" dirty="0">
                <a:latin typeface="Calibri" panose="020F0502020204030204" pitchFamily="34" charset="0"/>
                <a:cs typeface="Calibri" panose="020F0502020204030204" pitchFamily="34" charset="0"/>
                <a:sym typeface="Wingdings" panose="05000000000000000000" pitchFamily="2" charset="2"/>
              </a:rPr>
              <a:t>A way to get event specific information</a:t>
            </a:r>
            <a:endParaRPr lang="en-GB" dirty="0">
              <a:latin typeface="Calibri" panose="020F0502020204030204" pitchFamily="34" charset="0"/>
              <a:cs typeface="Calibri" panose="020F0502020204030204" pitchFamily="34" charset="0"/>
            </a:endParaRPr>
          </a:p>
        </p:txBody>
      </p:sp>
      <p:sp>
        <p:nvSpPr>
          <p:cNvPr id="8" name="TextBox 7"/>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sp>
        <p:nvSpPr>
          <p:cNvPr id="10" name="TextBox 9"/>
          <p:cNvSpPr txBox="1"/>
          <p:nvPr/>
        </p:nvSpPr>
        <p:spPr>
          <a:xfrm>
            <a:off x="73452" y="945664"/>
            <a:ext cx="12041436" cy="400110"/>
          </a:xfrm>
          <a:prstGeom prst="rect">
            <a:avLst/>
          </a:prstGeom>
          <a:noFill/>
        </p:spPr>
        <p:txBody>
          <a:bodyPr wrap="square" rtlCol="0">
            <a:spAutoFit/>
          </a:bodyPr>
          <a:lstStyle/>
          <a:p>
            <a:pPr algn="ctr"/>
            <a:r>
              <a:rPr lang="en-GB" sz="2000" dirty="0">
                <a:solidFill>
                  <a:schemeClr val="accent6"/>
                </a:solidFill>
              </a:rPr>
              <a:t>Introduction of new step: </a:t>
            </a:r>
            <a:r>
              <a:rPr lang="en-GB" sz="2000" b="1" dirty="0" err="1" smtClean="0">
                <a:solidFill>
                  <a:schemeClr val="accent6"/>
                </a:solidFill>
              </a:rPr>
              <a:t>ParsimEvent</a:t>
            </a:r>
            <a:endParaRPr lang="en-GB" sz="2000" b="1" dirty="0">
              <a:solidFill>
                <a:schemeClr val="accent6"/>
              </a:solidFill>
            </a:endParaRPr>
          </a:p>
        </p:txBody>
      </p:sp>
      <p:sp>
        <p:nvSpPr>
          <p:cNvPr id="12" name="TextBox 11"/>
          <p:cNvSpPr txBox="1"/>
          <p:nvPr/>
        </p:nvSpPr>
        <p:spPr>
          <a:xfrm>
            <a:off x="209323" y="1306579"/>
            <a:ext cx="12041436" cy="369332"/>
          </a:xfrm>
          <a:prstGeom prst="rect">
            <a:avLst/>
          </a:prstGeom>
          <a:noFill/>
        </p:spPr>
        <p:txBody>
          <a:bodyPr wrap="square" rtlCol="0">
            <a:spAutoFit/>
          </a:bodyPr>
          <a:lstStyle/>
          <a:p>
            <a:r>
              <a:rPr lang="en-GB" u="sng" dirty="0">
                <a:solidFill>
                  <a:schemeClr val="accent6"/>
                </a:solidFill>
              </a:rPr>
              <a:t>1. Reads quench dictionary</a:t>
            </a:r>
          </a:p>
        </p:txBody>
      </p:sp>
      <p:sp>
        <p:nvSpPr>
          <p:cNvPr id="14" name="TextBox 13"/>
          <p:cNvSpPr txBox="1"/>
          <p:nvPr/>
        </p:nvSpPr>
        <p:spPr>
          <a:xfrm>
            <a:off x="209323" y="3141285"/>
            <a:ext cx="12041436" cy="369332"/>
          </a:xfrm>
          <a:prstGeom prst="rect">
            <a:avLst/>
          </a:prstGeom>
          <a:noFill/>
        </p:spPr>
        <p:txBody>
          <a:bodyPr wrap="square" rtlCol="0">
            <a:spAutoFit/>
          </a:bodyPr>
          <a:lstStyle/>
          <a:p>
            <a:r>
              <a:rPr lang="en-GB" u="sng" dirty="0">
                <a:solidFill>
                  <a:schemeClr val="accent6"/>
                </a:solidFill>
              </a:rPr>
              <a:t>2. Calculates various simulation parameters</a:t>
            </a:r>
          </a:p>
        </p:txBody>
      </p:sp>
      <p:sp>
        <p:nvSpPr>
          <p:cNvPr id="15" name="TextBox 14"/>
          <p:cNvSpPr txBox="1"/>
          <p:nvPr/>
        </p:nvSpPr>
        <p:spPr>
          <a:xfrm>
            <a:off x="209323" y="5773610"/>
            <a:ext cx="12041436" cy="369332"/>
          </a:xfrm>
          <a:prstGeom prst="rect">
            <a:avLst/>
          </a:prstGeom>
          <a:noFill/>
        </p:spPr>
        <p:txBody>
          <a:bodyPr wrap="square" rtlCol="0">
            <a:spAutoFit/>
          </a:bodyPr>
          <a:lstStyle/>
          <a:p>
            <a:r>
              <a:rPr lang="en-GB" u="sng" dirty="0">
                <a:solidFill>
                  <a:schemeClr val="accent6"/>
                </a:solidFill>
              </a:rPr>
              <a:t>4. Assigns parameters to the model </a:t>
            </a:r>
            <a:r>
              <a:rPr lang="en-GB" u="sng" dirty="0">
                <a:solidFill>
                  <a:schemeClr val="accent6"/>
                </a:solidFill>
                <a:sym typeface="Wingdings" panose="05000000000000000000" pitchFamily="2" charset="2"/>
              </a:rPr>
              <a:t> new Step: </a:t>
            </a:r>
            <a:r>
              <a:rPr lang="en-GB" u="sng" dirty="0" err="1" smtClean="0">
                <a:solidFill>
                  <a:schemeClr val="accent6"/>
                </a:solidFill>
                <a:sym typeface="Wingdings" panose="05000000000000000000" pitchFamily="2" charset="2"/>
              </a:rPr>
              <a:t>ParsimSweeper</a:t>
            </a:r>
            <a:r>
              <a:rPr lang="en-GB" u="sng" dirty="0" smtClean="0">
                <a:solidFill>
                  <a:schemeClr val="accent6"/>
                </a:solidFill>
              </a:rPr>
              <a:t> </a:t>
            </a:r>
            <a:endParaRPr lang="en-GB" u="sng" dirty="0">
              <a:solidFill>
                <a:schemeClr val="accent6"/>
              </a:solidFill>
            </a:endParaRPr>
          </a:p>
        </p:txBody>
      </p:sp>
      <p:grpSp>
        <p:nvGrpSpPr>
          <p:cNvPr id="20" name="Group 19"/>
          <p:cNvGrpSpPr/>
          <p:nvPr/>
        </p:nvGrpSpPr>
        <p:grpSpPr>
          <a:xfrm>
            <a:off x="0" y="-3172903"/>
            <a:ext cx="12192000" cy="12192000"/>
            <a:chOff x="0" y="-3172903"/>
            <a:chExt cx="12192000" cy="12192000"/>
          </a:xfrm>
        </p:grpSpPr>
        <p:sp>
          <p:nvSpPr>
            <p:cNvPr id="13" name="TextBox 12"/>
            <p:cNvSpPr txBox="1"/>
            <p:nvPr/>
          </p:nvSpPr>
          <p:spPr>
            <a:xfrm rot="5400000">
              <a:off x="0" y="2738431"/>
              <a:ext cx="12192000" cy="369332"/>
            </a:xfrm>
            <a:prstGeom prst="rect">
              <a:avLst/>
            </a:prstGeom>
            <a:noFill/>
          </p:spPr>
          <p:txBody>
            <a:bodyPr wrap="square" rtlCol="0">
              <a:spAutoFit/>
            </a:bodyPr>
            <a:lstStyle/>
            <a:p>
              <a:pPr algn="ctr"/>
              <a:r>
                <a:rPr lang="en-GB" dirty="0">
                  <a:solidFill>
                    <a:schemeClr val="accent6"/>
                  </a:solidFill>
                </a:rPr>
                <a:t>…</a:t>
              </a:r>
            </a:p>
          </p:txBody>
        </p:sp>
        <p:pic>
          <p:nvPicPr>
            <p:cNvPr id="17" name="Picture 16"/>
            <p:cNvPicPr>
              <a:picLocks noChangeAspect="1"/>
            </p:cNvPicPr>
            <p:nvPr/>
          </p:nvPicPr>
          <p:blipFill>
            <a:blip r:embed="rId3"/>
            <a:stretch>
              <a:fillRect/>
            </a:stretch>
          </p:blipFill>
          <p:spPr>
            <a:xfrm>
              <a:off x="0" y="1822331"/>
              <a:ext cx="12192000" cy="981728"/>
            </a:xfrm>
            <a:prstGeom prst="rect">
              <a:avLst/>
            </a:prstGeom>
          </p:spPr>
        </p:pic>
      </p:grpSp>
      <p:sp>
        <p:nvSpPr>
          <p:cNvPr id="19" name="TextBox 18"/>
          <p:cNvSpPr txBox="1"/>
          <p:nvPr/>
        </p:nvSpPr>
        <p:spPr>
          <a:xfrm>
            <a:off x="209323" y="5267134"/>
            <a:ext cx="10141685" cy="369332"/>
          </a:xfrm>
          <a:prstGeom prst="rect">
            <a:avLst/>
          </a:prstGeom>
          <a:noFill/>
        </p:spPr>
        <p:txBody>
          <a:bodyPr wrap="square" rtlCol="0">
            <a:spAutoFit/>
          </a:bodyPr>
          <a:lstStyle/>
          <a:p>
            <a:r>
              <a:rPr lang="en-GB" u="sng" dirty="0">
                <a:solidFill>
                  <a:schemeClr val="accent6"/>
                </a:solidFill>
              </a:rPr>
              <a:t>3. Setup initialization files for Viewer (mark data for conversion, find paths and timestamps)</a:t>
            </a:r>
          </a:p>
        </p:txBody>
      </p:sp>
      <p:pic>
        <p:nvPicPr>
          <p:cNvPr id="2" name="Picture 1"/>
          <p:cNvPicPr>
            <a:picLocks noChangeAspect="1"/>
          </p:cNvPicPr>
          <p:nvPr/>
        </p:nvPicPr>
        <p:blipFill>
          <a:blip r:embed="rId4"/>
          <a:stretch>
            <a:fillRect/>
          </a:stretch>
        </p:blipFill>
        <p:spPr>
          <a:xfrm>
            <a:off x="4857580" y="3144672"/>
            <a:ext cx="2793679" cy="2085885"/>
          </a:xfrm>
          <a:prstGeom prst="rect">
            <a:avLst/>
          </a:prstGeom>
        </p:spPr>
      </p:pic>
      <p:grpSp>
        <p:nvGrpSpPr>
          <p:cNvPr id="3" name="Group 2"/>
          <p:cNvGrpSpPr/>
          <p:nvPr/>
        </p:nvGrpSpPr>
        <p:grpSpPr>
          <a:xfrm>
            <a:off x="385322" y="3515605"/>
            <a:ext cx="4174056" cy="1662978"/>
            <a:chOff x="385322" y="3600949"/>
            <a:chExt cx="4174056" cy="1662978"/>
          </a:xfrm>
        </p:grpSpPr>
        <p:pic>
          <p:nvPicPr>
            <p:cNvPr id="16" name="Picture 15"/>
            <p:cNvPicPr>
              <a:picLocks noChangeAspect="1"/>
            </p:cNvPicPr>
            <p:nvPr/>
          </p:nvPicPr>
          <p:blipFill rotWithShape="1">
            <a:blip r:embed="rId5"/>
            <a:srcRect t="6943"/>
            <a:stretch/>
          </p:blipFill>
          <p:spPr>
            <a:xfrm>
              <a:off x="385322" y="3600949"/>
              <a:ext cx="3992163" cy="1648851"/>
            </a:xfrm>
            <a:prstGeom prst="rect">
              <a:avLst/>
            </a:prstGeom>
          </p:spPr>
        </p:pic>
        <p:sp>
          <p:nvSpPr>
            <p:cNvPr id="21" name="TextBox 20"/>
            <p:cNvSpPr txBox="1"/>
            <p:nvPr/>
          </p:nvSpPr>
          <p:spPr>
            <a:xfrm>
              <a:off x="4062914" y="4925373"/>
              <a:ext cx="496464" cy="338554"/>
            </a:xfrm>
            <a:prstGeom prst="rect">
              <a:avLst/>
            </a:prstGeom>
            <a:noFill/>
          </p:spPr>
          <p:txBody>
            <a:bodyPr wrap="square" rtlCol="0">
              <a:spAutoFit/>
            </a:bodyPr>
            <a:lstStyle/>
            <a:p>
              <a:pPr algn="ctr"/>
              <a:r>
                <a:rPr lang="en-GB" sz="1600" dirty="0">
                  <a:solidFill>
                    <a:schemeClr val="accent6"/>
                  </a:solidFill>
                </a:rPr>
                <a:t>[1]</a:t>
              </a:r>
            </a:p>
          </p:txBody>
        </p:sp>
      </p:grpSp>
      <p:sp>
        <p:nvSpPr>
          <p:cNvPr id="5" name="Rectangle 4"/>
          <p:cNvSpPr/>
          <p:nvPr/>
        </p:nvSpPr>
        <p:spPr>
          <a:xfrm>
            <a:off x="7929821" y="3136297"/>
            <a:ext cx="2925916" cy="2031325"/>
          </a:xfrm>
          <a:prstGeom prst="rect">
            <a:avLst/>
          </a:prstGeom>
        </p:spPr>
        <p:txBody>
          <a:bodyPr wrap="square">
            <a:spAutoFit/>
          </a:bodyPr>
          <a:lstStyle/>
          <a:p>
            <a:pPr marL="285750" indent="-285750">
              <a:buFont typeface="Wingdings" panose="05000000000000000000" pitchFamily="2" charset="2"/>
              <a:buChar char="à"/>
            </a:pPr>
            <a:r>
              <a:rPr lang="en-GB" dirty="0" smtClean="0">
                <a:solidFill>
                  <a:schemeClr val="accent6"/>
                </a:solidFill>
                <a:sym typeface="Wingdings" panose="05000000000000000000" pitchFamily="2" charset="2"/>
              </a:rPr>
              <a:t>CLIQ</a:t>
            </a:r>
          </a:p>
          <a:p>
            <a:pPr marL="285750" indent="-285750">
              <a:buFont typeface="Wingdings" panose="05000000000000000000" pitchFamily="2" charset="2"/>
              <a:buChar char="à"/>
            </a:pPr>
            <a:r>
              <a:rPr lang="en-GB" dirty="0" smtClean="0">
                <a:solidFill>
                  <a:schemeClr val="accent6"/>
                </a:solidFill>
                <a:sym typeface="Wingdings" panose="05000000000000000000" pitchFamily="2" charset="2"/>
              </a:rPr>
              <a:t>Quench Heaters</a:t>
            </a:r>
            <a:endParaRPr lang="en-GB" dirty="0">
              <a:solidFill>
                <a:schemeClr val="accent6"/>
              </a:solidFill>
              <a:sym typeface="Wingdings" panose="05000000000000000000" pitchFamily="2" charset="2"/>
            </a:endParaRPr>
          </a:p>
          <a:p>
            <a:pPr marL="285750" indent="-285750">
              <a:buFont typeface="Wingdings" panose="05000000000000000000" pitchFamily="2" charset="2"/>
              <a:buChar char="à"/>
            </a:pPr>
            <a:r>
              <a:rPr lang="en-GB" dirty="0">
                <a:solidFill>
                  <a:schemeClr val="accent6"/>
                </a:solidFill>
                <a:sym typeface="Wingdings" panose="05000000000000000000" pitchFamily="2" charset="2"/>
              </a:rPr>
              <a:t>Energy Extraction</a:t>
            </a:r>
          </a:p>
          <a:p>
            <a:pPr marL="285750" indent="-285750">
              <a:buFont typeface="Wingdings" panose="05000000000000000000" pitchFamily="2" charset="2"/>
              <a:buChar char="à"/>
            </a:pPr>
            <a:r>
              <a:rPr lang="en-GB" dirty="0" smtClean="0">
                <a:solidFill>
                  <a:schemeClr val="accent6"/>
                </a:solidFill>
                <a:sym typeface="Wingdings" panose="05000000000000000000" pitchFamily="2" charset="2"/>
              </a:rPr>
              <a:t>warm </a:t>
            </a:r>
            <a:r>
              <a:rPr lang="en-GB" dirty="0">
                <a:solidFill>
                  <a:schemeClr val="accent6"/>
                </a:solidFill>
                <a:sym typeface="Wingdings" panose="05000000000000000000" pitchFamily="2" charset="2"/>
              </a:rPr>
              <a:t>resistance</a:t>
            </a:r>
          </a:p>
          <a:p>
            <a:pPr marL="285750" indent="-285750">
              <a:buFont typeface="Wingdings" panose="05000000000000000000" pitchFamily="2" charset="2"/>
              <a:buChar char="à"/>
            </a:pPr>
            <a:r>
              <a:rPr lang="en-GB" dirty="0">
                <a:solidFill>
                  <a:schemeClr val="accent6"/>
                </a:solidFill>
                <a:sym typeface="Wingdings" panose="05000000000000000000" pitchFamily="2" charset="2"/>
              </a:rPr>
              <a:t>Initial </a:t>
            </a:r>
            <a:r>
              <a:rPr lang="en-GB" dirty="0" smtClean="0">
                <a:solidFill>
                  <a:schemeClr val="accent6"/>
                </a:solidFill>
                <a:sym typeface="Wingdings" panose="05000000000000000000" pitchFamily="2" charset="2"/>
              </a:rPr>
              <a:t>current</a:t>
            </a:r>
          </a:p>
          <a:p>
            <a:pPr marL="285750" indent="-285750">
              <a:buFont typeface="Wingdings" panose="05000000000000000000" pitchFamily="2" charset="2"/>
              <a:buChar char="à"/>
            </a:pPr>
            <a:r>
              <a:rPr lang="en-GB" dirty="0" smtClean="0">
                <a:solidFill>
                  <a:schemeClr val="accent6"/>
                </a:solidFill>
                <a:sym typeface="Wingdings" panose="05000000000000000000" pitchFamily="2" charset="2"/>
              </a:rPr>
              <a:t>Bath temperature</a:t>
            </a:r>
            <a:endParaRPr lang="en-GB" dirty="0">
              <a:solidFill>
                <a:schemeClr val="accent6"/>
              </a:solidFill>
              <a:sym typeface="Wingdings" panose="05000000000000000000" pitchFamily="2" charset="2"/>
            </a:endParaRPr>
          </a:p>
          <a:p>
            <a:pPr marL="285750" indent="-285750">
              <a:buFont typeface="Wingdings" panose="05000000000000000000" pitchFamily="2" charset="2"/>
              <a:buChar char="à"/>
            </a:pPr>
            <a:r>
              <a:rPr lang="en-GB" dirty="0">
                <a:solidFill>
                  <a:schemeClr val="accent6"/>
                </a:solidFill>
                <a:sym typeface="Wingdings" panose="05000000000000000000" pitchFamily="2" charset="2"/>
              </a:rPr>
              <a:t>…</a:t>
            </a:r>
          </a:p>
        </p:txBody>
      </p:sp>
      <p:pic>
        <p:nvPicPr>
          <p:cNvPr id="18" name="Picture 17"/>
          <p:cNvPicPr>
            <a:picLocks noChangeAspect="1"/>
          </p:cNvPicPr>
          <p:nvPr/>
        </p:nvPicPr>
        <p:blipFill rotWithShape="1">
          <a:blip r:embed="rId6">
            <a:extLst>
              <a:ext uri="{28A0092B-C50C-407E-A947-70E740481C1C}">
                <a14:useLocalDpi xmlns:a14="http://schemas.microsoft.com/office/drawing/2010/main" val="0"/>
              </a:ext>
            </a:extLst>
          </a:blip>
          <a:srcRect l="-1334" t="50456" r="49439" b="1334"/>
          <a:stretch/>
        </p:blipFill>
        <p:spPr>
          <a:xfrm>
            <a:off x="10908472" y="5077269"/>
            <a:ext cx="1226491" cy="1139413"/>
          </a:xfrm>
          <a:prstGeom prst="rect">
            <a:avLst/>
          </a:prstGeom>
        </p:spPr>
      </p:pic>
    </p:spTree>
    <p:extLst>
      <p:ext uri="{BB962C8B-B14F-4D97-AF65-F5344CB8AC3E}">
        <p14:creationId xmlns:p14="http://schemas.microsoft.com/office/powerpoint/2010/main" val="269438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5" grpId="0"/>
      <p:bldP spid="19"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1" y="228656"/>
            <a:ext cx="10969139"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sz="3600" b="1" dirty="0">
                <a:latin typeface="Calibri" panose="020F0502020204030204" pitchFamily="34" charset="0"/>
                <a:cs typeface="Calibri" panose="020F0502020204030204" pitchFamily="34" charset="0"/>
              </a:rPr>
              <a:t>Workflow: campaign </a:t>
            </a:r>
            <a:r>
              <a:rPr lang="en-GB" sz="3600" b="1" dirty="0" smtClean="0">
                <a:latin typeface="Calibri" panose="020F0502020204030204" pitchFamily="34" charset="0"/>
                <a:cs typeface="Calibri" panose="020F0502020204030204" pitchFamily="34" charset="0"/>
              </a:rPr>
              <a:t>setup</a:t>
            </a:r>
            <a:endParaRPr lang="en-GB" sz="3600" b="1" dirty="0">
              <a:latin typeface="Calibri" panose="020F0502020204030204" pitchFamily="34" charset="0"/>
              <a:cs typeface="Calibri" panose="020F0502020204030204" pitchFamily="34" charset="0"/>
            </a:endParaRPr>
          </a:p>
        </p:txBody>
      </p:sp>
      <p:sp>
        <p:nvSpPr>
          <p:cNvPr id="15" name="TextBox 14"/>
          <p:cNvSpPr txBox="1"/>
          <p:nvPr/>
        </p:nvSpPr>
        <p:spPr>
          <a:xfrm>
            <a:off x="2340374" y="6492865"/>
            <a:ext cx="7396227" cy="276999"/>
          </a:xfrm>
          <a:prstGeom prst="rect">
            <a:avLst/>
          </a:prstGeom>
          <a:solidFill>
            <a:schemeClr val="bg1"/>
          </a:solidFill>
        </p:spPr>
        <p:txBody>
          <a:bodyPr wrap="square" rtlCol="0">
            <a:spAutoFit/>
          </a:bodyPr>
          <a:lstStyle/>
          <a:p>
            <a:pPr algn="ctr"/>
            <a:r>
              <a:rPr lang="en-GB" sz="1200" dirty="0">
                <a:solidFill>
                  <a:srgbClr val="7399C3"/>
                </a:solidFill>
              </a:rPr>
              <a:t>D. Mayr – Towards complete automation of test campaign simulations in </a:t>
            </a:r>
            <a:r>
              <a:rPr lang="en-GB" sz="1200" dirty="0" smtClean="0">
                <a:solidFill>
                  <a:srgbClr val="7399C3"/>
                </a:solidFill>
              </a:rPr>
              <a:t>STEAM </a:t>
            </a:r>
            <a:r>
              <a:rPr lang="en-GB" sz="1200" dirty="0">
                <a:solidFill>
                  <a:srgbClr val="7399C3"/>
                </a:solidFill>
              </a:rPr>
              <a:t>– CERN – 5</a:t>
            </a:r>
            <a:r>
              <a:rPr lang="en-GB" sz="1200" baseline="30000" dirty="0">
                <a:solidFill>
                  <a:srgbClr val="7399C3"/>
                </a:solidFill>
              </a:rPr>
              <a:t>th</a:t>
            </a:r>
            <a:r>
              <a:rPr lang="en-GB" sz="1200" dirty="0">
                <a:solidFill>
                  <a:srgbClr val="7399C3"/>
                </a:solidFill>
              </a:rPr>
              <a:t> May 2023</a:t>
            </a:r>
          </a:p>
        </p:txBody>
      </p:sp>
      <p:grpSp>
        <p:nvGrpSpPr>
          <p:cNvPr id="48" name="Group 47"/>
          <p:cNvGrpSpPr/>
          <p:nvPr/>
        </p:nvGrpSpPr>
        <p:grpSpPr>
          <a:xfrm>
            <a:off x="70050" y="4060462"/>
            <a:ext cx="3527021" cy="2097648"/>
            <a:chOff x="1088031" y="4028044"/>
            <a:chExt cx="3527021" cy="2097648"/>
          </a:xfrm>
        </p:grpSpPr>
        <p:sp>
          <p:nvSpPr>
            <p:cNvPr id="42" name="TextBox 41"/>
            <p:cNvSpPr txBox="1"/>
            <p:nvPr/>
          </p:nvSpPr>
          <p:spPr>
            <a:xfrm>
              <a:off x="1088031" y="4028044"/>
              <a:ext cx="3527021" cy="369332"/>
            </a:xfrm>
            <a:prstGeom prst="rect">
              <a:avLst/>
            </a:prstGeom>
            <a:noFill/>
          </p:spPr>
          <p:txBody>
            <a:bodyPr wrap="square" rtlCol="0">
              <a:spAutoFit/>
            </a:bodyPr>
            <a:lstStyle/>
            <a:p>
              <a:r>
                <a:rPr lang="en-GB" u="sng" dirty="0" err="1" smtClean="0">
                  <a:solidFill>
                    <a:schemeClr val="accent6"/>
                  </a:solidFill>
                </a:rPr>
                <a:t>ParsimEvent</a:t>
              </a:r>
              <a:r>
                <a:rPr lang="en-GB" u="sng" dirty="0" smtClean="0">
                  <a:solidFill>
                    <a:schemeClr val="accent6"/>
                  </a:solidFill>
                </a:rPr>
                <a:t> definition:</a:t>
              </a:r>
              <a:endParaRPr lang="en-GB" u="sng" dirty="0">
                <a:solidFill>
                  <a:schemeClr val="accent6"/>
                </a:solidFill>
              </a:endParaRPr>
            </a:p>
          </p:txBody>
        </p:sp>
        <p:pic>
          <p:nvPicPr>
            <p:cNvPr id="45" name="Picture 44"/>
            <p:cNvPicPr>
              <a:picLocks noChangeAspect="1"/>
            </p:cNvPicPr>
            <p:nvPr/>
          </p:nvPicPr>
          <p:blipFill>
            <a:blip r:embed="rId3"/>
            <a:stretch>
              <a:fillRect/>
            </a:stretch>
          </p:blipFill>
          <p:spPr>
            <a:xfrm>
              <a:off x="1121082" y="4363567"/>
              <a:ext cx="3019425" cy="1762125"/>
            </a:xfrm>
            <a:prstGeom prst="rect">
              <a:avLst/>
            </a:prstGeom>
          </p:spPr>
        </p:pic>
      </p:grpSp>
      <p:grpSp>
        <p:nvGrpSpPr>
          <p:cNvPr id="73" name="Group 72"/>
          <p:cNvGrpSpPr/>
          <p:nvPr/>
        </p:nvGrpSpPr>
        <p:grpSpPr>
          <a:xfrm>
            <a:off x="8550868" y="2544236"/>
            <a:ext cx="2600411" cy="1852610"/>
            <a:chOff x="9580590" y="856125"/>
            <a:chExt cx="2600411" cy="1852610"/>
          </a:xfrm>
        </p:grpSpPr>
        <p:sp>
          <p:nvSpPr>
            <p:cNvPr id="52" name="TextBox 51"/>
            <p:cNvSpPr txBox="1"/>
            <p:nvPr/>
          </p:nvSpPr>
          <p:spPr>
            <a:xfrm>
              <a:off x="9580590" y="856125"/>
              <a:ext cx="2426020" cy="400110"/>
            </a:xfrm>
            <a:prstGeom prst="rect">
              <a:avLst/>
            </a:prstGeom>
            <a:noFill/>
          </p:spPr>
          <p:txBody>
            <a:bodyPr wrap="square" rtlCol="0">
              <a:spAutoFit/>
            </a:bodyPr>
            <a:lstStyle/>
            <a:p>
              <a:r>
                <a:rPr lang="en-GB" sz="2000" b="1" dirty="0">
                  <a:solidFill>
                    <a:schemeClr val="accent6"/>
                  </a:solidFill>
                  <a:sym typeface="Wingdings" panose="05000000000000000000" pitchFamily="2" charset="2"/>
                </a:rPr>
                <a:t>Simulation results </a:t>
              </a:r>
            </a:p>
          </p:txBody>
        </p:sp>
        <p:grpSp>
          <p:nvGrpSpPr>
            <p:cNvPr id="57" name="Group 56"/>
            <p:cNvGrpSpPr/>
            <p:nvPr/>
          </p:nvGrpSpPr>
          <p:grpSpPr>
            <a:xfrm>
              <a:off x="9580590" y="1202081"/>
              <a:ext cx="2315142" cy="1221239"/>
              <a:chOff x="4507074" y="4151142"/>
              <a:chExt cx="3495948" cy="1847322"/>
            </a:xfrm>
          </p:grpSpPr>
          <p:grpSp>
            <p:nvGrpSpPr>
              <p:cNvPr id="58" name="Group 57"/>
              <p:cNvGrpSpPr/>
              <p:nvPr/>
            </p:nvGrpSpPr>
            <p:grpSpPr>
              <a:xfrm>
                <a:off x="6327307" y="4151142"/>
                <a:ext cx="1675715" cy="1847322"/>
                <a:chOff x="9531275" y="3601875"/>
                <a:chExt cx="1675715" cy="1847322"/>
              </a:xfrm>
            </p:grpSpPr>
            <p:pic>
              <p:nvPicPr>
                <p:cNvPr id="65" name="Picture 10" descr="File:Icon pdf file.sv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31275" y="3601875"/>
                  <a:ext cx="1218515" cy="1390122"/>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0" descr="File:Icon pdf file.sv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83675" y="3754275"/>
                  <a:ext cx="1218515" cy="1390122"/>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descr="File:Icon pdf file.sv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6075" y="3906675"/>
                  <a:ext cx="1218515" cy="1390122"/>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10" descr="File:Icon pdf file.sv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88475" y="4059075"/>
                  <a:ext cx="1218515" cy="139012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9" name="Group 58"/>
              <p:cNvGrpSpPr/>
              <p:nvPr/>
            </p:nvGrpSpPr>
            <p:grpSpPr>
              <a:xfrm>
                <a:off x="4507074" y="4252110"/>
                <a:ext cx="1676400" cy="1676401"/>
                <a:chOff x="-2367228" y="1008480"/>
                <a:chExt cx="1676400" cy="1676401"/>
              </a:xfrm>
            </p:grpSpPr>
            <p:pic>
              <p:nvPicPr>
                <p:cNvPr id="61" name="Picture 14" descr="How To Open File With MAT Extension? - File Extension .MA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7228" y="1008480"/>
                  <a:ext cx="1219200" cy="1219201"/>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4" descr="How To Open File With MAT Extension? - File Extension .MA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4828" y="1160880"/>
                  <a:ext cx="1219200" cy="1219201"/>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4" descr="How To Open File With MAT Extension? - File Extension .MA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2428" y="1313280"/>
                  <a:ext cx="1219200" cy="1219201"/>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14" descr="How To Open File With MAT Extension? - File Extension .MA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0028" y="1465680"/>
                  <a:ext cx="1219200" cy="1219201"/>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69" name="TextBox 68"/>
            <p:cNvSpPr txBox="1"/>
            <p:nvPr/>
          </p:nvSpPr>
          <p:spPr>
            <a:xfrm>
              <a:off x="9580591" y="2339403"/>
              <a:ext cx="2600410" cy="369332"/>
            </a:xfrm>
            <a:prstGeom prst="rect">
              <a:avLst/>
            </a:prstGeom>
            <a:noFill/>
          </p:spPr>
          <p:txBody>
            <a:bodyPr wrap="square" rtlCol="0">
              <a:spAutoFit/>
            </a:bodyPr>
            <a:lstStyle/>
            <a:p>
              <a:pPr algn="ctr"/>
              <a:r>
                <a:rPr lang="en-GB" dirty="0">
                  <a:solidFill>
                    <a:schemeClr val="accent6"/>
                  </a:solidFill>
                  <a:sym typeface="Wingdings" panose="05000000000000000000" pitchFamily="2" charset="2"/>
                </a:rPr>
                <a:t>result files &amp; reports</a:t>
              </a:r>
            </a:p>
          </p:txBody>
        </p:sp>
      </p:grpSp>
      <p:grpSp>
        <p:nvGrpSpPr>
          <p:cNvPr id="80" name="Group 79"/>
          <p:cNvGrpSpPr/>
          <p:nvPr/>
        </p:nvGrpSpPr>
        <p:grpSpPr>
          <a:xfrm>
            <a:off x="3263901" y="1318468"/>
            <a:ext cx="3987797" cy="4840210"/>
            <a:chOff x="4347984" y="1013671"/>
            <a:chExt cx="3987797" cy="4840210"/>
          </a:xfrm>
        </p:grpSpPr>
        <p:sp>
          <p:nvSpPr>
            <p:cNvPr id="41" name="TextBox 40"/>
            <p:cNvSpPr txBox="1"/>
            <p:nvPr/>
          </p:nvSpPr>
          <p:spPr>
            <a:xfrm>
              <a:off x="4347984" y="1013671"/>
              <a:ext cx="3527021" cy="369332"/>
            </a:xfrm>
            <a:prstGeom prst="rect">
              <a:avLst/>
            </a:prstGeom>
            <a:noFill/>
          </p:spPr>
          <p:txBody>
            <a:bodyPr wrap="square" rtlCol="0">
              <a:spAutoFit/>
            </a:bodyPr>
            <a:lstStyle/>
            <a:p>
              <a:r>
                <a:rPr lang="en-GB" u="sng" dirty="0" err="1" smtClean="0">
                  <a:solidFill>
                    <a:schemeClr val="accent6"/>
                  </a:solidFill>
                </a:rPr>
                <a:t>ParsimConductor</a:t>
              </a:r>
              <a:r>
                <a:rPr lang="en-GB" u="sng" dirty="0" smtClean="0">
                  <a:solidFill>
                    <a:schemeClr val="accent6"/>
                  </a:solidFill>
                </a:rPr>
                <a:t> definition:</a:t>
              </a:r>
              <a:endParaRPr lang="en-GB" u="sng" dirty="0">
                <a:solidFill>
                  <a:schemeClr val="accent6"/>
                </a:solidFill>
              </a:endParaRPr>
            </a:p>
          </p:txBody>
        </p:sp>
        <p:pic>
          <p:nvPicPr>
            <p:cNvPr id="75" name="Picture 74"/>
            <p:cNvPicPr>
              <a:picLocks noChangeAspect="1"/>
            </p:cNvPicPr>
            <p:nvPr/>
          </p:nvPicPr>
          <p:blipFill>
            <a:blip r:embed="rId6"/>
            <a:stretch>
              <a:fillRect/>
            </a:stretch>
          </p:blipFill>
          <p:spPr>
            <a:xfrm>
              <a:off x="4367161" y="1359616"/>
              <a:ext cx="3968620" cy="4494265"/>
            </a:xfrm>
            <a:prstGeom prst="rect">
              <a:avLst/>
            </a:prstGeom>
          </p:spPr>
        </p:pic>
      </p:grpSp>
      <p:grpSp>
        <p:nvGrpSpPr>
          <p:cNvPr id="11" name="Group 10"/>
          <p:cNvGrpSpPr/>
          <p:nvPr/>
        </p:nvGrpSpPr>
        <p:grpSpPr>
          <a:xfrm>
            <a:off x="7386748" y="2356033"/>
            <a:ext cx="1029070" cy="2346592"/>
            <a:chOff x="8448644" y="2300614"/>
            <a:chExt cx="1029070" cy="2346592"/>
          </a:xfrm>
        </p:grpSpPr>
        <p:sp>
          <p:nvSpPr>
            <p:cNvPr id="51" name="Right Arrow 50"/>
            <p:cNvSpPr/>
            <p:nvPr/>
          </p:nvSpPr>
          <p:spPr>
            <a:xfrm>
              <a:off x="8448644" y="2300614"/>
              <a:ext cx="1029070" cy="2346592"/>
            </a:xfrm>
            <a:prstGeom prst="rightArrow">
              <a:avLst/>
            </a:prstGeom>
            <a:solidFill>
              <a:schemeClr val="tx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79" name="TextBox 78"/>
            <p:cNvSpPr txBox="1"/>
            <p:nvPr/>
          </p:nvSpPr>
          <p:spPr>
            <a:xfrm>
              <a:off x="8463031" y="3235572"/>
              <a:ext cx="904284" cy="400110"/>
            </a:xfrm>
            <a:prstGeom prst="rect">
              <a:avLst/>
            </a:prstGeom>
            <a:noFill/>
          </p:spPr>
          <p:txBody>
            <a:bodyPr wrap="square" rtlCol="0">
              <a:spAutoFit/>
            </a:bodyPr>
            <a:lstStyle/>
            <a:p>
              <a:r>
                <a:rPr lang="en-GB" sz="2000" dirty="0" smtClean="0">
                  <a:solidFill>
                    <a:schemeClr val="bg1"/>
                  </a:solidFill>
                </a:rPr>
                <a:t>result</a:t>
              </a:r>
              <a:endParaRPr lang="en-GB" sz="2000" dirty="0">
                <a:solidFill>
                  <a:schemeClr val="bg1"/>
                </a:solidFill>
              </a:endParaRPr>
            </a:p>
          </p:txBody>
        </p:sp>
      </p:grpSp>
      <p:sp>
        <p:nvSpPr>
          <p:cNvPr id="81" name="TextBox 80"/>
          <p:cNvSpPr txBox="1"/>
          <p:nvPr/>
        </p:nvSpPr>
        <p:spPr>
          <a:xfrm>
            <a:off x="52112" y="946057"/>
            <a:ext cx="5728771" cy="369332"/>
          </a:xfrm>
          <a:prstGeom prst="rect">
            <a:avLst/>
          </a:prstGeom>
          <a:noFill/>
        </p:spPr>
        <p:txBody>
          <a:bodyPr wrap="square" rtlCol="0">
            <a:spAutoFit/>
          </a:bodyPr>
          <a:lstStyle/>
          <a:p>
            <a:r>
              <a:rPr lang="en-GB" dirty="0">
                <a:solidFill>
                  <a:schemeClr val="accent6"/>
                </a:solidFill>
              </a:rPr>
              <a:t>How to use </a:t>
            </a:r>
            <a:r>
              <a:rPr lang="en-GB" dirty="0" smtClean="0">
                <a:solidFill>
                  <a:schemeClr val="accent6"/>
                </a:solidFill>
              </a:rPr>
              <a:t>STEAM </a:t>
            </a:r>
            <a:r>
              <a:rPr lang="en-GB" dirty="0">
                <a:solidFill>
                  <a:schemeClr val="accent6"/>
                </a:solidFill>
              </a:rPr>
              <a:t>campaigns:</a:t>
            </a:r>
          </a:p>
        </p:txBody>
      </p:sp>
      <p:grpSp>
        <p:nvGrpSpPr>
          <p:cNvPr id="39" name="Gruppieren 38">
            <a:extLst>
              <a:ext uri="{FF2B5EF4-FFF2-40B4-BE49-F238E27FC236}">
                <a16:creationId xmlns:a16="http://schemas.microsoft.com/office/drawing/2014/main" id="{DBA44D5B-A96C-65F9-1638-616D3F51028A}"/>
              </a:ext>
            </a:extLst>
          </p:cNvPr>
          <p:cNvGrpSpPr/>
          <p:nvPr/>
        </p:nvGrpSpPr>
        <p:grpSpPr>
          <a:xfrm>
            <a:off x="8992672" y="478185"/>
            <a:ext cx="3572558" cy="1850844"/>
            <a:chOff x="8619344" y="331424"/>
            <a:chExt cx="3572558" cy="1850844"/>
          </a:xfrm>
        </p:grpSpPr>
        <p:grpSp>
          <p:nvGrpSpPr>
            <p:cNvPr id="2" name="Group 72">
              <a:extLst>
                <a:ext uri="{FF2B5EF4-FFF2-40B4-BE49-F238E27FC236}">
                  <a16:creationId xmlns:a16="http://schemas.microsoft.com/office/drawing/2014/main" id="{E0ED3D03-489A-CDCC-732D-EF9E6917670D}"/>
                </a:ext>
              </a:extLst>
            </p:cNvPr>
            <p:cNvGrpSpPr/>
            <p:nvPr/>
          </p:nvGrpSpPr>
          <p:grpSpPr>
            <a:xfrm>
              <a:off x="8619344" y="331424"/>
              <a:ext cx="3572558" cy="1850844"/>
              <a:chOff x="9045332" y="857891"/>
              <a:chExt cx="3572558" cy="1850844"/>
            </a:xfrm>
          </p:grpSpPr>
          <p:sp>
            <p:nvSpPr>
              <p:cNvPr id="3" name="TextBox 51">
                <a:extLst>
                  <a:ext uri="{FF2B5EF4-FFF2-40B4-BE49-F238E27FC236}">
                    <a16:creationId xmlns:a16="http://schemas.microsoft.com/office/drawing/2014/main" id="{583C2855-D384-10C6-1BF7-0466935065DC}"/>
                  </a:ext>
                </a:extLst>
              </p:cNvPr>
              <p:cNvSpPr txBox="1"/>
              <p:nvPr/>
            </p:nvSpPr>
            <p:spPr>
              <a:xfrm>
                <a:off x="9371994" y="857891"/>
                <a:ext cx="2426020" cy="400110"/>
              </a:xfrm>
              <a:prstGeom prst="rect">
                <a:avLst/>
              </a:prstGeom>
              <a:noFill/>
            </p:spPr>
            <p:txBody>
              <a:bodyPr wrap="square" rtlCol="0">
                <a:spAutoFit/>
              </a:bodyPr>
              <a:lstStyle/>
              <a:p>
                <a:pPr algn="ctr"/>
                <a:r>
                  <a:rPr lang="en-GB" sz="2000" b="1" dirty="0">
                    <a:solidFill>
                      <a:schemeClr val="accent6"/>
                    </a:solidFill>
                    <a:sym typeface="Wingdings" panose="05000000000000000000" pitchFamily="2" charset="2"/>
                  </a:rPr>
                  <a:t>Input files </a:t>
                </a:r>
              </a:p>
            </p:txBody>
          </p:sp>
          <p:sp>
            <p:nvSpPr>
              <p:cNvPr id="6" name="TextBox 68">
                <a:extLst>
                  <a:ext uri="{FF2B5EF4-FFF2-40B4-BE49-F238E27FC236}">
                    <a16:creationId xmlns:a16="http://schemas.microsoft.com/office/drawing/2014/main" id="{A7BA13B6-97EB-91D9-4610-C3F6DDB8490F}"/>
                  </a:ext>
                </a:extLst>
              </p:cNvPr>
              <p:cNvSpPr txBox="1"/>
              <p:nvPr/>
            </p:nvSpPr>
            <p:spPr>
              <a:xfrm>
                <a:off x="9045332" y="2339403"/>
                <a:ext cx="3572558"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guaranteed reproducibility</a:t>
                </a:r>
                <a:endParaRPr lang="en-GB" dirty="0">
                  <a:solidFill>
                    <a:schemeClr val="accent6"/>
                  </a:solidFill>
                  <a:sym typeface="Wingdings" panose="05000000000000000000" pitchFamily="2" charset="2"/>
                </a:endParaRPr>
              </a:p>
            </p:txBody>
          </p:sp>
        </p:grpSp>
        <p:grpSp>
          <p:nvGrpSpPr>
            <p:cNvPr id="34" name="Gruppieren 33">
              <a:extLst>
                <a:ext uri="{FF2B5EF4-FFF2-40B4-BE49-F238E27FC236}">
                  <a16:creationId xmlns:a16="http://schemas.microsoft.com/office/drawing/2014/main" id="{90C8E3D8-A3E5-9CE6-E934-082666E510D4}"/>
                </a:ext>
              </a:extLst>
            </p:cNvPr>
            <p:cNvGrpSpPr/>
            <p:nvPr/>
          </p:nvGrpSpPr>
          <p:grpSpPr>
            <a:xfrm>
              <a:off x="10234092" y="696451"/>
              <a:ext cx="1137934" cy="1147252"/>
              <a:chOff x="8260664" y="571764"/>
              <a:chExt cx="1231082" cy="1231082"/>
            </a:xfrm>
          </p:grpSpPr>
          <p:pic>
            <p:nvPicPr>
              <p:cNvPr id="1026" name="Picture 2" descr="Csv - Free interface icons">
                <a:extLst>
                  <a:ext uri="{FF2B5EF4-FFF2-40B4-BE49-F238E27FC236}">
                    <a16:creationId xmlns:a16="http://schemas.microsoft.com/office/drawing/2014/main" id="{68238ADA-44AA-5D72-9E8E-5EF89D5106C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60664" y="571764"/>
                <a:ext cx="953762" cy="95376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sv - Free interface icons">
                <a:extLst>
                  <a:ext uri="{FF2B5EF4-FFF2-40B4-BE49-F238E27FC236}">
                    <a16:creationId xmlns:a16="http://schemas.microsoft.com/office/drawing/2014/main" id="{96F7ED03-252A-AA8A-A92D-84E272797AB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53104" y="664204"/>
                <a:ext cx="953762" cy="95376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Csv - Free interface icons">
                <a:extLst>
                  <a:ext uri="{FF2B5EF4-FFF2-40B4-BE49-F238E27FC236}">
                    <a16:creationId xmlns:a16="http://schemas.microsoft.com/office/drawing/2014/main" id="{29F02EB6-F209-6EC6-504B-BACBA0B76A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45544" y="756644"/>
                <a:ext cx="953762" cy="95376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Csv - Free interface icons">
                <a:extLst>
                  <a:ext uri="{FF2B5EF4-FFF2-40B4-BE49-F238E27FC236}">
                    <a16:creationId xmlns:a16="http://schemas.microsoft.com/office/drawing/2014/main" id="{39194469-6DD8-A15F-1943-176A0916F6C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37984" y="849084"/>
                <a:ext cx="953762" cy="95376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Gruppieren 37">
              <a:extLst>
                <a:ext uri="{FF2B5EF4-FFF2-40B4-BE49-F238E27FC236}">
                  <a16:creationId xmlns:a16="http://schemas.microsoft.com/office/drawing/2014/main" id="{D6EAB033-9AC3-C5F0-F79E-D349050415AA}"/>
                </a:ext>
              </a:extLst>
            </p:cNvPr>
            <p:cNvGrpSpPr/>
            <p:nvPr/>
          </p:nvGrpSpPr>
          <p:grpSpPr>
            <a:xfrm>
              <a:off x="9196633" y="688771"/>
              <a:ext cx="1003403" cy="1154932"/>
              <a:chOff x="11565074" y="568852"/>
              <a:chExt cx="1172824" cy="1165828"/>
            </a:xfrm>
          </p:grpSpPr>
          <p:pic>
            <p:nvPicPr>
              <p:cNvPr id="29" name="Grafik 28" descr="Ein Bild, das Logo enthält.&#10;&#10;Automatisch generierte Beschreibung">
                <a:extLst>
                  <a:ext uri="{FF2B5EF4-FFF2-40B4-BE49-F238E27FC236}">
                    <a16:creationId xmlns:a16="http://schemas.microsoft.com/office/drawing/2014/main" id="{4A26FE57-F327-6384-CAF6-4A65B7580B37}"/>
                  </a:ext>
                </a:extLst>
              </p:cNvPr>
              <p:cNvPicPr>
                <a:picLocks noChangeAspect="1"/>
              </p:cNvPicPr>
              <p:nvPr/>
            </p:nvPicPr>
            <p:blipFill>
              <a:blip r:embed="rId8"/>
              <a:stretch>
                <a:fillRect/>
              </a:stretch>
            </p:blipFill>
            <p:spPr>
              <a:xfrm>
                <a:off x="11565074" y="568852"/>
                <a:ext cx="895504" cy="888508"/>
              </a:xfrm>
              <a:prstGeom prst="rect">
                <a:avLst/>
              </a:prstGeom>
            </p:spPr>
          </p:pic>
          <p:pic>
            <p:nvPicPr>
              <p:cNvPr id="35" name="Grafik 34" descr="Ein Bild, das Logo enthält.&#10;&#10;Automatisch generierte Beschreibung">
                <a:extLst>
                  <a:ext uri="{FF2B5EF4-FFF2-40B4-BE49-F238E27FC236}">
                    <a16:creationId xmlns:a16="http://schemas.microsoft.com/office/drawing/2014/main" id="{B9386BC1-13E4-BA2F-7FFF-068F987221DF}"/>
                  </a:ext>
                </a:extLst>
              </p:cNvPr>
              <p:cNvPicPr>
                <a:picLocks noChangeAspect="1"/>
              </p:cNvPicPr>
              <p:nvPr/>
            </p:nvPicPr>
            <p:blipFill>
              <a:blip r:embed="rId8"/>
              <a:stretch>
                <a:fillRect/>
              </a:stretch>
            </p:blipFill>
            <p:spPr>
              <a:xfrm>
                <a:off x="11657514" y="661292"/>
                <a:ext cx="895504" cy="888508"/>
              </a:xfrm>
              <a:prstGeom prst="rect">
                <a:avLst/>
              </a:prstGeom>
            </p:spPr>
          </p:pic>
          <p:pic>
            <p:nvPicPr>
              <p:cNvPr id="36" name="Grafik 35" descr="Ein Bild, das Logo enthält.&#10;&#10;Automatisch generierte Beschreibung">
                <a:extLst>
                  <a:ext uri="{FF2B5EF4-FFF2-40B4-BE49-F238E27FC236}">
                    <a16:creationId xmlns:a16="http://schemas.microsoft.com/office/drawing/2014/main" id="{1987C8CB-33AA-D8DA-48CD-1F8D241A638F}"/>
                  </a:ext>
                </a:extLst>
              </p:cNvPr>
              <p:cNvPicPr>
                <a:picLocks noChangeAspect="1"/>
              </p:cNvPicPr>
              <p:nvPr/>
            </p:nvPicPr>
            <p:blipFill>
              <a:blip r:embed="rId8"/>
              <a:stretch>
                <a:fillRect/>
              </a:stretch>
            </p:blipFill>
            <p:spPr>
              <a:xfrm>
                <a:off x="11749954" y="753732"/>
                <a:ext cx="895504" cy="888508"/>
              </a:xfrm>
              <a:prstGeom prst="rect">
                <a:avLst/>
              </a:prstGeom>
            </p:spPr>
          </p:pic>
          <p:pic>
            <p:nvPicPr>
              <p:cNvPr id="37" name="Grafik 36" descr="Ein Bild, das Logo enthält.&#10;&#10;Automatisch generierte Beschreibung">
                <a:extLst>
                  <a:ext uri="{FF2B5EF4-FFF2-40B4-BE49-F238E27FC236}">
                    <a16:creationId xmlns:a16="http://schemas.microsoft.com/office/drawing/2014/main" id="{8F4C52A0-8528-CF75-10AD-302D0426E83C}"/>
                  </a:ext>
                </a:extLst>
              </p:cNvPr>
              <p:cNvPicPr>
                <a:picLocks noChangeAspect="1"/>
              </p:cNvPicPr>
              <p:nvPr/>
            </p:nvPicPr>
            <p:blipFill>
              <a:blip r:embed="rId8"/>
              <a:stretch>
                <a:fillRect/>
              </a:stretch>
            </p:blipFill>
            <p:spPr>
              <a:xfrm>
                <a:off x="11842394" y="846172"/>
                <a:ext cx="895504" cy="888508"/>
              </a:xfrm>
              <a:prstGeom prst="rect">
                <a:avLst/>
              </a:prstGeom>
            </p:spPr>
          </p:pic>
        </p:grpSp>
      </p:grpSp>
      <p:pic>
        <p:nvPicPr>
          <p:cNvPr id="76" name="Picture 75"/>
          <p:cNvPicPr>
            <a:picLocks noChangeAspect="1"/>
          </p:cNvPicPr>
          <p:nvPr/>
        </p:nvPicPr>
        <p:blipFill rotWithShape="1">
          <a:blip r:embed="rId9"/>
          <a:srcRect l="1450"/>
          <a:stretch/>
        </p:blipFill>
        <p:spPr>
          <a:xfrm>
            <a:off x="129222" y="1664413"/>
            <a:ext cx="2216332" cy="1579624"/>
          </a:xfrm>
          <a:prstGeom prst="rect">
            <a:avLst/>
          </a:prstGeom>
        </p:spPr>
      </p:pic>
      <p:grpSp>
        <p:nvGrpSpPr>
          <p:cNvPr id="9" name="Group 8"/>
          <p:cNvGrpSpPr/>
          <p:nvPr/>
        </p:nvGrpSpPr>
        <p:grpSpPr>
          <a:xfrm>
            <a:off x="127889" y="3177143"/>
            <a:ext cx="2217789" cy="286722"/>
            <a:chOff x="-1302" y="2892369"/>
            <a:chExt cx="1980529" cy="258527"/>
          </a:xfrm>
        </p:grpSpPr>
        <p:pic>
          <p:nvPicPr>
            <p:cNvPr id="77" name="Picture 76"/>
            <p:cNvPicPr>
              <a:picLocks noChangeAspect="1"/>
            </p:cNvPicPr>
            <p:nvPr/>
          </p:nvPicPr>
          <p:blipFill rotWithShape="1">
            <a:blip r:embed="rId10"/>
            <a:srcRect l="1144" t="83581"/>
            <a:stretch/>
          </p:blipFill>
          <p:spPr>
            <a:xfrm>
              <a:off x="-1302" y="2893033"/>
              <a:ext cx="1980529" cy="257863"/>
            </a:xfrm>
            <a:prstGeom prst="rect">
              <a:avLst/>
            </a:prstGeom>
          </p:spPr>
        </p:pic>
        <p:pic>
          <p:nvPicPr>
            <p:cNvPr id="94" name="Picture 93"/>
            <p:cNvPicPr>
              <a:picLocks noChangeAspect="1"/>
            </p:cNvPicPr>
            <p:nvPr/>
          </p:nvPicPr>
          <p:blipFill rotWithShape="1">
            <a:blip r:embed="rId10"/>
            <a:srcRect l="1144" t="83581"/>
            <a:stretch/>
          </p:blipFill>
          <p:spPr>
            <a:xfrm>
              <a:off x="10510" y="2892369"/>
              <a:ext cx="1968717" cy="257863"/>
            </a:xfrm>
            <a:prstGeom prst="rect">
              <a:avLst/>
            </a:prstGeom>
          </p:spPr>
        </p:pic>
      </p:grpSp>
      <p:grpSp>
        <p:nvGrpSpPr>
          <p:cNvPr id="14" name="Group 13"/>
          <p:cNvGrpSpPr/>
          <p:nvPr/>
        </p:nvGrpSpPr>
        <p:grpSpPr>
          <a:xfrm>
            <a:off x="9479259" y="4434931"/>
            <a:ext cx="2731254" cy="1758140"/>
            <a:chOff x="8923717" y="4483145"/>
            <a:chExt cx="2731254" cy="1758140"/>
          </a:xfrm>
        </p:grpSpPr>
        <p:grpSp>
          <p:nvGrpSpPr>
            <p:cNvPr id="72" name="Group 71"/>
            <p:cNvGrpSpPr/>
            <p:nvPr/>
          </p:nvGrpSpPr>
          <p:grpSpPr>
            <a:xfrm>
              <a:off x="8923717" y="4483145"/>
              <a:ext cx="2731254" cy="1758140"/>
              <a:chOff x="9072224" y="4529678"/>
              <a:chExt cx="2731254" cy="1758140"/>
            </a:xfrm>
          </p:grpSpPr>
          <p:sp>
            <p:nvSpPr>
              <p:cNvPr id="70" name="TextBox 69"/>
              <p:cNvSpPr txBox="1"/>
              <p:nvPr/>
            </p:nvSpPr>
            <p:spPr>
              <a:xfrm>
                <a:off x="9222991" y="4529678"/>
                <a:ext cx="2259098" cy="400110"/>
              </a:xfrm>
              <a:prstGeom prst="rect">
                <a:avLst/>
              </a:prstGeom>
              <a:noFill/>
            </p:spPr>
            <p:txBody>
              <a:bodyPr wrap="square" rtlCol="0">
                <a:spAutoFit/>
              </a:bodyPr>
              <a:lstStyle/>
              <a:p>
                <a:pPr algn="ctr"/>
                <a:r>
                  <a:rPr lang="en-GB" sz="2000" b="1" dirty="0">
                    <a:solidFill>
                      <a:schemeClr val="accent6"/>
                    </a:solidFill>
                    <a:sym typeface="Wingdings" panose="05000000000000000000" pitchFamily="2" charset="2"/>
                  </a:rPr>
                  <a:t>Viewer </a:t>
                </a:r>
              </a:p>
            </p:txBody>
          </p:sp>
          <p:sp>
            <p:nvSpPr>
              <p:cNvPr id="71" name="TextBox 70"/>
              <p:cNvSpPr txBox="1"/>
              <p:nvPr/>
            </p:nvSpPr>
            <p:spPr>
              <a:xfrm>
                <a:off x="9072224" y="5918486"/>
                <a:ext cx="2731254" cy="369332"/>
              </a:xfrm>
              <a:prstGeom prst="rect">
                <a:avLst/>
              </a:prstGeom>
              <a:noFill/>
            </p:spPr>
            <p:txBody>
              <a:bodyPr wrap="square" rtlCol="0">
                <a:spAutoFit/>
              </a:bodyPr>
              <a:lstStyle/>
              <a:p>
                <a:pPr algn="ctr"/>
                <a:r>
                  <a:rPr lang="en-GB" dirty="0" smtClean="0">
                    <a:solidFill>
                      <a:schemeClr val="accent6"/>
                    </a:solidFill>
                    <a:sym typeface="Wingdings" panose="05000000000000000000" pitchFamily="2" charset="2"/>
                  </a:rPr>
                  <a:t>compared </a:t>
                </a:r>
                <a:r>
                  <a:rPr lang="en-GB" dirty="0" err="1" smtClean="0">
                    <a:solidFill>
                      <a:schemeClr val="accent6"/>
                    </a:solidFill>
                    <a:sym typeface="Wingdings" panose="05000000000000000000" pitchFamily="2" charset="2"/>
                  </a:rPr>
                  <a:t>meas</a:t>
                </a:r>
                <a:r>
                  <a:rPr lang="en-GB" dirty="0" smtClean="0">
                    <a:solidFill>
                      <a:schemeClr val="accent6"/>
                    </a:solidFill>
                    <a:sym typeface="Wingdings" panose="05000000000000000000" pitchFamily="2" charset="2"/>
                  </a:rPr>
                  <a:t> </a:t>
                </a:r>
                <a:r>
                  <a:rPr lang="en-GB" dirty="0">
                    <a:solidFill>
                      <a:schemeClr val="accent6"/>
                    </a:solidFill>
                    <a:sym typeface="Wingdings" panose="05000000000000000000" pitchFamily="2" charset="2"/>
                  </a:rPr>
                  <a:t>&amp; </a:t>
                </a:r>
                <a:r>
                  <a:rPr lang="en-GB" dirty="0" smtClean="0">
                    <a:solidFill>
                      <a:schemeClr val="accent6"/>
                    </a:solidFill>
                    <a:sym typeface="Wingdings" panose="05000000000000000000" pitchFamily="2" charset="2"/>
                  </a:rPr>
                  <a:t>sim</a:t>
                </a:r>
                <a:endParaRPr lang="en-GB" dirty="0">
                  <a:solidFill>
                    <a:schemeClr val="accent6"/>
                  </a:solidFill>
                  <a:sym typeface="Wingdings" panose="05000000000000000000" pitchFamily="2" charset="2"/>
                </a:endParaRPr>
              </a:p>
            </p:txBody>
          </p:sp>
        </p:grpSp>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708281" y="4874732"/>
              <a:ext cx="1060903" cy="992256"/>
            </a:xfrm>
            <a:prstGeom prst="rect">
              <a:avLst/>
            </a:prstGeom>
          </p:spPr>
        </p:pic>
      </p:grpSp>
      <p:pic>
        <p:nvPicPr>
          <p:cNvPr id="95" name="Picture 94"/>
          <p:cNvPicPr>
            <a:picLocks noChangeAspect="1"/>
          </p:cNvPicPr>
          <p:nvPr/>
        </p:nvPicPr>
        <p:blipFill rotWithShape="1">
          <a:blip r:embed="rId6"/>
          <a:srcRect l="42853" t="78021"/>
          <a:stretch/>
        </p:blipFill>
        <p:spPr>
          <a:xfrm>
            <a:off x="481924" y="2413345"/>
            <a:ext cx="1788778" cy="531001"/>
          </a:xfrm>
          <a:prstGeom prst="rect">
            <a:avLst/>
          </a:prstGeom>
        </p:spPr>
      </p:pic>
      <p:pic>
        <p:nvPicPr>
          <p:cNvPr id="130" name="Picture 129"/>
          <p:cNvPicPr>
            <a:picLocks noChangeAspect="1"/>
          </p:cNvPicPr>
          <p:nvPr/>
        </p:nvPicPr>
        <p:blipFill rotWithShape="1">
          <a:blip r:embed="rId10"/>
          <a:srcRect l="16261" t="42334" r="8834" b="44276"/>
          <a:stretch/>
        </p:blipFill>
        <p:spPr>
          <a:xfrm>
            <a:off x="492125" y="2444925"/>
            <a:ext cx="1684122" cy="233728"/>
          </a:xfrm>
          <a:prstGeom prst="rect">
            <a:avLst/>
          </a:prstGeom>
        </p:spPr>
      </p:pic>
      <p:pic>
        <p:nvPicPr>
          <p:cNvPr id="139" name="Picture 138"/>
          <p:cNvPicPr>
            <a:picLocks noChangeAspect="1"/>
          </p:cNvPicPr>
          <p:nvPr/>
        </p:nvPicPr>
        <p:blipFill rotWithShape="1">
          <a:blip r:embed="rId10"/>
          <a:srcRect l="16686" t="55859" r="8834" b="30595"/>
          <a:stretch/>
        </p:blipFill>
        <p:spPr>
          <a:xfrm>
            <a:off x="501649" y="2689411"/>
            <a:ext cx="1674597" cy="236458"/>
          </a:xfrm>
          <a:prstGeom prst="rect">
            <a:avLst/>
          </a:prstGeom>
        </p:spPr>
      </p:pic>
    </p:spTree>
    <p:extLst>
      <p:ext uri="{BB962C8B-B14F-4D97-AF65-F5344CB8AC3E}">
        <p14:creationId xmlns:p14="http://schemas.microsoft.com/office/powerpoint/2010/main" val="287818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7397C0DF-4257-0B48-86D5-AD5AF0BFBE10}" vid="{F454E6D3-6570-1949-BCB1-478C31A3B5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1393</TotalTime>
  <Words>1655</Words>
  <Application>Microsoft Office PowerPoint</Application>
  <PresentationFormat>Widescreen</PresentationFormat>
  <Paragraphs>229</Paragraphs>
  <Slides>13</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Courier</vt:lpstr>
      <vt:lpstr>Symbol</vt:lpstr>
      <vt:lpstr>Times New Roman</vt:lpstr>
      <vt:lpstr>Wingdings</vt:lpstr>
      <vt:lpstr>CERNCobranding4-3</vt:lpstr>
      <vt:lpstr>Towards complete automation  of test campaign simulations using STEAM</vt:lpstr>
      <vt:lpstr>OUR VISION</vt:lpstr>
      <vt:lpstr>Motivation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Image 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Emmanuele Ravaioli;Mariusz Wozniak</dc:creator>
  <cp:lastModifiedBy>Daniel Mayr</cp:lastModifiedBy>
  <cp:revision>4024</cp:revision>
  <cp:lastPrinted>2022-09-29T06:57:27Z</cp:lastPrinted>
  <dcterms:created xsi:type="dcterms:W3CDTF">2017-06-18T14:15:32Z</dcterms:created>
  <dcterms:modified xsi:type="dcterms:W3CDTF">2023-05-05T07:45:58Z</dcterms:modified>
</cp:coreProperties>
</file>