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9"/>
  </p:notesMasterIdLst>
  <p:handoutMasterIdLst>
    <p:handoutMasterId r:id="rId50"/>
  </p:handoutMasterIdLst>
  <p:sldIdLst>
    <p:sldId id="306" r:id="rId3"/>
    <p:sldId id="346" r:id="rId4"/>
    <p:sldId id="307" r:id="rId5"/>
    <p:sldId id="341" r:id="rId6"/>
    <p:sldId id="348" r:id="rId7"/>
    <p:sldId id="349" r:id="rId8"/>
    <p:sldId id="312" r:id="rId9"/>
    <p:sldId id="315" r:id="rId10"/>
    <p:sldId id="310" r:id="rId11"/>
    <p:sldId id="316" r:id="rId12"/>
    <p:sldId id="317" r:id="rId13"/>
    <p:sldId id="318" r:id="rId14"/>
    <p:sldId id="328" r:id="rId15"/>
    <p:sldId id="350" r:id="rId16"/>
    <p:sldId id="357" r:id="rId17"/>
    <p:sldId id="319" r:id="rId18"/>
    <p:sldId id="320" r:id="rId19"/>
    <p:sldId id="322" r:id="rId20"/>
    <p:sldId id="323" r:id="rId21"/>
    <p:sldId id="326" r:id="rId22"/>
    <p:sldId id="311" r:id="rId23"/>
    <p:sldId id="337" r:id="rId24"/>
    <p:sldId id="359" r:id="rId25"/>
    <p:sldId id="336" r:id="rId26"/>
    <p:sldId id="352" r:id="rId27"/>
    <p:sldId id="361" r:id="rId28"/>
    <p:sldId id="351" r:id="rId29"/>
    <p:sldId id="327" r:id="rId30"/>
    <p:sldId id="356" r:id="rId31"/>
    <p:sldId id="360" r:id="rId32"/>
    <p:sldId id="338" r:id="rId33"/>
    <p:sldId id="305" r:id="rId34"/>
    <p:sldId id="339" r:id="rId35"/>
    <p:sldId id="358" r:id="rId36"/>
    <p:sldId id="324" r:id="rId37"/>
    <p:sldId id="325" r:id="rId38"/>
    <p:sldId id="330" r:id="rId39"/>
    <p:sldId id="321" r:id="rId40"/>
    <p:sldId id="332" r:id="rId41"/>
    <p:sldId id="345" r:id="rId42"/>
    <p:sldId id="354" r:id="rId43"/>
    <p:sldId id="355" r:id="rId44"/>
    <p:sldId id="335" r:id="rId45"/>
    <p:sldId id="333" r:id="rId46"/>
    <p:sldId id="334" r:id="rId47"/>
    <p:sldId id="331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3545"/>
    <a:srgbClr val="C99137"/>
    <a:srgbClr val="FFFFFF"/>
    <a:srgbClr val="3243B5"/>
    <a:srgbClr val="FD3644"/>
    <a:srgbClr val="FFFF00"/>
    <a:srgbClr val="C83964"/>
    <a:srgbClr val="C43B68"/>
    <a:srgbClr val="CD395F"/>
    <a:srgbClr val="BC3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7" autoAdjust="0"/>
    <p:restoredTop sz="95905" autoAdjust="0"/>
  </p:normalViewPr>
  <p:slideViewPr>
    <p:cSldViewPr snapToGrid="0">
      <p:cViewPr varScale="1">
        <p:scale>
          <a:sx n="113" d="100"/>
          <a:sy n="113" d="100"/>
        </p:scale>
        <p:origin x="208" y="7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B0188-3770-B74C-AC33-87070B9043DC}" type="datetime1">
              <a:rPr lang="de-CH" smtClean="0"/>
              <a:t>28.06.23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ACE35-75DC-F243-9B0D-882AABB4BB2D}" type="datetime1">
              <a:rPr lang="de-CH" smtClean="0"/>
              <a:t>28.06.23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6FEDC09-E3B0-5D4D-A796-05884A65B401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540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914A5BE-3755-F14F-B535-F0C88546AF4F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165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9F2499C-7813-6D45-A1DD-8031CA80ACDB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260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A3892D1-8A5C-E44C-8CDA-A4AE5B3DF6E9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52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1EB9AE3-A730-3A43-8647-739F3BBCCA06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556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C155299-5FF3-6B48-860B-B2EBADBDD660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45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8D0750C-2692-3349-BD1A-48B3CF86705A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62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A8A9349-DEFC-C040-9A16-3360B4B6E751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20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7223CA7-48A1-A44B-81F4-973D7EBD0B83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338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4C06A85-0A34-A246-A06D-6B8D532326F0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978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1108E46-36E5-3740-92D1-5471E3E5429A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061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A5F798A-DD9A-504E-B946-280283353594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45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3585C0C-015D-A141-91D2-A6FB1F428132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68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79E74FA-812A-4149-8616-83EE99CAA1F8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00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B223292-7218-3949-AC95-22F3B4D407DC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980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B778D20-6CE2-9A4A-8C2D-B88C071F46CA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30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Orsay, France 19-22 June 2023</a:t>
            </a:r>
          </a:p>
          <a:p>
            <a:endParaRPr lang="fr-FR" sz="2400" i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E6B1AA-1B12-3FCA-6F1D-146EF95F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algn="ctr"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r>
              <a:rPr lang="en-GB" b="1" baseline="30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nd</a:t>
            </a:r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</a:t>
            </a:r>
            <a:r>
              <a:rPr lang="en-GB" b="1" dirty="0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g</a:t>
            </a:r>
            <a:r>
              <a:rPr lang="en-GB" b="1" dirty="0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582789D3-E969-2958-1A34-420B97C25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Date Placeholder 18">
            <a:extLst>
              <a:ext uri="{FF2B5EF4-FFF2-40B4-BE49-F238E27FC236}">
                <a16:creationId xmlns:a16="http://schemas.microsoft.com/office/drawing/2014/main" id="{354B6D0C-FD45-78B7-86DD-55F12BA8B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4E5BF5A0-CC2A-89F5-88F0-E9BF1C57A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35E81E39-5B7D-EA99-D042-9B1BEE2B1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18">
            <a:extLst>
              <a:ext uri="{FF2B5EF4-FFF2-40B4-BE49-F238E27FC236}">
                <a16:creationId xmlns:a16="http://schemas.microsoft.com/office/drawing/2014/main" id="{31C2E696-9353-64BF-3977-F12BF5DEAB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0B7F6E9-2857-EA3D-48E0-28C59509F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F022C0C-2B39-8E47-339D-2389F90A1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Date Placeholder 18">
            <a:extLst>
              <a:ext uri="{FF2B5EF4-FFF2-40B4-BE49-F238E27FC236}">
                <a16:creationId xmlns:a16="http://schemas.microsoft.com/office/drawing/2014/main" id="{375E77B6-8B10-5573-E1E0-3D5414753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BDD03F-7F75-A40A-8579-ABF96DD18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2921AD-E422-3DBA-41C8-A0A6E6AAC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Date Placeholder 18">
            <a:extLst>
              <a:ext uri="{FF2B5EF4-FFF2-40B4-BE49-F238E27FC236}">
                <a16:creationId xmlns:a16="http://schemas.microsoft.com/office/drawing/2014/main" id="{8143D602-9692-7447-D5B1-AB9A4BCC5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C5ECE275-6F84-6F10-698E-D383821B2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88F2FD9-35C4-0B7E-3C26-5228EBF3A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Date Placeholder 18">
            <a:extLst>
              <a:ext uri="{FF2B5EF4-FFF2-40B4-BE49-F238E27FC236}">
                <a16:creationId xmlns:a16="http://schemas.microsoft.com/office/drawing/2014/main" id="{6E066767-77F1-8958-1FA4-567986C93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308E1A15-0163-1E48-1EBC-CF964CA73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EB7CBA86-E5E1-1364-77D4-2923D26A4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2050075-A81E-5D1D-2126-037CAD8A5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  <p:sp>
        <p:nvSpPr>
          <p:cNvPr id="4" name="Date Placeholder 18">
            <a:extLst>
              <a:ext uri="{FF2B5EF4-FFF2-40B4-BE49-F238E27FC236}">
                <a16:creationId xmlns:a16="http://schemas.microsoft.com/office/drawing/2014/main" id="{BA6E3B89-CE99-1B01-6B9D-BE76F9A44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BB70D648-9621-3BDF-3CCB-3AB40CB29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Date Placeholder 18">
            <a:extLst>
              <a:ext uri="{FF2B5EF4-FFF2-40B4-BE49-F238E27FC236}">
                <a16:creationId xmlns:a16="http://schemas.microsoft.com/office/drawing/2014/main" id="{9B41528F-44F6-366B-8C3C-B33E32E32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7D34224-3F41-E67E-F176-2A15717263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825C6BA-B9FC-77D8-CDDD-D9A4B1085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Technology options for the final cooling solenoids – B. Bordini</a:t>
            </a:r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33.png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cid:image001.png@01D9A06B.71AF9EE0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cid:image001.png@01D9A06B.71AF9EE0" TargetMode="Externa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png"/><Relationship Id="rId7" Type="http://schemas.openxmlformats.org/officeDocument/2006/relationships/image" Target="../media/image1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1.png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Technology options for the final cooling solenoids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4723" y="3832578"/>
            <a:ext cx="8534400" cy="1752600"/>
          </a:xfrm>
        </p:spPr>
        <p:txBody>
          <a:bodyPr/>
          <a:lstStyle/>
          <a:p>
            <a:r>
              <a:rPr lang="en-US" sz="2400" dirty="0"/>
              <a:t>B. </a:t>
            </a:r>
            <a:r>
              <a:rPr lang="en-US" sz="2400" dirty="0" err="1"/>
              <a:t>Bordini</a:t>
            </a:r>
            <a:r>
              <a:rPr lang="en-US" sz="2400" dirty="0"/>
              <a:t>, C. </a:t>
            </a:r>
            <a:r>
              <a:rPr lang="en-US" sz="2400" dirty="0" err="1"/>
              <a:t>Accettura</a:t>
            </a:r>
            <a:r>
              <a:rPr lang="en-US" sz="2400" dirty="0"/>
              <a:t>, A. Bertarelli, L. </a:t>
            </a:r>
            <a:r>
              <a:rPr lang="en-US" sz="2400" dirty="0" err="1"/>
              <a:t>Bottura</a:t>
            </a:r>
            <a:r>
              <a:rPr lang="en-US" sz="2400" dirty="0"/>
              <a:t>, </a:t>
            </a:r>
          </a:p>
          <a:p>
            <a:pPr marL="457200" indent="-457200">
              <a:buAutoNum type="alphaUcPeriod"/>
            </a:pPr>
            <a:r>
              <a:rPr lang="en-US" sz="2400" dirty="0" err="1"/>
              <a:t>Dudarev</a:t>
            </a:r>
            <a:r>
              <a:rPr lang="en-US" sz="2400" dirty="0"/>
              <a:t>, A. </a:t>
            </a:r>
            <a:r>
              <a:rPr lang="en-US" sz="2400" dirty="0" err="1"/>
              <a:t>Kolehmainen</a:t>
            </a:r>
            <a:r>
              <a:rPr lang="en-US" sz="2400" dirty="0"/>
              <a:t>, T. Mulder, </a:t>
            </a:r>
          </a:p>
          <a:p>
            <a:pPr marL="457200" indent="-457200">
              <a:buAutoNum type="alphaUcPeriod"/>
            </a:pPr>
            <a:r>
              <a:rPr lang="en-US" sz="2400" dirty="0"/>
              <a:t>A. Verweij, M. Wozniak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012981-2883-5616-5376-1E2FA5481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135" y="6872"/>
            <a:ext cx="1688330" cy="171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A0E6CC-7C5E-28D8-5FF9-45A713EBD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nd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</a:t>
            </a:r>
            <a:r>
              <a:rPr lang="en-GB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g</a:t>
            </a:r>
            <a:r>
              <a:rPr lang="en-GB" b="1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2010401"/>
            <a:ext cx="8887522" cy="42205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of superconducting solenoid by 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nested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proved to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 producing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~30 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magnets with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apertures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up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5 cm </a:t>
            </a:r>
          </a:p>
          <a:p>
            <a:pPr lvl="1">
              <a:spcBef>
                <a:spcPts val="1200"/>
              </a:spcBef>
            </a:pP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This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concept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 will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further investigated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and perfected by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ongoing projects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that try to optimize it and to reach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larger field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values </a:t>
            </a:r>
          </a:p>
          <a:p>
            <a:pPr marL="457200" lvl="1" indent="0">
              <a:buNone/>
            </a:pPr>
            <a:endParaRPr lang="en-US" sz="2000" b="0" dirty="0">
              <a:solidFill>
                <a:srgbClr val="0070C0"/>
              </a:solidFill>
              <a:latin typeface="Montserrat" pitchFamily="2" charset="77"/>
              <a:ea typeface="Cambria Math" panose="02040503050406030204" pitchFamily="18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this design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suitable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user facilities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it is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clear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could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satisfy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</a:t>
            </a:r>
          </a:p>
          <a:p>
            <a:pPr lvl="2">
              <a:spcBef>
                <a:spcPts val="1200"/>
              </a:spcBef>
            </a:pPr>
            <a:endParaRPr lang="en-CH" sz="1600" dirty="0">
              <a:solidFill>
                <a:srgbClr val="0070C0"/>
              </a:solidFill>
              <a:latin typeface="Montserrat" pitchFamily="2" charset="77"/>
            </a:endParaRPr>
          </a:p>
          <a:p>
            <a:pPr lvl="1">
              <a:spcBef>
                <a:spcPts val="1200"/>
              </a:spcBef>
            </a:pP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16164"/>
            <a:ext cx="9358185" cy="12702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Next step for nested coils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3B70F5-99F5-9CDE-82E0-91FF1C2B0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5"/>
          <a:stretch/>
        </p:blipFill>
        <p:spPr>
          <a:xfrm>
            <a:off x="8762140" y="2464543"/>
            <a:ext cx="3343719" cy="38581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2AC019-5A3B-087D-75ED-DA013F402E47}"/>
              </a:ext>
            </a:extLst>
          </p:cNvPr>
          <p:cNvSpPr txBox="1"/>
          <p:nvPr/>
        </p:nvSpPr>
        <p:spPr>
          <a:xfrm>
            <a:off x="8676000" y="1552369"/>
            <a:ext cx="35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CH" i="1" dirty="0"/>
              <a:t>artoon design </a:t>
            </a:r>
            <a:r>
              <a:rPr lang="en-CH" dirty="0"/>
              <a:t>of </a:t>
            </a:r>
            <a:r>
              <a:rPr lang="en-CH" b="1" dirty="0">
                <a:solidFill>
                  <a:srgbClr val="C00000"/>
                </a:solidFill>
              </a:rPr>
              <a:t>40 T</a:t>
            </a:r>
            <a:r>
              <a:rPr lang="en-CH" dirty="0"/>
              <a:t>, </a:t>
            </a:r>
            <a:r>
              <a:rPr lang="en-CH" b="1" dirty="0">
                <a:solidFill>
                  <a:srgbClr val="C00000"/>
                </a:solidFill>
              </a:rPr>
              <a:t>32 mm </a:t>
            </a:r>
            <a:r>
              <a:rPr lang="en-CH" dirty="0"/>
              <a:t>user facility solenoid (planned) – Courtesy of Ian Dixon NHMFL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09C1FCA-C2A1-E121-237B-6CADF6277B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7EBED49-81B9-0661-DFA3-7CACC4638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0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 design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presents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some drawbacks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that might be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problematic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 for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final cooling solenoids</a:t>
                </a:r>
              </a:p>
              <a:p>
                <a:pPr lvl="1"/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Diluting the current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over large coil cross section (low J) 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requires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amount of superconductor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 (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cost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): the current lines are not compacted around the magnet aperture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Implies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magnetic energy 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stocked, which makes the magnet protection more complex, and larger sizes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magnet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protection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which is critical in magnets using HTS, is rather complex because of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s between the different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coils 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presence of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several coils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components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 could make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construction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more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difficult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the magnet system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less reliable</a:t>
                </a:r>
              </a:p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And if we go to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opposite direction? High uniform </a:t>
                </a:r>
                <a:r>
                  <a:rPr lang="en-US" sz="2200" b="1" i="1" dirty="0">
                    <a:solidFill>
                      <a:srgbClr val="0070C0"/>
                    </a:solidFill>
                    <a:latin typeface="Montserrat" pitchFamily="2" charset="77"/>
                  </a:rPr>
                  <a:t>J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(&gt;400 A/mmˆ2) in a single coil (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low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) ? So far, we said that low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makes explode the hoop stress, but… </a:t>
                </a:r>
              </a:p>
              <a:p>
                <a:endParaRPr lang="en-US" sz="22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1200"/>
                  </a:spcBef>
                </a:pPr>
                <a:endParaRPr lang="en-CH" sz="16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  <a:blipFill>
                <a:blip r:embed="rId3"/>
                <a:stretch>
                  <a:fillRect l="-526" r="-737" b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48937" y="93711"/>
            <a:ext cx="9526155" cy="124684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Nested Coils &amp; Final Cooling Solenoid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BFED96-3495-0BCC-924E-609FF36B8E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79FAF76-FA91-1D26-CE91-A452B9622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11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6754" y="1743616"/>
            <a:ext cx="8051096" cy="44923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concept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was proved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Insulated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 winding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reached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26.4 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with a maximum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286 MPa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But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much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larger fields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(&gt;40 T) and the hoop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proportional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sz="2400" b="1" baseline="-25000" dirty="0">
                <a:solidFill>
                  <a:srgbClr val="0070C0"/>
                </a:solidFill>
                <a:latin typeface="Montserrat" pitchFamily="2" charset="77"/>
              </a:rPr>
              <a:t>0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ˆ2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>
              <a:spcBef>
                <a:spcPts val="24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Plus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at larger fields,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tensile radial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appears, which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acceptable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tapes,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what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can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do?</a:t>
            </a:r>
          </a:p>
          <a:p>
            <a:pPr lvl="1"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Support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externally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the coil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stiff rings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that also apply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the coil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12133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Single coil, High-J</a:t>
            </a:r>
            <a:r>
              <a:rPr lang="en-US" sz="3700" baseline="-25000" dirty="0">
                <a:solidFill>
                  <a:srgbClr val="C00000"/>
                </a:solidFill>
                <a:latin typeface="Montserrat" pitchFamily="2" charset="77"/>
              </a:rPr>
              <a:t>e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1CCDA3-27CC-91FB-7A76-8B240CBCE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/>
        </p:blipFill>
        <p:spPr bwMode="auto">
          <a:xfrm>
            <a:off x="8197850" y="3204108"/>
            <a:ext cx="3984341" cy="281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69E6E0-F136-5AFA-F362-5B1D9763E3B5}"/>
              </a:ext>
            </a:extLst>
          </p:cNvPr>
          <p:cNvSpPr txBox="1"/>
          <p:nvPr/>
        </p:nvSpPr>
        <p:spPr>
          <a:xfrm>
            <a:off x="8107257" y="1726780"/>
            <a:ext cx="4146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Sunam</a:t>
            </a:r>
            <a:r>
              <a:rPr lang="en-US" i="1" dirty="0"/>
              <a:t> NI one-body </a:t>
            </a:r>
            <a:r>
              <a:rPr lang="en-US" i="1" dirty="0" err="1"/>
              <a:t>ReBCO</a:t>
            </a:r>
            <a:r>
              <a:rPr lang="en-US" i="1" dirty="0"/>
              <a:t> magnet </a:t>
            </a:r>
          </a:p>
          <a:p>
            <a:pPr algn="ctr"/>
            <a:r>
              <a:rPr lang="en-US" i="1" dirty="0"/>
              <a:t>26.4 T in 35 mm, J central pancake 404 A mm</a:t>
            </a:r>
            <a:r>
              <a:rPr lang="en-US" i="1" baseline="30000" dirty="0"/>
              <a:t>-2</a:t>
            </a:r>
            <a:r>
              <a:rPr lang="en-US" i="1" dirty="0"/>
              <a:t> (26.4 T HTS multi-width)</a:t>
            </a:r>
          </a:p>
          <a:p>
            <a:pPr algn="ctr"/>
            <a:r>
              <a:rPr lang="en-US" i="1" dirty="0"/>
              <a:t>overall diameter and height: 		172 and 327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6AF406-6320-DB57-5B8C-24316806EEF7}"/>
              </a:ext>
            </a:extLst>
          </p:cNvPr>
          <p:cNvSpPr txBox="1"/>
          <p:nvPr/>
        </p:nvSpPr>
        <p:spPr>
          <a:xfrm>
            <a:off x="8016664" y="6167762"/>
            <a:ext cx="41461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28E74C7-7CE7-C200-B50C-6BAD926847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DD46239-C287-9EEC-FBB6-81CDED4B3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76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0894D7-BD44-544E-454B-DEFA75520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E379F24-4ECF-2C5C-6E95-E2793706948D}"/>
              </a:ext>
            </a:extLst>
          </p:cNvPr>
          <p:cNvSpPr txBox="1">
            <a:spLocks/>
          </p:cNvSpPr>
          <p:nvPr/>
        </p:nvSpPr>
        <p:spPr>
          <a:xfrm>
            <a:off x="1481284" y="159407"/>
            <a:ext cx="9229431" cy="72230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Technologies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CD2A874-6DE8-3452-C0CE-906EAD2C5F62}"/>
              </a:ext>
            </a:extLst>
          </p:cNvPr>
          <p:cNvSpPr txBox="1">
            <a:spLocks/>
          </p:cNvSpPr>
          <p:nvPr/>
        </p:nvSpPr>
        <p:spPr>
          <a:xfrm>
            <a:off x="-1" y="5305778"/>
            <a:ext cx="12192000" cy="11472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We chose the </a:t>
            </a:r>
            <a:r>
              <a:rPr lang="en-US" sz="2200" dirty="0">
                <a:solidFill>
                  <a:srgbClr val="00B050"/>
                </a:solidFill>
                <a:latin typeface="Montserrat" pitchFamily="2" charset="77"/>
              </a:rPr>
              <a:t>all-HTS NI/MI Single Coil (pre-compressed) option 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because  of its very high potential (for future particle accelerator and other societal applications, see slides 24-25) and because nobody is pursuing it (as far as we know)</a:t>
            </a:r>
            <a:endParaRPr lang="en-CH" sz="2200" dirty="0">
              <a:solidFill>
                <a:srgbClr val="0070C0"/>
              </a:solidFill>
              <a:latin typeface="Montserrat" pitchFamily="2" charset="77"/>
            </a:endParaRPr>
          </a:p>
          <a:p>
            <a:pPr lvl="1">
              <a:spcBef>
                <a:spcPts val="1200"/>
              </a:spcBef>
            </a:pPr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1BCF02-BB3B-B53C-CFEA-900633AFD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990" y="881711"/>
            <a:ext cx="9562018" cy="442406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EB363B2-6C42-1FDB-7E10-C1E47000E3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556296D-1BE2-0EDA-3ED7-826598FC8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49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1047375" y="2631130"/>
            <a:ext cx="10097249" cy="2920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Are the selection of options to be studied in detail, and the ranking of priorities, justified and appropriate for the objectives of a pre-conceptual report, due by end 2025 ?</a:t>
            </a:r>
          </a:p>
          <a:p>
            <a:pPr>
              <a:spcBef>
                <a:spcPts val="3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3</a:t>
            </a:r>
            <a:r>
              <a:rPr lang="en-US" sz="3700" baseline="30000" dirty="0">
                <a:solidFill>
                  <a:srgbClr val="C00000"/>
                </a:solidFill>
                <a:latin typeface="Montserrat" pitchFamily="2" charset="77"/>
              </a:rPr>
              <a:t>rd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Question to to Review Panel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39CF3FC-AAC9-1175-FFD4-6B01AF1073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E0B2A4C-5505-DBB3-FCAB-9B7A517CF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822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-8931" y="1389193"/>
            <a:ext cx="7915640" cy="49108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For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12 mm wide tape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we can assume  				critical current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values of this level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Measured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at 4.2 K: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1.8 kA; 											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5.4 kA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Estimated at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4.2 K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=50 T) ~ 300 A; 											 </a:t>
            </a:r>
            <a:r>
              <a:rPr lang="en-US" sz="18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="1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=50 T) &gt; 1000 A</a:t>
            </a:r>
          </a:p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Mechanical stresses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producing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irreversible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reduction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longitudinal strain &gt; 0.4 %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(600-800 MPa depending on the Hastelloy fraction) 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400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width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direction: 10-100 MPa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Shear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19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Cleavage/Peel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(tensile at tape extremities)&lt;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1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Electro-mechanical Properties of the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tape*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393B1F-8F8C-81C8-7353-4F027F31391B}"/>
              </a:ext>
            </a:extLst>
          </p:cNvPr>
          <p:cNvSpPr/>
          <p:nvPr/>
        </p:nvSpPr>
        <p:spPr>
          <a:xfrm>
            <a:off x="5808373" y="2800973"/>
            <a:ext cx="6555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https://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www.fujikura.co.jp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eng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/products/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newbusiness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/superconductors/01/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superconductor.pdf</a:t>
            </a:r>
            <a:endParaRPr lang="en-GB" sz="1200" dirty="0">
              <a:solidFill>
                <a:srgbClr val="0070C0"/>
              </a:solidFill>
              <a:latin typeface="+mn-lt"/>
            </a:endParaRPr>
          </a:p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2 </a:t>
            </a:r>
            <a:r>
              <a:rPr lang="en-US" sz="1200" dirty="0">
                <a:solidFill>
                  <a:srgbClr val="0070C0"/>
                </a:solidFill>
                <a:latin typeface="+mn-lt"/>
              </a:rPr>
              <a:t>Shinji Fujita, Satoshi Awaji et al.  IEEE TAS, VOL. 29, NO. 5, AUGUST 2019</a:t>
            </a:r>
          </a:p>
          <a:p>
            <a:r>
              <a:rPr lang="en-GB" sz="1200" i="1" baseline="30000" dirty="0">
                <a:solidFill>
                  <a:srgbClr val="0070C0"/>
                </a:solidFill>
              </a:rPr>
              <a:t>3 </a:t>
            </a:r>
            <a:r>
              <a:rPr lang="en-US" sz="1200" dirty="0">
                <a:solidFill>
                  <a:srgbClr val="0070C0"/>
                </a:solidFill>
              </a:rPr>
              <a:t>Hideaki Maeda and Yoshinori Yanagisawa IEEE TAS, VOL. 24, NO. 3, JUNE 2014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ED78A9-72C7-9DD6-5D6F-E780B0B2F6CA}"/>
              </a:ext>
            </a:extLst>
          </p:cNvPr>
          <p:cNvGrpSpPr/>
          <p:nvPr/>
        </p:nvGrpSpPr>
        <p:grpSpPr>
          <a:xfrm>
            <a:off x="6623536" y="1452957"/>
            <a:ext cx="5637151" cy="1413542"/>
            <a:chOff x="6378073" y="1074262"/>
            <a:chExt cx="5637151" cy="141354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A341AD5-742A-F4A1-FB85-C048C31A07A9}"/>
                </a:ext>
              </a:extLst>
            </p:cNvPr>
            <p:cNvGrpSpPr/>
            <p:nvPr/>
          </p:nvGrpSpPr>
          <p:grpSpPr>
            <a:xfrm>
              <a:off x="6378073" y="1074262"/>
              <a:ext cx="5637151" cy="1413542"/>
              <a:chOff x="6378073" y="1074262"/>
              <a:chExt cx="5637151" cy="141354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D1A5419-CE3B-C684-414A-5FFC30D875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083" t="68678" r="3973" b="-1402"/>
              <a:stretch/>
            </p:blipFill>
            <p:spPr>
              <a:xfrm>
                <a:off x="6393617" y="1074262"/>
                <a:ext cx="5621607" cy="1413542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8E659-8983-A78C-E739-D0032D712CE0}"/>
                  </a:ext>
                </a:extLst>
              </p:cNvPr>
              <p:cNvSpPr txBox="1"/>
              <p:nvPr/>
            </p:nvSpPr>
            <p:spPr>
              <a:xfrm>
                <a:off x="6378073" y="2051631"/>
                <a:ext cx="25333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/>
                  <a:t>Sketch taken from ref. 1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5BD8EC-50CE-B466-3EB1-ABD10ABBADEA}"/>
                </a:ext>
              </a:extLst>
            </p:cNvPr>
            <p:cNvSpPr/>
            <p:nvPr/>
          </p:nvSpPr>
          <p:spPr bwMode="auto">
            <a:xfrm>
              <a:off x="7662672" y="1908048"/>
              <a:ext cx="2133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A6E767-6C67-8997-D771-247C10E019C0}"/>
                </a:ext>
              </a:extLst>
            </p:cNvPr>
            <p:cNvSpPr/>
            <p:nvPr/>
          </p:nvSpPr>
          <p:spPr bwMode="auto">
            <a:xfrm>
              <a:off x="7620000" y="1593735"/>
              <a:ext cx="8229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FCC012-D315-357F-468A-A710A2EA96AF}"/>
              </a:ext>
            </a:extLst>
          </p:cNvPr>
          <p:cNvGrpSpPr/>
          <p:nvPr/>
        </p:nvGrpSpPr>
        <p:grpSpPr>
          <a:xfrm>
            <a:off x="8009742" y="3583900"/>
            <a:ext cx="3718587" cy="2422837"/>
            <a:chOff x="8300325" y="3984577"/>
            <a:chExt cx="3718587" cy="2531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2BEA84-4E64-23C2-88EC-C2A542D73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0901" y="4392021"/>
              <a:ext cx="3258011" cy="206970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BFE0DD3-C650-C119-2791-EB70B9852712}"/>
                </a:ext>
              </a:extLst>
            </p:cNvPr>
            <p:cNvSpPr txBox="1"/>
            <p:nvPr/>
          </p:nvSpPr>
          <p:spPr>
            <a:xfrm rot="16200000">
              <a:off x="7203871" y="5081031"/>
              <a:ext cx="2531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/>
                <a:t>Picture taken from ref. 3</a:t>
              </a:r>
            </a:p>
          </p:txBody>
        </p:sp>
      </p:grpSp>
      <p:sp>
        <p:nvSpPr>
          <p:cNvPr id="18" name="Title 2">
            <a:extLst>
              <a:ext uri="{FF2B5EF4-FFF2-40B4-BE49-F238E27FC236}">
                <a16:creationId xmlns:a16="http://schemas.microsoft.com/office/drawing/2014/main" id="{8A9D90D3-03AA-2445-0FC7-B5C4258A082F}"/>
              </a:ext>
            </a:extLst>
          </p:cNvPr>
          <p:cNvSpPr txBox="1">
            <a:spLocks/>
          </p:cNvSpPr>
          <p:nvPr/>
        </p:nvSpPr>
        <p:spPr>
          <a:xfrm>
            <a:off x="3381955" y="6225525"/>
            <a:ext cx="8925557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*In appendix the conductor specifications produced for the Muon Collider Project 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F6EC70DC-3841-E234-AF17-062060A082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A27A978-5D4B-21CF-DCF7-73E35F232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4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1234062"/>
            <a:ext cx="12192000" cy="5094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46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identical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endParaRPr lang="en-US" sz="16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40+ T Conceptual design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DE01EE-A9A4-068A-DC47-E8A0FFBED293}"/>
              </a:ext>
            </a:extLst>
          </p:cNvPr>
          <p:cNvGrpSpPr/>
          <p:nvPr/>
        </p:nvGrpSpPr>
        <p:grpSpPr>
          <a:xfrm>
            <a:off x="3478766" y="1997129"/>
            <a:ext cx="4327909" cy="4459505"/>
            <a:chOff x="2546546" y="2032297"/>
            <a:chExt cx="4327909" cy="44595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1DD98AE-E3B3-667E-DF35-6A384ED9BE70}"/>
                </a:ext>
              </a:extLst>
            </p:cNvPr>
            <p:cNvGrpSpPr/>
            <p:nvPr/>
          </p:nvGrpSpPr>
          <p:grpSpPr>
            <a:xfrm>
              <a:off x="2546546" y="2032297"/>
              <a:ext cx="4327909" cy="4459505"/>
              <a:chOff x="2546546" y="2032297"/>
              <a:chExt cx="4327909" cy="445950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0FF19B7-85E0-B2DB-7CB0-8897AE5A5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992"/>
              <a:stretch/>
            </p:blipFill>
            <p:spPr>
              <a:xfrm>
                <a:off x="2546546" y="2032297"/>
                <a:ext cx="4326048" cy="4459505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2A4BC9C-2CB5-45AE-BDA1-2A1C8DD87CA8}"/>
                  </a:ext>
                </a:extLst>
              </p:cNvPr>
              <p:cNvSpPr/>
              <p:nvPr/>
            </p:nvSpPr>
            <p:spPr bwMode="auto">
              <a:xfrm>
                <a:off x="4632960" y="3186991"/>
                <a:ext cx="729992" cy="1104535"/>
              </a:xfrm>
              <a:prstGeom prst="rect">
                <a:avLst/>
              </a:prstGeom>
              <a:noFill/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64" charset="-128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C4B3EFB-B533-0E28-BA8E-277FF7C0F1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88389" y="3782803"/>
                <a:ext cx="1486066" cy="344094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C7C838D-4363-AC8C-CB17-236A7181B219}"/>
                </a:ext>
              </a:extLst>
            </p:cNvPr>
            <p:cNvGrpSpPr/>
            <p:nvPr/>
          </p:nvGrpSpPr>
          <p:grpSpPr>
            <a:xfrm>
              <a:off x="2992768" y="2363445"/>
              <a:ext cx="1217092" cy="1428507"/>
              <a:chOff x="2923096" y="2337319"/>
              <a:chExt cx="1217092" cy="142850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B0AA0D-521B-87CE-D2C7-20E8A67852B4}"/>
                  </a:ext>
                </a:extLst>
              </p:cNvPr>
              <p:cNvSpPr txBox="1"/>
              <p:nvPr/>
            </p:nvSpPr>
            <p:spPr>
              <a:xfrm rot="16200000">
                <a:off x="2347342" y="2913073"/>
                <a:ext cx="1428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Infinite Elements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D340EE87-808E-47FB-84C7-FB330393EC40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323462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264196C-34C2-9A62-DBDE-60928B1726AC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940093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671CA75-8750-3596-3A22-7F703412F887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>
                <a:off x="3200095" y="3051572"/>
                <a:ext cx="304576" cy="35130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185BE92-3C82-B050-B6BA-353AA299CCFD}"/>
                </a:ext>
              </a:extLst>
            </p:cNvPr>
            <p:cNvGrpSpPr/>
            <p:nvPr/>
          </p:nvGrpSpPr>
          <p:grpSpPr>
            <a:xfrm>
              <a:off x="2978684" y="3034460"/>
              <a:ext cx="983923" cy="1625123"/>
              <a:chOff x="2758287" y="1970575"/>
              <a:chExt cx="983923" cy="162512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86EBA1-3162-6410-60BB-F985D985E835}"/>
                  </a:ext>
                </a:extLst>
              </p:cNvPr>
              <p:cNvSpPr txBox="1"/>
              <p:nvPr/>
            </p:nvSpPr>
            <p:spPr>
              <a:xfrm rot="16200000">
                <a:off x="2524905" y="3085316"/>
                <a:ext cx="7437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Vacuum</a:t>
                </a:r>
                <a:endParaRPr lang="en-GB" sz="1200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FC42EC-D415-C691-5F1F-4750F1C08E80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1970575"/>
                <a:ext cx="706923" cy="125324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99843FC-0248-7E7A-1C8D-1E993DD25F29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2802283"/>
                <a:ext cx="670353" cy="42153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64F791-0F98-13BA-845C-FEF67BC35FC4}"/>
              </a:ext>
            </a:extLst>
          </p:cNvPr>
          <p:cNvGrpSpPr/>
          <p:nvPr/>
        </p:nvGrpSpPr>
        <p:grpSpPr>
          <a:xfrm>
            <a:off x="7806675" y="1979564"/>
            <a:ext cx="4356295" cy="4460400"/>
            <a:chOff x="7806675" y="1838042"/>
            <a:chExt cx="4356295" cy="446040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4B1F6EA-E1E6-9A6C-4D0B-5D4CBEC79899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4EBF8F5-66E1-CB6C-842B-1CBF39767DAF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B1858060-8C4E-1454-F7B6-067417EC0C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DE3B65F3-0FA3-D261-4DE8-F262DC4F3FA4}"/>
                    </a:ext>
                  </a:extLst>
                </p:cNvPr>
                <p:cNvGrpSpPr/>
                <p:nvPr/>
              </p:nvGrpSpPr>
              <p:grpSpPr>
                <a:xfrm>
                  <a:off x="8511218" y="2465429"/>
                  <a:ext cx="659259" cy="1037451"/>
                  <a:chOff x="8424805" y="2479380"/>
                  <a:chExt cx="659259" cy="1037451"/>
                </a:xfrm>
              </p:grpSpPr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5BF6C670-CB60-7D9F-747A-0D88D5E286A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44579" y="2859606"/>
                    <a:ext cx="1037451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Inner Ring</a:t>
                    </a:r>
                    <a:endParaRPr lang="en-GB" sz="1200" dirty="0"/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F59AC825-FE3E-80EF-7438-580269E318C1}"/>
                      </a:ext>
                    </a:extLst>
                  </p:cNvPr>
                  <p:cNvCxnSpPr>
                    <a:cxnSpLocks/>
                    <a:stCxn id="47" idx="2"/>
                  </p:cNvCxnSpPr>
                  <p:nvPr/>
                </p:nvCxnSpPr>
                <p:spPr bwMode="auto">
                  <a:xfrm>
                    <a:off x="8701804" y="2998105"/>
                    <a:ext cx="382260" cy="29950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156D233-3B46-1377-A715-1D9CC3628C8C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59"/>
                  <a:ext cx="1013480" cy="964990"/>
                  <a:chOff x="8632979" y="2541281"/>
                  <a:chExt cx="1013480" cy="964990"/>
                </a:xfrm>
              </p:grpSpPr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84563796-85EC-A7C2-5CC4-528074FFE76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88984" y="2885276"/>
                    <a:ext cx="96499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Outer Ring</a:t>
                    </a:r>
                    <a:endParaRPr lang="en-GB" sz="1200" dirty="0"/>
                  </a:p>
                </p:txBody>
              </p: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C26A1525-D626-25E0-ED9B-117374202276}"/>
                      </a:ext>
                    </a:extLst>
                  </p:cNvPr>
                  <p:cNvCxnSpPr>
                    <a:cxnSpLocks/>
                    <a:stCxn id="45" idx="2"/>
                  </p:cNvCxnSpPr>
                  <p:nvPr/>
                </p:nvCxnSpPr>
                <p:spPr bwMode="auto">
                  <a:xfrm rot="10800000" flipH="1" flipV="1">
                    <a:off x="8909978" y="3023775"/>
                    <a:ext cx="736481" cy="128138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E43DF60F-D1BE-6910-985E-42DD6FEE31A6}"/>
                    </a:ext>
                  </a:extLst>
                </p:cNvPr>
                <p:cNvGrpSpPr/>
                <p:nvPr/>
              </p:nvGrpSpPr>
              <p:grpSpPr>
                <a:xfrm rot="10800000">
                  <a:off x="9717645" y="4053628"/>
                  <a:ext cx="1436443" cy="1183430"/>
                  <a:chOff x="8533355" y="2317195"/>
                  <a:chExt cx="1436443" cy="1183430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EE64CAE-B412-891E-9DF8-3A4F20066BE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80140" y="2770410"/>
                    <a:ext cx="118343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‘Modular’ Coil</a:t>
                    </a:r>
                    <a:endParaRPr lang="en-GB" sz="1200" dirty="0"/>
                  </a:p>
                </p:txBody>
              </p: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E565F6BF-69B5-BB99-5C3E-E7FCDA5797CC}"/>
                      </a:ext>
                    </a:extLst>
                  </p:cNvPr>
                  <p:cNvCxnSpPr>
                    <a:cxnSpLocks/>
                    <a:stCxn id="43" idx="2"/>
                  </p:cNvCxnSpPr>
                  <p:nvPr/>
                </p:nvCxnSpPr>
                <p:spPr bwMode="auto">
                  <a:xfrm rot="10800000" flipH="1" flipV="1">
                    <a:off x="8810354" y="2908909"/>
                    <a:ext cx="1159444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4E3F704-96B4-87B9-083C-20BFA13FD1B7}"/>
                    </a:ext>
                  </a:extLst>
                </p:cNvPr>
                <p:cNvGrpSpPr/>
                <p:nvPr/>
              </p:nvGrpSpPr>
              <p:grpSpPr>
                <a:xfrm>
                  <a:off x="8511218" y="4276634"/>
                  <a:ext cx="441190" cy="1961205"/>
                  <a:chOff x="8415419" y="4276634"/>
                  <a:chExt cx="441190" cy="1961205"/>
                </a:xfrm>
              </p:grpSpPr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F673DD86-B5BC-EFAB-73D6-282565266A0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6" y="5118737"/>
                    <a:ext cx="196120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1 %  Field Homogeneity</a:t>
                    </a:r>
                    <a:endParaRPr lang="en-GB" sz="1200" dirty="0"/>
                  </a:p>
                </p:txBody>
              </p: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4EF321A9-CA95-AD70-6CDD-4D0771DAF0D1}"/>
                      </a:ext>
                    </a:extLst>
                  </p:cNvPr>
                  <p:cNvCxnSpPr>
                    <a:cxnSpLocks/>
                    <a:stCxn id="41" idx="2"/>
                  </p:cNvCxnSpPr>
                  <p:nvPr/>
                </p:nvCxnSpPr>
                <p:spPr bwMode="auto">
                  <a:xfrm flipV="1">
                    <a:off x="8692418" y="5042261"/>
                    <a:ext cx="164191" cy="21497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EB12E67-9FD3-C0FB-5B54-DF7000F49397}"/>
                  </a:ext>
                </a:extLst>
              </p:cNvPr>
              <p:cNvGrpSpPr/>
              <p:nvPr/>
            </p:nvGrpSpPr>
            <p:grpSpPr>
              <a:xfrm>
                <a:off x="8338734" y="3077791"/>
                <a:ext cx="491137" cy="872416"/>
                <a:chOff x="8443241" y="3365184"/>
                <a:chExt cx="491137" cy="872416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A997EA9-07D9-48EE-AF9C-E9A27FB23DD5}"/>
                    </a:ext>
                  </a:extLst>
                </p:cNvPr>
                <p:cNvSpPr txBox="1"/>
                <p:nvPr/>
              </p:nvSpPr>
              <p:spPr>
                <a:xfrm rot="16200000">
                  <a:off x="8290410" y="3807770"/>
                  <a:ext cx="5826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Bore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4B15EC3D-F32F-0C82-92D1-E3030DFED052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 flipV="1">
                  <a:off x="8720240" y="3365184"/>
                  <a:ext cx="214138" cy="581085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E6EA9D5F-799A-74F9-BFC9-05A66E0B1CB5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>
                  <a:off x="8720240" y="3946269"/>
                  <a:ext cx="214138" cy="40654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2F12BE3-7FBB-57AB-02EF-4F2B19258BAF}"/>
                  </a:ext>
                </a:extLst>
              </p:cNvPr>
              <p:cNvSpPr txBox="1"/>
              <p:nvPr/>
            </p:nvSpPr>
            <p:spPr>
              <a:xfrm rot="5400000">
                <a:off x="10242114" y="5310922"/>
                <a:ext cx="1183429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Support Plate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764A5196-89D5-7DDF-92A2-FB028DD842F7}"/>
                  </a:ext>
                </a:extLst>
              </p:cNvPr>
              <p:cNvCxnSpPr>
                <a:cxnSpLocks/>
                <a:stCxn id="31" idx="2"/>
              </p:cNvCxnSpPr>
              <p:nvPr/>
            </p:nvCxnSpPr>
            <p:spPr bwMode="auto">
              <a:xfrm flipH="1" flipV="1">
                <a:off x="10026140" y="5111713"/>
                <a:ext cx="669189" cy="337709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6177E4-A0AD-463C-922C-E162E236E826}"/>
                </a:ext>
              </a:extLst>
            </p:cNvPr>
            <p:cNvSpPr txBox="1"/>
            <p:nvPr/>
          </p:nvSpPr>
          <p:spPr>
            <a:xfrm rot="5400000">
              <a:off x="10809924" y="2471498"/>
              <a:ext cx="1269645" cy="276999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‘Correction’ Coil</a:t>
              </a:r>
              <a:endParaRPr lang="en-GB" sz="1200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A964F7A-FED6-8072-406D-6BB3F1BA8D5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472085"/>
              <a:ext cx="1770361" cy="137913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FD37DCA-2BAB-EB5C-675B-1CDBE9B0F46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337140"/>
              <a:ext cx="1770361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5EC8F65-D786-C341-A275-B98458FCADFE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>
              <a:off x="9493830" y="2609998"/>
              <a:ext cx="1812417" cy="10305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sp>
        <p:nvSpPr>
          <p:cNvPr id="57" name="Content Placeholder 1">
            <a:extLst>
              <a:ext uri="{FF2B5EF4-FFF2-40B4-BE49-F238E27FC236}">
                <a16:creationId xmlns:a16="http://schemas.microsoft.com/office/drawing/2014/main" id="{2F2E2665-8904-E15A-B0D5-303F5DCBCA47}"/>
              </a:ext>
            </a:extLst>
          </p:cNvPr>
          <p:cNvSpPr txBox="1">
            <a:spLocks/>
          </p:cNvSpPr>
          <p:nvPr/>
        </p:nvSpPr>
        <p:spPr>
          <a:xfrm>
            <a:off x="-15037" y="1771080"/>
            <a:ext cx="3889893" cy="47114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pancake: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 cm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(6-8)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thick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b="1" baseline="-25000" dirty="0">
                <a:solidFill>
                  <a:srgbClr val="0070C0"/>
                </a:solidFill>
                <a:latin typeface="Montserrat" pitchFamily="2" charset="77"/>
              </a:rPr>
              <a:t>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632 A mm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-2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(&gt;500)</a:t>
            </a:r>
            <a:r>
              <a:rPr lang="en-US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endParaRPr lang="en-US" baseline="30000" dirty="0">
              <a:solidFill>
                <a:srgbClr val="0070C0"/>
              </a:solidFill>
              <a:latin typeface="Montserrat" pitchFamily="2" charset="77"/>
            </a:endParaRP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12 mm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wide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tape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thickness x times (&gt;1) coil thickness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Inner ring 5 mm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Support Plate 2 mm (less?)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aperture 50 mm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Field =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CACD16F-42A6-723A-AFE3-700F217D0B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49" name="Footer Placeholder 48">
            <a:extLst>
              <a:ext uri="{FF2B5EF4-FFF2-40B4-BE49-F238E27FC236}">
                <a16:creationId xmlns:a16="http://schemas.microsoft.com/office/drawing/2014/main" id="{9152BCBA-1CB0-38F3-29F2-A67127DF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72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27478" y="1228554"/>
            <a:ext cx="7822722" cy="53699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400" b="1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r>
              <a:rPr lang="en-US" sz="2400" i="1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&gt; 500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mm</a:t>
            </a:r>
            <a:r>
              <a:rPr lang="en-US" sz="2400" baseline="30000" dirty="0">
                <a:solidFill>
                  <a:srgbClr val="0070C0"/>
                </a:solidFill>
                <a:latin typeface="Montserrat" pitchFamily="2" charset="77"/>
              </a:rPr>
              <a:t>-2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limit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costs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dimensions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Single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(not nested coils)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simplify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design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the magnet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system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Non/metal insulated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high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Avoid tensile radial stresses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limit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strain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to values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lower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0.4 %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risk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degradation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540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1/2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07AE1F-D4FD-247F-3584-890348832AD9}"/>
              </a:ext>
            </a:extLst>
          </p:cNvPr>
          <p:cNvGrpSpPr/>
          <p:nvPr/>
        </p:nvGrpSpPr>
        <p:grpSpPr>
          <a:xfrm>
            <a:off x="7835448" y="885302"/>
            <a:ext cx="4267510" cy="4517507"/>
            <a:chOff x="8647611" y="911531"/>
            <a:chExt cx="3632182" cy="4038359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965A4B7-20EF-3F46-0224-B308BA05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1"/>
              <a:ext cx="3321119" cy="381525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36BE403-37AA-2767-9732-97574580F31F}"/>
                </a:ext>
              </a:extLst>
            </p:cNvPr>
            <p:cNvSpPr txBox="1"/>
            <p:nvPr/>
          </p:nvSpPr>
          <p:spPr>
            <a:xfrm rot="16200000">
              <a:off x="6815157" y="2743985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FF8F0335-31EC-DF6B-A686-62031B5965F5}"/>
              </a:ext>
            </a:extLst>
          </p:cNvPr>
          <p:cNvSpPr txBox="1">
            <a:spLocks/>
          </p:cNvSpPr>
          <p:nvPr/>
        </p:nvSpPr>
        <p:spPr>
          <a:xfrm>
            <a:off x="127478" y="5444430"/>
            <a:ext cx="12064522" cy="11540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Radially support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each pancake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via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 stiff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also   applies a radial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tensile radial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45431E6-52BE-4369-5DC0-87B6E63F2D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1ACB859-A29F-D184-4D21-D7394204F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2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2484" y="1214952"/>
            <a:ext cx="7787117" cy="37062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Maintain the magnetic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field lines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practically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parallel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 axial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Lorentz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maximize </a:t>
            </a:r>
            <a:r>
              <a:rPr lang="en-US" sz="2000" b="1" i="1" dirty="0">
                <a:solidFill>
                  <a:srgbClr val="FF000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FF0000"/>
                </a:solidFill>
                <a:latin typeface="Montserrat" pitchFamily="2" charset="77"/>
              </a:rPr>
              <a:t>c</a:t>
            </a:r>
            <a:endParaRPr lang="en-US" sz="2000" b="1" dirty="0">
              <a:solidFill>
                <a:srgbClr val="FF000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Intercept axial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Lorentz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between pancakes via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support plates 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pancakes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mechanical interactions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accumulation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axial forces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 as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wide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as possible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12 mm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number of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pancakes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2/2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607FD0-DEB1-BB9D-2713-F579A2376747}"/>
              </a:ext>
            </a:extLst>
          </p:cNvPr>
          <p:cNvGrpSpPr/>
          <p:nvPr/>
        </p:nvGrpSpPr>
        <p:grpSpPr>
          <a:xfrm>
            <a:off x="7929600" y="596146"/>
            <a:ext cx="4154307" cy="4555897"/>
            <a:chOff x="8644327" y="762756"/>
            <a:chExt cx="3535832" cy="40726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EFE7CF-709C-1D4F-6CA2-F4FFFE0D6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3"/>
              <a:ext cx="3221485" cy="37008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E76521-17A6-5411-862A-035BD54921FA}"/>
                </a:ext>
              </a:extLst>
            </p:cNvPr>
            <p:cNvSpPr txBox="1"/>
            <p:nvPr/>
          </p:nvSpPr>
          <p:spPr>
            <a:xfrm rot="16200000">
              <a:off x="6811873" y="2595210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C342593-3CD3-A093-528D-E277E307C1B2}"/>
              </a:ext>
            </a:extLst>
          </p:cNvPr>
          <p:cNvSpPr txBox="1">
            <a:spLocks/>
          </p:cNvSpPr>
          <p:nvPr/>
        </p:nvSpPr>
        <p:spPr>
          <a:xfrm>
            <a:off x="142484" y="5079518"/>
            <a:ext cx="12080567" cy="13900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Robust design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coils,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account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 not negligible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axial forces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experience (significant radial fields) and the conductor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magnetization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(tape striations ?)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6104242-8FA4-694E-2B34-12FC5ECBD1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B02D4DF-AA29-8D76-6AFD-CFCEC6EC3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3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3AC0E64-EEA8-A3AC-FA3A-25B6F70B18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5"/>
          <a:stretch/>
        </p:blipFill>
        <p:spPr>
          <a:xfrm>
            <a:off x="5887720" y="2063176"/>
            <a:ext cx="6304280" cy="446555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1D2B809-922C-160E-8834-95AAAFEA8FC1}"/>
              </a:ext>
            </a:extLst>
          </p:cNvPr>
          <p:cNvGrpSpPr/>
          <p:nvPr/>
        </p:nvGrpSpPr>
        <p:grpSpPr>
          <a:xfrm>
            <a:off x="6643855" y="2529904"/>
            <a:ext cx="4750424" cy="1976059"/>
            <a:chOff x="6532594" y="1516290"/>
            <a:chExt cx="4750424" cy="197605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812038-5F41-0C20-D179-43791FFFA47B}"/>
                </a:ext>
              </a:extLst>
            </p:cNvPr>
            <p:cNvGrpSpPr/>
            <p:nvPr/>
          </p:nvGrpSpPr>
          <p:grpSpPr>
            <a:xfrm>
              <a:off x="6535975" y="1516290"/>
              <a:ext cx="4747043" cy="1976059"/>
              <a:chOff x="1214561" y="2327662"/>
              <a:chExt cx="4315493" cy="1796417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F85CD29-002C-6722-47DD-FC46B6AC66C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80262" y="2327662"/>
                <a:ext cx="2749792" cy="1796417"/>
                <a:chOff x="2509983" y="3757681"/>
                <a:chExt cx="2041169" cy="133350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102AFC3-02AB-37B5-DF2E-B1A7CFFDD35A}"/>
                    </a:ext>
                  </a:extLst>
                </p:cNvPr>
                <p:cNvCxnSpPr/>
                <p:nvPr/>
              </p:nvCxnSpPr>
              <p:spPr>
                <a:xfrm flipH="1">
                  <a:off x="2509983" y="4531765"/>
                  <a:ext cx="2041169" cy="7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CE1B0CD-21D7-BBA9-DED7-D853431A61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96481" y="3757681"/>
                  <a:ext cx="19050" cy="13335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981926B3-013E-7FEA-ED61-81F27F915E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24712" y="3814831"/>
                  <a:ext cx="12700" cy="104950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C4D75F2-A94D-C1E6-CD03-A6FF4777F0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14561" y="2469608"/>
                <a:ext cx="2315868" cy="1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65131E6-E894-F152-F2BC-BBBCE5321C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31900" y="2378575"/>
                <a:ext cx="3239740" cy="21243"/>
              </a:xfrm>
              <a:prstGeom prst="line">
                <a:avLst/>
              </a:prstGeom>
              <a:ln>
                <a:solidFill>
                  <a:schemeClr val="accent5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F457DD-ACB2-6601-EACB-60E7030C2A7C}"/>
                </a:ext>
              </a:extLst>
            </p:cNvPr>
            <p:cNvGrpSpPr/>
            <p:nvPr/>
          </p:nvGrpSpPr>
          <p:grpSpPr>
            <a:xfrm>
              <a:off x="6532594" y="1718720"/>
              <a:ext cx="1916998" cy="1076351"/>
              <a:chOff x="1211487" y="2511689"/>
              <a:chExt cx="1742725" cy="978501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383C502-1457-BB8F-CDAD-EA2F0CD1EF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1487" y="2541294"/>
                <a:ext cx="1742725" cy="8014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7F98750-936B-C8B7-2AB7-66FDF34334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1370" y="2511689"/>
                <a:ext cx="0" cy="978501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17938" y="1370862"/>
            <a:ext cx="8260237" cy="7467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limit the conductor hoop stress to acceptable values </a:t>
            </a:r>
          </a:p>
        </p:txBody>
      </p:sp>
      <p:sp>
        <p:nvSpPr>
          <p:cNvPr id="54" name="Content Placeholder 1">
            <a:extLst>
              <a:ext uri="{FF2B5EF4-FFF2-40B4-BE49-F238E27FC236}">
                <a16:creationId xmlns:a16="http://schemas.microsoft.com/office/drawing/2014/main" id="{728DD859-1E43-A9FD-AB44-2FA9149CC46A}"/>
              </a:ext>
            </a:extLst>
          </p:cNvPr>
          <p:cNvSpPr txBox="1">
            <a:spLocks/>
          </p:cNvSpPr>
          <p:nvPr/>
        </p:nvSpPr>
        <p:spPr>
          <a:xfrm>
            <a:off x="-13446" y="2134256"/>
            <a:ext cx="6071751" cy="41729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Even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precompression, the coil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must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smaller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~8 cm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avoid radial tensile stress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maximum field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achievable with this design (based on pancakes made of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single coil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about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Most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axial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Lorentz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act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last 2 pancakes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each extremity </a:t>
            </a:r>
          </a:p>
          <a:p>
            <a:pPr marL="536575" lvl="1" indent="-225425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about 3 and 1.5 MN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on average ~30 and 15 MPa applied on the respective support plates </a:t>
            </a:r>
          </a:p>
          <a:p>
            <a:pPr marL="536575" lvl="1" indent="-225425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axial force acting on the 4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coil is more than one order of magnitude lower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7D4F92-604F-8D2B-D4CF-122E20360C30}"/>
              </a:ext>
            </a:extLst>
          </p:cNvPr>
          <p:cNvSpPr txBox="1">
            <a:spLocks/>
          </p:cNvSpPr>
          <p:nvPr/>
        </p:nvSpPr>
        <p:spPr>
          <a:xfrm>
            <a:off x="1477905" y="6264109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*Assumption in appendix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5E8A8F-ABAD-12E8-E11B-0640BF526A70}"/>
              </a:ext>
            </a:extLst>
          </p:cNvPr>
          <p:cNvSpPr txBox="1">
            <a:spLocks/>
          </p:cNvSpPr>
          <p:nvPr/>
        </p:nvSpPr>
        <p:spPr>
          <a:xfrm>
            <a:off x="8334943" y="1273320"/>
            <a:ext cx="3479025" cy="7043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Max Hoop stress and load line for different thickness of the modular coil winding (pre-compressed at 200 MPa) 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F1C5B57-E26F-941D-43AA-7AD93CAD34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C8BC080-F899-E0C5-1A67-EF64E5B330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03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1047375" y="2631130"/>
            <a:ext cx="10097249" cy="18320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Are all critical magnet systems identified, including the true performance drivers, with no missing area ?</a:t>
            </a:r>
            <a:endParaRPr lang="en-CH" sz="3500" dirty="0">
              <a:solidFill>
                <a:srgbClr val="0070C0"/>
              </a:solidFill>
              <a:latin typeface="Montserrat" pitchFamily="2" charset="77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1</a:t>
            </a:r>
            <a:r>
              <a:rPr lang="en-US" sz="3700" baseline="30000" dirty="0">
                <a:solidFill>
                  <a:srgbClr val="C00000"/>
                </a:solidFill>
                <a:latin typeface="Montserrat" pitchFamily="2" charset="77"/>
              </a:rPr>
              <a:t>st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Question to Review Panel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253FDF9-8853-3005-3806-B0B7EEE04F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874CBE6-CA9C-09B1-C5B2-A6006437B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6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Case studies and 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26558" y="1202529"/>
            <a:ext cx="7491842" cy="19506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feasible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via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shrink fitting**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Calculated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strains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well below           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limits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superconductor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 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strongly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depends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plates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between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coils</a:t>
            </a: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2253E-4018-77ED-FE24-6FDE1C332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441" y="1615497"/>
            <a:ext cx="5835699" cy="182008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83014B-6F00-5551-6548-915219781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3517"/>
              </p:ext>
            </p:extLst>
          </p:nvPr>
        </p:nvGraphicFramePr>
        <p:xfrm>
          <a:off x="530451" y="4641640"/>
          <a:ext cx="10829025" cy="1819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963">
                  <a:extLst>
                    <a:ext uri="{9D8B030D-6E8A-4147-A177-3AD203B41FA5}">
                      <a16:colId xmlns:a16="http://schemas.microsoft.com/office/drawing/2014/main" val="869650083"/>
                    </a:ext>
                  </a:extLst>
                </a:gridCol>
                <a:gridCol w="989752">
                  <a:extLst>
                    <a:ext uri="{9D8B030D-6E8A-4147-A177-3AD203B41FA5}">
                      <a16:colId xmlns:a16="http://schemas.microsoft.com/office/drawing/2014/main" val="1127659468"/>
                    </a:ext>
                  </a:extLst>
                </a:gridCol>
                <a:gridCol w="1546129">
                  <a:extLst>
                    <a:ext uri="{9D8B030D-6E8A-4147-A177-3AD203B41FA5}">
                      <a16:colId xmlns:a16="http://schemas.microsoft.com/office/drawing/2014/main" val="2246754053"/>
                    </a:ext>
                  </a:extLst>
                </a:gridCol>
                <a:gridCol w="783912">
                  <a:extLst>
                    <a:ext uri="{9D8B030D-6E8A-4147-A177-3AD203B41FA5}">
                      <a16:colId xmlns:a16="http://schemas.microsoft.com/office/drawing/2014/main" val="4079487948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1264997469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4005056302"/>
                    </a:ext>
                  </a:extLst>
                </a:gridCol>
                <a:gridCol w="1072232">
                  <a:extLst>
                    <a:ext uri="{9D8B030D-6E8A-4147-A177-3AD203B41FA5}">
                      <a16:colId xmlns:a16="http://schemas.microsoft.com/office/drawing/2014/main" val="3077624275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16017353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740806051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304616503"/>
                    </a:ext>
                  </a:extLst>
                </a:gridCol>
                <a:gridCol w="1055222">
                  <a:extLst>
                    <a:ext uri="{9D8B030D-6E8A-4147-A177-3AD203B41FA5}">
                      <a16:colId xmlns:a16="http://schemas.microsoft.com/office/drawing/2014/main" val="222993789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Stress (MPa) at 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at 4.2 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and Strain (%) at 40 T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10595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Case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Copper in the tape,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Distance between 'modular' coils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J</a:t>
                      </a:r>
                      <a:r>
                        <a:rPr lang="en-US" sz="1400" u="none" strike="noStrike" baseline="-25000" dirty="0">
                          <a:effectLst/>
                        </a:rPr>
                        <a:t>e </a:t>
                      </a:r>
                      <a:r>
                        <a:rPr lang="en-US" sz="1400" u="none" strike="noStrike" dirty="0">
                          <a:effectLst/>
                        </a:rPr>
                        <a:t>(A/mm</a:t>
                      </a:r>
                      <a:r>
                        <a:rPr lang="en-US" sz="1400" u="none" strike="noStrike" baseline="30000" dirty="0">
                          <a:effectLst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Min Hoop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Hoop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  Strain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297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632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-473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-385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-343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390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-211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-413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529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-352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865764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-473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-385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412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0.25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70297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-211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-413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393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-330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0.22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9493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0C8BDA2-D65B-21F7-822C-80D33915DEF7}"/>
              </a:ext>
            </a:extLst>
          </p:cNvPr>
          <p:cNvSpPr txBox="1"/>
          <p:nvPr/>
        </p:nvSpPr>
        <p:spPr>
          <a:xfrm>
            <a:off x="270254" y="4351823"/>
            <a:ext cx="115322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Stress and strain in the ‘modular coils’ after shrink fitting at Room Temperature, after cooldown at 4.2 K and; at full energization (40 T) 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88CDC92-A341-858D-73B5-B5929DBDE4AA}"/>
              </a:ext>
            </a:extLst>
          </p:cNvPr>
          <p:cNvSpPr txBox="1">
            <a:spLocks/>
          </p:cNvSpPr>
          <p:nvPr/>
        </p:nvSpPr>
        <p:spPr>
          <a:xfrm>
            <a:off x="26558" y="3166961"/>
            <a:ext cx="6965257" cy="10233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tape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Copper fraction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does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significantly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results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linear analysis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Cu yielding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needs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to be assessed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(work in progress)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43A5D5E-0322-441B-7306-DB4BE12DFDD8}"/>
              </a:ext>
            </a:extLst>
          </p:cNvPr>
          <p:cNvSpPr txBox="1">
            <a:spLocks/>
          </p:cNvSpPr>
          <p:nvPr/>
        </p:nvSpPr>
        <p:spPr>
          <a:xfrm>
            <a:off x="6974680" y="3834174"/>
            <a:ext cx="5132644" cy="6227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 Analysis Assumptions and **Alternative design to shrink fitting in Appendix </a:t>
            </a:r>
          </a:p>
          <a:p>
            <a:endParaRPr lang="en-US" sz="2000" b="0" dirty="0">
              <a:solidFill>
                <a:srgbClr val="FF0000"/>
              </a:solidFill>
              <a:latin typeface="Montserrat" pitchFamily="2" charset="77"/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B371DA7A-C567-6E53-9EB1-6CFCEE478CE5}"/>
              </a:ext>
            </a:extLst>
          </p:cNvPr>
          <p:cNvSpPr txBox="1">
            <a:spLocks/>
          </p:cNvSpPr>
          <p:nvPr/>
        </p:nvSpPr>
        <p:spPr>
          <a:xfrm>
            <a:off x="7718150" y="1260443"/>
            <a:ext cx="2564781" cy="3651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b="0" dirty="0">
                <a:latin typeface="+mj-lt"/>
              </a:rPr>
              <a:t>Plots refer to Case 1</a:t>
            </a:r>
          </a:p>
          <a:p>
            <a:endParaRPr lang="en-US" sz="2000" b="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D813EF-9344-BD60-40D1-8F5C2888AFC2}"/>
              </a:ext>
            </a:extLst>
          </p:cNvPr>
          <p:cNvSpPr txBox="1"/>
          <p:nvPr/>
        </p:nvSpPr>
        <p:spPr>
          <a:xfrm>
            <a:off x="6554058" y="3429000"/>
            <a:ext cx="544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</a:t>
            </a:r>
            <a:r>
              <a:rPr lang="en-US" dirty="0"/>
              <a:t>C. </a:t>
            </a:r>
            <a:r>
              <a:rPr lang="en-US" dirty="0" err="1"/>
              <a:t>Accettura</a:t>
            </a:r>
            <a:r>
              <a:rPr lang="en-US" dirty="0"/>
              <a:t> see her talk on Thursday!</a:t>
            </a:r>
            <a:endParaRPr lang="en-CH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94D3722-74F0-4491-C722-669B853EAA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B231424-AD9D-DD93-4305-4A5B1E603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4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Magnetic Energy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BE307D-0F56-383A-261F-1FEE27D30A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87"/>
          <a:stretch/>
        </p:blipFill>
        <p:spPr>
          <a:xfrm>
            <a:off x="9184017" y="1152525"/>
            <a:ext cx="3045962" cy="25191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B7BB85-73F9-EACA-A7EA-AFA7A40573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30"/>
          <a:stretch/>
        </p:blipFill>
        <p:spPr>
          <a:xfrm>
            <a:off x="9184017" y="3848594"/>
            <a:ext cx="3045962" cy="25081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The magnetic energy per meter length of an infinitely long solenoid with a uniform current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type m:val="lin"/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𝑑𝑧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D354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≫1</m:t>
                        </m:r>
                      </m:e>
                    </m:d>
                    <m:r>
                      <a:rPr lang="en-US" sz="2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sz="2000" dirty="0"/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CH" sz="2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20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</m:oMath>
                </a14:m>
                <a:endParaRPr lang="en-CH" sz="2000" b="1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(all the current in an </a:t>
                </a:r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infinitesimal layer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),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(proposed design)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𝟐𝟕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  <a:ea typeface="Cambria Math" panose="02040503050406030204" pitchFamily="18" charset="0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𝑴𝑱</m:t>
                    </m:r>
                    <m:sSup>
                      <m:sSup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  <a:blipFill>
                <a:blip r:embed="rId5"/>
                <a:stretch>
                  <a:fillRect l="-926" t="-6429" r="-926" b="-10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B30B656-2FF3-FDA1-05B4-3CFF3CD13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726" y="4680196"/>
            <a:ext cx="3213300" cy="18571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F5A496-861E-8FD8-21B3-DA3E68A3EB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3488" y="5725842"/>
            <a:ext cx="5108829" cy="6259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E17664-936F-A886-ADFD-935AC97BAB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4978" y="6175840"/>
            <a:ext cx="4993887" cy="3960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D5F096-6F00-D020-CDF5-F4DC1B48058E}"/>
              </a:ext>
            </a:extLst>
          </p:cNvPr>
          <p:cNvSpPr txBox="1"/>
          <p:nvPr/>
        </p:nvSpPr>
        <p:spPr>
          <a:xfrm>
            <a:off x="4391846" y="4673120"/>
            <a:ext cx="57453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 cm thick ‘modular’ pancakes (600 turns)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12 mm wide tape 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60 mm winding inner diameter</a:t>
            </a:r>
            <a:r>
              <a:rPr lang="en-US" sz="1400" dirty="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(50 mm bore aperture)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 mm distance between modular pancakes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9F4421-20BA-B835-C8E3-70A6B37224DC}"/>
              </a:ext>
            </a:extLst>
          </p:cNvPr>
          <p:cNvSpPr txBox="1"/>
          <p:nvPr/>
        </p:nvSpPr>
        <p:spPr>
          <a:xfrm rot="16200000">
            <a:off x="-61251" y="5343806"/>
            <a:ext cx="1857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6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Parameters in modular pancakes</a:t>
            </a:r>
            <a:endParaRPr lang="en-CH" sz="1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FB1FC72-DDE5-2CDC-E759-E633BC5685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160D0F1-13AA-240D-3B8F-87A73AE467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98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80458" y="1593479"/>
            <a:ext cx="120268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Detailed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analysis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fast transients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their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 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operation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)</a:t>
            </a:r>
            <a:endParaRPr lang="en-US" sz="24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6F4732-9A41-A8CF-8E89-F07C0A9F4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2" r="16370"/>
          <a:stretch/>
        </p:blipFill>
        <p:spPr>
          <a:xfrm>
            <a:off x="9050206" y="2008977"/>
            <a:ext cx="3057118" cy="3752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E7CF78-2415-796F-5B62-D144CF0C6F01}"/>
              </a:ext>
            </a:extLst>
          </p:cNvPr>
          <p:cNvSpPr txBox="1"/>
          <p:nvPr/>
        </p:nvSpPr>
        <p:spPr>
          <a:xfrm>
            <a:off x="9352476" y="5917932"/>
            <a:ext cx="329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Simulation and Animation courtesy of Tim Mulder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D0905B-489F-0EF6-0E81-2F1960C5CEDA}"/>
              </a:ext>
            </a:extLst>
          </p:cNvPr>
          <p:cNvSpPr txBox="1"/>
          <p:nvPr/>
        </p:nvSpPr>
        <p:spPr>
          <a:xfrm>
            <a:off x="84675" y="2566503"/>
            <a:ext cx="905932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CERN started to work on it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Several experts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quench dynamics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SC magnets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In house software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(STEAM)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validated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numerous LTS magnet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tests/experiments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Development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new tools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dedicated to the transient analysis on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not/metal insulated coils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Availability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and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competences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software (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Comsol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 Multiphysics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GetDP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running on CERN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clusters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Fast Transients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415736-4701-9E9E-B371-F3435C7DB6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2F65391-EC7C-DFA6-9BB0-6B9112483B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27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45487" y="1197645"/>
            <a:ext cx="8863382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required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energization time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seems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26.4 T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Sunam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NI coil was energized in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14 hrs</a:t>
            </a:r>
            <a:r>
              <a:rPr lang="en-US" sz="20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despite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very low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surface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contact resistance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9.6 </a:t>
            </a:r>
            <a:r>
              <a:rPr lang="el-GR" sz="2000" b="1" dirty="0" err="1">
                <a:solidFill>
                  <a:srgbClr val="0070C0"/>
                </a:solidFill>
                <a:latin typeface="Montserrat" pitchFamily="2" charset="77"/>
              </a:rPr>
              <a:t>μΩ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cm</a:t>
            </a:r>
            <a:r>
              <a:rPr lang="en-US" sz="2000" b="1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previous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 smaller small-scale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REBCO NI test coils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the same group found a surface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about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7 times larger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endParaRPr lang="en-US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180652"/>
            <a:ext cx="9358185" cy="6423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Operation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F39B14-FFEF-52F2-F677-FBC9A49084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261"/>
          <a:stretch/>
        </p:blipFill>
        <p:spPr>
          <a:xfrm>
            <a:off x="8767441" y="1331506"/>
            <a:ext cx="3431324" cy="2104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9FA376-DE2C-2E40-00F3-48B36F0E970C}"/>
              </a:ext>
            </a:extLst>
          </p:cNvPr>
          <p:cNvSpPr txBox="1"/>
          <p:nvPr/>
        </p:nvSpPr>
        <p:spPr>
          <a:xfrm>
            <a:off x="8806630" y="878445"/>
            <a:ext cx="2510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801DF7-3885-20E3-C855-820534BCCA76}"/>
              </a:ext>
            </a:extLst>
          </p:cNvPr>
          <p:cNvSpPr txBox="1"/>
          <p:nvPr/>
        </p:nvSpPr>
        <p:spPr>
          <a:xfrm>
            <a:off x="84676" y="3438260"/>
            <a:ext cx="1210732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can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increased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content in the conductor,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especially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tape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edges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and/or interposing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resistive metal tape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between the turns, or …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Studies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defining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proper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how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it consistently, also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considering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magnet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the required field persistency, 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on going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meet operation requirements,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other solutions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correction coils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power supply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active feed-back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also considered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92D62A7-FA20-25F5-06DD-E12BCD5731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C4532A5-4766-D19F-6AD6-D2A65BEA2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53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1A30F8-6D3F-19A4-DB3B-D6885F6A0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1F1A1E-EF9B-1DCD-94E4-DDBB1D3096C0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Main Conclusions on the design work 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DD469FA-6C8B-2D9E-1976-93950898291F}"/>
              </a:ext>
            </a:extLst>
          </p:cNvPr>
          <p:cNvSpPr txBox="1">
            <a:spLocks/>
          </p:cNvSpPr>
          <p:nvPr/>
        </p:nvSpPr>
        <p:spPr>
          <a:xfrm>
            <a:off x="126919" y="1508267"/>
            <a:ext cx="12065081" cy="410692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conductor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critical  current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seems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be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limiting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factor for a all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 40-50 T solenoid with a 50 mm bore</a:t>
            </a:r>
          </a:p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proposed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conceptual design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shows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developing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compact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final cooling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solenoid</a:t>
            </a:r>
          </a:p>
          <a:p>
            <a:pPr marL="311150" indent="-306388">
              <a:spcBef>
                <a:spcPts val="24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Two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main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criticalities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have been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identified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: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electro-mechanical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design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conductor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are very large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electrodynamics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magnet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complex transients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control</a:t>
            </a:r>
          </a:p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CERN INFN, CEA, CNRS,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PSI,UniGE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SOTON,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UniTwente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started to tackle these criticalities via modeling and experimental activities* 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8482C68-1E8E-6431-8D7D-BF96BDF83EBF}"/>
              </a:ext>
            </a:extLst>
          </p:cNvPr>
          <p:cNvSpPr txBox="1">
            <a:spLocks/>
          </p:cNvSpPr>
          <p:nvPr/>
        </p:nvSpPr>
        <p:spPr>
          <a:xfrm>
            <a:off x="5509892" y="6097052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*More on experimental activities in appendix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3E97FBF-0C28-A01D-CFC6-BA67DD805F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17EC72A-C1AD-702F-C639-A576A797E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673187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of a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large coils’ cost/mass/volume reduction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 of operating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at 20 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makes this technology extremely attractable for: </a:t>
            </a:r>
          </a:p>
        </p:txBody>
      </p:sp>
      <p:pic>
        <p:nvPicPr>
          <p:cNvPr id="7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C00EC5FB-C76A-E80C-080B-C4A50D94F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7782037" y="2691488"/>
            <a:ext cx="4399371" cy="32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AE079E-F8BA-6AFE-B099-98CCF39D5A4C}"/>
              </a:ext>
            </a:extLst>
          </p:cNvPr>
          <p:cNvSpPr txBox="1"/>
          <p:nvPr/>
        </p:nvSpPr>
        <p:spPr>
          <a:xfrm>
            <a:off x="7940799" y="2691488"/>
            <a:ext cx="425120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6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760" dirty="0">
                <a:solidFill>
                  <a:schemeClr val="bg1"/>
                </a:solidFill>
              </a:rPr>
              <a:t>20 T at 20 K </a:t>
            </a:r>
            <a:r>
              <a:rPr lang="en-US" sz="1400" dirty="0">
                <a:solidFill>
                  <a:schemeClr val="bg1"/>
                </a:solidFill>
              </a:rPr>
              <a:t>(HTS)</a:t>
            </a:r>
            <a:endParaRPr lang="en-US" sz="1760" dirty="0">
              <a:solidFill>
                <a:schemeClr val="bg1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19743" y="3391366"/>
            <a:ext cx="7901780" cy="25720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Sustainability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of medium/large particle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accelerators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Compact/Modular Fusion Reactor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based on magnetic confinement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High Field Science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1E21E67-A055-D15B-C0D4-546EB8E4C3B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1/2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6F1FE21-381E-19F3-5D06-C61CD3326B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E853C58-BDEA-85F2-C58A-EB029B57F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338280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development of this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technology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could also strongly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30051" y="1950357"/>
            <a:ext cx="7556891" cy="47044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Nuclear Magnetic Resonance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 </a:t>
            </a:r>
          </a:p>
          <a:p>
            <a:pPr lvl="2">
              <a:spcBef>
                <a:spcPts val="1200"/>
              </a:spcBef>
            </a:pP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higher fields 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to improve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resolution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of the resonance spectra and the acquisition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speed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Magnetic Resonance Imaging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Large bore (900 mm), high-field (11.7 T) and high-homogeneity solenoids, in persistent- or quasi-persistent mode. Nb-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Ti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technology is dominant but there is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strong interest for HTS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, especially for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cryo-free operation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Wind turbine generators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Compact generator essential ingredient for large turbines, the trend is now for &gt;&gt; 1 MW turbines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D5A5B9-9CA3-1F2E-CE78-3A0A4A9E0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014" y="4033293"/>
            <a:ext cx="4690812" cy="133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9B19DD-9E4B-60D9-4887-DD395AF5107D}"/>
              </a:ext>
            </a:extLst>
          </p:cNvPr>
          <p:cNvSpPr txBox="1"/>
          <p:nvPr/>
        </p:nvSpPr>
        <p:spPr>
          <a:xfrm>
            <a:off x="7426840" y="5359359"/>
            <a:ext cx="49771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(left) The 3.6 MW </a:t>
            </a:r>
            <a:r>
              <a:rPr lang="en-GB" sz="1400" b="0" u="none" strike="noStrike" dirty="0" err="1">
                <a:solidFill>
                  <a:srgbClr val="1E2328"/>
                </a:solidFill>
                <a:effectLst/>
              </a:rPr>
              <a:t>EcoSwing</a:t>
            </a:r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 HTS generator (blue, 4 m diameter) next to its conventional counterpart with the same power rating (red, 5.4 m diameter), prior to (right) its lift onto the turbine </a:t>
            </a:r>
            <a:r>
              <a:rPr lang="en-US" sz="1200" dirty="0"/>
              <a:t>https://</a:t>
            </a:r>
            <a:r>
              <a:rPr lang="en-US" sz="1200" dirty="0" err="1"/>
              <a:t>www.utwente.nl</a:t>
            </a:r>
            <a:r>
              <a:rPr lang="en-US" sz="1200" dirty="0"/>
              <a:t>/</a:t>
            </a:r>
            <a:r>
              <a:rPr lang="en-US" sz="1200" dirty="0" err="1"/>
              <a:t>en</a:t>
            </a:r>
            <a:r>
              <a:rPr lang="en-US" sz="1200" dirty="0"/>
              <a:t>/</a:t>
            </a:r>
            <a:r>
              <a:rPr lang="en-US" sz="1200" dirty="0" err="1"/>
              <a:t>tnw</a:t>
            </a:r>
            <a:r>
              <a:rPr lang="en-US" sz="1200" dirty="0"/>
              <a:t>/</a:t>
            </a:r>
            <a:r>
              <a:rPr lang="en-US" sz="1200" dirty="0" err="1"/>
              <a:t>ems</a:t>
            </a:r>
            <a:r>
              <a:rPr lang="en-US" sz="1200" dirty="0"/>
              <a:t>/research/</a:t>
            </a:r>
            <a:r>
              <a:rPr lang="en-US" sz="1200" dirty="0" err="1"/>
              <a:t>sust</a:t>
            </a:r>
            <a:r>
              <a:rPr lang="en-US" sz="1200" dirty="0"/>
              <a:t>/</a:t>
            </a:r>
            <a:r>
              <a:rPr lang="en-US" sz="1200" dirty="0" err="1"/>
              <a:t>EcoSwing</a:t>
            </a:r>
            <a:r>
              <a:rPr lang="en-US" sz="1200" dirty="0"/>
              <a:t>/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B77120-4101-ED79-3B79-BC4706D99A72}"/>
              </a:ext>
            </a:extLst>
          </p:cNvPr>
          <p:cNvSpPr txBox="1"/>
          <p:nvPr/>
        </p:nvSpPr>
        <p:spPr>
          <a:xfrm>
            <a:off x="10343690" y="1891278"/>
            <a:ext cx="18483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UHF MRI magnet (11.7 T, 900 mm bore, full body) developed by CEA/Alstom</a:t>
            </a:r>
          </a:p>
          <a:p>
            <a:endParaRPr lang="en-US" sz="1400" dirty="0"/>
          </a:p>
          <a:p>
            <a:r>
              <a:rPr lang="en-US" sz="1200" dirty="0"/>
              <a:t>Courtesy of L. </a:t>
            </a:r>
            <a:r>
              <a:rPr lang="en-US" sz="1200" dirty="0" err="1"/>
              <a:t>Quettier</a:t>
            </a:r>
            <a:endParaRPr lang="en-US" sz="1200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1B25E1-D732-4A99-4368-FB811EB604F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2/2</a:t>
            </a:r>
          </a:p>
        </p:txBody>
      </p:sp>
      <p:pic>
        <p:nvPicPr>
          <p:cNvPr id="8" name="Picture 7" descr="A large metal container in a factory&#10;&#10;Description automatically generated with low confidence">
            <a:extLst>
              <a:ext uri="{FF2B5EF4-FFF2-40B4-BE49-F238E27FC236}">
                <a16:creationId xmlns:a16="http://schemas.microsoft.com/office/drawing/2014/main" id="{EEA600E0-6D5F-F13B-E681-3769AA24B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14" y="1894533"/>
            <a:ext cx="2842502" cy="196034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2DCEAA5-6A25-0429-5508-FB60E2F488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8A8C0FD-91C3-139A-D9C9-827846F7B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80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1047375" y="2631130"/>
            <a:ext cx="10097249" cy="2920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Is the work program proposed matching the above ambitions ? </a:t>
            </a:r>
            <a:endParaRPr lang="en-US" dirty="0"/>
          </a:p>
          <a:p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4</a:t>
            </a:r>
            <a:r>
              <a:rPr lang="en-US" sz="3700" baseline="30000" dirty="0">
                <a:solidFill>
                  <a:srgbClr val="C00000"/>
                </a:solidFill>
                <a:latin typeface="Montserrat" pitchFamily="2" charset="77"/>
              </a:rPr>
              <a:t>th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Question to to Review Panel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BF25D45-CFF7-86FC-B132-EA7EA03C80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F581DFD-3121-0192-84BA-63E7D5A6F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707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FAD840-D48F-E580-E7F6-A15EEF06326E}"/>
              </a:ext>
            </a:extLst>
          </p:cNvPr>
          <p:cNvSpPr txBox="1"/>
          <p:nvPr/>
        </p:nvSpPr>
        <p:spPr>
          <a:xfrm>
            <a:off x="9353006" y="2277015"/>
            <a:ext cx="1201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01D4B9-4DE9-6D95-23C9-7E958B656D2E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Overall Work Plan &amp; Resources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00DD2E5-A038-6413-D2F5-70B959BBFA29}"/>
              </a:ext>
            </a:extLst>
          </p:cNvPr>
          <p:cNvSpPr txBox="1">
            <a:spLocks/>
          </p:cNvSpPr>
          <p:nvPr/>
        </p:nvSpPr>
        <p:spPr>
          <a:xfrm>
            <a:off x="439580" y="1389193"/>
            <a:ext cx="11312839" cy="491586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draft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version of the overall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work plan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the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mmWG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and EU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MuCol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WP7 has been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written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(see document by LB/LQ/SF)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For the final cooling solenoid, a preliminary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Risk and mitigation plan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has been defined (see appendix)</a:t>
            </a:r>
          </a:p>
          <a:p>
            <a:pPr>
              <a:spcBef>
                <a:spcPts val="36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final cooling solenoid effort can count on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large collaboration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including well established institutes and universities</a:t>
            </a:r>
          </a:p>
          <a:p>
            <a:pPr lvl="1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Institutes: CERN, INFN, CEA, CNRS, PSI </a:t>
            </a:r>
          </a:p>
          <a:p>
            <a:pPr lvl="1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Universities: Geneva, Twente, Southampton </a:t>
            </a:r>
          </a:p>
          <a:p>
            <a:pPr>
              <a:spcBef>
                <a:spcPts val="36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large number 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enthusiastic young researcher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strongly push the fast progresses of the project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8B0CC8CE-9BB9-CDA4-799F-92EDD6BF9DD6}"/>
              </a:ext>
            </a:extLst>
          </p:cNvPr>
          <p:cNvSpPr txBox="1">
            <a:spLocks/>
          </p:cNvSpPr>
          <p:nvPr/>
        </p:nvSpPr>
        <p:spPr>
          <a:xfrm>
            <a:off x="947950" y="1004519"/>
            <a:ext cx="10097249" cy="562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DD0CBB4-88E6-B90E-2963-DA136965A9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4FA1104-5F48-EC6B-6525-6DC266CA87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05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184885" y="1410553"/>
            <a:ext cx="10097249" cy="56216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A preliminary </a:t>
            </a:r>
            <a:r>
              <a:rPr lang="en-US" sz="3500" b="1" dirty="0">
                <a:solidFill>
                  <a:srgbClr val="0070C0"/>
                </a:solidFill>
                <a:latin typeface="Montserrat" pitchFamily="2" charset="77"/>
              </a:rPr>
              <a:t>Gantt chart </a:t>
            </a: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has been defined</a:t>
            </a:r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Scheduling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D3E9B9-4C52-9CF6-DF77-4019DBC26C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802"/>
          <a:stretch/>
        </p:blipFill>
        <p:spPr>
          <a:xfrm>
            <a:off x="184886" y="2996595"/>
            <a:ext cx="11822227" cy="3485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A9EF15-181B-1F07-B16F-26ED1947A4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418"/>
          <a:stretch/>
        </p:blipFill>
        <p:spPr>
          <a:xfrm>
            <a:off x="184885" y="2337847"/>
            <a:ext cx="11822400" cy="654222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5653AB-6B4D-5115-E147-B98DC55898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4915AE0-F3E7-53D1-DABE-88D34CC1C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01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052D5FE-D051-6686-4F6D-2A992FBD606B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Channel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6EE93B-A1BA-8E71-1452-2F95C04A4414}"/>
              </a:ext>
            </a:extLst>
          </p:cNvPr>
          <p:cNvSpPr txBox="1">
            <a:spLocks/>
          </p:cNvSpPr>
          <p:nvPr/>
        </p:nvSpPr>
        <p:spPr>
          <a:xfrm>
            <a:off x="6974820" y="1540556"/>
            <a:ext cx="5356520" cy="19037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are part of the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final cooling channel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which is constituted by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several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cells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lvl="1"/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16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were proposed by the MAP study </a:t>
            </a:r>
          </a:p>
          <a:p>
            <a:pPr lvl="1"/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14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are presently considered by IMCC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82DB856-8FD4-2C0F-0DD7-15FD6BC5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0" y="3699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DAEA533D-A675-EAA4-DFE2-1C6DD3CE9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" r="1263"/>
          <a:stretch/>
        </p:blipFill>
        <p:spPr bwMode="auto">
          <a:xfrm>
            <a:off x="29091" y="1110140"/>
            <a:ext cx="6980365" cy="209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C83C76-C372-2C39-2214-60C2157C4D95}"/>
              </a:ext>
            </a:extLst>
          </p:cNvPr>
          <p:cNvSpPr/>
          <p:nvPr/>
        </p:nvSpPr>
        <p:spPr>
          <a:xfrm>
            <a:off x="3814355" y="1327062"/>
            <a:ext cx="429072" cy="167466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9CB589-66AA-504A-F6C8-CDE6A97C692C}"/>
              </a:ext>
            </a:extLst>
          </p:cNvPr>
          <p:cNvGrpSpPr/>
          <p:nvPr/>
        </p:nvGrpSpPr>
        <p:grpSpPr>
          <a:xfrm>
            <a:off x="7375452" y="3150781"/>
            <a:ext cx="3981450" cy="3107846"/>
            <a:chOff x="7375452" y="3150781"/>
            <a:chExt cx="3981450" cy="310784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339D72A-D516-A702-0673-71C8223EC7C7}"/>
                </a:ext>
              </a:extLst>
            </p:cNvPr>
            <p:cNvGrpSpPr/>
            <p:nvPr/>
          </p:nvGrpSpPr>
          <p:grpSpPr>
            <a:xfrm>
              <a:off x="7375452" y="3592652"/>
              <a:ext cx="3981450" cy="2665975"/>
              <a:chOff x="7741741" y="846324"/>
              <a:chExt cx="3981450" cy="2665975"/>
            </a:xfrm>
          </p:grpSpPr>
          <p:pic>
            <p:nvPicPr>
              <p:cNvPr id="1025" name="36151776-732F-47BB-92DE-B35C3B408F44">
                <a:extLst>
                  <a:ext uri="{FF2B5EF4-FFF2-40B4-BE49-F238E27FC236}">
                    <a16:creationId xmlns:a16="http://schemas.microsoft.com/office/drawing/2014/main" id="{226135F0-F4D7-9DD6-5C03-528793AD77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r:link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1741" y="1272733"/>
                <a:ext cx="3981450" cy="22395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565496-BF6C-5CAB-4DFE-B44FC56F67B3}"/>
                  </a:ext>
                </a:extLst>
              </p:cNvPr>
              <p:cNvSpPr txBox="1"/>
              <p:nvPr/>
            </p:nvSpPr>
            <p:spPr>
              <a:xfrm>
                <a:off x="7845980" y="846324"/>
                <a:ext cx="307964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200" b="0" i="0" u="none" strike="noStrike" dirty="0">
                    <a:effectLst/>
                    <a:latin typeface="Proxima Nova"/>
                  </a:rPr>
                  <a:t>4 𝞼 beam dimensions and kinetic energies Courtesy of Elena </a:t>
                </a:r>
                <a:r>
                  <a:rPr lang="en-GB" sz="1200" b="0" i="0" u="none" strike="noStrike" dirty="0" err="1">
                    <a:effectLst/>
                    <a:latin typeface="Proxima Nova"/>
                  </a:rPr>
                  <a:t>Fol</a:t>
                </a:r>
                <a:endParaRPr lang="en-GB" sz="1200" b="0" i="0" u="none" strike="noStrike" dirty="0">
                  <a:effectLst/>
                  <a:latin typeface="Proxima Nova"/>
                </a:endParaRP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8298B95-77DF-2AEC-765F-FD93043EF8CB}"/>
                </a:ext>
              </a:extLst>
            </p:cNvPr>
            <p:cNvCxnSpPr>
              <a:cxnSpLocks/>
            </p:cNvCxnSpPr>
            <p:nvPr/>
          </p:nvCxnSpPr>
          <p:spPr>
            <a:xfrm>
              <a:off x="7936397" y="3150781"/>
              <a:ext cx="46607" cy="48077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053D10-E433-CE1C-29CA-A15FE6222984}"/>
              </a:ext>
            </a:extLst>
          </p:cNvPr>
          <p:cNvGrpSpPr/>
          <p:nvPr/>
        </p:nvGrpSpPr>
        <p:grpSpPr>
          <a:xfrm>
            <a:off x="5103" y="2789790"/>
            <a:ext cx="7728469" cy="3596999"/>
            <a:chOff x="5103" y="2789790"/>
            <a:chExt cx="7728469" cy="3596999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360B166C-25A6-4209-3EFE-B4DE1005C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9" y="3304231"/>
              <a:ext cx="6402368" cy="1949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1A4A5C-4EB7-EC59-5AD0-FD89A26D9A15}"/>
                </a:ext>
              </a:extLst>
            </p:cNvPr>
            <p:cNvSpPr txBox="1"/>
            <p:nvPr/>
          </p:nvSpPr>
          <p:spPr>
            <a:xfrm>
              <a:off x="5103" y="5555792"/>
              <a:ext cx="63972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A layout schematic of 16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cells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 of the final cooling channel defined by the MAP study (</a:t>
              </a:r>
              <a:r>
                <a:rPr lang="en-GB" sz="1200" dirty="0">
                  <a:effectLst/>
                  <a:latin typeface="Helvetica" pitchFamily="2" charset="0"/>
                </a:rPr>
                <a:t>Sayed et al. </a:t>
              </a:r>
              <a:r>
                <a:rPr lang="en-GB" sz="1200" dirty="0">
                  <a:latin typeface="Proxima Nova"/>
                </a:rPr>
                <a:t> </a:t>
              </a:r>
              <a:r>
                <a:rPr lang="en-GB" sz="1200" b="0" i="0" u="none" strike="noStrike" dirty="0">
                  <a:effectLst/>
                  <a:latin typeface="Proxima Nova"/>
                </a:rPr>
                <a:t>Phys. Rev. ST Accel. Beams </a:t>
              </a:r>
              <a:r>
                <a:rPr lang="en-GB" sz="1200" b="1" i="0" u="none" strike="noStrike" dirty="0">
                  <a:effectLst/>
                  <a:latin typeface="Proxima Nova"/>
                </a:rPr>
                <a:t>18</a:t>
              </a:r>
              <a:r>
                <a:rPr lang="en-GB" sz="1200" b="0" i="0" u="none" strike="noStrike" dirty="0">
                  <a:effectLst/>
                  <a:latin typeface="Proxima Nova"/>
                </a:rPr>
                <a:t>, 091001)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. The coloured boxes in the top represent the cooling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s. The bottom figures show a sample of the on-axis field of the strong focusing solenoid; the shaded areas show the corresponding absorbers lengths.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BE6A0D5-6D91-AA35-5B6F-14A44435AB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95703" y="2789790"/>
              <a:ext cx="1837869" cy="6183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0E7071E-9205-17E8-8A3F-8DA8BBA458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99E9FCB-A006-7254-3092-B515AED0E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2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458275"/>
            <a:ext cx="11539576" cy="2202625"/>
          </a:xfrm>
          <a:noFill/>
        </p:spPr>
        <p:txBody>
          <a:bodyPr tIns="0" bIns="0"/>
          <a:lstStyle/>
          <a:p>
            <a:r>
              <a:rPr lang="en-US" sz="73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Thank You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2415724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620316-3DC8-297D-A18F-E791F88E0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E7C76-4638-F800-C152-3A750A9EA415}"/>
              </a:ext>
            </a:extLst>
          </p:cNvPr>
          <p:cNvSpPr txBox="1"/>
          <p:nvPr/>
        </p:nvSpPr>
        <p:spPr>
          <a:xfrm>
            <a:off x="3048000" y="2821141"/>
            <a:ext cx="6096000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300" b="1" dirty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tserrat" pitchFamily="2" charset="77"/>
              </a:rPr>
              <a:t>APPENDIX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891061-5C1F-0458-D115-BFAA82704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BF367A-DF03-78C0-1807-C99BE5B384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846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EB61645-F868-6927-2126-507243F44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2" y="1183588"/>
            <a:ext cx="6443688" cy="189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CAAEB4-5DD4-CCC8-CCFE-0E8771220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0" t="10233" r="39904" b="10139"/>
          <a:stretch/>
        </p:blipFill>
        <p:spPr bwMode="auto">
          <a:xfrm>
            <a:off x="9115080" y="2974093"/>
            <a:ext cx="2992244" cy="29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049B313-93CE-C81C-9321-556FF2DCA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058" y="2904412"/>
            <a:ext cx="4478902" cy="344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2E5CD0-8770-5148-3F42-6848C9CFBAD4}"/>
              </a:ext>
            </a:extLst>
          </p:cNvPr>
          <p:cNvSpPr txBox="1"/>
          <p:nvPr/>
        </p:nvSpPr>
        <p:spPr>
          <a:xfrm>
            <a:off x="7743011" y="6084286"/>
            <a:ext cx="4229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D.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Neuffer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et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al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2017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JINST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12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T07003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738C85C-B8B3-26C3-DD77-E5FDA5A56CA6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Cooling System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E9C65DF-0792-30C1-467B-84191D84C1DE}"/>
              </a:ext>
            </a:extLst>
          </p:cNvPr>
          <p:cNvSpPr txBox="1">
            <a:spLocks/>
          </p:cNvSpPr>
          <p:nvPr/>
        </p:nvSpPr>
        <p:spPr>
          <a:xfrm>
            <a:off x="6644410" y="1421242"/>
            <a:ext cx="5327701" cy="93104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is part of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cooling system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71F5BD2-12B3-3AD4-1F77-FDECC7B36D62}"/>
              </a:ext>
            </a:extLst>
          </p:cNvPr>
          <p:cNvSpPr txBox="1">
            <a:spLocks/>
          </p:cNvSpPr>
          <p:nvPr/>
        </p:nvSpPr>
        <p:spPr>
          <a:xfrm>
            <a:off x="14023" y="3880446"/>
            <a:ext cx="4325936" cy="19702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cooling system is  designed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transversal emittance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preserving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longitudinal emittance  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3AC0C9-3A27-BB72-8D3C-BF3150701D78}"/>
              </a:ext>
            </a:extLst>
          </p:cNvPr>
          <p:cNvCxnSpPr>
            <a:cxnSpLocks/>
          </p:cNvCxnSpPr>
          <p:nvPr/>
        </p:nvCxnSpPr>
        <p:spPr>
          <a:xfrm>
            <a:off x="9914817" y="2244436"/>
            <a:ext cx="219153" cy="717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64C8FCB-7914-9400-AD4E-351A9B615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C37DA88-205F-1DD5-43BA-E749608037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6828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360B166C-25A6-4209-3EFE-B4DE1005C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559" y="3429000"/>
            <a:ext cx="8101965" cy="246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1A4A5C-4EB7-EC59-5AD0-FD89A26D9A15}"/>
              </a:ext>
            </a:extLst>
          </p:cNvPr>
          <p:cNvSpPr txBox="1"/>
          <p:nvPr/>
        </p:nvSpPr>
        <p:spPr>
          <a:xfrm>
            <a:off x="3552206" y="5860189"/>
            <a:ext cx="8639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A1718"/>
                </a:solidFill>
                <a:effectLst/>
                <a:latin typeface="Helvetica" pitchFamily="2" charset="0"/>
              </a:rPr>
              <a:t>A layout schematic of 16 </a:t>
            </a:r>
            <a:r>
              <a:rPr lang="en-GB" sz="1200" dirty="0">
                <a:solidFill>
                  <a:srgbClr val="1A1718"/>
                </a:solidFill>
                <a:latin typeface="Helvetica" pitchFamily="2" charset="0"/>
              </a:rPr>
              <a:t>cells</a:t>
            </a:r>
            <a:r>
              <a:rPr lang="en-GB" sz="1200" dirty="0">
                <a:solidFill>
                  <a:srgbClr val="1A1718"/>
                </a:solidFill>
                <a:effectLst/>
                <a:latin typeface="Helvetica" pitchFamily="2" charset="0"/>
              </a:rPr>
              <a:t> of the final cooling channel defined by the MAP study (</a:t>
            </a:r>
            <a:r>
              <a:rPr lang="en-GB" sz="1200" dirty="0">
                <a:effectLst/>
                <a:latin typeface="Helvetica" pitchFamily="2" charset="0"/>
              </a:rPr>
              <a:t>Sayed et al. </a:t>
            </a:r>
            <a:r>
              <a:rPr lang="en-GB" sz="1200" dirty="0">
                <a:latin typeface="Proxima Nova"/>
              </a:rPr>
              <a:t> </a:t>
            </a:r>
            <a:r>
              <a:rPr lang="en-GB" sz="12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200" b="1" i="0" u="none" strike="noStrike" dirty="0">
                <a:effectLst/>
                <a:latin typeface="Proxima Nova"/>
              </a:rPr>
              <a:t>18</a:t>
            </a:r>
            <a:r>
              <a:rPr lang="en-GB" sz="1200" b="0" i="0" u="none" strike="noStrike" dirty="0">
                <a:effectLst/>
                <a:latin typeface="Proxima Nova"/>
              </a:rPr>
              <a:t>, 091001)</a:t>
            </a:r>
            <a:r>
              <a:rPr lang="en-GB" sz="1200" dirty="0">
                <a:solidFill>
                  <a:srgbClr val="1A1718"/>
                </a:solidFill>
                <a:effectLst/>
                <a:latin typeface="Helvetica" pitchFamily="2" charset="0"/>
              </a:rPr>
              <a:t>. The coloured boxes in the top represent the cooling stages. The bottom figures show a sample of the on-axis field of the strong focusing solenoid; the shaded areas show the corresponding absorbers lengths.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052D5FE-D051-6686-4F6D-2A992FBD606B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Channel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6EE93B-A1BA-8E71-1452-2F95C04A4414}"/>
              </a:ext>
            </a:extLst>
          </p:cNvPr>
          <p:cNvSpPr txBox="1">
            <a:spLocks/>
          </p:cNvSpPr>
          <p:nvPr/>
        </p:nvSpPr>
        <p:spPr>
          <a:xfrm>
            <a:off x="68847" y="1203257"/>
            <a:ext cx="7979384" cy="19037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particular,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part of the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final cooling channel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which is constituted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several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cells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;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16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were proposed by the MAP study (see figure below)</a:t>
            </a:r>
            <a:r>
              <a:rPr lang="en-US" sz="24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14    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presently considered by IMCC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12343C-F7B2-5A48-9686-4F5BD5CBAFAC}"/>
              </a:ext>
            </a:extLst>
          </p:cNvPr>
          <p:cNvGrpSpPr/>
          <p:nvPr/>
        </p:nvGrpSpPr>
        <p:grpSpPr>
          <a:xfrm>
            <a:off x="136357" y="3305952"/>
            <a:ext cx="3039705" cy="2972898"/>
            <a:chOff x="51837" y="3302572"/>
            <a:chExt cx="3039705" cy="297289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AAEB4-5DD4-CCC8-CCFE-0E87712201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80" t="10233" r="39904" b="10139"/>
            <a:stretch/>
          </p:blipFill>
          <p:spPr bwMode="auto">
            <a:xfrm>
              <a:off x="51837" y="3302572"/>
              <a:ext cx="3039705" cy="2972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C83C76-C372-2C39-2214-60C2157C4D95}"/>
                </a:ext>
              </a:extLst>
            </p:cNvPr>
            <p:cNvSpPr/>
            <p:nvPr/>
          </p:nvSpPr>
          <p:spPr>
            <a:xfrm>
              <a:off x="51838" y="3302572"/>
              <a:ext cx="2283283" cy="2949151"/>
            </a:xfrm>
            <a:prstGeom prst="rect">
              <a:avLst/>
            </a:prstGeom>
            <a:solidFill>
              <a:schemeClr val="bg1">
                <a:lumMod val="50000"/>
                <a:alpha val="6257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" name="Rectangle 2">
            <a:extLst>
              <a:ext uri="{FF2B5EF4-FFF2-40B4-BE49-F238E27FC236}">
                <a16:creationId xmlns:a16="http://schemas.microsoft.com/office/drawing/2014/main" id="{F82DB856-8FD4-2C0F-0DD7-15FD6BC5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0" y="3699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pic>
        <p:nvPicPr>
          <p:cNvPr id="1025" name="36151776-732F-47BB-92DE-B35C3B408F44">
            <a:extLst>
              <a:ext uri="{FF2B5EF4-FFF2-40B4-BE49-F238E27FC236}">
                <a16:creationId xmlns:a16="http://schemas.microsoft.com/office/drawing/2014/main" id="{226135F0-F4D7-9DD6-5C03-528793AD7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921" y="1268622"/>
            <a:ext cx="3981450" cy="223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565496-BF6C-5CAB-4DFE-B44FC56F67B3}"/>
              </a:ext>
            </a:extLst>
          </p:cNvPr>
          <p:cNvSpPr txBox="1"/>
          <p:nvPr/>
        </p:nvSpPr>
        <p:spPr>
          <a:xfrm>
            <a:off x="7868167" y="932238"/>
            <a:ext cx="30796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u="none" strike="noStrike" dirty="0">
                <a:effectLst/>
                <a:latin typeface="Proxima Nova"/>
              </a:rPr>
              <a:t>4 𝞼 beam dimensions and kinetic energies Courtesy of Elena </a:t>
            </a:r>
            <a:r>
              <a:rPr lang="en-GB" sz="1200" b="0" i="0" u="none" strike="noStrike" dirty="0" err="1">
                <a:effectLst/>
                <a:latin typeface="Proxima Nova"/>
              </a:rPr>
              <a:t>Fol</a:t>
            </a:r>
            <a:endParaRPr lang="en-GB" sz="1200" b="0" i="0" u="none" strike="noStrike" dirty="0">
              <a:effectLst/>
              <a:latin typeface="Proxima Nova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E6A0D5-6D91-AA35-5B6F-14A44435AB29}"/>
              </a:ext>
            </a:extLst>
          </p:cNvPr>
          <p:cNvCxnSpPr/>
          <p:nvPr/>
        </p:nvCxnSpPr>
        <p:spPr>
          <a:xfrm>
            <a:off x="7171617" y="2501375"/>
            <a:ext cx="103893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5CB66EE-CB56-9504-1EEA-4999D4056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D911A6C-9FF7-16FA-C2E6-0EB2654938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3428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0894D7-BD44-544E-454B-DEFA75520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graphicFrame>
        <p:nvGraphicFramePr>
          <p:cNvPr id="5" name="Table 9">
            <a:extLst>
              <a:ext uri="{FF2B5EF4-FFF2-40B4-BE49-F238E27FC236}">
                <a16:creationId xmlns:a16="http://schemas.microsoft.com/office/drawing/2014/main" id="{346BD7EC-B88B-D697-4ACB-67F20C4F4D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509600"/>
              </p:ext>
            </p:extLst>
          </p:nvPr>
        </p:nvGraphicFramePr>
        <p:xfrm>
          <a:off x="86590" y="1246836"/>
          <a:ext cx="12034841" cy="547956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07228">
                  <a:extLst>
                    <a:ext uri="{9D8B030D-6E8A-4147-A177-3AD203B41FA5}">
                      <a16:colId xmlns:a16="http://schemas.microsoft.com/office/drawing/2014/main" val="1780479763"/>
                    </a:ext>
                  </a:extLst>
                </a:gridCol>
                <a:gridCol w="6211875">
                  <a:extLst>
                    <a:ext uri="{9D8B030D-6E8A-4147-A177-3AD203B41FA5}">
                      <a16:colId xmlns:a16="http://schemas.microsoft.com/office/drawing/2014/main" val="469322868"/>
                    </a:ext>
                  </a:extLst>
                </a:gridCol>
                <a:gridCol w="3415738">
                  <a:extLst>
                    <a:ext uri="{9D8B030D-6E8A-4147-A177-3AD203B41FA5}">
                      <a16:colId xmlns:a16="http://schemas.microsoft.com/office/drawing/2014/main" val="1029315819"/>
                    </a:ext>
                  </a:extLst>
                </a:gridCol>
              </a:tblGrid>
              <a:tr h="2795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Technology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Pro’s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Con’s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2067444"/>
                  </a:ext>
                </a:extLst>
              </a:tr>
              <a:tr h="689094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Hybrid SC (LTS) + </a:t>
                      </a:r>
                      <a:r>
                        <a:rPr lang="en-US" sz="1600" b="1" noProof="0" dirty="0"/>
                        <a:t>resistive</a:t>
                      </a:r>
                    </a:p>
                    <a:p>
                      <a:r>
                        <a:rPr lang="en-US" sz="1600" noProof="0" dirty="0"/>
                        <a:t>Insulated Nested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noProof="0"/>
                        <a:t>Known technology </a:t>
                      </a:r>
                      <a:r>
                        <a:rPr lang="en-US" sz="1600" noProof="0"/>
                        <a:t>(TRL 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Large dimension and mass</a:t>
                      </a:r>
                    </a:p>
                    <a:p>
                      <a:r>
                        <a:rPr lang="en-US" sz="1600" b="1" noProof="0"/>
                        <a:t>Electric power </a:t>
                      </a:r>
                      <a:r>
                        <a:rPr lang="en-US" sz="1600" noProof="0"/>
                        <a:t>consumption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1233567"/>
                  </a:ext>
                </a:extLst>
              </a:tr>
              <a:tr h="846601">
                <a:tc>
                  <a:txBody>
                    <a:bodyPr/>
                    <a:lstStyle/>
                    <a:p>
                      <a:r>
                        <a:rPr lang="en-US" sz="1600" b="1" noProof="0" dirty="0"/>
                        <a:t>All SC, LTS + HTS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Insulated Nested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/>
                        <a:t>Known design principles</a:t>
                      </a:r>
                    </a:p>
                    <a:p>
                      <a:r>
                        <a:rPr lang="en-US" sz="1600" noProof="0"/>
                        <a:t>Synergy with other fields of science application</a:t>
                      </a:r>
                    </a:p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/>
                        <a:t>Can profit from development by others (e.g. NHMFL)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/>
                        <a:t>Large dimension and mass</a:t>
                      </a:r>
                    </a:p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Developmental technology (TRL 6/7)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2548269"/>
                  </a:ext>
                </a:extLst>
              </a:tr>
              <a:tr h="531586">
                <a:tc>
                  <a:txBody>
                    <a:bodyPr/>
                    <a:lstStyle/>
                    <a:p>
                      <a:r>
                        <a:rPr lang="en-US" sz="1600" b="0" noProof="0" dirty="0"/>
                        <a:t>All SC</a:t>
                      </a:r>
                      <a:r>
                        <a:rPr lang="en-US" sz="1600" b="1" noProof="0" dirty="0"/>
                        <a:t>, HTS</a:t>
                      </a:r>
                      <a:endParaRPr lang="en-US" sz="1600" noProof="0" dirty="0"/>
                    </a:p>
                    <a:p>
                      <a:r>
                        <a:rPr lang="en-US" sz="1600" noProof="0" dirty="0"/>
                        <a:t>Insulated Nested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More compact than LTS/HTS</a:t>
                      </a:r>
                    </a:p>
                    <a:p>
                      <a:r>
                        <a:rPr lang="en-US" sz="1600" noProof="0"/>
                        <a:t>Allows for operation at </a:t>
                      </a:r>
                      <a:r>
                        <a:rPr lang="en-US" sz="1600" b="1" noProof="0"/>
                        <a:t>higher temperature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/>
                        <a:t>R&amp;D at </a:t>
                      </a:r>
                      <a:r>
                        <a:rPr lang="en-US" sz="1600" b="1" noProof="0"/>
                        <a:t>low readiness </a:t>
                      </a:r>
                      <a:r>
                        <a:rPr lang="en-US" sz="1600" noProof="0"/>
                        <a:t>(TRL 4/5)</a:t>
                      </a:r>
                    </a:p>
                    <a:p>
                      <a:endParaRPr lang="en-US" sz="1600" noProof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4564804"/>
                  </a:ext>
                </a:extLst>
              </a:tr>
              <a:tr h="118798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/>
                        <a:t>All SC, HTS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Non/Metal-insulated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Nested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Same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previous case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(row) </a:t>
                      </a:r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 even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more compact,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with an </a:t>
                      </a:r>
                      <a:r>
                        <a:rPr lang="en-US" sz="1600" b="1" noProof="0" dirty="0"/>
                        <a:t>increased magnet stability</a:t>
                      </a:r>
                      <a:r>
                        <a:rPr lang="en-US" sz="1600" noProof="0" dirty="0"/>
                        <a:t> and </a:t>
                      </a:r>
                      <a:r>
                        <a:rPr lang="en-US" sz="1600" b="1" noProof="0" dirty="0"/>
                        <a:t>reduced risk </a:t>
                      </a:r>
                      <a:r>
                        <a:rPr lang="en-US" sz="1600" noProof="0" dirty="0"/>
                        <a:t>of </a:t>
                      </a:r>
                      <a:r>
                        <a:rPr lang="en-US" sz="1600" b="1" noProof="0" dirty="0"/>
                        <a:t>burning</a:t>
                      </a:r>
                      <a:r>
                        <a:rPr lang="en-US" sz="1600" noProof="0" dirty="0"/>
                        <a:t> the magnet. </a:t>
                      </a:r>
                      <a:r>
                        <a:rPr lang="en-US" sz="1600" b="1" noProof="0" dirty="0"/>
                        <a:t>Potential</a:t>
                      </a:r>
                      <a:r>
                        <a:rPr lang="en-US" sz="1600" noProof="0" dirty="0"/>
                        <a:t> of reaching even </a:t>
                      </a:r>
                      <a:r>
                        <a:rPr lang="en-US" sz="1600" b="1" noProof="0" dirty="0"/>
                        <a:t>larger fields </a:t>
                      </a:r>
                      <a:r>
                        <a:rPr lang="en-US" sz="1600" noProof="0" dirty="0"/>
                        <a:t>with </a:t>
                      </a:r>
                      <a:r>
                        <a:rPr lang="en-US" sz="1600" b="1" noProof="0" dirty="0"/>
                        <a:t>respect</a:t>
                      </a:r>
                      <a:r>
                        <a:rPr lang="en-US" sz="1600" noProof="0" dirty="0"/>
                        <a:t> to the </a:t>
                      </a:r>
                      <a:r>
                        <a:rPr lang="en-US" sz="1600" b="1" noProof="0" dirty="0"/>
                        <a:t>single coil </a:t>
                      </a:r>
                      <a:r>
                        <a:rPr lang="en-US" sz="1600" noProof="0" dirty="0"/>
                        <a:t>solution (next row).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Synergies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other fields of science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and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societal applications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. Can profit from development by others (e.g. NHMFL)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R&amp;D at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low readiness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(TRL 3/4/5)</a:t>
                      </a:r>
                    </a:p>
                    <a:p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Ramping time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field stability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need, and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electro-mechanical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behavior during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fast transients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to be demonstrated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941312"/>
                  </a:ext>
                </a:extLst>
              </a:tr>
              <a:tr h="81528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>
                          <a:solidFill>
                            <a:srgbClr val="00B050"/>
                          </a:solidFill>
                        </a:rPr>
                        <a:t>All SC, HTS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>
                          <a:solidFill>
                            <a:srgbClr val="00B050"/>
                          </a:solidFill>
                        </a:rPr>
                        <a:t>Non/Metal-insulated </a:t>
                      </a:r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Single Coil</a:t>
                      </a:r>
                      <a:r>
                        <a:rPr lang="en-US" sz="1600" noProof="0" dirty="0">
                          <a:solidFill>
                            <a:srgbClr val="00B050"/>
                          </a:solidFill>
                        </a:rPr>
                        <a:t> (</a:t>
                      </a:r>
                      <a:r>
                        <a:rPr lang="en-US" sz="1600" b="0" noProof="0" dirty="0">
                          <a:solidFill>
                            <a:srgbClr val="00B050"/>
                          </a:solidFill>
                        </a:rPr>
                        <a:t>No Nested</a:t>
                      </a:r>
                      <a:r>
                        <a:rPr lang="en-US" sz="1600" noProof="0" dirty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Same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previous case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(but the max. field potential) </a:t>
                      </a:r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even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more compact, with a lower risk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of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burning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the magnet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, simpler to protect,  reduced number of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coils (one per pancake) and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 joints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. Significant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cost/volume/weight reduction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20-40 T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solenoids.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Same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previous option  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(row) including TRLs + mechanical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precompression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(B&gt;30 T) need </a:t>
                      </a:r>
                      <a:r>
                        <a:rPr lang="en-US" sz="1600" b="1" noProof="0" dirty="0">
                          <a:solidFill>
                            <a:schemeClr val="tx1"/>
                          </a:solidFill>
                        </a:rPr>
                        <a:t>to be demonstrated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060590"/>
                  </a:ext>
                </a:extLst>
              </a:tr>
            </a:tbl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9E379F24-4ECF-2C5C-6E95-E2793706948D}"/>
              </a:ext>
            </a:extLst>
          </p:cNvPr>
          <p:cNvSpPr txBox="1">
            <a:spLocks/>
          </p:cNvSpPr>
          <p:nvPr/>
        </p:nvSpPr>
        <p:spPr>
          <a:xfrm>
            <a:off x="1481284" y="159407"/>
            <a:ext cx="9229431" cy="72230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Technologies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0F547B-6B61-07AA-6940-0E3E05AD7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321364B-81C3-CCC1-1EFC-150F46B782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215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849807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analysis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0" y="1289550"/>
            <a:ext cx="12209938" cy="10841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Main assumptions: fully elastic, Isotropic approximated Young Modulus (150 MPa); no thermal contraction; 200 MPa coil precompression; 100 𝜇m thick 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tape with 50 𝜇m of Hastelloy and 40 𝜇m Cu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18FB37-8B0D-24F3-8495-C4D00F2DD615}"/>
              </a:ext>
            </a:extLst>
          </p:cNvPr>
          <p:cNvGrpSpPr/>
          <p:nvPr/>
        </p:nvGrpSpPr>
        <p:grpSpPr>
          <a:xfrm>
            <a:off x="9231885" y="2721761"/>
            <a:ext cx="2877756" cy="3525017"/>
            <a:chOff x="9247632" y="2913411"/>
            <a:chExt cx="2877756" cy="35250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ACFD61-3251-AF61-74CC-04E8A6EF68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247" t="4520" r="1805"/>
            <a:stretch/>
          </p:blipFill>
          <p:spPr>
            <a:xfrm>
              <a:off x="9247632" y="2913411"/>
              <a:ext cx="2877756" cy="3525017"/>
            </a:xfrm>
            <a:prstGeom prst="rect">
              <a:avLst/>
            </a:prstGeom>
            <a:ln>
              <a:noFill/>
              <a:prstDash val="sysDash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CDA7AC0-2F8A-DD6E-9F18-56F1E225A8C0}"/>
                    </a:ext>
                  </a:extLst>
                </p:cNvPr>
                <p:cNvSpPr txBox="1"/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Radial Stress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𝑟𝑟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, MPa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60EFDC7-71B1-09C5-1AE5-AE43FCC739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9730" t="-2335" r="-10811" b="-272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EA8867-FE81-6F27-B70A-4046B8F7D98E}"/>
              </a:ext>
            </a:extLst>
          </p:cNvPr>
          <p:cNvGrpSpPr/>
          <p:nvPr/>
        </p:nvGrpSpPr>
        <p:grpSpPr>
          <a:xfrm>
            <a:off x="5497816" y="2719057"/>
            <a:ext cx="3606990" cy="3557868"/>
            <a:chOff x="5610162" y="2923232"/>
            <a:chExt cx="3606990" cy="35578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C1BD51-A221-60E9-E4B7-6EB44359F0D3}"/>
                </a:ext>
              </a:extLst>
            </p:cNvPr>
            <p:cNvGrpSpPr/>
            <p:nvPr/>
          </p:nvGrpSpPr>
          <p:grpSpPr>
            <a:xfrm>
              <a:off x="5610162" y="2923232"/>
              <a:ext cx="3606990" cy="3557868"/>
              <a:chOff x="5951538" y="2880560"/>
              <a:chExt cx="3606990" cy="355786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A8E7CF2-47FB-2ABB-1D9B-B899580D16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4520" r="2300"/>
              <a:stretch/>
            </p:blipFill>
            <p:spPr>
              <a:xfrm>
                <a:off x="5951538" y="2913411"/>
                <a:ext cx="3606990" cy="3525017"/>
              </a:xfrm>
              <a:prstGeom prst="rect">
                <a:avLst/>
              </a:prstGeom>
              <a:ln>
                <a:noFill/>
                <a:prstDash val="sysDash"/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6739D01-3350-B6E5-C5C7-B561A77BF244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Hoop Stress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a14:m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, MPa</a:t>
                    </a: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C832E82-C3C1-B328-E222-C5EF885BED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9730" t="-2811" r="-8108" b="-2811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F4AADE-5186-AE15-1E5D-F1214008F192}"/>
                  </a:ext>
                </a:extLst>
              </p:cNvPr>
              <p:cNvSpPr txBox="1"/>
              <p:nvPr/>
            </p:nvSpPr>
            <p:spPr>
              <a:xfrm rot="16200000">
                <a:off x="5813089" y="3376883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‘Correction’ Coil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6DD884D-C925-54DA-44EF-058D0A5B75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586411" y="3161218"/>
                <a:ext cx="509333" cy="35416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FF8FD35-5EC4-F6C5-AB8D-21D919F6F5B3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261360"/>
                <a:ext cx="588581" cy="25402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B9D7C4A5-EFF8-92D4-E35C-BEB353C265AE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383531"/>
                <a:ext cx="588581" cy="13185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ABAF63-5866-7C5A-3030-4F96FD9DD417}"/>
                  </a:ext>
                </a:extLst>
              </p:cNvPr>
              <p:cNvSpPr txBox="1"/>
              <p:nvPr/>
            </p:nvSpPr>
            <p:spPr>
              <a:xfrm rot="16200000">
                <a:off x="5813089" y="4768699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‘Modular’ Coil</a:t>
                </a:r>
                <a:endParaRPr lang="en-GB" sz="1200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11C429C-BC46-A8F4-74B3-1520D7910FDD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>
                <a:off x="6586411" y="3515381"/>
                <a:ext cx="588581" cy="1391817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69CE1BB-90C1-DC19-8232-B11ED9AC2F1F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 flipV="1">
                <a:off x="6586411" y="4907198"/>
                <a:ext cx="545370" cy="122537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11291F1-93F0-0FA4-6061-9071FC35F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65053" y="4207490"/>
              <a:ext cx="783439" cy="1048115"/>
            </a:xfrm>
            <a:prstGeom prst="rect">
              <a:avLst/>
            </a:prstGeom>
          </p:spPr>
        </p:pic>
      </p:grp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E727087-B3B3-1B58-22B8-BC3F6E34E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51FB9D36-C954-5C42-1AB3-DE76FC13B3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4651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BAE9FA02-A2E4-24D5-26F1-63D13FAE6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442" y="3239418"/>
            <a:ext cx="5607331" cy="1567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type of simulations 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21772" y="1281870"/>
            <a:ext cx="6804312" cy="29726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electromagnetic assumptions: uniform current density, infinite solenoid field distribution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representative of a ‘modular’ coil sufficiently  far from the solenoid extremities in stationary conditions 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mechanical assumptions: fully elastic, orthotropic mechanical material properties 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homogenized with different rule of mixtures depending on the considered property and direction  </a:t>
            </a:r>
          </a:p>
          <a:p>
            <a:pPr marL="311150" indent="-306388">
              <a:spcBef>
                <a:spcPts val="1200"/>
              </a:spcBef>
            </a:pPr>
            <a:endParaRPr lang="en-US" sz="22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5" name="Picture 24" descr="Chart, scatter chart&#10;&#10;Description automatically generated">
            <a:extLst>
              <a:ext uri="{FF2B5EF4-FFF2-40B4-BE49-F238E27FC236}">
                <a16:creationId xmlns:a16="http://schemas.microsoft.com/office/drawing/2014/main" id="{06EA6B21-384E-5976-1C50-DBBA1B9AFE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5"/>
          <a:stretch/>
        </p:blipFill>
        <p:spPr>
          <a:xfrm>
            <a:off x="9679219" y="1162868"/>
            <a:ext cx="2521749" cy="2002323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D358EF33-1485-1363-B45F-1B839197D7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01" y="1186619"/>
            <a:ext cx="2606425" cy="1954819"/>
          </a:xfrm>
          <a:prstGeom prst="rect">
            <a:avLst/>
          </a:prstGeom>
        </p:spPr>
      </p:pic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ACCD7EF0-7CD6-89CE-8689-7193C87E1A9B}"/>
              </a:ext>
            </a:extLst>
          </p:cNvPr>
          <p:cNvSpPr txBox="1">
            <a:spLocks/>
          </p:cNvSpPr>
          <p:nvPr/>
        </p:nvSpPr>
        <p:spPr>
          <a:xfrm>
            <a:off x="-1" y="4379900"/>
            <a:ext cx="12348839" cy="19548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Performed analysis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Mechanical ANSYS simulation to calculate the stress in a modular coil during 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200 MPa precompression applied on the coil at room temperature via shrink fitting by two preheated concentrical rings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cool down of the assemble from RT to 4.2 K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energization at 4.2 K of the pre-compressed coil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63754-A6FB-2E05-D3CC-BE08D3C44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322226-488F-C4F1-4D0B-F428F3CDD63A}"/>
              </a:ext>
            </a:extLst>
          </p:cNvPr>
          <p:cNvSpPr txBox="1"/>
          <p:nvPr/>
        </p:nvSpPr>
        <p:spPr>
          <a:xfrm>
            <a:off x="9226681" y="3173404"/>
            <a:ext cx="309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Plots and Sketches</a:t>
            </a:r>
          </a:p>
          <a:p>
            <a:r>
              <a:rPr lang="en-CH" dirty="0"/>
              <a:t>Courtesy of C. Accettura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609215A-C9DF-A73D-102B-1A3E4D363A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7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93DAA4-F43B-6036-36E2-FE4D9AF5ABB5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Precompression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alternative design to shrink fitting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04CFE2B-5BD1-6CF5-475F-9399037A5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9" y="2217484"/>
            <a:ext cx="7298256" cy="42320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F6DA5B5-8015-23A1-DB5A-901CCF494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875" y="4322947"/>
            <a:ext cx="1384884" cy="22676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A0DDF01-A630-369F-30EA-93D4BB2EF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2157744"/>
            <a:ext cx="2398075" cy="2267695"/>
          </a:xfrm>
          <a:prstGeom prst="rect">
            <a:avLst/>
          </a:prstGeom>
        </p:spPr>
      </p:pic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A21FB20A-2C3C-0B31-21C5-6ADF413BE7C0}"/>
              </a:ext>
            </a:extLst>
          </p:cNvPr>
          <p:cNvSpPr txBox="1">
            <a:spLocks/>
          </p:cNvSpPr>
          <p:nvPr/>
        </p:nvSpPr>
        <p:spPr>
          <a:xfrm>
            <a:off x="502404" y="1316785"/>
            <a:ext cx="11604919" cy="7467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 Alternative concept is based on a pair of adjustable shrink-discs with conical surfaces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Thicker coils packs can be assembled (up to 8 x 12 mm coils)</a:t>
            </a: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0D9F5BD-322B-CD2C-B362-D6714E793F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68" t="13750" r="50000" b="6250"/>
          <a:stretch/>
        </p:blipFill>
        <p:spPr>
          <a:xfrm>
            <a:off x="8676000" y="3051118"/>
            <a:ext cx="3479655" cy="220057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BAC4CBF-A11A-8673-7F2E-8126AD3C5D9F}"/>
              </a:ext>
            </a:extLst>
          </p:cNvPr>
          <p:cNvSpPr txBox="1"/>
          <p:nvPr/>
        </p:nvSpPr>
        <p:spPr>
          <a:xfrm>
            <a:off x="10037335" y="1712284"/>
            <a:ext cx="1966409" cy="12541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algn="l">
              <a:spcAft>
                <a:spcPts val="300"/>
              </a:spcAft>
            </a:pPr>
            <a:r>
              <a:rPr lang="en-US" sz="1050" dirty="0"/>
              <a:t>Main Dimensions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ID 60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OD 180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Disc OD 500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Pack Height 112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0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13620B-EFAE-7BBA-D8B9-259B27A5709A}"/>
              </a:ext>
            </a:extLst>
          </p:cNvPr>
          <p:cNvSpPr txBox="1"/>
          <p:nvPr/>
        </p:nvSpPr>
        <p:spPr>
          <a:xfrm>
            <a:off x="8859218" y="5598002"/>
            <a:ext cx="329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Alessandro Bertarelli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BB9764-9858-0727-4438-C956110B28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38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HF Superconducting  Solenoids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High-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Jc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- Single coil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1CCDA3-27CC-91FB-7A76-8B240CBCE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/>
        </p:blipFill>
        <p:spPr bwMode="auto">
          <a:xfrm>
            <a:off x="8210550" y="3204108"/>
            <a:ext cx="3984341" cy="281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69E6E0-F136-5AFA-F362-5B1D9763E3B5}"/>
              </a:ext>
            </a:extLst>
          </p:cNvPr>
          <p:cNvSpPr txBox="1"/>
          <p:nvPr/>
        </p:nvSpPr>
        <p:spPr>
          <a:xfrm>
            <a:off x="8650397" y="1256670"/>
            <a:ext cx="28786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Sunam</a:t>
            </a:r>
            <a:r>
              <a:rPr lang="en-US" i="1" dirty="0"/>
              <a:t> NI one-body </a:t>
            </a:r>
          </a:p>
          <a:p>
            <a:pPr algn="ctr"/>
            <a:r>
              <a:rPr lang="en-US" i="1" dirty="0" err="1"/>
              <a:t>ReBCO</a:t>
            </a:r>
            <a:r>
              <a:rPr lang="en-US" i="1" dirty="0"/>
              <a:t> magnet </a:t>
            </a:r>
          </a:p>
          <a:p>
            <a:pPr algn="ctr"/>
            <a:r>
              <a:rPr lang="en-US" i="1" dirty="0"/>
              <a:t>26.4 T in 35 mm, J central pancake 404 A mm</a:t>
            </a:r>
            <a:r>
              <a:rPr lang="en-US" i="1" baseline="30000" dirty="0"/>
              <a:t>-2</a:t>
            </a:r>
            <a:r>
              <a:rPr lang="en-US" i="1" dirty="0"/>
              <a:t> </a:t>
            </a:r>
          </a:p>
          <a:p>
            <a:pPr algn="ctr"/>
            <a:r>
              <a:rPr lang="en-US" i="1" dirty="0"/>
              <a:t>(26.4 T HTS multi-width)</a:t>
            </a:r>
          </a:p>
          <a:p>
            <a:pPr algn="ctr"/>
            <a:r>
              <a:rPr lang="en-US" i="1" dirty="0"/>
              <a:t>overall diameter and height: 172 and 327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6AF406-6320-DB57-5B8C-24316806EEF7}"/>
              </a:ext>
            </a:extLst>
          </p:cNvPr>
          <p:cNvSpPr txBox="1"/>
          <p:nvPr/>
        </p:nvSpPr>
        <p:spPr>
          <a:xfrm>
            <a:off x="8650397" y="6040739"/>
            <a:ext cx="2506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D5D31C-C5CB-1EC5-18E3-CE9F42402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08" y="2362782"/>
            <a:ext cx="2561700" cy="33059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78993C-A0FB-1DE6-FE8C-887E40175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0555" y="1917539"/>
            <a:ext cx="5000485" cy="410256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2B28E-D560-B8E0-B80B-A42CBF899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FC89812-A583-3876-9584-50A1F087C1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8991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510319-9414-EFBB-7BC0-283247D39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AAC365-70B0-4666-DA2C-0DB31CC68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587758"/>
              </p:ext>
            </p:extLst>
          </p:nvPr>
        </p:nvGraphicFramePr>
        <p:xfrm>
          <a:off x="2013166" y="861004"/>
          <a:ext cx="8366635" cy="3818201"/>
        </p:xfrm>
        <a:graphic>
          <a:graphicData uri="http://schemas.openxmlformats.org/drawingml/2006/table">
            <a:tbl>
              <a:tblPr firstRow="1">
                <a:tableStyleId>{5202B0CA-FC54-4496-8BCA-5EF66A818D29}</a:tableStyleId>
              </a:tblPr>
              <a:tblGrid>
                <a:gridCol w="3812848">
                  <a:extLst>
                    <a:ext uri="{9D8B030D-6E8A-4147-A177-3AD203B41FA5}">
                      <a16:colId xmlns:a16="http://schemas.microsoft.com/office/drawing/2014/main" val="3278401524"/>
                    </a:ext>
                  </a:extLst>
                </a:gridCol>
                <a:gridCol w="1180910">
                  <a:extLst>
                    <a:ext uri="{9D8B030D-6E8A-4147-A177-3AD203B41FA5}">
                      <a16:colId xmlns:a16="http://schemas.microsoft.com/office/drawing/2014/main" val="2068932410"/>
                    </a:ext>
                  </a:extLst>
                </a:gridCol>
                <a:gridCol w="1811452">
                  <a:extLst>
                    <a:ext uri="{9D8B030D-6E8A-4147-A177-3AD203B41FA5}">
                      <a16:colId xmlns:a16="http://schemas.microsoft.com/office/drawing/2014/main" val="682694386"/>
                    </a:ext>
                  </a:extLst>
                </a:gridCol>
                <a:gridCol w="1561425">
                  <a:extLst>
                    <a:ext uri="{9D8B030D-6E8A-4147-A177-3AD203B41FA5}">
                      <a16:colId xmlns:a16="http://schemas.microsoft.com/office/drawing/2014/main" val="726179421"/>
                    </a:ext>
                  </a:extLst>
                </a:gridCol>
              </a:tblGrid>
              <a:tr h="381821">
                <a:tc grid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0" dirty="0">
                          <a:effectLst/>
                        </a:rPr>
                        <a:t>Specification</a:t>
                      </a:r>
                      <a:endParaRPr lang="en-CH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0" dirty="0">
                          <a:effectLst/>
                        </a:rPr>
                        <a:t>Target</a:t>
                      </a:r>
                      <a:endParaRPr lang="en-CH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341781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Minimum </a:t>
                      </a:r>
                      <a:r>
                        <a:rPr lang="fr-CH" sz="1800" b="0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fr-CH" sz="18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non</a:t>
                      </a:r>
                      <a:r>
                        <a:rPr lang="fr-CH" sz="1800" b="0" baseline="-25000" dirty="0">
                          <a:solidFill>
                            <a:schemeClr val="tx1"/>
                          </a:solidFill>
                          <a:effectLst/>
                        </a:rPr>
                        <a:t>-Cu</a:t>
                      </a: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 (4.2 K, 20 </a:t>
                      </a:r>
                      <a:r>
                        <a:rPr lang="fr-CH" sz="1800" b="0" dirty="0" err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>
                          <a:effectLst/>
                        </a:rPr>
                        <a:t>(A/mm</a:t>
                      </a:r>
                      <a:r>
                        <a:rPr lang="en-GB" sz="1800" baseline="30000">
                          <a:effectLst/>
                        </a:rPr>
                        <a:t>2</a:t>
                      </a:r>
                      <a:r>
                        <a:rPr lang="en-GB" sz="1800">
                          <a:effectLst/>
                        </a:rPr>
                        <a:t>)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1500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3000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51831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Minimum </a:t>
                      </a:r>
                      <a:r>
                        <a:rPr lang="fr-CH" sz="1800" b="0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fr-CH" sz="18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non</a:t>
                      </a:r>
                      <a:r>
                        <a:rPr lang="fr-CH" sz="1800" b="0" baseline="-25000" dirty="0">
                          <a:solidFill>
                            <a:schemeClr val="tx1"/>
                          </a:solidFill>
                          <a:effectLst/>
                        </a:rPr>
                        <a:t>-Cu</a:t>
                      </a: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 (20 K, 20 </a:t>
                      </a:r>
                      <a:r>
                        <a:rPr lang="fr-CH" sz="1800" b="0" dirty="0" err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fr-CH" sz="18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fr-CH" sz="1800" b="0" baseline="30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>
                          <a:effectLst/>
                        </a:rPr>
                        <a:t>(A/mm</a:t>
                      </a:r>
                      <a:r>
                        <a:rPr lang="en-GB" sz="1800" baseline="30000">
                          <a:effectLst/>
                        </a:rPr>
                        <a:t>2</a:t>
                      </a:r>
                      <a:r>
                        <a:rPr lang="en-GB" sz="1800">
                          <a:effectLst/>
                        </a:rPr>
                        <a:t>)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>
                          <a:effectLst/>
                        </a:rPr>
                        <a:t>600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1250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538347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(I</a:t>
                      </a:r>
                      <a:r>
                        <a:rPr lang="en-GB" sz="1800" baseline="-25000" dirty="0">
                          <a:effectLst/>
                          <a:latin typeface="+mn-lt"/>
                        </a:rPr>
                        <a:t>C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(%)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10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97248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Minimum copper RRR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(-)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20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8223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Minimum Unit Length (UL)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>
                          <a:effectLst/>
                        </a:rPr>
                        <a:t>(m)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200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500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701372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Minimum bending radius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(mm)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15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effectLst/>
                        </a:rPr>
                        <a:t>10 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244018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it-CH" sz="1800" b="0" dirty="0">
                          <a:solidFill>
                            <a:schemeClr val="tx1"/>
                          </a:solidFill>
                          <a:effectLst/>
                        </a:rPr>
                        <a:t>Allowable </a:t>
                      </a: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it-CH" sz="1800" b="0" baseline="-25000" dirty="0">
                          <a:solidFill>
                            <a:schemeClr val="tx1"/>
                          </a:solidFill>
                          <a:effectLst/>
                        </a:rPr>
                        <a:t>longitudinal non-Cu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(MPa)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822096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Allowable compressive </a:t>
                      </a:r>
                      <a:r>
                        <a:rPr lang="en-GB" sz="1800" b="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1800" b="0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400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264656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Allowable tensile </a:t>
                      </a:r>
                      <a:r>
                        <a:rPr lang="en-GB" sz="1800" b="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1800" b="0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28644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Allowable shear </a:t>
                      </a:r>
                      <a:r>
                        <a:rPr lang="en-GB" sz="1800" b="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t</a:t>
                      </a:r>
                      <a:r>
                        <a:rPr lang="en-GB" sz="1800" b="0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CH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915903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Range of allowable </a:t>
                      </a:r>
                      <a:r>
                        <a:rPr lang="en-GB" sz="1800" b="0" dirty="0" err="1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</a:rPr>
                        <a:t>e</a:t>
                      </a:r>
                      <a:r>
                        <a:rPr lang="en-GB" sz="1800" b="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8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ongitudinal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(%)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-0.1…0.4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-0.1…+0.5</a:t>
                      </a:r>
                      <a:endParaRPr lang="en-CH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643036"/>
                  </a:ext>
                </a:extLst>
              </a:tr>
              <a:tr h="28636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Internal specific resistance </a:t>
                      </a:r>
                      <a:r>
                        <a:rPr lang="en-GB" sz="180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r</a:t>
                      </a:r>
                      <a:r>
                        <a:rPr lang="en-GB" sz="1800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n-GB" sz="1800" dirty="0" err="1"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r>
                        <a:rPr lang="en-GB" sz="180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W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/cm</a:t>
                      </a:r>
                      <a:r>
                        <a:rPr lang="en-GB" sz="1800" baseline="300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CH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CH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15" marR="68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90825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6217340-DB9C-F92A-0F44-659AF346B22C}"/>
              </a:ext>
            </a:extLst>
          </p:cNvPr>
          <p:cNvSpPr txBox="1"/>
          <p:nvPr/>
        </p:nvSpPr>
        <p:spPr>
          <a:xfrm>
            <a:off x="2013166" y="4875993"/>
            <a:ext cx="53032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Width:						4 or 12 mm</a:t>
            </a:r>
          </a:p>
          <a:p>
            <a:r>
              <a:rPr lang="en-CH" dirty="0"/>
              <a:t>Substrate (non-magnetic alloy): 	40…60 </a:t>
            </a:r>
            <a:r>
              <a:rPr lang="en-CH" dirty="0">
                <a:latin typeface="Symbol" pitchFamily="2" charset="2"/>
              </a:rPr>
              <a:t>m</a:t>
            </a:r>
            <a:r>
              <a:rPr lang="en-CH" dirty="0"/>
              <a:t>m</a:t>
            </a:r>
          </a:p>
          <a:p>
            <a:r>
              <a:rPr lang="en-CH" dirty="0"/>
              <a:t>Copper stabilizer (total): 		20…40 </a:t>
            </a:r>
            <a:r>
              <a:rPr lang="en-CH" dirty="0">
                <a:latin typeface="Symbol" pitchFamily="2" charset="2"/>
              </a:rPr>
              <a:t>m</a:t>
            </a:r>
            <a:r>
              <a:rPr lang="en-CH" dirty="0"/>
              <a:t>m</a:t>
            </a:r>
          </a:p>
          <a:p>
            <a:r>
              <a:rPr lang="en-US" dirty="0"/>
              <a:t>T</a:t>
            </a:r>
            <a:r>
              <a:rPr lang="en-CH" dirty="0"/>
              <a:t>otal tape thickness:			60…100 </a:t>
            </a:r>
            <a:r>
              <a:rPr lang="en-CH" dirty="0">
                <a:latin typeface="Symbol" pitchFamily="2" charset="2"/>
              </a:rPr>
              <a:t>m</a:t>
            </a:r>
            <a:r>
              <a:rPr lang="en-CH" dirty="0"/>
              <a:t>m</a:t>
            </a:r>
          </a:p>
          <a:p>
            <a:endParaRPr lang="en-CH" dirty="0"/>
          </a:p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CH" dirty="0">
                <a:solidFill>
                  <a:srgbClr val="FF0000"/>
                </a:solidFill>
              </a:rPr>
              <a:t>ntries in red are for information to the manufacturers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92270F-72B1-0394-8457-343D27AA5756}"/>
              </a:ext>
            </a:extLst>
          </p:cNvPr>
          <p:cNvSpPr txBox="1">
            <a:spLocks/>
          </p:cNvSpPr>
          <p:nvPr/>
        </p:nvSpPr>
        <p:spPr>
          <a:xfrm>
            <a:off x="4664789" y="5034150"/>
            <a:ext cx="7886700" cy="88625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25F32D-8C14-D944-DBAA-66DB4F16C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E142F9-82B4-34B1-2A37-2D45ADBD0321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HTS tape specifications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3388CB2-AFCE-F34A-3526-95AC01E6FE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276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52D552D-419E-381D-325A-107644B72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12904"/>
            <a:ext cx="6042873" cy="358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Ionizing Cooling Cell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2599CED-C288-DD10-B336-C876A219E9F2}"/>
              </a:ext>
            </a:extLst>
          </p:cNvPr>
          <p:cNvSpPr txBox="1">
            <a:spLocks/>
          </p:cNvSpPr>
          <p:nvPr/>
        </p:nvSpPr>
        <p:spPr>
          <a:xfrm>
            <a:off x="103627" y="1564630"/>
            <a:ext cx="5916173" cy="29268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Each cell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starts with a strong focusing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enclosing the LH2 absorber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final cooling solenoid is followed by matching coils, energy-phase rotation rf cavities, and acceleration rf cavities</a:t>
            </a:r>
            <a:endParaRPr lang="en-US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103627" y="4789309"/>
            <a:ext cx="6289999" cy="1325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have been identified as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critical components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section</a:t>
            </a:r>
            <a:endParaRPr lang="en-US" sz="2400" b="1" dirty="0"/>
          </a:p>
          <a:p>
            <a:pPr lvl="1"/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AEA60C-89A2-314B-E5C6-0029631A459E}"/>
              </a:ext>
            </a:extLst>
          </p:cNvPr>
          <p:cNvSpPr txBox="1"/>
          <p:nvPr/>
        </p:nvSpPr>
        <p:spPr>
          <a:xfrm>
            <a:off x="6871770" y="5603548"/>
            <a:ext cx="53202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Schematic of the elements of one ionization cooling cell, </a:t>
            </a:r>
            <a:r>
              <a:rPr lang="en-GB" sz="1600" dirty="0">
                <a:effectLst/>
                <a:latin typeface="Helvetica" pitchFamily="2" charset="0"/>
              </a:rPr>
              <a:t>Sayed et al. </a:t>
            </a:r>
            <a:r>
              <a:rPr lang="en-GB" sz="1600" dirty="0">
                <a:latin typeface="Proxima Nova"/>
              </a:rPr>
              <a:t> </a:t>
            </a:r>
            <a:r>
              <a:rPr lang="en-GB" sz="16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600" b="1" i="0" u="none" strike="noStrike" dirty="0">
                <a:effectLst/>
                <a:latin typeface="Proxima Nova"/>
              </a:rPr>
              <a:t>18</a:t>
            </a:r>
            <a:r>
              <a:rPr lang="en-GB" sz="1600" b="0" i="0" u="none" strike="noStrike" dirty="0">
                <a:effectLst/>
                <a:latin typeface="Proxima Nova"/>
              </a:rPr>
              <a:t>, 091001</a:t>
            </a:r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9414BC-CAD4-BE61-7952-C9D9BC8500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A2D0085-3A2B-2421-42CA-CDCA4A0FD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2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324436" y="1932380"/>
            <a:ext cx="11543127" cy="37130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work is complemented by a focused testing activity on short samples and coils, devoted to measuring directly performance and technology limits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Electro-mechanical characterization relevant to UHF conditions, at University of Geneva (new experiment on single tape) and university of Twente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Small pancakes manufactured and tested by CERN EP-ADO, possibly INFN-LASA and other beneficiaries. This activity profits from ongoing developments, and extends it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FDC9AC-9FAC-9EA3-AEF6-C054BFC08699}"/>
              </a:ext>
            </a:extLst>
          </p:cNvPr>
          <p:cNvSpPr txBox="1"/>
          <p:nvPr/>
        </p:nvSpPr>
        <p:spPr>
          <a:xfrm>
            <a:off x="9147463" y="5694677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5D4DE31-15A4-4F6C-0C88-3788A75A50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71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Precompression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177399"/>
            <a:ext cx="12192000" cy="160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Necessary to characterize mechanical properties of representative coil samples to validate this concept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 compressive jig with controlled compressive force is proposed to test pancake coil (customized design based on Shrink Disc concept) at CERN Mechanical Measurement Lab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643DB4-6F49-394F-CCBF-055EFE4941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9"/>
          <a:stretch/>
        </p:blipFill>
        <p:spPr>
          <a:xfrm>
            <a:off x="158083" y="2531176"/>
            <a:ext cx="7380000" cy="3365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D69ED6-E922-C20F-5E6D-ED38FD8A6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166" y="2531176"/>
            <a:ext cx="4060084" cy="39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1905000" y="6004831"/>
            <a:ext cx="535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Bertarelli, </a:t>
            </a:r>
            <a:r>
              <a:rPr lang="en-GB" dirty="0"/>
              <a:t>F. </a:t>
            </a:r>
            <a:r>
              <a:rPr lang="en-GB" dirty="0" err="1"/>
              <a:t>Sanda</a:t>
            </a:r>
            <a:r>
              <a:rPr lang="en-GB" dirty="0"/>
              <a:t> </a:t>
            </a:r>
            <a:r>
              <a:rPr lang="en-US" dirty="0"/>
              <a:t>A. </a:t>
            </a:r>
            <a:r>
              <a:rPr lang="en-US" dirty="0" err="1"/>
              <a:t>Kolehmainen</a:t>
            </a:r>
            <a:endParaRPr lang="en-CH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51DA181-B640-ECCE-461A-8B86C1906B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4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Winding &amp; Plating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453297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small winding machine, also allowing tin coating has been built at CERN to start winding and plating studies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6934117" y="6010811"/>
            <a:ext cx="442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</a:t>
            </a:r>
            <a:r>
              <a:rPr lang="en-US" dirty="0" err="1"/>
              <a:t>Dudarev</a:t>
            </a:r>
            <a:endParaRPr lang="en-CH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7B60131B-3103-2020-AC94-FE65CA183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5" y="2362057"/>
            <a:ext cx="5157089" cy="38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8D69C6-CD9F-BFDE-45A5-BFE502078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927" y="2850908"/>
            <a:ext cx="5771939" cy="31086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431C3E-EB6B-C1DE-8BFA-3893E455F162}"/>
              </a:ext>
            </a:extLst>
          </p:cNvPr>
          <p:cNvSpPr txBox="1"/>
          <p:nvPr/>
        </p:nvSpPr>
        <p:spPr>
          <a:xfrm>
            <a:off x="5741831" y="2078235"/>
            <a:ext cx="6123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Pancake is wound on Hastelloy solder coated 1-2 mm ring at 190&lt;T&lt;200 degree at certain tension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D898A1-F7C2-4B63-A119-500B3784F0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8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195AB7-530D-4DDE-DBC0-B0D223B5E4FA}"/>
              </a:ext>
            </a:extLst>
          </p:cNvPr>
          <p:cNvSpPr txBox="1">
            <a:spLocks/>
          </p:cNvSpPr>
          <p:nvPr/>
        </p:nvSpPr>
        <p:spPr>
          <a:xfrm>
            <a:off x="2178776" y="1041575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007C63-534B-2382-45D3-6F7D00C81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E77C93-CD5E-F708-CBA2-A5A99E8BEE71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Why a small-size single pancake or a stack of pancakes ?</a:t>
            </a:r>
          </a:p>
          <a:p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9512F15-CBC3-11B3-100F-85CA6095833F}"/>
              </a:ext>
            </a:extLst>
          </p:cNvPr>
          <p:cNvSpPr txBox="1">
            <a:spLocks/>
          </p:cNvSpPr>
          <p:nvPr/>
        </p:nvSpPr>
        <p:spPr>
          <a:xfrm>
            <a:off x="26126" y="1906315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the natural intermediate step between the tape critical current, and other tests, and the final solenoid configuration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easy to wind and test 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reproduces relevant conditions of field, force and energy density (can be tested in a background field)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small and does not waste material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Parametrical studies can be performed to test fabrication parameters and manufacturing technique (winding tension, insulation method…)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With properly chosen geometry it can be used to test some of the technology of a final solenoid (joints, resistance control, reinforcements)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88207F-820E-0911-6FE5-0E7B09AFE127}"/>
              </a:ext>
            </a:extLst>
          </p:cNvPr>
          <p:cNvSpPr txBox="1"/>
          <p:nvPr/>
        </p:nvSpPr>
        <p:spPr>
          <a:xfrm>
            <a:off x="9544233" y="2651659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1D9F56F-DCF5-A3A3-8787-702AE93622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37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4F57AA7D-8625-B5EA-78EE-7EAD56D67A13}"/>
              </a:ext>
            </a:extLst>
          </p:cNvPr>
          <p:cNvSpPr txBox="1">
            <a:spLocks/>
          </p:cNvSpPr>
          <p:nvPr/>
        </p:nvSpPr>
        <p:spPr>
          <a:xfrm>
            <a:off x="10860012" y="1984057"/>
            <a:ext cx="7886700" cy="2312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64728B0C-35AD-77A3-EAE0-8F2FB8EB0889}"/>
              </a:ext>
            </a:extLst>
          </p:cNvPr>
          <p:cNvSpPr txBox="1">
            <a:spLocks/>
          </p:cNvSpPr>
          <p:nvPr/>
        </p:nvSpPr>
        <p:spPr>
          <a:xfrm>
            <a:off x="7092873" y="1738892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656C5-33A0-D5EB-26BC-E9DE2B067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D234A6-1582-0A13-E601-5813AE51BB16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Reference pancake configurations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D69D5F49-81BE-BB0D-FF33-41CEE315EA51}"/>
              </a:ext>
            </a:extLst>
          </p:cNvPr>
          <p:cNvSpPr txBox="1">
            <a:spLocks/>
          </p:cNvSpPr>
          <p:nvPr/>
        </p:nvSpPr>
        <p:spPr>
          <a:xfrm>
            <a:off x="105959" y="2035108"/>
            <a:ext cx="12086041" cy="37574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Geometrical Parameters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60 mm inner diameter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20 mm and 60 mm thickness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4 mm and 12 mm tape width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Single and double pancakes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One- and two-in-hand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Pancakes can be stacked in mini-coils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Identical/similar configurations used at CERN, INFN, PSI</a:t>
            </a:r>
          </a:p>
          <a:p>
            <a:pPr marL="711200" lvl="1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322E88E-0765-FD3C-E8EE-352E11672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401" y="1738892"/>
            <a:ext cx="7307914" cy="20155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7AEAD8-1FFF-65AE-D2DC-6F1B4177FF4F}"/>
              </a:ext>
            </a:extLst>
          </p:cNvPr>
          <p:cNvSpPr txBox="1"/>
          <p:nvPr/>
        </p:nvSpPr>
        <p:spPr>
          <a:xfrm>
            <a:off x="9356469" y="4860081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798666F-BC8F-0A9B-44F9-457AA1CEA3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53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C49B5B-BFCD-79F3-E35F-E1C1888A2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FCACC9-5AE7-7B56-9A33-414699B39875}"/>
              </a:ext>
            </a:extLst>
          </p:cNvPr>
          <p:cNvSpPr txBox="1">
            <a:spLocks/>
          </p:cNvSpPr>
          <p:nvPr/>
        </p:nvSpPr>
        <p:spPr>
          <a:xfrm>
            <a:off x="5977675" y="1651786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286CF1-9F4F-F8CA-DA9C-A1CA68FB6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1712D4-0505-F482-57A4-9EDFDB56C45E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Test of pancakes as inserts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0BEE87C-1481-731C-65F9-6FCE01FDCAF4}"/>
              </a:ext>
            </a:extLst>
          </p:cNvPr>
          <p:cNvSpPr txBox="1">
            <a:spLocks/>
          </p:cNvSpPr>
          <p:nvPr/>
        </p:nvSpPr>
        <p:spPr>
          <a:xfrm>
            <a:off x="137898" y="1995971"/>
            <a:ext cx="12086041" cy="38772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at LNCMI of a selected number of coils/stacks is foreseen as part of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MuCol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Task 7.2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20 T, 170 mm warm bore, 120 mm cold bore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Could host the 20 mm thick stacks, total field reach approximately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Two sessions per year are planned, each testing session is one week long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time in 2024 should be declared at the next call (November 2023)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LNCMI is eager to collaborate, to advance their R&amp;D, and prepare the upcoming INFRA-TECH-24-01 proposal (due Spring 2024)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E70745-74EC-539B-D750-3D67D33200B3}"/>
              </a:ext>
            </a:extLst>
          </p:cNvPr>
          <p:cNvSpPr txBox="1"/>
          <p:nvPr/>
        </p:nvSpPr>
        <p:spPr>
          <a:xfrm>
            <a:off x="9147463" y="5694677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CEC2571-7691-4421-DCFD-0217562787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36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3F488D-AF9C-F8EB-76D8-CFE1DDA0B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81F348CB-212E-8BB2-8F2E-EA96B51E1FB3}"/>
              </a:ext>
            </a:extLst>
          </p:cNvPr>
          <p:cNvGraphicFramePr>
            <a:graphicFrameLocks noGrp="1"/>
          </p:cNvGraphicFramePr>
          <p:nvPr/>
        </p:nvGraphicFramePr>
        <p:xfrm>
          <a:off x="899397" y="1477003"/>
          <a:ext cx="10344653" cy="5095240"/>
        </p:xfrm>
        <a:graphic>
          <a:graphicData uri="http://schemas.openxmlformats.org/drawingml/2006/table">
            <a:tbl>
              <a:tblPr firstRow="1" bandRow="1"/>
              <a:tblGrid>
                <a:gridCol w="2169810">
                  <a:extLst>
                    <a:ext uri="{9D8B030D-6E8A-4147-A177-3AD203B41FA5}">
                      <a16:colId xmlns:a16="http://schemas.microsoft.com/office/drawing/2014/main" val="3429681953"/>
                    </a:ext>
                  </a:extLst>
                </a:gridCol>
                <a:gridCol w="5848342">
                  <a:extLst>
                    <a:ext uri="{9D8B030D-6E8A-4147-A177-3AD203B41FA5}">
                      <a16:colId xmlns:a16="http://schemas.microsoft.com/office/drawing/2014/main" val="1215127398"/>
                    </a:ext>
                  </a:extLst>
                </a:gridCol>
                <a:gridCol w="2326501">
                  <a:extLst>
                    <a:ext uri="{9D8B030D-6E8A-4147-A177-3AD203B41FA5}">
                      <a16:colId xmlns:a16="http://schemas.microsoft.com/office/drawing/2014/main" val="342814275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0" dirty="0"/>
                        <a:t>Risk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0" dirty="0"/>
                        <a:t>Mitigation action (program)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0" dirty="0"/>
                        <a:t>T</a:t>
                      </a:r>
                      <a:r>
                        <a:rPr lang="en-CH" sz="1400" b="0" dirty="0"/>
                        <a:t>ests </a:t>
                      </a:r>
                    </a:p>
                    <a:p>
                      <a:r>
                        <a:rPr lang="en-CH" sz="1400" b="0" dirty="0"/>
                        <a:t>(tape length)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9049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R</a:t>
                      </a:r>
                      <a:r>
                        <a:rPr lang="en-CH" sz="1200" dirty="0"/>
                        <a:t>eaching field/sub-optimal performance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Use pancakes to test performance (force and thermal cycles) and compare to expected performance from characterized tapes (NOTE: need of complete Ic(</a:t>
                      </a:r>
                      <a:r>
                        <a:rPr lang="en-US" sz="1200" dirty="0" err="1"/>
                        <a:t>B,T,angle</a:t>
                      </a:r>
                      <a:r>
                        <a:rPr lang="en-US" sz="1200" dirty="0"/>
                        <a:t>) scaling)</a:t>
                      </a:r>
                      <a:endParaRPr lang="en-CH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10 sub-size (500)</a:t>
                      </a:r>
                    </a:p>
                    <a:p>
                      <a:r>
                        <a:rPr lang="en-CH" sz="1200" dirty="0"/>
                        <a:t>5 full-size (1250)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9056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Tape degradation during coil manufacturing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Test performance before/after winding at 77 K, partly covered by previous item. Dedicated tests to be performed for: soldering or potting, double pancakes and transitions, joints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10 sub-size (500)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88585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Coil internal mechanics and mechanical properties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I</a:t>
                      </a:r>
                      <a:r>
                        <a:rPr lang="en-CH" sz="1200" dirty="0"/>
                        <a:t>nstrumented stacks and dummy pancakes to verify stress components and distributions. </a:t>
                      </a:r>
                      <a:r>
                        <a:rPr lang="en-US" sz="1200" dirty="0"/>
                        <a:t>R</a:t>
                      </a:r>
                      <a:r>
                        <a:rPr lang="en-CH" sz="1200" dirty="0"/>
                        <a:t>einforcements and bonding of turns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20 stacks (200)</a:t>
                      </a:r>
                    </a:p>
                    <a:p>
                      <a:r>
                        <a:rPr lang="en-CH" sz="1200" dirty="0"/>
                        <a:t>10 dummy (500)</a:t>
                      </a:r>
                    </a:p>
                    <a:p>
                      <a:r>
                        <a:rPr lang="en-CH" sz="1200" dirty="0"/>
                        <a:t>10 sub-size loading (500)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81806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Coil external mechanics and pre-load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Pre-loading structure development and tests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5 dummy (250)</a:t>
                      </a:r>
                    </a:p>
                    <a:p>
                      <a:r>
                        <a:rPr lang="en-CH" sz="1200" dirty="0"/>
                        <a:t>5 sub-size loading (250)</a:t>
                      </a:r>
                    </a:p>
                    <a:p>
                      <a:r>
                        <a:rPr lang="en-CH" sz="1200" dirty="0"/>
                        <a:t>5 full-size loading (1250)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979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Inter-turn resistance control and variants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P</a:t>
                      </a:r>
                      <a:r>
                        <a:rPr lang="en-CH" sz="1200" dirty="0"/>
                        <a:t>roduce baseline windings (e.g. soldered, no insulation control) and variants introducing intrinsic and extrinsic resistance 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15 sub-size (750)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40197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Joints resistance and stability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Produce test configuration for pancake joints and unit electrical/mechanical test. Integrate joints in pancakes and test resistance and stability </a:t>
                      </a:r>
                      <a:r>
                        <a:rPr lang="en-US" sz="1200" dirty="0"/>
                        <a:t>(force and thermal cycles) </a:t>
                      </a:r>
                      <a:endParaRPr lang="en-CH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20 single joints (200)</a:t>
                      </a:r>
                    </a:p>
                    <a:p>
                      <a:r>
                        <a:rPr lang="en-CH" sz="1200" dirty="0"/>
                        <a:t>10 sub-size (500)</a:t>
                      </a:r>
                    </a:p>
                    <a:p>
                      <a:r>
                        <a:rPr lang="en-CH" sz="1200" dirty="0"/>
                        <a:t>2 full-size (500)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418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Quench detection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I</a:t>
                      </a:r>
                      <a:r>
                        <a:rPr lang="en-CH" sz="1200" dirty="0"/>
                        <a:t>ntroduce and test diagnostics in above tests. Select baseline (voltage ?) for comparison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U</a:t>
                      </a:r>
                      <a:r>
                        <a:rPr lang="en-CH" sz="1200" dirty="0"/>
                        <a:t>se above pancakes for dedicated tests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57739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Quench protection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T</a:t>
                      </a:r>
                      <a:r>
                        <a:rPr lang="en-CH" sz="1200" dirty="0"/>
                        <a:t>est energy release and temperature increase in provoked and spontaneous quenches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Use above pancakes for dedicated tests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62458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Coil dynamic forces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Test mini-coil stacks of pancakes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200" dirty="0"/>
                        <a:t>12 full-size (3000)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132418"/>
                  </a:ext>
                </a:extLst>
              </a:tr>
            </a:tbl>
          </a:graphicData>
        </a:graphic>
      </p:graphicFrame>
      <p:sp>
        <p:nvSpPr>
          <p:cNvPr id="7" name="Title 2">
            <a:extLst>
              <a:ext uri="{FF2B5EF4-FFF2-40B4-BE49-F238E27FC236}">
                <a16:creationId xmlns:a16="http://schemas.microsoft.com/office/drawing/2014/main" id="{52A73335-20C1-492C-5E85-EBC83C5915D6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Risk and mitigation plan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1AC9E-6144-957C-1FA8-7DE905810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solenoids– B. Bordini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85FED-5E67-107E-6F06-13864D324D9D}"/>
              </a:ext>
            </a:extLst>
          </p:cNvPr>
          <p:cNvSpPr txBox="1"/>
          <p:nvPr/>
        </p:nvSpPr>
        <p:spPr>
          <a:xfrm>
            <a:off x="8248120" y="1107671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1956325-552A-F066-9775-CF498B1706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5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Solenoid  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210361" y="5038537"/>
            <a:ext cx="11807467" cy="137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Main specs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used for the CERN conceptual design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40 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aperture 𝝓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 50 mm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 field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homogeneity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1 %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over ˜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0.5 m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Energizing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time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6 </a:t>
            </a:r>
            <a:r>
              <a:rPr lang="en-US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persistency 0.1 Units/s</a:t>
            </a:r>
            <a:endParaRPr lang="en-US" b="1" dirty="0">
              <a:latin typeface="Montserrat" pitchFamily="2" charset="77"/>
            </a:endParaRPr>
          </a:p>
          <a:p>
            <a:pPr lvl="1"/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ED34A3-9221-7E8F-5B70-89BAAE289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16" y="1281282"/>
            <a:ext cx="4933593" cy="25347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7C21C0-32DF-446B-2A7E-1BF302DA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705" y="1222378"/>
            <a:ext cx="3623226" cy="32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30587C-949B-C5C5-56E3-A97571748AA6}"/>
              </a:ext>
            </a:extLst>
          </p:cNvPr>
          <p:cNvSpPr txBox="1"/>
          <p:nvPr/>
        </p:nvSpPr>
        <p:spPr>
          <a:xfrm>
            <a:off x="9901647" y="2135804"/>
            <a:ext cx="2290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Outermost  radius </a:t>
            </a:r>
            <a:r>
              <a:rPr lang="en-GB" sz="2000" dirty="0" err="1">
                <a:solidFill>
                  <a:srgbClr val="1A1718"/>
                </a:solidFill>
                <a:latin typeface="Helvetica" pitchFamily="2" charset="0"/>
              </a:rPr>
              <a:t>R</a:t>
            </a:r>
            <a:r>
              <a:rPr lang="en-GB" sz="2000" baseline="-25000" dirty="0" err="1">
                <a:solidFill>
                  <a:srgbClr val="1A1718"/>
                </a:solidFill>
                <a:latin typeface="Helvetica" pitchFamily="2" charset="0"/>
              </a:rPr>
              <a:t>Out</a:t>
            </a:r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= 83 cm</a:t>
            </a:r>
            <a:endParaRPr lang="en-GB" sz="2000" dirty="0">
              <a:solidFill>
                <a:srgbClr val="1A1718"/>
              </a:solidFill>
              <a:effectLst/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02F31-84D1-C3FD-EF29-D030D96CB29D}"/>
              </a:ext>
            </a:extLst>
          </p:cNvPr>
          <p:cNvSpPr txBox="1"/>
          <p:nvPr/>
        </p:nvSpPr>
        <p:spPr>
          <a:xfrm>
            <a:off x="210362" y="3863860"/>
            <a:ext cx="7757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A1718"/>
                </a:solidFill>
                <a:effectLst/>
                <a:latin typeface="Helvetica" pitchFamily="2" charset="0"/>
              </a:rPr>
              <a:t>A set of eight superconducting coaxial coils providing a peak field of 50 T. The inner radius of the smallest coils is 0.025 m. </a:t>
            </a:r>
            <a:r>
              <a:rPr lang="en-GB" sz="1800" dirty="0">
                <a:effectLst/>
                <a:latin typeface="Helvetica" pitchFamily="2" charset="0"/>
              </a:rPr>
              <a:t>Sayed et al. </a:t>
            </a:r>
            <a:r>
              <a:rPr lang="en-GB" sz="1800" dirty="0">
                <a:latin typeface="Proxima Nova"/>
              </a:rPr>
              <a:t> </a:t>
            </a:r>
            <a:r>
              <a:rPr lang="en-GB" sz="18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800" b="1" i="0" u="none" strike="noStrike" dirty="0">
                <a:effectLst/>
                <a:latin typeface="Proxima Nova"/>
              </a:rPr>
              <a:t>18</a:t>
            </a:r>
            <a:r>
              <a:rPr lang="en-GB" sz="1800" b="0" i="0" u="none" strike="noStrike" dirty="0">
                <a:effectLst/>
                <a:latin typeface="Proxima Nova"/>
              </a:rPr>
              <a:t>, 091001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899B3B-9415-EEEA-16A5-A6ABF8D60F0E}"/>
              </a:ext>
            </a:extLst>
          </p:cNvPr>
          <p:cNvSpPr txBox="1"/>
          <p:nvPr/>
        </p:nvSpPr>
        <p:spPr>
          <a:xfrm>
            <a:off x="1680347" y="832651"/>
            <a:ext cx="4335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u="none" strike="noStrike" dirty="0">
                <a:solidFill>
                  <a:srgbClr val="1A1718"/>
                </a:solidFill>
                <a:latin typeface="Helvetica" pitchFamily="2" charset="0"/>
              </a:rPr>
              <a:t>Design proposed by MAP</a:t>
            </a:r>
            <a:endParaRPr lang="en-GB" sz="2400" b="0" i="0" u="none" strike="noStrike" dirty="0">
              <a:effectLst/>
              <a:latin typeface="Proxima Nova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2946D6D-AB87-8AE5-4102-8DFC78D0DC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88EF8E4-E3F8-F088-CDC6-50C4A1074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8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1047375" y="2631130"/>
            <a:ext cx="10097249" cy="292058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Is the evaluation of technology options complete and appropriate ? </a:t>
            </a:r>
          </a:p>
          <a:p>
            <a:pPr>
              <a:spcBef>
                <a:spcPts val="3600"/>
              </a:spcBef>
            </a:pPr>
            <a:r>
              <a:rPr lang="en-US" sz="3500" dirty="0">
                <a:solidFill>
                  <a:srgbClr val="0070C0"/>
                </a:solidFill>
                <a:latin typeface="Montserrat" pitchFamily="2" charset="77"/>
              </a:rPr>
              <a:t>Specifically, are there viable options that have not been considered, or not evaluated correctly 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2</a:t>
            </a:r>
            <a:r>
              <a:rPr lang="en-US" sz="3700" baseline="30000" dirty="0">
                <a:solidFill>
                  <a:srgbClr val="C00000"/>
                </a:solidFill>
                <a:latin typeface="Montserrat" pitchFamily="2" charset="77"/>
              </a:rPr>
              <a:t>nd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Question to to Review Panel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B80877F-0F8D-1957-19EB-C9045549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B5B74EE-30B2-3D00-0131-7F158E3634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798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31900" y="68738"/>
            <a:ext cx="9829800" cy="145594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Solenoid </a:t>
            </a:r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Superconducting + Resistive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1EE462-A2F5-D984-4090-13A199909757}"/>
              </a:ext>
            </a:extLst>
          </p:cNvPr>
          <p:cNvGrpSpPr/>
          <p:nvPr/>
        </p:nvGrpSpPr>
        <p:grpSpPr>
          <a:xfrm>
            <a:off x="0" y="1226398"/>
            <a:ext cx="7353301" cy="5308412"/>
            <a:chOff x="0" y="1226398"/>
            <a:chExt cx="7353301" cy="530841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9404E0-DBA6-4108-6368-B72121C434F5}"/>
                </a:ext>
              </a:extLst>
            </p:cNvPr>
            <p:cNvGrpSpPr/>
            <p:nvPr/>
          </p:nvGrpSpPr>
          <p:grpSpPr>
            <a:xfrm>
              <a:off x="184391" y="1477680"/>
              <a:ext cx="3187459" cy="5057130"/>
              <a:chOff x="184391" y="1477680"/>
              <a:chExt cx="3187459" cy="5057130"/>
            </a:xfrm>
          </p:grpSpPr>
          <p:pic>
            <p:nvPicPr>
              <p:cNvPr id="1030" name="Picture 6" descr="page8image55523344">
                <a:extLst>
                  <a:ext uri="{FF2B5EF4-FFF2-40B4-BE49-F238E27FC236}">
                    <a16:creationId xmlns:a16="http://schemas.microsoft.com/office/drawing/2014/main" id="{4F170863-C12D-7C4E-7F01-496265A524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391" y="1477680"/>
                <a:ext cx="2819400" cy="3340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8C1054-16F7-7C67-E25F-5CC1CE349B47}"/>
                  </a:ext>
                </a:extLst>
              </p:cNvPr>
              <p:cNvSpPr txBox="1"/>
              <p:nvPr/>
            </p:nvSpPr>
            <p:spPr>
              <a:xfrm>
                <a:off x="184391" y="4780484"/>
                <a:ext cx="318745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dirty="0">
                    <a:solidFill>
                      <a:srgbClr val="FF0000"/>
                    </a:solidFill>
                  </a:rPr>
                  <a:t>45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 mm </a:t>
                </a:r>
                <a:r>
                  <a:rPr lang="en-CH" b="1" dirty="0"/>
                  <a:t>NHFML</a:t>
                </a:r>
                <a:r>
                  <a:rPr lang="en-CH" b="1" dirty="0">
                    <a:solidFill>
                      <a:srgbClr val="FF0000"/>
                    </a:solidFill>
                  </a:rPr>
                  <a:t>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33.5 T from resistive insert, 11.5 T by superconducting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30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6A45FC-12F7-9E97-9CAF-4986167DD0E6}"/>
                </a:ext>
              </a:extLst>
            </p:cNvPr>
            <p:cNvSpPr txBox="1"/>
            <p:nvPr/>
          </p:nvSpPr>
          <p:spPr>
            <a:xfrm>
              <a:off x="0" y="1226398"/>
              <a:ext cx="735330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https://</a:t>
              </a:r>
              <a:r>
                <a:rPr lang="en-US" sz="1400" dirty="0" err="1"/>
                <a:t>nationalmaglab.org</a:t>
              </a:r>
              <a:r>
                <a:rPr lang="en-US" sz="1400" dirty="0"/>
                <a:t>/user-facilities/dc-field/magnets-instruments/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1484A1-9685-EB9F-2969-2F18D1D31609}"/>
              </a:ext>
            </a:extLst>
          </p:cNvPr>
          <p:cNvGrpSpPr/>
          <p:nvPr/>
        </p:nvGrpSpPr>
        <p:grpSpPr>
          <a:xfrm>
            <a:off x="3676650" y="1499846"/>
            <a:ext cx="3868851" cy="5014780"/>
            <a:chOff x="3676650" y="1499846"/>
            <a:chExt cx="3868851" cy="501478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1AD0FD-647B-95A3-06FA-7A0D60F0D852}"/>
                </a:ext>
              </a:extLst>
            </p:cNvPr>
            <p:cNvSpPr txBox="1"/>
            <p:nvPr/>
          </p:nvSpPr>
          <p:spPr>
            <a:xfrm>
              <a:off x="3676650" y="4760300"/>
              <a:ext cx="386885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36 T</a:t>
              </a:r>
              <a:r>
                <a:rPr lang="en-CH" dirty="0"/>
                <a:t>, </a:t>
              </a:r>
              <a:r>
                <a:rPr lang="en-CH" b="1" dirty="0">
                  <a:solidFill>
                    <a:srgbClr val="FF0000"/>
                  </a:solidFill>
                </a:rPr>
                <a:t>48 mm </a:t>
              </a:r>
              <a:r>
                <a:rPr lang="en-CH" b="1" dirty="0"/>
                <a:t>NHFML </a:t>
              </a:r>
              <a:r>
                <a:rPr lang="en-CH" dirty="0"/>
                <a:t>user facility (NMR) solenoid</a:t>
              </a:r>
            </a:p>
            <a:p>
              <a:pPr algn="ctr"/>
              <a:r>
                <a:rPr lang="en-CH" dirty="0"/>
                <a:t>Hybrid Magnet 23 T from resistive insert, 13 T by superconducting Nb3Sn CICC outsert</a:t>
              </a:r>
            </a:p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14 MW </a:t>
              </a:r>
              <a:r>
                <a:rPr lang="en-CH" dirty="0"/>
                <a:t>power comsumption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9CFF94D-6E59-8664-0854-CDAF757B0C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645" y="1499846"/>
              <a:ext cx="2769114" cy="3322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375BB5-58CC-E781-FDCA-FA07440F86C0}"/>
              </a:ext>
            </a:extLst>
          </p:cNvPr>
          <p:cNvGrpSpPr/>
          <p:nvPr/>
        </p:nvGrpSpPr>
        <p:grpSpPr>
          <a:xfrm>
            <a:off x="6933535" y="1226398"/>
            <a:ext cx="5258465" cy="5272194"/>
            <a:chOff x="6933535" y="1226398"/>
            <a:chExt cx="5258465" cy="527219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6CEE8FC-68F3-3E70-223A-75C66881D544}"/>
                </a:ext>
              </a:extLst>
            </p:cNvPr>
            <p:cNvGrpSpPr/>
            <p:nvPr/>
          </p:nvGrpSpPr>
          <p:grpSpPr>
            <a:xfrm>
              <a:off x="8125874" y="2025019"/>
              <a:ext cx="3981450" cy="4473573"/>
              <a:chOff x="8125874" y="2025019"/>
              <a:chExt cx="3981450" cy="447357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23083A3-A34A-28BD-971B-B180E6E566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5227" y="2025019"/>
                <a:ext cx="2602743" cy="2429925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D52817-5F72-09E4-5A03-9BED60FDEB58}"/>
                  </a:ext>
                </a:extLst>
              </p:cNvPr>
              <p:cNvSpPr txBox="1"/>
              <p:nvPr/>
            </p:nvSpPr>
            <p:spPr>
              <a:xfrm>
                <a:off x="8125874" y="4744266"/>
                <a:ext cx="398145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b="1" dirty="0">
                    <a:solidFill>
                      <a:srgbClr val="FF0000"/>
                    </a:solidFill>
                  </a:rPr>
                  <a:t>40</a:t>
                </a:r>
                <a:r>
                  <a:rPr lang="en-CH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CH" b="1" dirty="0">
                    <a:solidFill>
                      <a:srgbClr val="FF0000"/>
                    </a:solidFill>
                  </a:rPr>
                  <a:t>/37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32/50 mm </a:t>
                </a:r>
                <a:r>
                  <a:rPr lang="en-CH" b="1" dirty="0"/>
                  <a:t>CHMFL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29/26 T from resistive insert, 11 T by superconducting Nb3Sn CICC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20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59EFC6-EA10-2596-DB60-B43922ACA679}"/>
                </a:ext>
              </a:extLst>
            </p:cNvPr>
            <p:cNvSpPr txBox="1"/>
            <p:nvPr/>
          </p:nvSpPr>
          <p:spPr>
            <a:xfrm>
              <a:off x="6933535" y="1226398"/>
              <a:ext cx="52584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http://</a:t>
              </a:r>
              <a:r>
                <a:rPr lang="en-US" sz="1400" dirty="0" err="1"/>
                <a:t>english.hmfl.cas.cn</a:t>
              </a:r>
              <a:r>
                <a:rPr lang="en-US" sz="1400" dirty="0"/>
                <a:t>/</a:t>
              </a:r>
              <a:r>
                <a:rPr lang="en-US" sz="1400" dirty="0" err="1"/>
                <a:t>uf</a:t>
              </a:r>
              <a:r>
                <a:rPr lang="en-US" sz="1400" dirty="0"/>
                <a:t>/</a:t>
              </a:r>
              <a:r>
                <a:rPr lang="en-US" sz="1400" dirty="0" err="1"/>
                <a:t>ms</a:t>
              </a:r>
              <a:r>
                <a:rPr lang="en-US" sz="1400" dirty="0"/>
                <a:t>/202202/t20220224_301451.html</a:t>
              </a:r>
            </a:p>
          </p:txBody>
        </p:sp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7F119EF-FD05-872F-73BF-4DDF4F50D1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0A09387-B119-DEBE-CB91-3CAC203CE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81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F7A09F0-9FAA-4BA3-BB0D-CA43CD71637B}"/>
              </a:ext>
            </a:extLst>
          </p:cNvPr>
          <p:cNvSpPr txBox="1">
            <a:spLocks/>
          </p:cNvSpPr>
          <p:nvPr/>
        </p:nvSpPr>
        <p:spPr>
          <a:xfrm>
            <a:off x="1481284" y="-27058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Superconducting  Solenoids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4254D7-7EBA-AAB5-7ADB-8CA8E34927E9}"/>
              </a:ext>
            </a:extLst>
          </p:cNvPr>
          <p:cNvGrpSpPr/>
          <p:nvPr/>
        </p:nvGrpSpPr>
        <p:grpSpPr>
          <a:xfrm>
            <a:off x="6646310" y="1243947"/>
            <a:ext cx="5545690" cy="5091864"/>
            <a:chOff x="6646310" y="1243947"/>
            <a:chExt cx="5545690" cy="5091864"/>
          </a:xfrm>
        </p:grpSpPr>
        <p:pic>
          <p:nvPicPr>
            <p:cNvPr id="1029" name="Picture 5" descr="page23image55123888">
              <a:extLst>
                <a:ext uri="{FF2B5EF4-FFF2-40B4-BE49-F238E27FC236}">
                  <a16:creationId xmlns:a16="http://schemas.microsoft.com/office/drawing/2014/main" id="{BEFD67B2-142F-B89F-2768-0D8ECED47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801" y="1243947"/>
              <a:ext cx="4955831" cy="238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CCC1F7-7172-AD45-7118-68DAAB43DA2A}"/>
                </a:ext>
              </a:extLst>
            </p:cNvPr>
            <p:cNvSpPr txBox="1"/>
            <p:nvPr/>
          </p:nvSpPr>
          <p:spPr>
            <a:xfrm>
              <a:off x="6646310" y="3979488"/>
              <a:ext cx="3090097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Artist</a:t>
              </a:r>
              <a:r>
                <a:rPr lang="en-GB" dirty="0">
                  <a:solidFill>
                    <a:srgbClr val="333333"/>
                  </a:solidFill>
                  <a:latin typeface="+mj-lt"/>
                </a:rPr>
                <a:t>ic</a:t>
              </a:r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 impression of a UHF NMR magnet by Bruker:    </a:t>
              </a:r>
            </a:p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1.2 GHz-NMR (Bruker) </a:t>
              </a:r>
              <a:r>
                <a:rPr lang="en-GB" b="1" i="0" u="none" strike="noStrike" dirty="0">
                  <a:solidFill>
                    <a:srgbClr val="FF0000"/>
                  </a:solidFill>
                  <a:effectLst/>
                  <a:latin typeface="+mj-lt"/>
                </a:rPr>
                <a:t>28.19 T – 54 mm RT </a:t>
              </a:r>
              <a:r>
                <a:rPr lang="en-GB" sz="1200" i="0" u="none" strike="noStrike" dirty="0">
                  <a:effectLst/>
                  <a:latin typeface="+mj-lt"/>
                </a:rPr>
                <a:t>https://</a:t>
              </a:r>
              <a:r>
                <a:rPr lang="en-GB" sz="1200" i="0" u="none" strike="noStrike" dirty="0" err="1">
                  <a:effectLst/>
                  <a:latin typeface="+mj-lt"/>
                </a:rPr>
                <a:t>snf.ieeecsc.org</a:t>
              </a:r>
              <a:r>
                <a:rPr lang="en-GB" sz="1200" i="0" u="none" strike="noStrike" dirty="0">
                  <a:effectLst/>
                  <a:latin typeface="+mj-lt"/>
                </a:rPr>
                <a:t>/sites/</a:t>
              </a:r>
              <a:r>
                <a:rPr lang="en-GB" sz="1200" i="0" u="none" strike="noStrike" dirty="0" err="1">
                  <a:effectLst/>
                  <a:latin typeface="+mj-lt"/>
                </a:rPr>
                <a:t>ieeecsc.org</a:t>
              </a:r>
              <a:r>
                <a:rPr lang="en-GB" sz="1200" i="0" u="none" strike="noStrike" dirty="0">
                  <a:effectLst/>
                  <a:latin typeface="+mj-lt"/>
                </a:rPr>
                <a:t>/files/documents/</a:t>
              </a:r>
              <a:r>
                <a:rPr lang="en-GB" sz="1200" i="0" u="none" strike="noStrike" dirty="0" err="1">
                  <a:effectLst/>
                  <a:latin typeface="+mj-lt"/>
                </a:rPr>
                <a:t>snf</a:t>
              </a:r>
              <a:r>
                <a:rPr lang="en-GB" sz="1200" i="0" u="none" strike="noStrike" dirty="0">
                  <a:effectLst/>
                  <a:latin typeface="+mj-lt"/>
                </a:rPr>
                <a:t>/abstracts/MT27%20PL1%20Bruker%20High%20Field%20NMR.pdf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1A9D79-F9CE-5E63-A4CD-15A73811E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20413" y="3199075"/>
              <a:ext cx="2171587" cy="3136736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F011346-0F27-FDCF-0428-0D5ECF8EE78E}"/>
              </a:ext>
            </a:extLst>
          </p:cNvPr>
          <p:cNvGrpSpPr/>
          <p:nvPr/>
        </p:nvGrpSpPr>
        <p:grpSpPr>
          <a:xfrm>
            <a:off x="124538" y="1352802"/>
            <a:ext cx="5731739" cy="5129755"/>
            <a:chOff x="124538" y="1352802"/>
            <a:chExt cx="5731739" cy="51297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F6811B-C658-985F-7883-EEF0697B88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0000"/>
            <a:stretch/>
          </p:blipFill>
          <p:spPr>
            <a:xfrm>
              <a:off x="124538" y="2713251"/>
              <a:ext cx="3441844" cy="376930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C2C9B6-EDC8-1E75-C71D-F63F02F6E9F1}"/>
                </a:ext>
              </a:extLst>
            </p:cNvPr>
            <p:cNvSpPr txBox="1"/>
            <p:nvPr/>
          </p:nvSpPr>
          <p:spPr>
            <a:xfrm>
              <a:off x="134987" y="1352802"/>
              <a:ext cx="375019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32 T </a:t>
              </a:r>
              <a:r>
                <a:rPr lang="en-CH" dirty="0"/>
                <a:t>(15 T LTS, 17 T two ReBCO double pancake coils), </a:t>
              </a:r>
              <a:r>
                <a:rPr lang="en-CH" b="1" dirty="0">
                  <a:solidFill>
                    <a:srgbClr val="FF0000"/>
                  </a:solidFill>
                </a:rPr>
                <a:t>32 mm</a:t>
              </a:r>
              <a:r>
                <a:rPr lang="en-CH" dirty="0"/>
                <a:t> user facility solenoid </a:t>
              </a:r>
              <a:r>
                <a:rPr lang="en-US" sz="1200" dirty="0"/>
                <a:t>https://</a:t>
              </a:r>
              <a:r>
                <a:rPr lang="en-US" sz="1200" dirty="0" err="1"/>
                <a:t>nationalmaglab.org</a:t>
              </a:r>
              <a:r>
                <a:rPr lang="en-US" sz="1200" dirty="0"/>
                <a:t>/user-facilities/dc-field/magnets-instruments/</a:t>
              </a:r>
            </a:p>
          </p:txBody>
        </p:sp>
        <p:pic>
          <p:nvPicPr>
            <p:cNvPr id="12" name="Picture 11" descr="32T.png">
              <a:extLst>
                <a:ext uri="{FF2B5EF4-FFF2-40B4-BE49-F238E27FC236}">
                  <a16:creationId xmlns:a16="http://schemas.microsoft.com/office/drawing/2014/main" id="{E8F839C0-6B7E-8836-22B2-2222DEE36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385"/>
            <a:stretch/>
          </p:blipFill>
          <p:spPr>
            <a:xfrm>
              <a:off x="4224738" y="2099492"/>
              <a:ext cx="1631539" cy="4275408"/>
            </a:xfrm>
            <a:prstGeom prst="rect">
              <a:avLst/>
            </a:prstGeom>
          </p:spPr>
        </p:pic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20BD6EB-EADB-3523-31DF-F8C3D230A7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7914830-BEC1-805E-21A3-CC9FAB5D3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55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In a solenoid,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hoop stresses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are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proportional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to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Magnetic Pressure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)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solid 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type m:val="lin"/>
                        <m:ctrlP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𝑖𝑛𝑡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=1.85</m:t>
                        </m:r>
                      </m:den>
                    </m:f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1.4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22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windings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not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mechanically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interacting radially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=1.85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0.9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en-US" sz="18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0.5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  <a:blipFill>
                <a:blip r:embed="rId3"/>
                <a:stretch>
                  <a:fillRect l="-1001" t="-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40152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Why state of the art Ultra High Field UHF Hybrid solenoids are so big?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56678D-859F-9060-DFE6-30D3028E4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300" y="1554046"/>
            <a:ext cx="3314700" cy="276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901954-42D9-3828-DE37-AF2111FFDD47}"/>
              </a:ext>
            </a:extLst>
          </p:cNvPr>
          <p:cNvSpPr txBox="1"/>
          <p:nvPr/>
        </p:nvSpPr>
        <p:spPr>
          <a:xfrm>
            <a:off x="8877300" y="4470401"/>
            <a:ext cx="33147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lvl="1"/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Yield strength of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annealed oxygen free copper:  30-80 MPa (grain size 50-3 </a:t>
            </a:r>
            <a:r>
              <a:rPr lang="en-US" sz="1400" dirty="0" err="1">
                <a:solidFill>
                  <a:srgbClr val="0070C0"/>
                </a:solidFill>
                <a:latin typeface="Montserrat" pitchFamily="2" charset="77"/>
              </a:rPr>
              <a:t>μm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)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austenitic steel 316LN SS:           270 MPa at RT  (830 MPa at 4 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is enormous and to limit the stresses one natural solution is to dilute the current and decouple as much as possible the windings   </a:t>
                </a:r>
              </a:p>
            </p:txBody>
          </p:sp>
        </mc:Choice>
        <mc:Fallback xmlns="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  <a:blipFill>
                <a:blip r:embed="rId5"/>
                <a:stretch>
                  <a:fillRect l="-254" t="-2564" r="-17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28ED3BE-CD70-3FA2-7EF9-C3FBFD9E40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</a:t>
            </a:r>
            <a:r>
              <a:rPr lang="de-CH" baseline="30000"/>
              <a:t>nd</a:t>
            </a:r>
            <a:r>
              <a:rPr lang="de-CH"/>
              <a:t> IMCC Annual Meeting, IJCLab - 21.06.23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636476F-99C2-26F7-AC57-9DE2863F9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Technology options for the final cooling solenoids 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42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93006</TotalTime>
  <Words>5787</Words>
  <Application>Microsoft Macintosh PowerPoint</Application>
  <PresentationFormat>Widescreen</PresentationFormat>
  <Paragraphs>679</Paragraphs>
  <Slides>46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61" baseType="lpstr">
      <vt:lpstr>Arial Unicode MS</vt:lpstr>
      <vt:lpstr>Arial</vt:lpstr>
      <vt:lpstr>Arial Narrow</vt:lpstr>
      <vt:lpstr>Calibri</vt:lpstr>
      <vt:lpstr>Calibri Light</vt:lpstr>
      <vt:lpstr>Cambria Math</vt:lpstr>
      <vt:lpstr>Helvetica</vt:lpstr>
      <vt:lpstr>Montserrat</vt:lpstr>
      <vt:lpstr>Proxima Nova</vt:lpstr>
      <vt:lpstr>Symbol</vt:lpstr>
      <vt:lpstr>Tahoma</vt:lpstr>
      <vt:lpstr>Times New Roman</vt:lpstr>
      <vt:lpstr>Wingdings</vt:lpstr>
      <vt:lpstr>WP_HEP</vt:lpstr>
      <vt:lpstr>IMCC - 1</vt:lpstr>
      <vt:lpstr>Technology options for the final cooling solenoids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the Attention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Bernardo Bordini</cp:lastModifiedBy>
  <cp:revision>937</cp:revision>
  <dcterms:created xsi:type="dcterms:W3CDTF">2021-12-07T14:11:58Z</dcterms:created>
  <dcterms:modified xsi:type="dcterms:W3CDTF">2023-06-28T10:05:13Z</dcterms:modified>
</cp:coreProperties>
</file>