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7"/>
  </p:notesMasterIdLst>
  <p:sldIdLst>
    <p:sldId id="310" r:id="rId2"/>
    <p:sldId id="602" r:id="rId3"/>
    <p:sldId id="604" r:id="rId4"/>
    <p:sldId id="605" r:id="rId5"/>
    <p:sldId id="607" r:id="rId6"/>
    <p:sldId id="608" r:id="rId7"/>
    <p:sldId id="609" r:id="rId8"/>
    <p:sldId id="610" r:id="rId9"/>
    <p:sldId id="611" r:id="rId10"/>
    <p:sldId id="614" r:id="rId11"/>
    <p:sldId id="613" r:id="rId12"/>
    <p:sldId id="617" r:id="rId13"/>
    <p:sldId id="618" r:id="rId14"/>
    <p:sldId id="616" r:id="rId15"/>
    <p:sldId id="619" r:id="rId16"/>
    <p:sldId id="620" r:id="rId17"/>
    <p:sldId id="621" r:id="rId18"/>
    <p:sldId id="622" r:id="rId19"/>
    <p:sldId id="623" r:id="rId20"/>
    <p:sldId id="625" r:id="rId21"/>
    <p:sldId id="626" r:id="rId22"/>
    <p:sldId id="627" r:id="rId23"/>
    <p:sldId id="628" r:id="rId24"/>
    <p:sldId id="629" r:id="rId25"/>
    <p:sldId id="630" r:id="rId26"/>
    <p:sldId id="631" r:id="rId27"/>
    <p:sldId id="632" r:id="rId28"/>
    <p:sldId id="633" r:id="rId29"/>
    <p:sldId id="634" r:id="rId30"/>
    <p:sldId id="635" r:id="rId31"/>
    <p:sldId id="638" r:id="rId32"/>
    <p:sldId id="636" r:id="rId33"/>
    <p:sldId id="637" r:id="rId34"/>
    <p:sldId id="624" r:id="rId35"/>
    <p:sldId id="601" r:id="rId36"/>
  </p:sldIdLst>
  <p:sldSz cx="12192000" cy="6858000"/>
  <p:notesSz cx="9926638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00000"/>
    <a:srgbClr val="0055A0"/>
    <a:srgbClr val="25523B"/>
    <a:srgbClr val="FFFFFF"/>
    <a:srgbClr val="FF9900"/>
    <a:srgbClr val="22529E"/>
    <a:srgbClr val="FFFF99"/>
    <a:srgbClr val="FF99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90" autoAdjust="0"/>
    <p:restoredTop sz="94714" autoAdjust="0"/>
  </p:normalViewPr>
  <p:slideViewPr>
    <p:cSldViewPr snapToGrid="0" snapToObjects="1">
      <p:cViewPr varScale="1">
        <p:scale>
          <a:sx n="116" d="100"/>
          <a:sy n="116" d="100"/>
        </p:scale>
        <p:origin x="869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908A39DC-5865-C644-BB9E-AAC016A64910}" type="datetimeFigureOut">
              <a:rPr lang="en-US" smtClean="0"/>
              <a:pPr/>
              <a:t>8/24/2023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87525"/>
            <a:ext cx="85804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6882736"/>
            <a:ext cx="7941310" cy="5631329"/>
          </a:xfrm>
          <a:prstGeom prst="rect">
            <a:avLst/>
          </a:prstGeom>
        </p:spPr>
        <p:txBody>
          <a:bodyPr vert="horz" lIns="132890" tIns="66445" rIns="132890" bIns="6644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3584218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13584218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659B1595-DE59-C540-A623-C5DA740172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756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9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708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09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35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274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56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71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610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13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784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204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912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21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9826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87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325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067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65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1524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5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38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839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531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96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608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30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82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94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1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88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68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1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D529A-A6AC-4456-918B-C8E820A90C37}" type="datetime1">
              <a:rPr lang="de-DE" smtClean="0"/>
              <a:t>24.08.2023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60B8-CDFE-42E4-A6D5-137195FB34C6}" type="datetime1">
              <a:rPr lang="de-DE" smtClean="0"/>
              <a:t>24.08.2023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4373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22529E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rgbClr val="22529E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600" b="1" smtClean="0">
                <a:solidFill>
                  <a:srgbClr val="104282"/>
                </a:solidFill>
              </a:rPr>
              <a:pPr/>
              <a:t>‹#›</a:t>
            </a:fld>
            <a:endParaRPr lang="en-US" sz="1600" b="1" dirty="0">
              <a:solidFill>
                <a:srgbClr val="104282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436412"/>
            <a:ext cx="11987480" cy="0"/>
          </a:xfrm>
          <a:prstGeom prst="line">
            <a:avLst/>
          </a:prstGeom>
          <a:ln w="6350">
            <a:solidFill>
              <a:srgbClr val="22529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60" y="6530825"/>
            <a:ext cx="668563" cy="23458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65E6A41-107F-1A34-EFC7-7DDAE658E1E3}"/>
              </a:ext>
            </a:extLst>
          </p:cNvPr>
          <p:cNvCxnSpPr>
            <a:cxnSpLocks/>
          </p:cNvCxnSpPr>
          <p:nvPr userDrawn="1"/>
        </p:nvCxnSpPr>
        <p:spPr>
          <a:xfrm>
            <a:off x="643143" y="6515443"/>
            <a:ext cx="0" cy="274320"/>
          </a:xfrm>
          <a:prstGeom prst="line">
            <a:avLst/>
          </a:prstGeom>
          <a:ln w="6350">
            <a:solidFill>
              <a:srgbClr val="22529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n 3">
            <a:extLst>
              <a:ext uri="{FF2B5EF4-FFF2-40B4-BE49-F238E27FC236}">
                <a16:creationId xmlns:a16="http://schemas.microsoft.com/office/drawing/2014/main" id="{89CDE800-77B5-8186-D9B0-804703B8BF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52" y="6499038"/>
            <a:ext cx="317475" cy="3122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B7F96F-8852-252E-A8A3-647A2D84C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642" y="199644"/>
            <a:ext cx="1490904" cy="52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  <a:ln>
            <a:noFill/>
          </a:ln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rgbClr val="22529E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jpg"/><Relationship Id="rId4" Type="http://schemas.openxmlformats.org/officeDocument/2006/relationships/hyperlink" Target="https://cern.ch/stea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team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03200" y="4748934"/>
            <a:ext cx="11785599" cy="1903916"/>
          </a:xfrm>
        </p:spPr>
        <p:txBody>
          <a:bodyPr>
            <a:normAutofit/>
          </a:bodyPr>
          <a:lstStyle/>
          <a:p>
            <a:r>
              <a:rPr lang="en-US" sz="2000">
                <a:latin typeface="Open Sans" pitchFamily="2" charset="0"/>
                <a:ea typeface="Open Sans" pitchFamily="2" charset="0"/>
                <a:cs typeface="Open Sans" pitchFamily="2" charset="0"/>
              </a:rPr>
              <a:t>Andrea Vitrano</a:t>
            </a:r>
            <a:br>
              <a:rPr lang="en-US" sz="2000" dirty="0"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en-US" sz="2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r>
              <a:rPr lang="en-GB" sz="2000" dirty="0">
                <a:latin typeface="Open Sans" pitchFamily="2" charset="0"/>
                <a:ea typeface="Open Sans" pitchFamily="2" charset="0"/>
                <a:cs typeface="Open Sans" pitchFamily="2" charset="0"/>
              </a:rPr>
              <a:t>Machine Protection and Electrical Integrity Group (</a:t>
            </a:r>
            <a:r>
              <a:rPr lang="en-US" sz="20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TE-MPE-PE</a:t>
            </a:r>
            <a:r>
              <a:rPr lang="en-GB" sz="2000" dirty="0">
                <a:latin typeface="Open Sans" pitchFamily="2" charset="0"/>
                <a:ea typeface="Open Sans" pitchFamily="2" charset="0"/>
                <a:cs typeface="Open Sans" pitchFamily="2" charset="0"/>
              </a:rPr>
              <a:t>)</a:t>
            </a:r>
            <a:endParaRPr lang="en-US" sz="2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endParaRPr lang="en-US" sz="2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r>
              <a:rPr lang="en-US" sz="2000">
                <a:latin typeface="Open Sans" pitchFamily="2" charset="0"/>
                <a:ea typeface="Open Sans" pitchFamily="2" charset="0"/>
                <a:cs typeface="Open Sans" pitchFamily="2" charset="0"/>
              </a:rPr>
              <a:t>24</a:t>
            </a:r>
            <a:r>
              <a:rPr lang="en-US" sz="2000" baseline="30000">
                <a:latin typeface="Open Sans" pitchFamily="2" charset="0"/>
                <a:ea typeface="Open Sans" pitchFamily="2" charset="0"/>
                <a:cs typeface="Open Sans" pitchFamily="2" charset="0"/>
              </a:rPr>
              <a:t>th</a:t>
            </a:r>
            <a:r>
              <a:rPr lang="en-US" sz="2000">
                <a:latin typeface="Open Sans" pitchFamily="2" charset="0"/>
                <a:ea typeface="Open Sans" pitchFamily="2" charset="0"/>
                <a:cs typeface="Open Sans" pitchFamily="2" charset="0"/>
              </a:rPr>
              <a:t> August 2023 – PE Section Meeting</a:t>
            </a:r>
            <a:endParaRPr lang="en-US" sz="2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33" y="558723"/>
            <a:ext cx="2859710" cy="10034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347EA3-261D-76E9-5789-B0E556E60A46}"/>
              </a:ext>
            </a:extLst>
          </p:cNvPr>
          <p:cNvSpPr txBox="1"/>
          <p:nvPr/>
        </p:nvSpPr>
        <p:spPr>
          <a:xfrm>
            <a:off x="10238178" y="628351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cern.ch/steam</a:t>
            </a:r>
            <a:endParaRPr lang="en-GB" dirty="0"/>
          </a:p>
        </p:txBody>
      </p:sp>
      <p:pic>
        <p:nvPicPr>
          <p:cNvPr id="6" name="Imagen 3">
            <a:extLst>
              <a:ext uri="{FF2B5EF4-FFF2-40B4-BE49-F238E27FC236}">
                <a16:creationId xmlns:a16="http://schemas.microsoft.com/office/drawing/2014/main" id="{355C2127-DDE6-96A3-D008-C2C53A92DF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98" y="359758"/>
            <a:ext cx="1424940" cy="1401336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0FFC897A-CF0F-56D3-2322-93D05D387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58" y="2130426"/>
            <a:ext cx="11155681" cy="2419543"/>
          </a:xfrm>
        </p:spPr>
        <p:txBody>
          <a:bodyPr>
            <a:normAutofit/>
          </a:bodyPr>
          <a:lstStyle/>
          <a:p>
            <a:pPr algn="ctr"/>
            <a:r>
              <a:rPr lang="en-GB" sz="4400">
                <a:latin typeface="Open Sans" pitchFamily="2" charset="0"/>
                <a:ea typeface="Open Sans" pitchFamily="2" charset="0"/>
                <a:cs typeface="Open Sans" pitchFamily="2" charset="0"/>
              </a:rPr>
              <a:t>Cryogenic Cooling</a:t>
            </a:r>
            <a:br>
              <a:rPr lang="en-GB" sz="4400"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en-GB" sz="4400">
                <a:latin typeface="Open Sans" pitchFamily="2" charset="0"/>
                <a:ea typeface="Open Sans" pitchFamily="2" charset="0"/>
                <a:cs typeface="Open Sans" pitchFamily="2" charset="0"/>
              </a:rPr>
              <a:t>and the Physics of Superfluid Helium</a:t>
            </a:r>
            <a:endParaRPr lang="en-GB" sz="44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0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D7F6681-1931-125E-5D3C-27F6B80CB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689" y="1224936"/>
            <a:ext cx="5596096" cy="40836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Heat transfer regimes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606811" y="5888378"/>
            <a:ext cx="24753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Murshed, S., 2016. DOI: 10.5772/63321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8100141-F266-95D4-8964-B71D36D7AC6A}"/>
              </a:ext>
            </a:extLst>
          </p:cNvPr>
          <p:cNvSpPr txBox="1"/>
          <p:nvPr/>
        </p:nvSpPr>
        <p:spPr>
          <a:xfrm>
            <a:off x="8162506" y="6156689"/>
            <a:ext cx="3919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Singh, S.K., 2021. DOI: 10.1016/j.ijheatmasstransfer.2021.122020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C81500-AAC8-A473-A38C-7439B87E365A}"/>
              </a:ext>
            </a:extLst>
          </p:cNvPr>
          <p:cNvSpPr txBox="1"/>
          <p:nvPr/>
        </p:nvSpPr>
        <p:spPr>
          <a:xfrm>
            <a:off x="3115704" y="1917183"/>
            <a:ext cx="2474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Flow boiling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3CA604B-A66F-AE97-019B-D7CD9B191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975" y="2286515"/>
            <a:ext cx="5164182" cy="401184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82DDEA2-B10B-508D-AE17-A0852985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4007" y="4516163"/>
            <a:ext cx="160034" cy="228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EFDFBA-BDEA-D6DE-D431-6AA594D5B5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5886" y="5982121"/>
            <a:ext cx="363551" cy="19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30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 cooling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23F5FE-5263-B936-DC4D-4545A916B255}"/>
              </a:ext>
            </a:extLst>
          </p:cNvPr>
          <p:cNvSpPr/>
          <p:nvPr/>
        </p:nvSpPr>
        <p:spPr>
          <a:xfrm>
            <a:off x="2172174" y="1431299"/>
            <a:ext cx="4572658" cy="4303333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Direct cooling: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 in direct contact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Large heat transfer rate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Uniform temperature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Indirect cooling: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No direct contact with cryogen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(a)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Dry systems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Moderate heat loads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84A6AEA-54E0-E765-CE9C-ADFF7DB27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5229" y="3508002"/>
            <a:ext cx="1374617" cy="243975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C3C718-BEEE-92D2-08F2-FECAAB5A5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7035" y="3659017"/>
            <a:ext cx="1374616" cy="228873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4F3DDE2-41E5-20E8-BC41-AA1F96A79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0472" y="1356353"/>
            <a:ext cx="1374617" cy="214168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0BB9D57-1D54-96AF-F012-B86C6943D063}"/>
              </a:ext>
            </a:extLst>
          </p:cNvPr>
          <p:cNvSpPr txBox="1"/>
          <p:nvPr/>
        </p:nvSpPr>
        <p:spPr>
          <a:xfrm>
            <a:off x="8697631" y="5413495"/>
            <a:ext cx="57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(a)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DDDB8B-82AD-E728-5C7C-7DE890397D80}"/>
              </a:ext>
            </a:extLst>
          </p:cNvPr>
          <p:cNvSpPr txBox="1"/>
          <p:nvPr/>
        </p:nvSpPr>
        <p:spPr>
          <a:xfrm>
            <a:off x="11321794" y="5411143"/>
            <a:ext cx="57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44062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Forced flow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23F5FE-5263-B936-DC4D-4545A916B255}"/>
              </a:ext>
            </a:extLst>
          </p:cNvPr>
          <p:cNvSpPr/>
          <p:nvPr/>
        </p:nvSpPr>
        <p:spPr>
          <a:xfrm>
            <a:off x="2169345" y="1201943"/>
            <a:ext cx="4572658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Reduced amount of cryogen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Adjustable heat transfer rate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Nearly constant temperature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(TP)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Higher heat transfer coeff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(SC, TP)</a:t>
            </a: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Disadvantages: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Circulation 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Pressurization system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(SC)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Sub-cooling system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(SP)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Orientation matters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(TP)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E6323-7362-209B-3DBA-740963DF6FE6}"/>
              </a:ext>
            </a:extLst>
          </p:cNvPr>
          <p:cNvSpPr txBox="1"/>
          <p:nvPr/>
        </p:nvSpPr>
        <p:spPr>
          <a:xfrm>
            <a:off x="7421003" y="4267167"/>
            <a:ext cx="1797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Indirect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6F5EEB3-1CA2-CA02-CE8D-5811A0A1F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004" y="1201148"/>
            <a:ext cx="1797653" cy="299309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FDEE64-66AF-FB9D-1F4E-30A7B2CC5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3015" y="1201943"/>
            <a:ext cx="1797654" cy="29922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3A7FAEB-C126-4DAA-C277-55D4E9E5473D}"/>
              </a:ext>
            </a:extLst>
          </p:cNvPr>
          <p:cNvSpPr txBox="1"/>
          <p:nvPr/>
        </p:nvSpPr>
        <p:spPr>
          <a:xfrm>
            <a:off x="9853015" y="4267167"/>
            <a:ext cx="1797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Direct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6952B6-A7FA-6532-9D92-5E60967A7C77}"/>
              </a:ext>
            </a:extLst>
          </p:cNvPr>
          <p:cNvSpPr txBox="1"/>
          <p:nvPr/>
        </p:nvSpPr>
        <p:spPr>
          <a:xfrm>
            <a:off x="8666707" y="4970783"/>
            <a:ext cx="19077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SP: single-phase</a:t>
            </a:r>
          </a:p>
          <a:p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TP: two-phase</a:t>
            </a:r>
          </a:p>
          <a:p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SC: supercritical</a:t>
            </a:r>
          </a:p>
        </p:txBody>
      </p:sp>
    </p:spTree>
    <p:extLst>
      <p:ext uri="{BB962C8B-B14F-4D97-AF65-F5344CB8AC3E}">
        <p14:creationId xmlns:p14="http://schemas.microsoft.com/office/powerpoint/2010/main" val="15502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Circulation loops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23F5FE-5263-B936-DC4D-4545A916B255}"/>
              </a:ext>
            </a:extLst>
          </p:cNvPr>
          <p:cNvSpPr/>
          <p:nvPr/>
        </p:nvSpPr>
        <p:spPr>
          <a:xfrm>
            <a:off x="2169345" y="1201943"/>
            <a:ext cx="4572658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No pumping 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Auto-tuned mass flow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Higher heat transfer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(TP)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Disadvantages: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Gravity dependent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Flow instabilities</a:t>
            </a: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Mixed convection</a:t>
            </a: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	(Ri = Gr / Re</a:t>
            </a:r>
            <a:r>
              <a:rPr lang="en-GB" sz="2000" baseline="30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)</a:t>
            </a: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E6323-7362-209B-3DBA-740963DF6FE6}"/>
              </a:ext>
            </a:extLst>
          </p:cNvPr>
          <p:cNvSpPr txBox="1"/>
          <p:nvPr/>
        </p:nvSpPr>
        <p:spPr>
          <a:xfrm>
            <a:off x="7232234" y="4708993"/>
            <a:ext cx="2242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SP: single-phase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A7FAEB-C126-4DAA-C277-55D4E9E5473D}"/>
              </a:ext>
            </a:extLst>
          </p:cNvPr>
          <p:cNvSpPr txBox="1"/>
          <p:nvPr/>
        </p:nvSpPr>
        <p:spPr>
          <a:xfrm>
            <a:off x="9853015" y="4708993"/>
            <a:ext cx="1797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TP: two-phase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108AB3-81C3-8BE5-6BC8-69C146AF7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71" y="1808988"/>
            <a:ext cx="1827286" cy="282707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D44D64E-A4E5-06B6-08AF-E0AE02E48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1160" y="1810006"/>
            <a:ext cx="1901364" cy="282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3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Bath cooling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23F5FE-5263-B936-DC4D-4545A916B255}"/>
              </a:ext>
            </a:extLst>
          </p:cNvPr>
          <p:cNvSpPr/>
          <p:nvPr/>
        </p:nvSpPr>
        <p:spPr>
          <a:xfrm>
            <a:off x="2169345" y="1201942"/>
            <a:ext cx="4572658" cy="5143439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No mass flow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High heat transfer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Nearly constant temperature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(SB)</a:t>
            </a: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Disadvantages: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Large amount of cryogen</a:t>
            </a: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Limited temperature range</a:t>
            </a: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Risk of film boiling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Risk of leaks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(SB)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Limited heat transfer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(PB)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Temperature stratification </a:t>
            </a:r>
            <a:r>
              <a:rPr lang="en-GB" sz="2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(PB)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1C40012-F78E-84A7-AD42-640F8F2A9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680" y="1383605"/>
            <a:ext cx="1794826" cy="27963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FBE6323-7362-209B-3DBA-740963DF6FE6}"/>
              </a:ext>
            </a:extLst>
          </p:cNvPr>
          <p:cNvSpPr txBox="1"/>
          <p:nvPr/>
        </p:nvSpPr>
        <p:spPr>
          <a:xfrm>
            <a:off x="7363852" y="4351707"/>
            <a:ext cx="1797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SB: saturated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440F85-81C2-55B4-73DD-A0CEA18CD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2328" y="1383605"/>
            <a:ext cx="1960235" cy="27759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1EF1F0-0B53-DE95-5AE6-8728E4BA897B}"/>
              </a:ext>
            </a:extLst>
          </p:cNvPr>
          <p:cNvSpPr txBox="1"/>
          <p:nvPr/>
        </p:nvSpPr>
        <p:spPr>
          <a:xfrm>
            <a:off x="9635176" y="4367612"/>
            <a:ext cx="2074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PB: pressurized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8BF4B83-7CB4-7712-A1A9-D18F52110824}"/>
              </a:ext>
            </a:extLst>
          </p:cNvPr>
          <p:cNvCxnSpPr>
            <a:cxnSpLocks/>
          </p:cNvCxnSpPr>
          <p:nvPr/>
        </p:nvCxnSpPr>
        <p:spPr>
          <a:xfrm flipV="1">
            <a:off x="2535382" y="5531254"/>
            <a:ext cx="3207327" cy="225679"/>
          </a:xfrm>
          <a:prstGeom prst="line">
            <a:avLst/>
          </a:prstGeom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DA1990-FA28-91F5-1C87-3C319DF24585}"/>
              </a:ext>
            </a:extLst>
          </p:cNvPr>
          <p:cNvCxnSpPr>
            <a:cxnSpLocks/>
          </p:cNvCxnSpPr>
          <p:nvPr/>
        </p:nvCxnSpPr>
        <p:spPr>
          <a:xfrm flipV="1">
            <a:off x="2535382" y="5999018"/>
            <a:ext cx="3560618" cy="193074"/>
          </a:xfrm>
          <a:prstGeom prst="line">
            <a:avLst/>
          </a:prstGeom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xplosion: 14 Points 19">
            <a:extLst>
              <a:ext uri="{FF2B5EF4-FFF2-40B4-BE49-F238E27FC236}">
                <a16:creationId xmlns:a16="http://schemas.microsoft.com/office/drawing/2014/main" id="{06742268-B5D9-28C8-A705-46657DD9F3C3}"/>
              </a:ext>
            </a:extLst>
          </p:cNvPr>
          <p:cNvSpPr/>
          <p:nvPr/>
        </p:nvSpPr>
        <p:spPr>
          <a:xfrm>
            <a:off x="5706741" y="4765698"/>
            <a:ext cx="4121251" cy="1836296"/>
          </a:xfrm>
          <a:prstGeom prst="irregularSeal2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104282"/>
                </a:solidFill>
              </a:rPr>
              <a:t>Superfluid Helium</a:t>
            </a:r>
            <a:endParaRPr lang="en-GB" sz="240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48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Helium (</a:t>
            </a:r>
            <a:r>
              <a:rPr lang="en-US" baseline="30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He)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58">
            <a:extLst>
              <a:ext uri="{FF2B5EF4-FFF2-40B4-BE49-F238E27FC236}">
                <a16:creationId xmlns:a16="http://schemas.microsoft.com/office/drawing/2014/main" id="{9E77B125-BF09-B3F7-F978-9786DA14A6E2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igoAAKYIAABZLgAA+C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099697" y="1335228"/>
            <a:ext cx="5821045" cy="50914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Oval 1">
            <a:extLst>
              <a:ext uri="{FF2B5EF4-FFF2-40B4-BE49-F238E27FC236}">
                <a16:creationId xmlns:a16="http://schemas.microsoft.com/office/drawing/2014/main" id="{44EF0780-89E8-6EC2-CEBF-542F347C26D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A0AAAAAkAAAAEgAAACQAAAASAAAAAAAAAABAAAAAAAAAAEAAABQAAAAAAAAAAAA8D8AAAAAAADw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BAAAAAAAAAP8AA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////AQAAAAAAAAAAAAAAAAAAAAAAAAAAAAAAAAAAAAAAAAAA/wAAAH9/fwDn5uYDzMzMAMDA/wB/f38AAAAAAAAAAAAAAAAAAAAAAAAAAAAhAAAAGAAAABQAAADrFgAAkx4AAD8YAADnHwAAEAAAACYAAAAIAAAA//////////8="/>
              </a:ext>
            </a:extLst>
          </p:cNvSpPr>
          <p:nvPr/>
        </p:nvSpPr>
        <p:spPr>
          <a:xfrm>
            <a:off x="8112012" y="4899483"/>
            <a:ext cx="215900" cy="2159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cxnSp>
        <p:nvCxnSpPr>
          <p:cNvPr id="20" name="Straight Arrow Connector 22">
            <a:extLst>
              <a:ext uri="{FF2B5EF4-FFF2-40B4-BE49-F238E27FC236}">
                <a16:creationId xmlns:a16="http://schemas.microsoft.com/office/drawing/2014/main" id="{04ACEA93-378D-FD47-33AD-C5309C748ADA}"/>
              </a:ext>
            </a:extLst>
          </p:cNvPr>
          <p:cNvCxnSpPr>
            <a:cxnSpLocks/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w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zEAAAqhYAAMInAACrFgAAEAAAACYAAAAIAAAA//////////8="/>
              </a:ext>
            </a:extLst>
          </p:cNvCxnSpPr>
          <p:nvPr/>
        </p:nvCxnSpPr>
        <p:spPr>
          <a:xfrm rot="5400000">
            <a:off x="8995297" y="1760043"/>
            <a:ext cx="635" cy="370776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triangle" w="med" len="med"/>
          </a:ln>
          <a:effectLst/>
        </p:spPr>
      </p:cxnSp>
      <p:sp>
        <p:nvSpPr>
          <p:cNvPr id="24" name="Oval 29">
            <a:extLst>
              <a:ext uri="{FF2B5EF4-FFF2-40B4-BE49-F238E27FC236}">
                <a16:creationId xmlns:a16="http://schemas.microsoft.com/office/drawing/2014/main" id="{8DC56FEA-0B3E-D854-777E-B0051119321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A0AAAAAkAAAAEgAAACQAAAASAAAAAAAAAABAAAAAAAAAAEAAABQAAAAAAAAAAAA8D8AAAAAAADw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BAAAAAAAAAP8AA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////AQAAAAAAAAAAAAAAAAAAAAAAAAAAAAAAAAAAAAAAAAAA/wAAAH9/fwDn5uYDzMzMAMDA/wB/f38AAAAAAAAAAAAAAAAAAAAAAAAAAAAhAAAAGAAAABQAAADiFgAA8xUAADYYAABHFwAAEAAAACYAAAAIAAAA//////////8="/>
              </a:ext>
            </a:extLst>
          </p:cNvSpPr>
          <p:nvPr/>
        </p:nvSpPr>
        <p:spPr>
          <a:xfrm>
            <a:off x="8106297" y="3497403"/>
            <a:ext cx="215900" cy="2159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25" name="Oval 30">
            <a:extLst>
              <a:ext uri="{FF2B5EF4-FFF2-40B4-BE49-F238E27FC236}">
                <a16:creationId xmlns:a16="http://schemas.microsoft.com/office/drawing/2014/main" id="{7C3CA080-D6D6-867F-D29C-FCA9C802C87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A0AAAAAkAAAAEgAAACQAAAASAAAAAAAAAABAAAAAAAAAAEAAABQAAAAAAAAAAAA8D8AAAAAAADw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BAAAAAAAAAP8AA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////AQAAAAAAAAAAAAAAAAAAAAAAAAAAAAAAAAAAAAAAAAAA/wAAAH9/fwDn5uYDzMzMAMDA/wB/f38AAAAAAAAAAAAAAAAAAAAAAAAAAAAhAAAAGAAAABQAAAAFIwAA8xUAAFkkAABHFwAAEAAAACYAAAAIAAAA//////////8="/>
              </a:ext>
            </a:extLst>
          </p:cNvSpPr>
          <p:nvPr/>
        </p:nvSpPr>
        <p:spPr>
          <a:xfrm>
            <a:off x="10079242" y="3497403"/>
            <a:ext cx="215900" cy="2159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D34E5C-872B-878D-950E-E06E16609E72}"/>
              </a:ext>
            </a:extLst>
          </p:cNvPr>
          <p:cNvSpPr/>
          <p:nvPr/>
        </p:nvSpPr>
        <p:spPr>
          <a:xfrm>
            <a:off x="1947460" y="1253926"/>
            <a:ext cx="3757463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No triple point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Solid under external </a:t>
            </a:r>
            <a:r>
              <a:rPr lang="en-GB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only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Lambda point: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l-GR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λ</a:t>
            </a:r>
            <a:r>
              <a:rPr lang="el-GR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2.17 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</a:t>
            </a:r>
            <a:r>
              <a:rPr lang="el-GR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λ</a:t>
            </a:r>
            <a:r>
              <a:rPr lang="el-GR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5.04 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kPa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at atmospheric pressure: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l-GR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λ</a:t>
            </a:r>
            <a:r>
              <a:rPr lang="el-GR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 </a:t>
            </a:r>
            <a:r>
              <a:rPr lang="el-GR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= 2.168 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n-GB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sat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4.2 K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FF9AA6-16FE-33F0-EB46-7B0CB7284ED6}"/>
              </a:ext>
            </a:extLst>
          </p:cNvPr>
          <p:cNvSpPr txBox="1"/>
          <p:nvPr/>
        </p:nvSpPr>
        <p:spPr>
          <a:xfrm>
            <a:off x="8214247" y="1110933"/>
            <a:ext cx="2474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aseline="30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 phase diagram</a:t>
            </a:r>
          </a:p>
        </p:txBody>
      </p:sp>
    </p:spTree>
    <p:extLst>
      <p:ext uri="{BB962C8B-B14F-4D97-AF65-F5344CB8AC3E}">
        <p14:creationId xmlns:p14="http://schemas.microsoft.com/office/powerpoint/2010/main" val="224838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Two-fluid model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D34E5C-872B-878D-950E-E06E16609E72}"/>
              </a:ext>
            </a:extLst>
          </p:cNvPr>
          <p:cNvSpPr/>
          <p:nvPr/>
        </p:nvSpPr>
        <p:spPr>
          <a:xfrm>
            <a:off x="1947460" y="1253926"/>
            <a:ext cx="3757463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Two-fluid model:</a:t>
            </a: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Entropy: 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</a:t>
            </a:r>
            <a:r>
              <a:rPr lang="en-US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0,   </a:t>
            </a:r>
            <a:r>
              <a:rPr lang="el-GR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ρ</a:t>
            </a:r>
            <a:r>
              <a:rPr lang="en-US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</a:t>
            </a:r>
            <a:r>
              <a:rPr lang="en-US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</a:t>
            </a:r>
            <a:r>
              <a:rPr lang="el-GR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ρ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Viscosity: 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µ</a:t>
            </a:r>
            <a:r>
              <a:rPr lang="en-US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0,   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µ</a:t>
            </a:r>
            <a:r>
              <a:rPr lang="en-US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</a:t>
            </a:r>
            <a:r>
              <a:rPr lang="en-US" sz="20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µ</a:t>
            </a: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 = 0 </a:t>
            </a:r>
            <a:r>
              <a:rPr lang="fr-fr" sz="1600" kern="1">
                <a:solidFill>
                  <a:srgbClr val="000000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</a:t>
            </a: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counterflow:</a:t>
            </a: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8" name="Picture 1">
            <a:extLst>
              <a:ext uri="{FF2B5EF4-FFF2-40B4-BE49-F238E27FC236}">
                <a16:creationId xmlns:a16="http://schemas.microsoft.com/office/drawing/2014/main" id="{853E1DFA-E187-D1FE-03F6-7F2AF819330F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XwoAAOoJAAC0LAAAgi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162038" y="1486558"/>
            <a:ext cx="5581015" cy="48107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563A9F-3B6C-33F8-431E-2DD12778CF03}"/>
              </a:ext>
            </a:extLst>
          </p:cNvPr>
          <p:cNvSpPr txBox="1"/>
          <p:nvPr/>
        </p:nvSpPr>
        <p:spPr>
          <a:xfrm>
            <a:off x="7985647" y="1193426"/>
            <a:ext cx="2474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Liquid helium density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274946A7-A880-B9B0-EAA1-9D3F9E89B25E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IocI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mjYAAPkLAACeQQAAQg4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930841" y="1863152"/>
            <a:ext cx="1790700" cy="3714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FC532C0F-E9C4-010A-9544-B02CBAF81171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9zMAADEQAABBRAAAehI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2534778" y="2446337"/>
            <a:ext cx="2647950" cy="371475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9DDF59E-0E1A-9543-02EF-30F4098DE917}"/>
              </a:ext>
            </a:extLst>
          </p:cNvPr>
          <p:cNvCxnSpPr>
            <a:cxnSpLocks/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w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zEAAAqhYAAMInAACrFgAAEAAAACYAAAAIAAAA//////////8="/>
              </a:ext>
            </a:extLst>
          </p:cNvCxnSpPr>
          <p:nvPr/>
        </p:nvCxnSpPr>
        <p:spPr>
          <a:xfrm flipV="1">
            <a:off x="9692643" y="1573553"/>
            <a:ext cx="0" cy="416767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65263D9-15A0-FE23-30EC-1B96CB4AA2FD}"/>
              </a:ext>
            </a:extLst>
          </p:cNvPr>
          <p:cNvSpPr txBox="1"/>
          <p:nvPr/>
        </p:nvSpPr>
        <p:spPr>
          <a:xfrm>
            <a:off x="9474884" y="5752024"/>
            <a:ext cx="4770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l-GR" sz="1800" baseline="-250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λ</a:t>
            </a:r>
            <a:endParaRPr lang="en-GB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0E61167-5A4C-4790-1808-A20771E70A6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804"/>
          <a:stretch/>
        </p:blipFill>
        <p:spPr>
          <a:xfrm>
            <a:off x="4155846" y="5586340"/>
            <a:ext cx="1294687" cy="341431"/>
          </a:xfrm>
          <a:prstGeom prst="rect">
            <a:avLst/>
          </a:prstGeom>
        </p:spPr>
      </p:pic>
      <p:pic>
        <p:nvPicPr>
          <p:cNvPr id="36" name="Picture 6">
            <a:extLst>
              <a:ext uri="{FF2B5EF4-FFF2-40B4-BE49-F238E27FC236}">
                <a16:creationId xmlns:a16="http://schemas.microsoft.com/office/drawing/2014/main" id="{DC4EB9E5-7696-7277-E9A4-6CC8A23D6CC8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YzQAAEQaAADVQwAApB4AABAAAAAmAAAACAAAAP//////////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2856542" y="4958738"/>
            <a:ext cx="1939295" cy="5493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7" name="Picture 8">
            <a:extLst>
              <a:ext uri="{FF2B5EF4-FFF2-40B4-BE49-F238E27FC236}">
                <a16:creationId xmlns:a16="http://schemas.microsoft.com/office/drawing/2014/main" id="{F6059606-FB30-E617-AE39-A58FAB1BDCE0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KzYAAHIXAAAMQgAA+hgAABAAAAAmAAAACAAAAP//////////"/>
              </a:ext>
            </a:extLst>
          </p:cNvPicPr>
          <p:nvPr/>
        </p:nvPicPr>
        <p:blipFill>
          <a:blip r:embed="rId8"/>
          <a:stretch>
            <a:fillRect/>
          </a:stretch>
        </p:blipFill>
        <p:spPr>
          <a:xfrm>
            <a:off x="2088226" y="5696212"/>
            <a:ext cx="1486875" cy="19166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8091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 advAuto="0"/>
      <p:bldP spid="37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Thermo-mechanical effect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D34E5C-872B-878D-950E-E06E16609E72}"/>
              </a:ext>
            </a:extLst>
          </p:cNvPr>
          <p:cNvSpPr/>
          <p:nvPr/>
        </p:nvSpPr>
        <p:spPr>
          <a:xfrm>
            <a:off x="1947460" y="1253926"/>
            <a:ext cx="3757463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Fountain effect: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London’s eq:</a:t>
            </a: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Mechano-caloric effect</a:t>
            </a: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endParaRPr lang="en-US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Rollin film: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Van der Waals forces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Frictionless film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Heat flow in film</a:t>
            </a:r>
          </a:p>
        </p:txBody>
      </p:sp>
      <p:pic>
        <p:nvPicPr>
          <p:cNvPr id="1026" name="Picture 2" descr="Superfluid Helium 3 animated gif">
            <a:extLst>
              <a:ext uri="{FF2B5EF4-FFF2-40B4-BE49-F238E27FC236}">
                <a16:creationId xmlns:a16="http://schemas.microsoft.com/office/drawing/2014/main" id="{81405E72-755D-20BA-31D5-E3BFEFD6E9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7" r="17282" b="6543"/>
          <a:stretch/>
        </p:blipFill>
        <p:spPr bwMode="auto">
          <a:xfrm>
            <a:off x="9243989" y="4073568"/>
            <a:ext cx="2415617" cy="202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avity helium GIF - Find on GIFER">
            <a:extLst>
              <a:ext uri="{FF2B5EF4-FFF2-40B4-BE49-F238E27FC236}">
                <a16:creationId xmlns:a16="http://schemas.microsoft.com/office/drawing/2014/main" id="{CFEEBBD4-2977-CF20-C6CA-1ACA880E7E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2" r="25855"/>
          <a:stretch/>
        </p:blipFill>
        <p:spPr bwMode="auto">
          <a:xfrm>
            <a:off x="9238586" y="1253926"/>
            <a:ext cx="2415617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43C7E1-60DA-B09B-1F11-EEF9DFE33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2026" y="1181162"/>
            <a:ext cx="2219457" cy="258294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0687F49-AFAC-B348-8303-D634802DCA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9400"/>
          <a:stretch/>
        </p:blipFill>
        <p:spPr>
          <a:xfrm>
            <a:off x="6096000" y="3777692"/>
            <a:ext cx="1368063" cy="2438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212AC45-4EDD-BFE0-7B94-EC004B93AD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400"/>
          <a:stretch/>
        </p:blipFill>
        <p:spPr>
          <a:xfrm>
            <a:off x="7564582" y="3777692"/>
            <a:ext cx="1368062" cy="243859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569975D-367A-C8A8-53A6-4C2F15E5F7B8}"/>
              </a:ext>
            </a:extLst>
          </p:cNvPr>
          <p:cNvSpPr txBox="1"/>
          <p:nvPr/>
        </p:nvSpPr>
        <p:spPr>
          <a:xfrm>
            <a:off x="6173512" y="6187363"/>
            <a:ext cx="2680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Van Sciver, S.W., 2012. Springer New York.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86873B-4671-4FF4-C98E-32F4FCEA3B10}"/>
              </a:ext>
            </a:extLst>
          </p:cNvPr>
          <p:cNvSpPr txBox="1"/>
          <p:nvPr/>
        </p:nvSpPr>
        <p:spPr>
          <a:xfrm>
            <a:off x="11287671" y="618736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BBC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2815825-BE21-F88F-4DAD-EAB31F5447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2948" y="2237763"/>
            <a:ext cx="1666485" cy="41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Landau and Gorter-Mellink regimes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D34E5C-872B-878D-950E-E06E16609E72}"/>
              </a:ext>
            </a:extLst>
          </p:cNvPr>
          <p:cNvSpPr/>
          <p:nvPr/>
        </p:nvSpPr>
        <p:spPr>
          <a:xfrm>
            <a:off x="1947460" y="1253926"/>
            <a:ext cx="3963125" cy="4773344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Landau regime: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Frictionless superfluid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Critical velocity</a:t>
            </a: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Gorter-Mellink regime: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Quantum turbulence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Mutual friction force</a:t>
            </a: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 II heat transport: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9DC7E33F-D4AE-2CE3-59F4-0943B9D05A68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MAoAAO4JAABhLAAAri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162038" y="1413533"/>
            <a:ext cx="5558155" cy="4836160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18" name="Straight Arrow Connector 11">
            <a:extLst>
              <a:ext uri="{FF2B5EF4-FFF2-40B4-BE49-F238E27FC236}">
                <a16:creationId xmlns:a16="http://schemas.microsoft.com/office/drawing/2014/main" id="{8B903A3C-25C2-5B60-D006-576809008A70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/wAAAH9/fwAAAAADzMzMAMDA/wB/f38AAAAAAAAAAAAAAAAAAAAAAAAAAAAhAAAAGAAAABQAAADVIwAAKQ0AAPIjAABwJAAAEAAAACYAAAAIAAAA//////////8="/>
              </a:ext>
            </a:extLst>
          </p:cNvCxnSpPr>
          <p:nvPr/>
        </p:nvCxnSpPr>
        <p:spPr>
          <a:xfrm rot="5400000">
            <a:off x="8448038" y="3821453"/>
            <a:ext cx="3783965" cy="1841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triangle" w="med" len="med"/>
          </a:ln>
          <a:effectLst/>
        </p:spPr>
      </p:cxnSp>
      <p:sp>
        <p:nvSpPr>
          <p:cNvPr id="19" name="Rectangle 12">
            <a:extLst>
              <a:ext uri="{FF2B5EF4-FFF2-40B4-BE49-F238E27FC236}">
                <a16:creationId xmlns:a16="http://schemas.microsoft.com/office/drawing/2014/main" id="{B779A10D-BE4B-33E9-F458-3607E4EC3A0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SIgAAcCQAANElAACFJgAAECAAACYAAAAIAAAA//////////8="/>
              </a:ext>
            </a:extLst>
          </p:cNvSpPr>
          <p:nvPr/>
        </p:nvSpPr>
        <p:spPr>
          <a:xfrm>
            <a:off x="10044428" y="5722643"/>
            <a:ext cx="608965" cy="3384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en-us"/>
            </a:pPr>
            <a:r>
              <a:rPr lang="en-us" sz="16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1.95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8A4561-D4B6-F5DA-01CD-D3FB196BB0BC}"/>
              </a:ext>
            </a:extLst>
          </p:cNvPr>
          <p:cNvSpPr txBox="1"/>
          <p:nvPr/>
        </p:nvSpPr>
        <p:spPr>
          <a:xfrm>
            <a:off x="7559625" y="1147587"/>
            <a:ext cx="3093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Heat conductivity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9DF85E1-F01A-CEF7-BFCB-FAB8F3BCF772}"/>
                  </a:ext>
                </a:extLst>
              </p:cNvPr>
              <p:cNvSpPr txBox="1"/>
              <p:nvPr/>
            </p:nvSpPr>
            <p:spPr>
              <a:xfrm>
                <a:off x="2076211" y="4551703"/>
                <a:ext cx="3566081" cy="5843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it-IT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00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9DF85E1-F01A-CEF7-BFCB-FAB8F3BCF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211" y="4551703"/>
                <a:ext cx="3566081" cy="5843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3C0BB174-3353-6E98-88CF-FD1B6CF02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860" y="2237763"/>
            <a:ext cx="1539013" cy="455930"/>
          </a:xfrm>
          <a:prstGeom prst="rect">
            <a:avLst/>
          </a:prstGeom>
        </p:spPr>
      </p:pic>
      <p:sp>
        <p:nvSpPr>
          <p:cNvPr id="34" name="Left Brace 33">
            <a:extLst>
              <a:ext uri="{FF2B5EF4-FFF2-40B4-BE49-F238E27FC236}">
                <a16:creationId xmlns:a16="http://schemas.microsoft.com/office/drawing/2014/main" id="{A338C726-13C9-1AF4-576F-61EA46ECA441}"/>
              </a:ext>
            </a:extLst>
          </p:cNvPr>
          <p:cNvSpPr/>
          <p:nvPr/>
        </p:nvSpPr>
        <p:spPr>
          <a:xfrm rot="16200000">
            <a:off x="3435347" y="4770627"/>
            <a:ext cx="337502" cy="947105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CF8C018E-F8D1-8908-B6AF-ADB16CAC9F8F}"/>
              </a:ext>
            </a:extLst>
          </p:cNvPr>
          <p:cNvSpPr/>
          <p:nvPr/>
        </p:nvSpPr>
        <p:spPr>
          <a:xfrm rot="16200000">
            <a:off x="4664191" y="4770627"/>
            <a:ext cx="337502" cy="947105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C944EE-56C8-ECCF-11A5-4E1E7AC88922}"/>
              </a:ext>
            </a:extLst>
          </p:cNvPr>
          <p:cNvSpPr txBox="1"/>
          <p:nvPr/>
        </p:nvSpPr>
        <p:spPr>
          <a:xfrm>
            <a:off x="3034600" y="5364943"/>
            <a:ext cx="1150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Landau regime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75AFDCC-EF5F-FCF4-90D6-2289B1DEDF4F}"/>
              </a:ext>
            </a:extLst>
          </p:cNvPr>
          <p:cNvSpPr txBox="1"/>
          <p:nvPr/>
        </p:nvSpPr>
        <p:spPr>
          <a:xfrm>
            <a:off x="4257567" y="5366109"/>
            <a:ext cx="1150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G.-M. regime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36FE1CC-AB14-97AD-2C20-6B1C9CB8CA90}"/>
              </a:ext>
            </a:extLst>
          </p:cNvPr>
          <p:cNvSpPr txBox="1"/>
          <p:nvPr/>
        </p:nvSpPr>
        <p:spPr>
          <a:xfrm>
            <a:off x="1977195" y="5503442"/>
            <a:ext cx="7855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</a:t>
            </a:r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~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3BB79A5-5265-DFB5-2607-D8F27238D34C}"/>
                  </a:ext>
                </a:extLst>
              </p:cNvPr>
              <p:cNvSpPr txBox="1"/>
              <p:nvPr/>
            </p:nvSpPr>
            <p:spPr>
              <a:xfrm>
                <a:off x="6824382" y="2729546"/>
                <a:ext cx="2341168" cy="63280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GB" sz="2000" i="1" smtClean="0">
                          <a:solidFill>
                            <a:srgbClr val="10428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it-IT" sz="2000" i="1">
                              <a:solidFill>
                                <a:srgbClr val="10428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GB" sz="2000" i="1">
                                  <a:solidFill>
                                    <a:srgbClr val="10428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i="1">
                                  <a:solidFill>
                                    <a:srgbClr val="104282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it-IT" sz="2000" i="1">
                                  <a:solidFill>
                                    <a:srgbClr val="10428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it-IT" sz="2000" b="0" i="1" smtClean="0">
                                  <a:solidFill>
                                    <a:srgbClr val="10428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>
                  <a:solidFill>
                    <a:srgbClr val="104282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3BB79A5-5265-DFB5-2607-D8F27238D3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382" y="2729546"/>
                <a:ext cx="2341168" cy="6328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B5E4709A-48D9-A3AD-EF00-CF860535353A}"/>
              </a:ext>
            </a:extLst>
          </p:cNvPr>
          <p:cNvSpPr txBox="1"/>
          <p:nvPr/>
        </p:nvSpPr>
        <p:spPr>
          <a:xfrm>
            <a:off x="6824382" y="3495118"/>
            <a:ext cx="234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at q = 10 kW/m</a:t>
            </a:r>
            <a:r>
              <a:rPr lang="en-GB" baseline="30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fr-fr" kern="1">
                <a:solidFill>
                  <a:srgbClr val="104282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</a:t>
            </a:r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100 kW/m K !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0B5FD0D-8607-4289-35E8-7D5238C31469}"/>
              </a:ext>
            </a:extLst>
          </p:cNvPr>
          <p:cNvSpPr/>
          <p:nvPr/>
        </p:nvSpPr>
        <p:spPr>
          <a:xfrm>
            <a:off x="6865003" y="2693693"/>
            <a:ext cx="2259925" cy="1447756"/>
          </a:xfrm>
          <a:prstGeom prst="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69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0" grpId="0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Helium phase transitions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8A4561-D4B6-F5DA-01CD-D3FB196BB0BC}"/>
              </a:ext>
            </a:extLst>
          </p:cNvPr>
          <p:cNvSpPr txBox="1"/>
          <p:nvPr/>
        </p:nvSpPr>
        <p:spPr>
          <a:xfrm>
            <a:off x="7997463" y="1147587"/>
            <a:ext cx="3093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Specific heat capacity</a:t>
            </a:r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A27E7141-0A73-B7A6-985D-2F198F6C2C7E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igoAAAsJAADCJgAACygAABAAAAAmAAAACAAAAP//////////"/>
              </a:ext>
            </a:extLst>
          </p:cNvPicPr>
          <p:nvPr/>
        </p:nvPicPr>
        <p:blipFill rotWithShape="1">
          <a:blip r:embed="rId3"/>
          <a:srcRect b="752"/>
          <a:stretch/>
        </p:blipFill>
        <p:spPr>
          <a:xfrm>
            <a:off x="7093670" y="1516919"/>
            <a:ext cx="4473368" cy="487731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1" name="TextBox 23">
            <a:extLst>
              <a:ext uri="{FF2B5EF4-FFF2-40B4-BE49-F238E27FC236}">
                <a16:creationId xmlns:a16="http://schemas.microsoft.com/office/drawing/2014/main" id="{897C3230-ED33-BF70-F1CC-2095E9797D0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oleXs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jFwAAsR4AAPkZAAA3JQAAECAAACYAAAAIAAAA//////////8="/>
              </a:ext>
            </a:extLst>
          </p:cNvSpPr>
          <p:nvPr/>
        </p:nvSpPr>
        <p:spPr>
          <a:xfrm rot="16200000">
            <a:off x="8844577" y="5184900"/>
            <a:ext cx="1060450" cy="3390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l-gr" sz="16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λ-</a:t>
            </a:r>
            <a:r>
              <a:rPr lang="fr-fr" sz="16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point</a:t>
            </a:r>
            <a:endParaRPr lang="en-us" sz="1600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1C5F8863-4812-DF55-4A65-AEDD0415D18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SWnK8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DsKQAAFBIAAO9HAABUHgAAEAAAACYAAAAIAAAA//////////8="/>
              </a:ext>
            </a:extLst>
          </p:cNvSpPr>
          <p:nvPr/>
        </p:nvSpPr>
        <p:spPr>
          <a:xfrm>
            <a:off x="1901275" y="3151528"/>
            <a:ext cx="4878705" cy="1991360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Critical heat flux in channels: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Minimum value for </a:t>
            </a:r>
            <a:r>
              <a:rPr lang="el-g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λ</a:t>
            </a: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-transition:</a:t>
            </a:r>
          </a:p>
          <a:p>
            <a:pPr>
              <a:lnSpc>
                <a:spcPct val="100000"/>
              </a:lnSpc>
              <a:defRPr lang="en-us"/>
            </a:pPr>
            <a:endParaRPr lang="fr-fr" sz="18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endParaRPr lang="fr-fr" sz="18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Peak nucleate boiling &lt;&lt; </a:t>
            </a:r>
            <a:r>
              <a:rPr lang="fr-fr" sz="18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r>
              <a:rPr lang="fr-fr" sz="1800" i="1" baseline="-24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min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4C135824-818D-71B3-6DE6-67E449552DD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qLpKU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DsKQAAvgYAAO9HAADJEAAAEAAAACYAAAAIAAAA//////////8="/>
              </a:ext>
            </a:extLst>
          </p:cNvSpPr>
          <p:nvPr/>
        </p:nvSpPr>
        <p:spPr>
          <a:xfrm>
            <a:off x="1901275" y="1308758"/>
            <a:ext cx="4878705" cy="1632585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Ehrenfest classification of phase transitions: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Derivatives of the Gibbs free energy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First-order     </a:t>
            </a:r>
            <a:r>
              <a:rPr lang="fr-fr" sz="1800" kern="1">
                <a:solidFill>
                  <a:srgbClr val="000000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 </a:t>
            </a: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discontinuous entropy</a:t>
            </a:r>
            <a:endParaRPr lang="fr-fr" sz="1800" baseline="-24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Second-order</a:t>
            </a:r>
            <a:r>
              <a:rPr lang="fr-fr" sz="1800">
                <a:solidFill>
                  <a:srgbClr val="000000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 </a:t>
            </a:r>
            <a:r>
              <a:rPr lang="fr-fr" sz="1800" kern="1">
                <a:solidFill>
                  <a:srgbClr val="000000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 </a:t>
            </a:r>
            <a:r>
              <a:rPr lang="fr-fr" sz="18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discontinuous </a:t>
            </a:r>
            <a:r>
              <a:rPr lang="fr-fr" sz="18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r>
              <a:rPr lang="fr-fr" sz="18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3B157121-0942-3B70-6643-F33A8C76190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uygAAKsfAAAgSQAARCY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040720" y="5248734"/>
            <a:ext cx="4599813" cy="93682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6" name="Picture 3">
            <a:extLst>
              <a:ext uri="{FF2B5EF4-FFF2-40B4-BE49-F238E27FC236}">
                <a16:creationId xmlns:a16="http://schemas.microsoft.com/office/drawing/2014/main" id="{12E7980B-E381-184D-DC79-038C8DF900E2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TjAAADEWAACNQQAA5ho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2890244" y="3954141"/>
            <a:ext cx="2803525" cy="76517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104919E-7854-4955-2150-A5223EE2E96B}"/>
              </a:ext>
            </a:extLst>
          </p:cNvPr>
          <p:cNvSpPr txBox="1"/>
          <p:nvPr/>
        </p:nvSpPr>
        <p:spPr>
          <a:xfrm>
            <a:off x="1586950" y="6193257"/>
            <a:ext cx="2680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Van Sciver, S.W., 2012. Springer New York.</a:t>
            </a:r>
          </a:p>
        </p:txBody>
      </p:sp>
    </p:spTree>
    <p:extLst>
      <p:ext uri="{BB962C8B-B14F-4D97-AF65-F5344CB8AC3E}">
        <p14:creationId xmlns:p14="http://schemas.microsoft.com/office/powerpoint/2010/main" val="349719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FBAD4E2-6324-1ADE-9B89-0E52F997F0AC}"/>
              </a:ext>
            </a:extLst>
          </p:cNvPr>
          <p:cNvSpPr/>
          <p:nvPr/>
        </p:nvSpPr>
        <p:spPr>
          <a:xfrm>
            <a:off x="0" y="1"/>
            <a:ext cx="2643809" cy="1488722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dirty="0">
              <a:solidFill>
                <a:srgbClr val="22529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F8DADC6-CD9A-868A-D8EA-FC1B22BF78E2}"/>
              </a:ext>
            </a:extLst>
          </p:cNvPr>
          <p:cNvSpPr txBox="1">
            <a:spLocks/>
          </p:cNvSpPr>
          <p:nvPr/>
        </p:nvSpPr>
        <p:spPr>
          <a:xfrm>
            <a:off x="-279820" y="81580"/>
            <a:ext cx="3203448" cy="132556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Outline</a:t>
            </a:r>
            <a:endParaRPr lang="en-US" sz="360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BFCCC31-EF7E-D728-4A2D-D9D3DBDE51C8}"/>
              </a:ext>
            </a:extLst>
          </p:cNvPr>
          <p:cNvSpPr/>
          <p:nvPr/>
        </p:nvSpPr>
        <p:spPr>
          <a:xfrm>
            <a:off x="0" y="1408247"/>
            <a:ext cx="12192000" cy="80475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28">
            <a:extLst>
              <a:ext uri="{FF2B5EF4-FFF2-40B4-BE49-F238E27FC236}">
                <a16:creationId xmlns:a16="http://schemas.microsoft.com/office/drawing/2014/main" id="{C429EAD0-D396-B58E-0BEF-FC56A2F8D5D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86NOs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CwsAAKtBAAAxDgAAEAAAACYAAAAIAAAA//////////8="/>
              </a:ext>
            </a:extLst>
          </p:cNvSpPr>
          <p:nvPr/>
        </p:nvSpPr>
        <p:spPr>
          <a:xfrm>
            <a:off x="2923540" y="1795145"/>
            <a:ext cx="7751445" cy="5118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134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3200"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TextBox 29">
            <a:extLst>
              <a:ext uri="{FF2B5EF4-FFF2-40B4-BE49-F238E27FC236}">
                <a16:creationId xmlns:a16="http://schemas.microsoft.com/office/drawing/2014/main" id="{0B2970F0-4972-11D4-E619-27CB5D2C481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QsZw4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9A8AAKtBAAAaEwAAEAAAACYAAAAIAAAA//////////8="/>
              </a:ext>
            </a:extLst>
          </p:cNvSpPr>
          <p:nvPr/>
        </p:nvSpPr>
        <p:spPr>
          <a:xfrm>
            <a:off x="2923540" y="2593340"/>
            <a:ext cx="7751445" cy="5118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3200"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4" name="TextBox 30">
            <a:extLst>
              <a:ext uri="{FF2B5EF4-FFF2-40B4-BE49-F238E27FC236}">
                <a16:creationId xmlns:a16="http://schemas.microsoft.com/office/drawing/2014/main" id="{AAFEC63F-4372-95BC-1EFF-00969AD4C18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9u3/I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3RQAAKtBAAADGAAAEAAAACYAAAAIAAAA//////////8="/>
              </a:ext>
            </a:extLst>
          </p:cNvSpPr>
          <p:nvPr/>
        </p:nvSpPr>
        <p:spPr>
          <a:xfrm>
            <a:off x="2923540" y="3391535"/>
            <a:ext cx="7751445" cy="5118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3200"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5" name="TextBox 31">
            <a:extLst>
              <a:ext uri="{FF2B5EF4-FFF2-40B4-BE49-F238E27FC236}">
                <a16:creationId xmlns:a16="http://schemas.microsoft.com/office/drawing/2014/main" id="{FAFA187F-5347-AE89-77AA-FEAB0E29346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xhkAAKtBAADsHAAAEAAAACYAAAAIAAAA//////////8="/>
              </a:ext>
            </a:extLst>
          </p:cNvSpPr>
          <p:nvPr/>
        </p:nvSpPr>
        <p:spPr>
          <a:xfrm>
            <a:off x="2923540" y="4189730"/>
            <a:ext cx="7751445" cy="5118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3200"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main dipole </a:t>
            </a:r>
          </a:p>
        </p:txBody>
      </p:sp>
      <p:sp>
        <p:nvSpPr>
          <p:cNvPr id="6" name="TextBox 32">
            <a:extLst>
              <a:ext uri="{FF2B5EF4-FFF2-40B4-BE49-F238E27FC236}">
                <a16:creationId xmlns:a16="http://schemas.microsoft.com/office/drawing/2014/main" id="{C06AAACE-F7D2-D725-8F6B-BD891FA6F1C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ALeFk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rx4AAKtBAADUIQAAEAAAACYAAAAIAAAA//////////8="/>
              </a:ext>
            </a:extLst>
          </p:cNvSpPr>
          <p:nvPr/>
        </p:nvSpPr>
        <p:spPr>
          <a:xfrm>
            <a:off x="2923540" y="4987925"/>
            <a:ext cx="775144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3200"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7" name="TextBox 33">
            <a:extLst>
              <a:ext uri="{FF2B5EF4-FFF2-40B4-BE49-F238E27FC236}">
                <a16:creationId xmlns:a16="http://schemas.microsoft.com/office/drawing/2014/main" id="{4B4EE1FF-F5E6-6747-48CE-AA3AB293C9C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Joess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8EQAAmCMAAKtBAAC9JgAAEAAAACYAAAAIAAAA//////////8="/>
              </a:ext>
            </a:extLst>
          </p:cNvSpPr>
          <p:nvPr/>
        </p:nvSpPr>
        <p:spPr>
          <a:xfrm>
            <a:off x="2923540" y="5786120"/>
            <a:ext cx="775144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3200"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  <a:endParaRPr lang="en-us" sz="3200"/>
          </a:p>
        </p:txBody>
      </p:sp>
      <p:sp>
        <p:nvSpPr>
          <p:cNvPr id="8" name="Round Diagonal Corner Rectangle 36">
            <a:extLst>
              <a:ext uri="{FF2B5EF4-FFF2-40B4-BE49-F238E27FC236}">
                <a16:creationId xmlns:a16="http://schemas.microsoft.com/office/drawing/2014/main" id="{CBDFFFC4-3572-E7C0-C7DF-11767824DDD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1mbPQ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CwsAAGwQAAAxDgAAEAAAACYAAAAIAAAA//////////8="/>
              </a:ext>
            </a:extLst>
          </p:cNvSpPr>
          <p:nvPr/>
        </p:nvSpPr>
        <p:spPr>
          <a:xfrm>
            <a:off x="2193290" y="1795145"/>
            <a:ext cx="476250" cy="51181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37">
            <a:extLst>
              <a:ext uri="{FF2B5EF4-FFF2-40B4-BE49-F238E27FC236}">
                <a16:creationId xmlns:a16="http://schemas.microsoft.com/office/drawing/2014/main" id="{6CA3AFCD-3231-4625-914F-B28BB5BE786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ByPjw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8A8AAGwQAAAWEwAAEAAAACYAAAAIAAAA//////////8="/>
              </a:ext>
            </a:extLst>
          </p:cNvSpPr>
          <p:nvPr/>
        </p:nvSpPr>
        <p:spPr>
          <a:xfrm>
            <a:off x="2193290" y="2590800"/>
            <a:ext cx="476250" cy="51181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Round Diagonal Corner Rectangle 38">
            <a:extLst>
              <a:ext uri="{FF2B5EF4-FFF2-40B4-BE49-F238E27FC236}">
                <a16:creationId xmlns:a16="http://schemas.microsoft.com/office/drawing/2014/main" id="{86F74D9C-E935-B388-A618-86031C1ADE1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JzdEc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3RQAAGwQAAADGAAAEAAAACYAAAAIAAAA//////////8="/>
              </a:ext>
            </a:extLst>
          </p:cNvSpPr>
          <p:nvPr/>
        </p:nvSpPr>
        <p:spPr>
          <a:xfrm>
            <a:off x="2193290" y="3391535"/>
            <a:ext cx="476250" cy="51181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1" name="Round Diagonal Corner Rectangle 39">
            <a:extLst>
              <a:ext uri="{FF2B5EF4-FFF2-40B4-BE49-F238E27FC236}">
                <a16:creationId xmlns:a16="http://schemas.microsoft.com/office/drawing/2014/main" id="{B017DE79-5367-DAF3-38B3-B7B5E84E6EE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wvYTo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xhkAAGwQAADsHAAAEAAAACYAAAAIAAAA//////////8="/>
              </a:ext>
            </a:extLst>
          </p:cNvSpPr>
          <p:nvPr/>
        </p:nvSpPr>
        <p:spPr>
          <a:xfrm>
            <a:off x="2193290" y="4189730"/>
            <a:ext cx="476250" cy="51181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7" name="Round Diagonal Corner Rectangle 40">
            <a:extLst>
              <a:ext uri="{FF2B5EF4-FFF2-40B4-BE49-F238E27FC236}">
                <a16:creationId xmlns:a16="http://schemas.microsoft.com/office/drawing/2014/main" id="{E3EBBC89-DEEB-EE2A-5F25-FF813D66615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hbj0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rx4AAGwQAADUIQAAEAAAACYAAAAIAAAA//////////8="/>
              </a:ext>
            </a:extLst>
          </p:cNvSpPr>
          <p:nvPr/>
        </p:nvSpPr>
        <p:spPr>
          <a:xfrm>
            <a:off x="2193290" y="4987925"/>
            <a:ext cx="476250" cy="51117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8" name="Round Diagonal Corner Rectangle 41">
            <a:extLst>
              <a:ext uri="{FF2B5EF4-FFF2-40B4-BE49-F238E27FC236}">
                <a16:creationId xmlns:a16="http://schemas.microsoft.com/office/drawing/2014/main" id="{B72DBA0C-BDAA-72DC-5596-76E9861E3C4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hhcnM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B+DQAAmCMAAGwQAAC9JgAAEAAAACYAAAAIAAAA//////////8="/>
              </a:ext>
            </a:extLst>
          </p:cNvSpPr>
          <p:nvPr/>
        </p:nvSpPr>
        <p:spPr>
          <a:xfrm>
            <a:off x="2193290" y="5786120"/>
            <a:ext cx="476250" cy="51117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3200"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3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31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Thermal boundary resistance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04919E-7854-4955-2150-A5223EE2E96B}"/>
              </a:ext>
            </a:extLst>
          </p:cNvPr>
          <p:cNvSpPr txBox="1"/>
          <p:nvPr/>
        </p:nvSpPr>
        <p:spPr>
          <a:xfrm>
            <a:off x="9349825" y="6193257"/>
            <a:ext cx="2680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Van Sciver, S.W., 2012. Springer New York.</a:t>
            </a: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6B507993-74EF-D6BB-C57B-657BD05176F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1DouL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6S4AAAkUAADURAAA6CY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806565" y="1654000"/>
            <a:ext cx="4614696" cy="3973195"/>
          </a:xfrm>
          <a:prstGeom prst="rect">
            <a:avLst/>
          </a:prstGeom>
          <a:noFill/>
          <a:ln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55FC251-A6F2-23A2-D75E-C838FA5186C4}"/>
                  </a:ext>
                </a:extLst>
              </p:cNvPr>
              <p:cNvSpPr/>
              <p:nvPr/>
            </p:nvSpPr>
            <p:spPr>
              <a:xfrm>
                <a:off x="1947460" y="1253926"/>
                <a:ext cx="4377140" cy="477334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10428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lnSpc>
                    <a:spcPct val="150000"/>
                  </a:lnSpc>
                </a:pPr>
                <a:r>
                  <a:rPr lang="en-US" sz="2000">
                    <a:solidFill>
                      <a:srgbClr val="000000"/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Kapitza resistance: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  <m:t>𝑅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  <m:t>𝐾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 Sans" pitchFamily="2" charset="0"/>
                      </a:rPr>
                      <m:t>∝</m:t>
                    </m:r>
                    <m:sSup>
                      <m:sSupPr>
                        <m:ctrlP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  <m:t>𝑇</m:t>
                        </m:r>
                      </m:e>
                      <m:sup>
                        <m:r>
                          <a:rPr lang="it-IT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itchFamily="2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2000">
                  <a:solidFill>
                    <a:srgbClr val="000000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>
                    <a:solidFill>
                      <a:srgbClr val="000000"/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Temperature jump</a:t>
                </a:r>
              </a:p>
              <a:p>
                <a:pPr>
                  <a:lnSpc>
                    <a:spcPct val="150000"/>
                  </a:lnSpc>
                </a:pPr>
                <a:endParaRPr lang="en-US" sz="2000">
                  <a:solidFill>
                    <a:srgbClr val="000000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>
                    <a:solidFill>
                      <a:srgbClr val="000000"/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Khalatnikov theory: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>
                    <a:solidFill>
                      <a:srgbClr val="000000"/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Phonon transmission mismatch</a:t>
                </a:r>
              </a:p>
              <a:p>
                <a:pPr>
                  <a:lnSpc>
                    <a:spcPct val="150000"/>
                  </a:lnSpc>
                </a:pPr>
                <a:endParaRPr lang="en-US" sz="2000">
                  <a:solidFill>
                    <a:srgbClr val="000000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>
                    <a:solidFill>
                      <a:srgbClr val="000000"/>
                    </a:solidFill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Empirical formulae: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55FC251-A6F2-23A2-D75E-C838FA5186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460" y="1253926"/>
                <a:ext cx="4377140" cy="4773344"/>
              </a:xfrm>
              <a:prstGeom prst="rect">
                <a:avLst/>
              </a:prstGeom>
              <a:blipFill>
                <a:blip r:embed="rId4"/>
                <a:stretch>
                  <a:fillRect l="-1105"/>
                </a:stretch>
              </a:blipFill>
              <a:ln w="28575">
                <a:solidFill>
                  <a:srgbClr val="104282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55888E3E-275A-5C92-9AAF-729FA60C8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8825" y="5065700"/>
            <a:ext cx="4067175" cy="73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LHC main dipole cooling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04919E-7854-4955-2150-A5223EE2E96B}"/>
              </a:ext>
            </a:extLst>
          </p:cNvPr>
          <p:cNvSpPr txBox="1"/>
          <p:nvPr/>
        </p:nvSpPr>
        <p:spPr>
          <a:xfrm>
            <a:off x="1707736" y="615775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L. Evans. 2012. Philosophical Transactions of the Royal Society A</a:t>
            </a:r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id="{611A51DF-6A81-FA00-C8B9-B054B30D7EB5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0w0AACULAAAyJgAA3SI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 rot="21540000">
            <a:off x="2152015" y="1811655"/>
            <a:ext cx="3961765" cy="38557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9" name="Straight Connector 48">
            <a:extLst>
              <a:ext uri="{FF2B5EF4-FFF2-40B4-BE49-F238E27FC236}">
                <a16:creationId xmlns:a16="http://schemas.microsoft.com/office/drawing/2014/main" id="{1E783D2E-B2B9-1527-FC28-DCA3A3E2A6A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g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CLHwAAihgAANglAACYJQAAEAAAACYAAAAIAAAA//////////8="/>
              </a:ext>
            </a:extLst>
          </p:cNvSpPr>
          <p:nvPr/>
        </p:nvSpPr>
        <p:spPr>
          <a:xfrm flipH="1" flipV="1">
            <a:off x="5032374" y="3989070"/>
            <a:ext cx="1326840" cy="128240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0" name="TextBox 49">
            <a:extLst>
              <a:ext uri="{FF2B5EF4-FFF2-40B4-BE49-F238E27FC236}">
                <a16:creationId xmlns:a16="http://schemas.microsoft.com/office/drawing/2014/main" id="{6F3223E6-3ABD-34B7-BB80-CD5B46EAC9F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oACg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YJQAAzCMAADExAABlJwAAECAAACYAAAAIAAAA//////////8="/>
              </a:ext>
            </a:extLst>
          </p:cNvSpPr>
          <p:nvPr/>
        </p:nvSpPr>
        <p:spPr>
          <a:xfrm>
            <a:off x="5981381" y="5271475"/>
            <a:ext cx="1844675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Superconducting coil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1" name="Straight Connector 50">
            <a:extLst>
              <a:ext uri="{FF2B5EF4-FFF2-40B4-BE49-F238E27FC236}">
                <a16:creationId xmlns:a16="http://schemas.microsoft.com/office/drawing/2014/main" id="{D08F5604-5D4B-92E2-A012-23B37FCC67A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ADGgAAJg4AAAcnAAD2DwAAEAAAACYAAAAIAAAA//////////8="/>
              </a:ext>
            </a:extLst>
          </p:cNvSpPr>
          <p:nvPr/>
        </p:nvSpPr>
        <p:spPr>
          <a:xfrm flipH="1">
            <a:off x="4133215" y="2156451"/>
            <a:ext cx="2147570" cy="438159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2" name="TextBox 51">
            <a:extLst>
              <a:ext uri="{FF2B5EF4-FFF2-40B4-BE49-F238E27FC236}">
                <a16:creationId xmlns:a16="http://schemas.microsoft.com/office/drawing/2014/main" id="{24903E5E-88F6-AEE7-DC57-68A773D6B74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bwE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HJwAAFAoAAK0uAAA4EgAAECAAACYAAAAIAAAA//////////8="/>
              </a:ext>
            </a:extLst>
          </p:cNvSpPr>
          <p:nvPr/>
        </p:nvSpPr>
        <p:spPr>
          <a:xfrm>
            <a:off x="5753099" y="1503489"/>
            <a:ext cx="2301241" cy="60644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Heat exchanger pipe in saturated He II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3" name="Straight Connector 52">
            <a:extLst>
              <a:ext uri="{FF2B5EF4-FFF2-40B4-BE49-F238E27FC236}">
                <a16:creationId xmlns:a16="http://schemas.microsoft.com/office/drawing/2014/main" id="{F31D1FE3-12A5-6538-63EF-373853B4C3E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g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A4DwAAtBcAAPgVAAD2HwAAEAAAACYAAAAIAAAA//////////8="/>
              </a:ext>
            </a:extLst>
          </p:cNvSpPr>
          <p:nvPr/>
        </p:nvSpPr>
        <p:spPr>
          <a:xfrm flipV="1">
            <a:off x="2378710" y="3853180"/>
            <a:ext cx="1097280" cy="134239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4" name="TextBox 53">
            <a:extLst>
              <a:ext uri="{FF2B5EF4-FFF2-40B4-BE49-F238E27FC236}">
                <a16:creationId xmlns:a16="http://schemas.microsoft.com/office/drawing/2014/main" id="{1FA4A990-02C6-664A-93AA-CC6A6513181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cFAQE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CmCgAAKR4AADgPAADCIQAAECAAACYAAAAIAAAA//////////8="/>
              </a:ext>
            </a:extLst>
          </p:cNvSpPr>
          <p:nvPr/>
        </p:nvSpPr>
        <p:spPr>
          <a:xfrm>
            <a:off x="1635760" y="4902835"/>
            <a:ext cx="74295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Beam pipe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Straight Connector 54">
            <a:extLst>
              <a:ext uri="{FF2B5EF4-FFF2-40B4-BE49-F238E27FC236}">
                <a16:creationId xmlns:a16="http://schemas.microsoft.com/office/drawing/2014/main" id="{BDCD8D2E-1DF3-4674-1D6E-73C9140E5EC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3DQAAJg4AAJMVAABIFAAAEAAAACYAAAAIAAAA//////////8="/>
              </a:ext>
            </a:extLst>
          </p:cNvSpPr>
          <p:nvPr/>
        </p:nvSpPr>
        <p:spPr>
          <a:xfrm>
            <a:off x="2174875" y="2299970"/>
            <a:ext cx="1236980" cy="99695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7" name="TextBox 55">
            <a:extLst>
              <a:ext uri="{FF2B5EF4-FFF2-40B4-BE49-F238E27FC236}">
                <a16:creationId xmlns:a16="http://schemas.microsoft.com/office/drawing/2014/main" id="{3D990AF2-B502-1FFC-3B21-94D82099E40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J3w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YCwAAjQoAAJYQAAAmDgAAECAAACYAAAAIAAAA//////////8="/>
              </a:ext>
            </a:extLst>
          </p:cNvSpPr>
          <p:nvPr/>
        </p:nvSpPr>
        <p:spPr>
          <a:xfrm>
            <a:off x="1748790" y="1715135"/>
            <a:ext cx="85217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Steel collars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9" name="Picture 98">
            <a:extLst>
              <a:ext uri="{FF2B5EF4-FFF2-40B4-BE49-F238E27FC236}">
                <a16:creationId xmlns:a16="http://schemas.microsoft.com/office/drawing/2014/main" id="{6CFF1124-5CA6-30F5-AEBE-72B460956BAE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BQMAAPoIAABJCwAApQc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Ji0AAJ4WAAA6SQAAPCIAABAAAAAmAAAACAAAAP//////////"/>
              </a:ext>
            </a:extLst>
          </p:cNvPicPr>
          <p:nvPr/>
        </p:nvPicPr>
        <p:blipFill>
          <a:blip r:embed="rId4"/>
          <a:srcRect l="7730" t="22980" r="28890" b="19570"/>
          <a:stretch>
            <a:fillRect/>
          </a:stretch>
        </p:blipFill>
        <p:spPr>
          <a:xfrm>
            <a:off x="7065645" y="2722926"/>
            <a:ext cx="4564380" cy="188849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0" name="Straight Connector 99">
            <a:extLst>
              <a:ext uri="{FF2B5EF4-FFF2-40B4-BE49-F238E27FC236}">
                <a16:creationId xmlns:a16="http://schemas.microsoft.com/office/drawing/2014/main" id="{4DE58E1A-08C7-2B75-34A4-244DD23B5447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CtLgAAJg4AADU2AABmGgAAEAAAACYAAAAIAAAA//////////8="/>
              </a:ext>
            </a:extLst>
          </p:cNvSpPr>
          <p:nvPr/>
        </p:nvSpPr>
        <p:spPr>
          <a:xfrm>
            <a:off x="7774630" y="2109937"/>
            <a:ext cx="763580" cy="1227669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/>
            <a:tailEnd type="oval" w="med" len="med"/>
          </a:ln>
          <a:effectLst/>
        </p:spPr>
      </p:sp>
      <p:sp>
        <p:nvSpPr>
          <p:cNvPr id="31" name="Straight Connector 107">
            <a:extLst>
              <a:ext uri="{FF2B5EF4-FFF2-40B4-BE49-F238E27FC236}">
                <a16:creationId xmlns:a16="http://schemas.microsoft.com/office/drawing/2014/main" id="{590FFB07-77F6-4F98-67AD-5CF198750EF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BwOAAAaRUAALI5AAAyGAAAEAAAACYAAAAIAAAA//////////8="/>
              </a:ext>
            </a:extLst>
          </p:cNvSpPr>
          <p:nvPr/>
        </p:nvSpPr>
        <p:spPr>
          <a:xfrm flipH="1">
            <a:off x="8900795" y="2526711"/>
            <a:ext cx="204470" cy="98801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/>
            <a:tailEnd type="oval" w="med" len="med"/>
          </a:ln>
          <a:effectLst/>
        </p:spPr>
      </p:sp>
      <p:sp>
        <p:nvSpPr>
          <p:cNvPr id="32" name="TextBox 108">
            <a:extLst>
              <a:ext uri="{FF2B5EF4-FFF2-40B4-BE49-F238E27FC236}">
                <a16:creationId xmlns:a16="http://schemas.microsoft.com/office/drawing/2014/main" id="{F08B9067-7347-1C95-AC3D-A312247A48E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EAkg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A7MwAAVBMAACpAAABpFQAAECAAACYAAAAIAAAA//////////8="/>
              </a:ext>
            </a:extLst>
          </p:cNvSpPr>
          <p:nvPr/>
        </p:nvSpPr>
        <p:spPr>
          <a:xfrm>
            <a:off x="8054340" y="2188256"/>
            <a:ext cx="2102485" cy="3384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Pressurized He II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3" name="Straight Connector 136">
            <a:extLst>
              <a:ext uri="{FF2B5EF4-FFF2-40B4-BE49-F238E27FC236}">
                <a16:creationId xmlns:a16="http://schemas.microsoft.com/office/drawing/2014/main" id="{D70FB7E9-4829-8EDE-05BF-59B17C8D20A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gAAAP8AAABa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B0LgAAQxcAAHguAAA8IgAAEAAAACYAAAAIAAAA//////////8="/>
              </a:ext>
            </a:extLst>
          </p:cNvSpPr>
          <p:nvPr/>
        </p:nvSpPr>
        <p:spPr>
          <a:xfrm flipH="1">
            <a:off x="7277735" y="2827701"/>
            <a:ext cx="2540" cy="1783715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headEnd type="none"/>
            <a:tailEnd type="none"/>
          </a:ln>
          <a:effectLst/>
        </p:spPr>
      </p:sp>
      <p:cxnSp>
        <p:nvCxnSpPr>
          <p:cNvPr id="34" name="Straight Arrow Connector 137">
            <a:extLst>
              <a:ext uri="{FF2B5EF4-FFF2-40B4-BE49-F238E27FC236}">
                <a16:creationId xmlns:a16="http://schemas.microsoft.com/office/drawing/2014/main" id="{B934D710-46F3-E43E-8F2F-B72D40EF23BD}"/>
              </a:ext>
            </a:extLst>
          </p:cNvPr>
          <p:cNvCxnSpPr>
            <a:cxnSpLocks/>
            <a:stCxn id="17" idx="3"/>
            <a:extLst>
              <a:ext uri="smNativeData">
                <pr:smNativeData xmlns="" xmlns:p14="http://schemas.microsoft.com/office/powerpoint/2010/main" xmlns:pr="smNativeData" val="SMDATA_13_dKFUYRMAAAAlAAAADQAAAA0AAAAAkAAAAEgAAACQAAAASAAAAAAAAAAAAAAAAg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8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jJAAA4BoAAFQuAACSHQAAEAAAACYAAAAIAAAA//////////8="/>
              </a:ext>
            </a:extLst>
          </p:cNvCxnSpPr>
          <p:nvPr/>
        </p:nvCxnSpPr>
        <p:spPr>
          <a:xfrm>
            <a:off x="6113478" y="3704944"/>
            <a:ext cx="1087422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/>
            <a:tailEnd type="triangle" w="med" len="med"/>
          </a:ln>
          <a:effectLst/>
        </p:spPr>
      </p:cxnSp>
      <p:sp>
        <p:nvSpPr>
          <p:cNvPr id="37" name="Straight Connector 185">
            <a:extLst>
              <a:ext uri="{FF2B5EF4-FFF2-40B4-BE49-F238E27FC236}">
                <a16:creationId xmlns:a16="http://schemas.microsoft.com/office/drawing/2014/main" id="{F8C110C4-0D41-9FFC-A7C9-F4D68D6134B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CgAAAA0AAAAAkAAAAEgAAACQAAAASAAAAAAAAAAAAAAAAg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AxMQAASR0AAONBAACYJQAAEAAAACYAAAAIAAAA//////////8="/>
              </a:ext>
            </a:extLst>
          </p:cNvSpPr>
          <p:nvPr/>
        </p:nvSpPr>
        <p:spPr>
          <a:xfrm flipV="1">
            <a:off x="7491436" y="3806870"/>
            <a:ext cx="2945424" cy="146460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/>
            <a:tailEnd type="oval" w="med" len="med"/>
          </a:ln>
          <a:effectLst/>
        </p:spPr>
      </p:sp>
      <p:sp>
        <p:nvSpPr>
          <p:cNvPr id="38" name="TextBox 201">
            <a:extLst>
              <a:ext uri="{FF2B5EF4-FFF2-40B4-BE49-F238E27FC236}">
                <a16:creationId xmlns:a16="http://schemas.microsoft.com/office/drawing/2014/main" id="{A48E5118-3925-9170-0AEB-64FF11E9AC17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RJwAAzBcAANcsAABkGwAAECAAACYAAAAIAAAA//////////8="/>
              </a:ext>
            </a:extLst>
          </p:cNvSpPr>
          <p:nvPr/>
        </p:nvSpPr>
        <p:spPr>
          <a:xfrm>
            <a:off x="6134116" y="3704944"/>
            <a:ext cx="897890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Cross section</a:t>
            </a:r>
            <a:endParaRPr lang="en-us" sz="1600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5F7000-EEDC-9FCA-F9CB-1A49FC963623}"/>
              </a:ext>
            </a:extLst>
          </p:cNvPr>
          <p:cNvSpPr txBox="1"/>
          <p:nvPr/>
        </p:nvSpPr>
        <p:spPr>
          <a:xfrm>
            <a:off x="9789604" y="6157754"/>
            <a:ext cx="2016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P. Lebrun, L. Tavian. 2014. CAS</a:t>
            </a:r>
          </a:p>
        </p:txBody>
      </p:sp>
    </p:spTree>
    <p:extLst>
      <p:ext uri="{BB962C8B-B14F-4D97-AF65-F5344CB8AC3E}">
        <p14:creationId xmlns:p14="http://schemas.microsoft.com/office/powerpoint/2010/main" val="70690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advAuto="0"/>
      <p:bldP spid="30" grpId="0" animBg="1" advAuto="0"/>
      <p:bldP spid="31" grpId="0" animBg="1" advAuto="0"/>
      <p:bldP spid="32" grpId="0"/>
      <p:bldP spid="33" grpId="0" animBg="1" advAuto="0"/>
      <p:bldP spid="34" grpId="0" animBg="1" advAuto="0"/>
      <p:bldP spid="37" grpId="0" animBg="1" advAuto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process obstacles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04919E-7854-4955-2150-A5223EE2E96B}"/>
              </a:ext>
            </a:extLst>
          </p:cNvPr>
          <p:cNvSpPr txBox="1"/>
          <p:nvPr/>
        </p:nvSpPr>
        <p:spPr>
          <a:xfrm>
            <a:off x="1707736" y="615775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L. Evans. 2012. Philosophical Transactions of the Royal Society A</a:t>
            </a:r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id="{611A51DF-6A81-FA00-C8B9-B054B30D7EB5}"/>
              </a:ext>
            </a:extLst>
          </p:cNvPr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0w0AACULAAAyJgAA3SI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 rot="21540000">
            <a:off x="2152015" y="1811655"/>
            <a:ext cx="3961765" cy="38557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6" name="Straight Connector 54">
            <a:extLst>
              <a:ext uri="{FF2B5EF4-FFF2-40B4-BE49-F238E27FC236}">
                <a16:creationId xmlns:a16="http://schemas.microsoft.com/office/drawing/2014/main" id="{BDCD8D2E-1DF3-4674-1D6E-73C9140E5EC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3DQAAJg4AAJMVAABIFAAAEAAAACYAAAAIAAAA//////////8="/>
              </a:ext>
            </a:extLst>
          </p:cNvSpPr>
          <p:nvPr/>
        </p:nvSpPr>
        <p:spPr>
          <a:xfrm flipH="1">
            <a:off x="4943475" y="3124087"/>
            <a:ext cx="1755148" cy="22775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7" name="TextBox 55">
            <a:extLst>
              <a:ext uri="{FF2B5EF4-FFF2-40B4-BE49-F238E27FC236}">
                <a16:creationId xmlns:a16="http://schemas.microsoft.com/office/drawing/2014/main" id="{3D990AF2-B502-1FFC-3B21-94D82099E40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J3w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YCwAAjQoAAJYQAAAmDgAAECAAACYAAAAIAAAA//////////8="/>
              </a:ext>
            </a:extLst>
          </p:cNvSpPr>
          <p:nvPr/>
        </p:nvSpPr>
        <p:spPr>
          <a:xfrm>
            <a:off x="6698623" y="2806244"/>
            <a:ext cx="852170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Steel collars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5F7000-EEDC-9FCA-F9CB-1A49FC963623}"/>
              </a:ext>
            </a:extLst>
          </p:cNvPr>
          <p:cNvSpPr txBox="1"/>
          <p:nvPr/>
        </p:nvSpPr>
        <p:spPr>
          <a:xfrm>
            <a:off x="8484760" y="6157754"/>
            <a:ext cx="3321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M. Wilson. 2015. Joint Universities Accelerator School</a:t>
            </a:r>
          </a:p>
        </p:txBody>
      </p:sp>
      <p:pic>
        <p:nvPicPr>
          <p:cNvPr id="16" name="Picture 31">
            <a:extLst>
              <a:ext uri="{FF2B5EF4-FFF2-40B4-BE49-F238E27FC236}">
                <a16:creationId xmlns:a16="http://schemas.microsoft.com/office/drawing/2014/main" id="{843A6788-2E67-BFEF-50E5-0CC34D0A50EF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DCkAAF4JAABXOgAA4hw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484760" y="1328451"/>
            <a:ext cx="2136465" cy="241106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8" name="Straight Connector 54">
            <a:extLst>
              <a:ext uri="{FF2B5EF4-FFF2-40B4-BE49-F238E27FC236}">
                <a16:creationId xmlns:a16="http://schemas.microsoft.com/office/drawing/2014/main" id="{DCFE6BFF-203B-DCEC-9519-47820356D7C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3DQAAJg4AAJMVAABIFAAAEAAAACYAAAAIAAAA//////////8="/>
              </a:ext>
            </a:extLst>
          </p:cNvSpPr>
          <p:nvPr/>
        </p:nvSpPr>
        <p:spPr>
          <a:xfrm flipV="1">
            <a:off x="7481718" y="2539253"/>
            <a:ext cx="1300332" cy="58483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25" name="Oval 17">
            <a:extLst>
              <a:ext uri="{FF2B5EF4-FFF2-40B4-BE49-F238E27FC236}">
                <a16:creationId xmlns:a16="http://schemas.microsoft.com/office/drawing/2014/main" id="{B6EC07DE-FE6D-2DBD-9A67-EF2AEAA900F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C0AAAAAkAAAAEgAAACQAAAASAAAAAAAAAABAAAAAAAAAAEAAABQAAAAAAAAAAAA8D8AAAAAAADw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P8AAAA8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Bbm9UF////AQAAAAAAAAAAAAAAAAAAAAAAAAAAAAAAAAAAAAAAAAAA/wAAAH9/fwDn5uYDzMzMAMDA/wB/f38AAAAAAAAAAAAAAAAAAAAAAAAAAAAhAAAAGAAAABQAAAA/GQAA5A4AAOQaAACJEAAAEAAAACYAAAAIAAAA//////////8="/>
              </a:ext>
            </a:extLst>
          </p:cNvSpPr>
          <p:nvPr/>
        </p:nvSpPr>
        <p:spPr>
          <a:xfrm>
            <a:off x="4551680" y="3008358"/>
            <a:ext cx="267335" cy="26733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fr-fr">
              <a:solidFill>
                <a:srgbClr val="A31F34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35" name="Straight Arrow Connector 18">
            <a:extLst>
              <a:ext uri="{FF2B5EF4-FFF2-40B4-BE49-F238E27FC236}">
                <a16:creationId xmlns:a16="http://schemas.microsoft.com/office/drawing/2014/main" id="{AB9639DE-9E49-30A6-1BB8-E414A211CDED}"/>
              </a:ext>
            </a:extLst>
          </p:cNvPr>
          <p:cNvCxnSpPr>
            <a:cxnSpLocks/>
            <a:extLst>
              <a:ext uri="smNativeData">
                <pr:smNativeData xmlns="" xmlns:p14="http://schemas.microsoft.com/office/powerpoint/2010/main" xmlns:pr="smNativeData" val="SMDATA_13_dKFUYRMAAAAlAAAADQAAAA0AAAAAkAAAAEgAAACQAAAASAAAAAAAAAAAAAAAAg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8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4B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kGgAARw4AAB4tAAC2DwAAEAAAACYAAAAIAAAA//////////8="/>
              </a:ext>
            </a:extLst>
          </p:cNvCxnSpPr>
          <p:nvPr/>
        </p:nvCxnSpPr>
        <p:spPr>
          <a:xfrm flipV="1">
            <a:off x="4835672" y="1862071"/>
            <a:ext cx="4174978" cy="126201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/>
            <a:tailEnd type="triangle" w="med" len="med"/>
          </a:ln>
          <a:effectLst/>
        </p:spPr>
      </p:cxn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C4B36386-C532-7836-D42B-5AE57336996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bHwAACQsAAGgoAAA3DwAAEAAAACYAAAAIAAAA//////////8="/>
              </a:ext>
            </a:extLst>
          </p:cNvSpPr>
          <p:nvPr/>
        </p:nvSpPr>
        <p:spPr>
          <a:xfrm>
            <a:off x="6236452" y="1653574"/>
            <a:ext cx="1430655" cy="6794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 algn="ctr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200 micron thick spacing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030A189-6011-F760-DF12-1B191EEE8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8335" y="4059578"/>
            <a:ext cx="3825875" cy="157321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C8E9A66-44F8-0D16-7735-DFE020B910B6}"/>
              </a:ext>
            </a:extLst>
          </p:cNvPr>
          <p:cNvSpPr txBox="1"/>
          <p:nvPr/>
        </p:nvSpPr>
        <p:spPr>
          <a:xfrm>
            <a:off x="6153457" y="6165676"/>
            <a:ext cx="1978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P.P. Granieri. 2013. Cryogenics</a:t>
            </a:r>
          </a:p>
        </p:txBody>
      </p:sp>
      <p:sp>
        <p:nvSpPr>
          <p:cNvPr id="46" name="Oval 17">
            <a:extLst>
              <a:ext uri="{FF2B5EF4-FFF2-40B4-BE49-F238E27FC236}">
                <a16:creationId xmlns:a16="http://schemas.microsoft.com/office/drawing/2014/main" id="{54C56040-9350-1C32-983F-04AB14FDA22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C0AAAAAkAAAAEgAAACQAAAASAAAAAAAAAABAAAAAAAAAAEAAABQAAAAAAAAAAAA8D8AAAAAAADw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P8AAAA8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Bbm9UF////AQAAAAAAAAAAAAAAAAAAAAAAAAAAAAAAAAAAAAAAAAAA/wAAAH9/fwDn5uYDzMzMAMDA/wB/f38AAAAAAAAAAAAAAAAAAAAAAAAAAAAhAAAAGAAAABQAAAA/GQAA5A4AAOQaAACJEAAAEAAAACYAAAAIAAAA//////////8="/>
              </a:ext>
            </a:extLst>
          </p:cNvSpPr>
          <p:nvPr/>
        </p:nvSpPr>
        <p:spPr>
          <a:xfrm>
            <a:off x="4819015" y="3888257"/>
            <a:ext cx="267335" cy="26733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fr-fr">
              <a:solidFill>
                <a:srgbClr val="A31F34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47" name="Straight Arrow Connector 18">
            <a:extLst>
              <a:ext uri="{FF2B5EF4-FFF2-40B4-BE49-F238E27FC236}">
                <a16:creationId xmlns:a16="http://schemas.microsoft.com/office/drawing/2014/main" id="{EAA43234-A8FB-5FA6-8A90-75488FFE355A}"/>
              </a:ext>
            </a:extLst>
          </p:cNvPr>
          <p:cNvCxnSpPr>
            <a:cxnSpLocks/>
            <a:stCxn id="46" idx="5"/>
            <a:extLst>
              <a:ext uri="smNativeData">
                <pr:smNativeData xmlns="" xmlns:p14="http://schemas.microsoft.com/office/powerpoint/2010/main" xmlns:pr="smNativeData" val="SMDATA_13_dKFUYRMAAAAlAAAADQAAAA0AAAAAkAAAAEgAAACQAAAASAAAAAAAAAAAAAAAAg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8AAAA8AAAAAQAAABQAAAAUAAAAFAAAAAEAAAAAAAAAZAAAAGQAAAAC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4B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kGgAARw4AAB4tAAC2DwAAEAAAACYAAAAIAAAA//////////8="/>
              </a:ext>
            </a:extLst>
          </p:cNvCxnSpPr>
          <p:nvPr/>
        </p:nvCxnSpPr>
        <p:spPr>
          <a:xfrm>
            <a:off x="5047200" y="4116442"/>
            <a:ext cx="2896650" cy="67991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/>
            <a:tailEnd type="triangle" w="med" len="med"/>
          </a:ln>
          <a:effectLst/>
        </p:spPr>
      </p:cxnSp>
      <p:sp>
        <p:nvSpPr>
          <p:cNvPr id="53" name="Content Placeholder 5">
            <a:extLst>
              <a:ext uri="{FF2B5EF4-FFF2-40B4-BE49-F238E27FC236}">
                <a16:creationId xmlns:a16="http://schemas.microsoft.com/office/drawing/2014/main" id="{C60367F4-D0ED-8196-B516-509ED77033F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bHwAACQsAAGgoAAA3DwAAEAAAACYAAAAIAAAA//////////8="/>
              </a:ext>
            </a:extLst>
          </p:cNvSpPr>
          <p:nvPr/>
        </p:nvSpPr>
        <p:spPr>
          <a:xfrm>
            <a:off x="5983295" y="4684681"/>
            <a:ext cx="1430655" cy="6794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 algn="ctr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10 micron thick spacing</a:t>
            </a:r>
          </a:p>
        </p:txBody>
      </p:sp>
      <p:sp>
        <p:nvSpPr>
          <p:cNvPr id="54" name="TextBox 55">
            <a:extLst>
              <a:ext uri="{FF2B5EF4-FFF2-40B4-BE49-F238E27FC236}">
                <a16:creationId xmlns:a16="http://schemas.microsoft.com/office/drawing/2014/main" id="{C49A5B70-9425-F9F9-68A9-E24D4C09E97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J3w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YCwAAjQoAAJYQAAAmDgAAECAAACYAAAAIAAAA//////////8="/>
              </a:ext>
            </a:extLst>
          </p:cNvSpPr>
          <p:nvPr/>
        </p:nvSpPr>
        <p:spPr>
          <a:xfrm>
            <a:off x="6200238" y="5563893"/>
            <a:ext cx="1426884" cy="38890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Conductor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5" name="Straight Connector 54">
            <a:extLst>
              <a:ext uri="{FF2B5EF4-FFF2-40B4-BE49-F238E27FC236}">
                <a16:creationId xmlns:a16="http://schemas.microsoft.com/office/drawing/2014/main" id="{35D50773-ADD8-B302-4C41-73144A011FE5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3DQAAJg4AAJMVAABIFAAAEAAAACYAAAAIAAAA//////////8="/>
              </a:ext>
            </a:extLst>
          </p:cNvSpPr>
          <p:nvPr/>
        </p:nvSpPr>
        <p:spPr>
          <a:xfrm flipV="1">
            <a:off x="7389016" y="5260378"/>
            <a:ext cx="742868" cy="3592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C0693D-8A07-E74A-5C4A-F5AC56D9457F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J3w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BYCwAAjQoAAJYQAAAmDgAAECAAACYAAAAIAAAA//////////8="/>
              </a:ext>
            </a:extLst>
          </p:cNvSpPr>
          <p:nvPr/>
        </p:nvSpPr>
        <p:spPr>
          <a:xfrm>
            <a:off x="9497165" y="5654410"/>
            <a:ext cx="1931647" cy="38890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6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Insulating tape</a:t>
            </a:r>
            <a:endParaRPr lang="en-us" sz="16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7" name="Straight Connector 56">
            <a:extLst>
              <a:ext uri="{FF2B5EF4-FFF2-40B4-BE49-F238E27FC236}">
                <a16:creationId xmlns:a16="http://schemas.microsoft.com/office/drawing/2014/main" id="{08D07A1D-B9D8-6860-B93E-27F32BB59EBF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E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////AQAAAAAAAAAAAAAAAAAAAAAAAAAAAAAAAAAAAAAAAAAA/wAAAH9/fwDn5uYDzMzMAMDA/wB/f38AAAAAAAAAAAAAAAAAAAAAAAAAAAAhAAAAGAAAABQAAAD3DQAAJg4AAJMVAABIFAAAEAAAACYAAAAIAAAA//////////8="/>
              </a:ext>
            </a:extLst>
          </p:cNvSpPr>
          <p:nvPr/>
        </p:nvSpPr>
        <p:spPr>
          <a:xfrm flipH="1" flipV="1">
            <a:off x="9320662" y="5095875"/>
            <a:ext cx="353006" cy="63590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oval" w="med" len="med"/>
          </a:ln>
          <a:effectLst/>
        </p:spPr>
      </p:sp>
    </p:spTree>
    <p:extLst>
      <p:ext uri="{BB962C8B-B14F-4D97-AF65-F5344CB8AC3E}">
        <p14:creationId xmlns:p14="http://schemas.microsoft.com/office/powerpoint/2010/main" val="2403020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heat and mass transfer studies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0D12B5-001D-41D9-62E0-FC1593C4AFB4}"/>
              </a:ext>
            </a:extLst>
          </p:cNvPr>
          <p:cNvSpPr/>
          <p:nvPr/>
        </p:nvSpPr>
        <p:spPr>
          <a:xfrm>
            <a:off x="1947459" y="1332253"/>
            <a:ext cx="9665001" cy="1115282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How does He II behave during phase transitions in confined geometries?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How to simulate it via numerical modeling?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890E15-A23F-A056-1376-83B2DE3AABD7}"/>
              </a:ext>
            </a:extLst>
          </p:cNvPr>
          <p:cNvSpPr/>
          <p:nvPr/>
        </p:nvSpPr>
        <p:spPr>
          <a:xfrm>
            <a:off x="1947458" y="2869996"/>
            <a:ext cx="9665002" cy="3018382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Research work: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Experimental: test campaigns in He II cryostat in high-aspect ratio channels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Analytical: dimensional study and generalization of the He II equations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Numerical: CFD modelling of He II and its phase transitions with OpenFOAM</a:t>
            </a:r>
          </a:p>
        </p:txBody>
      </p:sp>
    </p:spTree>
    <p:extLst>
      <p:ext uri="{BB962C8B-B14F-4D97-AF65-F5344CB8AC3E}">
        <p14:creationId xmlns:p14="http://schemas.microsoft.com/office/powerpoint/2010/main" val="73857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Experimental rig and operations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55ACAFEE-431B-6B41-DC7E-1A74A9C8D9ED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6gkAADEHAADfMAAABi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866265" y="1163026"/>
            <a:ext cx="6039485" cy="50899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A36067BA-2B11-43DF-0290-AC70CD940A6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KGgX8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A6MwAAwgYAAFBJAAA6EAAAEAAAACYAAAAIAAAA//////////8="/>
              </a:ext>
            </a:extLst>
          </p:cNvSpPr>
          <p:nvPr/>
        </p:nvSpPr>
        <p:spPr>
          <a:xfrm>
            <a:off x="8220084" y="1098550"/>
            <a:ext cx="3590290" cy="1539240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Claudet-type cryostat: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Double bath system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Pressurized He II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Pressure-regulated temperature</a:t>
            </a:r>
            <a:endParaRPr lang="fr-fr" sz="1600" i="1" baseline="-24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4778141C-D8A4-83B6-6C38-F3401845B7A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OzIAAO4TAABPSgAAPic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063865" y="3202033"/>
            <a:ext cx="3914140" cy="31394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1" name="TextBox 8">
            <a:extLst>
              <a:ext uri="{FF2B5EF4-FFF2-40B4-BE49-F238E27FC236}">
                <a16:creationId xmlns:a16="http://schemas.microsoft.com/office/drawing/2014/main" id="{724B5241-3F2C-3768-009D-F7E2F6E3252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NwAAIhIAAB9FAAAHFAAAECAAACYAAAAIAAAA//////////8="/>
              </a:ext>
            </a:extLst>
          </p:cNvSpPr>
          <p:nvPr/>
        </p:nvSpPr>
        <p:spPr>
          <a:xfrm>
            <a:off x="8637905" y="2858042"/>
            <a:ext cx="2969260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Helium phase diagram</a:t>
            </a:r>
          </a:p>
        </p:txBody>
      </p:sp>
    </p:spTree>
    <p:extLst>
      <p:ext uri="{BB962C8B-B14F-4D97-AF65-F5344CB8AC3E}">
        <p14:creationId xmlns:p14="http://schemas.microsoft.com/office/powerpoint/2010/main" val="1318376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 and channel setup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4AE884-E3CD-DE41-04B1-61E8D5CF6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698" y="1370376"/>
            <a:ext cx="5371238" cy="46111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552F0E-13F9-CD15-7A13-86160BA89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5819" y="1282088"/>
            <a:ext cx="4212065" cy="25298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F457AD-3A9E-8755-313A-C1B41339F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819" y="3831613"/>
            <a:ext cx="4302885" cy="2529863"/>
          </a:xfrm>
          <a:prstGeom prst="rect">
            <a:avLst/>
          </a:prstGeom>
        </p:spPr>
      </p:pic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6AFA1AF5-C594-712E-3153-D94CA2F49A8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DsOQAA6QgAABJJAAC0EwAAEAAAACYAAAAIAAAA//////////8="/>
              </a:ext>
            </a:extLst>
          </p:cNvSpPr>
          <p:nvPr/>
        </p:nvSpPr>
        <p:spPr>
          <a:xfrm>
            <a:off x="6771982" y="2706364"/>
            <a:ext cx="813823" cy="1868468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en-us" sz="14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0.2-0.5 mm thick</a:t>
            </a:r>
          </a:p>
          <a:p>
            <a:pPr marL="0" indent="0">
              <a:lnSpc>
                <a:spcPct val="100000"/>
              </a:lnSpc>
              <a:buNone/>
              <a:defRPr lang="en-us"/>
            </a:pPr>
            <a:r>
              <a:rPr lang="en-us" sz="14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14 cm long</a:t>
            </a:r>
          </a:p>
          <a:p>
            <a:pPr marL="0" indent="0">
              <a:lnSpc>
                <a:spcPct val="100000"/>
              </a:lnSpc>
              <a:buNone/>
              <a:defRPr lang="en-us"/>
            </a:pPr>
            <a:r>
              <a:rPr lang="en-us" sz="14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 cm wide</a:t>
            </a:r>
          </a:p>
        </p:txBody>
      </p:sp>
    </p:spTree>
    <p:extLst>
      <p:ext uri="{BB962C8B-B14F-4D97-AF65-F5344CB8AC3E}">
        <p14:creationId xmlns:p14="http://schemas.microsoft.com/office/powerpoint/2010/main" val="215542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Clamped flux tests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1BF6CC9A-64B1-9FF3-CD45-85557618229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igoAAEgKAAABLAAA5S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660206" y="1365567"/>
            <a:ext cx="5440045" cy="481393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E3D2475F-942A-A995-09CC-754B16F3671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AILgAA1ggAAPdIAACfEwAAEAAAACYAAAAIAAAA//////////8="/>
              </a:ext>
            </a:extLst>
          </p:cNvSpPr>
          <p:nvPr/>
        </p:nvSpPr>
        <p:spPr>
          <a:xfrm>
            <a:off x="7482840" y="1436370"/>
            <a:ext cx="4378325" cy="1423693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Constant heat flux applied since time 0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Fixed bath temperature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Measurements at the sensors’ location: TS1 (close to heater) </a:t>
            </a:r>
            <a:r>
              <a:rPr lang="fr-fr" sz="1600">
                <a:solidFill>
                  <a:srgbClr val="000000"/>
                </a:solidFill>
                <a:latin typeface="Wingdings" charset="2"/>
                <a:ea typeface="Open Sans" pitchFamily="2" charset="0"/>
                <a:cs typeface="Open Sans" pitchFamily="2" charset="0"/>
              </a:rPr>
              <a:t></a:t>
            </a: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TS8 (close to bath)</a:t>
            </a:r>
            <a:endParaRPr lang="en-us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792BBC18-A861-2AD3-1CFC-0D610688412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D+MQAAKhwAALVGAAD0JgAAEAAAACYAAAAIAAAA//////////8="/>
              </a:ext>
            </a:extLst>
          </p:cNvSpPr>
          <p:nvPr/>
        </p:nvSpPr>
        <p:spPr>
          <a:xfrm>
            <a:off x="8015922" y="4305211"/>
            <a:ext cx="3367405" cy="1753870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Temperature difference with respect to the bath (1.8 K)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0.2 mm thick channel</a:t>
            </a:r>
            <a:endParaRPr lang="en-us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r>
              <a:rPr lang="en-us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horizontal orientation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22.5 kW/m</a:t>
            </a:r>
            <a:r>
              <a:rPr lang="fr-fr" sz="1600" baseline="30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600" baseline="30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2" name="Rectangle 33">
            <a:extLst>
              <a:ext uri="{FF2B5EF4-FFF2-40B4-BE49-F238E27FC236}">
                <a16:creationId xmlns:a16="http://schemas.microsoft.com/office/drawing/2014/main" id="{31A1EF75-3A2E-D52D-A263-2F3B141DAC4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BAAAAAAAAAAEAAABQAAAAAAAAAAAA4D8AAAAAAADgPwAAAAAAAOA/AAAAAAAA4D8AAAAAAADgPwAAAAAAAOA/AAAAAAAA4D8AAAAAAADgPwAAAAAAAOA/AAAAAAAA4D8CAAAAjAAAAAEAAAAAAAAAW5vVD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AAAAAQAAAAAAAAAAAAAAAAAAAAAAAAAAAAAAAAAAAAAAAAAARHOeAH9/fwAAAAADzMzMAMDA/wB/f38AAAAAAAAAAAAAAAAAAAAAAAAAAAAhAAAAGAAAABQAAAAZNwAAZBcAAIxAAAA+GAAAEAAAACYAAAAIAAAA//////////8="/>
              </a:ext>
            </a:extLst>
          </p:cNvSpPr>
          <p:nvPr/>
        </p:nvSpPr>
        <p:spPr>
          <a:xfrm rot="16200000">
            <a:off x="9578340" y="2770528"/>
            <a:ext cx="138430" cy="153606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24" name="Rectangle 34">
            <a:extLst>
              <a:ext uri="{FF2B5EF4-FFF2-40B4-BE49-F238E27FC236}">
                <a16:creationId xmlns:a16="http://schemas.microsoft.com/office/drawing/2014/main" id="{7A05398E-0465-BEF9-B21D-E38A59CA231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BAAAAAAAAAAEAAABQAAAAAAAAAAAA4D8AAAAAAADg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CVNgAAZBcAABk3AAA+GAAAEAAAACYAAAAIAAAA//////////8="/>
              </a:ext>
            </a:extLst>
          </p:cNvSpPr>
          <p:nvPr/>
        </p:nvSpPr>
        <p:spPr>
          <a:xfrm rot="16200000">
            <a:off x="8768715" y="3496333"/>
            <a:ext cx="138430" cy="838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26" name="Down Arrow 35">
            <a:extLst>
              <a:ext uri="{FF2B5EF4-FFF2-40B4-BE49-F238E27FC236}">
                <a16:creationId xmlns:a16="http://schemas.microsoft.com/office/drawing/2014/main" id="{6CF49103-2871-0552-6CE9-20F130DA156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ywAAAA0AAAAAkAAAAEgAAACQAAAASAAAAAAAAAABAAAAAAAAAAEAAABQAAAAr9X/v+BI6D9pqbwd4bTUPw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BAAAAAAAAAGMAP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BjADwAAAAAAQAAAAAAAAAAAAAAAAAAAAAAAAAAAAAAAAAAAAAAAAAAYwA8AH9/fwAAAAADzMzMAMDA/wB/f38AAAAAAAAAAAAAAAAAAAAAAAAAAAAhAAAAGAAAABQAAABTQQAASBYAAJtBAACCGAAAEAAAACYAAAAIAAAA//////////8="/>
              </a:ext>
            </a:extLst>
          </p:cNvSpPr>
          <p:nvPr/>
        </p:nvSpPr>
        <p:spPr>
          <a:xfrm>
            <a:off x="10542270" y="3288688"/>
            <a:ext cx="45720" cy="361950"/>
          </a:xfrm>
          <a:prstGeom prst="downArrow">
            <a:avLst>
              <a:gd name="adj1" fmla="val 32354"/>
              <a:gd name="adj2" fmla="val 190874"/>
            </a:avLst>
          </a:prstGeom>
          <a:solidFill>
            <a:srgbClr val="104282"/>
          </a:solidFill>
          <a:ln w="1270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27" name="TextBox 36">
            <a:extLst>
              <a:ext uri="{FF2B5EF4-FFF2-40B4-BE49-F238E27FC236}">
                <a16:creationId xmlns:a16="http://schemas.microsoft.com/office/drawing/2014/main" id="{F546811A-8ED4-2383-9642-7319435E41A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GQAAAmRUAAIdBAAA1FwAAECAAACYAAAAIAAAA//////////8="/>
              </a:ext>
            </a:extLst>
          </p:cNvSpPr>
          <p:nvPr/>
        </p:nvSpPr>
        <p:spPr>
          <a:xfrm>
            <a:off x="10330815" y="3177563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</a:t>
            </a:r>
            <a:endParaRPr lang="en-us" sz="1100" i="1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15483079-341D-22AC-4486-AF7D5722C9F8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e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A0NgAA5hUAABRCAAB2GgAAEAAAACYAAAAIAAAA//////////8="/>
              </a:ext>
            </a:extLst>
          </p:cNvSpPr>
          <p:nvPr/>
        </p:nvSpPr>
        <p:spPr>
          <a:xfrm rot="16200000">
            <a:off x="9328785" y="2632098"/>
            <a:ext cx="741680" cy="1930400"/>
          </a:xfrm>
          <a:prstGeom prst="rect">
            <a:avLst/>
          </a:prstGeom>
          <a:noFill/>
          <a:ln w="1905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 baseline="300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9" name="Down Arrow 47">
            <a:extLst>
              <a:ext uri="{FF2B5EF4-FFF2-40B4-BE49-F238E27FC236}">
                <a16:creationId xmlns:a16="http://schemas.microsoft.com/office/drawing/2014/main" id="{9889F102-E751-5252-B2AF-D8D3205AFA1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ywAAAA0AAAAAkAAAAEgAAACQAAAASAAAAAAAAAABAAAAAAAAAAEAAABQAAAAmV9lfpX55T8nFCLgEKrS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BANwAArRcAAEI4AAD1FwAAEAAAACYAAAAIAAAA//////////8="/>
              </a:ext>
            </a:extLst>
          </p:cNvSpPr>
          <p:nvPr/>
        </p:nvSpPr>
        <p:spPr>
          <a:xfrm rot="16200000">
            <a:off x="8963660" y="3456328"/>
            <a:ext cx="45720" cy="163830"/>
          </a:xfrm>
          <a:prstGeom prst="downArrow">
            <a:avLst>
              <a:gd name="adj1" fmla="val 29163"/>
              <a:gd name="adj2" fmla="val 112260"/>
            </a:avLst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1A831730-0E63-3E07-EAAB-52EBC5A9E09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6NgAA5hUAAHs4AACCFwAAECAAACYAAAAIAAAA//////////8="/>
              </a:ext>
            </a:extLst>
          </p:cNvSpPr>
          <p:nvPr/>
        </p:nvSpPr>
        <p:spPr>
          <a:xfrm>
            <a:off x="8860155" y="3226458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endParaRPr lang="en-us" sz="1100" i="1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31" name="Straight Arrow Connector 2">
            <a:extLst>
              <a:ext uri="{FF2B5EF4-FFF2-40B4-BE49-F238E27FC236}">
                <a16:creationId xmlns:a16="http://schemas.microsoft.com/office/drawing/2014/main" id="{D5FE7D97-27AF-F029-8C4E-DEBB1FA5E16A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ONwAAIRgAAI83AADLGAAAEAAAACYAAAAIAAAA//////////8="/>
              </a:ext>
            </a:extLst>
          </p:cNvCxnSpPr>
          <p:nvPr/>
        </p:nvCxnSpPr>
        <p:spPr>
          <a:xfrm rot="5400000">
            <a:off x="8900795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2" name="Straight Arrow Connector 51">
            <a:extLst>
              <a:ext uri="{FF2B5EF4-FFF2-40B4-BE49-F238E27FC236}">
                <a16:creationId xmlns:a16="http://schemas.microsoft.com/office/drawing/2014/main" id="{32EC03C1-2D5E-0BF7-6C3A-13AD42A1B63E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7OAAAIRgAALw4AADLGAAAEAAAACYAAAAIAAAA//////////8="/>
              </a:ext>
            </a:extLst>
          </p:cNvCxnSpPr>
          <p:nvPr/>
        </p:nvCxnSpPr>
        <p:spPr>
          <a:xfrm rot="5400000">
            <a:off x="9091930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3" name="Straight Arrow Connector 52">
            <a:extLst>
              <a:ext uri="{FF2B5EF4-FFF2-40B4-BE49-F238E27FC236}">
                <a16:creationId xmlns:a16="http://schemas.microsoft.com/office/drawing/2014/main" id="{F924D8D6-38E2-F08E-8ACE-1F783247FF2B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pOQAAIRgAAOo5AADLGAAAEAAAACYAAAAIAAAA//////////8="/>
              </a:ext>
            </a:extLst>
          </p:cNvCxnSpPr>
          <p:nvPr/>
        </p:nvCxnSpPr>
        <p:spPr>
          <a:xfrm rot="5400000">
            <a:off x="9283700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4" name="Straight Arrow Connector 53">
            <a:extLst>
              <a:ext uri="{FF2B5EF4-FFF2-40B4-BE49-F238E27FC236}">
                <a16:creationId xmlns:a16="http://schemas.microsoft.com/office/drawing/2014/main" id="{3BE85F9D-7B95-D899-FE18-4D53CEDEFB51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PwAAIRgAAM0/AADLGAAAEAAAACYAAAAIAAAA//////////8="/>
              </a:ext>
            </a:extLst>
          </p:cNvCxnSpPr>
          <p:nvPr/>
        </p:nvCxnSpPr>
        <p:spPr>
          <a:xfrm rot="5400000">
            <a:off x="10240645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5" name="Straight Arrow Connector 54">
            <a:extLst>
              <a:ext uri="{FF2B5EF4-FFF2-40B4-BE49-F238E27FC236}">
                <a16:creationId xmlns:a16="http://schemas.microsoft.com/office/drawing/2014/main" id="{2A71E32E-9D35-78B2-CEA6-6DC6898929E4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WOwAAIRgAABc7AADLGAAAEAAAACYAAAAIAAAA//////////8="/>
              </a:ext>
            </a:extLst>
          </p:cNvCxnSpPr>
          <p:nvPr/>
        </p:nvCxnSpPr>
        <p:spPr>
          <a:xfrm rot="5400000">
            <a:off x="9474835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6" name="Straight Arrow Connector 55">
            <a:extLst>
              <a:ext uri="{FF2B5EF4-FFF2-40B4-BE49-F238E27FC236}">
                <a16:creationId xmlns:a16="http://schemas.microsoft.com/office/drawing/2014/main" id="{FC9F10AE-3742-8765-9E90-AC855E640FD8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EPAAAIRgAAEU8AADLGAAAEAAAACYAAAAIAAAA//////////8="/>
              </a:ext>
            </a:extLst>
          </p:cNvCxnSpPr>
          <p:nvPr/>
        </p:nvCxnSpPr>
        <p:spPr>
          <a:xfrm rot="5400000">
            <a:off x="9666605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7" name="Straight Arrow Connector 56">
            <a:extLst>
              <a:ext uri="{FF2B5EF4-FFF2-40B4-BE49-F238E27FC236}">
                <a16:creationId xmlns:a16="http://schemas.microsoft.com/office/drawing/2014/main" id="{31B57518-7D91-65E6-E662-66CFAB157800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xPQAAIRgAAHI9AADLGAAAEAAAACYAAAAIAAAA//////////8="/>
              </a:ext>
            </a:extLst>
          </p:cNvCxnSpPr>
          <p:nvPr/>
        </p:nvCxnSpPr>
        <p:spPr>
          <a:xfrm rot="5400000">
            <a:off x="9857740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8" name="Straight Arrow Connector 57">
            <a:extLst>
              <a:ext uri="{FF2B5EF4-FFF2-40B4-BE49-F238E27FC236}">
                <a16:creationId xmlns:a16="http://schemas.microsoft.com/office/drawing/2014/main" id="{A3C2A612-CBE3-BBFB-1A3F-CC9714F6B421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PgAAIRgAAKA+AADLGAAAEAAAACYAAAAIAAAA//////////8="/>
              </a:ext>
            </a:extLst>
          </p:cNvCxnSpPr>
          <p:nvPr/>
        </p:nvCxnSpPr>
        <p:spPr>
          <a:xfrm rot="5400000">
            <a:off x="10049510" y="3642383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39" name="TextBox 58">
            <a:extLst>
              <a:ext uri="{FF2B5EF4-FFF2-40B4-BE49-F238E27FC236}">
                <a16:creationId xmlns:a16="http://schemas.microsoft.com/office/drawing/2014/main" id="{E96FB10A-7550-F63F-634E-20B65CA8592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NgAAghgAANw4AAAeGgAAECAAACYAAAAIAAAA//////////8="/>
              </a:ext>
            </a:extLst>
          </p:cNvSpPr>
          <p:nvPr/>
        </p:nvSpPr>
        <p:spPr>
          <a:xfrm>
            <a:off x="8742680" y="3650638"/>
            <a:ext cx="42354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TS1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0" name="TextBox 59">
            <a:extLst>
              <a:ext uri="{FF2B5EF4-FFF2-40B4-BE49-F238E27FC236}">
                <a16:creationId xmlns:a16="http://schemas.microsoft.com/office/drawing/2014/main" id="{7AC96BF7-9DFA-6FC5-9A46-D6F1CAA43E9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+PgAAixgAABpBAAAnGgAAECAAACYAAAAIAAAA//////////8="/>
              </a:ext>
            </a:extLst>
          </p:cNvSpPr>
          <p:nvPr/>
        </p:nvSpPr>
        <p:spPr>
          <a:xfrm>
            <a:off x="10081895" y="3656353"/>
            <a:ext cx="424180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TS8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41" name="Straight Arrow Connector 60">
            <a:extLst>
              <a:ext uri="{FF2B5EF4-FFF2-40B4-BE49-F238E27FC236}">
                <a16:creationId xmlns:a16="http://schemas.microsoft.com/office/drawing/2014/main" id="{52572CCC-3710-F8E7-ABBD-A7CA41880B93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B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7OAAAWBkAAOc+AABZGQAAEAAAACYAAAAIAAAA//////////8="/>
              </a:ext>
            </a:extLst>
          </p:cNvCxnSpPr>
          <p:nvPr/>
        </p:nvCxnSpPr>
        <p:spPr>
          <a:xfrm rot="16200000">
            <a:off x="9625965" y="3265193"/>
            <a:ext cx="635" cy="104394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lgDash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521074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Temperature evolution above </a:t>
            </a:r>
            <a:r>
              <a:rPr lang="en-US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r>
              <a:rPr lang="en-US" baseline="-25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B04AA91-0E5D-10D5-1F2B-C14E61EBABB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RAAAQ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tQgAAmRAAAABLAAAYHQAAECAAACYAAAAIAAAA//////////8="/>
              </a:ext>
            </a:extLst>
          </p:cNvSpPr>
          <p:nvPr/>
        </p:nvSpPr>
        <p:spPr>
          <a:xfrm>
            <a:off x="8762164" y="4365801"/>
            <a:ext cx="2112144" cy="118587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n-us" sz="14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Temperature evolutions at T</a:t>
            </a:r>
            <a:r>
              <a:rPr lang="en-us" sz="1400" baseline="-240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</a:t>
            </a:r>
            <a:r>
              <a:rPr lang="en-us" sz="14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1.9 K for different heat fluxes in the horizontal 0.2 mm thick channel</a:t>
            </a:r>
            <a:endParaRPr lang="en-us" sz="1400" i="1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C23D5CA-26C9-BDE3-4318-45469F12186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5AkAAKAGAADyGwAAeh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253624" y="1239450"/>
            <a:ext cx="2661450" cy="248409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19488365-45C5-9016-2D50-698A0C94CF44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RR0AAKAGAAAnLwAAcxc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401255" y="1239037"/>
            <a:ext cx="2636114" cy="248006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561B438E-FE92-4050-9FA3-4EFA977680F5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ezAAAGYGAAAYQgAAkBc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8520101" y="1207354"/>
            <a:ext cx="2596383" cy="253016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A63994AF-77FA-4A67-E552-DED13BC11C43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0QoAALQXAAD1GwAAcigAABAAAAAmAAAACAAAAP//////////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373764" y="3853180"/>
            <a:ext cx="2543215" cy="248409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2" name="Picture 6">
            <a:extLst>
              <a:ext uri="{FF2B5EF4-FFF2-40B4-BE49-F238E27FC236}">
                <a16:creationId xmlns:a16="http://schemas.microsoft.com/office/drawing/2014/main" id="{EA94F0D7-59A4-CACC-998C-5F3FD88FAA35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bx0AAJAXAAAnLwAAdigAABAAAAAmAAAACAAAAP//////////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5408376" y="3830320"/>
            <a:ext cx="2628993" cy="250728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405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dvAuto="0"/>
      <p:bldP spid="23" grpId="0" animBg="1" advAuto="0"/>
      <p:bldP spid="25" grpId="0" animBg="1" advAuto="0"/>
      <p:bldP spid="42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Double-front propagation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33">
            <a:extLst>
              <a:ext uri="{FF2B5EF4-FFF2-40B4-BE49-F238E27FC236}">
                <a16:creationId xmlns:a16="http://schemas.microsoft.com/office/drawing/2014/main" id="{9D5E0BF9-AA1A-462F-3845-BBF7425955BF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wRMAAAAAAAAAAAAAAAAAAAAAAABkAAAAZAAAAAAAAAAjAAAABAAAAGQAAAAXAAAAFAAAAAAAAAAAAAAA/38AAP9/AAAAAAAACQAAAAQAAACsIeqK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uywAAG4IAAAPRgAATygAABAAAAAmAAAACAAAAP//////////"/>
              </a:ext>
            </a:extLst>
          </p:cNvPicPr>
          <p:nvPr/>
        </p:nvPicPr>
        <p:blipFill>
          <a:blip r:embed="rId3"/>
          <a:srcRect l="50570"/>
          <a:stretch>
            <a:fillRect/>
          </a:stretch>
        </p:blipFill>
        <p:spPr>
          <a:xfrm>
            <a:off x="5714365" y="1201944"/>
            <a:ext cx="4117340" cy="518223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94E183-AF84-054D-CCE0-56D4090A75BF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DDEwAAAAAAAAAAAABkAAAAZAAAAAAAAAAjAAAABAAAAGQAAAAXAAAAFAAAAAAAAAAAAAAA/38AAP9/AAAAAAAACQAAAAQAAAA+208f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FQ4AAG4IAABlJwAATygAABAAAAAmAAAACAAAAP//////////"/>
              </a:ext>
            </a:extLst>
          </p:cNvPicPr>
          <p:nvPr/>
        </p:nvPicPr>
        <p:blipFill>
          <a:blip r:embed="rId3"/>
          <a:srcRect r="50590"/>
          <a:stretch>
            <a:fillRect/>
          </a:stretch>
        </p:blipFill>
        <p:spPr>
          <a:xfrm>
            <a:off x="1560830" y="1201944"/>
            <a:ext cx="4114800" cy="518223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9" name="TextBox 8">
            <a:extLst>
              <a:ext uri="{FF2B5EF4-FFF2-40B4-BE49-F238E27FC236}">
                <a16:creationId xmlns:a16="http://schemas.microsoft.com/office/drawing/2014/main" id="{CF00386D-53DF-82FF-2431-361C30EE29B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8nXc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DgAAqAYAACsoAACNCAAAECAAACYAAAAIAAAA//////////8="/>
              </a:ext>
            </a:extLst>
          </p:cNvSpPr>
          <p:nvPr/>
        </p:nvSpPr>
        <p:spPr>
          <a:xfrm>
            <a:off x="4095751" y="4059578"/>
            <a:ext cx="1278889" cy="6978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n-us" sz="1400">
                <a:latin typeface="Open Sans" pitchFamily="2" charset="0"/>
                <a:ea typeface="Open Sans" pitchFamily="2" charset="0"/>
                <a:cs typeface="Open Sans" pitchFamily="2" charset="0"/>
              </a:rPr>
              <a:t>at TS1 in the </a:t>
            </a:r>
            <a:r>
              <a:rPr lang="en-us" sz="14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0.2 mm thick </a:t>
            </a:r>
            <a:r>
              <a:rPr lang="en-us" sz="1400">
                <a:latin typeface="Open Sans" pitchFamily="2" charset="0"/>
                <a:ea typeface="Open Sans" pitchFamily="2" charset="0"/>
                <a:cs typeface="Open Sans" pitchFamily="2" charset="0"/>
              </a:rPr>
              <a:t>channel</a:t>
            </a:r>
            <a:endParaRPr lang="en-us" sz="1400" i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24" name="Straight Arrow Connector 22">
            <a:extLst>
              <a:ext uri="{FF2B5EF4-FFF2-40B4-BE49-F238E27FC236}">
                <a16:creationId xmlns:a16="http://schemas.microsoft.com/office/drawing/2014/main" id="{1E6AC872-AEC1-BBB7-BC3F-2F79C9458F2A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gAAAAMAAAAEAAAAAAAAAAAAAAAAAAAAAAAAAAeAAAAaAAAAAAAAAAAAAAAAAAAAAAAAAAAAAAAECcAABAnAAAAAAAAAAAAAAAAAAAAAAAAAAAAAAAAAAAAAAAAAAAAABQAAAAAAAAAwMD/AAAAAABkAAAAMgAAAAAAAABkAAAAAAAAAH9/fwAKAAAAHwAAAFQAAAD///8AAAAAAQAAAAAAAAAAAAAAAAAAAAAAAAAAAAAAAAAAAAAAAAAA/wAAAH9/fwAAAAADzMzMAMDA/wB/f38AAAAAAAAAAAAAAAAAAAAAAAAAAAAhAAAAGAAAABQAAAClFAAAlg0AAMEUAAC7IwAAEAAAACYAAAAIAAAA//////////8="/>
              </a:ext>
            </a:extLst>
          </p:cNvCxnSpPr>
          <p:nvPr/>
        </p:nvCxnSpPr>
        <p:spPr>
          <a:xfrm rot="5400000">
            <a:off x="836930" y="3830844"/>
            <a:ext cx="3599815" cy="177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26" name="Straight Arrow Connector 31">
            <a:extLst>
              <a:ext uri="{FF2B5EF4-FFF2-40B4-BE49-F238E27FC236}">
                <a16:creationId xmlns:a16="http://schemas.microsoft.com/office/drawing/2014/main" id="{BB6A5F7A-11D4-8BD3-943D-2580E5D10D97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gAAAAMAAAAEAAAAAAAAAAAAAAAAAAAAAAAAAAeAAAAaAAAAAAAAAAAAAAAAAAAAAAAAAAAAAAAECcAABAnAAAAAAAAAAAAAAAAAAAAAAAAAAAAAAAAAAAAAAAAAAAAABQAAAAAAAAAwMD/AAAAAABkAAAAMgAAAAAAAABkAAAAAAAAAH9/fwAKAAAAHwAAAFQAAAD///8AAAAAAQAAAAAAAAAAAAAAAAAAAAAAAAAAAAAAAAAAAAAAAAAA/wAAAH9/fwAAAAADzMzMAMDA/wB/f38AAAAAAAAAAAAAAAAAAAAAAAAAAAAhAAAAGAAAABQAAAA+GwAAlg0AAFsbAAC7IwAAEAAAACYAAAAIAAAA//////////8="/>
              </a:ext>
            </a:extLst>
          </p:cNvCxnSpPr>
          <p:nvPr/>
        </p:nvCxnSpPr>
        <p:spPr>
          <a:xfrm rot="5400000">
            <a:off x="1909445" y="3830844"/>
            <a:ext cx="3599815" cy="1841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none"/>
          </a:ln>
          <a:effectLst/>
        </p:spPr>
      </p:cxnSp>
      <p:cxnSp>
        <p:nvCxnSpPr>
          <p:cNvPr id="27" name="Straight Arrow Connector 32">
            <a:extLst>
              <a:ext uri="{FF2B5EF4-FFF2-40B4-BE49-F238E27FC236}">
                <a16:creationId xmlns:a16="http://schemas.microsoft.com/office/drawing/2014/main" id="{E9418C8C-CCD3-88D1-B089-22F54ACE7E61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8AA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AFAAAMAAAAEAAAAAAAAAAAAAAAAAAAAAAAAAAeAAAAaAAAAAAAAAAAAAAAAAAAAAAAAAAAAAAAECcAABAnAAAAAAAAAAAAAAAAAAAAAAAAAAAAAAAAAAAAAAAAAAAAABQAAAAAAAAAwMD/AAAAAABkAAAAMgAAAAAAAABkAAAAAAAAAH9/fwAKAAAAHwAAAFQAAAD///8AAAAAAQAAAAAAAAAAAAAAAAAAAAAAAAAAAAAAAAAAAAAAAAAA/wAAAH9/fwAAAAADzMzMAMDA/wB/f38AAAAAAAAAAAAAAAAAAAAAAAAAAAAhAAAAGAAAABQAAADDNwAAGQoAAOA3AACRIwAAEAAAACYAAAAIAAAA//////////8="/>
              </a:ext>
            </a:extLst>
          </p:cNvCxnSpPr>
          <p:nvPr/>
        </p:nvCxnSpPr>
        <p:spPr>
          <a:xfrm rot="5400000">
            <a:off x="5447030" y="3533664"/>
            <a:ext cx="4140200" cy="1841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headEnd type="none"/>
            <a:tailEnd type="none"/>
          </a:ln>
          <a:effectLst/>
        </p:spPr>
      </p:cxnSp>
      <p:sp>
        <p:nvSpPr>
          <p:cNvPr id="28" name="TextBox 8">
            <a:extLst>
              <a:ext uri="{FF2B5EF4-FFF2-40B4-BE49-F238E27FC236}">
                <a16:creationId xmlns:a16="http://schemas.microsoft.com/office/drawing/2014/main" id="{801F42D9-123B-85FD-678B-A7D406E158A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8nXc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DgAAqAYAACsoAACNCAAAECAAACYAAAAIAAAA//////////8="/>
              </a:ext>
            </a:extLst>
          </p:cNvSpPr>
          <p:nvPr/>
        </p:nvSpPr>
        <p:spPr>
          <a:xfrm>
            <a:off x="8019733" y="4059578"/>
            <a:ext cx="1278889" cy="6978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n-us" sz="1400">
                <a:latin typeface="Open Sans" pitchFamily="2" charset="0"/>
                <a:ea typeface="Open Sans" pitchFamily="2" charset="0"/>
                <a:cs typeface="Open Sans" pitchFamily="2" charset="0"/>
              </a:rPr>
              <a:t>at TS1 in the </a:t>
            </a:r>
            <a:r>
              <a:rPr lang="en-us" sz="140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0.5 mm thick </a:t>
            </a:r>
            <a:r>
              <a:rPr lang="en-us" sz="1400">
                <a:latin typeface="Open Sans" pitchFamily="2" charset="0"/>
                <a:ea typeface="Open Sans" pitchFamily="2" charset="0"/>
                <a:cs typeface="Open Sans" pitchFamily="2" charset="0"/>
              </a:rPr>
              <a:t>channel</a:t>
            </a:r>
            <a:endParaRPr lang="en-us" sz="1400" i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9" name="Content Placeholder 5">
            <a:extLst>
              <a:ext uri="{FF2B5EF4-FFF2-40B4-BE49-F238E27FC236}">
                <a16:creationId xmlns:a16="http://schemas.microsoft.com/office/drawing/2014/main" id="{3ED7F8C4-8173-6A7F-9D9E-E864BCCE2A4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4WAs8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CoCgAAiQ0AAEscAABdIgAAEAAAACYAAAAIAAAA//////////8="/>
              </a:ext>
            </a:extLst>
          </p:cNvSpPr>
          <p:nvPr/>
        </p:nvSpPr>
        <p:spPr>
          <a:xfrm>
            <a:off x="9943628" y="2599101"/>
            <a:ext cx="2081521" cy="1692910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Confinement number:</a:t>
            </a:r>
            <a:endParaRPr lang="fr-fr" sz="1600" baseline="30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endParaRPr lang="fr-fr" sz="1600" i="1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 i="1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Threshold: </a:t>
            </a:r>
            <a:r>
              <a:rPr lang="fr-fr" sz="16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</a:t>
            </a: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0.5</a:t>
            </a:r>
          </a:p>
        </p:txBody>
      </p:sp>
      <p:grpSp>
        <p:nvGrpSpPr>
          <p:cNvPr id="30" name="Group 5">
            <a:extLst>
              <a:ext uri="{FF2B5EF4-FFF2-40B4-BE49-F238E27FC236}">
                <a16:creationId xmlns:a16="http://schemas.microsoft.com/office/drawing/2014/main" id="{EFD12657-F77C-BEB0-B9AD-F934B97527A3}"/>
              </a:ext>
            </a:extLst>
          </p:cNvPr>
          <p:cNvGrpSpPr>
            <a:grpSpLocks noChangeAspect="1"/>
            <a:extLst>
              <a:ext uri="smNativeData">
                <pr:smNativeData xmlns="" xmlns:p14="http://schemas.microsoft.com/office/powerpoint/2010/main" xmlns:pr="smNativeData" val="SMDATA_7_dKFUYRMAAAAlAAAAAQAAAA8BAAAAkAAAAEgAAACQAAAASAAAAAAAAAAAAAAAAAAAABcAAAAUAAAAAAAAAAAAAAD/fwAA/38AAAAAAAAJAAAABAAAADxhOnAMAAAAEAAAAAAAAAAAAAAAAAAAAAAAAAAfAAAAVAAAAAAAAAAAAAAAAAAAAAAAAAAAAAAAAAAAAAAAAAAAAAAAAAAAAAAAAAAAAAAAAAAAAAAAAAAAAAAAAAAAAAAAAAAAAAAAAAAAAAAAAAAAAAAAAAAAACEAAAAYAAAAFAAAAGsLAAC4EAAAbRsAAFQVAAAQAAAAJgAAAAgAAAD/////AAAAAA=="/>
              </a:ext>
            </a:extLst>
          </p:cNvGrpSpPr>
          <p:nvPr/>
        </p:nvGrpSpPr>
        <p:grpSpPr>
          <a:xfrm>
            <a:off x="10041732" y="3278981"/>
            <a:ext cx="1891530" cy="544657"/>
            <a:chOff x="1856105" y="2717800"/>
            <a:chExt cx="2602230" cy="749300"/>
          </a:xfrm>
        </p:grpSpPr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1764FDF2-A806-F502-62A8-E3F6B8B71075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DGHwAAAAAAAAAAAABkAAAAZAAAAAAAAAAjAAAABAAAAGQAAAAXAAAAFAAAAAAAAAAAAAAA/38AAP9/AAAAAAAACQAAAAQAAADml12W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awsAANkQAAB4DwAAMxUAAAAAAAAmAAAACAAAAP//////////"/>
                </a:ext>
              </a:extLst>
            </p:cNvPicPr>
            <p:nvPr/>
          </p:nvPicPr>
          <p:blipFill>
            <a:blip r:embed="rId4"/>
            <a:srcRect r="81340"/>
            <a:stretch>
              <a:fillRect/>
            </a:stretch>
          </p:blipFill>
          <p:spPr>
            <a:xfrm>
              <a:off x="1856105" y="2738755"/>
              <a:ext cx="658495" cy="70739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2" name="Picture 32">
              <a:extLst>
                <a:ext uri="{FF2B5EF4-FFF2-40B4-BE49-F238E27FC236}">
                  <a16:creationId xmlns:a16="http://schemas.microsoft.com/office/drawing/2014/main" id="{C62AF7E8-2C73-5CB9-BFD1-E7330C949026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3BIAAAAAAAAAAAAAAAAAAAAAAABkAAAAZAAAAAAAAAAjAAAABAAAAGQAAAAXAAAAFAAAAAAAAAAAAAAA/38AAP9/AAAAAAAACQAAAAQAAADw87rj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hg8AALgQAABtGwAAVBUAAAAAAAAmAAAACAAAAP//////////"/>
                </a:ext>
              </a:extLst>
            </p:cNvPicPr>
            <p:nvPr/>
          </p:nvPicPr>
          <p:blipFill>
            <a:blip r:embed="rId4"/>
            <a:srcRect l="48280"/>
            <a:stretch>
              <a:fillRect/>
            </a:stretch>
          </p:blipFill>
          <p:spPr>
            <a:xfrm>
              <a:off x="2523490" y="2717800"/>
              <a:ext cx="1934845" cy="7493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39808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 advAuto="0"/>
      <p:bldP spid="26" grpId="0" animBg="1" advAuto="0"/>
      <p:bldP spid="27" grpId="0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065377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Hall-Vinen–Bekharevich–Khalatnikov equations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93FBA3F-DB1E-4640-4B29-930426A4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227" y="1844190"/>
            <a:ext cx="9693244" cy="7871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C468C8-50E2-E85F-5A9A-02A28BA4C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074" y="4118625"/>
            <a:ext cx="7371110" cy="743593"/>
          </a:xfrm>
          <a:prstGeom prst="rect">
            <a:avLst/>
          </a:prstGeom>
        </p:spPr>
      </p:pic>
      <p:sp>
        <p:nvSpPr>
          <p:cNvPr id="23" name="TextBox 8">
            <a:extLst>
              <a:ext uri="{FF2B5EF4-FFF2-40B4-BE49-F238E27FC236}">
                <a16:creationId xmlns:a16="http://schemas.microsoft.com/office/drawing/2014/main" id="{9D95B829-F716-5FD4-231C-209B453D878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NwAAIhIAAB9FAAAHFAAAECAAACYAAAAIAAAA//////////8="/>
              </a:ext>
            </a:extLst>
          </p:cNvSpPr>
          <p:nvPr/>
        </p:nvSpPr>
        <p:spPr>
          <a:xfrm>
            <a:off x="1714838" y="1293302"/>
            <a:ext cx="9556725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Incompressible He II Navier-Stokes equations in the Gorter-Mellink regime</a:t>
            </a:r>
          </a:p>
        </p:txBody>
      </p:sp>
      <p:sp>
        <p:nvSpPr>
          <p:cNvPr id="34" name="Left Brace 33">
            <a:extLst>
              <a:ext uri="{FF2B5EF4-FFF2-40B4-BE49-F238E27FC236}">
                <a16:creationId xmlns:a16="http://schemas.microsoft.com/office/drawing/2014/main" id="{C3847F8F-E97F-5DE5-EA03-560413641BC5}"/>
              </a:ext>
            </a:extLst>
          </p:cNvPr>
          <p:cNvSpPr/>
          <p:nvPr/>
        </p:nvSpPr>
        <p:spPr>
          <a:xfrm rot="16200000">
            <a:off x="2950168" y="1754322"/>
            <a:ext cx="337502" cy="2308634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3D8E7D-2858-F416-A34B-CEB0D396A2A5}"/>
              </a:ext>
            </a:extLst>
          </p:cNvPr>
          <p:cNvSpPr txBox="1"/>
          <p:nvPr/>
        </p:nvSpPr>
        <p:spPr>
          <a:xfrm>
            <a:off x="2524443" y="3134775"/>
            <a:ext cx="11839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inertial forces</a:t>
            </a:r>
          </a:p>
        </p:txBody>
      </p:sp>
      <p:sp>
        <p:nvSpPr>
          <p:cNvPr id="36" name="Left Brace 35">
            <a:extLst>
              <a:ext uri="{FF2B5EF4-FFF2-40B4-BE49-F238E27FC236}">
                <a16:creationId xmlns:a16="http://schemas.microsoft.com/office/drawing/2014/main" id="{9E52E904-5C85-8248-C1EC-4FDAE151B206}"/>
              </a:ext>
            </a:extLst>
          </p:cNvPr>
          <p:cNvSpPr/>
          <p:nvPr/>
        </p:nvSpPr>
        <p:spPr>
          <a:xfrm rot="16200000">
            <a:off x="4998845" y="2403578"/>
            <a:ext cx="337502" cy="1010121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3D8094-8DAD-0510-F657-2E7B3BA19EA6}"/>
              </a:ext>
            </a:extLst>
          </p:cNvPr>
          <p:cNvSpPr txBox="1"/>
          <p:nvPr/>
        </p:nvSpPr>
        <p:spPr>
          <a:xfrm>
            <a:off x="4575601" y="3105834"/>
            <a:ext cx="11839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viscous forces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D48C2C5C-63E6-252C-164E-EF514322662F}"/>
              </a:ext>
            </a:extLst>
          </p:cNvPr>
          <p:cNvSpPr/>
          <p:nvPr/>
        </p:nvSpPr>
        <p:spPr>
          <a:xfrm rot="16200000">
            <a:off x="6377666" y="2403576"/>
            <a:ext cx="337502" cy="1010124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544723-5CAD-EBEA-6A4E-9376FCEEB7B3}"/>
              </a:ext>
            </a:extLst>
          </p:cNvPr>
          <p:cNvSpPr txBox="1"/>
          <p:nvPr/>
        </p:nvSpPr>
        <p:spPr>
          <a:xfrm>
            <a:off x="5802980" y="3117161"/>
            <a:ext cx="14868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thermo-mechanical force</a:t>
            </a:r>
          </a:p>
        </p:txBody>
      </p:sp>
      <p:sp>
        <p:nvSpPr>
          <p:cNvPr id="40" name="Left Brace 39">
            <a:extLst>
              <a:ext uri="{FF2B5EF4-FFF2-40B4-BE49-F238E27FC236}">
                <a16:creationId xmlns:a16="http://schemas.microsoft.com/office/drawing/2014/main" id="{59D514CE-C0B0-9F48-2E8F-6511E85534A4}"/>
              </a:ext>
            </a:extLst>
          </p:cNvPr>
          <p:cNvSpPr/>
          <p:nvPr/>
        </p:nvSpPr>
        <p:spPr>
          <a:xfrm rot="16200000">
            <a:off x="7588821" y="2554305"/>
            <a:ext cx="337502" cy="708666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DA67E87-4717-4BDE-DDAF-9A15C35505F3}"/>
              </a:ext>
            </a:extLst>
          </p:cNvPr>
          <p:cNvSpPr txBox="1"/>
          <p:nvPr/>
        </p:nvSpPr>
        <p:spPr>
          <a:xfrm>
            <a:off x="7171557" y="3134774"/>
            <a:ext cx="11839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pressure drop</a:t>
            </a: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5CBB135D-1CFB-D659-4495-30C9AD03384D}"/>
              </a:ext>
            </a:extLst>
          </p:cNvPr>
          <p:cNvSpPr/>
          <p:nvPr/>
        </p:nvSpPr>
        <p:spPr>
          <a:xfrm rot="16200000">
            <a:off x="8789657" y="2388064"/>
            <a:ext cx="337502" cy="1041147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376A03-1D95-E4D4-8A19-2E17C698C651}"/>
              </a:ext>
            </a:extLst>
          </p:cNvPr>
          <p:cNvSpPr txBox="1"/>
          <p:nvPr/>
        </p:nvSpPr>
        <p:spPr>
          <a:xfrm>
            <a:off x="8362649" y="3105833"/>
            <a:ext cx="11839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diffusive term</a:t>
            </a:r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AFDCE902-19F9-AC2F-2F0D-BBF72F01FDA6}"/>
              </a:ext>
            </a:extLst>
          </p:cNvPr>
          <p:cNvSpPr/>
          <p:nvPr/>
        </p:nvSpPr>
        <p:spPr>
          <a:xfrm rot="16200000">
            <a:off x="10537195" y="2020110"/>
            <a:ext cx="337502" cy="1777055"/>
          </a:xfrm>
          <a:prstGeom prst="leftBrace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89FF20-D48E-F688-F931-67EC722BB8E3}"/>
              </a:ext>
            </a:extLst>
          </p:cNvPr>
          <p:cNvSpPr txBox="1"/>
          <p:nvPr/>
        </p:nvSpPr>
        <p:spPr>
          <a:xfrm>
            <a:off x="10059097" y="3105833"/>
            <a:ext cx="12848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mutual friction force</a:t>
            </a:r>
          </a:p>
        </p:txBody>
      </p:sp>
      <p:sp>
        <p:nvSpPr>
          <p:cNvPr id="46" name="TextBox 8">
            <a:extLst>
              <a:ext uri="{FF2B5EF4-FFF2-40B4-BE49-F238E27FC236}">
                <a16:creationId xmlns:a16="http://schemas.microsoft.com/office/drawing/2014/main" id="{859B5264-A03F-1AD4-0388-193E42F1135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rNwAAIhIAAB9FAAAHFAAAECAAACYAAAAIAAAA//////////8="/>
              </a:ext>
            </a:extLst>
          </p:cNvSpPr>
          <p:nvPr/>
        </p:nvSpPr>
        <p:spPr>
          <a:xfrm>
            <a:off x="1768053" y="5173368"/>
            <a:ext cx="9556725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Kitamura’s single fluid model assumption: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6B4F1C7-B059-3FBE-6D9F-6522FC79C4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188" y="5735431"/>
            <a:ext cx="1828800" cy="4953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CBC3DEC-5FAB-2801-E367-254401510C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8988" y="5792493"/>
            <a:ext cx="1271275" cy="40278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A5FE83-F703-C4E1-FC88-6725DD4BB54D}"/>
              </a:ext>
            </a:extLst>
          </p:cNvPr>
          <p:cNvCxnSpPr/>
          <p:nvPr/>
        </p:nvCxnSpPr>
        <p:spPr>
          <a:xfrm flipV="1">
            <a:off x="2659238" y="4092763"/>
            <a:ext cx="914400" cy="798195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661B28-D9FD-A183-7404-55E28968D5FF}"/>
              </a:ext>
            </a:extLst>
          </p:cNvPr>
          <p:cNvCxnSpPr/>
          <p:nvPr/>
        </p:nvCxnSpPr>
        <p:spPr>
          <a:xfrm flipV="1">
            <a:off x="7171557" y="4070553"/>
            <a:ext cx="914400" cy="798195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FB71C3-9ACB-4365-8BF0-9E0DB15970D7}"/>
              </a:ext>
            </a:extLst>
          </p:cNvPr>
          <p:cNvCxnSpPr/>
          <p:nvPr/>
        </p:nvCxnSpPr>
        <p:spPr>
          <a:xfrm flipV="1">
            <a:off x="6041355" y="4092763"/>
            <a:ext cx="914400" cy="798195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705BF0-7EB2-F003-BFA0-6EA429E4ADD9}"/>
              </a:ext>
            </a:extLst>
          </p:cNvPr>
          <p:cNvCxnSpPr/>
          <p:nvPr/>
        </p:nvCxnSpPr>
        <p:spPr>
          <a:xfrm flipV="1">
            <a:off x="3886874" y="4059578"/>
            <a:ext cx="914400" cy="798195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2727BAD-F880-0D66-5321-1C2758F36826}"/>
              </a:ext>
            </a:extLst>
          </p:cNvPr>
          <p:cNvSpPr txBox="1"/>
          <p:nvPr/>
        </p:nvSpPr>
        <p:spPr>
          <a:xfrm>
            <a:off x="9898608" y="6157754"/>
            <a:ext cx="19078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T. Kitamura. 1997. Cryogenics</a:t>
            </a:r>
          </a:p>
        </p:txBody>
      </p:sp>
    </p:spTree>
    <p:extLst>
      <p:ext uri="{BB962C8B-B14F-4D97-AF65-F5344CB8AC3E}">
        <p14:creationId xmlns:p14="http://schemas.microsoft.com/office/powerpoint/2010/main" val="188302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3" name="TextBox 21">
            <a:extLst>
              <a:ext uri="{FF2B5EF4-FFF2-40B4-BE49-F238E27FC236}">
                <a16:creationId xmlns:a16="http://schemas.microsoft.com/office/drawing/2014/main" id="{901572F9-4973-C94F-C7A2-6C15925271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4" name="Round Diagonal Corner Rectangle 31">
            <a:extLst>
              <a:ext uri="{FF2B5EF4-FFF2-40B4-BE49-F238E27FC236}">
                <a16:creationId xmlns:a16="http://schemas.microsoft.com/office/drawing/2014/main" id="{5384CB69-9F1A-5004-9890-6C47F6EF7BBA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5" name="Round Diagonal Corner Rectangle 32">
            <a:extLst>
              <a:ext uri="{FF2B5EF4-FFF2-40B4-BE49-F238E27FC236}">
                <a16:creationId xmlns:a16="http://schemas.microsoft.com/office/drawing/2014/main" id="{EB18FC27-F4A3-4353-92EE-4BDC69BFC3B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6" name="Round Diagonal Corner Rectangle 33">
            <a:extLst>
              <a:ext uri="{FF2B5EF4-FFF2-40B4-BE49-F238E27FC236}">
                <a16:creationId xmlns:a16="http://schemas.microsoft.com/office/drawing/2014/main" id="{D5489C02-1C24-294F-0240-2993909CE62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7" name="Round Diagonal Corner Rectangle 34">
            <a:extLst>
              <a:ext uri="{FF2B5EF4-FFF2-40B4-BE49-F238E27FC236}">
                <a16:creationId xmlns:a16="http://schemas.microsoft.com/office/drawing/2014/main" id="{CB4C793A-1A12-9F67-4E18-9294084036F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8" name="Round Diagonal Corner Rectangle 35">
            <a:extLst>
              <a:ext uri="{FF2B5EF4-FFF2-40B4-BE49-F238E27FC236}">
                <a16:creationId xmlns:a16="http://schemas.microsoft.com/office/drawing/2014/main" id="{EB527520-BD32-E906-C3E5-E219956F09E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9" name="Round Diagonal Corner Rectangle 40">
            <a:extLst>
              <a:ext uri="{FF2B5EF4-FFF2-40B4-BE49-F238E27FC236}">
                <a16:creationId xmlns:a16="http://schemas.microsoft.com/office/drawing/2014/main" id="{637D5C6B-C3A0-4A4C-0B25-B2CA256650C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0" name="TextBox 41">
            <a:extLst>
              <a:ext uri="{FF2B5EF4-FFF2-40B4-BE49-F238E27FC236}">
                <a16:creationId xmlns:a16="http://schemas.microsoft.com/office/drawing/2014/main" id="{4C7F501E-26A6-E557-4CC4-FDAC4463A1C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41" name="TextBox 42">
            <a:extLst>
              <a:ext uri="{FF2B5EF4-FFF2-40B4-BE49-F238E27FC236}">
                <a16:creationId xmlns:a16="http://schemas.microsoft.com/office/drawing/2014/main" id="{04DE2A2E-A4AB-FDD6-0F7F-3268D6A1304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42" name="TextBox 43">
            <a:extLst>
              <a:ext uri="{FF2B5EF4-FFF2-40B4-BE49-F238E27FC236}">
                <a16:creationId xmlns:a16="http://schemas.microsoft.com/office/drawing/2014/main" id="{8B8561C0-B35A-FC8F-AF4B-AF84F6AAC7E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43" name="TextBox 44">
            <a:extLst>
              <a:ext uri="{FF2B5EF4-FFF2-40B4-BE49-F238E27FC236}">
                <a16:creationId xmlns:a16="http://schemas.microsoft.com/office/drawing/2014/main" id="{B5D8CF61-748D-CE13-CBDE-AEED3C5E011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44" name="TextBox 45">
            <a:extLst>
              <a:ext uri="{FF2B5EF4-FFF2-40B4-BE49-F238E27FC236}">
                <a16:creationId xmlns:a16="http://schemas.microsoft.com/office/drawing/2014/main" id="{CF025428-1ED0-F971-197D-1506F6FBC22B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46" name="Rectangle: Top Corners Rounded 45">
            <a:extLst>
              <a:ext uri="{FF2B5EF4-FFF2-40B4-BE49-F238E27FC236}">
                <a16:creationId xmlns:a16="http://schemas.microsoft.com/office/drawing/2014/main" id="{32FF71C3-5439-70DC-2AF6-82BE17903447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F546DECA-6057-E10E-E685-E71383CEE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611" y="1320514"/>
            <a:ext cx="7882122" cy="4923244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E4B2BE74-2100-5041-8983-2EDBAF2B188F}"/>
              </a:ext>
            </a:extLst>
          </p:cNvPr>
          <p:cNvSpPr txBox="1"/>
          <p:nvPr/>
        </p:nvSpPr>
        <p:spPr>
          <a:xfrm>
            <a:off x="9401628" y="6166582"/>
            <a:ext cx="2680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Van Sciver, S.W., 2012. Springer New York.</a:t>
            </a:r>
          </a:p>
        </p:txBody>
      </p:sp>
    </p:spTree>
    <p:extLst>
      <p:ext uri="{BB962C8B-B14F-4D97-AF65-F5344CB8AC3E}">
        <p14:creationId xmlns:p14="http://schemas.microsoft.com/office/powerpoint/2010/main" val="542133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065377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HVBK equations dimensional study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727BAD-F880-0D66-5321-1C2758F36826}"/>
              </a:ext>
            </a:extLst>
          </p:cNvPr>
          <p:cNvSpPr txBox="1"/>
          <p:nvPr/>
        </p:nvSpPr>
        <p:spPr>
          <a:xfrm>
            <a:off x="9999598" y="6157754"/>
            <a:ext cx="18069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A. Vitrano. 2023. Cryogenics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85BC26-A501-E22B-F022-D7B796F57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403" y="1201943"/>
            <a:ext cx="4967326" cy="49845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CF9BD21-DCE6-9701-67F3-E0FCF83BE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405" y="2000908"/>
            <a:ext cx="2724150" cy="37909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5BF4A38-25A3-692A-9BC8-0EF9FA07F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703" y="1387635"/>
            <a:ext cx="48768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763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065377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Second-order transition problem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727BAD-F880-0D66-5321-1C2758F36826}"/>
              </a:ext>
            </a:extLst>
          </p:cNvPr>
          <p:cNvSpPr txBox="1"/>
          <p:nvPr/>
        </p:nvSpPr>
        <p:spPr>
          <a:xfrm>
            <a:off x="1586473" y="6217999"/>
            <a:ext cx="3191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A. Vitrano. 2022. Computer Physics Communications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6853E4-73A8-0463-0B7B-B2EEF9FC9107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VwMAAAAAAAAAAAAAAAAAAAAAAABkAAAAZAAAAAAAAAAjAAAABAAAAGQAAAAXAAAAFAAAAAAAAAAAAAAA/38AAP9/AAAAAAAACQAAAAQAAAC7x5e8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AgoAAHEHAAAlLwAAxScAABAAAAAmAAAACAAAAP//////////"/>
              </a:ext>
            </a:extLst>
          </p:cNvPicPr>
          <p:nvPr/>
        </p:nvPicPr>
        <p:blipFill>
          <a:blip r:embed="rId3"/>
          <a:srcRect l="8550"/>
          <a:stretch>
            <a:fillRect/>
          </a:stretch>
        </p:blipFill>
        <p:spPr>
          <a:xfrm>
            <a:off x="1626871" y="1209675"/>
            <a:ext cx="5669348" cy="493526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id="{F123D94C-D252-7EFF-94B5-C2752FC2AE7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WJAAAuR4AAIYuAAA+JwAAECAAACYAAAAIAAAA//////////8="/>
              </a:ext>
            </a:extLst>
          </p:cNvSpPr>
          <p:nvPr/>
        </p:nvSpPr>
        <p:spPr>
          <a:xfrm>
            <a:off x="5680779" y="2135722"/>
            <a:ext cx="1615440" cy="904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400">
                <a:latin typeface="Open Sans" pitchFamily="2" charset="0"/>
                <a:ea typeface="Open Sans" pitchFamily="2" charset="0"/>
                <a:cs typeface="Open Sans" pitchFamily="2" charset="0"/>
              </a:rPr>
              <a:t>Representation of two non-uniform adjacent control volumes</a:t>
            </a:r>
          </a:p>
        </p:txBody>
      </p:sp>
      <p:pic>
        <p:nvPicPr>
          <p:cNvPr id="21" name="Picture 34">
            <a:extLst>
              <a:ext uri="{FF2B5EF4-FFF2-40B4-BE49-F238E27FC236}">
                <a16:creationId xmlns:a16="http://schemas.microsoft.com/office/drawing/2014/main" id="{C7B3542D-0E3C-3F4E-F822-C3EE5454C393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K07fP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PjMAAPIGAACcRgAALgw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329930" y="1316355"/>
            <a:ext cx="3148330" cy="8509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2" name="Picture 35">
            <a:extLst>
              <a:ext uri="{FF2B5EF4-FFF2-40B4-BE49-F238E27FC236}">
                <a16:creationId xmlns:a16="http://schemas.microsoft.com/office/drawing/2014/main" id="{1BB83DA9-8251-85FE-8F6C-729522AE6EF0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nPdlT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TDQAACcMAACcRgAAKxE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8501380" y="2162810"/>
            <a:ext cx="2976880" cy="8153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3" name="Oval 38">
            <a:extLst>
              <a:ext uri="{FF2B5EF4-FFF2-40B4-BE49-F238E27FC236}">
                <a16:creationId xmlns:a16="http://schemas.microsoft.com/office/drawing/2014/main" id="{2CE19CAE-7BE1-4A1C-5AE2-751C4628E06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A0AAAAAkAAAAEgAAACQAAAASAAAAAAAAAABAAAAAAAAAAEAAABQAAAAAAAAAAAA8D8AAAAAAADw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P8AA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AAAAAQAAAAAAAAAAAAAAAAAAAAAAAAAAAAAAAAAAAAAAAAAA/wAAAH9/fwAAAAADzMzMAMDA/wB/f38AAAAAAAAAAAAAAAAAAAAAAAAAAAAhAAAAGAAAABQAAABAPgAAdQ4AAOhBAABiEQAAEAAAACYAAAAIAAAA//////////8="/>
              </a:ext>
            </a:extLst>
          </p:cNvSpPr>
          <p:nvPr/>
        </p:nvSpPr>
        <p:spPr>
          <a:xfrm>
            <a:off x="10119360" y="2537460"/>
            <a:ext cx="594360" cy="47561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24" name="Oval 39">
            <a:extLst>
              <a:ext uri="{FF2B5EF4-FFF2-40B4-BE49-F238E27FC236}">
                <a16:creationId xmlns:a16="http://schemas.microsoft.com/office/drawing/2014/main" id="{791BBCC4-6C64-6E4E-B90B-CC9EDB9D019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gAAAA0AAAAAkAAAAEgAAACQAAAASAAAAAAAAAABAAAAAAAAAAEAAABQAAAAAAAAAAAA8D8AAAAAAADw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P8AA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AAAAAQAAAAAAAAAAAAAAAAAAAAAAAAAAAAAAAAAAAAAAAAAA/wAAAH9/fwAAAAADzMzMAMDA/wB/f38AAAAAAAAAAAAAAAAAAAAAAAAAAAAhAAAAGAAAABQAAABAPgAAVAkAAOhBAABBDAAAEAAAACYAAAAIAAAA//////////8="/>
              </a:ext>
            </a:extLst>
          </p:cNvSpPr>
          <p:nvPr/>
        </p:nvSpPr>
        <p:spPr>
          <a:xfrm>
            <a:off x="10119360" y="1703705"/>
            <a:ext cx="594360" cy="47561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59C0DCEF-CF71-D0A8-CBC4-2265D14C347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DHMAAAyBMAAKRJAAACJwAAEAAAACYAAAAIAAAA//////////8="/>
              </a:ext>
            </a:extLst>
          </p:cNvSpPr>
          <p:nvPr/>
        </p:nvSpPr>
        <p:spPr>
          <a:xfrm>
            <a:off x="7739122" y="3202963"/>
            <a:ext cx="4041775" cy="3125470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Correction algorithm:</a:t>
            </a:r>
            <a:endParaRPr lang="fr-fr" sz="1600" i="1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Identify front location:</a:t>
            </a:r>
          </a:p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Correct face temperature: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 lang="en-us"/>
            </a:pPr>
            <a:endParaRPr lang="fr-fr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 lang="en-us"/>
            </a:pPr>
            <a:endParaRPr lang="fr-fr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Re-compute temperature gradient</a:t>
            </a:r>
          </a:p>
          <a:p>
            <a:pPr>
              <a:lnSpc>
                <a:spcPct val="100000"/>
              </a:lnSpc>
              <a:defRPr lang="en-us"/>
            </a:pP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Correct He II fields</a:t>
            </a:r>
          </a:p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grpSp>
        <p:nvGrpSpPr>
          <p:cNvPr id="26" name="Group 5">
            <a:extLst>
              <a:ext uri="{FF2B5EF4-FFF2-40B4-BE49-F238E27FC236}">
                <a16:creationId xmlns:a16="http://schemas.microsoft.com/office/drawing/2014/main" id="{7FD2600B-CE2E-C2DB-107B-8453B17B6189}"/>
              </a:ext>
            </a:extLst>
          </p:cNvPr>
          <p:cNvGrpSpPr>
            <a:extLst>
              <a:ext uri="smNativeData">
                <pr:smNativeData xmlns="" xmlns:p14="http://schemas.microsoft.com/office/powerpoint/2010/main" xmlns:pr="smNativeData" val="SMDATA_7_dKFUYRMAAAAlAAAAAQAAAC8BAAAAkAAAAEgAAACQAAAASAAAAAAAAAAAAAAAAAAAABcAAAAUAAAAAAAAAAAAAAD/fwAA/38AAAAAAAAJAAAABAAAAAAAAAAMAAAAEAAAAAAAAAAAAAAAAAAAAAAAAAAfAAAAVAAAAAAAAAAAAAAAAAAAAAAAAAAAAAAAAAAAAAAAAAAAAAAAAAAAAAAAAAAAAAAAAAAAAAAAAAAAAAAAAAAAAAAAAAAAAAAAAAAAAAAAAAAAAAAAAAAAACEAAAAYAAAAFAAAAFQxAABDGAAAGEkAAAEcAAAQAAAAJgAAAAgAAAD/////AAAAAA=="/>
              </a:ext>
            </a:extLst>
          </p:cNvGrpSpPr>
          <p:nvPr/>
        </p:nvGrpSpPr>
        <p:grpSpPr>
          <a:xfrm>
            <a:off x="7828657" y="3931308"/>
            <a:ext cx="3863340" cy="608330"/>
            <a:chOff x="8018780" y="3943985"/>
            <a:chExt cx="3863340" cy="608330"/>
          </a:xfrm>
        </p:grpSpPr>
        <p:pic>
          <p:nvPicPr>
            <p:cNvPr id="27" name="Picture 3">
              <a:extLst>
                <a:ext uri="{FF2B5EF4-FFF2-40B4-BE49-F238E27FC236}">
                  <a16:creationId xmlns:a16="http://schemas.microsoft.com/office/drawing/2014/main" id="{362A2661-4D8C-F3BB-3E5F-CFA007F6608F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6T7B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VDEAANkYAAC8NQAAARwAAAAAAAAmAAAACAAAAP//////////"/>
                </a:ext>
              </a:extLst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18780" y="4039235"/>
              <a:ext cx="716280" cy="51308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48" name="Picture 4">
              <a:extLst>
                <a:ext uri="{FF2B5EF4-FFF2-40B4-BE49-F238E27FC236}">
                  <a16:creationId xmlns:a16="http://schemas.microsoft.com/office/drawing/2014/main" id="{A2E313CF-976A-4860-69F9-D0BC28904E46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dEAht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yDUAAEMYAAAYSQAA2hsAAAAAAAAmAAAACAAAAP//////////"/>
                </a:ext>
              </a:extLst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42680" y="3943985"/>
              <a:ext cx="3139440" cy="58356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49" name="Group 8">
            <a:extLst>
              <a:ext uri="{FF2B5EF4-FFF2-40B4-BE49-F238E27FC236}">
                <a16:creationId xmlns:a16="http://schemas.microsoft.com/office/drawing/2014/main" id="{4BD90121-2FB2-B9C8-F1C4-D068837C10A5}"/>
              </a:ext>
            </a:extLst>
          </p:cNvPr>
          <p:cNvGrpSpPr>
            <a:extLst>
              <a:ext uri="smNativeData">
                <pr:smNativeData xmlns="" xmlns:p14="http://schemas.microsoft.com/office/powerpoint/2010/main" xmlns:pr="smNativeData" val="SMDATA_7_dKFUYRMAAAAlAAAAAQAAAC8BAAAAkAAAAEgAAACQAAAASAAAAAAAAAAAAAAAAAAAABcAAAAUAAAAAAAAAAAAAAD/fwAA/38AAAAAAAAJAAAABAAAAAAAAAAMAAAAEAAAAAAAAAAAAAAAAAAAAAAAAAAfAAAAVAAAAAAAAAAAAAAAAAAAAAAAAAAAAAAAAAAAAAAAAAAAAAAAAAAAAAAAAAAAAAAAAAAAAAAAAAAAAAAAAAAAAAAAAAAAAAAAAAAAAAAAAAAAAAAAAAAAACEAAAAYAAAAFAAAAOEzAAA0HwAAnEYAAHUhAAAQAAAAJgAAAAgAAAD/////AAAAAA=="/>
              </a:ext>
            </a:extLst>
          </p:cNvGrpSpPr>
          <p:nvPr/>
        </p:nvGrpSpPr>
        <p:grpSpPr>
          <a:xfrm>
            <a:off x="8243312" y="5059703"/>
            <a:ext cx="3044825" cy="366395"/>
            <a:chOff x="8433435" y="5072380"/>
            <a:chExt cx="3044825" cy="366395"/>
          </a:xfrm>
        </p:grpSpPr>
        <p:pic>
          <p:nvPicPr>
            <p:cNvPr id="50" name="Picture 6">
              <a:extLst>
                <a:ext uri="{FF2B5EF4-FFF2-40B4-BE49-F238E27FC236}">
                  <a16:creationId xmlns:a16="http://schemas.microsoft.com/office/drawing/2014/main" id="{E09F2DD7-45D1-B46B-96D0-E1C7C4541EEA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Obfpt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4TMAADQfAAACOAAAdSEAAAAAAAAmAAAACAAAAP//////////"/>
                </a:ext>
              </a:extLst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33435" y="5072380"/>
              <a:ext cx="671195" cy="36639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51" name="Picture 7">
              <a:extLst>
                <a:ext uri="{FF2B5EF4-FFF2-40B4-BE49-F238E27FC236}">
                  <a16:creationId xmlns:a16="http://schemas.microsoft.com/office/drawing/2014/main" id="{ACB51639-1E85-E89B-CFA1-A78964E0478E}"/>
                </a:ext>
              </a:extLst>
            </p:cNvPr>
            <p:cNvPicPr>
              <a:picLocks noChangeAspect="1"/>
              <a:extLst>
                <a:ext uri="smNativeData">
  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SQAJI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CjgAADsfAACcRgAAayEAAAAAAAAmAAAACAAAAP//////////"/>
                </a:ext>
              </a:extLst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109710" y="5076825"/>
              <a:ext cx="2368550" cy="3556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073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 advAuto="0"/>
      <p:bldP spid="49" grpId="0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065377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 II numerical modelling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727BAD-F880-0D66-5321-1C2758F36826}"/>
              </a:ext>
            </a:extLst>
          </p:cNvPr>
          <p:cNvSpPr txBox="1"/>
          <p:nvPr/>
        </p:nvSpPr>
        <p:spPr>
          <a:xfrm>
            <a:off x="5672227" y="6144936"/>
            <a:ext cx="3191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A. Vitrano. 2022. Computer Physics Communications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C87FDD08-26D7-389C-4930-FFCE938EBA79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6gkAAGYIAAAFLgAAdS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581811" y="1248831"/>
            <a:ext cx="5361889" cy="476090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23248D-8E21-8336-5DAC-4471C476FAF0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nAoAAEsIAAB9LQAA5Sc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6962115" y="1314514"/>
            <a:ext cx="5134635" cy="465216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8" name="Rectangle 33">
            <a:extLst>
              <a:ext uri="{FF2B5EF4-FFF2-40B4-BE49-F238E27FC236}">
                <a16:creationId xmlns:a16="http://schemas.microsoft.com/office/drawing/2014/main" id="{8C96B3D8-FB4C-2FA9-FE1A-828F7C56432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BAAAAAAAAAAEAAABQAAAAAAAAAAAA4D8AAAAAAADgPwAAAAAAAOA/AAAAAAAA4D8AAAAAAADgPwAAAAAAAOA/AAAAAAAA4D8AAAAAAADgPwAAAAAAAOA/AAAAAAAA4D8CAAAAjAAAAAEAAAAAAAAAW5vVD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AAAAAQAAAAAAAAAAAAAAAAAAAAAAAAAAAAAAAAAAAAAAAAAARHOeAH9/fwAAAAADzMzMAMDA/wB/f38AAAAAAAAAAAAAAAAAAAAAAAAAAAAhAAAAGAAAABQAAAAZNwAAZBcAAIxAAAA+GAAAEAAAACYAAAAIAAAA//////////8="/>
              </a:ext>
            </a:extLst>
          </p:cNvSpPr>
          <p:nvPr/>
        </p:nvSpPr>
        <p:spPr>
          <a:xfrm rot="16200000">
            <a:off x="10698416" y="2366584"/>
            <a:ext cx="138430" cy="153606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29" name="Rectangle 34">
            <a:extLst>
              <a:ext uri="{FF2B5EF4-FFF2-40B4-BE49-F238E27FC236}">
                <a16:creationId xmlns:a16="http://schemas.microsoft.com/office/drawing/2014/main" id="{6239BF13-1C95-2618-F76E-6B79FC8AF4F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BAAAAAAAAAAEAAABQAAAAAAAAAAAA4D8AAAAAAADg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CVNgAAZBcAABk3AAA+GAAAEAAAACYAAAAIAAAA//////////8="/>
              </a:ext>
            </a:extLst>
          </p:cNvSpPr>
          <p:nvPr/>
        </p:nvSpPr>
        <p:spPr>
          <a:xfrm rot="16200000">
            <a:off x="9888791" y="3092389"/>
            <a:ext cx="138430" cy="838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30" name="Down Arrow 35">
            <a:extLst>
              <a:ext uri="{FF2B5EF4-FFF2-40B4-BE49-F238E27FC236}">
                <a16:creationId xmlns:a16="http://schemas.microsoft.com/office/drawing/2014/main" id="{2C2B432C-11A2-8FB3-4791-74374AFA68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ywAAAA0AAAAAkAAAAEgAAACQAAAASAAAAAAAAAABAAAAAAAAAAEAAABQAAAAr9X/v+BI6D9pqbwd4bTUPw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BAAAAAAAAAGMAP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BjADwAAAAAAQAAAAAAAAAAAAAAAAAAAAAAAAAAAAAAAAAAAAAAAAAAYwA8AH9/fwAAAAADzMzMAMDA/wB/f38AAAAAAAAAAAAAAAAAAAAAAAAAAAAhAAAAGAAAABQAAABTQQAASBYAAJtBAACCGAAAEAAAACYAAAAIAAAA//////////8="/>
              </a:ext>
            </a:extLst>
          </p:cNvSpPr>
          <p:nvPr/>
        </p:nvSpPr>
        <p:spPr>
          <a:xfrm>
            <a:off x="11662346" y="2884744"/>
            <a:ext cx="45720" cy="361950"/>
          </a:xfrm>
          <a:prstGeom prst="downArrow">
            <a:avLst>
              <a:gd name="adj1" fmla="val 32354"/>
              <a:gd name="adj2" fmla="val 190874"/>
            </a:avLst>
          </a:prstGeom>
          <a:solidFill>
            <a:srgbClr val="104282"/>
          </a:solidFill>
          <a:ln w="1270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31" name="TextBox 36">
            <a:extLst>
              <a:ext uri="{FF2B5EF4-FFF2-40B4-BE49-F238E27FC236}">
                <a16:creationId xmlns:a16="http://schemas.microsoft.com/office/drawing/2014/main" id="{93DB2E35-7E77-0BD1-B964-5F7EF19E5346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GQAAAmRUAAIdBAAA1FwAAECAAACYAAAAIAAAA//////////8="/>
              </a:ext>
            </a:extLst>
          </p:cNvSpPr>
          <p:nvPr/>
        </p:nvSpPr>
        <p:spPr>
          <a:xfrm>
            <a:off x="11450891" y="2773619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</a:t>
            </a:r>
            <a:endParaRPr lang="en-us" sz="1100" i="1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C6BC1E94-A443-19AB-2372-776EA30FC795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e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A0NgAA5hUAABRCAAB2GgAAEAAAACYAAAAIAAAA//////////8="/>
              </a:ext>
            </a:extLst>
          </p:cNvSpPr>
          <p:nvPr/>
        </p:nvSpPr>
        <p:spPr>
          <a:xfrm rot="16200000">
            <a:off x="10448861" y="2228154"/>
            <a:ext cx="741680" cy="1930400"/>
          </a:xfrm>
          <a:prstGeom prst="rect">
            <a:avLst/>
          </a:prstGeom>
          <a:noFill/>
          <a:ln w="1905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 baseline="300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3" name="Down Arrow 47">
            <a:extLst>
              <a:ext uri="{FF2B5EF4-FFF2-40B4-BE49-F238E27FC236}">
                <a16:creationId xmlns:a16="http://schemas.microsoft.com/office/drawing/2014/main" id="{8C603BAD-FE4D-6FB8-45D9-AA2D1B0FB0A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ywAAAA0AAAAAkAAAAEgAAACQAAAASAAAAAAAAAABAAAAAAAAAAEAAABQAAAAmV9lfpX55T8nFCLgEKrS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BANwAArRcAAEI4AAD1FwAAEAAAACYAAAAIAAAA//////////8="/>
              </a:ext>
            </a:extLst>
          </p:cNvSpPr>
          <p:nvPr/>
        </p:nvSpPr>
        <p:spPr>
          <a:xfrm rot="16200000">
            <a:off x="10083736" y="3052384"/>
            <a:ext cx="45720" cy="163830"/>
          </a:xfrm>
          <a:prstGeom prst="downArrow">
            <a:avLst>
              <a:gd name="adj1" fmla="val 29163"/>
              <a:gd name="adj2" fmla="val 112260"/>
            </a:avLst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CABA94E0-F452-CA9A-A22F-9AE4FFFD5B6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6NgAA5hUAAHs4AACCFwAAECAAACYAAAAIAAAA//////////8="/>
              </a:ext>
            </a:extLst>
          </p:cNvSpPr>
          <p:nvPr/>
        </p:nvSpPr>
        <p:spPr>
          <a:xfrm>
            <a:off x="9980231" y="2822514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endParaRPr lang="en-us" sz="1100" i="1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35" name="Straight Arrow Connector 2">
            <a:extLst>
              <a:ext uri="{FF2B5EF4-FFF2-40B4-BE49-F238E27FC236}">
                <a16:creationId xmlns:a16="http://schemas.microsoft.com/office/drawing/2014/main" id="{1E2F31BF-E611-982D-C3E8-8C581A4C7905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ONwAAIRgAAI83AADLGAAAEAAAACYAAAAIAAAA//////////8="/>
              </a:ext>
            </a:extLst>
          </p:cNvCxnSpPr>
          <p:nvPr/>
        </p:nvCxnSpPr>
        <p:spPr>
          <a:xfrm rot="5400000">
            <a:off x="10020871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6" name="Straight Arrow Connector 51">
            <a:extLst>
              <a:ext uri="{FF2B5EF4-FFF2-40B4-BE49-F238E27FC236}">
                <a16:creationId xmlns:a16="http://schemas.microsoft.com/office/drawing/2014/main" id="{B1BD0AE8-5BD7-B4C9-CB30-C495D2029140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7OAAAIRgAALw4AADLGAAAEAAAACYAAAAIAAAA//////////8="/>
              </a:ext>
            </a:extLst>
          </p:cNvCxnSpPr>
          <p:nvPr/>
        </p:nvCxnSpPr>
        <p:spPr>
          <a:xfrm rot="5400000">
            <a:off x="10212006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7" name="Straight Arrow Connector 52">
            <a:extLst>
              <a:ext uri="{FF2B5EF4-FFF2-40B4-BE49-F238E27FC236}">
                <a16:creationId xmlns:a16="http://schemas.microsoft.com/office/drawing/2014/main" id="{3F637AEB-B565-28FF-1288-2BBAF272F19B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pOQAAIRgAAOo5AADLGAAAEAAAACYAAAAIAAAA//////////8="/>
              </a:ext>
            </a:extLst>
          </p:cNvCxnSpPr>
          <p:nvPr/>
        </p:nvCxnSpPr>
        <p:spPr>
          <a:xfrm rot="5400000">
            <a:off x="10403776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8" name="Straight Arrow Connector 53">
            <a:extLst>
              <a:ext uri="{FF2B5EF4-FFF2-40B4-BE49-F238E27FC236}">
                <a16:creationId xmlns:a16="http://schemas.microsoft.com/office/drawing/2014/main" id="{72610F64-B6C3-2A3B-C526-359B80899D3A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PwAAIRgAAM0/AADLGAAAEAAAACYAAAAIAAAA//////////8="/>
              </a:ext>
            </a:extLst>
          </p:cNvCxnSpPr>
          <p:nvPr/>
        </p:nvCxnSpPr>
        <p:spPr>
          <a:xfrm rot="5400000">
            <a:off x="11360721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9" name="Straight Arrow Connector 54">
            <a:extLst>
              <a:ext uri="{FF2B5EF4-FFF2-40B4-BE49-F238E27FC236}">
                <a16:creationId xmlns:a16="http://schemas.microsoft.com/office/drawing/2014/main" id="{D7961591-2E96-9E56-1ECA-7C54255E129A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WOwAAIRgAABc7AADLGAAAEAAAACYAAAAIAAAA//////////8="/>
              </a:ext>
            </a:extLst>
          </p:cNvCxnSpPr>
          <p:nvPr/>
        </p:nvCxnSpPr>
        <p:spPr>
          <a:xfrm rot="5400000">
            <a:off x="10594911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0" name="Straight Arrow Connector 55">
            <a:extLst>
              <a:ext uri="{FF2B5EF4-FFF2-40B4-BE49-F238E27FC236}">
                <a16:creationId xmlns:a16="http://schemas.microsoft.com/office/drawing/2014/main" id="{E8128D98-4920-4AFB-7146-AF8996E660C6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EPAAAIRgAAEU8AADLGAAAEAAAACYAAAAIAAAA//////////8="/>
              </a:ext>
            </a:extLst>
          </p:cNvCxnSpPr>
          <p:nvPr/>
        </p:nvCxnSpPr>
        <p:spPr>
          <a:xfrm rot="5400000">
            <a:off x="10786681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1" name="Straight Arrow Connector 56">
            <a:extLst>
              <a:ext uri="{FF2B5EF4-FFF2-40B4-BE49-F238E27FC236}">
                <a16:creationId xmlns:a16="http://schemas.microsoft.com/office/drawing/2014/main" id="{D47F1434-A982-9107-AB02-E0DDFD326A6B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xPQAAIRgAAHI9AADLGAAAEAAAACYAAAAIAAAA//////////8="/>
              </a:ext>
            </a:extLst>
          </p:cNvCxnSpPr>
          <p:nvPr/>
        </p:nvCxnSpPr>
        <p:spPr>
          <a:xfrm rot="5400000">
            <a:off x="10977816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2" name="Straight Arrow Connector 57">
            <a:extLst>
              <a:ext uri="{FF2B5EF4-FFF2-40B4-BE49-F238E27FC236}">
                <a16:creationId xmlns:a16="http://schemas.microsoft.com/office/drawing/2014/main" id="{F0E32B56-9227-95DF-E500-9078150616CA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PgAAIRgAAKA+AADLGAAAEAAAACYAAAAIAAAA//////////8="/>
              </a:ext>
            </a:extLst>
          </p:cNvCxnSpPr>
          <p:nvPr/>
        </p:nvCxnSpPr>
        <p:spPr>
          <a:xfrm rot="5400000">
            <a:off x="11169586" y="3238439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43" name="TextBox 58">
            <a:extLst>
              <a:ext uri="{FF2B5EF4-FFF2-40B4-BE49-F238E27FC236}">
                <a16:creationId xmlns:a16="http://schemas.microsoft.com/office/drawing/2014/main" id="{FE45822C-3806-A946-1628-2A04E2344A9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NgAAghgAANw4AAAeGgAAECAAACYAAAAIAAAA//////////8="/>
              </a:ext>
            </a:extLst>
          </p:cNvSpPr>
          <p:nvPr/>
        </p:nvSpPr>
        <p:spPr>
          <a:xfrm>
            <a:off x="9862756" y="3246694"/>
            <a:ext cx="42354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TS1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4" name="TextBox 59">
            <a:extLst>
              <a:ext uri="{FF2B5EF4-FFF2-40B4-BE49-F238E27FC236}">
                <a16:creationId xmlns:a16="http://schemas.microsoft.com/office/drawing/2014/main" id="{204CACA5-0BDF-319E-CE6F-30F6E883BAF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+PgAAixgAABpBAAAnGgAAECAAACYAAAAIAAAA//////////8="/>
              </a:ext>
            </a:extLst>
          </p:cNvSpPr>
          <p:nvPr/>
        </p:nvSpPr>
        <p:spPr>
          <a:xfrm>
            <a:off x="11201971" y="3252409"/>
            <a:ext cx="424180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TS8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45" name="Straight Arrow Connector 60">
            <a:extLst>
              <a:ext uri="{FF2B5EF4-FFF2-40B4-BE49-F238E27FC236}">
                <a16:creationId xmlns:a16="http://schemas.microsoft.com/office/drawing/2014/main" id="{5F36EB22-1C83-831A-7B26-872EF2A30978}"/>
              </a:ext>
            </a:extLst>
          </p:cNvPr>
          <p:cNvCxnSpPr>
            <a:extLst>
              <a:ext uri="smNativeData">
                <pr:smNativeData xmlns="" xmlns:p14="http://schemas.microsoft.com/office/powerpoint/2010/main" xmlns:pr="smNativeData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B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7OAAAWBkAAOc+AABZGQAAEAAAACYAAAAIAAAA//////////8="/>
              </a:ext>
            </a:extLst>
          </p:cNvCxnSpPr>
          <p:nvPr/>
        </p:nvCxnSpPr>
        <p:spPr>
          <a:xfrm rot="16200000">
            <a:off x="10746041" y="2861249"/>
            <a:ext cx="635" cy="104394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lgDash"/>
            <a:headEnd type="none"/>
            <a:tailEnd type="none"/>
          </a:ln>
          <a:effectLst/>
        </p:spPr>
      </p:cxnSp>
      <p:sp>
        <p:nvSpPr>
          <p:cNvPr id="46" name="TextBox 8">
            <a:extLst>
              <a:ext uri="{FF2B5EF4-FFF2-40B4-BE49-F238E27FC236}">
                <a16:creationId xmlns:a16="http://schemas.microsoft.com/office/drawing/2014/main" id="{2D17FF9C-C383-DF38-09ED-7BBDE309B3F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DBLw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8DwAAeSIAANIrAADvJAAAECAAACYAAAAIAAAA//////////8="/>
              </a:ext>
            </a:extLst>
          </p:cNvSpPr>
          <p:nvPr/>
        </p:nvSpPr>
        <p:spPr>
          <a:xfrm>
            <a:off x="2532362" y="5097168"/>
            <a:ext cx="4279232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n-us" sz="10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Y. S. Ng. 1989. Journal of Thermophysics and Heat Transfer</a:t>
            </a:r>
          </a:p>
          <a:p>
            <a:pPr algn="ctr">
              <a:defRPr lang="en-us"/>
            </a:pPr>
            <a:r>
              <a:rPr lang="en-us" sz="10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L. Bottura. 1999. International Journal for Numerical Methods in Fluids</a:t>
            </a:r>
          </a:p>
        </p:txBody>
      </p:sp>
      <p:sp>
        <p:nvSpPr>
          <p:cNvPr id="47" name="TextBox 8">
            <a:extLst>
              <a:ext uri="{FF2B5EF4-FFF2-40B4-BE49-F238E27FC236}">
                <a16:creationId xmlns:a16="http://schemas.microsoft.com/office/drawing/2014/main" id="{F85C89A1-E315-A705-9B11-7E14266D4D63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YDgAAkwkAANoaAAAJDAAAECAAACYAAAAIAAAA//////////8="/>
              </a:ext>
            </a:extLst>
          </p:cNvSpPr>
          <p:nvPr/>
        </p:nvSpPr>
        <p:spPr>
          <a:xfrm>
            <a:off x="2390280" y="1466555"/>
            <a:ext cx="1911623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en-us" sz="10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R. Srinivasan and A. Hofmann. 1985. Cryogenics</a:t>
            </a:r>
          </a:p>
        </p:txBody>
      </p:sp>
    </p:spTree>
    <p:extLst>
      <p:ext uri="{BB962C8B-B14F-4D97-AF65-F5344CB8AC3E}">
        <p14:creationId xmlns:p14="http://schemas.microsoft.com/office/powerpoint/2010/main" val="2440684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>
            <a:extLst>
              <a:ext uri="{FF2B5EF4-FFF2-40B4-BE49-F238E27FC236}">
                <a16:creationId xmlns:a16="http://schemas.microsoft.com/office/drawing/2014/main" id="{6F8A372C-1AFE-94E4-8D44-5E2642D25EB2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S4pv4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twkAAF0LAADmJQAARSU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572657" y="1545613"/>
            <a:ext cx="4581525" cy="42113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065377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Phase transitions numerical modelling</a:t>
            </a:r>
            <a:endParaRPr lang="en-GB" baseline="-25000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727BAD-F880-0D66-5321-1C2758F36826}"/>
              </a:ext>
            </a:extLst>
          </p:cNvPr>
          <p:cNvSpPr txBox="1"/>
          <p:nvPr/>
        </p:nvSpPr>
        <p:spPr>
          <a:xfrm>
            <a:off x="1572657" y="6144936"/>
            <a:ext cx="3191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A. Vitrano. 2022. Computer Physics Communications</a:t>
            </a:r>
          </a:p>
        </p:txBody>
      </p:sp>
      <p:sp>
        <p:nvSpPr>
          <p:cNvPr id="28" name="Rectangle 33">
            <a:extLst>
              <a:ext uri="{FF2B5EF4-FFF2-40B4-BE49-F238E27FC236}">
                <a16:creationId xmlns:a16="http://schemas.microsoft.com/office/drawing/2014/main" id="{8C96B3D8-FB4C-2FA9-FE1A-828F7C56432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kAAAAEgAAACQAAAASAAAAAAAAAABAAAAAAAAAAEAAABQAAAAAAAAAAAA4D8AAAAAAADgPwAAAAAAAOA/AAAAAAAA4D8AAAAAAADgPwAAAAAAAOA/AAAAAAAA4D8AAAAAAADgPwAAAAAAAOA/AAAAAAAA4D8CAAAAjAAAAAEAAAAAAAAAW5vVD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AAAAAQAAAAAAAAAAAAAAAAAAAAAAAAAAAAAAAAAAAAAAAAAARHOeAH9/fwAAAAADzMzMAMDA/wB/f38AAAAAAAAAAAAAAAAAAAAAAAAAAAAhAAAAGAAAABQAAAAZNwAAZBcAAIxAAAA+GAAAEAAAACYAAAAIAAAA//////////8="/>
              </a:ext>
            </a:extLst>
          </p:cNvSpPr>
          <p:nvPr/>
        </p:nvSpPr>
        <p:spPr>
          <a:xfrm rot="16200000">
            <a:off x="3141302" y="1308440"/>
            <a:ext cx="138430" cy="153606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29" name="Rectangle 34">
            <a:extLst>
              <a:ext uri="{FF2B5EF4-FFF2-40B4-BE49-F238E27FC236}">
                <a16:creationId xmlns:a16="http://schemas.microsoft.com/office/drawing/2014/main" id="{6239BF13-1C95-2618-F76E-6B79FC8AF4F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kAAAAEgAAACQAAAASAAAAAAAAAABAAAAAAAAAAEAAABQAAAAAAAAAAAA4D8AAAAAAADg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CVNgAAZBcAABk3AAA+GAAAEAAAACYAAAAIAAAA//////////8="/>
              </a:ext>
            </a:extLst>
          </p:cNvSpPr>
          <p:nvPr/>
        </p:nvSpPr>
        <p:spPr>
          <a:xfrm rot="16200000">
            <a:off x="2331677" y="2034245"/>
            <a:ext cx="138430" cy="838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30" name="Down Arrow 35">
            <a:extLst>
              <a:ext uri="{FF2B5EF4-FFF2-40B4-BE49-F238E27FC236}">
                <a16:creationId xmlns:a16="http://schemas.microsoft.com/office/drawing/2014/main" id="{2C2B432C-11A2-8FB3-4791-74374AFA68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ywAAAA0AAAAAkAAAAEgAAACQAAAASAAAAAAAAAABAAAAAAAAAAEAAABQAAAAr9X/v+BI6D9pqbwd4bTUPw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BAAAAAAAAAGMAP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BjADwAAAAAAQAAAAAAAAAAAAAAAAAAAAAAAAAAAAAAAAAAAAAAAAAAYwA8AH9/fwAAAAADzMzMAMDA/wB/f38AAAAAAAAAAAAAAAAAAAAAAAAAAAAhAAAAGAAAABQAAABTQQAASBYAAJtBAACCGAAAEAAAACYAAAAIAAAA//////////8="/>
              </a:ext>
            </a:extLst>
          </p:cNvSpPr>
          <p:nvPr/>
        </p:nvSpPr>
        <p:spPr>
          <a:xfrm>
            <a:off x="4105232" y="1826600"/>
            <a:ext cx="45720" cy="361950"/>
          </a:xfrm>
          <a:prstGeom prst="downArrow">
            <a:avLst>
              <a:gd name="adj1" fmla="val 32354"/>
              <a:gd name="adj2" fmla="val 190874"/>
            </a:avLst>
          </a:prstGeom>
          <a:solidFill>
            <a:srgbClr val="104282"/>
          </a:solidFill>
          <a:ln w="1270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31" name="TextBox 36">
            <a:extLst>
              <a:ext uri="{FF2B5EF4-FFF2-40B4-BE49-F238E27FC236}">
                <a16:creationId xmlns:a16="http://schemas.microsoft.com/office/drawing/2014/main" id="{93DB2E35-7E77-0BD1-B964-5F7EF19E5346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GQAAAmRUAAIdBAAA1FwAAECAAACYAAAAIAAAA//////////8="/>
              </a:ext>
            </a:extLst>
          </p:cNvSpPr>
          <p:nvPr/>
        </p:nvSpPr>
        <p:spPr>
          <a:xfrm>
            <a:off x="3893777" y="1715475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</a:t>
            </a:r>
            <a:endParaRPr lang="en-us" sz="1100" i="1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C6BC1E94-A443-19AB-2372-776EA30FC795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e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YwA8AH9/fwAAAAADzMzMAMDA/wB/f38AAAAAAAAAAAAAAAAAAAAAAAAAAAAhAAAAGAAAABQAAAA0NgAA5hUAABRCAAB2GgAAEAAAACYAAAAIAAAA//////////8="/>
              </a:ext>
            </a:extLst>
          </p:cNvSpPr>
          <p:nvPr/>
        </p:nvSpPr>
        <p:spPr>
          <a:xfrm rot="16200000">
            <a:off x="2891747" y="1170010"/>
            <a:ext cx="741680" cy="1930400"/>
          </a:xfrm>
          <a:prstGeom prst="rect">
            <a:avLst/>
          </a:prstGeom>
          <a:noFill/>
          <a:ln w="19050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endParaRPr lang="fr-fr" sz="1600" baseline="300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3" name="Down Arrow 47">
            <a:extLst>
              <a:ext uri="{FF2B5EF4-FFF2-40B4-BE49-F238E27FC236}">
                <a16:creationId xmlns:a16="http://schemas.microsoft.com/office/drawing/2014/main" id="{8C603BAD-FE4D-6FB8-45D9-AA2D1B0FB0A3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ywAAAA0AAAAAkAAAAEgAAACQAAAASAAAAAAAAAABAAAAAAAAAAEAAABQAAAAmV9lfpX55T8nFCLgEKrSPwAAAAAAAOA/AAAAAAAA4D8AAAAAAADgPwAAAAAAAOA/AAAAAAAA4D8AAAAAAADgPwAAAAAAAOA/AAAAAAAA4D8CAAAAjAAAAAEAAAAAAAAA/wAA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AAAAAQAAAAAAAAAAAAAAAAAAAAAAAAAAAAAAAAAAAAAAAAAARHOeAH9/fwAAAAADzMzMAMDA/wB/f38AAAAAAAAAAAAAAAAAAAAAAAAAAAAhAAAAGAAAABQAAABANwAArRcAAEI4AAD1FwAAEAAAACYAAAAIAAAA//////////8="/>
              </a:ext>
            </a:extLst>
          </p:cNvSpPr>
          <p:nvPr/>
        </p:nvSpPr>
        <p:spPr>
          <a:xfrm rot="16200000">
            <a:off x="2526622" y="1994240"/>
            <a:ext cx="45720" cy="163830"/>
          </a:xfrm>
          <a:prstGeom prst="downArrow">
            <a:avLst>
              <a:gd name="adj1" fmla="val 29163"/>
              <a:gd name="adj2" fmla="val 112260"/>
            </a:avLst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CABA94E0-F452-CA9A-A22F-9AE4FFFD5B6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6NgAA5hUAAHs4AACCFwAAECAAACYAAAAIAAAA//////////8="/>
              </a:ext>
            </a:extLst>
          </p:cNvSpPr>
          <p:nvPr/>
        </p:nvSpPr>
        <p:spPr>
          <a:xfrm>
            <a:off x="2423117" y="1764370"/>
            <a:ext cx="24447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 i="1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q</a:t>
            </a:r>
            <a:endParaRPr lang="en-us" sz="1100" i="1">
              <a:solidFill>
                <a:srgbClr val="FF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35" name="Straight Arrow Connector 2">
            <a:extLst>
              <a:ext uri="{FF2B5EF4-FFF2-40B4-BE49-F238E27FC236}">
                <a16:creationId xmlns:a16="http://schemas.microsoft.com/office/drawing/2014/main" id="{1E2F31BF-E611-982D-C3E8-8C581A4C7905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ONwAAIRgAAI83AADLGAAAEAAAACYAAAAIAAAA//////////8="/>
              </a:ext>
            </a:extLst>
          </p:cNvCxnSpPr>
          <p:nvPr/>
        </p:nvCxnSpPr>
        <p:spPr>
          <a:xfrm rot="5400000">
            <a:off x="2463757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6" name="Straight Arrow Connector 51">
            <a:extLst>
              <a:ext uri="{FF2B5EF4-FFF2-40B4-BE49-F238E27FC236}">
                <a16:creationId xmlns:a16="http://schemas.microsoft.com/office/drawing/2014/main" id="{B1BD0AE8-5BD7-B4C9-CB30-C495D2029140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7OAAAIRgAALw4AADLGAAAEAAAACYAAAAIAAAA//////////8="/>
              </a:ext>
            </a:extLst>
          </p:cNvCxnSpPr>
          <p:nvPr/>
        </p:nvCxnSpPr>
        <p:spPr>
          <a:xfrm rot="5400000">
            <a:off x="2654892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7" name="Straight Arrow Connector 52">
            <a:extLst>
              <a:ext uri="{FF2B5EF4-FFF2-40B4-BE49-F238E27FC236}">
                <a16:creationId xmlns:a16="http://schemas.microsoft.com/office/drawing/2014/main" id="{3F637AEB-B565-28FF-1288-2BBAF272F19B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pOQAAIRgAAOo5AADLGAAAEAAAACYAAAAIAAAA//////////8="/>
              </a:ext>
            </a:extLst>
          </p:cNvCxnSpPr>
          <p:nvPr/>
        </p:nvCxnSpPr>
        <p:spPr>
          <a:xfrm rot="5400000">
            <a:off x="2846662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8" name="Straight Arrow Connector 53">
            <a:extLst>
              <a:ext uri="{FF2B5EF4-FFF2-40B4-BE49-F238E27FC236}">
                <a16:creationId xmlns:a16="http://schemas.microsoft.com/office/drawing/2014/main" id="{72610F64-B6C3-2A3B-C526-359B80899D3A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PwAAIRgAAM0/AADLGAAAEAAAACYAAAAIAAAA//////////8="/>
              </a:ext>
            </a:extLst>
          </p:cNvCxnSpPr>
          <p:nvPr/>
        </p:nvCxnSpPr>
        <p:spPr>
          <a:xfrm rot="5400000">
            <a:off x="3803607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9" name="Straight Arrow Connector 54">
            <a:extLst>
              <a:ext uri="{FF2B5EF4-FFF2-40B4-BE49-F238E27FC236}">
                <a16:creationId xmlns:a16="http://schemas.microsoft.com/office/drawing/2014/main" id="{D7961591-2E96-9E56-1ECA-7C54255E129A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WOwAAIRgAABc7AADLGAAAEAAAACYAAAAIAAAA//////////8="/>
              </a:ext>
            </a:extLst>
          </p:cNvCxnSpPr>
          <p:nvPr/>
        </p:nvCxnSpPr>
        <p:spPr>
          <a:xfrm rot="5400000">
            <a:off x="3037797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0" name="Straight Arrow Connector 55">
            <a:extLst>
              <a:ext uri="{FF2B5EF4-FFF2-40B4-BE49-F238E27FC236}">
                <a16:creationId xmlns:a16="http://schemas.microsoft.com/office/drawing/2014/main" id="{E8128D98-4920-4AFB-7146-AF8996E660C6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EPAAAIRgAAEU8AADLGAAAEAAAACYAAAAIAAAA//////////8="/>
              </a:ext>
            </a:extLst>
          </p:cNvCxnSpPr>
          <p:nvPr/>
        </p:nvCxnSpPr>
        <p:spPr>
          <a:xfrm rot="5400000">
            <a:off x="3229567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1" name="Straight Arrow Connector 56">
            <a:extLst>
              <a:ext uri="{FF2B5EF4-FFF2-40B4-BE49-F238E27FC236}">
                <a16:creationId xmlns:a16="http://schemas.microsoft.com/office/drawing/2014/main" id="{D47F1434-A982-9107-AB02-E0DDFD326A6B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xPQAAIRgAAHI9AADLGAAAEAAAACYAAAAIAAAA//////////8="/>
              </a:ext>
            </a:extLst>
          </p:cNvCxnSpPr>
          <p:nvPr/>
        </p:nvCxnSpPr>
        <p:spPr>
          <a:xfrm rot="5400000">
            <a:off x="3420702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42" name="Straight Arrow Connector 57">
            <a:extLst>
              <a:ext uri="{FF2B5EF4-FFF2-40B4-BE49-F238E27FC236}">
                <a16:creationId xmlns:a16="http://schemas.microsoft.com/office/drawing/2014/main" id="{F0E32B56-9227-95DF-E500-9078150616CA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PgAAIRgAAKA+AADLGAAAEAAAACYAAAAIAAAA//////////8="/>
              </a:ext>
            </a:extLst>
          </p:cNvCxnSpPr>
          <p:nvPr/>
        </p:nvCxnSpPr>
        <p:spPr>
          <a:xfrm rot="5400000">
            <a:off x="3612472" y="2180295"/>
            <a:ext cx="107950" cy="63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43" name="TextBox 58">
            <a:extLst>
              <a:ext uri="{FF2B5EF4-FFF2-40B4-BE49-F238E27FC236}">
                <a16:creationId xmlns:a16="http://schemas.microsoft.com/office/drawing/2014/main" id="{FE45822C-3806-A946-1628-2A04E2344A9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NgAAghgAANw4AAAeGgAAECAAACYAAAAIAAAA//////////8="/>
              </a:ext>
            </a:extLst>
          </p:cNvSpPr>
          <p:nvPr/>
        </p:nvSpPr>
        <p:spPr>
          <a:xfrm>
            <a:off x="2305642" y="2188550"/>
            <a:ext cx="423545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TS1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4" name="TextBox 59">
            <a:extLst>
              <a:ext uri="{FF2B5EF4-FFF2-40B4-BE49-F238E27FC236}">
                <a16:creationId xmlns:a16="http://schemas.microsoft.com/office/drawing/2014/main" id="{204CACA5-0BDF-319E-CE6F-30F6E883BAF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+PgAAixgAABpBAAAnGgAAECAAACYAAAAIAAAA//////////8="/>
              </a:ext>
            </a:extLst>
          </p:cNvSpPr>
          <p:nvPr/>
        </p:nvSpPr>
        <p:spPr>
          <a:xfrm>
            <a:off x="3644857" y="2194265"/>
            <a:ext cx="424180" cy="2616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en-us"/>
            </a:pPr>
            <a:r>
              <a:rPr lang="fr-fr" sz="11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TS8</a:t>
            </a:r>
            <a:endParaRPr lang="en-us" sz="11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cxnSp>
        <p:nvCxnSpPr>
          <p:cNvPr id="45" name="Straight Arrow Connector 60">
            <a:extLst>
              <a:ext uri="{FF2B5EF4-FFF2-40B4-BE49-F238E27FC236}">
                <a16:creationId xmlns:a16="http://schemas.microsoft.com/office/drawing/2014/main" id="{5F36EB22-1C83-831A-7B26-872EF2A30978}"/>
              </a:ext>
            </a:extLst>
          </p:cNvPr>
          <p:cNvCxnSpPr>
            <a:extLst>
              <a:ext uri="smNativeData">
                <pr:smNativeData xmlns:pr="smNativeData" xmlns:p14="http://schemas.microsoft.com/office/powerpoint/2010/main" xmlns="" val="SMDATA_13_dKFUYRMAAAAlAAAADQAAAA0AAAAAkAAAAEgAAACQAAAASAAAAAAAAAAAAAAAAAAAAAEAAABQAAAAAAAAAAAA8L8AAAAAAAAAAAAAAAAAAP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BAAAAAAAAAAP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7OAAAWBkAAOc+AABZGQAAEAAAACYAAAAIAAAA//////////8="/>
              </a:ext>
            </a:extLst>
          </p:cNvCxnSpPr>
          <p:nvPr/>
        </p:nvCxnSpPr>
        <p:spPr>
          <a:xfrm rot="16200000">
            <a:off x="3188927" y="1803105"/>
            <a:ext cx="635" cy="104394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lgDash"/>
            <a:headEnd type="none"/>
            <a:tailEnd type="none"/>
          </a:ln>
          <a:effectLst/>
        </p:spPr>
      </p:cxnSp>
      <p:pic>
        <p:nvPicPr>
          <p:cNvPr id="17" name="phase_horizontal">
            <a:hlinkClick r:id="" action="ppaction://media"/>
            <a:extLst>
              <a:ext uri="{FF2B5EF4-FFF2-40B4-BE49-F238E27FC236}">
                <a16:creationId xmlns:a16="http://schemas.microsoft.com/office/drawing/2014/main" id="{CB34DD77-2E77-3414-7AD6-0ECD6EADEA0B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KwMAABADAABZAgAARwMAAAAAAABkAAAAZAAAAAAAAAAjAAAABAAAAGQAAAAXAAAAFAAAAAAAAAAAAAAA/38AAP9/AAAAAAAACQAAAAQAAAD4MJbFDAAAABAAAAAAAAAAAAAAAAAAAAAAAAAAHgAAAGgAAAAAAAAAAAAAAAAAAAAAAAAAAAAAABAnAAAQJwAAAAAAAAAAAAAAAAAAAAAAAAAAAAAAAAAAAAAAAAAAAAAUAAAAAAAAAMDA/wAAAAAAZAAAADIAAAAAAAAAZAAAAAAAAAB/f38ACgAAAB8AAABUAAAAW5vVBf///wEAAAAAAAAAAAAAAAAAAAAAAAAAAAAAAAAAAAAAAAAAAAAAAAJ/f38A5+bmA8zMzADAwP8Af39/AAAAAAAAAAAAAAAAAP///wAAAAAAIQAAABgAAAAUAAAAciYAAKAZAADnSgAALSMAABAAAAAmAAAACAAAAP//////////"/>
              </a:ext>
            </a:extLst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8110" t="7840" r="6010" b="8390"/>
          <a:stretch>
            <a:fillRect/>
          </a:stretch>
        </p:blipFill>
        <p:spPr>
          <a:xfrm>
            <a:off x="6249670" y="4787605"/>
            <a:ext cx="5926455" cy="155257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6F16E912-A5F4-397A-D4F6-C908E27A366F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GMAPAA8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YwA8AH9/fwDn5uYDzMzMAMDA/wB/f38AAAAAAAAAAAAAAAAAAAAAAAAAAAAhAAAAGAAAABQAAABkLAAAswoAAPVEAAD1EwAAEAAAACYAAAAIAAAA//////////8="/>
              </a:ext>
            </a:extLst>
          </p:cNvSpPr>
          <p:nvPr/>
        </p:nvSpPr>
        <p:spPr>
          <a:xfrm>
            <a:off x="6341543" y="2185375"/>
            <a:ext cx="1486874" cy="752475"/>
          </a:xfrm>
          <a:prstGeom prst="rect">
            <a:avLst/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t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itchFamily="2" charset="0"/>
              <a:buChar char="•"/>
              <a:tabLst/>
              <a:defRPr lang="en-us" sz="2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4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20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itchFamily="2" charset="0"/>
              <a:buChar char="•"/>
              <a:tabLst/>
              <a:defRPr lang="en-us" sz="1800" kern="1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lvl9pPr>
          </a:lstStyle>
          <a:p>
            <a:pPr marL="0" indent="0">
              <a:lnSpc>
                <a:spcPct val="100000"/>
              </a:lnSpc>
              <a:buNone/>
              <a:defRPr lang="en-us"/>
            </a:pPr>
            <a:r>
              <a:rPr lang="en-us" sz="16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n-us" sz="1600" i="1" baseline="-24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</a:t>
            </a:r>
            <a:r>
              <a:rPr lang="en-us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2.15 K</a:t>
            </a:r>
          </a:p>
          <a:p>
            <a:pPr marL="0" indent="0">
              <a:lnSpc>
                <a:spcPct val="100000"/>
              </a:lnSpc>
              <a:buNone/>
              <a:defRPr lang="en-us"/>
            </a:pPr>
            <a:r>
              <a:rPr lang="fr-fr" sz="1600" i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fr-fr" sz="1600" i="1" baseline="-24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heater</a:t>
            </a:r>
            <a:r>
              <a:rPr lang="fr-fr" sz="16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= 22.7 K</a:t>
            </a:r>
            <a:endParaRPr lang="fr-fr" sz="1600" baseline="30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465035CF-3246-8CC1-F1EB-C6C676549D48}"/>
              </a:ext>
            </a:extLst>
          </p:cNvPr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KFU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C0SMz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fjAAAEsQAABQSAAANygAABAAAAAmAAAACAAAAP//////////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8304882" y="1094084"/>
            <a:ext cx="3444246" cy="3458931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93790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  <p:bldLst>
      <p:bldP spid="17" grpId="0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 cap="flat" cmpd="sng" algn="ctr">
            <a:solidFill>
              <a:srgbClr val="1042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F52937-89CD-5CB7-D614-129FA06754C7}"/>
              </a:ext>
            </a:extLst>
          </p:cNvPr>
          <p:cNvSpPr/>
          <p:nvPr/>
        </p:nvSpPr>
        <p:spPr>
          <a:xfrm>
            <a:off x="2490666" y="1767067"/>
            <a:ext cx="8273904" cy="3448896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helium: difficult to model and handle, costly to maintain, but it ensures: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Wingdings" panose="05000000000000000000" pitchFamily="2" charset="2"/>
              </a:rPr>
              <a:t>High contact surface (very low viscosity)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Wingdings" panose="05000000000000000000" pitchFamily="2" charset="2"/>
              </a:rPr>
              <a:t>Great thermal stability (very high specific heat)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Wingdings" panose="05000000000000000000" pitchFamily="2" charset="2"/>
              </a:rPr>
              <a:t>Great heat transfer capabilities (very high effective thermal conductivity)</a:t>
            </a:r>
          </a:p>
          <a:p>
            <a:pPr>
              <a:lnSpc>
                <a:spcPct val="150000"/>
              </a:lnSpc>
            </a:pP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Wingdings" panose="05000000000000000000" pitchFamily="2" charset="2"/>
              </a:rPr>
              <a:t> </a:t>
            </a:r>
            <a:r>
              <a:rPr lang="it-IT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Effective cooling (two-phase forced flow &amp; subcooled bath)</a:t>
            </a:r>
            <a:endParaRPr lang="it-IT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20720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347EA3-261D-76E9-5789-B0E556E60A46}"/>
              </a:ext>
            </a:extLst>
          </p:cNvPr>
          <p:cNvSpPr txBox="1"/>
          <p:nvPr/>
        </p:nvSpPr>
        <p:spPr>
          <a:xfrm>
            <a:off x="3071853" y="6114391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cern.ch/steam</a:t>
            </a:r>
            <a:endParaRPr lang="en-GB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FFC897A-CF0F-56D3-2322-93D05D387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2343109"/>
            <a:ext cx="11551920" cy="2990522"/>
          </a:xfrm>
        </p:spPr>
        <p:txBody>
          <a:bodyPr>
            <a:normAutofit/>
          </a:bodyPr>
          <a:lstStyle/>
          <a:p>
            <a:pPr algn="ctr"/>
            <a:r>
              <a:rPr lang="en-GB" sz="4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Thank you for your attention</a:t>
            </a:r>
            <a:br>
              <a:rPr lang="en-GB" sz="4400" dirty="0"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br>
              <a:rPr lang="en-GB" sz="4400" dirty="0"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en-GB" sz="4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Questions?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05D5ED-48DF-77D8-F7A5-3F6CD9F7C808}"/>
              </a:ext>
            </a:extLst>
          </p:cNvPr>
          <p:cNvSpPr txBox="1"/>
          <p:nvPr/>
        </p:nvSpPr>
        <p:spPr>
          <a:xfrm>
            <a:off x="6835139" y="6114391"/>
            <a:ext cx="3093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u="sng" dirty="0"/>
              <a:t>steam-team@cern.ch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EB98FE-4BFE-6FE4-B098-8634BE0F14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33" y="558723"/>
            <a:ext cx="2859710" cy="100340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4C20C35-9073-2BEC-B3CD-8170FC52EB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98" y="359758"/>
            <a:ext cx="1424940" cy="140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6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below 120 K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95DB88-76A6-54F1-CEAD-4CF9038E9C28}"/>
              </a:ext>
            </a:extLst>
          </p:cNvPr>
          <p:cNvSpPr/>
          <p:nvPr/>
        </p:nvSpPr>
        <p:spPr>
          <a:xfrm>
            <a:off x="1898283" y="1332252"/>
            <a:ext cx="4424755" cy="4649447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Coolant type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: cryogens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241D89-C392-6EA5-56DD-973D77CB022E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6FF8A1-A2A3-116A-43A8-108CB341E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896" y="2681412"/>
            <a:ext cx="7369179" cy="24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6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below 120 K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95DB88-76A6-54F1-CEAD-4CF9038E9C28}"/>
              </a:ext>
            </a:extLst>
          </p:cNvPr>
          <p:cNvSpPr/>
          <p:nvPr/>
        </p:nvSpPr>
        <p:spPr>
          <a:xfrm>
            <a:off x="1898283" y="1332252"/>
            <a:ext cx="4424755" cy="4649447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Coolant type: cryogens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Material properties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: contraction, embrittlement, etc..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241D89-C392-6EA5-56DD-973D77CB022E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059C845-4A6A-4374-9B40-DB9571FA4E08}"/>
              </a:ext>
            </a:extLst>
          </p:cNvPr>
          <p:cNvGrpSpPr>
            <a:grpSpLocks noChangeAspect="1"/>
          </p:cNvGrpSpPr>
          <p:nvPr/>
        </p:nvGrpSpPr>
        <p:grpSpPr>
          <a:xfrm>
            <a:off x="6454065" y="1677659"/>
            <a:ext cx="5324352" cy="4079274"/>
            <a:chOff x="7551128" y="877412"/>
            <a:chExt cx="4211474" cy="322663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5CF8A2-0FE6-4275-0033-D926C14B92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968"/>
            <a:stretch/>
          </p:blipFill>
          <p:spPr>
            <a:xfrm>
              <a:off x="7551128" y="877412"/>
              <a:ext cx="4211474" cy="320041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D94893A-F51E-8EBA-B59C-6396C1C16C31}"/>
                </a:ext>
              </a:extLst>
            </p:cNvPr>
            <p:cNvSpPr txBox="1"/>
            <p:nvPr/>
          </p:nvSpPr>
          <p:spPr>
            <a:xfrm>
              <a:off x="11292601" y="3857829"/>
              <a:ext cx="4700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00">
                  <a:solidFill>
                    <a:srgbClr val="000000"/>
                  </a:solidFill>
                </a:rPr>
                <a:t>T (K)</a:t>
              </a:r>
              <a:endParaRPr lang="en-GB" sz="10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5122" name="Picture 2" descr="The 3 Reasons Why CERN's Large Hadron Collider Can't Make Particles Go  Faster">
            <a:extLst>
              <a:ext uri="{FF2B5EF4-FFF2-40B4-BE49-F238E27FC236}">
                <a16:creationId xmlns:a16="http://schemas.microsoft.com/office/drawing/2014/main" id="{B4047312-016C-5C20-B957-B7DFB70E3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059" y="3241392"/>
            <a:ext cx="2789736" cy="209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490CA85-6378-5C94-53F6-678906952862}"/>
              </a:ext>
            </a:extLst>
          </p:cNvPr>
          <p:cNvSpPr txBox="1"/>
          <p:nvPr/>
        </p:nvSpPr>
        <p:spPr>
          <a:xfrm>
            <a:off x="2365671" y="5519046"/>
            <a:ext cx="1210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latin typeface="Open Sans" pitchFamily="2" charset="0"/>
                <a:ea typeface="Open Sans" pitchFamily="2" charset="0"/>
                <a:cs typeface="Open Sans" pitchFamily="2" charset="0"/>
              </a:rPr>
              <a:t>L</a:t>
            </a:r>
            <a:r>
              <a:rPr lang="en-GB">
                <a:latin typeface="Open Sans" pitchFamily="2" charset="0"/>
                <a:ea typeface="Open Sans" pitchFamily="2" charset="0"/>
                <a:cs typeface="Open Sans" pitchFamily="2" charset="0"/>
              </a:rPr>
              <a:t> = 27 km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3731E9F-3524-3A36-48DB-4015B4B8C42B}"/>
              </a:ext>
            </a:extLst>
          </p:cNvPr>
          <p:cNvSpPr/>
          <p:nvPr/>
        </p:nvSpPr>
        <p:spPr>
          <a:xfrm>
            <a:off x="3707341" y="5545379"/>
            <a:ext cx="512042" cy="323166"/>
          </a:xfrm>
          <a:prstGeom prst="rightArrow">
            <a:avLst/>
          </a:prstGeom>
          <a:solidFill>
            <a:srgbClr val="1042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B199D3-0F3C-978B-8884-965E0DF43AEF}"/>
              </a:ext>
            </a:extLst>
          </p:cNvPr>
          <p:cNvSpPr txBox="1"/>
          <p:nvPr/>
        </p:nvSpPr>
        <p:spPr>
          <a:xfrm>
            <a:off x="4219384" y="5519046"/>
            <a:ext cx="1461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latin typeface="Open Sans" pitchFamily="2" charset="0"/>
                <a:ea typeface="Open Sans" pitchFamily="2" charset="0"/>
                <a:cs typeface="Open Sans" pitchFamily="2" charset="0"/>
              </a:rPr>
              <a:t>dL = 81 m !</a:t>
            </a:r>
          </a:p>
        </p:txBody>
      </p:sp>
    </p:spTree>
    <p:extLst>
      <p:ext uri="{BB962C8B-B14F-4D97-AF65-F5344CB8AC3E}">
        <p14:creationId xmlns:p14="http://schemas.microsoft.com/office/powerpoint/2010/main" val="155178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0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below 120 K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95DB88-76A6-54F1-CEAD-4CF9038E9C28}"/>
              </a:ext>
            </a:extLst>
          </p:cNvPr>
          <p:cNvSpPr/>
          <p:nvPr/>
        </p:nvSpPr>
        <p:spPr>
          <a:xfrm>
            <a:off x="1898283" y="1332252"/>
            <a:ext cx="4424755" cy="4649447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Coolant type: cryogens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Material properties: contraction, embrittlement, etc..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Equipment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: insulated systems, measuring devices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241D89-C392-6EA5-56DD-973D77CB022E}"/>
              </a:ext>
            </a:extLst>
          </p:cNvPr>
          <p:cNvSpPr txBox="1"/>
          <p:nvPr/>
        </p:nvSpPr>
        <p:spPr>
          <a:xfrm>
            <a:off x="9783910" y="5853792"/>
            <a:ext cx="9044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Cernox</a:t>
            </a:r>
            <a:r>
              <a:rPr lang="en-GB" sz="1000" baseline="30000">
                <a:solidFill>
                  <a:srgbClr val="104282"/>
                </a:solidFill>
              </a:rPr>
              <a:t>®</a:t>
            </a:r>
            <a:r>
              <a:rPr lang="en-GB" sz="1000">
                <a:solidFill>
                  <a:srgbClr val="104282"/>
                </a:solidFill>
              </a:rPr>
              <a:t> CX</a:t>
            </a:r>
            <a:endParaRPr lang="en-GB" sz="1000" dirty="0">
              <a:solidFill>
                <a:srgbClr val="104282"/>
              </a:solidFill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23764D-2223-1D06-C7D5-C91C708D6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978" y="1288109"/>
            <a:ext cx="3187421" cy="364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ernox® RTDs">
            <a:extLst>
              <a:ext uri="{FF2B5EF4-FFF2-40B4-BE49-F238E27FC236}">
                <a16:creationId xmlns:a16="http://schemas.microsoft.com/office/drawing/2014/main" id="{9D0D3617-DC36-5C9C-8435-80D5A59B3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077" y="4930803"/>
            <a:ext cx="1815424" cy="86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ake Shore Cryotronics, Inc.">
            <a:extLst>
              <a:ext uri="{FF2B5EF4-FFF2-40B4-BE49-F238E27FC236}">
                <a16:creationId xmlns:a16="http://schemas.microsoft.com/office/drawing/2014/main" id="{135FA86E-D0AE-628D-1BE3-8E3C4D4DA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339" y="5563893"/>
            <a:ext cx="1086055" cy="5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30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below 120 K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95DB88-76A6-54F1-CEAD-4CF9038E9C28}"/>
              </a:ext>
            </a:extLst>
          </p:cNvPr>
          <p:cNvSpPr/>
          <p:nvPr/>
        </p:nvSpPr>
        <p:spPr>
          <a:xfrm>
            <a:off x="1898283" y="1332252"/>
            <a:ext cx="4424755" cy="4649447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Coolant type: cryogens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Material properties: contraction, embrittlement, etc..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Equipment: insulated systems, measuring devices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Consumption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: energy-intensive processes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EC3148-2744-2EA7-7883-C5C06D78C2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01"/>
          <a:stretch/>
        </p:blipFill>
        <p:spPr>
          <a:xfrm>
            <a:off x="6602421" y="1916436"/>
            <a:ext cx="5155135" cy="32004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38A1BA-1773-EAA2-45E4-12358106F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7421" y="2461806"/>
            <a:ext cx="1704410" cy="7913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4627CB-E8BF-0801-1F05-F0C5D33C3968}"/>
              </a:ext>
            </a:extLst>
          </p:cNvPr>
          <p:cNvSpPr txBox="1"/>
          <p:nvPr/>
        </p:nvSpPr>
        <p:spPr>
          <a:xfrm>
            <a:off x="9311945" y="3321569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Carnot Factor</a:t>
            </a:r>
            <a:endParaRPr lang="en-GB" sz="12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10530141" y="6166582"/>
            <a:ext cx="15520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>
                <a:solidFill>
                  <a:srgbClr val="104282"/>
                </a:solidFill>
              </a:rPr>
              <a:t>Wagner, U., 2004. CAS</a:t>
            </a:r>
          </a:p>
        </p:txBody>
      </p:sp>
    </p:spTree>
    <p:extLst>
      <p:ext uri="{BB962C8B-B14F-4D97-AF65-F5344CB8AC3E}">
        <p14:creationId xmlns:p14="http://schemas.microsoft.com/office/powerpoint/2010/main" val="354510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below 120 K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95DB88-76A6-54F1-CEAD-4CF9038E9C28}"/>
              </a:ext>
            </a:extLst>
          </p:cNvPr>
          <p:cNvSpPr/>
          <p:nvPr/>
        </p:nvSpPr>
        <p:spPr>
          <a:xfrm>
            <a:off x="1898283" y="1332252"/>
            <a:ext cx="4424755" cy="4328161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Coolant type: cryogens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Material properties: contraction, embrittlement, etc..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Equipment: insulated systems, measuring devices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Consumption: energy-intensive processes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Safety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: personnel and environmental hazards</a:t>
            </a: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="" xmlns:p14="http://schemas.microsoft.com/office/powerpoint/2010/main" xmlns:pr="smNativeData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8952786" y="6166582"/>
            <a:ext cx="3129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Koettig, T., 2014. (No. CERN-HSE-PHO-2014-007).</a:t>
            </a:r>
            <a:endParaRPr lang="fr-FR" sz="1000">
              <a:solidFill>
                <a:srgbClr val="10428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668D5A1-3395-285E-B7CB-276AE89D6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025" y="1408355"/>
            <a:ext cx="1132907" cy="9540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C891068-A6EC-2E1C-13E2-9D831896F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0438" y="1410261"/>
            <a:ext cx="1165961" cy="96020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249CC59-112B-181E-B589-DB467958CBA5}"/>
              </a:ext>
            </a:extLst>
          </p:cNvPr>
          <p:cNvSpPr txBox="1"/>
          <p:nvPr/>
        </p:nvSpPr>
        <p:spPr>
          <a:xfrm>
            <a:off x="7482588" y="2457496"/>
            <a:ext cx="89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Frostbites</a:t>
            </a:r>
            <a:endParaRPr lang="en-GB" sz="12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2D93E4-FD98-3411-7B1C-170566F3280C}"/>
              </a:ext>
            </a:extLst>
          </p:cNvPr>
          <p:cNvSpPr txBox="1"/>
          <p:nvPr/>
        </p:nvSpPr>
        <p:spPr>
          <a:xfrm>
            <a:off x="9815929" y="2460056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Asphyxiation</a:t>
            </a:r>
            <a:endParaRPr lang="en-GB" sz="12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5BB9A6B-12FB-25A0-4677-4C11BFEA5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7025" y="3139544"/>
            <a:ext cx="1117500" cy="97544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72DDFAD-41F6-9735-70BE-D596E1A17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594" y="3139544"/>
            <a:ext cx="1117500" cy="98010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04FB927-E9FB-AE04-EB99-472937BE0D45}"/>
              </a:ext>
            </a:extLst>
          </p:cNvPr>
          <p:cNvSpPr txBox="1"/>
          <p:nvPr/>
        </p:nvSpPr>
        <p:spPr>
          <a:xfrm>
            <a:off x="7300647" y="4186059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Flammable gas</a:t>
            </a:r>
            <a:endParaRPr lang="en-GB" sz="12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C3E4DD-50D8-F86C-8A4F-D8352FDB85C3}"/>
              </a:ext>
            </a:extLst>
          </p:cNvPr>
          <p:cNvSpPr txBox="1"/>
          <p:nvPr/>
        </p:nvSpPr>
        <p:spPr>
          <a:xfrm>
            <a:off x="9815929" y="4186059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Oxidizing gas</a:t>
            </a:r>
            <a:endParaRPr lang="en-GB" sz="12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E9D7C9-8F35-4D97-342B-B528B1BEE0E8}"/>
              </a:ext>
            </a:extLst>
          </p:cNvPr>
          <p:cNvSpPr txBox="1"/>
          <p:nvPr/>
        </p:nvSpPr>
        <p:spPr>
          <a:xfrm>
            <a:off x="6899305" y="5014082"/>
            <a:ext cx="21496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Gas/liquid volume ratio: ~ 700-800 !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A046559-9AEE-B751-7AE6-D9425DDE3AC1}"/>
              </a:ext>
            </a:extLst>
          </p:cNvPr>
          <p:cNvSpPr/>
          <p:nvPr/>
        </p:nvSpPr>
        <p:spPr>
          <a:xfrm>
            <a:off x="9271879" y="5153237"/>
            <a:ext cx="512042" cy="323166"/>
          </a:xfrm>
          <a:prstGeom prst="rightArrow">
            <a:avLst/>
          </a:prstGeom>
          <a:solidFill>
            <a:srgbClr val="1042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0428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725B17-1EB8-D26A-CF93-3D99F73FBE94}"/>
              </a:ext>
            </a:extLst>
          </p:cNvPr>
          <p:cNvSpPr txBox="1"/>
          <p:nvPr/>
        </p:nvSpPr>
        <p:spPr>
          <a:xfrm>
            <a:off x="9823809" y="5021090"/>
            <a:ext cx="15201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Pressure build-up</a:t>
            </a:r>
          </a:p>
        </p:txBody>
      </p:sp>
    </p:spTree>
    <p:extLst>
      <p:ext uri="{BB962C8B-B14F-4D97-AF65-F5344CB8AC3E}">
        <p14:creationId xmlns:p14="http://schemas.microsoft.com/office/powerpoint/2010/main" val="37070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5" grpId="0"/>
      <p:bldP spid="31" grpId="0"/>
      <p:bldP spid="32" grpId="0"/>
      <p:bldP spid="36" grpId="0"/>
      <p:bldP spid="37" grpId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100070-8A5A-CB25-4B54-59D57018C7C3}"/>
              </a:ext>
            </a:extLst>
          </p:cNvPr>
          <p:cNvSpPr txBox="1">
            <a:spLocks/>
          </p:cNvSpPr>
          <p:nvPr/>
        </p:nvSpPr>
        <p:spPr>
          <a:xfrm>
            <a:off x="350227" y="190305"/>
            <a:ext cx="9665002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 cooling</a:t>
            </a:r>
            <a:endParaRPr lang="en-GB" dirty="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extBox 21">
            <a:extLst>
              <a:ext uri="{FF2B5EF4-FFF2-40B4-BE49-F238E27FC236}">
                <a16:creationId xmlns:a16="http://schemas.microsoft.com/office/drawing/2014/main" id="{2DB78AB1-389E-265B-7D23-AF70990FE9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NwsAAG4IAABUDwAAEAAAACYAAAAIAAAA//////////8="/>
              </a:ext>
            </a:extLst>
          </p:cNvSpPr>
          <p:nvPr/>
        </p:nvSpPr>
        <p:spPr>
          <a:xfrm>
            <a:off x="227965" y="1332253"/>
            <a:ext cx="1161415" cy="668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defTabSz="1422400">
              <a:lnSpc>
                <a:spcPct val="90000"/>
              </a:lnSpc>
              <a:spcAft>
                <a:spcPts val="500"/>
              </a:spcAft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Cryogenics</a:t>
            </a:r>
          </a:p>
        </p:txBody>
      </p:sp>
      <p:sp>
        <p:nvSpPr>
          <p:cNvPr id="3" name="Round Diagonal Corner Rectangle 31">
            <a:extLst>
              <a:ext uri="{FF2B5EF4-FFF2-40B4-BE49-F238E27FC236}">
                <a16:creationId xmlns:a16="http://schemas.microsoft.com/office/drawing/2014/main" id="{9C62FEBA-9F8B-C5B5-25A2-5D48802C5174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swwAAJ0BAADjDQAAEAAAACYAAAAIAAAA//////////8="/>
              </a:ext>
            </a:extLst>
          </p:cNvSpPr>
          <p:nvPr/>
        </p:nvSpPr>
        <p:spPr>
          <a:xfrm>
            <a:off x="95250" y="157355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Round Diagonal Corner Rectangle 32">
            <a:extLst>
              <a:ext uri="{FF2B5EF4-FFF2-40B4-BE49-F238E27FC236}">
                <a16:creationId xmlns:a16="http://schemas.microsoft.com/office/drawing/2014/main" id="{696166B5-89C0-10E7-1345-1C6828F6F8BC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mBEAAJ0BAADHEgAAEAAAACYAAAAIAAAA//////////8="/>
              </a:ext>
            </a:extLst>
          </p:cNvSpPr>
          <p:nvPr/>
        </p:nvSpPr>
        <p:spPr>
          <a:xfrm>
            <a:off x="95250" y="236920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noFill/>
          <a:ln w="28575">
            <a:solidFill>
              <a:srgbClr val="104282"/>
            </a:solidFill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r>
            <a:endParaRPr lang="en-us" sz="1200">
              <a:solidFill>
                <a:srgbClr val="104282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Round Diagonal Corner Rectangle 33">
            <a:extLst>
              <a:ext uri="{FF2B5EF4-FFF2-40B4-BE49-F238E27FC236}">
                <a16:creationId xmlns:a16="http://schemas.microsoft.com/office/drawing/2014/main" id="{1848AA0E-1AE2-D149-21B6-8161EF1E0FAD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hRYAAJ0BAAC0FwAAEAAAACYAAAAIAAAA//////////8="/>
              </a:ext>
            </a:extLst>
          </p:cNvSpPr>
          <p:nvPr/>
        </p:nvSpPr>
        <p:spPr>
          <a:xfrm>
            <a:off x="95250" y="3169943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3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6" name="Round Diagonal Corner Rectangle 34">
            <a:extLst>
              <a:ext uri="{FF2B5EF4-FFF2-40B4-BE49-F238E27FC236}">
                <a16:creationId xmlns:a16="http://schemas.microsoft.com/office/drawing/2014/main" id="{C7A517F7-DDDF-4F78-BB67-E76DBD73094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bhsAAJ0BAACdHAAAEAAAACYAAAAIAAAA//////////8="/>
              </a:ext>
            </a:extLst>
          </p:cNvSpPr>
          <p:nvPr/>
        </p:nvSpPr>
        <p:spPr>
          <a:xfrm>
            <a:off x="95250" y="3968138"/>
            <a:ext cx="167005" cy="19240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4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ound Diagonal Corner Rectangle 35">
            <a:extLst>
              <a:ext uri="{FF2B5EF4-FFF2-40B4-BE49-F238E27FC236}">
                <a16:creationId xmlns:a16="http://schemas.microsoft.com/office/drawing/2014/main" id="{FA3E8EC6-038B-6F33-3520-DA484AB2FF01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EAAAAAAAAAYwA8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jADwA////AQAAAAAAAAAAAAAAAAAAAAAAAAAAAAAAAAAAAAAAAAAARHOeAH9/fwDn5uYDzMzMAMDA/wB/f38AAAAAAAAAAAAAAAAAAAAAAAAAAAAhAAAAGAAAABQAAACWAAAAViAAAJ0BAACGIQAAEAAAACYAAAAIAAAA//////////8="/>
              </a:ext>
            </a:extLst>
          </p:cNvSpPr>
          <p:nvPr/>
        </p:nvSpPr>
        <p:spPr>
          <a:xfrm>
            <a:off x="95250" y="4765698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latin typeface="Open Sans" pitchFamily="2" charset="0"/>
                <a:ea typeface="Open Sans" pitchFamily="2" charset="0"/>
                <a:cs typeface="Open Sans" pitchFamily="2" charset="0"/>
              </a:rPr>
              <a:t>5</a:t>
            </a:r>
            <a:endParaRPr lang="en-us" sz="120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ound Diagonal Corner Rectangle 40">
            <a:extLst>
              <a:ext uri="{FF2B5EF4-FFF2-40B4-BE49-F238E27FC236}">
                <a16:creationId xmlns:a16="http://schemas.microsoft.com/office/drawing/2014/main" id="{CED4AA80-F50F-DD79-980D-FE103FD8B30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sAAAAA0AAAAAkAAAAEgAAACQAAAASAAAAAAAAAABAAAAAAAAAAEAAABQAAAAhbacS3FV1T8AAAAAAAAAAA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BAAAAAAAAAGMAPAAt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YwA8AH9/fwDn5uYDzMzMAMDA/wB/f38AAAAAAAAAAAAAAAAAAAAAAAAAAAAhAAAAGAAAABQAAACWAAAAPyUAAJ0BAABvJgAAEAAAACYAAAAIAAAA//////////8="/>
              </a:ext>
            </a:extLst>
          </p:cNvSpPr>
          <p:nvPr/>
        </p:nvSpPr>
        <p:spPr>
          <a:xfrm>
            <a:off x="95250" y="5563893"/>
            <a:ext cx="167005" cy="193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04282"/>
          </a:solidFill>
          <a:ln w="28575" cap="flat" cmpd="sng" algn="ctr">
            <a:noFill/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fr-fr" sz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</a:t>
            </a:r>
            <a:endParaRPr lang="en-us" sz="120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6CBCD2-A8C3-2B71-27E2-4DC0973E3AAE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VAQAAyRAAACsJAACXEwAAEAAAACYAAAAIAAAA//////////8="/>
              </a:ext>
            </a:extLst>
          </p:cNvSpPr>
          <p:nvPr/>
        </p:nvSpPr>
        <p:spPr>
          <a:xfrm>
            <a:off x="216535" y="2237763"/>
            <a:ext cx="127381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200">
                <a:solidFill>
                  <a:srgbClr val="10428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Techniques</a:t>
            </a: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29ABA912-3756-0236-7B67-EC0A70887F6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RAQAALRUAAA4JAAAoGQAAEAAAACYAAAAIAAAA//////////8="/>
              </a:ext>
            </a:extLst>
          </p:cNvSpPr>
          <p:nvPr/>
        </p:nvSpPr>
        <p:spPr>
          <a:xfrm>
            <a:off x="213995" y="2951503"/>
            <a:ext cx="1257935" cy="6470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Superfluid Helium (He II)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A58EECD9-8DDF-6974-B376-203603AEBEE0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eAQAAlxoAAA4JAABlHQAAEAAAACYAAAAIAAAA//////////8="/>
              </a:ext>
            </a:extLst>
          </p:cNvSpPr>
          <p:nvPr/>
        </p:nvSpPr>
        <p:spPr>
          <a:xfrm>
            <a:off x="222250" y="3831613"/>
            <a:ext cx="1249680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GB" sz="1200">
                <a:solidFill>
                  <a:srgbClr val="BFBFB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Cooling the LHC MB 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98322756-272F-50E7-3229-49C8587AE3E9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BR8AANQHAADYIgAAEAAAACYAAAAIAAAA//////////8="/>
              </a:ext>
            </a:extLst>
          </p:cNvSpPr>
          <p:nvPr/>
        </p:nvSpPr>
        <p:spPr>
          <a:xfrm>
            <a:off x="208915" y="4551703"/>
            <a:ext cx="1161415" cy="62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Recent He II Studies</a:t>
            </a: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54A483E2-3A5D-A6AD-CB77-4C8737040622}"/>
              </a:ext>
            </a:extLst>
          </p:cNvPr>
          <p:cNvSpPr>
            <a:extLst>
              <a:ext uri="smNativeData">
                <pr:smNativeData xmlns:pr="smNativeData" xmlns:p14="http://schemas.microsoft.com/office/powerpoint/2010/main" xmlns="" val="SMDATA_13_dKFUYRMAAAAlAAAAZAAAAA0AAAAAwAAAAMAAAADAAAAAw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JAQAAcCQAAG4IAAA+JwAAEAAAACYAAAAIAAAA//////////8="/>
              </a:ext>
            </a:extLst>
          </p:cNvSpPr>
          <p:nvPr/>
        </p:nvSpPr>
        <p:spPr>
          <a:xfrm>
            <a:off x="208915" y="5432448"/>
            <a:ext cx="1161415" cy="4559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121920" rIns="121920" bIns="121920" numCol="1" spcCol="215900" anchor="ctr"/>
          <a:lstStyle/>
          <a:p>
            <a:pPr algn="l" defTabSz="14224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tabLst/>
              <a:defRPr lang="en-us">
                <a:solidFill>
                  <a:srgbClr val="000000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sv-se" sz="1200">
                <a:solidFill>
                  <a:schemeClr val="bg1">
                    <a:lumMod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Conclusions</a:t>
            </a: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20A254C8-ADBF-158C-89EC-240FAA57B0C1}"/>
              </a:ext>
            </a:extLst>
          </p:cNvPr>
          <p:cNvSpPr/>
          <p:nvPr/>
        </p:nvSpPr>
        <p:spPr>
          <a:xfrm rot="5400000">
            <a:off x="-1691748" y="2897161"/>
            <a:ext cx="4877310" cy="1486874"/>
          </a:xfrm>
          <a:prstGeom prst="round2SameRect">
            <a:avLst/>
          </a:prstGeom>
          <a:noFill/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A6D72-5BCA-21B3-CDFB-342BB571EE76}"/>
              </a:ext>
            </a:extLst>
          </p:cNvPr>
          <p:cNvSpPr txBox="1"/>
          <p:nvPr/>
        </p:nvSpPr>
        <p:spPr>
          <a:xfrm>
            <a:off x="9749479" y="6166582"/>
            <a:ext cx="2332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>
                <a:solidFill>
                  <a:srgbClr val="104282"/>
                </a:solidFill>
              </a:rPr>
              <a:t>Baudouy, B., 2015. arXiv:1501.07153.</a:t>
            </a:r>
            <a:endParaRPr lang="en-GB" sz="1000" dirty="0">
              <a:solidFill>
                <a:srgbClr val="104282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DFD726-E9F2-EF8D-20AE-DAA4C62BF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032" y="1573553"/>
            <a:ext cx="2383314" cy="38603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C23F5FE-5263-B936-DC4D-4545A916B255}"/>
              </a:ext>
            </a:extLst>
          </p:cNvPr>
          <p:cNvSpPr/>
          <p:nvPr/>
        </p:nvSpPr>
        <p:spPr>
          <a:xfrm>
            <a:off x="2306581" y="1260560"/>
            <a:ext cx="5022212" cy="4762278"/>
          </a:xfrm>
          <a:prstGeom prst="rect">
            <a:avLst/>
          </a:prstGeom>
          <a:solidFill>
            <a:schemeClr val="bg1"/>
          </a:solidFill>
          <a:ln w="285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System subjected to: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Thermal radiation (outer vessel)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Conduction (current leads, structural supports)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Internal dissipation (AC losses, Joule effect)</a:t>
            </a:r>
          </a:p>
          <a:p>
            <a:pPr>
              <a:lnSpc>
                <a:spcPct val="150000"/>
              </a:lnSpc>
            </a:pPr>
            <a:endParaRPr lang="en-GB" sz="200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Maintain T</a:t>
            </a:r>
            <a:r>
              <a:rPr lang="en-GB" sz="20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system</a:t>
            </a: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~ constant: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Shield incoming heat loads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Extract internal heat loads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897380-1087-E35B-5573-E6F417F1E008}"/>
              </a:ext>
            </a:extLst>
          </p:cNvPr>
          <p:cNvSpPr txBox="1"/>
          <p:nvPr/>
        </p:nvSpPr>
        <p:spPr>
          <a:xfrm>
            <a:off x="10915824" y="3180034"/>
            <a:ext cx="498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</a:t>
            </a:r>
            <a:r>
              <a:rPr lang="en-GB" sz="2400" baseline="-2500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∞</a:t>
            </a:r>
            <a:endParaRPr lang="en-GB" sz="2400" baseline="-25000" dirty="0">
              <a:solidFill>
                <a:srgbClr val="000000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41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20847</TotalTime>
  <Words>2196</Words>
  <Application>Microsoft Office PowerPoint</Application>
  <PresentationFormat>Widescreen</PresentationFormat>
  <Paragraphs>732</Paragraphs>
  <Slides>35</Slides>
  <Notes>34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Open Sans</vt:lpstr>
      <vt:lpstr>Wingdings</vt:lpstr>
      <vt:lpstr>CERNCobranding4-3</vt:lpstr>
      <vt:lpstr>Cryogenic Cooling and the Physics of Superfluid Helium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Ravaioli;Mariusz Wozniak</dc:creator>
  <cp:lastModifiedBy>Andrea Vitrano</cp:lastModifiedBy>
  <cp:revision>3636</cp:revision>
  <cp:lastPrinted>2022-09-29T06:57:27Z</cp:lastPrinted>
  <dcterms:created xsi:type="dcterms:W3CDTF">2017-06-18T14:15:32Z</dcterms:created>
  <dcterms:modified xsi:type="dcterms:W3CDTF">2023-08-24T08:27:11Z</dcterms:modified>
</cp:coreProperties>
</file>