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86" r:id="rId2"/>
    <p:sldId id="2469" r:id="rId3"/>
    <p:sldId id="2454" r:id="rId4"/>
    <p:sldId id="2477" r:id="rId5"/>
    <p:sldId id="2478" r:id="rId6"/>
    <p:sldId id="2479" r:id="rId7"/>
    <p:sldId id="2481" r:id="rId8"/>
    <p:sldId id="1159" r:id="rId9"/>
    <p:sldId id="1160" r:id="rId10"/>
    <p:sldId id="2505" r:id="rId11"/>
    <p:sldId id="1126" r:id="rId12"/>
    <p:sldId id="2483" r:id="rId13"/>
    <p:sldId id="2504" r:id="rId14"/>
    <p:sldId id="1165" r:id="rId15"/>
    <p:sldId id="2514" r:id="rId16"/>
    <p:sldId id="2484" r:id="rId17"/>
    <p:sldId id="2485" r:id="rId18"/>
    <p:sldId id="2513" r:id="rId19"/>
    <p:sldId id="2486" r:id="rId20"/>
    <p:sldId id="2489" r:id="rId21"/>
    <p:sldId id="2509" r:id="rId22"/>
    <p:sldId id="2463" r:id="rId23"/>
    <p:sldId id="2490" r:id="rId24"/>
    <p:sldId id="2492" r:id="rId25"/>
    <p:sldId id="1817" r:id="rId26"/>
    <p:sldId id="2506" r:id="rId27"/>
    <p:sldId id="1054" r:id="rId28"/>
    <p:sldId id="2508" r:id="rId29"/>
    <p:sldId id="2507" r:id="rId30"/>
    <p:sldId id="2499" r:id="rId31"/>
    <p:sldId id="2501" r:id="rId32"/>
    <p:sldId id="2502" r:id="rId33"/>
    <p:sldId id="1839" r:id="rId34"/>
    <p:sldId id="1841" r:id="rId35"/>
    <p:sldId id="2510" r:id="rId36"/>
    <p:sldId id="2500" r:id="rId37"/>
    <p:sldId id="2511" r:id="rId38"/>
    <p:sldId id="2512" r:id="rId39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C000"/>
    <a:srgbClr val="DE0000"/>
    <a:srgbClr val="FF00FF"/>
    <a:srgbClr val="008000"/>
    <a:srgbClr val="D60093"/>
    <a:srgbClr val="0033A0"/>
    <a:srgbClr val="001F82"/>
    <a:srgbClr val="008E4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09" autoAdjust="0"/>
    <p:restoredTop sz="93447" autoAdjust="0"/>
  </p:normalViewPr>
  <p:slideViewPr>
    <p:cSldViewPr>
      <p:cViewPr>
        <p:scale>
          <a:sx n="70" d="100"/>
          <a:sy n="70" d="100"/>
        </p:scale>
        <p:origin x="416" y="-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4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49845217-9BE3-4048-9170-9BCC7649928D}" type="datetimeFigureOut">
              <a:rPr lang="en-GB" smtClean="0"/>
              <a:t>04/11/2023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4753CB18-2AC3-470C-8DCB-C1AA536BDF2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C6457A-3E08-8FD4-EC83-CC69F4699C0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7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059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256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117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2523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6468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687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21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7894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8218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259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283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1974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09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1517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311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0273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579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130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30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53CB18-2AC3-470C-8DCB-C1AA536BDF2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006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889C3-8944-49D8-B3D7-D59249FC20D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499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889C3-8944-49D8-B3D7-D59249FC20DA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54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889C3-8944-49D8-B3D7-D59249FC20DA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964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Grp="1" noChangeArrowheads="1"/>
          </p:cNvSpPr>
          <p:nvPr>
            <p:ph idx="1"/>
          </p:nvPr>
        </p:nvSpPr>
        <p:spPr bwMode="auto">
          <a:xfrm>
            <a:off x="304800" y="1295400"/>
            <a:ext cx="11582400" cy="510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381600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4676" y="1098468"/>
            <a:ext cx="11562007" cy="4894559"/>
          </a:xfrm>
        </p:spPr>
        <p:txBody>
          <a:bodyPr/>
          <a:lstStyle>
            <a:lvl1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buClr>
                <a:srgbClr val="003399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48118" y="6616932"/>
            <a:ext cx="668565" cy="2410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1020490-D5F9-4F62-8DF1-AB11BEA653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940443"/>
          </a:xfrm>
          <a:gradFill flip="none" rotWithShape="1">
            <a:gsLst>
              <a:gs pos="0">
                <a:srgbClr val="3C1CC2"/>
              </a:gs>
              <a:gs pos="21000">
                <a:srgbClr val="3C1CC2"/>
              </a:gs>
              <a:gs pos="15000">
                <a:srgbClr val="3C1CC2"/>
              </a:gs>
              <a:gs pos="100000">
                <a:schemeClr val="accent6">
                  <a:lumMod val="50000"/>
                </a:schemeClr>
              </a:gs>
            </a:gsLst>
            <a:lin ang="0" scaled="1"/>
            <a:tileRect/>
          </a:gra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fr-CH" dirty="0"/>
              <a:t> 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2" name="Rectangle 34">
            <a:extLst>
              <a:ext uri="{FF2B5EF4-FFF2-40B4-BE49-F238E27FC236}">
                <a16:creationId xmlns:a16="http://schemas.microsoft.com/office/drawing/2014/main" id="{55604392-0204-4222-A669-6ECECFDB96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6637607"/>
            <a:ext cx="609416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Agnieszka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Chmieli</a:t>
            </a:r>
            <a:r>
              <a:rPr lang="en-GB" sz="12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ń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ska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ea typeface="Arial Unicode MS" panose="020B0604020202020204" pitchFamily="34" charset="-128"/>
              <a:cs typeface="Calibri" panose="020F0502020204030204" pitchFamily="34" charset="0"/>
            </a:endParaRPr>
          </a:p>
        </p:txBody>
      </p:sp>
      <p:sp>
        <p:nvSpPr>
          <p:cNvPr id="13" name="Rectangle 34">
            <a:extLst>
              <a:ext uri="{FF2B5EF4-FFF2-40B4-BE49-F238E27FC236}">
                <a16:creationId xmlns:a16="http://schemas.microsoft.com/office/drawing/2014/main" id="{9351B7C5-A83D-4B30-9FF9-DAB5744F40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94170" y="6648106"/>
            <a:ext cx="515394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Calibri" panose="020F0502020204030204" pitchFamily="34" charset="0"/>
              </a:rPr>
              <a:t>TE - MSC Seminar, 9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74796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A4F0C36-0C7A-1899-8C8E-05FCA0353858}"/>
              </a:ext>
            </a:extLst>
          </p:cNvPr>
          <p:cNvSpPr/>
          <p:nvPr userDrawn="1"/>
        </p:nvSpPr>
        <p:spPr>
          <a:xfrm>
            <a:off x="0" y="0"/>
            <a:ext cx="12192000" cy="1079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443386" y="6492875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A88147-76DC-AA37-BDEC-267EC9905D4D}"/>
              </a:ext>
            </a:extLst>
          </p:cNvPr>
          <p:cNvSpPr/>
          <p:nvPr userDrawn="1"/>
        </p:nvSpPr>
        <p:spPr>
          <a:xfrm>
            <a:off x="191344" y="501651"/>
            <a:ext cx="11809312" cy="6167710"/>
          </a:xfrm>
          <a:prstGeom prst="rect">
            <a:avLst/>
          </a:prstGeom>
          <a:solidFill>
            <a:srgbClr val="DDE8FF"/>
          </a:solidFill>
          <a:ln w="412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E74EB9-CFE2-581B-332B-9241EE6C1467}"/>
              </a:ext>
            </a:extLst>
          </p:cNvPr>
          <p:cNvSpPr/>
          <p:nvPr userDrawn="1"/>
        </p:nvSpPr>
        <p:spPr bwMode="auto">
          <a:xfrm>
            <a:off x="407987" y="1340767"/>
            <a:ext cx="11387616" cy="5152107"/>
          </a:xfrm>
          <a:prstGeom prst="rect">
            <a:avLst/>
          </a:prstGeom>
          <a:solidFill>
            <a:schemeClr val="bg1"/>
          </a:solidFill>
          <a:ln w="412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8E1D9CF-198F-17EB-0B93-05962E65C56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96397" y="432048"/>
            <a:ext cx="11376025" cy="107999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83202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7121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11/4/2023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38D686-83AE-6D87-D26D-1E6CBA02C877}"/>
              </a:ext>
            </a:extLst>
          </p:cNvPr>
          <p:cNvSpPr txBox="1"/>
          <p:nvPr userDrawn="1"/>
        </p:nvSpPr>
        <p:spPr bwMode="auto">
          <a:xfrm>
            <a:off x="0" y="0"/>
            <a:ext cx="12192000" cy="112474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itle 6"/>
          <p:cNvSpPr>
            <a:spLocks noGrp="1"/>
          </p:cNvSpPr>
          <p:nvPr>
            <p:ph type="title"/>
          </p:nvPr>
        </p:nvSpPr>
        <p:spPr bwMode="auto">
          <a:xfrm>
            <a:off x="407988" y="-9331"/>
            <a:ext cx="11376025" cy="1134076"/>
          </a:xfrm>
        </p:spPr>
        <p:txBody>
          <a:bodyPr anchor="ctr"/>
          <a:lstStyle>
            <a:lvl1pPr>
              <a:defRPr sz="4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96CA0-A29A-29B2-4BC1-55C6EC1E803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07989" y="1592263"/>
            <a:ext cx="11376024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34130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1846AC-B1A2-733A-1D16-EA37AAE2DA77}"/>
              </a:ext>
            </a:extLst>
          </p:cNvPr>
          <p:cNvSpPr txBox="1"/>
          <p:nvPr userDrawn="1"/>
        </p:nvSpPr>
        <p:spPr bwMode="auto">
          <a:xfrm>
            <a:off x="0" y="-1"/>
            <a:ext cx="12191999" cy="90872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1"/>
            <a:ext cx="11376025" cy="90871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340769"/>
            <a:ext cx="11376024" cy="515210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13774" y="6381328"/>
            <a:ext cx="68125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70" r:id="rId4"/>
    <p:sldLayoutId id="2147483651" r:id="rId5"/>
    <p:sldLayoutId id="2147483652" r:id="rId6"/>
    <p:sldLayoutId id="2147483653" r:id="rId7"/>
    <p:sldLayoutId id="2147483654" r:id="rId8"/>
    <p:sldLayoutId id="2147483671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4" r:id="rId25"/>
    <p:sldLayoutId id="2147483675" r:id="rId26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500" b="1">
          <a:solidFill>
            <a:schemeClr val="bg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00.png"/><Relationship Id="rId10" Type="http://schemas.openxmlformats.org/officeDocument/2006/relationships/image" Target="../media/image58.png"/><Relationship Id="rId4" Type="http://schemas.openxmlformats.org/officeDocument/2006/relationships/image" Target="../media/image490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51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5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75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jpeg"/><Relationship Id="rId11" Type="http://schemas.openxmlformats.org/officeDocument/2006/relationships/image" Target="../media/image82.png"/><Relationship Id="rId5" Type="http://schemas.openxmlformats.org/officeDocument/2006/relationships/image" Target="../media/image78.png"/><Relationship Id="rId10" Type="http://schemas.openxmlformats.org/officeDocument/2006/relationships/image" Target="../media/image81.png"/><Relationship Id="rId4" Type="http://schemas.openxmlformats.org/officeDocument/2006/relationships/image" Target="../media/image77.png"/><Relationship Id="rId9" Type="http://schemas.openxmlformats.org/officeDocument/2006/relationships/hyperlink" Target="https://gitlab.cern.ch/te-msc-mm/pymaganalysis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lab.cern.ch/te-msc-mm/pymaganalysis" TargetMode="Externa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88.png"/><Relationship Id="rId4" Type="http://schemas.openxmlformats.org/officeDocument/2006/relationships/image" Target="../media/image8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2.png"/><Relationship Id="rId5" Type="http://schemas.openxmlformats.org/officeDocument/2006/relationships/image" Target="../media/image91.jpg"/><Relationship Id="rId4" Type="http://schemas.openxmlformats.org/officeDocument/2006/relationships/image" Target="../media/image9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7.png"/><Relationship Id="rId4" Type="http://schemas.openxmlformats.org/officeDocument/2006/relationships/hyperlink" Target="https://link.springer.com/article/10.1140/epjp/s13360-023-04427-x/figures/19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22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260.png"/><Relationship Id="rId7" Type="http://schemas.openxmlformats.org/officeDocument/2006/relationships/image" Target="../media/image300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10" Type="http://schemas.openxmlformats.org/officeDocument/2006/relationships/image" Target="../media/image250.png"/><Relationship Id="rId4" Type="http://schemas.openxmlformats.org/officeDocument/2006/relationships/image" Target="../media/image270.png"/><Relationship Id="rId9" Type="http://schemas.openxmlformats.org/officeDocument/2006/relationships/image" Target="../media/image3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787C3F19-4620-27C3-1E71-C7E874BB1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362" y="1"/>
            <a:ext cx="7521638" cy="1772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EC70FC-FEC5-82F6-2FD6-373AA973E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420888"/>
            <a:ext cx="11376025" cy="3521417"/>
          </a:xfrm>
        </p:spPr>
        <p:txBody>
          <a:bodyPr/>
          <a:lstStyle/>
          <a:p>
            <a:r>
              <a:rPr lang="en-GB" sz="4400" b="0" i="0" dirty="0">
                <a:effectLst/>
                <a:ea typeface="Calibri" panose="020F0502020204030204" pitchFamily="34" charset="0"/>
              </a:rPr>
              <a:t>Analysis, simulations and measurements for the operation of accelerator magnets</a:t>
            </a:r>
            <a:br>
              <a:rPr lang="en-GB" sz="1600" b="0" i="0" dirty="0">
                <a:effectLst/>
                <a:latin typeface="Corbel (Headings)"/>
              </a:rPr>
            </a:br>
            <a:br>
              <a:rPr lang="en-GB" sz="1600" b="0" i="0" dirty="0">
                <a:effectLst/>
                <a:latin typeface="Corbel (Headings)"/>
              </a:rPr>
            </a:br>
            <a:br>
              <a:rPr lang="en-GB" sz="1600" b="0" i="0" dirty="0">
                <a:effectLst/>
                <a:latin typeface="Corbel (Headings)"/>
              </a:rPr>
            </a:br>
            <a:br>
              <a:rPr lang="en-GB" sz="1600" b="0" i="0" dirty="0">
                <a:effectLst/>
                <a:latin typeface="Corbel (Headings)"/>
              </a:rPr>
            </a:br>
            <a:br>
              <a:rPr lang="en-GB" sz="1600" b="0" i="0" dirty="0">
                <a:effectLst/>
                <a:latin typeface="Corbel (Headings)"/>
              </a:rPr>
            </a:br>
            <a:r>
              <a:rPr lang="en-US" sz="2800" b="0" dirty="0">
                <a:ea typeface="Calibri" panose="020F0502020204030204" pitchFamily="34" charset="0"/>
              </a:rPr>
              <a:t>Agnieszka Chmieli</a:t>
            </a:r>
            <a:r>
              <a:rPr lang="en-GB" sz="2800" b="0" dirty="0">
                <a:ea typeface="Calibri" panose="020F0502020204030204" pitchFamily="34" charset="0"/>
              </a:rPr>
              <a:t>ń</a:t>
            </a:r>
            <a:r>
              <a:rPr lang="en-US" sz="2800" b="0" dirty="0">
                <a:ea typeface="Calibri" panose="020F0502020204030204" pitchFamily="34" charset="0"/>
              </a:rPr>
              <a:t>ska</a:t>
            </a:r>
            <a:endParaRPr lang="en-GB" sz="2600" b="0" dirty="0">
              <a:ea typeface="Calibri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490D23-FF9D-EFEF-ADF9-0AE2AD24B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806278"/>
            <a:ext cx="11376026" cy="803787"/>
          </a:xfrm>
          <a:solidFill>
            <a:schemeClr val="tx1"/>
          </a:solidFill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 Section Meeting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 descr="A carved pumpkin on a table&#10;&#10;Description automatically generated with low confidence">
            <a:extLst>
              <a:ext uri="{FF2B5EF4-FFF2-40B4-BE49-F238E27FC236}">
                <a16:creationId xmlns:a16="http://schemas.microsoft.com/office/drawing/2014/main" id="{9EDC7E68-B4F6-ACFB-C0D7-CB991436D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238"/>
            <a:ext cx="2375910" cy="1782163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CEBEAD74-1B9A-B177-B704-B89A3C10259C}"/>
              </a:ext>
            </a:extLst>
          </p:cNvPr>
          <p:cNvSpPr txBox="1">
            <a:spLocks/>
          </p:cNvSpPr>
          <p:nvPr/>
        </p:nvSpPr>
        <p:spPr bwMode="auto">
          <a:xfrm>
            <a:off x="6240015" y="5805264"/>
            <a:ext cx="5519723" cy="803787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09.11.2023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5254DB3E-4032-52C4-5790-8973AA7844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910" y="-9271"/>
            <a:ext cx="2375910" cy="17819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7C2550-BA55-1033-483A-14506A2EAC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612785" y="0"/>
            <a:ext cx="1807275" cy="1790136"/>
          </a:xfrm>
          <a:prstGeom prst="rect">
            <a:avLst/>
          </a:prstGeom>
        </p:spPr>
      </p:pic>
      <p:pic>
        <p:nvPicPr>
          <p:cNvPr id="15" name="Picture 14" descr="A picture containing colorful, light, decorated, colors&#10;&#10;Description automatically generated">
            <a:extLst>
              <a:ext uri="{FF2B5EF4-FFF2-40B4-BE49-F238E27FC236}">
                <a16:creationId xmlns:a16="http://schemas.microsoft.com/office/drawing/2014/main" id="{7940AAA0-F57E-D479-F56B-3FACB2CAAD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0420060" y="0"/>
            <a:ext cx="1771940" cy="179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5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22">
            <a:extLst>
              <a:ext uri="{FF2B5EF4-FFF2-40B4-BE49-F238E27FC236}">
                <a16:creationId xmlns:a16="http://schemas.microsoft.com/office/drawing/2014/main" id="{41B5EB93-50A6-F3D4-DBC6-2AC3C028E410}"/>
              </a:ext>
            </a:extLst>
          </p:cNvPr>
          <p:cNvSpPr/>
          <p:nvPr/>
        </p:nvSpPr>
        <p:spPr bwMode="auto">
          <a:xfrm>
            <a:off x="8377154" y="1238988"/>
            <a:ext cx="3569197" cy="4842413"/>
          </a:xfrm>
          <a:prstGeom prst="roundRect">
            <a:avLst>
              <a:gd name="adj" fmla="val 7582"/>
            </a:avLst>
          </a:prstGeom>
          <a:solidFill>
            <a:srgbClr val="FFCEC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bg1">
                <a:lumMod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C1C7F64-630B-4998-9764-685EC88B06E4}" type="slidenum">
              <a:rPr lang="en-US" smtClean="0"/>
              <a:pPr/>
              <a:t>10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A77EF46-C328-F3C1-7849-29FCB139876F}"/>
              </a:ext>
            </a:extLst>
          </p:cNvPr>
          <p:cNvSpPr txBox="1">
            <a:spLocks/>
          </p:cNvSpPr>
          <p:nvPr/>
        </p:nvSpPr>
        <p:spPr>
          <a:xfrm>
            <a:off x="419003" y="0"/>
            <a:ext cx="11376025" cy="902875"/>
          </a:xfrm>
          <a:prstGeom prst="rect">
            <a:avLst/>
          </a:prstGeom>
        </p:spPr>
        <p:txBody>
          <a:bodyPr anchor="ctr"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/>
              <a:t>Beam-induced heating</a:t>
            </a:r>
            <a:endParaRPr lang="en-GB" sz="4000" dirty="0"/>
          </a:p>
        </p:txBody>
      </p:sp>
      <p:sp>
        <p:nvSpPr>
          <p:cNvPr id="6" name="Rounded Rectangle 17">
            <a:extLst>
              <a:ext uri="{FF2B5EF4-FFF2-40B4-BE49-F238E27FC236}">
                <a16:creationId xmlns:a16="http://schemas.microsoft.com/office/drawing/2014/main" id="{7E19AA25-D3BC-F2C3-C051-63B72B113D10}"/>
              </a:ext>
            </a:extLst>
          </p:cNvPr>
          <p:cNvSpPr/>
          <p:nvPr/>
        </p:nvSpPr>
        <p:spPr bwMode="auto">
          <a:xfrm>
            <a:off x="661873" y="1381637"/>
            <a:ext cx="7306335" cy="1389835"/>
          </a:xfrm>
          <a:prstGeom prst="roundRect">
            <a:avLst>
              <a:gd name="adj" fmla="val 14131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18">
            <a:extLst>
              <a:ext uri="{FF2B5EF4-FFF2-40B4-BE49-F238E27FC236}">
                <a16:creationId xmlns:a16="http://schemas.microsoft.com/office/drawing/2014/main" id="{727EA06F-FC27-79C1-C692-10C3DE4212A3}"/>
              </a:ext>
            </a:extLst>
          </p:cNvPr>
          <p:cNvSpPr/>
          <p:nvPr/>
        </p:nvSpPr>
        <p:spPr bwMode="auto">
          <a:xfrm>
            <a:off x="652357" y="1207423"/>
            <a:ext cx="7325366" cy="303991"/>
          </a:xfrm>
          <a:prstGeom prst="roundRect">
            <a:avLst>
              <a:gd name="adj" fmla="val 5000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ounded Rectangle 19">
            <a:extLst>
              <a:ext uri="{FF2B5EF4-FFF2-40B4-BE49-F238E27FC236}">
                <a16:creationId xmlns:a16="http://schemas.microsoft.com/office/drawing/2014/main" id="{1D6A388A-2E48-EE28-74AF-0F00242B1777}"/>
              </a:ext>
            </a:extLst>
          </p:cNvPr>
          <p:cNvSpPr/>
          <p:nvPr/>
        </p:nvSpPr>
        <p:spPr bwMode="auto">
          <a:xfrm>
            <a:off x="655124" y="1324924"/>
            <a:ext cx="7325365" cy="245134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7373E98-8F37-41A6-BE3F-8BEFF47DEEEE}"/>
                  </a:ext>
                </a:extLst>
              </p:cNvPr>
              <p:cNvSpPr/>
              <p:nvPr/>
            </p:nvSpPr>
            <p:spPr>
              <a:xfrm>
                <a:off x="767408" y="1741405"/>
                <a:ext cx="7478589" cy="5305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l-PL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pl-PL" sz="16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pl-PL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pl-PL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pl-PL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sSub>
                          <m:sSubPr>
                            <m:ctrlP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sSub>
                          <m:sSubPr>
                            <m:ctrlP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pl-PL" sz="1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pl-PL" sz="1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pl-PL" sz="1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pl-PL" sz="1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ctrlP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∞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pl-PL" sz="16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acc>
                                              <m:accPr>
                                                <m:chr m:val="̂"/>
                                                <m:ctrlPr>
                                                  <a:rPr lang="pl-PL" sz="16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pl-PL" sz="16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𝜆</m:t>
                                                </m:r>
                                              </m:e>
                                            </m:acc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pl-PL" sz="16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beam</m:t>
                                            </m:r>
                                          </m:sub>
                                        </m:sSub>
                                        <m:d>
                                          <m:dPr>
                                            <m:ctrlPr>
                                              <a:rPr lang="pl-PL" sz="16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pl-PL" sz="16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pl-PL" sz="16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pl-PL" sz="1600" i="1" dirty="0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pl-PL" sz="1600" i="1">
                                                    <a:solidFill>
                                                      <a:srgbClr val="00000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</m:d>
                                  </m:e>
                                  <m:sup>
                                    <m: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m:rPr>
                                    <m:sty m:val="p"/>
                                  </m:rPr>
                                  <a:rPr lang="pl-PL" sz="16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Re</m:t>
                                </m:r>
                                <m:r>
                                  <a:rPr lang="pl-PL" sz="16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𝑍</m:t>
                                        </m:r>
                                      </m:e>
                                      <m:sub>
                                        <m: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∥</m:t>
                                        </m:r>
                                      </m:sub>
                                    </m:sSub>
                                    <m:r>
                                      <m:rPr>
                                        <m:nor/>
                                      </m:rPr>
                                      <a:rPr lang="pl-PL" sz="1600" dirty="0">
                                        <a:solidFill>
                                          <a:srgbClr val="000000"/>
                                        </a:solidFill>
                                      </a:rPr>
                                      <m:t>(</m:t>
                                    </m:r>
                                    <m: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  <m:sSub>
                                      <m:sSubPr>
                                        <m:ctrlP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pl-PL" sz="160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pl-PL" sz="160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</m:d>
                              </m:e>
                            </m:nary>
                          </m:e>
                        </m:d>
                        <m:r>
                          <a:rPr lang="pl-PL" sz="16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box>
                          <m:boxPr>
                            <m:ctrlPr>
                              <a:rPr lang="pl-PL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pl-PL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sz="160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box>
                        <m:sSup>
                          <m:sSupPr>
                            <m:ctrlP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pl-PL" sz="16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pl-PL" sz="16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beam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pl-PL" sz="16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pl-PL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Re</m:t>
                        </m:r>
                        <m:r>
                          <a:rPr lang="pl-PL" sz="16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pl-PL" sz="1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∥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pl-PL" sz="1600" dirty="0">
                                <a:solidFill>
                                  <a:srgbClr val="000000"/>
                                </a:solidFill>
                              </a:rPr>
                              <m:t>(</m:t>
                            </m:r>
                            <m:r>
                              <a:rPr lang="pl-PL" sz="1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pl-PL" sz="160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d>
                  </m:oMath>
                </a14:m>
                <a:r>
                  <a:rPr lang="pl-PL" sz="1600" dirty="0">
                    <a:solidFill>
                      <a:srgbClr val="000000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7373E98-8F37-41A6-BE3F-8BEFF47DEEE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8" y="1741405"/>
                <a:ext cx="7478589" cy="530594"/>
              </a:xfrm>
              <a:prstGeom prst="rect">
                <a:avLst/>
              </a:prstGeom>
              <a:blipFill>
                <a:blip r:embed="rId3"/>
                <a:stretch>
                  <a:fillRect t="-50575" b="-919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29ACE09-636F-D624-4D36-3926FCD5C311}"/>
                  </a:ext>
                </a:extLst>
              </p:cNvPr>
              <p:cNvSpPr/>
              <p:nvPr/>
            </p:nvSpPr>
            <p:spPr>
              <a:xfrm>
                <a:off x="878810" y="2327660"/>
                <a:ext cx="7950289" cy="3078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pl-PL" sz="13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pl-PL" sz="13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𝑁</m:t>
                        </m:r>
                      </m:e>
                      <m:sub>
                        <m:r>
                          <a:rPr lang="pl-PL" sz="13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pl-PL" sz="13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– number of bunches,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3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pl-PL" sz="13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𝑁</m:t>
                        </m:r>
                      </m:e>
                      <m:sub>
                        <m:r>
                          <a:rPr lang="pl-PL" sz="13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pl-PL" sz="13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– bunch intensity,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3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pl-PL" sz="13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𝑓</m:t>
                        </m:r>
                      </m:e>
                      <m:sub>
                        <m:r>
                          <a:rPr lang="pl-PL" sz="13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0</m:t>
                        </m:r>
                      </m:sub>
                    </m:sSub>
                  </m:oMath>
                </a14:m>
                <a:r>
                  <a:rPr lang="pl-PL" sz="13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– revolution frequency,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3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pl-PL" sz="1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l-PL" sz="13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pl-PL" sz="13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beam</m:t>
                        </m:r>
                      </m:sub>
                    </m:sSub>
                  </m:oMath>
                </a14:m>
                <a:r>
                  <a:rPr lang="pl-PL" sz="13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– beam spectrum.</a:t>
                </a:r>
              </a:p>
            </p:txBody>
          </p:sp>
        </mc:Choice>
        <mc:Fallback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29ACE09-636F-D624-4D36-3926FCD5C3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810" y="2327660"/>
                <a:ext cx="7950289" cy="307841"/>
              </a:xfrm>
              <a:prstGeom prst="rect">
                <a:avLst/>
              </a:prstGeom>
              <a:blipFill>
                <a:blip r:embed="rId4"/>
                <a:stretch>
                  <a:fillRect t="-2000" b="-1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FE7B8891-B7BB-3E35-667F-A26D9F0CF4D8}"/>
              </a:ext>
            </a:extLst>
          </p:cNvPr>
          <p:cNvSpPr txBox="1"/>
          <p:nvPr/>
        </p:nvSpPr>
        <p:spPr>
          <a:xfrm>
            <a:off x="755544" y="1196970"/>
            <a:ext cx="515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 loss</a:t>
            </a: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(multipole pass)</a:t>
            </a:r>
            <a:r>
              <a:rPr lang="pl-PL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344AFD66-DB8C-3E4B-DAA9-77101001B0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202" y="3407721"/>
            <a:ext cx="2888508" cy="2357065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3A8368D-C2EE-6450-2D91-951A40CF8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634" y="3163333"/>
            <a:ext cx="4016635" cy="29180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7DED07D-8034-B756-063D-E2FD0FBF3E14}"/>
                  </a:ext>
                </a:extLst>
              </p:cNvPr>
              <p:cNvSpPr txBox="1"/>
              <p:nvPr/>
            </p:nvSpPr>
            <p:spPr bwMode="auto">
              <a:xfrm>
                <a:off x="401183" y="6014654"/>
                <a:ext cx="421150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25 ns bunch spacing </a:t>
                </a:r>
                <a14:m>
                  <m:oMath xmlns:m="http://schemas.openxmlformats.org/officeDocument/2006/math">
                    <m:r>
                      <a:rPr lang="pl-PL" sz="15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en-GB" sz="15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40 MHz beam harmonics</a:t>
                </a:r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7DED07D-8034-B756-063D-E2FD0FBF3E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1183" y="6014654"/>
                <a:ext cx="4211505" cy="323165"/>
              </a:xfrm>
              <a:prstGeom prst="rect">
                <a:avLst/>
              </a:prstGeom>
              <a:blipFill>
                <a:blip r:embed="rId7"/>
                <a:stretch>
                  <a:fillRect l="-579" t="-5660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ounded Rectangle 4">
            <a:extLst>
              <a:ext uri="{FF2B5EF4-FFF2-40B4-BE49-F238E27FC236}">
                <a16:creationId xmlns:a16="http://schemas.microsoft.com/office/drawing/2014/main" id="{745769D9-EF63-5104-892B-BA69686C5993}"/>
              </a:ext>
            </a:extLst>
          </p:cNvPr>
          <p:cNvSpPr/>
          <p:nvPr/>
        </p:nvSpPr>
        <p:spPr bwMode="auto">
          <a:xfrm>
            <a:off x="661873" y="2937075"/>
            <a:ext cx="3199317" cy="586065"/>
          </a:xfrm>
          <a:prstGeom prst="roundRect">
            <a:avLst>
              <a:gd name="adj" fmla="val 21562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spectrum</a:t>
            </a:r>
            <a:endParaRPr lang="pl-PL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628971-9CDE-132E-FFE3-99BDAF341B98}"/>
                  </a:ext>
                </a:extLst>
              </p:cNvPr>
              <p:cNvSpPr txBox="1"/>
              <p:nvPr/>
            </p:nvSpPr>
            <p:spPr bwMode="auto">
              <a:xfrm>
                <a:off x="8383904" y="1621253"/>
                <a:ext cx="3569196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high-intensity beams, heating of the ferrite yoke can result in:</a:t>
                </a:r>
                <a:br>
                  <a:rPr lang="pl-PL" sz="1800" b="1" i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  <m:r>
                      <a:rPr lang="en-US" sz="1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local vacuum degradation</a:t>
                </a:r>
                <a:br>
                  <a:rPr lang="en-US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en-GB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loss of the magnetic properties </a:t>
                </a:r>
                <a:br>
                  <a:rPr lang="en-GB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(Curie point exceeded)</a:t>
                </a:r>
                <a:endParaRPr lang="pl-PL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6628971-9CDE-132E-FFE3-99BDAF341B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3904" y="1621253"/>
                <a:ext cx="3569196" cy="1477328"/>
              </a:xfrm>
              <a:prstGeom prst="rect">
                <a:avLst/>
              </a:prstGeom>
              <a:blipFill>
                <a:blip r:embed="rId8"/>
                <a:stretch>
                  <a:fillRect l="-1365" t="-2479" b="-5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BAA2187-E85A-20A5-2A0B-AF90119A69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282" y="3125099"/>
            <a:ext cx="4404624" cy="2753584"/>
          </a:xfrm>
          <a:prstGeom prst="rect">
            <a:avLst/>
          </a:prstGeom>
        </p:spPr>
      </p:pic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88838F9B-E53C-4049-944D-EFCD69F69CC1}"/>
              </a:ext>
            </a:extLst>
          </p:cNvPr>
          <p:cNvSpPr/>
          <p:nvPr/>
        </p:nvSpPr>
        <p:spPr bwMode="auto">
          <a:xfrm>
            <a:off x="4595706" y="2920318"/>
            <a:ext cx="3199317" cy="586065"/>
          </a:xfrm>
          <a:prstGeom prst="roundRect">
            <a:avLst>
              <a:gd name="adj" fmla="val 21562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Impedance spectrum </a:t>
            </a:r>
            <a:endParaRPr lang="pl-PL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D07651-0371-CB2D-7188-DF28094D8A7A}"/>
              </a:ext>
            </a:extLst>
          </p:cNvPr>
          <p:cNvSpPr txBox="1"/>
          <p:nvPr/>
        </p:nvSpPr>
        <p:spPr bwMode="auto">
          <a:xfrm>
            <a:off x="4417818" y="6021288"/>
            <a:ext cx="35691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8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Shift the peaks towards higher frequencies!</a:t>
            </a:r>
            <a:endParaRPr lang="en-GB" sz="1500" dirty="0">
              <a:solidFill>
                <a:srgbClr val="008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152024FB-9D0C-A8EC-D8A5-A538F1226140}"/>
              </a:ext>
            </a:extLst>
          </p:cNvPr>
          <p:cNvSpPr/>
          <p:nvPr/>
        </p:nvSpPr>
        <p:spPr>
          <a:xfrm>
            <a:off x="5303912" y="4509120"/>
            <a:ext cx="792088" cy="272519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D8B8B52-86AC-267C-A3AE-7C2A30E6674D}"/>
              </a:ext>
            </a:extLst>
          </p:cNvPr>
          <p:cNvSpPr/>
          <p:nvPr/>
        </p:nvSpPr>
        <p:spPr>
          <a:xfrm>
            <a:off x="6738471" y="4160660"/>
            <a:ext cx="1056551" cy="272519"/>
          </a:xfrm>
          <a:prstGeom prst="rightArrow">
            <a:avLst/>
          </a:prstGeom>
          <a:solidFill>
            <a:srgbClr val="008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9">
            <a:extLst>
              <a:ext uri="{FF2B5EF4-FFF2-40B4-BE49-F238E27FC236}">
                <a16:creationId xmlns:a16="http://schemas.microsoft.com/office/drawing/2014/main" id="{4FB62BC2-B8F2-873A-55B6-B05A4EB32712}"/>
              </a:ext>
            </a:extLst>
          </p:cNvPr>
          <p:cNvSpPr/>
          <p:nvPr/>
        </p:nvSpPr>
        <p:spPr bwMode="auto">
          <a:xfrm>
            <a:off x="8383904" y="1381636"/>
            <a:ext cx="3562447" cy="180121"/>
          </a:xfrm>
          <a:prstGeom prst="roundRect">
            <a:avLst>
              <a:gd name="adj" fmla="val 0"/>
            </a:avLst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ounded Rectangle 23">
            <a:extLst>
              <a:ext uri="{FF2B5EF4-FFF2-40B4-BE49-F238E27FC236}">
                <a16:creationId xmlns:a16="http://schemas.microsoft.com/office/drawing/2014/main" id="{5F19E19E-3F9C-B652-3C27-E423617C5DD0}"/>
              </a:ext>
            </a:extLst>
          </p:cNvPr>
          <p:cNvSpPr/>
          <p:nvPr/>
        </p:nvSpPr>
        <p:spPr bwMode="auto">
          <a:xfrm>
            <a:off x="8385646" y="1189108"/>
            <a:ext cx="3565712" cy="369332"/>
          </a:xfrm>
          <a:prstGeom prst="roundRect">
            <a:avLst>
              <a:gd name="adj" fmla="val 50000"/>
            </a:avLst>
          </a:prstGeom>
          <a:solidFill>
            <a:srgbClr val="D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D21D48-3B19-40BE-2FE6-588C9ADA07CA}"/>
              </a:ext>
            </a:extLst>
          </p:cNvPr>
          <p:cNvSpPr txBox="1"/>
          <p:nvPr/>
        </p:nvSpPr>
        <p:spPr>
          <a:xfrm>
            <a:off x="8396185" y="1189452"/>
            <a:ext cx="339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Consequences: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139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9134168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Beam screening: </a:t>
            </a:r>
            <a:r>
              <a:rPr lang="pl-PL" sz="4000" dirty="0"/>
              <a:t>Conventional </a:t>
            </a:r>
            <a:r>
              <a:rPr lang="en-US" sz="4000" dirty="0"/>
              <a:t>design (I)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11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 bwMode="auto">
          <a:xfrm>
            <a:off x="649431" y="2006039"/>
            <a:ext cx="5174461" cy="3255544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497939" y="2000619"/>
            <a:ext cx="5325952" cy="289739"/>
          </a:xfrm>
          <a:prstGeom prst="roundRect">
            <a:avLst>
              <a:gd name="adj" fmla="val 4746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493607" y="2147968"/>
            <a:ext cx="5325952" cy="204516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0769" y="2011947"/>
            <a:ext cx="5174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MKI post-LS1 beam screen: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39" y="2364357"/>
            <a:ext cx="5325952" cy="2897225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6456039" y="1143000"/>
            <a:ext cx="5086529" cy="5110756"/>
            <a:chOff x="176964" y="993633"/>
            <a:chExt cx="3534500" cy="6141972"/>
          </a:xfrm>
        </p:grpSpPr>
        <p:sp>
          <p:nvSpPr>
            <p:cNvPr id="43" name="Rounded Rectangle 42"/>
            <p:cNvSpPr/>
            <p:nvPr/>
          </p:nvSpPr>
          <p:spPr bwMode="auto">
            <a:xfrm>
              <a:off x="183530" y="1039477"/>
              <a:ext cx="3527934" cy="6096128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latin typeface="Arial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 bwMode="auto">
            <a:xfrm>
              <a:off x="183526" y="1015087"/>
              <a:ext cx="3523589" cy="380456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45" name="Rounded Rectangle 44"/>
            <p:cNvSpPr/>
            <p:nvPr/>
          </p:nvSpPr>
          <p:spPr bwMode="auto">
            <a:xfrm>
              <a:off x="183526" y="1137224"/>
              <a:ext cx="3527938" cy="270259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latin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6964" y="993633"/>
              <a:ext cx="2985347" cy="480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20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General features:</a:t>
              </a:r>
              <a:endParaRPr lang="en-GB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Rectangle 47"/>
              <p:cNvSpPr/>
              <p:nvPr/>
            </p:nvSpPr>
            <p:spPr>
              <a:xfrm>
                <a:off x="6577598" y="1597227"/>
                <a:ext cx="4846994" cy="45550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24 (</a:t>
                </a:r>
                <a:r>
                  <a:rPr lang="en-US" b="1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NiCr</a:t>
                </a:r>
                <a:r>
                  <a:rPr lang="en-US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straight screen conductors</a:t>
                </a:r>
                <a:b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en-US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reduced beam coupling impedance</a:t>
                </a:r>
                <a:endParaRPr lang="pl-PL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Capacitive coupling </a:t>
                </a:r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to the beam pipe at the upstream end and connection to the beam pipe at the downstream end</a:t>
                </a:r>
                <a:b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fast magnetic field rise time</a:t>
                </a:r>
                <a:endParaRPr lang="pl-PL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Overlap length </a:t>
                </a: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determines resonances </a:t>
                </a:r>
                <a:b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the longitudinal impedance spectrum</a:t>
                </a:r>
                <a:b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possibility to shift resonant modes</a:t>
                </a:r>
                <a:b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t</a:t>
                </a:r>
                <a:r>
                  <a:rPr lang="en-GB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 higher frequencies</a:t>
                </a: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  <a:b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endParaRPr lang="pl-PL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600"/>
                  </a:spcBef>
                  <a:buClr>
                    <a:srgbClr val="000000"/>
                  </a:buClr>
                  <a:buSzPct val="100000"/>
                </a:pPr>
                <a:endParaRPr lang="en-US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Arial" panose="020B0604020202020204" pitchFamily="34" charset="0"/>
                  <a:buChar char="•"/>
                </a:pP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Ferrite rings </a:t>
                </a:r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at both ends of the beam screen</a:t>
                </a:r>
                <a:br>
                  <a:rPr lang="pl-PL" i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power loss reduction in the ferrite yoke</a:t>
                </a:r>
                <a:b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endParaRPr lang="pl-PL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7598" y="1597227"/>
                <a:ext cx="4846994" cy="4555093"/>
              </a:xfrm>
              <a:prstGeom prst="rect">
                <a:avLst/>
              </a:prstGeom>
              <a:blipFill>
                <a:blip r:embed="rId3"/>
                <a:stretch>
                  <a:fillRect l="-755" t="-6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7484454" y="4653136"/>
                <a:ext cx="3032882" cy="4646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l-PL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m:rPr>
                              <m:sty m:val="p"/>
                            </m:rPr>
                            <a:rPr lang="pl-PL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onv</m:t>
                          </m:r>
                        </m:sub>
                        <m:sup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  <m:r>
                        <a:rPr lang="pl-PL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𝑛𝑐</m:t>
                              </m:r>
                            </m:num>
                            <m:den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ad>
                                <m:radPr>
                                  <m:degHide m:val="on"/>
                                  <m:ctrlP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>
                                    <m:sSubPr>
                                      <m:ctrlPr>
                                        <a:rPr lang="pl-PL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l-PL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pl-PL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pl-PL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pl-PL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eff</m:t>
                                      </m:r>
                                    </m:sub>
                                  </m:sSub>
                                </m:e>
                              </m:rad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+(</m:t>
                              </m:r>
                              <m:sSub>
                                <m:sSubPr>
                                  <m:ctrlP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pl-PL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overlap</m:t>
                                  </m:r>
                                </m:sub>
                              </m:sSub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pl-PL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fringe</m:t>
                                  </m:r>
                                </m:sub>
                              </m:sSub>
                              <m:r>
                                <a:rPr lang="pl-PL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pl-PL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4454" y="4653136"/>
                <a:ext cx="3032882" cy="464614"/>
              </a:xfrm>
              <a:prstGeom prst="rect">
                <a:avLst/>
              </a:prstGeom>
              <a:blipFill>
                <a:blip r:embed="rId4"/>
                <a:stretch>
                  <a:fillRect l="-2414" t="-2597" r="-1610" b="-11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ounded Rectangle 4"/>
          <p:cNvSpPr/>
          <p:nvPr/>
        </p:nvSpPr>
        <p:spPr bwMode="auto">
          <a:xfrm>
            <a:off x="926918" y="5701962"/>
            <a:ext cx="4459329" cy="586065"/>
          </a:xfrm>
          <a:prstGeom prst="roundRect">
            <a:avLst>
              <a:gd name="adj" fmla="val 21562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2100" i="1" dirty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than 1</a:t>
            </a:r>
            <a:r>
              <a:rPr lang="en-US" sz="2100" i="1" dirty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pl-PL" sz="2100" i="1" dirty="0">
                <a:solidFill>
                  <a:srgbClr val="8000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years of development…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9200" y="2723943"/>
            <a:ext cx="1828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500" b="1" dirty="0">
                <a:solidFill>
                  <a:srgbClr val="7030A0"/>
                </a:solidFill>
                <a:latin typeface="+mj-lt"/>
              </a:rPr>
              <a:t>Upstream </a:t>
            </a:r>
            <a:br>
              <a:rPr lang="pl-PL" sz="1500" b="1" dirty="0">
                <a:solidFill>
                  <a:srgbClr val="7030A0"/>
                </a:solidFill>
                <a:latin typeface="+mj-lt"/>
              </a:rPr>
            </a:br>
            <a:r>
              <a:rPr lang="pl-PL" sz="1500" b="1" dirty="0">
                <a:solidFill>
                  <a:srgbClr val="7030A0"/>
                </a:solidFill>
                <a:latin typeface="+mj-lt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4147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9134168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Beam screening: </a:t>
            </a:r>
            <a:r>
              <a:rPr lang="pl-PL" sz="4000" dirty="0"/>
              <a:t>Conventional </a:t>
            </a:r>
            <a:r>
              <a:rPr lang="en-US" sz="4000" dirty="0"/>
              <a:t>design (II)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12</a:t>
            </a:fld>
            <a:r>
              <a:rPr lang="en-US"/>
              <a:t> 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E2BE89-6FE5-3471-C526-27607EDDF819}"/>
              </a:ext>
            </a:extLst>
          </p:cNvPr>
          <p:cNvGrpSpPr/>
          <p:nvPr/>
        </p:nvGrpSpPr>
        <p:grpSpPr>
          <a:xfrm>
            <a:off x="6374533" y="1252445"/>
            <a:ext cx="5200234" cy="2240145"/>
            <a:chOff x="-201329" y="981229"/>
            <a:chExt cx="4063587" cy="2678954"/>
          </a:xfrm>
        </p:grpSpPr>
        <p:sp>
          <p:nvSpPr>
            <p:cNvPr id="6" name="Rounded Rectangle 108">
              <a:extLst>
                <a:ext uri="{FF2B5EF4-FFF2-40B4-BE49-F238E27FC236}">
                  <a16:creationId xmlns:a16="http://schemas.microsoft.com/office/drawing/2014/main" id="{10227E0B-7268-C90A-6968-92C40B4F00D0}"/>
                </a:ext>
              </a:extLst>
            </p:cNvPr>
            <p:cNvSpPr/>
            <p:nvPr/>
          </p:nvSpPr>
          <p:spPr bwMode="auto">
            <a:xfrm>
              <a:off x="-201329" y="1039482"/>
              <a:ext cx="4015369" cy="2620701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ounded Rectangle 109">
              <a:extLst>
                <a:ext uri="{FF2B5EF4-FFF2-40B4-BE49-F238E27FC236}">
                  <a16:creationId xmlns:a16="http://schemas.microsoft.com/office/drawing/2014/main" id="{0606BB34-530D-8C23-1E96-E0B21083F65F}"/>
                </a:ext>
              </a:extLst>
            </p:cNvPr>
            <p:cNvSpPr/>
            <p:nvPr/>
          </p:nvSpPr>
          <p:spPr bwMode="auto">
            <a:xfrm>
              <a:off x="-201329" y="993771"/>
              <a:ext cx="4015369" cy="371064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110">
              <a:extLst>
                <a:ext uri="{FF2B5EF4-FFF2-40B4-BE49-F238E27FC236}">
                  <a16:creationId xmlns:a16="http://schemas.microsoft.com/office/drawing/2014/main" id="{5ACA43C0-1134-6512-3ED3-571271142923}"/>
                </a:ext>
              </a:extLst>
            </p:cNvPr>
            <p:cNvSpPr/>
            <p:nvPr/>
          </p:nvSpPr>
          <p:spPr bwMode="auto">
            <a:xfrm>
              <a:off x="-201329" y="1198124"/>
              <a:ext cx="4015369" cy="166711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145CA3-400D-3257-9E82-E5C33CB1CFA6}"/>
                </a:ext>
              </a:extLst>
            </p:cNvPr>
            <p:cNvSpPr txBox="1"/>
            <p:nvPr/>
          </p:nvSpPr>
          <p:spPr>
            <a:xfrm>
              <a:off x="-201329" y="981229"/>
              <a:ext cx="4063587" cy="441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Magnet voltage and voltage of screen</a:t>
              </a:r>
              <a:r>
                <a:rPr lang="pl-PL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conductor: 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3068243-9D5C-BCC3-1FBB-8058F1F8F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603" y="1670990"/>
            <a:ext cx="4460387" cy="1775541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01881D9-AE7B-13CD-5F31-91BB2D0C1A67}"/>
              </a:ext>
            </a:extLst>
          </p:cNvPr>
          <p:cNvGrpSpPr/>
          <p:nvPr/>
        </p:nvGrpSpPr>
        <p:grpSpPr>
          <a:xfrm>
            <a:off x="6374533" y="3755984"/>
            <a:ext cx="5200234" cy="2697351"/>
            <a:chOff x="164141" y="918480"/>
            <a:chExt cx="3547323" cy="2725105"/>
          </a:xfrm>
        </p:grpSpPr>
        <p:sp>
          <p:nvSpPr>
            <p:cNvPr id="15" name="Rounded Rectangle 12">
              <a:extLst>
                <a:ext uri="{FF2B5EF4-FFF2-40B4-BE49-F238E27FC236}">
                  <a16:creationId xmlns:a16="http://schemas.microsoft.com/office/drawing/2014/main" id="{8A0A01DD-09F7-9120-C53F-9B56FA4229E0}"/>
                </a:ext>
              </a:extLst>
            </p:cNvPr>
            <p:cNvSpPr/>
            <p:nvPr/>
          </p:nvSpPr>
          <p:spPr bwMode="auto">
            <a:xfrm>
              <a:off x="183530" y="1039480"/>
              <a:ext cx="3527934" cy="2604105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ounded Rectangle 13">
              <a:extLst>
                <a:ext uri="{FF2B5EF4-FFF2-40B4-BE49-F238E27FC236}">
                  <a16:creationId xmlns:a16="http://schemas.microsoft.com/office/drawing/2014/main" id="{7812DF36-E763-9CF8-AEB4-39DD2C0209CD}"/>
                </a:ext>
              </a:extLst>
            </p:cNvPr>
            <p:cNvSpPr/>
            <p:nvPr/>
          </p:nvSpPr>
          <p:spPr bwMode="auto">
            <a:xfrm>
              <a:off x="183528" y="961085"/>
              <a:ext cx="3527936" cy="403748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ounded Rectangle 14">
              <a:extLst>
                <a:ext uri="{FF2B5EF4-FFF2-40B4-BE49-F238E27FC236}">
                  <a16:creationId xmlns:a16="http://schemas.microsoft.com/office/drawing/2014/main" id="{285A9154-E3E8-C177-72E5-A44FE734ACDA}"/>
                </a:ext>
              </a:extLst>
            </p:cNvPr>
            <p:cNvSpPr/>
            <p:nvPr/>
          </p:nvSpPr>
          <p:spPr bwMode="auto">
            <a:xfrm>
              <a:off x="183525" y="1139221"/>
              <a:ext cx="3527939" cy="431571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4E1472B-0A4F-7685-5033-82DCDC2543EB}"/>
                </a:ext>
              </a:extLst>
            </p:cNvPr>
            <p:cNvSpPr txBox="1"/>
            <p:nvPr/>
          </p:nvSpPr>
          <p:spPr>
            <a:xfrm>
              <a:off x="164141" y="918480"/>
              <a:ext cx="3381829" cy="721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Maximum conductor and inter-conductor voltages (for 60 kV PFN voltage):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498D7E8-DEE0-B6C5-4A98-F7C918ACFD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253" y="4401653"/>
            <a:ext cx="5017790" cy="202400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026F0FB-8CF8-9ED8-ACD9-DA2075D69F34}"/>
              </a:ext>
            </a:extLst>
          </p:cNvPr>
          <p:cNvSpPr txBox="1"/>
          <p:nvPr/>
        </p:nvSpPr>
        <p:spPr>
          <a:xfrm>
            <a:off x="2113743" y="515331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Induced voltage: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6ECDA0F-3A5B-F89E-C614-7CB328EEC1F5}"/>
                  </a:ext>
                </a:extLst>
              </p:cNvPr>
              <p:cNvSpPr/>
              <p:nvPr/>
            </p:nvSpPr>
            <p:spPr>
              <a:xfrm>
                <a:off x="363162" y="1242049"/>
                <a:ext cx="5589393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During magnetic field rise and f</a:t>
                </a:r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sz="2200" dirty="0" err="1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ll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a significant voltage is induced on t</a:t>
                </a:r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screen conductors.</a:t>
                </a:r>
                <a:endParaRPr lang="pl-PL" sz="2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pl-PL" sz="2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pl-PL" sz="22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</a:t>
                </a:r>
                <a:r>
                  <a:rPr lang="en-US" sz="2200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ossibility</a:t>
                </a:r>
                <a:r>
                  <a:rPr lang="en-US" sz="22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of HV breakdowns</a:t>
                </a:r>
                <a:endParaRPr lang="pl-PL" sz="2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6ECDA0F-3A5B-F89E-C614-7CB328EEC1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62" y="1242049"/>
                <a:ext cx="5589393" cy="1107996"/>
              </a:xfrm>
              <a:prstGeom prst="rect">
                <a:avLst/>
              </a:prstGeom>
              <a:blipFill>
                <a:blip r:embed="rId4"/>
                <a:stretch>
                  <a:fillRect l="-1419" t="-3846" r="-546" b="-98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B277A22-2047-EA48-142D-05F3DBB65197}"/>
                  </a:ext>
                </a:extLst>
              </p:cNvPr>
              <p:cNvSpPr txBox="1"/>
              <p:nvPr/>
            </p:nvSpPr>
            <p:spPr>
              <a:xfrm>
                <a:off x="1612792" y="5640299"/>
                <a:ext cx="2679708" cy="330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num>
                            <m:den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box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num>
                            <m:den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box>
                      <m:d>
                        <m:dPr>
                          <m:ctrlP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pl-PL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B277A22-2047-EA48-142D-05F3DBB65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2792" y="5640299"/>
                <a:ext cx="2679708" cy="330540"/>
              </a:xfrm>
              <a:prstGeom prst="rect">
                <a:avLst/>
              </a:prstGeom>
              <a:blipFill>
                <a:blip r:embed="rId5"/>
                <a:stretch>
                  <a:fillRect l="-1822" r="-1822" b="-18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4CE990A9-A5E4-CC36-8707-9FEF7B02E1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2717080"/>
            <a:ext cx="2498268" cy="219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31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4608" y="125401"/>
            <a:ext cx="11197976" cy="667356"/>
          </a:xfrm>
          <a:prstGeom prst="rect">
            <a:avLst/>
          </a:prstGeo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l-PL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of </a:t>
            </a: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beam screen for FCC-</a:t>
            </a:r>
            <a:r>
              <a:rPr lang="en-US" sz="4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endParaRPr lang="en-GB" sz="4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5">
            <a:extLst>
              <a:ext uri="{FF2B5EF4-FFF2-40B4-BE49-F238E27FC236}">
                <a16:creationId xmlns:a16="http://schemas.microsoft.com/office/drawing/2014/main" id="{C3332645-BEE4-75C6-73FE-B4EC7EC89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137" y="1916832"/>
            <a:ext cx="11211726" cy="35999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514350" indent="-514350">
              <a:buClr>
                <a:srgbClr val="000000"/>
              </a:buClr>
              <a:buFont typeface="+mj-lt"/>
              <a:buAutoNum type="arabicPeriod"/>
            </a:pP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 of the LHC MKI beam screen </a:t>
            </a:r>
            <a:r>
              <a:rPr lang="en-US" sz="26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(not discussed here)</a:t>
            </a:r>
          </a:p>
          <a:p>
            <a:pPr marL="514350" indent="-514350">
              <a:buClr>
                <a:srgbClr val="000000"/>
              </a:buClr>
              <a:buFont typeface="+mj-lt"/>
              <a:buAutoNum type="arabicPeriod"/>
            </a:pPr>
            <a:endParaRPr lang="en-US" sz="2600" i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Clr>
                <a:srgbClr val="000000"/>
              </a:buClr>
              <a:buFont typeface="+mj-lt"/>
              <a:buAutoNum type="arabicPeriod"/>
            </a:pP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of the conventional beam screen for FCC-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(not discussed here)</a:t>
            </a:r>
            <a:endParaRPr lang="en-US" sz="2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Clr>
                <a:srgbClr val="000000"/>
              </a:buClr>
              <a:buFont typeface="+mj-lt"/>
              <a:buAutoNum type="arabicPeriod"/>
            </a:pPr>
            <a:endParaRPr lang="en-US" sz="2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Clr>
                <a:srgbClr val="000000"/>
              </a:buClr>
              <a:buFont typeface="+mj-lt"/>
              <a:buAutoNum type="arabicPeriod"/>
            </a:pP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Development of a novel helical beam screen for FCC-</a:t>
            </a:r>
            <a:r>
              <a:rPr lang="en-US" sz="2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US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(next slides)</a:t>
            </a:r>
          </a:p>
          <a:p>
            <a:pPr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26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80FD24-EAA1-00AA-9E56-F45F28311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13774" y="6381328"/>
            <a:ext cx="681254" cy="365125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13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234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00886" y="3678056"/>
            <a:ext cx="681254" cy="365125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14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679690" y="1262343"/>
            <a:ext cx="2407572" cy="594008"/>
          </a:xfrm>
          <a:prstGeom prst="roundRect">
            <a:avLst>
              <a:gd name="adj" fmla="val 17771"/>
            </a:avLst>
          </a:prstGeom>
          <a:solidFill>
            <a:srgbClr val="001F82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600">
              <a:latin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4608" y="125401"/>
            <a:ext cx="11197976" cy="667356"/>
          </a:xfrm>
          <a:prstGeom prst="rect">
            <a:avLst/>
          </a:prstGeo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l-PL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 of </a:t>
            </a:r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kicker magnet module for FCC-</a:t>
            </a:r>
            <a:r>
              <a:rPr lang="en-US" sz="4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endParaRPr lang="en-GB" sz="4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11" y="4484001"/>
            <a:ext cx="7516892" cy="17821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3832" y="1255166"/>
            <a:ext cx="2277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chemeClr val="bg1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Specification of baseline parameters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709096" y="2148345"/>
            <a:ext cx="2378165" cy="366772"/>
          </a:xfrm>
          <a:prstGeom prst="roundRect">
            <a:avLst>
              <a:gd name="adj" fmla="val 21719"/>
            </a:avLst>
          </a:prstGeom>
          <a:solidFill>
            <a:srgbClr val="001F82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600"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1919" y="2157656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+mj-lt"/>
              </a:rPr>
              <a:t>PSpice model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697470" y="2873056"/>
            <a:ext cx="2389794" cy="608902"/>
          </a:xfrm>
          <a:prstGeom prst="roundRect">
            <a:avLst>
              <a:gd name="adj" fmla="val 17270"/>
            </a:avLst>
          </a:prstGeom>
          <a:solidFill>
            <a:srgbClr val="001F82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600"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396" y="2852123"/>
            <a:ext cx="260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 of field rise time and field flat-top quality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6823060" y="1381151"/>
            <a:ext cx="2736060" cy="2829790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93731" y="1533285"/>
            <a:ext cx="26032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Injecton energy [TeV]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Angle [mrad]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Pulse duration [</a:t>
            </a:r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 [kA]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Voltage [kV]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 impedance [</a:t>
            </a:r>
            <a:r>
              <a:rPr lang="el-GR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 length [m]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rise time [</a:t>
            </a:r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 dimensions [mm]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 fill time [</a:t>
            </a:r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Good field region (h/v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[mm]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 eaLnBrk="1" fontAlgn="auto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Flat-top tolerance [%]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39907" y="1544030"/>
            <a:ext cx="6857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3.3</a:t>
            </a: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0.18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6.25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0.43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48/48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t" hangingPunct="1"/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0.355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8/8</a:t>
            </a:r>
          </a:p>
          <a:p>
            <a:r>
              <a:rPr lang="en-GB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pl-PL" sz="1400" dirty="0">
                <a:solidFill>
                  <a:srgbClr val="0033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0.5</a:t>
            </a:r>
            <a:endParaRPr lang="en-GB" sz="1400" dirty="0">
              <a:solidFill>
                <a:srgbClr val="0033CC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425946" y="1410501"/>
            <a:ext cx="3059646" cy="2791678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864" y="1653933"/>
            <a:ext cx="2768552" cy="2466331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 bwMode="auto">
          <a:xfrm>
            <a:off x="3480822" y="1654719"/>
            <a:ext cx="199043" cy="24655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600"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2430700" y="2671474"/>
            <a:ext cx="2312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solidFill>
                  <a:schemeClr val="accent6"/>
                </a:solidFill>
              </a:rPr>
              <a:t>Normalized magnetic flux [%]</a:t>
            </a:r>
          </a:p>
        </p:txBody>
      </p:sp>
      <p:sp>
        <p:nvSpPr>
          <p:cNvPr id="41" name="Rounded Rectangle 40"/>
          <p:cNvSpPr/>
          <p:nvPr/>
        </p:nvSpPr>
        <p:spPr bwMode="auto">
          <a:xfrm>
            <a:off x="6817393" y="1268680"/>
            <a:ext cx="2740054" cy="331402"/>
          </a:xfrm>
          <a:prstGeom prst="roundRect">
            <a:avLst>
              <a:gd name="adj" fmla="val 3957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6817400" y="1414648"/>
            <a:ext cx="2740053" cy="187766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17396" y="1255166"/>
            <a:ext cx="2484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Baseline parameters: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3425944" y="1266037"/>
            <a:ext cx="3059644" cy="304236"/>
          </a:xfrm>
          <a:prstGeom prst="roundRect">
            <a:avLst>
              <a:gd name="adj" fmla="val 3957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3425950" y="1417767"/>
            <a:ext cx="3059642" cy="172374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25947" y="1231698"/>
            <a:ext cx="277404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Analysed kicker waveform: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8616280" y="4915956"/>
            <a:ext cx="3046459" cy="752029"/>
          </a:xfrm>
          <a:prstGeom prst="roundRect">
            <a:avLst>
              <a:gd name="adj" fmla="val 18463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pl-PL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PSpice model and CST model</a:t>
            </a:r>
          </a:p>
        </p:txBody>
      </p:sp>
      <p:sp>
        <p:nvSpPr>
          <p:cNvPr id="64" name="Rounded Rectangle 63"/>
          <p:cNvSpPr/>
          <p:nvPr/>
        </p:nvSpPr>
        <p:spPr bwMode="auto">
          <a:xfrm>
            <a:off x="691798" y="3780436"/>
            <a:ext cx="2395463" cy="390866"/>
          </a:xfrm>
          <a:prstGeom prst="roundRect">
            <a:avLst>
              <a:gd name="adj" fmla="val 22886"/>
            </a:avLst>
          </a:prstGeom>
          <a:solidFill>
            <a:srgbClr val="001F82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600"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35194" y="3796826"/>
            <a:ext cx="130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CST model</a:t>
            </a:r>
          </a:p>
        </p:txBody>
      </p:sp>
      <p:sp>
        <p:nvSpPr>
          <p:cNvPr id="30" name="Rectangle 15">
            <a:extLst>
              <a:ext uri="{FF2B5EF4-FFF2-40B4-BE49-F238E27FC236}">
                <a16:creationId xmlns:a16="http://schemas.microsoft.com/office/drawing/2014/main" id="{88BC07C7-4547-B3F4-7204-AE84147A17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6" y="2198051"/>
            <a:ext cx="2065158" cy="715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pl-PL" sz="22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18 magnets per </a:t>
            </a:r>
            <a:b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2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injection system</a:t>
            </a:r>
          </a:p>
        </p:txBody>
      </p:sp>
      <p:sp>
        <p:nvSpPr>
          <p:cNvPr id="60" name="Arrow: Down 59">
            <a:extLst>
              <a:ext uri="{FF2B5EF4-FFF2-40B4-BE49-F238E27FC236}">
                <a16:creationId xmlns:a16="http://schemas.microsoft.com/office/drawing/2014/main" id="{CB466977-DEB9-E317-4DFE-325F84A99833}"/>
              </a:ext>
            </a:extLst>
          </p:cNvPr>
          <p:cNvSpPr/>
          <p:nvPr/>
        </p:nvSpPr>
        <p:spPr>
          <a:xfrm>
            <a:off x="1842603" y="1856351"/>
            <a:ext cx="76933" cy="2818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Arrow: Down 60">
            <a:extLst>
              <a:ext uri="{FF2B5EF4-FFF2-40B4-BE49-F238E27FC236}">
                <a16:creationId xmlns:a16="http://schemas.microsoft.com/office/drawing/2014/main" id="{F1BA071E-7B14-A72D-CD49-D43326EB7829}"/>
              </a:ext>
            </a:extLst>
          </p:cNvPr>
          <p:cNvSpPr/>
          <p:nvPr/>
        </p:nvSpPr>
        <p:spPr>
          <a:xfrm>
            <a:off x="1851062" y="2555657"/>
            <a:ext cx="76933" cy="2818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929DFF5D-E73D-01E9-F7F3-552FE89C08C3}"/>
              </a:ext>
            </a:extLst>
          </p:cNvPr>
          <p:cNvSpPr/>
          <p:nvPr/>
        </p:nvSpPr>
        <p:spPr>
          <a:xfrm>
            <a:off x="1851061" y="3479466"/>
            <a:ext cx="76933" cy="28182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Slide Number Placeholder 6">
            <a:extLst>
              <a:ext uri="{FF2B5EF4-FFF2-40B4-BE49-F238E27FC236}">
                <a16:creationId xmlns:a16="http://schemas.microsoft.com/office/drawing/2014/main" id="{A077DC04-847D-AC6C-BC20-CF7FEE8734F2}"/>
              </a:ext>
            </a:extLst>
          </p:cNvPr>
          <p:cNvSpPr txBox="1">
            <a:spLocks/>
          </p:cNvSpPr>
          <p:nvPr/>
        </p:nvSpPr>
        <p:spPr bwMode="auto">
          <a:xfrm>
            <a:off x="11113774" y="6381328"/>
            <a:ext cx="68125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1C7F64-630B-4998-9764-685EC88B06E4}" type="slidenum">
              <a:rPr lang="en-US" smtClean="0"/>
              <a:pPr/>
              <a:t>14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33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4608" y="125401"/>
            <a:ext cx="11197976" cy="667356"/>
          </a:xfrm>
          <a:prstGeom prst="rect">
            <a:avLst/>
          </a:prstGeo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 deposition estimates</a:t>
            </a:r>
            <a:endParaRPr lang="en-GB" sz="4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8016047C-5EAE-2751-616B-436CA1B43D38}"/>
              </a:ext>
            </a:extLst>
          </p:cNvPr>
          <p:cNvSpPr txBox="1">
            <a:spLocks/>
          </p:cNvSpPr>
          <p:nvPr/>
        </p:nvSpPr>
        <p:spPr bwMode="auto">
          <a:xfrm>
            <a:off x="11113774" y="6381328"/>
            <a:ext cx="681254" cy="36512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C1C7F64-630B-4998-9764-685EC88B06E4}" type="slidenum">
              <a:rPr lang="en-US" smtClean="0"/>
              <a:pPr/>
              <a:t>15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43F422F1-0817-B4C5-5CE0-75A56635C945}"/>
              </a:ext>
            </a:extLst>
          </p:cNvPr>
          <p:cNvSpPr/>
          <p:nvPr/>
        </p:nvSpPr>
        <p:spPr bwMode="auto">
          <a:xfrm>
            <a:off x="410176" y="4725191"/>
            <a:ext cx="4559013" cy="1129992"/>
          </a:xfrm>
          <a:prstGeom prst="roundRect">
            <a:avLst>
              <a:gd name="adj" fmla="val 12863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2D6E0DFC-9319-C396-082B-ADBB8BC4114E}"/>
              </a:ext>
            </a:extLst>
          </p:cNvPr>
          <p:cNvSpPr/>
          <p:nvPr/>
        </p:nvSpPr>
        <p:spPr bwMode="auto">
          <a:xfrm>
            <a:off x="410176" y="4408662"/>
            <a:ext cx="4559012" cy="276952"/>
          </a:xfrm>
          <a:prstGeom prst="roundRect">
            <a:avLst>
              <a:gd name="adj" fmla="val 3957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3752E-1CFD-2C6A-1C7C-57051A364C31}"/>
              </a:ext>
            </a:extLst>
          </p:cNvPr>
          <p:cNvSpPr txBox="1"/>
          <p:nvPr/>
        </p:nvSpPr>
        <p:spPr>
          <a:xfrm>
            <a:off x="523915" y="5209052"/>
            <a:ext cx="3331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t" hangingPunct="1"/>
            <a:r>
              <a:rPr lang="pl-PL" dirty="0">
                <a:solidFill>
                  <a:schemeClr val="accent6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32 x 32</a:t>
            </a:r>
            <a:endParaRPr lang="en-GB" dirty="0">
              <a:solidFill>
                <a:schemeClr val="accent6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algn="l" eaLnBrk="1" fontAlgn="t" hangingPunct="1"/>
            <a:r>
              <a:rPr lang="pl-PL" dirty="0">
                <a:solidFill>
                  <a:schemeClr val="accent6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48 x 48</a:t>
            </a:r>
            <a:endParaRPr lang="en-GB" dirty="0">
              <a:solidFill>
                <a:schemeClr val="accent6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ACAE8D-0573-2B11-79CB-AC0EC4311152}"/>
              </a:ext>
            </a:extLst>
          </p:cNvPr>
          <p:cNvSpPr txBox="1"/>
          <p:nvPr/>
        </p:nvSpPr>
        <p:spPr>
          <a:xfrm>
            <a:off x="1705577" y="5231625"/>
            <a:ext cx="87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pl-PL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227.1</a:t>
            </a:r>
          </a:p>
          <a:p>
            <a:pPr eaLnBrk="1" fontAlgn="t" hangingPunct="1"/>
            <a:r>
              <a:rPr lang="pl-PL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353.9</a:t>
            </a:r>
            <a:endParaRPr lang="en-GB" dirty="0">
              <a:solidFill>
                <a:srgbClr val="FF0000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7">
            <a:extLst>
              <a:ext uri="{FF2B5EF4-FFF2-40B4-BE49-F238E27FC236}">
                <a16:creationId xmlns:a16="http://schemas.microsoft.com/office/drawing/2014/main" id="{E37B73D3-C152-AB1E-EB9C-32FEA35E3476}"/>
              </a:ext>
            </a:extLst>
          </p:cNvPr>
          <p:cNvSpPr/>
          <p:nvPr/>
        </p:nvSpPr>
        <p:spPr bwMode="auto">
          <a:xfrm>
            <a:off x="410177" y="4525726"/>
            <a:ext cx="4559012" cy="636937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5E7598-C59F-67B8-6B5C-C350DB35062C}"/>
              </a:ext>
            </a:extLst>
          </p:cNvPr>
          <p:cNvSpPr txBox="1"/>
          <p:nvPr/>
        </p:nvSpPr>
        <p:spPr>
          <a:xfrm>
            <a:off x="410176" y="4376706"/>
            <a:ext cx="1295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Aperture</a:t>
            </a:r>
          </a:p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dimensions</a:t>
            </a:r>
          </a:p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[mm x mm]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294A95-3A6B-0F45-FEFD-015B579EE093}"/>
              </a:ext>
            </a:extLst>
          </p:cNvPr>
          <p:cNvSpPr txBox="1"/>
          <p:nvPr/>
        </p:nvSpPr>
        <p:spPr>
          <a:xfrm>
            <a:off x="3537337" y="5222557"/>
            <a:ext cx="877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t" hangingPunct="1"/>
            <a:r>
              <a:rPr lang="pl-PL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228.1</a:t>
            </a:r>
          </a:p>
          <a:p>
            <a:pPr eaLnBrk="1" fontAlgn="t" hangingPunct="1"/>
            <a:r>
              <a:rPr lang="pl-PL" dirty="0">
                <a:solidFill>
                  <a:srgbClr val="FF0000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355.4</a:t>
            </a:r>
            <a:endParaRPr lang="en-GB" dirty="0">
              <a:solidFill>
                <a:srgbClr val="FF0000"/>
              </a:solidFill>
              <a:latin typeface="+mj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eaLnBrk="1" fontAlgn="t" hangingPunct="1"/>
            <a:endParaRPr lang="en-GB" sz="1400" dirty="0">
              <a:solidFill>
                <a:srgbClr val="FF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9B9508-B190-3569-3160-27E003DE7398}"/>
              </a:ext>
            </a:extLst>
          </p:cNvPr>
          <p:cNvSpPr txBox="1"/>
          <p:nvPr/>
        </p:nvSpPr>
        <p:spPr>
          <a:xfrm>
            <a:off x="1705578" y="4393008"/>
            <a:ext cx="222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[W/m]</a:t>
            </a:r>
          </a:p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Ideal beam</a:t>
            </a:r>
            <a:b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spectrum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99940F-2824-1593-E66D-061344D2ABDA}"/>
              </a:ext>
            </a:extLst>
          </p:cNvPr>
          <p:cNvSpPr txBox="1"/>
          <p:nvPr/>
        </p:nvSpPr>
        <p:spPr>
          <a:xfrm>
            <a:off x="3280650" y="4370435"/>
            <a:ext cx="2139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 [W/m]</a:t>
            </a:r>
          </a:p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Nominal beam </a:t>
            </a:r>
            <a:b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spectrum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ounded Rectangle 12">
            <a:extLst>
              <a:ext uri="{FF2B5EF4-FFF2-40B4-BE49-F238E27FC236}">
                <a16:creationId xmlns:a16="http://schemas.microsoft.com/office/drawing/2014/main" id="{EC6DA5CE-1B91-CA79-93DD-599F08B8A2CC}"/>
              </a:ext>
            </a:extLst>
          </p:cNvPr>
          <p:cNvSpPr/>
          <p:nvPr/>
        </p:nvSpPr>
        <p:spPr bwMode="auto">
          <a:xfrm>
            <a:off x="413223" y="1348104"/>
            <a:ext cx="4559604" cy="2942471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01D5253-0267-C9E1-24A4-0A5DFE290FE7}"/>
              </a:ext>
            </a:extLst>
          </p:cNvPr>
          <p:cNvGrpSpPr/>
          <p:nvPr/>
        </p:nvGrpSpPr>
        <p:grpSpPr>
          <a:xfrm>
            <a:off x="444728" y="1447073"/>
            <a:ext cx="4487055" cy="2783417"/>
            <a:chOff x="250188" y="1683188"/>
            <a:chExt cx="4487055" cy="278341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183E8054-3596-FFC5-4FA4-5327827B6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25" y="1683188"/>
              <a:ext cx="4079391" cy="2580401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361607-3CF5-E060-900C-3975D5465880}"/>
                </a:ext>
              </a:extLst>
            </p:cNvPr>
            <p:cNvSpPr/>
            <p:nvPr/>
          </p:nvSpPr>
          <p:spPr bwMode="auto">
            <a:xfrm>
              <a:off x="250188" y="1691925"/>
              <a:ext cx="375799" cy="258040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AB64C69-1470-AD9C-CA33-C879D343E54E}"/>
                </a:ext>
              </a:extLst>
            </p:cNvPr>
            <p:cNvSpPr/>
            <p:nvPr/>
          </p:nvSpPr>
          <p:spPr bwMode="auto">
            <a:xfrm>
              <a:off x="4455416" y="1683188"/>
              <a:ext cx="281827" cy="258040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72EB842-B2F2-1248-8D11-B6F051419AAF}"/>
                    </a:ext>
                  </a:extLst>
                </p:cNvPr>
                <p:cNvSpPr txBox="1"/>
                <p:nvPr/>
              </p:nvSpPr>
              <p:spPr>
                <a:xfrm rot="16200000">
                  <a:off x="-87441" y="2836894"/>
                  <a:ext cx="982641" cy="227370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sz="14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pl-PL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pl-PL" sz="14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lang="pl-PL" sz="1400" b="0" i="0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</a:rPr>
                              <m:t>beam</m:t>
                            </m:r>
                          </m:sub>
                        </m:sSub>
                        <m:r>
                          <a:rPr lang="pl-PL" sz="14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 [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pl-PL" sz="1400" b="0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u</m:t>
                        </m:r>
                        <m:r>
                          <a:rPr lang="pl-PL" sz="1400" b="0" i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.]</m:t>
                        </m:r>
                      </m:oMath>
                    </m:oMathPara>
                  </a14:m>
                  <a:endParaRPr lang="pl-PL" sz="14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7441" y="2836894"/>
                  <a:ext cx="982641" cy="22737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6216" t="-2469" r="-35135" b="-5556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5EADDD9-52F1-D2C8-0167-94D7EED5130B}"/>
                    </a:ext>
                  </a:extLst>
                </p:cNvPr>
                <p:cNvSpPr txBox="1"/>
                <p:nvPr/>
              </p:nvSpPr>
              <p:spPr>
                <a:xfrm rot="16200000">
                  <a:off x="4058834" y="2858278"/>
                  <a:ext cx="1061509" cy="2347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l-PL" sz="140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Re</m:t>
                          </m:r>
                          <m:r>
                            <a:rPr lang="pl-PL" sz="1400" b="0" i="0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pl-PL" sz="1400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</m:oMath>
                  </a14:m>
                  <a:r>
                    <a:rPr lang="pl-PL" sz="1400" dirty="0">
                      <a:solidFill>
                        <a:schemeClr val="accent6"/>
                      </a:solidFill>
                    </a:rPr>
                    <a:t>/L [</a:t>
                  </a:r>
                  <a:r>
                    <a:rPr lang="pl-PL" sz="1400" dirty="0">
                      <a:solidFill>
                        <a:schemeClr val="accent6"/>
                      </a:solidFill>
                      <a:latin typeface="Greek Old Face C" panose="02000600000000000000" pitchFamily="2" charset="0"/>
                    </a:rPr>
                    <a:t>W</a:t>
                  </a:r>
                  <a:r>
                    <a:rPr lang="pl-PL" sz="1400" dirty="0">
                      <a:solidFill>
                        <a:schemeClr val="accent6"/>
                      </a:solidFill>
                    </a:rPr>
                    <a:t>/m]</a:t>
                  </a: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058834" y="2858278"/>
                  <a:ext cx="1061509" cy="23474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26316" t="-9770" r="-39474" b="-5747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0D009D5-7D2E-2012-6EA7-7DDF347440EB}"/>
                </a:ext>
              </a:extLst>
            </p:cNvPr>
            <p:cNvSpPr/>
            <p:nvPr/>
          </p:nvSpPr>
          <p:spPr bwMode="auto">
            <a:xfrm>
              <a:off x="250188" y="4233381"/>
              <a:ext cx="4477489" cy="2332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C0EBA0F9-FA53-50DA-C8AA-BBCB3D17CEF4}"/>
              </a:ext>
            </a:extLst>
          </p:cNvPr>
          <p:cNvSpPr txBox="1"/>
          <p:nvPr/>
        </p:nvSpPr>
        <p:spPr>
          <a:xfrm>
            <a:off x="2235672" y="3982798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>
                <a:solidFill>
                  <a:schemeClr val="accent6"/>
                </a:solidFill>
              </a:rPr>
              <a:t>Freq. [MHz]</a:t>
            </a:r>
          </a:p>
        </p:txBody>
      </p:sp>
      <p:sp>
        <p:nvSpPr>
          <p:cNvPr id="39" name="Rounded Rectangle 29">
            <a:extLst>
              <a:ext uri="{FF2B5EF4-FFF2-40B4-BE49-F238E27FC236}">
                <a16:creationId xmlns:a16="http://schemas.microsoft.com/office/drawing/2014/main" id="{E4538950-7B72-3C44-5C32-F6D6FAE04CA0}"/>
              </a:ext>
            </a:extLst>
          </p:cNvPr>
          <p:cNvSpPr/>
          <p:nvPr/>
        </p:nvSpPr>
        <p:spPr bwMode="auto">
          <a:xfrm>
            <a:off x="410177" y="1127706"/>
            <a:ext cx="4562652" cy="305314"/>
          </a:xfrm>
          <a:prstGeom prst="roundRect">
            <a:avLst>
              <a:gd name="adj" fmla="val 3957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0" name="Rounded Rectangle 30">
            <a:extLst>
              <a:ext uri="{FF2B5EF4-FFF2-40B4-BE49-F238E27FC236}">
                <a16:creationId xmlns:a16="http://schemas.microsoft.com/office/drawing/2014/main" id="{ACA61644-A884-6C39-E1B2-485F14B0BDFF}"/>
              </a:ext>
            </a:extLst>
          </p:cNvPr>
          <p:cNvSpPr/>
          <p:nvPr/>
        </p:nvSpPr>
        <p:spPr bwMode="auto">
          <a:xfrm>
            <a:off x="410176" y="1225715"/>
            <a:ext cx="4562650" cy="308813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75BDD7-83AD-874E-EABA-00125CE3B13D}"/>
              </a:ext>
            </a:extLst>
          </p:cNvPr>
          <p:cNvSpPr txBox="1"/>
          <p:nvPr/>
        </p:nvSpPr>
        <p:spPr>
          <a:xfrm>
            <a:off x="433602" y="1127767"/>
            <a:ext cx="45355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  <a:buClr>
                <a:srgbClr val="001F82"/>
              </a:buClr>
              <a:buSzPct val="100000"/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Unshielded kicker magnet:</a:t>
            </a:r>
            <a:endParaRPr lang="pl-PL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ounded Rectangle 40">
            <a:extLst>
              <a:ext uri="{FF2B5EF4-FFF2-40B4-BE49-F238E27FC236}">
                <a16:creationId xmlns:a16="http://schemas.microsoft.com/office/drawing/2014/main" id="{142F994D-D238-5A7A-C427-86E4E1B3B6D3}"/>
              </a:ext>
            </a:extLst>
          </p:cNvPr>
          <p:cNvSpPr/>
          <p:nvPr/>
        </p:nvSpPr>
        <p:spPr bwMode="auto">
          <a:xfrm>
            <a:off x="705289" y="6275481"/>
            <a:ext cx="3907052" cy="369332"/>
          </a:xfrm>
          <a:prstGeom prst="roundRect">
            <a:avLst>
              <a:gd name="adj" fmla="val 18463"/>
            </a:avLst>
          </a:prstGeom>
          <a:solidFill>
            <a:srgbClr val="C00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>
              <a:spcAft>
                <a:spcPts val="600"/>
              </a:spcAft>
            </a:pPr>
            <a:endParaRPr lang="pl-PL" sz="18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3B08F38-E14A-4FA9-C121-F6EC94CF540E}"/>
              </a:ext>
            </a:extLst>
          </p:cNvPr>
          <p:cNvSpPr txBox="1"/>
          <p:nvPr/>
        </p:nvSpPr>
        <p:spPr>
          <a:xfrm>
            <a:off x="868348" y="6291078"/>
            <a:ext cx="3606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  <a:spcAft>
                <a:spcPts val="600"/>
              </a:spcAft>
              <a:buSzPct val="120000"/>
            </a:pPr>
            <a:r>
              <a:rPr lang="pl-PL" dirty="0">
                <a:solidFill>
                  <a:schemeClr val="bg1"/>
                </a:solidFill>
                <a:latin typeface="+mj-lt"/>
                <a:ea typeface="Arial Unicode MS" panose="020B0604020202020204" pitchFamily="34" charset="-128"/>
                <a:cs typeface="Arial Unicode MS" panose="020B0604020202020204" pitchFamily="34" charset="-128"/>
              </a:rPr>
              <a:t>Power loss is at unacceptable level.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729D5E3-834B-1DBC-E3EE-8F2C8143FAB3}"/>
              </a:ext>
            </a:extLst>
          </p:cNvPr>
          <p:cNvSpPr/>
          <p:nvPr/>
        </p:nvSpPr>
        <p:spPr>
          <a:xfrm>
            <a:off x="1356551" y="5925259"/>
            <a:ext cx="25074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olidFill>
                  <a:srgbClr val="DE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MKI limit: 160 W/m</a:t>
            </a:r>
            <a:r>
              <a:rPr lang="en-US" dirty="0">
                <a:solidFill>
                  <a:srgbClr val="DE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dirty="0">
              <a:solidFill>
                <a:srgbClr val="DE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C511816-1293-79E8-80A6-AB66885F35FD}"/>
              </a:ext>
            </a:extLst>
          </p:cNvPr>
          <p:cNvSpPr txBox="1"/>
          <p:nvPr/>
        </p:nvSpPr>
        <p:spPr>
          <a:xfrm>
            <a:off x="8061686" y="2124240"/>
            <a:ext cx="2161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Induced voltage:</a:t>
            </a:r>
          </a:p>
        </p:txBody>
      </p:sp>
      <p:sp>
        <p:nvSpPr>
          <p:cNvPr id="73" name="Rounded Rectangle 98">
            <a:extLst>
              <a:ext uri="{FF2B5EF4-FFF2-40B4-BE49-F238E27FC236}">
                <a16:creationId xmlns:a16="http://schemas.microsoft.com/office/drawing/2014/main" id="{360C4B87-3605-7B34-39AE-6D0789CF3DB3}"/>
              </a:ext>
            </a:extLst>
          </p:cNvPr>
          <p:cNvSpPr/>
          <p:nvPr/>
        </p:nvSpPr>
        <p:spPr bwMode="auto">
          <a:xfrm>
            <a:off x="6663631" y="1282015"/>
            <a:ext cx="5007049" cy="3000653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Rounded Rectangle 99">
            <a:extLst>
              <a:ext uri="{FF2B5EF4-FFF2-40B4-BE49-F238E27FC236}">
                <a16:creationId xmlns:a16="http://schemas.microsoft.com/office/drawing/2014/main" id="{B2364E7C-7BC2-1A17-EE7A-864BDA820409}"/>
              </a:ext>
            </a:extLst>
          </p:cNvPr>
          <p:cNvSpPr/>
          <p:nvPr/>
        </p:nvSpPr>
        <p:spPr bwMode="auto">
          <a:xfrm>
            <a:off x="6689731" y="1125947"/>
            <a:ext cx="4980949" cy="415321"/>
          </a:xfrm>
          <a:prstGeom prst="roundRect">
            <a:avLst>
              <a:gd name="adj" fmla="val 3957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5" name="Rounded Rectangle 100">
            <a:extLst>
              <a:ext uri="{FF2B5EF4-FFF2-40B4-BE49-F238E27FC236}">
                <a16:creationId xmlns:a16="http://schemas.microsoft.com/office/drawing/2014/main" id="{28207484-1C08-CBA3-5628-4B650B7C91B9}"/>
              </a:ext>
            </a:extLst>
          </p:cNvPr>
          <p:cNvSpPr/>
          <p:nvPr/>
        </p:nvSpPr>
        <p:spPr bwMode="auto">
          <a:xfrm>
            <a:off x="6685997" y="1278735"/>
            <a:ext cx="4980949" cy="292111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88016B5-DC9C-81A6-4910-DB4D46F6B925}"/>
              </a:ext>
            </a:extLst>
          </p:cNvPr>
          <p:cNvSpPr txBox="1"/>
          <p:nvPr/>
        </p:nvSpPr>
        <p:spPr>
          <a:xfrm>
            <a:off x="6713161" y="1163438"/>
            <a:ext cx="4982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Kicker magnet with the conventional beam screen:</a:t>
            </a:r>
            <a:endParaRPr lang="en-GB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853CCFE6-34C9-80D6-5AE3-581E12A369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68" y="1674003"/>
            <a:ext cx="4421870" cy="26086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A3ADBC7-ED24-F1BC-94E8-70E777D3AD2D}"/>
                  </a:ext>
                </a:extLst>
              </p:cNvPr>
              <p:cNvSpPr txBox="1"/>
              <p:nvPr/>
            </p:nvSpPr>
            <p:spPr>
              <a:xfrm rot="16200000">
                <a:off x="6643122" y="2516433"/>
                <a:ext cx="982641" cy="22737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pl-PL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pl-PL" sz="1400" b="0" i="0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beam</m:t>
                          </m:r>
                        </m:sub>
                      </m:sSub>
                      <m:r>
                        <a:rPr lang="pl-PL" sz="1400" b="0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pl-PL" sz="1400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pl-PL" sz="1400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pl-PL" sz="1400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u</m:t>
                      </m:r>
                      <m:r>
                        <a:rPr lang="pl-PL" sz="1400" b="0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.]</m:t>
                      </m:r>
                    </m:oMath>
                  </m:oMathPara>
                </a14:m>
                <a:endParaRPr lang="pl-PL" sz="1400" dirty="0">
                  <a:solidFill>
                    <a:srgbClr val="008000"/>
                  </a:solidFill>
                </a:endParaRPr>
              </a:p>
            </p:txBody>
          </p:sp>
        </mc:Choice>
        <mc:Fallback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7A3ADBC7-ED24-F1BC-94E8-70E777D3A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643122" y="2516433"/>
                <a:ext cx="982641" cy="227370"/>
              </a:xfrm>
              <a:prstGeom prst="rect">
                <a:avLst/>
              </a:prstGeom>
              <a:blipFill>
                <a:blip r:embed="rId7"/>
                <a:stretch>
                  <a:fillRect l="-16216" t="-5590" r="-35135" b="-3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TextBox 79">
            <a:extLst>
              <a:ext uri="{FF2B5EF4-FFF2-40B4-BE49-F238E27FC236}">
                <a16:creationId xmlns:a16="http://schemas.microsoft.com/office/drawing/2014/main" id="{05B9C73A-9D51-AF8D-7A3A-5572FCFB0C53}"/>
              </a:ext>
            </a:extLst>
          </p:cNvPr>
          <p:cNvSpPr txBox="1"/>
          <p:nvPr/>
        </p:nvSpPr>
        <p:spPr>
          <a:xfrm>
            <a:off x="8768325" y="4052397"/>
            <a:ext cx="1752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accent6"/>
                </a:solidFill>
              </a:rPr>
              <a:t>Freq. [GHz]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53EBD93-D665-8701-36CD-A8083705CE4C}"/>
                  </a:ext>
                </a:extLst>
              </p:cNvPr>
              <p:cNvSpPr txBox="1"/>
              <p:nvPr/>
            </p:nvSpPr>
            <p:spPr>
              <a:xfrm>
                <a:off x="9139337" y="2593332"/>
                <a:ext cx="2133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100" dirty="0">
                    <a:solidFill>
                      <a:srgbClr val="99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2.8 MHz, 462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100" i="1" smtClean="0">
                        <a:solidFill>
                          <a:srgbClr val="99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pl-PL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53EBD93-D665-8701-36CD-A8083705CE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9337" y="2593332"/>
                <a:ext cx="2133600" cy="261610"/>
              </a:xfrm>
              <a:prstGeom prst="rect">
                <a:avLst/>
              </a:prstGeom>
              <a:blipFill>
                <a:blip r:embed="rId8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DEE4607-7025-C653-D5D9-926C404179D7}"/>
                  </a:ext>
                </a:extLst>
              </p:cNvPr>
              <p:cNvSpPr txBox="1"/>
              <p:nvPr/>
            </p:nvSpPr>
            <p:spPr>
              <a:xfrm>
                <a:off x="9099126" y="2759146"/>
                <a:ext cx="2133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100" dirty="0">
                    <a:solidFill>
                      <a:srgbClr val="99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903 MHz, 128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100" i="1" smtClean="0">
                        <a:solidFill>
                          <a:srgbClr val="99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pl-PL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FDEE4607-7025-C653-D5D9-926C40417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9126" y="2759146"/>
                <a:ext cx="2133600" cy="261610"/>
              </a:xfrm>
              <a:prstGeom prst="rect">
                <a:avLst/>
              </a:prstGeom>
              <a:blipFill>
                <a:blip r:embed="rId9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67FFF45-7A6C-CD1E-727A-FFA21B25B341}"/>
                  </a:ext>
                </a:extLst>
              </p:cNvPr>
              <p:cNvSpPr txBox="1"/>
              <p:nvPr/>
            </p:nvSpPr>
            <p:spPr>
              <a:xfrm>
                <a:off x="9058915" y="2950738"/>
                <a:ext cx="213360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100" dirty="0">
                    <a:solidFill>
                      <a:srgbClr val="9900CC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1590 MHz, 94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100" i="1" smtClean="0">
                        <a:solidFill>
                          <a:srgbClr val="9900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endParaRPr lang="pl-PL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867FFF45-7A6C-CD1E-727A-FFA21B25B3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8915" y="2950738"/>
                <a:ext cx="2133600" cy="261610"/>
              </a:xfrm>
              <a:prstGeom prst="rect">
                <a:avLst/>
              </a:prstGeom>
              <a:blipFill>
                <a:blip r:embed="rId10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EEB85E6F-FB98-A17B-D497-C42EA82C0374}"/>
              </a:ext>
            </a:extLst>
          </p:cNvPr>
          <p:cNvSpPr txBox="1"/>
          <p:nvPr/>
        </p:nvSpPr>
        <p:spPr>
          <a:xfrm>
            <a:off x="10153592" y="3261177"/>
            <a:ext cx="2133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64110A3-B33E-CC5F-96D0-3892B452175C}"/>
              </a:ext>
            </a:extLst>
          </p:cNvPr>
          <p:cNvSpPr txBox="1"/>
          <p:nvPr/>
        </p:nvSpPr>
        <p:spPr>
          <a:xfrm>
            <a:off x="10153592" y="2887935"/>
            <a:ext cx="2133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9836F68-7B51-6105-BD1F-67D14AA8F74F}"/>
              </a:ext>
            </a:extLst>
          </p:cNvPr>
          <p:cNvSpPr txBox="1"/>
          <p:nvPr/>
        </p:nvSpPr>
        <p:spPr>
          <a:xfrm>
            <a:off x="10153592" y="2499590"/>
            <a:ext cx="2133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B205DA8-33F6-3EAD-D842-4B9DDAD60926}"/>
              </a:ext>
            </a:extLst>
          </p:cNvPr>
          <p:cNvSpPr txBox="1"/>
          <p:nvPr/>
        </p:nvSpPr>
        <p:spPr>
          <a:xfrm>
            <a:off x="10153592" y="2125998"/>
            <a:ext cx="21336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C65EA26-94D3-9470-FEC6-6BBC91461F29}"/>
                  </a:ext>
                </a:extLst>
              </p:cNvPr>
              <p:cNvSpPr txBox="1"/>
              <p:nvPr/>
            </p:nvSpPr>
            <p:spPr>
              <a:xfrm rot="16200000">
                <a:off x="10876029" y="2723380"/>
                <a:ext cx="693075" cy="2347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pl-PL" sz="140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Re</m:t>
                        </m:r>
                        <m:r>
                          <a:rPr lang="pl-PL" sz="1400" b="0" i="0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pl-PL" sz="1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r>
                      <a:rPr lang="pl-PL" sz="1400" b="0" i="0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sz="1400" dirty="0">
                    <a:solidFill>
                      <a:schemeClr val="accent6"/>
                    </a:solidFill>
                  </a:rPr>
                  <a:t>[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accent6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pl-PL" sz="1400" dirty="0">
                    <a:solidFill>
                      <a:schemeClr val="accent6"/>
                    </a:solidFill>
                  </a:rPr>
                  <a:t>]</a:t>
                </a:r>
              </a:p>
            </p:txBody>
          </p:sp>
        </mc:Choice>
        <mc:Fallback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C65EA26-94D3-9470-FEC6-6BBC91461F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0876029" y="2723380"/>
                <a:ext cx="693075" cy="234744"/>
              </a:xfrm>
              <a:prstGeom prst="rect">
                <a:avLst/>
              </a:prstGeom>
              <a:blipFill>
                <a:blip r:embed="rId11"/>
                <a:stretch>
                  <a:fillRect l="-23684" t="-16667" r="-42105" b="-8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1" name="Rounded Rectangle 28">
            <a:extLst>
              <a:ext uri="{FF2B5EF4-FFF2-40B4-BE49-F238E27FC236}">
                <a16:creationId xmlns:a16="http://schemas.microsoft.com/office/drawing/2014/main" id="{D3A55B1E-8379-0C42-733E-4BE5E541DC48}"/>
              </a:ext>
            </a:extLst>
          </p:cNvPr>
          <p:cNvSpPr/>
          <p:nvPr/>
        </p:nvSpPr>
        <p:spPr bwMode="auto">
          <a:xfrm>
            <a:off x="6684409" y="4438736"/>
            <a:ext cx="5007049" cy="1495652"/>
          </a:xfrm>
          <a:prstGeom prst="roundRect">
            <a:avLst>
              <a:gd name="adj" fmla="val 11412"/>
            </a:avLst>
          </a:prstGeom>
          <a:solidFill>
            <a:srgbClr val="FFC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A0F2004D-7AD9-69DF-E390-B1ABFD791F3B}"/>
                  </a:ext>
                </a:extLst>
              </p:cNvPr>
              <p:cNvSpPr txBox="1"/>
              <p:nvPr/>
            </p:nvSpPr>
            <p:spPr>
              <a:xfrm>
                <a:off x="6827767" y="4496837"/>
                <a:ext cx="4462295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  <a:spcAft>
                    <a:spcPts val="600"/>
                  </a:spcAft>
                  <a:buClr>
                    <a:srgbClr val="001F82"/>
                  </a:buClr>
                </a:pPr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Worst case scenario: </a:t>
                </a:r>
                <a:r>
                  <a:rPr lang="en-US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30.2 W/33.4 W/29.3 W</a:t>
                </a:r>
                <a:endParaRPr lang="pl-PL" sz="1700" dirty="0">
                  <a:solidFill>
                    <a:srgbClr val="000000"/>
                  </a:solidFill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  <a:p>
                <a:pPr algn="l">
                  <a:spcBef>
                    <a:spcPts val="0"/>
                  </a:spcBef>
                  <a:spcAft>
                    <a:spcPts val="600"/>
                  </a:spcAft>
                  <a:buClr>
                    <a:srgbClr val="001F82"/>
                  </a:buClr>
                </a:pPr>
                <a14:m>
                  <m:oMath xmlns:m="http://schemas.openxmlformats.org/officeDocument/2006/math">
                    <m:r>
                      <a:rPr lang="pl-PL" sz="17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   </m:t>
                    </m:r>
                    <m:r>
                      <a:rPr lang="pl-PL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significant reduction in comparison with</a:t>
                </a:r>
                <a:b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</a:br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      unshielded kicker (P</a:t>
                </a:r>
                <a14:m>
                  <m:oMath xmlns:m="http://schemas.openxmlformats.org/officeDocument/2006/math">
                    <m:r>
                      <a:rPr lang="pl-PL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~</m:t>
                    </m:r>
                  </m:oMath>
                </a14:m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355 W/m)</a:t>
                </a:r>
                <a:r>
                  <a:rPr lang="en-US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,</a:t>
                </a:r>
              </a:p>
              <a:p>
                <a:pPr algn="l">
                  <a:spcBef>
                    <a:spcPts val="0"/>
                  </a:spcBef>
                  <a:spcAft>
                    <a:spcPts val="600"/>
                  </a:spcAft>
                  <a:buClr>
                    <a:srgbClr val="001F82"/>
                  </a:buClr>
                </a:pPr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  </a:t>
                </a:r>
                <a14:m>
                  <m:oMath xmlns:m="http://schemas.openxmlformats.org/officeDocument/2006/math">
                    <m:r>
                      <a:rPr lang="pl-PL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pl-PL" sz="1700" dirty="0">
                    <a:solidFill>
                      <a:srgbClr val="000000"/>
                    </a:solidFill>
                    <a:latin typeface="+mj-lt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 lower than for the upgraded LHC MKI8D</a:t>
                </a:r>
                <a:r>
                  <a:rPr lang="en-US" sz="1700" dirty="0">
                    <a:solidFill>
                      <a:srgbClr val="000000"/>
                    </a:solidFill>
                    <a:latin typeface="+mj-lt"/>
                    <a:cs typeface="Arial" panose="020B0604020202020204" pitchFamily="34" charset="0"/>
                  </a:rPr>
                  <a:t>.</a:t>
                </a:r>
                <a:endParaRPr lang="pl-PL" sz="1700" dirty="0">
                  <a:solidFill>
                    <a:srgbClr val="000000"/>
                  </a:solidFill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A0F2004D-7AD9-69DF-E390-B1ABFD791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767" y="4496837"/>
                <a:ext cx="4462295" cy="1292662"/>
              </a:xfrm>
              <a:prstGeom prst="rect">
                <a:avLst/>
              </a:prstGeom>
              <a:blipFill>
                <a:blip r:embed="rId12"/>
                <a:stretch>
                  <a:fillRect l="-820" t="-1415" b="-6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3" name="Arrow: Right 92">
            <a:extLst>
              <a:ext uri="{FF2B5EF4-FFF2-40B4-BE49-F238E27FC236}">
                <a16:creationId xmlns:a16="http://schemas.microsoft.com/office/drawing/2014/main" id="{54D8D51C-C1D1-56E1-FF1C-1D5A558400E5}"/>
              </a:ext>
            </a:extLst>
          </p:cNvPr>
          <p:cNvSpPr/>
          <p:nvPr/>
        </p:nvSpPr>
        <p:spPr>
          <a:xfrm>
            <a:off x="5347180" y="2826938"/>
            <a:ext cx="1096308" cy="50921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995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9134168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New concept of a helical beam screen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16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20ECD7-9B68-E742-F7B6-941713516C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021" y="3731761"/>
            <a:ext cx="3486795" cy="26150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EFCEA0B-D842-C3C4-3A23-28F0E246800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624" y="1518180"/>
            <a:ext cx="3344010" cy="1465968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C5F00F1C-6B69-FE40-19E0-8644A8AC5FBC}"/>
              </a:ext>
            </a:extLst>
          </p:cNvPr>
          <p:cNvGrpSpPr/>
          <p:nvPr/>
        </p:nvGrpSpPr>
        <p:grpSpPr>
          <a:xfrm>
            <a:off x="6350080" y="1159409"/>
            <a:ext cx="4763694" cy="4539182"/>
            <a:chOff x="176424" y="953884"/>
            <a:chExt cx="3535040" cy="5304449"/>
          </a:xfrm>
        </p:grpSpPr>
        <p:sp>
          <p:nvSpPr>
            <p:cNvPr id="37" name="Rounded Rectangle 31">
              <a:extLst>
                <a:ext uri="{FF2B5EF4-FFF2-40B4-BE49-F238E27FC236}">
                  <a16:creationId xmlns:a16="http://schemas.microsoft.com/office/drawing/2014/main" id="{1BAE30CD-6669-BADF-665B-F6CFFD28A897}"/>
                </a:ext>
              </a:extLst>
            </p:cNvPr>
            <p:cNvSpPr/>
            <p:nvPr/>
          </p:nvSpPr>
          <p:spPr bwMode="auto">
            <a:xfrm>
              <a:off x="183530" y="1039480"/>
              <a:ext cx="3527934" cy="5218853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Rounded Rectangle 33">
              <a:extLst>
                <a:ext uri="{FF2B5EF4-FFF2-40B4-BE49-F238E27FC236}">
                  <a16:creationId xmlns:a16="http://schemas.microsoft.com/office/drawing/2014/main" id="{04E0BD49-1FE7-D59A-3FA1-19D5183DFDD0}"/>
                </a:ext>
              </a:extLst>
            </p:cNvPr>
            <p:cNvSpPr/>
            <p:nvPr/>
          </p:nvSpPr>
          <p:spPr bwMode="auto">
            <a:xfrm>
              <a:off x="181242" y="953884"/>
              <a:ext cx="3530221" cy="371063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9" name="Rounded Rectangle 34">
              <a:extLst>
                <a:ext uri="{FF2B5EF4-FFF2-40B4-BE49-F238E27FC236}">
                  <a16:creationId xmlns:a16="http://schemas.microsoft.com/office/drawing/2014/main" id="{FF59E43A-9A40-349A-DB5D-2D6303357477}"/>
                </a:ext>
              </a:extLst>
            </p:cNvPr>
            <p:cNvSpPr/>
            <p:nvPr/>
          </p:nvSpPr>
          <p:spPr bwMode="auto">
            <a:xfrm>
              <a:off x="181242" y="1112214"/>
              <a:ext cx="3530221" cy="238012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E3E285D-210F-C98A-8194-ED90066302DF}"/>
                </a:ext>
              </a:extLst>
            </p:cNvPr>
            <p:cNvSpPr txBox="1"/>
            <p:nvPr/>
          </p:nvSpPr>
          <p:spPr>
            <a:xfrm>
              <a:off x="176424" y="953884"/>
              <a:ext cx="3235021" cy="43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Induced voltage: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60" name="Rounded Rectangle 42">
            <a:extLst>
              <a:ext uri="{FF2B5EF4-FFF2-40B4-BE49-F238E27FC236}">
                <a16:creationId xmlns:a16="http://schemas.microsoft.com/office/drawing/2014/main" id="{5CF88B6E-4710-E591-F51D-596C0FC5BC47}"/>
              </a:ext>
            </a:extLst>
          </p:cNvPr>
          <p:cNvSpPr/>
          <p:nvPr/>
        </p:nvSpPr>
        <p:spPr bwMode="auto">
          <a:xfrm>
            <a:off x="6350080" y="5899709"/>
            <a:ext cx="4763693" cy="494114"/>
          </a:xfrm>
          <a:prstGeom prst="roundRect">
            <a:avLst>
              <a:gd name="adj" fmla="val 24484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600"/>
              </a:spcAft>
              <a:buClr>
                <a:srgbClr val="001F82"/>
              </a:buClr>
              <a:buSzPct val="120000"/>
            </a:pP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Significantly improved HV performance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35F62BB-1566-7D77-38B6-E6BE1C57DC82}"/>
                  </a:ext>
                </a:extLst>
              </p:cNvPr>
              <p:cNvSpPr txBox="1"/>
              <p:nvPr/>
            </p:nvSpPr>
            <p:spPr bwMode="auto">
              <a:xfrm>
                <a:off x="6425992" y="4542599"/>
                <a:ext cx="4763693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  <a:buClr>
                    <a:srgbClr val="001F82"/>
                  </a:buClr>
                  <a:buSzPct val="120000"/>
                </a:pPr>
                <a14:m>
                  <m:oMath xmlns:m="http://schemas.openxmlformats.org/officeDocument/2006/math">
                    <m:r>
                      <a:rPr lang="pl-PL" sz="17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en-US" sz="1700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same induced voltage on each conductor </a:t>
                </a:r>
              </a:p>
              <a:p>
                <a:pPr algn="l">
                  <a:spcAft>
                    <a:spcPts val="600"/>
                  </a:spcAft>
                  <a:buClr>
                    <a:srgbClr val="001F82"/>
                  </a:buClr>
                  <a:buSzPct val="120000"/>
                </a:pPr>
                <a14:m>
                  <m:oMath xmlns:m="http://schemas.openxmlformats.org/officeDocument/2006/math">
                    <m:r>
                      <a:rPr lang="pl-PL" sz="1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 </m:t>
                    </m:r>
                  </m:oMath>
                </a14:m>
                <a:r>
                  <a:rPr lang="en-US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this is </a:t>
                </a:r>
                <a:r>
                  <a:rPr lang="en-US" sz="1700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one-half </a:t>
                </a:r>
                <a:r>
                  <a:rPr lang="en-US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of the worst-case </a:t>
                </a:r>
                <a:r>
                  <a:rPr lang="pl-PL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voltage induced</a:t>
                </a:r>
                <a:br>
                  <a:rPr lang="en-US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pl-PL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on a </a:t>
                </a:r>
                <a:r>
                  <a:rPr lang="en-US" sz="17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straight conductor.</a:t>
                </a:r>
              </a:p>
            </p:txBody>
          </p:sp>
        </mc:Choice>
        <mc:Fallback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35F62BB-1566-7D77-38B6-E6BE1C57DC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5992" y="4542599"/>
                <a:ext cx="4763693" cy="954107"/>
              </a:xfrm>
              <a:prstGeom prst="rect">
                <a:avLst/>
              </a:prstGeom>
              <a:blipFill>
                <a:blip r:embed="rId5"/>
                <a:stretch>
                  <a:fillRect t="-1911" b="-7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Picture 63">
            <a:extLst>
              <a:ext uri="{FF2B5EF4-FFF2-40B4-BE49-F238E27FC236}">
                <a16:creationId xmlns:a16="http://schemas.microsoft.com/office/drawing/2014/main" id="{8332FF3E-8F6B-54B0-72B1-F470A59FDDF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857" y="1611387"/>
            <a:ext cx="2252769" cy="198371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E939F56-C449-A99F-12F1-689D2AC4EA09}"/>
                  </a:ext>
                </a:extLst>
              </p:cNvPr>
              <p:cNvSpPr txBox="1"/>
              <p:nvPr/>
            </p:nvSpPr>
            <p:spPr>
              <a:xfrm>
                <a:off x="8040216" y="4187235"/>
                <a:ext cx="1514453" cy="293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pl-P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box>
                        <m:boxPr>
                          <m:ctrlP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pl-P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𝑑𝐵</m:t>
                              </m:r>
                            </m:num>
                            <m:den>
                              <m:r>
                                <a:rPr lang="pl-PL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box>
                      <m:r>
                        <a:rPr lang="pl-P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pl-PL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pl-PL" sz="1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pl-PL" sz="1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E939F56-C449-A99F-12F1-689D2AC4E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6" y="4187235"/>
                <a:ext cx="1514453" cy="293927"/>
              </a:xfrm>
              <a:prstGeom prst="rect">
                <a:avLst/>
              </a:prstGeom>
              <a:blipFill>
                <a:blip r:embed="rId7"/>
                <a:stretch>
                  <a:fillRect l="-3226" r="-2419" b="-14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Box 66">
            <a:extLst>
              <a:ext uri="{FF2B5EF4-FFF2-40B4-BE49-F238E27FC236}">
                <a16:creationId xmlns:a16="http://schemas.microsoft.com/office/drawing/2014/main" id="{8D914429-8A02-89FE-3282-A5E69D4C4F2A}"/>
              </a:ext>
            </a:extLst>
          </p:cNvPr>
          <p:cNvSpPr txBox="1"/>
          <p:nvPr/>
        </p:nvSpPr>
        <p:spPr>
          <a:xfrm>
            <a:off x="6435567" y="3783173"/>
            <a:ext cx="475411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an </a:t>
            </a:r>
            <a:r>
              <a:rPr lang="en-US" sz="17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integer number </a:t>
            </a:r>
            <a:r>
              <a:rPr lang="en-US" sz="17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turns:</a:t>
            </a:r>
            <a:endParaRPr lang="en-GB" sz="17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BAC74BA-4478-AA33-58DA-0596BF00A70B}"/>
              </a:ext>
            </a:extLst>
          </p:cNvPr>
          <p:cNvSpPr/>
          <p:nvPr/>
        </p:nvSpPr>
        <p:spPr>
          <a:xfrm>
            <a:off x="631583" y="3085429"/>
            <a:ext cx="41988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pl-PL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Photograph of the a</a:t>
            </a: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lumina tube with 21 screen conductors</a:t>
            </a:r>
            <a:r>
              <a:rPr lang="pl-PL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applied </a:t>
            </a:r>
            <a:r>
              <a:rPr lang="pl-PL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sing </a:t>
            </a:r>
            <a:r>
              <a:rPr lang="pl-PL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 </a:t>
            </a: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paint</a:t>
            </a:r>
            <a:r>
              <a:rPr lang="pl-PL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15150FA-B05E-DC65-B408-01C4BE36DC89}"/>
              </a:ext>
            </a:extLst>
          </p:cNvPr>
          <p:cNvSpPr txBox="1"/>
          <p:nvPr/>
        </p:nvSpPr>
        <p:spPr bwMode="auto">
          <a:xfrm>
            <a:off x="695400" y="1080061"/>
            <a:ext cx="43593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sz="18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Each screen conductor has a form of a </a:t>
            </a:r>
            <a:r>
              <a:rPr lang="en-US" sz="18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helix</a:t>
            </a:r>
            <a:r>
              <a:rPr lang="pl-PL" sz="18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18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812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9134168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Beam coupling impedance simulations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17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5D02C6-EB72-8063-F2BE-8863D7E051DE}"/>
              </a:ext>
            </a:extLst>
          </p:cNvPr>
          <p:cNvSpPr txBox="1"/>
          <p:nvPr/>
        </p:nvSpPr>
        <p:spPr bwMode="auto">
          <a:xfrm>
            <a:off x="402170" y="1268750"/>
            <a:ext cx="11387660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coupling impedance </a:t>
            </a: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 </a:t>
            </a:r>
            <a:b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(CST Studio Suite) to optimize: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Beam-induced heating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distribution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beam stability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defRPr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</a:t>
            </a:r>
          </a:p>
          <a:p>
            <a:pPr>
              <a:spcBef>
                <a:spcPts val="600"/>
              </a:spcBef>
              <a:defRPr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2A7DC56-DC71-A369-A5BD-15B10C7746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435300"/>
            <a:ext cx="6336705" cy="20841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6D0614-EB63-9066-8284-E02FA540D9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68" y="4115683"/>
            <a:ext cx="6101272" cy="2015936"/>
          </a:xfrm>
          <a:prstGeom prst="rect">
            <a:avLst/>
          </a:prstGeom>
        </p:spPr>
      </p:pic>
      <p:sp>
        <p:nvSpPr>
          <p:cNvPr id="9" name="TextBox 40">
            <a:extLst>
              <a:ext uri="{FF2B5EF4-FFF2-40B4-BE49-F238E27FC236}">
                <a16:creationId xmlns:a16="http://schemas.microsoft.com/office/drawing/2014/main" id="{E8FD6C26-EB46-C5DD-2A42-8F10A991D754}"/>
              </a:ext>
            </a:extLst>
          </p:cNvPr>
          <p:cNvSpPr txBox="1"/>
          <p:nvPr/>
        </p:nvSpPr>
        <p:spPr bwMode="auto">
          <a:xfrm>
            <a:off x="6998194" y="1065388"/>
            <a:ext cx="41101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algn="ctr">
              <a:spcAft>
                <a:spcPts val="300"/>
              </a:spcAft>
            </a:pP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Longitudinal impedance optimization</a:t>
            </a:r>
            <a:endParaRPr lang="en-GB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4F47CB3D-1146-5D9E-DCA8-79F4B3282132}"/>
              </a:ext>
            </a:extLst>
          </p:cNvPr>
          <p:cNvSpPr txBox="1"/>
          <p:nvPr/>
        </p:nvSpPr>
        <p:spPr bwMode="auto">
          <a:xfrm>
            <a:off x="7135388" y="3722822"/>
            <a:ext cx="38357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2075" algn="ctr">
              <a:spcAft>
                <a:spcPts val="300"/>
              </a:spcAft>
            </a:pPr>
            <a:r>
              <a:rPr lang="en-US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 deposition distribution</a:t>
            </a:r>
            <a:endParaRPr lang="en-GB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7B6CB9A-AA32-3C09-A16A-F74EE0EC99F0}"/>
              </a:ext>
            </a:extLst>
          </p:cNvPr>
          <p:cNvSpPr/>
          <p:nvPr/>
        </p:nvSpPr>
        <p:spPr>
          <a:xfrm>
            <a:off x="635199" y="4653136"/>
            <a:ext cx="4668713" cy="64808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heating issues </a:t>
            </a: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expected</a:t>
            </a: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FCC-</a:t>
            </a:r>
            <a:r>
              <a:rPr lang="en-US" sz="18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kicker</a:t>
            </a: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magnets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nominal beam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parameters.</a:t>
            </a:r>
            <a:r>
              <a:rPr lang="pl-PL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273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11089232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Characterization of EM properties of ferrites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18</a:t>
            </a:fld>
            <a:r>
              <a:rPr lang="en-US"/>
              <a:t>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8B191A-CF8B-2DB1-2AF1-052B8B18B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6440" y="1929426"/>
            <a:ext cx="5079242" cy="1985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FDA15C-9DA9-2500-3AC3-2934B445C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380" y="3714357"/>
            <a:ext cx="5040302" cy="19411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904951-5483-1F1B-4ED9-23564956B86A}"/>
                  </a:ext>
                </a:extLst>
              </p:cNvPr>
              <p:cNvSpPr txBox="1"/>
              <p:nvPr/>
            </p:nvSpPr>
            <p:spPr bwMode="auto">
              <a:xfrm>
                <a:off x="479375" y="1371210"/>
                <a:ext cx="6120681" cy="18928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l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Novel measurements of EM properties of ferrites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GB" sz="2200" dirty="0">
                    <a:solidFill>
                      <a:srgbClr val="2222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as a function of </a:t>
                </a:r>
                <a:r>
                  <a:rPr lang="en-GB" sz="2200" b="1" dirty="0">
                    <a:solidFill>
                      <a:srgbClr val="2222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frequency </a:t>
                </a:r>
                <a:r>
                  <a:rPr lang="en-GB" sz="2200" dirty="0">
                    <a:solidFill>
                      <a:srgbClr val="2222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en-GB" sz="2200" b="1" dirty="0">
                    <a:solidFill>
                      <a:srgbClr val="22223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temperature 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(short-circuit line method):</a:t>
                </a:r>
                <a:b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</a:t>
                </a:r>
                <a:r>
                  <a:rPr lang="pl-PL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ew input for beam impedance simulations</a:t>
                </a:r>
                <a:r>
                  <a:rPr lang="pl-PL" sz="2400" dirty="0">
                    <a:solidFill>
                      <a:schemeClr val="accent6"/>
                    </a:solidFill>
                    <a:latin typeface="+mj-lt"/>
                  </a:rPr>
                  <a:t>.</a:t>
                </a:r>
              </a:p>
              <a:p>
                <a:pPr algn="l">
                  <a:spcAft>
                    <a:spcPts val="600"/>
                  </a:spcAft>
                  <a:buClr>
                    <a:srgbClr val="B48900"/>
                  </a:buClr>
                </a:pPr>
                <a:endParaRPr lang="pl-PL" sz="22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B904951-5483-1F1B-4ED9-23564956B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375" y="1371210"/>
                <a:ext cx="6120681" cy="1892826"/>
              </a:xfrm>
              <a:prstGeom prst="rect">
                <a:avLst/>
              </a:prstGeom>
              <a:blipFill>
                <a:blip r:embed="rId4"/>
                <a:stretch>
                  <a:fillRect l="-1195" t="-2258" r="-1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DB267000-2C96-5DEF-FBD3-8B3B5C0378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878" y="3765423"/>
            <a:ext cx="4272562" cy="1617893"/>
          </a:xfrm>
          <a:prstGeom prst="rect">
            <a:avLst/>
          </a:prstGeom>
        </p:spPr>
      </p:pic>
      <p:sp>
        <p:nvSpPr>
          <p:cNvPr id="16" name="Rounded Rectangle 18">
            <a:extLst>
              <a:ext uri="{FF2B5EF4-FFF2-40B4-BE49-F238E27FC236}">
                <a16:creationId xmlns:a16="http://schemas.microsoft.com/office/drawing/2014/main" id="{D63081F4-081A-3A25-143F-8E7CCC1F0247}"/>
              </a:ext>
            </a:extLst>
          </p:cNvPr>
          <p:cNvSpPr/>
          <p:nvPr/>
        </p:nvSpPr>
        <p:spPr bwMode="auto">
          <a:xfrm>
            <a:off x="819124" y="5794234"/>
            <a:ext cx="7913762" cy="587094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pl-PL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Chmielińska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</a:t>
            </a:r>
            <a:r>
              <a:rPr lang="pl-PL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1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al. 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Measurements of electromagnetic properties of ferrites as a function of frequency and temperature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</a:t>
            </a:r>
            <a:r>
              <a:rPr lang="pl-PL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1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Physics: Conference Series</a:t>
            </a:r>
            <a:r>
              <a:rPr lang="pl-PL" sz="1400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pl-PL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vol. 1067. No. 8, p. 082018. IOP Publishing.</a:t>
            </a:r>
            <a:endParaRPr kumimoji="0" lang="pl-PL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0D5B6B-95B0-8B1F-C907-ED10A548D456}"/>
              </a:ext>
            </a:extLst>
          </p:cNvPr>
          <p:cNvSpPr txBox="1"/>
          <p:nvPr/>
        </p:nvSpPr>
        <p:spPr bwMode="auto">
          <a:xfrm>
            <a:off x="6729207" y="1387702"/>
            <a:ext cx="51923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Measured temperature dependence complex permeability for CMD5005.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E2DA3A0-2390-F2E7-DA29-61E5D1AE1A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24" y="3765423"/>
            <a:ext cx="1664754" cy="159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54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11089232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Field response of the kicker magnet simulations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19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879C7C-70DA-D034-2047-27DE67453B9E}"/>
              </a:ext>
            </a:extLst>
          </p:cNvPr>
          <p:cNvSpPr txBox="1"/>
          <p:nvPr/>
        </p:nvSpPr>
        <p:spPr bwMode="auto">
          <a:xfrm>
            <a:off x="352812" y="1141928"/>
            <a:ext cx="1171985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response </a:t>
            </a: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modelling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(coupling Opera-2D with Cadence PSpice) to achieve required: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rise time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flat-top quality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5AEE28-D02E-B1C0-7DAE-399CE57651E0}"/>
              </a:ext>
            </a:extLst>
          </p:cNvPr>
          <p:cNvSpPr txBox="1"/>
          <p:nvPr/>
        </p:nvSpPr>
        <p:spPr>
          <a:xfrm>
            <a:off x="659036" y="2595348"/>
            <a:ext cx="4820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Central cell inductance vs. frequency (Opera-2D)</a:t>
            </a:r>
            <a:endParaRPr lang="en-GB" sz="1800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B07637-484F-E5F2-A518-28D3C633E1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64" y="2951637"/>
            <a:ext cx="5186568" cy="2753373"/>
          </a:xfrm>
          <a:prstGeom prst="rect">
            <a:avLst/>
          </a:prstGeom>
        </p:spPr>
      </p:pic>
      <p:sp>
        <p:nvSpPr>
          <p:cNvPr id="9" name="Down Arrow 40">
            <a:extLst>
              <a:ext uri="{FF2B5EF4-FFF2-40B4-BE49-F238E27FC236}">
                <a16:creationId xmlns:a16="http://schemas.microsoft.com/office/drawing/2014/main" id="{0D5AE297-F62F-8886-A9A6-32D3B67BC802}"/>
              </a:ext>
            </a:extLst>
          </p:cNvPr>
          <p:cNvSpPr/>
          <p:nvPr/>
        </p:nvSpPr>
        <p:spPr bwMode="auto">
          <a:xfrm rot="16200000">
            <a:off x="4046450" y="3504894"/>
            <a:ext cx="293885" cy="70969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9050"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E14E1-6187-21FB-A573-04CCF9FDB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136" y="2985605"/>
            <a:ext cx="5688837" cy="2753373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DBD5963-6FDC-3B27-8431-2ACE2ED07A73}"/>
              </a:ext>
            </a:extLst>
          </p:cNvPr>
          <p:cNvSpPr/>
          <p:nvPr/>
        </p:nvSpPr>
        <p:spPr>
          <a:xfrm>
            <a:off x="1557260" y="5800778"/>
            <a:ext cx="3024336" cy="74811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Selected baseline: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Ag</a:t>
            </a:r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algn="ctr"/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 µm x 1.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mm</a:t>
            </a:r>
            <a:r>
              <a:rPr lang="pl-PL" b="1" dirty="0">
                <a:solidFill>
                  <a:schemeClr val="accent6"/>
                </a:solidFill>
                <a:latin typeface="+mj-lt"/>
              </a:rPr>
              <a:t> </a:t>
            </a:r>
            <a:endParaRPr lang="pl-PL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06AE8B-3AA4-FD45-407C-D65E21D761FF}"/>
              </a:ext>
            </a:extLst>
          </p:cNvPr>
          <p:cNvSpPr txBox="1"/>
          <p:nvPr/>
        </p:nvSpPr>
        <p:spPr bwMode="auto">
          <a:xfrm>
            <a:off x="6246325" y="2591151"/>
            <a:ext cx="5583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of a beam screen upon kicker waveform (PSpice)</a:t>
            </a:r>
            <a:endParaRPr lang="en-GB" sz="1800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15" name="Rounded Rectangle 40">
            <a:extLst>
              <a:ext uri="{FF2B5EF4-FFF2-40B4-BE49-F238E27FC236}">
                <a16:creationId xmlns:a16="http://schemas.microsoft.com/office/drawing/2014/main" id="{02FE038F-26E4-9777-5263-CCAD93E1FD3A}"/>
              </a:ext>
            </a:extLst>
          </p:cNvPr>
          <p:cNvSpPr/>
          <p:nvPr/>
        </p:nvSpPr>
        <p:spPr bwMode="auto">
          <a:xfrm>
            <a:off x="6528048" y="5800779"/>
            <a:ext cx="5114144" cy="748116"/>
          </a:xfrm>
          <a:prstGeom prst="roundRect">
            <a:avLst>
              <a:gd name="adj" fmla="val 14616"/>
            </a:avLst>
          </a:prstGeom>
          <a:solidFill>
            <a:srgbClr val="FFC000">
              <a:alpha val="75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Proposed beam screen design satisfies the field rise time and the field flat-top quality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3258846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5">
            <a:extLst>
              <a:ext uri="{FF2B5EF4-FFF2-40B4-BE49-F238E27FC236}">
                <a16:creationId xmlns:a16="http://schemas.microsoft.com/office/drawing/2014/main" id="{C0A7EFBD-6E32-2C7F-7141-6D6AD1A80864}"/>
              </a:ext>
            </a:extLst>
          </p:cNvPr>
          <p:cNvSpPr/>
          <p:nvPr/>
        </p:nvSpPr>
        <p:spPr>
          <a:xfrm>
            <a:off x="1487488" y="1488855"/>
            <a:ext cx="10276255" cy="3364921"/>
          </a:xfrm>
          <a:custGeom>
            <a:avLst/>
            <a:gdLst>
              <a:gd name="connsiteX0" fmla="*/ 0 w 9803936"/>
              <a:gd name="connsiteY0" fmla="*/ 0 h 2834640"/>
              <a:gd name="connsiteX1" fmla="*/ 9799320 w 9803936"/>
              <a:gd name="connsiteY1" fmla="*/ 396240 h 2834640"/>
              <a:gd name="connsiteX2" fmla="*/ 1386840 w 9803936"/>
              <a:gd name="connsiteY2" fmla="*/ 1920240 h 2834640"/>
              <a:gd name="connsiteX3" fmla="*/ 9083040 w 9803936"/>
              <a:gd name="connsiteY3" fmla="*/ 2834640 h 283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3936" h="2834640">
                <a:moveTo>
                  <a:pt x="0" y="0"/>
                </a:moveTo>
                <a:cubicBezTo>
                  <a:pt x="4784090" y="38100"/>
                  <a:pt x="9568180" y="76200"/>
                  <a:pt x="9799320" y="396240"/>
                </a:cubicBezTo>
                <a:cubicBezTo>
                  <a:pt x="10030460" y="716280"/>
                  <a:pt x="1506220" y="1513840"/>
                  <a:pt x="1386840" y="1920240"/>
                </a:cubicBezTo>
                <a:cubicBezTo>
                  <a:pt x="1267460" y="2326640"/>
                  <a:pt x="5175250" y="2580640"/>
                  <a:pt x="9083040" y="2834640"/>
                </a:cubicBezTo>
              </a:path>
            </a:pathLst>
          </a:custGeom>
          <a:noFill/>
          <a:ln w="38100">
            <a:gradFill>
              <a:gsLst>
                <a:gs pos="0">
                  <a:schemeClr val="bg2">
                    <a:lumMod val="9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  <a:gs pos="0">
                  <a:schemeClr val="accent3">
                    <a:lumMod val="20000"/>
                    <a:lumOff val="8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  <a:gs pos="95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8" name="Rounded Rectangle 53">
            <a:extLst>
              <a:ext uri="{FF2B5EF4-FFF2-40B4-BE49-F238E27FC236}">
                <a16:creationId xmlns:a16="http://schemas.microsoft.com/office/drawing/2014/main" id="{EF7DC66D-490E-4C41-DF4D-5F88B6F5AF8D}"/>
              </a:ext>
            </a:extLst>
          </p:cNvPr>
          <p:cNvSpPr/>
          <p:nvPr/>
        </p:nvSpPr>
        <p:spPr>
          <a:xfrm>
            <a:off x="6039100" y="4155087"/>
            <a:ext cx="4292825" cy="2125900"/>
          </a:xfrm>
          <a:prstGeom prst="roundRect">
            <a:avLst>
              <a:gd name="adj" fmla="val 5879"/>
            </a:avLst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718" y="1"/>
            <a:ext cx="11376025" cy="908719"/>
          </a:xfrm>
        </p:spPr>
        <p:txBody>
          <a:bodyPr/>
          <a:lstStyle/>
          <a:p>
            <a:r>
              <a:rPr lang="en-US" sz="4000" dirty="0"/>
              <a:t>Career history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BE01A5-9BAB-0918-A910-7E7AA5A8CB1C}"/>
              </a:ext>
            </a:extLst>
          </p:cNvPr>
          <p:cNvSpPr/>
          <p:nvPr/>
        </p:nvSpPr>
        <p:spPr>
          <a:xfrm>
            <a:off x="2709230" y="1361526"/>
            <a:ext cx="314247" cy="314247"/>
          </a:xfrm>
          <a:prstGeom prst="ellipse">
            <a:avLst/>
          </a:prstGeom>
          <a:solidFill>
            <a:srgbClr val="93B4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A37908-53B3-AE1D-F676-F86DD046D60C}"/>
              </a:ext>
            </a:extLst>
          </p:cNvPr>
          <p:cNvSpPr txBox="1"/>
          <p:nvPr/>
        </p:nvSpPr>
        <p:spPr>
          <a:xfrm>
            <a:off x="1788841" y="1011961"/>
            <a:ext cx="2366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Oct.  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201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 –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Feb. 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2014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E93A7A-249E-CC22-A00F-FE33F4062DD1}"/>
              </a:ext>
            </a:extLst>
          </p:cNvPr>
          <p:cNvSpPr/>
          <p:nvPr/>
        </p:nvSpPr>
        <p:spPr>
          <a:xfrm>
            <a:off x="8550272" y="1410220"/>
            <a:ext cx="314247" cy="314247"/>
          </a:xfrm>
          <a:prstGeom prst="ellipse">
            <a:avLst/>
          </a:prstGeom>
          <a:solidFill>
            <a:srgbClr val="93B4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877F70-403F-06C7-02EF-FD7243B2A930}"/>
              </a:ext>
            </a:extLst>
          </p:cNvPr>
          <p:cNvGrpSpPr/>
          <p:nvPr/>
        </p:nvGrpSpPr>
        <p:grpSpPr>
          <a:xfrm>
            <a:off x="745226" y="1712659"/>
            <a:ext cx="4427405" cy="1243415"/>
            <a:chOff x="8341586" y="3852593"/>
            <a:chExt cx="2506123" cy="1444141"/>
          </a:xfrm>
        </p:grpSpPr>
        <p:sp>
          <p:nvSpPr>
            <p:cNvPr id="20" name="Rounded Rectangle 18">
              <a:extLst>
                <a:ext uri="{FF2B5EF4-FFF2-40B4-BE49-F238E27FC236}">
                  <a16:creationId xmlns:a16="http://schemas.microsoft.com/office/drawing/2014/main" id="{68C97A27-58F6-78EB-8B57-596C536EC165}"/>
                </a:ext>
              </a:extLst>
            </p:cNvPr>
            <p:cNvSpPr/>
            <p:nvPr/>
          </p:nvSpPr>
          <p:spPr>
            <a:xfrm>
              <a:off x="8341586" y="3852593"/>
              <a:ext cx="2506123" cy="1444141"/>
            </a:xfrm>
            <a:prstGeom prst="roundRect">
              <a:avLst>
                <a:gd name="adj" fmla="val 1001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5F9364-570C-BC63-4F28-A21143B836FA}"/>
                </a:ext>
              </a:extLst>
            </p:cNvPr>
            <p:cNvSpPr txBox="1"/>
            <p:nvPr/>
          </p:nvSpPr>
          <p:spPr>
            <a:xfrm>
              <a:off x="8364058" y="3893698"/>
              <a:ext cx="2398195" cy="14030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en-US" b="1" dirty="0">
                  <a:solidFill>
                    <a:srgbClr val="002060"/>
                  </a:solidFill>
                </a:rPr>
                <a:t>B.Sc. in Applied Physics</a:t>
              </a:r>
              <a:br>
                <a:rPr lang="en-CH" dirty="0">
                  <a:solidFill>
                    <a:srgbClr val="002060"/>
                  </a:solidFill>
                </a:rPr>
              </a:br>
              <a:r>
                <a:rPr lang="en-US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AGH-UST &amp; TE-VSC Trainee Student</a:t>
              </a:r>
              <a:endParaRPr lang="en-CH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57188" indent="-265113">
                <a:buSzPct val="90000"/>
                <a:buFont typeface="Wingdings" pitchFamily="2" charset="2"/>
                <a:buChar char="Ø"/>
              </a:pPr>
              <a:r>
                <a:rPr lang="en-GB" sz="1700" i="1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Simulations and tests of the ion </a:t>
              </a:r>
              <a:br>
                <a:rPr lang="en-GB" sz="1700" i="1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sz="1700" i="1" dirty="0">
                  <a:solidFill>
                    <a:srgbClr val="00206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pump controller electronic system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EC50245-AFC4-6D3F-F1E1-F78A6C0CC5FD}"/>
              </a:ext>
            </a:extLst>
          </p:cNvPr>
          <p:cNvGrpSpPr/>
          <p:nvPr/>
        </p:nvGrpSpPr>
        <p:grpSpPr>
          <a:xfrm>
            <a:off x="6585220" y="1809904"/>
            <a:ext cx="4591116" cy="1793638"/>
            <a:chOff x="6672117" y="2335585"/>
            <a:chExt cx="3888317" cy="165992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FE4FA2C-13C4-6E74-73E9-B93FF17E2813}"/>
                </a:ext>
              </a:extLst>
            </p:cNvPr>
            <p:cNvSpPr/>
            <p:nvPr/>
          </p:nvSpPr>
          <p:spPr>
            <a:xfrm>
              <a:off x="8616280" y="2737551"/>
              <a:ext cx="314247" cy="314247"/>
            </a:xfrm>
            <a:prstGeom prst="ellipse">
              <a:avLst/>
            </a:prstGeom>
            <a:solidFill>
              <a:srgbClr val="93B4FF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35" name="Rounded Rectangle 18">
              <a:extLst>
                <a:ext uri="{FF2B5EF4-FFF2-40B4-BE49-F238E27FC236}">
                  <a16:creationId xmlns:a16="http://schemas.microsoft.com/office/drawing/2014/main" id="{A28384BF-1B4C-2282-55B3-6A0C6FC6AA58}"/>
                </a:ext>
              </a:extLst>
            </p:cNvPr>
            <p:cNvSpPr/>
            <p:nvPr/>
          </p:nvSpPr>
          <p:spPr>
            <a:xfrm>
              <a:off x="6672117" y="2335585"/>
              <a:ext cx="3888317" cy="1659923"/>
            </a:xfrm>
            <a:prstGeom prst="roundRect">
              <a:avLst>
                <a:gd name="adj" fmla="val 10019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96BA95BF-53E9-73E4-5968-90BAEB18E12B}"/>
              </a:ext>
            </a:extLst>
          </p:cNvPr>
          <p:cNvSpPr txBox="1"/>
          <p:nvPr/>
        </p:nvSpPr>
        <p:spPr>
          <a:xfrm>
            <a:off x="7468242" y="1063420"/>
            <a:ext cx="234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Mar. 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201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4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 –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Apr. 2016</a:t>
            </a:r>
            <a:endParaRPr lang="en-CH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6F19544-1004-BB8C-1154-59BFF42F1840}"/>
              </a:ext>
            </a:extLst>
          </p:cNvPr>
          <p:cNvSpPr/>
          <p:nvPr/>
        </p:nvSpPr>
        <p:spPr>
          <a:xfrm>
            <a:off x="3037053" y="3433396"/>
            <a:ext cx="314247" cy="314247"/>
          </a:xfrm>
          <a:prstGeom prst="ellipse">
            <a:avLst/>
          </a:prstGeom>
          <a:solidFill>
            <a:srgbClr val="93B4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A8DDE77-B618-958A-AFE2-C6AC99B60FC5}"/>
              </a:ext>
            </a:extLst>
          </p:cNvPr>
          <p:cNvSpPr txBox="1"/>
          <p:nvPr/>
        </p:nvSpPr>
        <p:spPr>
          <a:xfrm>
            <a:off x="1945180" y="3043018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Aug. 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201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6</a:t>
            </a:r>
            <a:r>
              <a:rPr lang="en-CH" b="1" dirty="0">
                <a:solidFill>
                  <a:schemeClr val="accent5">
                    <a:lumMod val="75000"/>
                  </a:schemeClr>
                </a:solidFill>
              </a:rPr>
              <a:t> –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Dec. 2019</a:t>
            </a:r>
            <a:endParaRPr lang="en-CH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54EAA48-AA0E-CF7D-2242-6E3B984008D7}"/>
              </a:ext>
            </a:extLst>
          </p:cNvPr>
          <p:cNvGrpSpPr/>
          <p:nvPr/>
        </p:nvGrpSpPr>
        <p:grpSpPr>
          <a:xfrm>
            <a:off x="638269" y="3863970"/>
            <a:ext cx="4534361" cy="1793745"/>
            <a:chOff x="510239" y="4699570"/>
            <a:chExt cx="4474844" cy="204103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32F5AB9-4CB0-F3CA-1DFE-42341984B9A6}"/>
                </a:ext>
              </a:extLst>
            </p:cNvPr>
            <p:cNvGrpSpPr/>
            <p:nvPr/>
          </p:nvGrpSpPr>
          <p:grpSpPr>
            <a:xfrm>
              <a:off x="510239" y="4699570"/>
              <a:ext cx="4474844" cy="2041039"/>
              <a:chOff x="590756" y="4751427"/>
              <a:chExt cx="4474844" cy="2088152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8B99D127-3F91-E63C-2307-DE01EB68EEF3}"/>
                  </a:ext>
                </a:extLst>
              </p:cNvPr>
              <p:cNvGrpSpPr/>
              <p:nvPr/>
            </p:nvGrpSpPr>
            <p:grpSpPr>
              <a:xfrm>
                <a:off x="590756" y="4751427"/>
                <a:ext cx="4474844" cy="2088152"/>
                <a:chOff x="8341587" y="3852595"/>
                <a:chExt cx="2416277" cy="2576924"/>
              </a:xfrm>
            </p:grpSpPr>
            <p:sp>
              <p:nvSpPr>
                <p:cNvPr id="41" name="Rounded Rectangle 18">
                  <a:extLst>
                    <a:ext uri="{FF2B5EF4-FFF2-40B4-BE49-F238E27FC236}">
                      <a16:creationId xmlns:a16="http://schemas.microsoft.com/office/drawing/2014/main" id="{EB485C8B-E387-1E41-C0ED-6C8C18DB6BCA}"/>
                    </a:ext>
                  </a:extLst>
                </p:cNvPr>
                <p:cNvSpPr/>
                <p:nvPr/>
              </p:nvSpPr>
              <p:spPr>
                <a:xfrm>
                  <a:off x="8341587" y="3852595"/>
                  <a:ext cx="2287706" cy="2576924"/>
                </a:xfrm>
                <a:prstGeom prst="roundRect">
                  <a:avLst>
                    <a:gd name="adj" fmla="val 7134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2540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ED891CE1-5043-BAC1-7B19-09A5CEF57069}"/>
                    </a:ext>
                  </a:extLst>
                </p:cNvPr>
                <p:cNvSpPr txBox="1"/>
                <p:nvPr/>
              </p:nvSpPr>
              <p:spPr>
                <a:xfrm>
                  <a:off x="8375879" y="3913431"/>
                  <a:ext cx="2381985" cy="24871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>
                    <a:spcAft>
                      <a:spcPts val="300"/>
                    </a:spcAft>
                  </a:pPr>
                  <a:r>
                    <a:rPr lang="en-US" b="1" dirty="0">
                      <a:solidFill>
                        <a:srgbClr val="002060"/>
                      </a:solidFill>
                      <a:latin typeface="Source Sans Pro (Body)"/>
                    </a:rPr>
                    <a:t>Ph.D. in Physics</a:t>
                  </a:r>
                  <a:br>
                    <a:rPr lang="en-CH" dirty="0">
                      <a:solidFill>
                        <a:srgbClr val="002060"/>
                      </a:solidFill>
                      <a:latin typeface="Source Sans Pro (Body)"/>
                    </a:rPr>
                  </a:br>
                  <a:r>
                    <a:rPr lang="en-US" dirty="0">
                      <a:solidFill>
                        <a:srgbClr val="00206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EPFL &amp; TE-ABT Doctoral Student</a:t>
                  </a:r>
                  <a:endParaRPr lang="en-CH" dirty="0">
                    <a:solidFill>
                      <a:srgbClr val="00206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 marL="357188" indent="-265113">
                    <a:buSzPct val="90000"/>
                    <a:buFont typeface="Wingdings" pitchFamily="2" charset="2"/>
                    <a:buChar char="Ø"/>
                  </a:pPr>
                  <a:r>
                    <a:rPr lang="en-GB" sz="1700" i="1" dirty="0">
                      <a:solidFill>
                        <a:srgbClr val="00206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Development of a novel beam screen for kicker magnets, involving EM simulations, electric-circuit simulations and RF measurements</a:t>
                  </a:r>
                </a:p>
              </p:txBody>
            </p:sp>
          </p:grpSp>
          <p:pic>
            <p:nvPicPr>
              <p:cNvPr id="44" name="Picture 2">
                <a:extLst>
                  <a:ext uri="{FF2B5EF4-FFF2-40B4-BE49-F238E27FC236}">
                    <a16:creationId xmlns:a16="http://schemas.microsoft.com/office/drawing/2014/main" id="{95E69268-035E-077B-52A6-DEDEF17B3D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8284" y="4849114"/>
                <a:ext cx="676888" cy="1969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A433C266-3466-A57F-917A-836F318FE5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0770" y="4764495"/>
              <a:ext cx="357673" cy="343321"/>
            </a:xfrm>
            <a:prstGeom prst="rect">
              <a:avLst/>
            </a:prstGeom>
          </p:spPr>
        </p:pic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F0309771-AC73-B38F-4AC7-7308CF94F819}"/>
              </a:ext>
            </a:extLst>
          </p:cNvPr>
          <p:cNvSpPr/>
          <p:nvPr/>
        </p:nvSpPr>
        <p:spPr>
          <a:xfrm>
            <a:off x="5316666" y="4227248"/>
            <a:ext cx="314247" cy="314247"/>
          </a:xfrm>
          <a:prstGeom prst="ellipse">
            <a:avLst/>
          </a:prstGeom>
          <a:solidFill>
            <a:srgbClr val="93B4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88F7911-831A-0A8A-7FFF-87CB0076BB0B}"/>
              </a:ext>
            </a:extLst>
          </p:cNvPr>
          <p:cNvSpPr txBox="1"/>
          <p:nvPr/>
        </p:nvSpPr>
        <p:spPr>
          <a:xfrm>
            <a:off x="6565989" y="3466843"/>
            <a:ext cx="286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Sept. 2020 – Aug. 2023</a:t>
            </a:r>
            <a:endParaRPr lang="en-CH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44B264-CD3F-6E25-D70D-6FBA0DE102A1}"/>
              </a:ext>
            </a:extLst>
          </p:cNvPr>
          <p:cNvSpPr txBox="1"/>
          <p:nvPr/>
        </p:nvSpPr>
        <p:spPr>
          <a:xfrm>
            <a:off x="6626586" y="1859277"/>
            <a:ext cx="4370267" cy="1731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b="1" dirty="0">
                <a:solidFill>
                  <a:srgbClr val="002060"/>
                </a:solidFill>
              </a:rPr>
              <a:t>M.Sc. in Applied Physics</a:t>
            </a:r>
            <a:br>
              <a:rPr lang="en-CH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AGH-UST &amp; TE-VSC Technical Student</a:t>
            </a:r>
            <a:endParaRPr lang="en-CH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65113">
              <a:buSzPct val="90000"/>
              <a:buFont typeface="Wingdings" pitchFamily="2" charset="2"/>
              <a:buChar char="Ø"/>
            </a:pPr>
            <a:r>
              <a:rPr lang="en-GB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Secondary-electron yield measurements </a:t>
            </a:r>
            <a:br>
              <a:rPr lang="en-GB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cryogenic temperatures</a:t>
            </a:r>
          </a:p>
          <a:p>
            <a:pPr marL="357188" indent="-265113">
              <a:buSzPct val="90000"/>
              <a:buFont typeface="Wingdings" pitchFamily="2" charset="2"/>
              <a:buChar char="Ø"/>
            </a:pPr>
            <a:r>
              <a:rPr lang="en-GB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 of surface conditioning to better understand the electron-cloud effect</a:t>
            </a:r>
            <a:endParaRPr lang="en-CH" sz="17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2" descr="undefined">
            <a:extLst>
              <a:ext uri="{FF2B5EF4-FFF2-40B4-BE49-F238E27FC236}">
                <a16:creationId xmlns:a16="http://schemas.microsoft.com/office/drawing/2014/main" id="{55F261BE-2473-CD89-B799-98BB8C355E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9930" y="1788114"/>
            <a:ext cx="561707" cy="56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3562863-4DD6-FD4F-43DF-0120B0FE4F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921" y="1881761"/>
            <a:ext cx="357673" cy="34332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A3A1D3A-60C0-A187-31E8-C92092ECA8B9}"/>
              </a:ext>
            </a:extLst>
          </p:cNvPr>
          <p:cNvSpPr txBox="1"/>
          <p:nvPr/>
        </p:nvSpPr>
        <p:spPr>
          <a:xfrm>
            <a:off x="6026244" y="4199977"/>
            <a:ext cx="4229318" cy="20697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CH" b="1" dirty="0">
                <a:solidFill>
                  <a:srgbClr val="002060"/>
                </a:solidFill>
              </a:rPr>
              <a:t>Senior Fellow</a:t>
            </a:r>
            <a:br>
              <a:rPr lang="en-CH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CERN, 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TE-MSC</a:t>
            </a:r>
            <a:endParaRPr lang="en-CH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65113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 simulations of superconducting magnets and design of experiments</a:t>
            </a:r>
          </a:p>
          <a:p>
            <a:pPr marL="357188" indent="-265113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design and implementation for data-processing in automated workflows</a:t>
            </a:r>
          </a:p>
          <a:p>
            <a:pPr marL="357188" indent="-265113">
              <a:spcAft>
                <a:spcPts val="300"/>
              </a:spcAft>
              <a:buFont typeface="Wingdings" pitchFamily="2" charset="2"/>
              <a:buChar char="Ø"/>
            </a:pPr>
            <a:r>
              <a:rPr lang="en-US" sz="17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field prediction for operation</a:t>
            </a:r>
            <a:endParaRPr lang="en-CH" sz="1700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2" descr="undefined">
            <a:extLst>
              <a:ext uri="{FF2B5EF4-FFF2-40B4-BE49-F238E27FC236}">
                <a16:creationId xmlns:a16="http://schemas.microsoft.com/office/drawing/2014/main" id="{50A0A5CA-C3C9-6EF6-49E6-7BD5F351E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312" y="1691191"/>
            <a:ext cx="561707" cy="56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E8FCBA-BC2B-CA57-7053-74730A905F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440" y="1800385"/>
            <a:ext cx="357673" cy="3433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C77F0E3-03B9-6A9A-FE74-4A76A5DDBE2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207" y="4272216"/>
            <a:ext cx="357673" cy="34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16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11089232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Experimental benchmark 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20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9577A5-D3C1-BC8C-EB6D-2D68590BB2FE}"/>
              </a:ext>
            </a:extLst>
          </p:cNvPr>
          <p:cNvSpPr txBox="1"/>
          <p:nvPr/>
        </p:nvSpPr>
        <p:spPr bwMode="auto">
          <a:xfrm>
            <a:off x="298044" y="1196752"/>
            <a:ext cx="10815730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4400" lvl="1" indent="-2844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Coaxial-wire measurements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performed on the LHC MKI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validate numerical models (classical and resonant method)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1600" lvl="2" indent="-2844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endParaRPr lang="en-GB" sz="22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24F94F-8697-1C69-E393-0BEFE70611F4}"/>
              </a:ext>
            </a:extLst>
          </p:cNvPr>
          <p:cNvSpPr txBox="1"/>
          <p:nvPr/>
        </p:nvSpPr>
        <p:spPr bwMode="auto">
          <a:xfrm>
            <a:off x="3992683" y="2095428"/>
            <a:ext cx="4422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MKI with a helical beam screen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62FDF3-9E2F-7E05-59E4-4C852BE27F59}"/>
              </a:ext>
            </a:extLst>
          </p:cNvPr>
          <p:cNvSpPr/>
          <p:nvPr/>
        </p:nvSpPr>
        <p:spPr bwMode="auto">
          <a:xfrm>
            <a:off x="7368908" y="2513701"/>
            <a:ext cx="2286000" cy="18503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F1FCE7-1466-63E7-6CB2-7369E92DD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600" y="2422129"/>
            <a:ext cx="3841472" cy="18833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6EC183-7EF7-9C58-457B-91999CAD8F65}"/>
              </a:ext>
            </a:extLst>
          </p:cNvPr>
          <p:cNvSpPr txBox="1"/>
          <p:nvPr/>
        </p:nvSpPr>
        <p:spPr bwMode="auto">
          <a:xfrm>
            <a:off x="7670510" y="2124700"/>
            <a:ext cx="4931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impedance </a:t>
            </a:r>
          </a:p>
        </p:txBody>
      </p:sp>
      <p:pic>
        <p:nvPicPr>
          <p:cNvPr id="23" name="Picture 2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60865FF-34ED-12D6-4107-C86207569C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78" y="2480382"/>
            <a:ext cx="3647361" cy="2735523"/>
          </a:xfrm>
          <a:prstGeom prst="rect">
            <a:avLst/>
          </a:prstGeom>
        </p:spPr>
      </p:pic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185FDC85-8781-3FA3-C633-504826362EA8}"/>
              </a:ext>
            </a:extLst>
          </p:cNvPr>
          <p:cNvSpPr/>
          <p:nvPr/>
        </p:nvSpPr>
        <p:spPr bwMode="auto">
          <a:xfrm>
            <a:off x="8513366" y="4436846"/>
            <a:ext cx="3460239" cy="633062"/>
          </a:xfrm>
          <a:prstGeom prst="roundRect">
            <a:avLst>
              <a:gd name="adj" fmla="val 17644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demonstrated feasibility of this concept</a:t>
            </a:r>
          </a:p>
        </p:txBody>
      </p:sp>
      <p:sp>
        <p:nvSpPr>
          <p:cNvPr id="25" name="Rounded Rectangle 42">
            <a:extLst>
              <a:ext uri="{FF2B5EF4-FFF2-40B4-BE49-F238E27FC236}">
                <a16:creationId xmlns:a16="http://schemas.microsoft.com/office/drawing/2014/main" id="{28DA574E-6A5F-1737-1CFB-1FD63F0C532B}"/>
              </a:ext>
            </a:extLst>
          </p:cNvPr>
          <p:cNvSpPr/>
          <p:nvPr/>
        </p:nvSpPr>
        <p:spPr bwMode="auto">
          <a:xfrm>
            <a:off x="504625" y="5661248"/>
            <a:ext cx="7674237" cy="648629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Chmielińska, A. and Barnes, M. J. "Helical beam screen for the Future Circular Collider for hadrons injection kicker magnets." </a:t>
            </a:r>
            <a:r>
              <a:rPr lang="en-GB" sz="14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Physical Review Accelerators and Beams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23.4 (2020): 041002.</a:t>
            </a:r>
            <a:endParaRPr kumimoji="0" lang="pl-PL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3725E74-31FA-B254-102D-3731EF0947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7" y="2501202"/>
            <a:ext cx="3868591" cy="272701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9A52D88-ED82-331A-643E-90AF27D11128}"/>
              </a:ext>
            </a:extLst>
          </p:cNvPr>
          <p:cNvSpPr txBox="1"/>
          <p:nvPr/>
        </p:nvSpPr>
        <p:spPr bwMode="auto">
          <a:xfrm>
            <a:off x="263352" y="2079806"/>
            <a:ext cx="4422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4063504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3352" y="137932"/>
            <a:ext cx="11089232" cy="692122"/>
          </a:xfrm>
          <a:prstGeom prst="rect">
            <a:avLst/>
          </a:prstGeom>
        </p:spPr>
        <p:txBody>
          <a:bodyPr anchor="ctr"/>
          <a:lstStyle/>
          <a:p>
            <a:r>
              <a:rPr lang="en-US" sz="4000" dirty="0"/>
              <a:t>Measurements of beam coupling impedance</a:t>
            </a:r>
            <a:endParaRPr lang="en-GB" sz="4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21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9577A5-D3C1-BC8C-EB6D-2D68590BB2FE}"/>
              </a:ext>
            </a:extLst>
          </p:cNvPr>
          <p:cNvSpPr txBox="1"/>
          <p:nvPr/>
        </p:nvSpPr>
        <p:spPr bwMode="auto">
          <a:xfrm>
            <a:off x="298044" y="1196752"/>
            <a:ext cx="10815730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4400" lvl="1" indent="-2844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Coaxial-wire measurements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performed on the LHC MKI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validate numerical models (classical and resonant method)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1600" lvl="2" indent="-284400">
              <a:spcBef>
                <a:spcPts val="400"/>
              </a:spcBef>
              <a:buFont typeface="Arial" panose="020B0604020202020204" pitchFamily="34" charset="0"/>
              <a:buChar char="•"/>
              <a:defRPr/>
            </a:pPr>
            <a:endParaRPr lang="en-GB" sz="2200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24F94F-8697-1C69-E393-0BEFE70611F4}"/>
              </a:ext>
            </a:extLst>
          </p:cNvPr>
          <p:cNvSpPr txBox="1"/>
          <p:nvPr/>
        </p:nvSpPr>
        <p:spPr bwMode="auto">
          <a:xfrm>
            <a:off x="3992683" y="2095428"/>
            <a:ext cx="4422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 MKI with a helical beam screen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62FDF3-9E2F-7E05-59E4-4C852BE27F59}"/>
              </a:ext>
            </a:extLst>
          </p:cNvPr>
          <p:cNvSpPr/>
          <p:nvPr/>
        </p:nvSpPr>
        <p:spPr bwMode="auto">
          <a:xfrm>
            <a:off x="7368908" y="2513701"/>
            <a:ext cx="2286000" cy="185030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EF1FCE7-1466-63E7-6CB2-7369E92DD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5600" y="2422129"/>
            <a:ext cx="3841472" cy="18833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6EC183-7EF7-9C58-457B-91999CAD8F65}"/>
              </a:ext>
            </a:extLst>
          </p:cNvPr>
          <p:cNvSpPr txBox="1"/>
          <p:nvPr/>
        </p:nvSpPr>
        <p:spPr bwMode="auto">
          <a:xfrm>
            <a:off x="7670510" y="2124700"/>
            <a:ext cx="49316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impedance </a:t>
            </a:r>
          </a:p>
        </p:txBody>
      </p:sp>
      <p:pic>
        <p:nvPicPr>
          <p:cNvPr id="23" name="Picture 2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60865FF-34ED-12D6-4107-C86207569C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78" y="2480382"/>
            <a:ext cx="3647361" cy="2735523"/>
          </a:xfrm>
          <a:prstGeom prst="rect">
            <a:avLst/>
          </a:prstGeom>
        </p:spPr>
      </p:pic>
      <p:sp>
        <p:nvSpPr>
          <p:cNvPr id="24" name="Rounded Rectangle 32">
            <a:extLst>
              <a:ext uri="{FF2B5EF4-FFF2-40B4-BE49-F238E27FC236}">
                <a16:creationId xmlns:a16="http://schemas.microsoft.com/office/drawing/2014/main" id="{185FDC85-8781-3FA3-C633-504826362EA8}"/>
              </a:ext>
            </a:extLst>
          </p:cNvPr>
          <p:cNvSpPr/>
          <p:nvPr/>
        </p:nvSpPr>
        <p:spPr bwMode="auto">
          <a:xfrm>
            <a:off x="8513366" y="4436846"/>
            <a:ext cx="3460239" cy="633062"/>
          </a:xfrm>
          <a:prstGeom prst="roundRect">
            <a:avLst>
              <a:gd name="adj" fmla="val 17644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demonstrated feasibility of this concept</a:t>
            </a:r>
          </a:p>
        </p:txBody>
      </p:sp>
      <p:sp>
        <p:nvSpPr>
          <p:cNvPr id="25" name="Rounded Rectangle 42">
            <a:extLst>
              <a:ext uri="{FF2B5EF4-FFF2-40B4-BE49-F238E27FC236}">
                <a16:creationId xmlns:a16="http://schemas.microsoft.com/office/drawing/2014/main" id="{28DA574E-6A5F-1737-1CFB-1FD63F0C532B}"/>
              </a:ext>
            </a:extLst>
          </p:cNvPr>
          <p:cNvSpPr/>
          <p:nvPr/>
        </p:nvSpPr>
        <p:spPr bwMode="auto">
          <a:xfrm>
            <a:off x="504625" y="5661248"/>
            <a:ext cx="7674237" cy="648629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Chmielińska, A. and Barnes, M. J. "Helical beam screen for the Future Circular Collider for hadrons injection kicker magnets." </a:t>
            </a:r>
            <a:r>
              <a:rPr lang="en-GB" sz="1400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Physical Review Accelerators and Beams</a:t>
            </a:r>
            <a:r>
              <a:rPr lang="en-GB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 23.4 (2020): 041002.</a:t>
            </a:r>
            <a:endParaRPr kumimoji="0" lang="pl-PL" sz="1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3725E74-31FA-B254-102D-3731EF0947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7" y="2501202"/>
            <a:ext cx="3868591" cy="272701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9A52D88-ED82-331A-643E-90AF27D11128}"/>
              </a:ext>
            </a:extLst>
          </p:cNvPr>
          <p:cNvSpPr txBox="1"/>
          <p:nvPr/>
        </p:nvSpPr>
        <p:spPr bwMode="auto">
          <a:xfrm>
            <a:off x="263352" y="2079806"/>
            <a:ext cx="44223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setup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2C9F68-1785-B55E-9A20-4D9248B7A8C0}"/>
              </a:ext>
            </a:extLst>
          </p:cNvPr>
          <p:cNvSpPr/>
          <p:nvPr/>
        </p:nvSpPr>
        <p:spPr>
          <a:xfrm>
            <a:off x="0" y="980728"/>
            <a:ext cx="12192000" cy="460851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7">
            <a:extLst>
              <a:ext uri="{FF2B5EF4-FFF2-40B4-BE49-F238E27FC236}">
                <a16:creationId xmlns:a16="http://schemas.microsoft.com/office/drawing/2014/main" id="{FE971F98-4C99-38F4-4059-D1317EBE3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85881"/>
            <a:ext cx="12192000" cy="3042336"/>
          </a:xfrm>
          <a:prstGeom prst="rect">
            <a:avLst/>
          </a:prstGeom>
          <a:gradFill>
            <a:gsLst>
              <a:gs pos="100000">
                <a:srgbClr val="3C1CC2"/>
              </a:gs>
              <a:gs pos="100000">
                <a:schemeClr val="accent6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>
            <a:outerShdw blurRad="76200" dist="76200" dir="4200000" algn="tl" rotWithShape="0">
              <a:prstClr val="black">
                <a:alpha val="34000"/>
              </a:prstClr>
            </a:outerShdw>
          </a:effectLst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4000" b="0" u="none" dirty="0">
              <a:solidFill>
                <a:schemeClr val="bg1"/>
              </a:solidFill>
              <a:latin typeface="Calibri (Headings)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637444-DC09-3F11-4D75-EC289C79DF84}"/>
              </a:ext>
            </a:extLst>
          </p:cNvPr>
          <p:cNvSpPr txBox="1"/>
          <p:nvPr/>
        </p:nvSpPr>
        <p:spPr bwMode="auto">
          <a:xfrm>
            <a:off x="623392" y="2855718"/>
            <a:ext cx="10369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picture of the optimization of the beam screen design.</a:t>
            </a:r>
          </a:p>
          <a:p>
            <a:endParaRPr lang="pl-PL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pl-PL" sz="2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Consistent results in theoretical, numerical and experimental studies.</a:t>
            </a:r>
          </a:p>
        </p:txBody>
      </p:sp>
    </p:spTree>
    <p:extLst>
      <p:ext uri="{BB962C8B-B14F-4D97-AF65-F5344CB8AC3E}">
        <p14:creationId xmlns:p14="http://schemas.microsoft.com/office/powerpoint/2010/main" val="1390267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4000" dirty="0"/>
              <a:t>Fellow in TE-MSC-TM (2020-2023)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22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950FB56-C669-2F6A-064A-977BAD3DB2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219" y="4777999"/>
            <a:ext cx="999435" cy="42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roject Jupyter - Wikipedia">
            <a:extLst>
              <a:ext uri="{FF2B5EF4-FFF2-40B4-BE49-F238E27FC236}">
                <a16:creationId xmlns:a16="http://schemas.microsoft.com/office/drawing/2014/main" id="{52A9F953-9883-AF6A-CDC0-ED7B788C5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7955" y="4683581"/>
            <a:ext cx="451637" cy="5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Logos - Help">
            <a:extLst>
              <a:ext uri="{FF2B5EF4-FFF2-40B4-BE49-F238E27FC236}">
                <a16:creationId xmlns:a16="http://schemas.microsoft.com/office/drawing/2014/main" id="{641E3F01-1436-C5BD-4BEC-49AD226B7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432" y="4582501"/>
            <a:ext cx="630931" cy="53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530183D8-A51D-1121-680B-30438D59A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849" y="4880992"/>
            <a:ext cx="946370" cy="27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B13D7A-41D2-8243-60FF-026498016E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026289" y="1768354"/>
            <a:ext cx="5094855" cy="2549705"/>
          </a:xfrm>
          <a:prstGeom prst="rect">
            <a:avLst/>
          </a:prstGeom>
        </p:spPr>
      </p:pic>
      <p:pic>
        <p:nvPicPr>
          <p:cNvPr id="2" name="Picture 1" descr="A picture containing colorful, light, decorated, colors&#10;&#10;Description automatically generated">
            <a:extLst>
              <a:ext uri="{FF2B5EF4-FFF2-40B4-BE49-F238E27FC236}">
                <a16:creationId xmlns:a16="http://schemas.microsoft.com/office/drawing/2014/main" id="{20683FF3-C13C-DC9D-60F6-0855C32AC3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255665" y="5201541"/>
            <a:ext cx="1429612" cy="143582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16EEBC-A806-AE79-9AD9-715B3E5D97EA}"/>
              </a:ext>
            </a:extLst>
          </p:cNvPr>
          <p:cNvSpPr txBox="1"/>
          <p:nvPr/>
        </p:nvSpPr>
        <p:spPr>
          <a:xfrm>
            <a:off x="7410091" y="5617969"/>
            <a:ext cx="45373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CC6600"/>
                </a:solidFill>
                <a:latin typeface="+mj-lt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https://gitlab.cern.ch/te-msc-mm/pymaganalysis</a:t>
            </a:r>
            <a:endParaRPr lang="en-GB" sz="1600" dirty="0">
              <a:solidFill>
                <a:srgbClr val="CC6600"/>
              </a:solidFill>
            </a:endParaRP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9A99F0DB-515D-EAFF-1406-D44E0038E322}"/>
              </a:ext>
            </a:extLst>
          </p:cNvPr>
          <p:cNvSpPr txBox="1">
            <a:spLocks/>
          </p:cNvSpPr>
          <p:nvPr/>
        </p:nvSpPr>
        <p:spPr bwMode="auto">
          <a:xfrm>
            <a:off x="443113" y="1265319"/>
            <a:ext cx="6444975" cy="3237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Integration of numerical models with magnetic measurement data to model and characterize the </a:t>
            </a:r>
            <a:b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magnetic field of superconducting magnets</a:t>
            </a:r>
          </a:p>
          <a:p>
            <a:pPr indent="-2844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of experiments </a:t>
            </a: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(test plan, specification of cycles)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Data-driven updates </a:t>
            </a: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numerical models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Magnetic-field prediction </a:t>
            </a: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machine operation (FiDeL)</a:t>
            </a:r>
          </a:p>
          <a:p>
            <a:pPr marL="608400" lvl="1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Semi-empirical model decomposition</a:t>
            </a:r>
            <a:endParaRPr lang="en-GB" b="0" dirty="0">
              <a:solidFill>
                <a:srgbClr val="11111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4400" indent="-2844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11111"/>
                </a:solidFill>
                <a:latin typeface="Inter Var"/>
              </a:rPr>
              <a:t>Software design </a:t>
            </a:r>
            <a:r>
              <a:rPr lang="en-GB" b="0" dirty="0">
                <a:solidFill>
                  <a:srgbClr val="111111"/>
                </a:solidFill>
                <a:latin typeface="Inter Var"/>
              </a:rPr>
              <a:t>and </a:t>
            </a:r>
            <a:r>
              <a:rPr lang="en-GB" dirty="0">
                <a:solidFill>
                  <a:srgbClr val="111111"/>
                </a:solidFill>
                <a:latin typeface="Inter Var"/>
              </a:rPr>
              <a:t>implementation</a:t>
            </a:r>
            <a:r>
              <a:rPr lang="en-GB" b="0" dirty="0">
                <a:solidFill>
                  <a:srgbClr val="111111"/>
                </a:solidFill>
                <a:latin typeface="Inter Var"/>
              </a:rPr>
              <a:t> for data-analysis</a:t>
            </a:r>
            <a:endParaRPr lang="en-GB" b="0" i="0" dirty="0">
              <a:solidFill>
                <a:srgbClr val="111111"/>
              </a:solidFill>
              <a:effectLst/>
              <a:latin typeface="Inter Var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202124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10148B1C-DF09-DAEB-AC07-507D6EA42C1F}"/>
              </a:ext>
            </a:extLst>
          </p:cNvPr>
          <p:cNvSpPr txBox="1">
            <a:spLocks/>
          </p:cNvSpPr>
          <p:nvPr/>
        </p:nvSpPr>
        <p:spPr bwMode="auto">
          <a:xfrm>
            <a:off x="7310575" y="1473670"/>
            <a:ext cx="4810569" cy="34384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500B34-129B-56DB-E19B-F341D6490151}"/>
              </a:ext>
            </a:extLst>
          </p:cNvPr>
          <p:cNvSpPr txBox="1"/>
          <p:nvPr/>
        </p:nvSpPr>
        <p:spPr bwMode="auto">
          <a:xfrm>
            <a:off x="170036" y="4616766"/>
            <a:ext cx="32475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cycle</a:t>
            </a:r>
            <a:b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MCBC (</a:t>
            </a:r>
            <a:r>
              <a:rPr lang="en-US" sz="1600" i="1" dirty="0" err="1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scans)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EB3F608D-9D74-7419-B138-30B181B45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7" y="5211067"/>
            <a:ext cx="2757329" cy="155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BCE1A5A-6ABE-C980-C9F7-BBF3D2DC4083}"/>
              </a:ext>
            </a:extLst>
          </p:cNvPr>
          <p:cNvSpPr txBox="1"/>
          <p:nvPr/>
        </p:nvSpPr>
        <p:spPr bwMode="auto">
          <a:xfrm>
            <a:off x="4675732" y="4592918"/>
            <a:ext cx="23437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Rotating-coil measurements in SM18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397D37A-6B0A-6670-0E4B-29FECF9DD8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1363" y="5171890"/>
            <a:ext cx="1422883" cy="144162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13B3F48D-1706-F766-983F-14887139DE8D}"/>
              </a:ext>
            </a:extLst>
          </p:cNvPr>
          <p:cNvSpPr txBox="1"/>
          <p:nvPr/>
        </p:nvSpPr>
        <p:spPr bwMode="auto">
          <a:xfrm>
            <a:off x="2746229" y="4607240"/>
            <a:ext cx="22322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Cross-talk </a:t>
            </a:r>
            <a:b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 in ROXIE 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CEC37A-B1B2-CAB3-8AED-0A588F6A7988}"/>
              </a:ext>
            </a:extLst>
          </p:cNvPr>
          <p:cNvSpPr txBox="1"/>
          <p:nvPr/>
        </p:nvSpPr>
        <p:spPr bwMode="auto">
          <a:xfrm>
            <a:off x="7494843" y="1210729"/>
            <a:ext cx="4367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PyMagAnalysis</a:t>
            </a:r>
            <a:endParaRPr lang="en-GB" sz="2000" i="1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16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7628-84A7-E7EB-D1BB-327729080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204864"/>
            <a:ext cx="11376025" cy="1512168"/>
          </a:xfrm>
        </p:spPr>
        <p:txBody>
          <a:bodyPr/>
          <a:lstStyle/>
          <a:p>
            <a:r>
              <a:rPr lang="en-US" b="0" dirty="0"/>
              <a:t>Analysis of simulations and measurements to predict the magnetic field for the operation of superconducting magnets</a:t>
            </a:r>
            <a:br>
              <a:rPr lang="en-US" b="0" dirty="0"/>
            </a:br>
            <a:br>
              <a:rPr lang="en-US" sz="3200" b="0" dirty="0"/>
            </a:br>
            <a:endParaRPr lang="en-GB" sz="3200" b="0" dirty="0"/>
          </a:p>
        </p:txBody>
      </p:sp>
    </p:spTree>
    <p:extLst>
      <p:ext uri="{BB962C8B-B14F-4D97-AF65-F5344CB8AC3E}">
        <p14:creationId xmlns:p14="http://schemas.microsoft.com/office/powerpoint/2010/main" val="1192131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</p:spPr>
        <p:txBody>
          <a:bodyPr/>
          <a:lstStyle/>
          <a:p>
            <a:r>
              <a:rPr lang="en-US" sz="4000" dirty="0"/>
              <a:t>FiDeL model for machine operation (I)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 dirty="0"/>
          </a:p>
        </p:txBody>
      </p:sp>
      <p:sp>
        <p:nvSpPr>
          <p:cNvPr id="2" name="Google Shape;181;p25">
            <a:extLst>
              <a:ext uri="{FF2B5EF4-FFF2-40B4-BE49-F238E27FC236}">
                <a16:creationId xmlns:a16="http://schemas.microsoft.com/office/drawing/2014/main" id="{CCC3FF6B-D306-5B0B-E4E1-9E5BABE4397A}"/>
              </a:ext>
            </a:extLst>
          </p:cNvPr>
          <p:cNvSpPr txBox="1"/>
          <p:nvPr/>
        </p:nvSpPr>
        <p:spPr>
          <a:xfrm>
            <a:off x="191344" y="1269547"/>
            <a:ext cx="11449399" cy="5262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74650">
              <a:buSzPts val="23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Description of the LHC (FiDeL)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magnetic field prediction system that provides a model of the transfer function of magnetic circuits installed in the machine in order to retrieve the current level given the required field:</a:t>
            </a:r>
            <a:b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2550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→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indispensable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for LHC operation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2550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539750" lvl="1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→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uses parametric equations to fit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measurements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374650">
              <a:buSzPts val="2300"/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39750" lvl="1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→  based on </a:t>
            </a:r>
            <a:r>
              <a:rPr lang="en-GB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physical decomposition </a:t>
            </a: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effects that contribute to the total ﬁeld in the</a:t>
            </a:r>
            <a:b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aperture of the magnet</a:t>
            </a:r>
          </a:p>
          <a:p>
            <a:pPr marL="539750" lvl="1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539750" lvl="1">
              <a:buSzPts val="2300"/>
            </a:pPr>
            <a:r>
              <a:rPr lang="en-GB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→  u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ses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several levels of approximations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starting from a linear dependance on the</a:t>
            </a:r>
            <a:b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       current and adding correction terms (depending on the magnet type and function).</a:t>
            </a:r>
          </a:p>
          <a:p>
            <a:pPr marL="882650" lvl="1" indent="-342900">
              <a:buSzPts val="2300"/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SzPct val="100000"/>
              <a:buFontTx/>
              <a:buChar char="●"/>
            </a:pPr>
            <a:endParaRPr lang="en-US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97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48EDA-0B43-4ACC-9EB0-E4EA950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FiDeL model for machine operation (II)</a:t>
            </a:r>
            <a:endParaRPr lang="en-GB" sz="40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A62D5-38D4-438B-8022-73290C55F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Agnieszka Chmieli</a:t>
            </a:r>
            <a:r>
              <a:rPr lang="en-GB" dirty="0"/>
              <a:t>ń</a:t>
            </a:r>
            <a:r>
              <a:rPr lang="en-US" dirty="0"/>
              <a:t>ska | Development of the MCBXF FiDeL 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A1423-1FFC-459B-8AB3-E30A497F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C973C86-7DB3-4D05-A4EA-791041D39FB7}"/>
                  </a:ext>
                </a:extLst>
              </p:cNvPr>
              <p:cNvSpPr txBox="1"/>
              <p:nvPr/>
            </p:nvSpPr>
            <p:spPr>
              <a:xfrm>
                <a:off x="479449" y="2064288"/>
                <a:ext cx="10435611" cy="7547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2. Magnetization: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mag</m:t>
                        </m:r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𝜇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begChr m:val="|"/>
                        <m:endChr m:val="|"/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</m:d>
                    <m:sSup>
                      <m:s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20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inj</m:t>
                                    </m:r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</m:sSub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2−</m:t>
                        </m:r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sSup>
                      <m:sSup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200" b="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c</m:t>
                                    </m:r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en-US" sz="22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20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c</m:t>
                                    </m:r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en-US" sz="22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US" sz="2200" i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i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2200" i="0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nj</m:t>
                                    </m:r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sz="2200" dirty="0">
                    <a:solidFill>
                      <a:srgbClr val="000000"/>
                    </a:solidFill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2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220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2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c</m:t>
                                        </m:r>
                                        <m:r>
                                          <a:rPr lang="en-US" sz="2200" b="0" i="0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2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a:rPr lang="en-US" sz="22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200" i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c</m:t>
                                        </m:r>
                                        <m:r>
                                          <a:rPr lang="en-US" sz="2200" i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0 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  <m:r>
                                  <a:rPr lang="en-US" sz="22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𝑇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2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meas</m:t>
                                        </m:r>
                                        <m:r>
                                          <a:rPr lang="en-US" sz="2200" b="0" i="1" smtClean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sz="22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1.7</m:t>
                                    </m:r>
                                  </m:sup>
                                </m:sSup>
                              </m:den>
                            </m:f>
                          </m:e>
                        </m:d>
                      </m:e>
                      <m:sup>
                        <m:sSub>
                          <m:sSub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</m:sSub>
                      </m:sup>
                    </m:sSup>
                    <m:r>
                      <a:rPr lang="en-GB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endParaRPr lang="en-GB" sz="2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C973C86-7DB3-4D05-A4EA-791041D39F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49" y="2064288"/>
                <a:ext cx="10435611" cy="754758"/>
              </a:xfrm>
              <a:prstGeom prst="rect">
                <a:avLst/>
              </a:prstGeom>
              <a:blipFill>
                <a:blip r:embed="rId2"/>
                <a:stretch>
                  <a:fillRect l="-7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2EE61A-12B0-5C80-5919-537D7CD275AF}"/>
                  </a:ext>
                </a:extLst>
              </p:cNvPr>
              <p:cNvSpPr txBox="1"/>
              <p:nvPr/>
            </p:nvSpPr>
            <p:spPr>
              <a:xfrm>
                <a:off x="479449" y="1332187"/>
                <a:ext cx="9087886" cy="7371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1. Geometric:</a:t>
                </a:r>
                <a:r>
                  <a:rPr lang="en-GB" sz="2200" dirty="0">
                    <a:solidFill>
                      <a:srgbClr val="000000"/>
                    </a:solidFill>
                    <a:cs typeface="Calibri" panose="020F0502020204030204" pitchFamily="34" charset="0"/>
                  </a:rPr>
                  <a:t>	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geo</m:t>
                        </m:r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𝛾</m:t>
                        </m:r>
                      </m:e>
                      <m:sub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a:rPr lang="en-GB" sz="2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.</m:t>
                    </m:r>
                  </m:oMath>
                </a14:m>
                <a:endParaRPr lang="en-US" sz="22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2EE61A-12B0-5C80-5919-537D7CD275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49" y="1332187"/>
                <a:ext cx="9087886" cy="737125"/>
              </a:xfrm>
              <a:prstGeom prst="rect">
                <a:avLst/>
              </a:prstGeom>
              <a:blipFill>
                <a:blip r:embed="rId3"/>
                <a:stretch>
                  <a:fillRect l="-872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9B1982-A927-533A-129E-FE3011CE26D6}"/>
                  </a:ext>
                </a:extLst>
              </p:cNvPr>
              <p:cNvSpPr txBox="1"/>
              <p:nvPr/>
            </p:nvSpPr>
            <p:spPr>
              <a:xfrm>
                <a:off x="479448" y="3194215"/>
                <a:ext cx="11712551" cy="20593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2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3. Saturation: </a:t>
                </a:r>
                <a:r>
                  <a:rPr lang="en-GB" sz="2200" dirty="0">
                    <a:solidFill>
                      <a:srgbClr val="000000"/>
                    </a:solidFill>
                    <a:cs typeface="Calibri" panose="020F0502020204030204" pitchFamily="34" charset="0"/>
                  </a:rPr>
                  <a:t>	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2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2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sat</m:t>
                        </m:r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𝐼</m:t>
                    </m:r>
                    <m:r>
                      <m:rPr>
                        <m:sty m:val="p"/>
                      </m:rPr>
                      <a:rPr lang="el-GR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</m:sub>
                        </m:sSub>
                      </m:e>
                    </m:d>
                    <m:r>
                      <a:rPr lang="en-US" sz="2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br>
                  <a:rPr lang="en-GB" sz="2200" b="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r>
                  <a:rPr lang="en-GB" sz="22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		                      </a:t>
                </a:r>
              </a:p>
              <a:p>
                <a:r>
                  <a:rPr lang="en-GB" sz="2200" i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			</a:t>
                </a:r>
                <a:r>
                  <a:rPr lang="en-GB" sz="2000" dirty="0">
                    <a:solidFill>
                      <a:srgbClr val="00000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where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srgbClr val="000000"/>
                        </a:solidFill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b="0" i="0" dirty="0" smtClean="0">
                        <a:solidFill>
                          <a:srgbClr val="000000"/>
                        </a:solidFill>
                        <a:latin typeface="+mj-lt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20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2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𝑛𝑜𝑚</m:t>
                            </m:r>
                          </m:sub>
                        </m:sSub>
                      </m:e>
                    </m:d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𝑆</m:t>
                                </m:r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</m:d>
                                        <m:r>
                                          <a:rPr lang="en-US" sz="2000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>
                                                <a:solidFill>
                                                  <a:srgbClr val="00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nom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  <m:r>
                      <a:rPr lang="en-US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func>
                      <m:func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erf</m:t>
                        </m:r>
                      </m:fName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𝜋</m:t>
                            </m:r>
                          </m:e>
                        </m:rad>
                      </m:den>
                    </m:f>
                    <m:nary>
                      <m:naryPr>
                        <m:ctrl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𝑥</m:t>
                        </m:r>
                      </m:sup>
                      <m:e>
                        <m:sSup>
                          <m:sSupPr>
                            <m:ctrlP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a:rPr lang="en-US" sz="2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𝑑𝑡</m:t>
                        </m:r>
                        <m:r>
                          <a:rPr lang="en-GB" sz="2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.</m:t>
                        </m:r>
                      </m:e>
                    </m:nary>
                    <m:r>
                      <a:rPr lang="en-GB" sz="20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 </m:t>
                    </m:r>
                  </m:oMath>
                </a14:m>
                <a:endParaRPr lang="en-GB" sz="20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br>
                  <a:rPr lang="en-US" b="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</a:br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89B1982-A927-533A-129E-FE3011CE2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48" y="3194215"/>
                <a:ext cx="11712551" cy="2059346"/>
              </a:xfrm>
              <a:prstGeom prst="rect">
                <a:avLst/>
              </a:prstGeom>
              <a:blipFill>
                <a:blip r:embed="rId4"/>
                <a:stretch>
                  <a:fillRect l="-677" t="-251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423F561-594F-1716-6A31-6B50923C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04/10/2022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E4E891-D57F-39D7-6530-F37ABAC863A3}"/>
              </a:ext>
            </a:extLst>
          </p:cNvPr>
          <p:cNvSpPr txBox="1"/>
          <p:nvPr/>
        </p:nvSpPr>
        <p:spPr bwMode="auto">
          <a:xfrm>
            <a:off x="310528" y="5733256"/>
            <a:ext cx="1147348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lvl="1" indent="-285750">
              <a:spcBef>
                <a:spcPts val="0"/>
              </a:spcBef>
            </a:pPr>
            <a:r>
              <a:rPr lang="en-GB" sz="2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fitting parameters are implemented in the LHC control system.</a:t>
            </a:r>
            <a:endParaRPr lang="en-US" sz="2200" b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07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248EDA-0B43-4ACC-9EB0-E4EA950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PyMagAnalysis</a:t>
            </a:r>
            <a:endParaRPr lang="en-GB" sz="4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A1423-1FFC-459B-8AB3-E30A497F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423F561-594F-1716-6A31-6B50923C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04/10/2022</a:t>
            </a:r>
            <a:endParaRPr lang="en-US" sz="12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6CE272-C987-CA46-FE38-F36CCD555137}"/>
              </a:ext>
            </a:extLst>
          </p:cNvPr>
          <p:cNvGrpSpPr/>
          <p:nvPr/>
        </p:nvGrpSpPr>
        <p:grpSpPr>
          <a:xfrm>
            <a:off x="2068766" y="1216144"/>
            <a:ext cx="8054467" cy="3995889"/>
            <a:chOff x="758512" y="1538928"/>
            <a:chExt cx="8054467" cy="3995889"/>
          </a:xfrm>
        </p:grpSpPr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8C970BC4-A4A5-6F1F-B594-ADEFE5A36C7F}"/>
                </a:ext>
              </a:extLst>
            </p:cNvPr>
            <p:cNvSpPr/>
            <p:nvPr/>
          </p:nvSpPr>
          <p:spPr>
            <a:xfrm rot="5400000">
              <a:off x="6786111" y="2725797"/>
              <a:ext cx="1279496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8CC7466-F153-579C-65DF-C86D7CB4B6ED}"/>
                </a:ext>
              </a:extLst>
            </p:cNvPr>
            <p:cNvSpPr/>
            <p:nvPr/>
          </p:nvSpPr>
          <p:spPr>
            <a:xfrm>
              <a:off x="4273193" y="1779599"/>
              <a:ext cx="230521" cy="658128"/>
            </a:xfrm>
            <a:prstGeom prst="rect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89B6592F-0FB8-254D-9735-9307B7995085}"/>
                </a:ext>
              </a:extLst>
            </p:cNvPr>
            <p:cNvSpPr/>
            <p:nvPr/>
          </p:nvSpPr>
          <p:spPr>
            <a:xfrm>
              <a:off x="6554415" y="3558164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Plotter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2C0328E-8E52-9500-C1D9-B77B207C4185}"/>
                </a:ext>
              </a:extLst>
            </p:cNvPr>
            <p:cNvSpPr/>
            <p:nvPr/>
          </p:nvSpPr>
          <p:spPr>
            <a:xfrm>
              <a:off x="6772614" y="4192219"/>
              <a:ext cx="1858067" cy="1342598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9AD6117-8558-4988-1E01-6CF7966075A5}"/>
                </a:ext>
              </a:extLst>
            </p:cNvPr>
            <p:cNvSpPr/>
            <p:nvPr/>
          </p:nvSpPr>
          <p:spPr>
            <a:xfrm>
              <a:off x="758512" y="2419249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9EA5D4-D68A-F795-887E-99559CC69881}"/>
                </a:ext>
              </a:extLst>
            </p:cNvPr>
            <p:cNvSpPr txBox="1"/>
            <p:nvPr/>
          </p:nvSpPr>
          <p:spPr>
            <a:xfrm>
              <a:off x="758512" y="2580832"/>
              <a:ext cx="1619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Data input</a:t>
              </a:r>
              <a:endPara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956D695-4561-E8A8-87F5-5984BEAF6B71}"/>
                </a:ext>
              </a:extLst>
            </p:cNvPr>
            <p:cNvSpPr/>
            <p:nvPr/>
          </p:nvSpPr>
          <p:spPr>
            <a:xfrm>
              <a:off x="3519888" y="2431435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Analyzer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0E7BEFAC-F30C-45B8-B86E-98060AE731A1}"/>
                </a:ext>
              </a:extLst>
            </p:cNvPr>
            <p:cNvSpPr/>
            <p:nvPr/>
          </p:nvSpPr>
          <p:spPr>
            <a:xfrm>
              <a:off x="6554415" y="1538928"/>
              <a:ext cx="1534836" cy="784830"/>
            </a:xfrm>
            <a:prstGeom prst="roundRect">
              <a:avLst/>
            </a:prstGeom>
            <a:solidFill>
              <a:srgbClr val="003399"/>
            </a:solidFill>
            <a:ln w="28575"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FiDeL Fit  </a:t>
              </a:r>
              <a:endParaRPr lang="en-GB" sz="2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9E1F6F59-CCD3-A1A0-D03B-421E19F579FC}"/>
                </a:ext>
              </a:extLst>
            </p:cNvPr>
            <p:cNvSpPr/>
            <p:nvPr/>
          </p:nvSpPr>
          <p:spPr>
            <a:xfrm>
              <a:off x="872437" y="3086207"/>
              <a:ext cx="1967463" cy="1077218"/>
            </a:xfrm>
            <a:prstGeom prst="roundRect">
              <a:avLst>
                <a:gd name="adj" fmla="val 9060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990A7B0-9812-897E-2BAE-9740EF2D0B2C}"/>
                </a:ext>
              </a:extLst>
            </p:cNvPr>
            <p:cNvSpPr txBox="1"/>
            <p:nvPr/>
          </p:nvSpPr>
          <p:spPr>
            <a:xfrm>
              <a:off x="908838" y="3110240"/>
              <a:ext cx="211602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Multipole inputs: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ROXIE input,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Measurement input,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FiDeL input.</a:t>
              </a:r>
              <a:endParaRPr lang="en-GB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A0FB994F-5121-C1CA-E9A9-F2D858688830}"/>
                </a:ext>
              </a:extLst>
            </p:cNvPr>
            <p:cNvSpPr/>
            <p:nvPr/>
          </p:nvSpPr>
          <p:spPr>
            <a:xfrm>
              <a:off x="3638310" y="3071608"/>
              <a:ext cx="2040366" cy="192401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9BC1FC-6BE3-64F5-24AC-8989C66A90AD}"/>
                </a:ext>
              </a:extLst>
            </p:cNvPr>
            <p:cNvSpPr txBox="1"/>
            <p:nvPr/>
          </p:nvSpPr>
          <p:spPr>
            <a:xfrm>
              <a:off x="3638308" y="3102796"/>
              <a:ext cx="2116027" cy="1892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Advanced analysis: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 vs. time, 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multipole vs. time, 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multipole vs.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linear fit,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residuals vs.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and many more…</a:t>
              </a:r>
            </a:p>
            <a:p>
              <a:pPr marL="285750" indent="-285750">
                <a:buFontTx/>
                <a:buChar char="-"/>
              </a:pPr>
              <a:endParaRPr lang="en-US" sz="5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FDB4F67E-6F32-590C-11E2-32E572CD7E2C}"/>
                </a:ext>
              </a:extLst>
            </p:cNvPr>
            <p:cNvSpPr/>
            <p:nvPr/>
          </p:nvSpPr>
          <p:spPr>
            <a:xfrm>
              <a:off x="6772614" y="2177067"/>
              <a:ext cx="1316637" cy="354107"/>
            </a:xfrm>
            <a:prstGeom prst="roundRect">
              <a:avLst/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4E1D8B-20BC-2FA9-B528-84E2BBF2C1D7}"/>
                </a:ext>
              </a:extLst>
            </p:cNvPr>
            <p:cNvSpPr txBox="1"/>
            <p:nvPr/>
          </p:nvSpPr>
          <p:spPr>
            <a:xfrm>
              <a:off x="6779670" y="2192620"/>
              <a:ext cx="17608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Modelling</a:t>
              </a:r>
              <a:r>
                <a:rPr lang="en-US" sz="1600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fit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C08056-C263-1A78-72C1-AA5273BB9DF3}"/>
                </a:ext>
              </a:extLst>
            </p:cNvPr>
            <p:cNvSpPr txBox="1"/>
            <p:nvPr/>
          </p:nvSpPr>
          <p:spPr>
            <a:xfrm>
              <a:off x="6822693" y="4211378"/>
              <a:ext cx="199028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Presenting results: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custom labels,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zoom,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plot types,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and many more…</a:t>
              </a:r>
              <a:endParaRPr lang="en-GB" sz="16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Arrow: Right 25">
              <a:extLst>
                <a:ext uri="{FF2B5EF4-FFF2-40B4-BE49-F238E27FC236}">
                  <a16:creationId xmlns:a16="http://schemas.microsoft.com/office/drawing/2014/main" id="{D6881B3E-EAEA-1EDB-AF3F-63ED1B5551D2}"/>
                </a:ext>
              </a:extLst>
            </p:cNvPr>
            <p:cNvSpPr/>
            <p:nvPr/>
          </p:nvSpPr>
          <p:spPr>
            <a:xfrm>
              <a:off x="4273193" y="1677300"/>
              <a:ext cx="2277694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7" name="Arrow: Right 26">
              <a:extLst>
                <a:ext uri="{FF2B5EF4-FFF2-40B4-BE49-F238E27FC236}">
                  <a16:creationId xmlns:a16="http://schemas.microsoft.com/office/drawing/2014/main" id="{545C0F35-E782-B533-F670-E89AB47EE2A3}"/>
                </a:ext>
              </a:extLst>
            </p:cNvPr>
            <p:cNvSpPr/>
            <p:nvPr/>
          </p:nvSpPr>
          <p:spPr>
            <a:xfrm rot="5400000">
              <a:off x="6340317" y="2948001"/>
              <a:ext cx="819726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181DB48-101B-FF01-42F5-A572C3C22F39}"/>
                </a:ext>
              </a:extLst>
            </p:cNvPr>
            <p:cNvSpPr/>
            <p:nvPr/>
          </p:nvSpPr>
          <p:spPr>
            <a:xfrm rot="5400000">
              <a:off x="5823447" y="1965178"/>
              <a:ext cx="230521" cy="1767969"/>
            </a:xfrm>
            <a:prstGeom prst="rect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9" name="Arrow: Right 28">
              <a:extLst>
                <a:ext uri="{FF2B5EF4-FFF2-40B4-BE49-F238E27FC236}">
                  <a16:creationId xmlns:a16="http://schemas.microsoft.com/office/drawing/2014/main" id="{00218A01-4854-5639-1E64-D4CF8660F2DE}"/>
                </a:ext>
              </a:extLst>
            </p:cNvPr>
            <p:cNvSpPr/>
            <p:nvPr/>
          </p:nvSpPr>
          <p:spPr>
            <a:xfrm>
              <a:off x="2293348" y="2660166"/>
              <a:ext cx="1226540" cy="391531"/>
            </a:xfrm>
            <a:prstGeom prst="rightArrow">
              <a:avLst/>
            </a:prstGeom>
            <a:solidFill>
              <a:srgbClr val="AAB4CD"/>
            </a:solidFill>
            <a:ln w="28575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7EA12E49-6790-6B6A-0148-AAD8379B04CA}"/>
                </a:ext>
              </a:extLst>
            </p:cNvPr>
            <p:cNvSpPr/>
            <p:nvPr/>
          </p:nvSpPr>
          <p:spPr>
            <a:xfrm>
              <a:off x="2206978" y="1589229"/>
              <a:ext cx="1274952" cy="1022634"/>
            </a:xfrm>
            <a:prstGeom prst="roundRect">
              <a:avLst>
                <a:gd name="adj" fmla="val 8659"/>
              </a:avLst>
            </a:prstGeom>
            <a:solidFill>
              <a:srgbClr val="E0E1E4"/>
            </a:solidFill>
            <a:ln w="28575">
              <a:solidFill>
                <a:srgbClr val="003399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DFE4B2D-8F29-D8B0-F3D3-528D5121D107}"/>
                </a:ext>
              </a:extLst>
            </p:cNvPr>
            <p:cNvSpPr txBox="1"/>
            <p:nvPr/>
          </p:nvSpPr>
          <p:spPr>
            <a:xfrm>
              <a:off x="2207972" y="1569861"/>
              <a:ext cx="12265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Filtering: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Time,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Current,</a:t>
              </a:r>
            </a:p>
            <a:p>
              <a:r>
                <a:rPr lang="en-US" sz="1600" dirty="0">
                  <a:solidFill>
                    <a:srgbClr val="0033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 Ramp-rate.</a:t>
              </a:r>
              <a:endParaRPr lang="en-GB" sz="16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CC74D95-33EE-FB4F-3056-3FD714C28B38}"/>
              </a:ext>
            </a:extLst>
          </p:cNvPr>
          <p:cNvCxnSpPr>
            <a:cxnSpLocks/>
            <a:stCxn id="39" idx="0"/>
          </p:cNvCxnSpPr>
          <p:nvPr/>
        </p:nvCxnSpPr>
        <p:spPr>
          <a:xfrm flipH="1" flipV="1">
            <a:off x="3720176" y="3864674"/>
            <a:ext cx="188254" cy="416904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A20DF86-3117-E7E0-D1B8-3C31AF7B59BC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2195184" y="3854269"/>
            <a:ext cx="391665" cy="42730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5E6EF0C-5234-A2B3-73C9-D67F97AEA857}"/>
              </a:ext>
            </a:extLst>
          </p:cNvPr>
          <p:cNvCxnSpPr>
            <a:cxnSpLocks/>
          </p:cNvCxnSpPr>
          <p:nvPr/>
        </p:nvCxnSpPr>
        <p:spPr>
          <a:xfrm flipV="1">
            <a:off x="2934834" y="3872898"/>
            <a:ext cx="147709" cy="1242949"/>
          </a:xfrm>
          <a:prstGeom prst="straightConnector1">
            <a:avLst/>
          </a:prstGeom>
          <a:ln>
            <a:solidFill>
              <a:srgbClr val="AAB4C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4C1D5C6-4F84-0849-536D-C793C0A50D78}"/>
              </a:ext>
            </a:extLst>
          </p:cNvPr>
          <p:cNvSpPr/>
          <p:nvPr/>
        </p:nvSpPr>
        <p:spPr>
          <a:xfrm>
            <a:off x="2006740" y="5013109"/>
            <a:ext cx="1838225" cy="527615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6" name="TextBox 43">
            <a:extLst>
              <a:ext uri="{FF2B5EF4-FFF2-40B4-BE49-F238E27FC236}">
                <a16:creationId xmlns:a16="http://schemas.microsoft.com/office/drawing/2014/main" id="{55D215ED-1DC1-2EC4-493C-886BE1FCBEC1}"/>
              </a:ext>
            </a:extLst>
          </p:cNvPr>
          <p:cNvSpPr txBox="1"/>
          <p:nvPr/>
        </p:nvSpPr>
        <p:spPr>
          <a:xfrm>
            <a:off x="2005543" y="4962392"/>
            <a:ext cx="18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b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 DB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A44A1D6-4B31-67F3-251E-DA2F7AE85615}"/>
              </a:ext>
            </a:extLst>
          </p:cNvPr>
          <p:cNvSpPr/>
          <p:nvPr/>
        </p:nvSpPr>
        <p:spPr>
          <a:xfrm>
            <a:off x="1598285" y="4281578"/>
            <a:ext cx="1193797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8" name="TextBox 45">
            <a:extLst>
              <a:ext uri="{FF2B5EF4-FFF2-40B4-BE49-F238E27FC236}">
                <a16:creationId xmlns:a16="http://schemas.microsoft.com/office/drawing/2014/main" id="{CD7B73D7-8B91-3E94-3536-CE454364F415}"/>
              </a:ext>
            </a:extLst>
          </p:cNvPr>
          <p:cNvSpPr txBox="1"/>
          <p:nvPr/>
        </p:nvSpPr>
        <p:spPr>
          <a:xfrm>
            <a:off x="1626989" y="4379195"/>
            <a:ext cx="130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ROXIE files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3EDF9D11-6199-B6C4-050D-C3A16080A3A1}"/>
              </a:ext>
            </a:extLst>
          </p:cNvPr>
          <p:cNvSpPr/>
          <p:nvPr/>
        </p:nvSpPr>
        <p:spPr>
          <a:xfrm>
            <a:off x="3247639" y="4281578"/>
            <a:ext cx="1321581" cy="592624"/>
          </a:xfrm>
          <a:prstGeom prst="roundRect">
            <a:avLst>
              <a:gd name="adj" fmla="val 12113"/>
            </a:avLst>
          </a:prstGeom>
          <a:solidFill>
            <a:srgbClr val="AAB4CD"/>
          </a:solidFill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40" name="TextBox 45">
            <a:extLst>
              <a:ext uri="{FF2B5EF4-FFF2-40B4-BE49-F238E27FC236}">
                <a16:creationId xmlns:a16="http://schemas.microsoft.com/office/drawing/2014/main" id="{643399EF-5E78-6545-18BC-8C937B9AE519}"/>
              </a:ext>
            </a:extLst>
          </p:cNvPr>
          <p:cNvSpPr txBox="1"/>
          <p:nvPr/>
        </p:nvSpPr>
        <p:spPr>
          <a:xfrm>
            <a:off x="3176011" y="4254725"/>
            <a:ext cx="142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FiDeL reports (EDMS)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:a16="http://schemas.microsoft.com/office/drawing/2014/main" id="{8578AE4C-B58F-C2C9-D835-3EA28F5FF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01" y="5468397"/>
            <a:ext cx="999435" cy="42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Project Jupyter - Wikipedia">
            <a:extLst>
              <a:ext uri="{FF2B5EF4-FFF2-40B4-BE49-F238E27FC236}">
                <a16:creationId xmlns:a16="http://schemas.microsoft.com/office/drawing/2014/main" id="{F944AF6C-4F30-228F-1852-0240A444FF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37" y="5373979"/>
            <a:ext cx="451637" cy="5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6" descr="Logos - Help">
            <a:extLst>
              <a:ext uri="{FF2B5EF4-FFF2-40B4-BE49-F238E27FC236}">
                <a16:creationId xmlns:a16="http://schemas.microsoft.com/office/drawing/2014/main" id="{14BAD4CC-6A68-580B-A7B4-241F46B79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414" y="5272899"/>
            <a:ext cx="630931" cy="53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>
            <a:extLst>
              <a:ext uri="{FF2B5EF4-FFF2-40B4-BE49-F238E27FC236}">
                <a16:creationId xmlns:a16="http://schemas.microsoft.com/office/drawing/2014/main" id="{FF0AC0DE-C673-FA1E-207A-F8D407508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831" y="5571390"/>
            <a:ext cx="946370" cy="27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C4E69DE4-90C7-E9E2-BCB7-7F83C763FF23}"/>
              </a:ext>
            </a:extLst>
          </p:cNvPr>
          <p:cNvSpPr txBox="1"/>
          <p:nvPr/>
        </p:nvSpPr>
        <p:spPr bwMode="auto">
          <a:xfrm>
            <a:off x="3139806" y="6084547"/>
            <a:ext cx="66707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CC66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https://gitlab.cern.ch/te-msc-mm/pymaganalysis</a:t>
            </a:r>
            <a:endParaRPr lang="en-GB" sz="2200" dirty="0">
              <a:solidFill>
                <a:srgbClr val="CC66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851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48117" y="6547913"/>
            <a:ext cx="668565" cy="241069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chemeClr val="tx1"/>
                </a:solidFill>
              </a:rPr>
              <a:pPr/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1891133" y="646459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1B46A71-CF58-4BA2-B0A8-61CD5F15D9D8}"/>
              </a:ext>
            </a:extLst>
          </p:cNvPr>
          <p:cNvSpPr txBox="1">
            <a:spLocks/>
          </p:cNvSpPr>
          <p:nvPr/>
        </p:nvSpPr>
        <p:spPr>
          <a:xfrm>
            <a:off x="1855158" y="1187951"/>
            <a:ext cx="4568014" cy="125500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2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600" y="0"/>
            <a:ext cx="11772997" cy="908719"/>
          </a:xfrm>
          <a:noFill/>
        </p:spPr>
        <p:txBody>
          <a:bodyPr/>
          <a:lstStyle/>
          <a:p>
            <a:r>
              <a:rPr lang="en-US" dirty="0"/>
              <a:t>Analysis of nonlinear effects during luminosity calibration (I)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F86C390-0D0C-1F81-AE69-74E3E68EF6AE}"/>
              </a:ext>
            </a:extLst>
          </p:cNvPr>
          <p:cNvSpPr txBox="1">
            <a:spLocks/>
          </p:cNvSpPr>
          <p:nvPr/>
        </p:nvSpPr>
        <p:spPr>
          <a:xfrm>
            <a:off x="279228" y="1236863"/>
            <a:ext cx="11337096" cy="1119665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0"/>
              </a:buClr>
              <a:buSzPct val="100000"/>
            </a:pPr>
            <a:r>
              <a:rPr lang="en-US" sz="2200" dirty="0">
                <a:solidFill>
                  <a:srgbClr val="000000"/>
                </a:solidFill>
              </a:rPr>
              <a:t>MCBC/MCBY magnets are used to provide beam separation during van der Meer (</a:t>
            </a:r>
            <a:r>
              <a:rPr lang="en-US" sz="2200" dirty="0" err="1">
                <a:solidFill>
                  <a:srgbClr val="000000"/>
                </a:solidFill>
              </a:rPr>
              <a:t>vdM</a:t>
            </a:r>
            <a:r>
              <a:rPr lang="en-US" sz="2200" dirty="0">
                <a:solidFill>
                  <a:srgbClr val="000000"/>
                </a:solidFill>
              </a:rPr>
              <a:t>) scans.</a:t>
            </a:r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US" sz="2100" dirty="0"/>
          </a:p>
          <a:p>
            <a:pPr marL="36576" indent="0">
              <a:buNone/>
            </a:pPr>
            <a:endParaRPr lang="en-GB" sz="2100" b="1" dirty="0"/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6870F02E-2744-D3E6-1506-0C5235BEB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70" y="2268124"/>
            <a:ext cx="2571018" cy="255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7220C3A9-DA79-9708-71DF-29E3884B0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149" y="2330376"/>
            <a:ext cx="2587951" cy="253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6634D4A-8090-D628-5408-1C6614B5213D}"/>
              </a:ext>
            </a:extLst>
          </p:cNvPr>
          <p:cNvSpPr txBox="1"/>
          <p:nvPr/>
        </p:nvSpPr>
        <p:spPr>
          <a:xfrm>
            <a:off x="4595414" y="1969723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MCBY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01901F-40E4-ECEB-38D0-588DDE1DE876}"/>
              </a:ext>
            </a:extLst>
          </p:cNvPr>
          <p:cNvSpPr txBox="1"/>
          <p:nvPr/>
        </p:nvSpPr>
        <p:spPr>
          <a:xfrm>
            <a:off x="1479093" y="1961044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99"/>
                </a:solidFill>
              </a:rPr>
              <a:t>MCBC</a:t>
            </a: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F0B88A4-5C9A-90B7-0FBD-29CCDA059411}"/>
              </a:ext>
            </a:extLst>
          </p:cNvPr>
          <p:cNvSpPr txBox="1"/>
          <p:nvPr/>
        </p:nvSpPr>
        <p:spPr>
          <a:xfrm>
            <a:off x="279228" y="5424932"/>
            <a:ext cx="111973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Nonlinearities</a:t>
            </a:r>
            <a:r>
              <a:rPr lang="en-GB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lack of repeatability during </a:t>
            </a:r>
            <a:r>
              <a:rPr lang="en-GB" sz="22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GB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scans</a:t>
            </a:r>
            <a:r>
              <a:rPr lang="en-GB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triggered the necessity to review the </a:t>
            </a:r>
            <a:r>
              <a:rPr lang="en-GB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hysteretic</a:t>
            </a:r>
            <a:r>
              <a:rPr lang="en-GB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2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GB" sz="2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MCBC/MCBY magnets.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42C633D-B487-BFDD-00D7-20CCE4A5BDBD}"/>
              </a:ext>
            </a:extLst>
          </p:cNvPr>
          <p:cNvSpPr txBox="1"/>
          <p:nvPr/>
        </p:nvSpPr>
        <p:spPr bwMode="auto">
          <a:xfrm>
            <a:off x="8410580" y="191504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Operational cycles</a:t>
            </a:r>
            <a:endParaRPr lang="en-GB" i="1" dirty="0"/>
          </a:p>
        </p:txBody>
      </p:sp>
      <p:pic>
        <p:nvPicPr>
          <p:cNvPr id="28" name="Picture 27" descr="Diagram&#10;&#10;Description automatically generated">
            <a:extLst>
              <a:ext uri="{FF2B5EF4-FFF2-40B4-BE49-F238E27FC236}">
                <a16:creationId xmlns:a16="http://schemas.microsoft.com/office/drawing/2014/main" id="{69CA13F4-9C1B-B784-0E85-758638848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488" y="2235233"/>
            <a:ext cx="4568014" cy="264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7137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>
            <a:extLst>
              <a:ext uri="{FF2B5EF4-FFF2-40B4-BE49-F238E27FC236}">
                <a16:creationId xmlns:a16="http://schemas.microsoft.com/office/drawing/2014/main" id="{1724341E-4F4F-5C14-C9C2-F3EA975BC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433" y="3336784"/>
            <a:ext cx="3511411" cy="245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68895" y="6471319"/>
            <a:ext cx="668565" cy="241069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1F82"/>
                </a:solidFill>
              </a:rPr>
              <a:pPr/>
              <a:t>28</a:t>
            </a:fld>
            <a:endParaRPr lang="en-US" dirty="0">
              <a:solidFill>
                <a:srgbClr val="001F82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1891133" y="646459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772997" cy="908719"/>
          </a:xfrm>
          <a:noFill/>
        </p:spPr>
        <p:txBody>
          <a:bodyPr/>
          <a:lstStyle/>
          <a:p>
            <a:r>
              <a:rPr lang="en-US" sz="4000" dirty="0"/>
              <a:t>Measurements in SM18</a:t>
            </a:r>
            <a:endParaRPr lang="en-GB" sz="40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CD6800C-294B-34DF-E176-7D922490A3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284044"/>
            <a:ext cx="3191817" cy="4255756"/>
          </a:xfrm>
          <a:prstGeom prst="rect">
            <a:avLst/>
          </a:prstGeom>
        </p:spPr>
      </p:pic>
      <p:pic>
        <p:nvPicPr>
          <p:cNvPr id="30" name="Picture 29" descr="A picture containing green, table, bench, wooden&#10;&#10;Description automatically generated">
            <a:extLst>
              <a:ext uri="{FF2B5EF4-FFF2-40B4-BE49-F238E27FC236}">
                <a16:creationId xmlns:a16="http://schemas.microsoft.com/office/drawing/2014/main" id="{0D73E1D4-F9F1-7B2E-C239-EE3CF85EE0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567532" y="1747745"/>
            <a:ext cx="4255756" cy="33283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F55DFD-2BBF-1313-29E7-5957C20E7FE0}"/>
              </a:ext>
            </a:extLst>
          </p:cNvPr>
          <p:cNvSpPr txBox="1"/>
          <p:nvPr/>
        </p:nvSpPr>
        <p:spPr bwMode="auto">
          <a:xfrm>
            <a:off x="788186" y="5726043"/>
            <a:ext cx="108149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Extensive program of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operational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cycles launched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characterize the magnetic field and its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reproducibility from scan to scan </a:t>
            </a: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the </a:t>
            </a:r>
            <a:r>
              <a:rPr lang="en-US" sz="22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rotating-coil technique.</a:t>
            </a:r>
            <a:endParaRPr lang="en-GB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45ED8ED-7C24-9C94-FAF2-D4DB411F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857" y="1094962"/>
            <a:ext cx="3317048" cy="23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2CD4174-E412-E836-297B-BED1A7899527}"/>
              </a:ext>
            </a:extLst>
          </p:cNvPr>
          <p:cNvSpPr txBox="1"/>
          <p:nvPr/>
        </p:nvSpPr>
        <p:spPr>
          <a:xfrm>
            <a:off x="9220778" y="4828674"/>
            <a:ext cx="226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vdM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scans: </a:t>
            </a:r>
            <a:r>
              <a:rPr lang="en-US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rgbClr val="CC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 scans: </a:t>
            </a:r>
            <a:r>
              <a:rPr lang="en-US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6481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ACFB5E-F848-4912-AC92-EC561412DD10}"/>
              </a:ext>
            </a:extLst>
          </p:cNvPr>
          <p:cNvSpPr>
            <a:spLocks noGrp="1"/>
          </p:cNvSpPr>
          <p:nvPr/>
        </p:nvSpPr>
        <p:spPr>
          <a:xfrm>
            <a:off x="1891133" y="646459"/>
            <a:ext cx="8527746" cy="94044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500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41B46A71-CF58-4BA2-B0A8-61CD5F15D9D8}"/>
              </a:ext>
            </a:extLst>
          </p:cNvPr>
          <p:cNvSpPr txBox="1">
            <a:spLocks/>
          </p:cNvSpPr>
          <p:nvPr/>
        </p:nvSpPr>
        <p:spPr>
          <a:xfrm>
            <a:off x="1521160" y="1223459"/>
            <a:ext cx="4568014" cy="1255000"/>
          </a:xfrm>
          <a:prstGeom prst="rect">
            <a:avLst/>
          </a:prstGeom>
          <a:noFill/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80000"/>
              <a:buFont typeface="Arial"/>
              <a:buChar char="•"/>
              <a:defRPr kumimoji="0" sz="3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6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85000"/>
              <a:buFont typeface="Arial"/>
              <a:buChar char="•"/>
              <a:defRPr kumimoji="0" sz="24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9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rgbClr val="003399"/>
              </a:buClr>
              <a:buSzPct val="100000"/>
              <a:buFont typeface="Arial"/>
              <a:buChar char="•"/>
              <a:defRPr kumimoji="0" sz="2000" kern="1200">
                <a:solidFill>
                  <a:srgbClr val="00339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20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772997" cy="908719"/>
          </a:xfrm>
          <a:noFill/>
        </p:spPr>
        <p:txBody>
          <a:bodyPr/>
          <a:lstStyle/>
          <a:p>
            <a:r>
              <a:rPr lang="en-US" sz="4000" dirty="0"/>
              <a:t>Analysis of measurements and simulations (I)</a:t>
            </a:r>
            <a:endParaRPr lang="en-GB" sz="4000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8D79EE2-1D1B-D601-B788-FABEA9F847D3}"/>
              </a:ext>
            </a:extLst>
          </p:cNvPr>
          <p:cNvSpPr/>
          <p:nvPr/>
        </p:nvSpPr>
        <p:spPr>
          <a:xfrm>
            <a:off x="537502" y="1353127"/>
            <a:ext cx="5167599" cy="3047483"/>
          </a:xfrm>
          <a:prstGeom prst="roundRect">
            <a:avLst>
              <a:gd name="adj" fmla="val 5718"/>
            </a:avLst>
          </a:prstGeom>
          <a:solidFill>
            <a:srgbClr val="001F8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5FE095-D55A-3482-D9CC-A3775DB4AC8D}"/>
              </a:ext>
            </a:extLst>
          </p:cNvPr>
          <p:cNvSpPr txBox="1"/>
          <p:nvPr/>
        </p:nvSpPr>
        <p:spPr>
          <a:xfrm>
            <a:off x="653315" y="1356815"/>
            <a:ext cx="4914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Analysis of nonlinear effects due to persistent currents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4724DE3-09B9-E64F-55EB-05417ED8D1F8}"/>
              </a:ext>
            </a:extLst>
          </p:cNvPr>
          <p:cNvSpPr/>
          <p:nvPr/>
        </p:nvSpPr>
        <p:spPr>
          <a:xfrm>
            <a:off x="8066962" y="1339793"/>
            <a:ext cx="3475800" cy="3060819"/>
          </a:xfrm>
          <a:prstGeom prst="roundRect">
            <a:avLst>
              <a:gd name="adj" fmla="val 5718"/>
            </a:avLst>
          </a:prstGeom>
          <a:solidFill>
            <a:srgbClr val="001F8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371DFA-4F55-48A2-2D14-B29B0AF2FEA9}"/>
              </a:ext>
            </a:extLst>
          </p:cNvPr>
          <p:cNvSpPr txBox="1"/>
          <p:nvPr/>
        </p:nvSpPr>
        <p:spPr>
          <a:xfrm>
            <a:off x="8954104" y="2037706"/>
            <a:ext cx="3407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FiDeL Model &amp; beyond </a:t>
            </a:r>
          </a:p>
          <a:p>
            <a:r>
              <a:rPr lang="en-US" dirty="0">
                <a:solidFill>
                  <a:schemeClr val="bg1"/>
                </a:solidFill>
              </a:rPr>
              <a:t>+ impact on the beam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38C1C77-81D7-9B4A-CF55-A82EC8F7807C}"/>
              </a:ext>
            </a:extLst>
          </p:cNvPr>
          <p:cNvSpPr/>
          <p:nvPr/>
        </p:nvSpPr>
        <p:spPr>
          <a:xfrm>
            <a:off x="5791786" y="1353128"/>
            <a:ext cx="2205807" cy="3047483"/>
          </a:xfrm>
          <a:prstGeom prst="roundRect">
            <a:avLst>
              <a:gd name="adj" fmla="val 5718"/>
            </a:avLst>
          </a:prstGeom>
          <a:solidFill>
            <a:srgbClr val="001F8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24">
            <a:extLst>
              <a:ext uri="{FF2B5EF4-FFF2-40B4-BE49-F238E27FC236}">
                <a16:creationId xmlns:a16="http://schemas.microsoft.com/office/drawing/2014/main" id="{7227938A-EC97-4E5B-1BED-32CB8612FC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10" y="2003146"/>
            <a:ext cx="2089774" cy="232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3C91AEF-DCA7-1C9A-47D7-BE48E562A0F3}"/>
              </a:ext>
            </a:extLst>
          </p:cNvPr>
          <p:cNvSpPr txBox="1"/>
          <p:nvPr/>
        </p:nvSpPr>
        <p:spPr>
          <a:xfrm>
            <a:off x="5978998" y="1378088"/>
            <a:ext cx="171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Update of the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ROXIE models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3" name="Picture 30">
            <a:extLst>
              <a:ext uri="{FF2B5EF4-FFF2-40B4-BE49-F238E27FC236}">
                <a16:creationId xmlns:a16="http://schemas.microsoft.com/office/drawing/2014/main" id="{DCFB18C4-2E3A-B87E-31EF-9E4DD86E6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825" y="2017976"/>
            <a:ext cx="3351273" cy="2309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3876164-CFAB-EB58-1F04-F44DD2757163}"/>
              </a:ext>
            </a:extLst>
          </p:cNvPr>
          <p:cNvSpPr txBox="1"/>
          <p:nvPr/>
        </p:nvSpPr>
        <p:spPr>
          <a:xfrm>
            <a:off x="8973951" y="1385861"/>
            <a:ext cx="171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FiDeL model + beyond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Rounded Rectangle 52">
            <a:extLst>
              <a:ext uri="{FF2B5EF4-FFF2-40B4-BE49-F238E27FC236}">
                <a16:creationId xmlns:a16="http://schemas.microsoft.com/office/drawing/2014/main" id="{D99B2AD9-E4C8-58D9-B51B-2E1DC0A1465E}"/>
              </a:ext>
            </a:extLst>
          </p:cNvPr>
          <p:cNvSpPr/>
          <p:nvPr/>
        </p:nvSpPr>
        <p:spPr bwMode="auto">
          <a:xfrm>
            <a:off x="540388" y="5024611"/>
            <a:ext cx="11077267" cy="432048"/>
          </a:xfrm>
          <a:prstGeom prst="roundRect">
            <a:avLst>
              <a:gd name="adj" fmla="val 18463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600"/>
              </a:spcAft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Developed numerical model to account for transitions between major magnetization branches </a:t>
            </a:r>
            <a:endParaRPr lang="pl-PL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676" name="Picture 4" descr="figure 7">
            <a:extLst>
              <a:ext uri="{FF2B5EF4-FFF2-40B4-BE49-F238E27FC236}">
                <a16:creationId xmlns:a16="http://schemas.microsoft.com/office/drawing/2014/main" id="{81D250C0-9890-24A3-E6FC-8F9C11AC8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9" y="2003146"/>
            <a:ext cx="4933068" cy="232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154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696D78-0E04-BF22-5FA9-B8676246C289}"/>
              </a:ext>
            </a:extLst>
          </p:cNvPr>
          <p:cNvSpPr txBox="1">
            <a:spLocks/>
          </p:cNvSpPr>
          <p:nvPr/>
        </p:nvSpPr>
        <p:spPr bwMode="auto">
          <a:xfrm>
            <a:off x="541137" y="1327857"/>
            <a:ext cx="5770887" cy="37300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Optimization of the beam screen for the FCC </a:t>
            </a:r>
            <a:b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injection kicker magnets, Ph.D. at EPFL (2019)</a:t>
            </a:r>
          </a:p>
          <a:p>
            <a:pPr>
              <a:spcBef>
                <a:spcPts val="600"/>
              </a:spcBef>
            </a:pPr>
            <a:endParaRPr lang="en-GB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Contribution to the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upgrade</a:t>
            </a: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</a:t>
            </a:r>
            <a:r>
              <a:rPr lang="en-GB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LHC Injection Kicker Magnet (LHC MKI)</a:t>
            </a: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endParaRPr lang="en-GB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the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novel concept 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helical beam screen</a:t>
            </a:r>
          </a:p>
          <a:p>
            <a:pPr marL="666900" lvl="1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Improved high-voltage performance </a:t>
            </a:r>
          </a:p>
          <a:p>
            <a:pPr marL="666900" lvl="1" indent="-34290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Reduced beam-coupling impedance</a:t>
            </a:r>
          </a:p>
          <a:p>
            <a:endParaRPr lang="en-US" b="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-5844"/>
            <a:ext cx="11376025" cy="908719"/>
          </a:xfrm>
        </p:spPr>
        <p:txBody>
          <a:bodyPr/>
          <a:lstStyle/>
          <a:p>
            <a:r>
              <a:rPr lang="en-US" sz="4000" dirty="0"/>
              <a:t>Doctoral Student in TE-ABT-PPE (2016-2019)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61" name="Picture 60" descr="A picture containing indoor, several, miller&#10;&#10;Description automatically generated">
            <a:extLst>
              <a:ext uri="{FF2B5EF4-FFF2-40B4-BE49-F238E27FC236}">
                <a16:creationId xmlns:a16="http://schemas.microsoft.com/office/drawing/2014/main" id="{55474820-C1DC-C2E4-E7F3-27E0AE271C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03916" y="4982224"/>
            <a:ext cx="2190210" cy="1443676"/>
          </a:xfrm>
          <a:prstGeom prst="rect">
            <a:avLst/>
          </a:prstGeom>
          <a:effectLst>
            <a:outerShdw blurRad="50800" dist="38100" dir="2700000" algn="tl" rotWithShape="0">
              <a:srgbClr val="93B4FF">
                <a:alpha val="40000"/>
              </a:srgbClr>
            </a:outerShdw>
          </a:effectLst>
        </p:spPr>
      </p:pic>
      <p:pic>
        <p:nvPicPr>
          <p:cNvPr id="6" name="Picture 5" descr="Diagram, schematic&#10;&#10;Description automatically generated">
            <a:extLst>
              <a:ext uri="{FF2B5EF4-FFF2-40B4-BE49-F238E27FC236}">
                <a16:creationId xmlns:a16="http://schemas.microsoft.com/office/drawing/2014/main" id="{2D23F0E9-623D-1880-899C-0811A16BB5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4205" y="1663019"/>
            <a:ext cx="2445417" cy="8752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C08A30-275B-182E-3E5B-362890BFCB72}"/>
              </a:ext>
            </a:extLst>
          </p:cNvPr>
          <p:cNvSpPr txBox="1"/>
          <p:nvPr/>
        </p:nvSpPr>
        <p:spPr bwMode="auto">
          <a:xfrm>
            <a:off x="7238183" y="989303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Conceptual design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348A43-14BB-B5FF-9033-A4209563EB63}"/>
              </a:ext>
            </a:extLst>
          </p:cNvPr>
          <p:cNvSpPr txBox="1"/>
          <p:nvPr/>
        </p:nvSpPr>
        <p:spPr bwMode="auto">
          <a:xfrm>
            <a:off x="6957394" y="4424885"/>
            <a:ext cx="26832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measurements (LHC MKI) and signal processing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698B52-92CE-2196-2135-17BFDB9FD920}"/>
              </a:ext>
            </a:extLst>
          </p:cNvPr>
          <p:cNvSpPr txBox="1"/>
          <p:nvPr/>
        </p:nvSpPr>
        <p:spPr bwMode="auto">
          <a:xfrm>
            <a:off x="9701659" y="4431307"/>
            <a:ext cx="19666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 validation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 descr="A carved pumpkin on a table&#10;&#10;Description automatically generated with low confidence">
            <a:extLst>
              <a:ext uri="{FF2B5EF4-FFF2-40B4-BE49-F238E27FC236}">
                <a16:creationId xmlns:a16="http://schemas.microsoft.com/office/drawing/2014/main" id="{A8C4EE81-0AC0-DC28-BEA6-1D75351608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710556" y="4973044"/>
            <a:ext cx="1981949" cy="14866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C3E7E7-D761-719A-1C3F-20DB1F0476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847" y="1651367"/>
            <a:ext cx="1856903" cy="87528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F8FAB00-7241-74BA-6BEF-A71EBC515492}"/>
              </a:ext>
            </a:extLst>
          </p:cNvPr>
          <p:cNvSpPr txBox="1"/>
          <p:nvPr/>
        </p:nvSpPr>
        <p:spPr bwMode="auto">
          <a:xfrm>
            <a:off x="9206328" y="980386"/>
            <a:ext cx="29011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Electric-circuit simulations</a:t>
            </a:r>
            <a:b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(Cadence PSpice)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7C9D98-2D91-7368-12B0-737F9BAA0FB0}"/>
              </a:ext>
            </a:extLst>
          </p:cNvPr>
          <p:cNvSpPr txBox="1"/>
          <p:nvPr/>
        </p:nvSpPr>
        <p:spPr bwMode="auto">
          <a:xfrm>
            <a:off x="7203915" y="2627096"/>
            <a:ext cx="49880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2075" algn="ctr">
              <a:spcAft>
                <a:spcPts val="300"/>
              </a:spcAft>
            </a:pPr>
            <a:r>
              <a:rPr lang="en-US" sz="1600" i="1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 simulations (CST Studio Suite, Opera-2D) </a:t>
            </a:r>
            <a:endParaRPr lang="en-GB" sz="1600" dirty="0">
              <a:solidFill>
                <a:srgbClr val="0033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DACA885-121F-63A9-0F3F-FD20F9806F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9016" y="2977302"/>
            <a:ext cx="5090606" cy="146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513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  <a:noFill/>
        </p:spPr>
        <p:txBody>
          <a:bodyPr/>
          <a:lstStyle/>
          <a:p>
            <a:r>
              <a:rPr lang="en-US" sz="4000" dirty="0"/>
              <a:t>Benchmark of the proposed model</a:t>
            </a:r>
            <a:endParaRPr lang="en-GB" sz="4000" dirty="0"/>
          </a:p>
        </p:txBody>
      </p:sp>
      <p:pic>
        <p:nvPicPr>
          <p:cNvPr id="15362" name="Picture 2" descr="figure 13">
            <a:extLst>
              <a:ext uri="{FF2B5EF4-FFF2-40B4-BE49-F238E27FC236}">
                <a16:creationId xmlns:a16="http://schemas.microsoft.com/office/drawing/2014/main" id="{9693EEDE-E9A9-8DC8-F77F-C04C324B2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144769"/>
            <a:ext cx="4740918" cy="318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CA13FA-891F-44FE-4069-33D5BA8F646E}"/>
              </a:ext>
            </a:extLst>
          </p:cNvPr>
          <p:cNvSpPr txBox="1"/>
          <p:nvPr/>
        </p:nvSpPr>
        <p:spPr bwMode="auto">
          <a:xfrm>
            <a:off x="419003" y="1138104"/>
            <a:ext cx="530979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1" dirty="0">
                <a:solidFill>
                  <a:srgbClr val="003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the measured magnetization-branch transitions (markers) and the proposed extended FiDeL model for the MCBC magnet (dashed lines). </a:t>
            </a:r>
            <a:endParaRPr lang="en-GB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364" name="Picture 4" descr="figure 19">
            <a:hlinkClick r:id="rId4"/>
            <a:extLst>
              <a:ext uri="{FF2B5EF4-FFF2-40B4-BE49-F238E27FC236}">
                <a16:creationId xmlns:a16="http://schemas.microsoft.com/office/drawing/2014/main" id="{161E4C6A-B090-0962-513E-72E62BE7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200" y="2174117"/>
            <a:ext cx="4740918" cy="319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767A1B4-9BEC-62A3-B0D5-5C2079ADCE9D}"/>
              </a:ext>
            </a:extLst>
          </p:cNvPr>
          <p:cNvSpPr txBox="1"/>
          <p:nvPr/>
        </p:nvSpPr>
        <p:spPr bwMode="auto">
          <a:xfrm>
            <a:off x="6645411" y="1211659"/>
            <a:ext cx="4464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i="1" dirty="0">
                <a:solidFill>
                  <a:srgbClr val="0033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Predicted and measured impact of magnetic hysteresis on the transverse displacement</a:t>
            </a:r>
            <a:endParaRPr lang="en-GB" i="1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ounded Rectangle 18">
            <a:extLst>
              <a:ext uri="{FF2B5EF4-FFF2-40B4-BE49-F238E27FC236}">
                <a16:creationId xmlns:a16="http://schemas.microsoft.com/office/drawing/2014/main" id="{9F619D41-75AE-EB03-DEA9-5BD891AFA99B}"/>
              </a:ext>
            </a:extLst>
          </p:cNvPr>
          <p:cNvSpPr/>
          <p:nvPr/>
        </p:nvSpPr>
        <p:spPr bwMode="auto">
          <a:xfrm>
            <a:off x="1127448" y="5624381"/>
            <a:ext cx="10441160" cy="660352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sz="14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Chmieli</a:t>
            </a:r>
            <a:r>
              <a:rPr lang="pl-PL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ń</a:t>
            </a:r>
            <a:r>
              <a:rPr lang="en-GB" sz="14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ska, A., et al.  </a:t>
            </a:r>
            <a:r>
              <a:rPr lang="en-GB" sz="1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"Magnetization in superconducting corrector magnets and impact on luminosity–calibration scans in the Large Hadron Collider." </a:t>
            </a:r>
            <a:r>
              <a:rPr lang="fr-FR" sz="1400" i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</a:t>
            </a:r>
            <a:r>
              <a:rPr lang="fr-FR" sz="1400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Phys. J. Plus </a:t>
            </a:r>
            <a:r>
              <a:rPr lang="fr-FR" sz="14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(2023) 138: 796.</a:t>
            </a:r>
            <a:endParaRPr lang="en-GB" sz="140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88A02D-56B5-9774-9492-E0077E15DA4B}"/>
              </a:ext>
            </a:extLst>
          </p:cNvPr>
          <p:cNvSpPr txBox="1"/>
          <p:nvPr/>
        </p:nvSpPr>
        <p:spPr>
          <a:xfrm>
            <a:off x="9061986" y="1891750"/>
            <a:ext cx="2055303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rgbClr val="0033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 of M. Hostettler</a:t>
            </a:r>
            <a:endParaRPr lang="en-GB" sz="1400" dirty="0">
              <a:solidFill>
                <a:srgbClr val="00339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324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0000"/>
                </a:solidFill>
              </a:rPr>
              <a:pPr/>
              <a:t>31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  <a:noFill/>
        </p:spPr>
        <p:txBody>
          <a:bodyPr/>
          <a:lstStyle/>
          <a:p>
            <a:r>
              <a:rPr lang="en-US" sz="4000" dirty="0"/>
              <a:t>Magnetic model for the MCBXF (I) </a:t>
            </a:r>
            <a:endParaRPr lang="en-GB" sz="4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46297A-A4E8-60ED-1271-1F5B3357B2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1611093"/>
            <a:ext cx="4518010" cy="32434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8A3F7C-0197-8C2D-2E3D-D35319920DEA}"/>
              </a:ext>
            </a:extLst>
          </p:cNvPr>
          <p:cNvSpPr txBox="1"/>
          <p:nvPr/>
        </p:nvSpPr>
        <p:spPr bwMode="auto">
          <a:xfrm>
            <a:off x="1550249" y="1241761"/>
            <a:ext cx="2952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MCBXF</a:t>
            </a:r>
            <a:endParaRPr lang="en-GB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449320CE-5882-2912-A85A-F7007DB83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6958" y="1747270"/>
            <a:ext cx="6415042" cy="336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574BDC5-36AC-C135-29B4-7C77FDFDB2F2}"/>
              </a:ext>
            </a:extLst>
          </p:cNvPr>
          <p:cNvSpPr txBox="1"/>
          <p:nvPr/>
        </p:nvSpPr>
        <p:spPr bwMode="auto">
          <a:xfrm>
            <a:off x="7320136" y="1426427"/>
            <a:ext cx="2952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Powering cycles</a:t>
            </a:r>
            <a:endParaRPr lang="en-GB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1">
            <a:extLst>
              <a:ext uri="{FF2B5EF4-FFF2-40B4-BE49-F238E27FC236}">
                <a16:creationId xmlns:a16="http://schemas.microsoft.com/office/drawing/2014/main" id="{7F12E3EA-24AA-BEDE-59DD-FF43A857978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911424" y="5043005"/>
            <a:ext cx="3769931" cy="114646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285750" lvl="1" indent="0" algn="ctr">
              <a:spcBef>
                <a:spcPts val="0"/>
              </a:spcBef>
              <a:buNone/>
            </a:pPr>
            <a: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  <a:t>Inner coil provides vertical field </a:t>
            </a:r>
            <a:b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</a:br>
            <a: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  <a:t>(main field B1, normal)</a:t>
            </a:r>
          </a:p>
          <a:p>
            <a:pPr marL="285750" lvl="1" indent="0" algn="ctr">
              <a:spcBef>
                <a:spcPts val="0"/>
              </a:spcBef>
              <a:buNone/>
            </a:pPr>
            <a: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  <a:t>Outer coil provides horizontal field </a:t>
            </a:r>
            <a:b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</a:br>
            <a:r>
              <a:rPr lang="en-US" b="0" dirty="0">
                <a:solidFill>
                  <a:srgbClr val="000000"/>
                </a:solidFill>
                <a:ea typeface="Calibri" panose="020F0502020204030204" pitchFamily="34" charset="0"/>
              </a:rPr>
              <a:t>(main field A1, skew).</a:t>
            </a:r>
          </a:p>
        </p:txBody>
      </p:sp>
    </p:spTree>
    <p:extLst>
      <p:ext uri="{BB962C8B-B14F-4D97-AF65-F5344CB8AC3E}">
        <p14:creationId xmlns:p14="http://schemas.microsoft.com/office/powerpoint/2010/main" val="9860334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2">
            <a:extLst>
              <a:ext uri="{FF2B5EF4-FFF2-40B4-BE49-F238E27FC236}">
                <a16:creationId xmlns:a16="http://schemas.microsoft.com/office/drawing/2014/main" id="{8405C8DE-A262-D450-EFE9-D5A2C38AF4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1448780"/>
            <a:ext cx="854074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0000"/>
                </a:solidFill>
              </a:rPr>
              <a:pPr/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  <a:noFill/>
        </p:spPr>
        <p:txBody>
          <a:bodyPr/>
          <a:lstStyle/>
          <a:p>
            <a:r>
              <a:rPr lang="en-US" sz="4000" dirty="0"/>
              <a:t>Identifying the problem</a:t>
            </a:r>
            <a:endParaRPr lang="en-GB" sz="4000" dirty="0"/>
          </a:p>
        </p:txBody>
      </p:sp>
      <p:sp>
        <p:nvSpPr>
          <p:cNvPr id="16" name="Content Placeholder 21">
            <a:extLst>
              <a:ext uri="{FF2B5EF4-FFF2-40B4-BE49-F238E27FC236}">
                <a16:creationId xmlns:a16="http://schemas.microsoft.com/office/drawing/2014/main" id="{4F1AF5E2-6690-15FF-4A13-BB0811B1C326}"/>
              </a:ext>
            </a:extLst>
          </p:cNvPr>
          <p:cNvSpPr txBox="1">
            <a:spLocks/>
          </p:cNvSpPr>
          <p:nvPr/>
        </p:nvSpPr>
        <p:spPr>
          <a:xfrm>
            <a:off x="191344" y="5595338"/>
            <a:ext cx="11243644" cy="70788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0">
              <a:spcBef>
                <a:spcPts val="0"/>
              </a:spcBef>
              <a:buNone/>
            </a:pPr>
            <a:r>
              <a:rPr lang="en-US" sz="23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development of FiDeL model is particularly challenging due to angular dependence of saturation (and persistent current magnetization).</a:t>
            </a:r>
          </a:p>
        </p:txBody>
      </p:sp>
    </p:spTree>
    <p:extLst>
      <p:ext uri="{BB962C8B-B14F-4D97-AF65-F5344CB8AC3E}">
        <p14:creationId xmlns:p14="http://schemas.microsoft.com/office/powerpoint/2010/main" val="41471344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A1423-1FFC-459B-8AB3-E30A497F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55CD6E-CEAF-204F-4F4B-59F789B8EDB3}"/>
                  </a:ext>
                </a:extLst>
              </p:cNvPr>
              <p:cNvSpPr txBox="1"/>
              <p:nvPr/>
            </p:nvSpPr>
            <p:spPr>
              <a:xfrm>
                <a:off x="995007" y="4759050"/>
                <a:ext cx="10648353" cy="7884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sat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nary>
                      <m:naryPr>
                        <m:chr m:val="∑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sSubSup>
                      <m:sSubSupPr>
                        <m:ctrlPr>
                          <a:rPr lang="en-GB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GB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𝐵</m:t>
                            </m:r>
                          </m:sup>
                        </m:sSubSup>
                        <m:d>
                          <m:dPr>
                            <m:ctrlP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_1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endParaRPr lang="en-US" sz="2000" b="0" i="0" dirty="0">
                  <a:solidFill>
                    <a:srgbClr val="FF0000"/>
                  </a:solidFill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sat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sSub>
                      <m:sSub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sSubSup>
                      <m:sSubSupPr>
                        <m:ctrlPr>
                          <a:rPr lang="en-GB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𝐴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GB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)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𝐴</m:t>
                            </m:r>
                          </m:sup>
                        </m:sSubSup>
                        <m:d>
                          <m:dPr>
                            <m:ctrlP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_2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</a:t>
                </a:r>
                <a:endParaRPr lang="en-GB" sz="2000" b="0" i="0" dirty="0">
                  <a:solidFill>
                    <a:srgbClr val="FF0000"/>
                  </a:solidFill>
                  <a:latin typeface="Cambria Math" panose="02040503050406030204" pitchFamily="18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A55CD6E-CEAF-204F-4F4B-59F789B8ED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07" y="4759050"/>
                <a:ext cx="10648353" cy="788421"/>
              </a:xfrm>
              <a:prstGeom prst="rect">
                <a:avLst/>
              </a:prstGeom>
              <a:blipFill>
                <a:blip r:embed="rId2"/>
                <a:stretch>
                  <a:fillRect t="-59690" b="-914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10809BC2-40DE-F9C8-6579-44A6B3B6C64C}"/>
              </a:ext>
            </a:extLst>
          </p:cNvPr>
          <p:cNvGrpSpPr/>
          <p:nvPr/>
        </p:nvGrpSpPr>
        <p:grpSpPr>
          <a:xfrm>
            <a:off x="3620342" y="2905542"/>
            <a:ext cx="4684480" cy="1654328"/>
            <a:chOff x="3103419" y="2931424"/>
            <a:chExt cx="4684480" cy="153026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87FE696-581F-B60E-7440-A3B51073B179}"/>
                </a:ext>
              </a:extLst>
            </p:cNvPr>
            <p:cNvSpPr/>
            <p:nvPr/>
          </p:nvSpPr>
          <p:spPr>
            <a:xfrm>
              <a:off x="3103419" y="2931424"/>
              <a:ext cx="4684480" cy="1511981"/>
            </a:xfrm>
            <a:prstGeom prst="roundRect">
              <a:avLst>
                <a:gd name="adj" fmla="val 11273"/>
              </a:avLst>
            </a:prstGeom>
            <a:solidFill>
              <a:srgbClr val="008000">
                <a:alpha val="12000"/>
              </a:srgbClr>
            </a:solidFill>
            <a:ln w="349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0CCF043-993F-B35B-39A0-736F916F7517}"/>
                    </a:ext>
                  </a:extLst>
                </p:cNvPr>
                <p:cNvSpPr txBox="1"/>
                <p:nvPr/>
              </p:nvSpPr>
              <p:spPr>
                <a:xfrm>
                  <a:off x="3433754" y="3042960"/>
                  <a:ext cx="4004583" cy="6547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sat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 </m:t>
                        </m:r>
                        <m:sSubSup>
                          <m:sSub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sat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oMath>
                    </m:oMathPara>
                  </a14:m>
                  <a:endParaRPr lang="en-GB" sz="20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sat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 </m:t>
                        </m:r>
                        <m:r>
                          <a:rPr lang="en-GB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↦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  </m:t>
                        </m:r>
                        <m:sSubSup>
                          <m:sSub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sat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)</m:t>
                        </m:r>
                      </m:oMath>
                    </m:oMathPara>
                  </a14:m>
                  <a:endParaRPr lang="en-GB" sz="2000" dirty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C0CCF043-993F-B35B-39A0-736F916F75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33754" y="3042960"/>
                  <a:ext cx="4004583" cy="654797"/>
                </a:xfrm>
                <a:prstGeom prst="rect">
                  <a:avLst/>
                </a:prstGeom>
                <a:blipFill>
                  <a:blip r:embed="rId3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248AA5C-46F6-2B6F-F524-5144827EBD55}"/>
                    </a:ext>
                  </a:extLst>
                </p:cNvPr>
                <p:cNvSpPr txBox="1"/>
                <p:nvPr/>
              </p:nvSpPr>
              <p:spPr>
                <a:xfrm>
                  <a:off x="3103419" y="3753798"/>
                  <a:ext cx="4497549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</m:oMath>
                  </a14:m>
                  <a:r>
                    <a:rPr lang="en-GB" sz="2000" dirty="0"/>
                    <a:t> - inner current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oMath>
                  </a14:m>
                  <a:r>
                    <a:rPr lang="en-GB" sz="2000" dirty="0">
                      <a:solidFill>
                        <a:srgbClr val="008000"/>
                      </a:solidFill>
                    </a:rPr>
                    <a:t> - outer current </a:t>
                  </a:r>
                  <a:endParaRPr lang="en-GB" sz="2000" dirty="0">
                    <a:solidFill>
                      <a:srgbClr val="0099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248AA5C-46F6-2B6F-F524-5144827EBD5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3419" y="3753798"/>
                  <a:ext cx="4497549" cy="707886"/>
                </a:xfrm>
                <a:prstGeom prst="rect">
                  <a:avLst/>
                </a:prstGeom>
                <a:blipFill>
                  <a:blip r:embed="rId4"/>
                  <a:stretch>
                    <a:fillRect t="-3175" b="-634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1255AA-38FC-1111-D251-1618B0821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Agnieszka Chmieli</a:t>
            </a:r>
            <a:r>
              <a:rPr lang="en-GB" dirty="0"/>
              <a:t>ń</a:t>
            </a:r>
            <a:r>
              <a:rPr lang="en-US" dirty="0"/>
              <a:t>ska | Development of the MCBXF FiDeL Model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07B6AE4-4436-E72E-D5E7-502CE0EA53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04/10/2022</a:t>
            </a:r>
            <a:endParaRPr lang="en-US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E432A4-C947-512A-E9E3-C35C038BB9B5}"/>
                  </a:ext>
                </a:extLst>
              </p:cNvPr>
              <p:cNvSpPr txBox="1"/>
              <p:nvPr/>
            </p:nvSpPr>
            <p:spPr>
              <a:xfrm>
                <a:off x="1029923" y="1443957"/>
                <a:ext cx="11322761" cy="15994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sat</m:t>
                        </m:r>
                        <m: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(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)= </m:t>
                    </m:r>
                    <m:nary>
                      <m:naryPr>
                        <m:chr m:val="∑"/>
                        <m:ctrlP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𝑖</m:t>
                        </m:r>
                        <m: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=1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</m:e>
                    </m:nary>
                    <m:sSub>
                      <m:sSub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l-GR" sz="2000" b="0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𝑖</m:t>
                            </m:r>
                          </m:sup>
                        </m:sSubSup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</m:oMath>
                </a14:m>
                <a:r>
                  <a:rPr lang="en-US" sz="2000" b="0" dirty="0">
                    <a:solidFill>
                      <a:srgbClr val="0033A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2000" dirty="0">
                    <a:solidFill>
                      <a:srgbClr val="0033A0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sz="2000" dirty="0">
                    <a:solidFill>
                      <a:srgbClr val="0033A0"/>
                    </a:solidFill>
                    <a:latin typeface="+mj-lt"/>
                    <a:ea typeface="Cambria Math" panose="02040503050406030204" pitchFamily="18" charset="0"/>
                    <a:cs typeface="Calibri" panose="020F0502020204030204" pitchFamily="34" charset="0"/>
                  </a:rPr>
                  <a:t>where: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d>
                      <m:d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a:rPr lang="en-GB" sz="2000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2000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i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nom</m:t>
                            </m:r>
                          </m:sub>
                        </m:sSub>
                      </m:e>
                    </m:d>
                    <m:r>
                      <a:rPr lang="en-US" sz="2000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=−</m:t>
                    </m:r>
                    <m:f>
                      <m:f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1+</m:t>
                        </m:r>
                        <m:func>
                          <m:funcPr>
                            <m:ctrlP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erf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rgbClr val="0033A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2000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000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b>
                                  <m:sup>
                                    <m:r>
                                      <a:rPr lang="en-GB" sz="2000" b="0" i="1" smtClean="0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 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sz="2000" i="1">
                                        <a:solidFill>
                                          <a:srgbClr val="0033A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i="1">
                                            <a:solidFill>
                                              <a:srgbClr val="0033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</m:ctrlPr>
                                      </m:fPr>
                                      <m:num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000" i="1">
                                                    <a:solidFill>
                                                      <a:srgbClr val="0033A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Calibri" panose="020F0502020204030204" pitchFamily="34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i="1">
                                                    <a:solidFill>
                                                      <a:srgbClr val="0033A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Calibri" panose="020F0502020204030204" pitchFamily="34" charset="0"/>
                                                  </a:rPr>
                                                  <m:t>𝐼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sz="2000" b="0" i="1" smtClean="0">
                                                    <a:solidFill>
                                                      <a:srgbClr val="0033A0"/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  <a:cs typeface="Calibri" panose="020F0502020204030204" pitchFamily="34" charset="0"/>
                                                  </a:rPr>
                                                  <m:t>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  <m:r>
                                          <a:rPr lang="en-US" sz="2000" i="1">
                                            <a:solidFill>
                                              <a:srgbClr val="0033A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Calibri" panose="020F0502020204030204" pitchFamily="34" charset="0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0</m:t>
                                            </m:r>
                                          </m:sub>
                                          <m:sup>
                                            <m:r>
                                              <a:rPr lang="en-GB" sz="2000" b="0" i="1" smtClean="0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 </m:t>
                                            </m:r>
                                          </m:sup>
                                        </m:sSubSup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i="1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𝐼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>
                                                <a:solidFill>
                                                  <a:srgbClr val="0033A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  <a:cs typeface="Calibri" panose="020F0502020204030204" pitchFamily="34" charset="0"/>
                                              </a:rPr>
                                              <m:t>nom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</m:d>
                          </m:e>
                        </m:func>
                      </m:e>
                    </m:d>
                  </m:oMath>
                </a14:m>
                <a:r>
                  <a:rPr lang="en-GB" sz="2000" dirty="0">
                    <a:solidFill>
                      <a:srgbClr val="0033A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  <a:br>
                  <a:rPr lang="en-US" sz="2000" i="1" dirty="0">
                    <a:solidFill>
                      <a:srgbClr val="0033A0"/>
                    </a:solidFill>
                    <a:latin typeface="Cambria Math" panose="02040503050406030204" pitchFamily="18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𝑚</m:t>
                    </m:r>
                  </m:oMath>
                </a14:m>
                <a:r>
                  <a:rPr lang="en-GB" sz="2000" dirty="0">
                    <a:solidFill>
                      <a:srgbClr val="0033A0"/>
                    </a:solidFill>
                  </a:rPr>
                  <a:t> – multipole,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GB" sz="2000" i="1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sup>
                        </m:sSubSup>
                        <m:r>
                          <a:rPr lang="en-GB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000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bSup>
                      <m:sSubSup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GB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r>
                      <a:rPr lang="en-US" sz="2000" i="1">
                        <a:solidFill>
                          <a:srgbClr val="0033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nom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33A0"/>
                    </a:solidFill>
                  </a:rPr>
                  <a:t> – fitting parameters. </a:t>
                </a:r>
              </a:p>
              <a:p>
                <a:endParaRPr lang="en-GB" sz="1600" dirty="0"/>
              </a:p>
              <a:p>
                <a:r>
                  <a:rPr lang="en-GB" sz="17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E432A4-C947-512A-E9E3-C35C038BB9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923" y="1443957"/>
                <a:ext cx="11322761" cy="15994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4A84AE3-439A-F506-EB0F-148BF920F11D}"/>
              </a:ext>
            </a:extLst>
          </p:cNvPr>
          <p:cNvSpPr txBox="1"/>
          <p:nvPr/>
        </p:nvSpPr>
        <p:spPr>
          <a:xfrm>
            <a:off x="660399" y="1136232"/>
            <a:ext cx="336425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200" b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Original definition: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248E2F-D2C3-4ABF-5F64-8792EB85A0EB}"/>
                  </a:ext>
                </a:extLst>
              </p:cNvPr>
              <p:cNvSpPr txBox="1"/>
              <p:nvPr/>
            </p:nvSpPr>
            <p:spPr>
              <a:xfrm>
                <a:off x="995007" y="5599632"/>
                <a:ext cx="10293516" cy="43973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000" b="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where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𝐺</m:t>
                        </m:r>
                      </m:e>
                      <m:sub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𝑚</m:t>
                        </m:r>
                      </m:sub>
                      <m:sup>
                        <m:r>
                          <a:rPr lang="en-US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p>
                    </m:sSubSup>
                    <m:d>
                      <m:dPr>
                        <m:ctrlPr>
                          <a:rPr lang="en-GB" sz="20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  <m:r>
                              <a:rPr lang="en-GB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,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a function of inner and outer current (determined experimentally). 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248E2F-D2C3-4ABF-5F64-8792EB85A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07" y="5599632"/>
                <a:ext cx="10293516" cy="439736"/>
              </a:xfrm>
              <a:prstGeom prst="rect">
                <a:avLst/>
              </a:prstGeom>
              <a:blipFill>
                <a:blip r:embed="rId6"/>
                <a:stretch>
                  <a:fillRect l="-592" t="-2778"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BD37E3F2-BB0B-3F89-D871-A92B056DB6EB}"/>
              </a:ext>
            </a:extLst>
          </p:cNvPr>
          <p:cNvSpPr txBox="1"/>
          <p:nvPr/>
        </p:nvSpPr>
        <p:spPr>
          <a:xfrm>
            <a:off x="537967" y="2577246"/>
            <a:ext cx="617437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Proposal:</a:t>
            </a:r>
            <a:endParaRPr lang="en-GB" sz="2200" dirty="0">
              <a:solidFill>
                <a:srgbClr val="0033A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2756DBA0-892B-A533-0361-4849CE113EDE}"/>
              </a:ext>
            </a:extLst>
          </p:cNvPr>
          <p:cNvSpPr txBox="1">
            <a:spLocks/>
          </p:cNvSpPr>
          <p:nvPr/>
        </p:nvSpPr>
        <p:spPr bwMode="auto">
          <a:xfrm>
            <a:off x="520471" y="33772"/>
            <a:ext cx="11376025" cy="908719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/>
              <a:t>Proposed model (I)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30669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A1423-1FFC-459B-8AB3-E30A497F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7255C6A-2115-2726-2C37-3114A2B10857}"/>
                  </a:ext>
                </a:extLst>
              </p:cNvPr>
              <p:cNvSpPr txBox="1"/>
              <p:nvPr/>
            </p:nvSpPr>
            <p:spPr>
              <a:xfrm>
                <a:off x="-394305" y="2228824"/>
                <a:ext cx="10137817" cy="8712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sat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num>
                            <m:den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+∆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</m:d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𝛼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+∆</m:t>
                                  </m:r>
                                </m:den>
                              </m:f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nom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r>
                        <a:rPr lang="en-GB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7255C6A-2115-2726-2C37-3114A2B108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94305" y="2228824"/>
                <a:ext cx="10137817" cy="8712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Brace 9">
            <a:extLst>
              <a:ext uri="{FF2B5EF4-FFF2-40B4-BE49-F238E27FC236}">
                <a16:creationId xmlns:a16="http://schemas.microsoft.com/office/drawing/2014/main" id="{DD9CC3A4-8AAB-792F-92F2-BEB550D6E2E2}"/>
              </a:ext>
            </a:extLst>
          </p:cNvPr>
          <p:cNvSpPr/>
          <p:nvPr/>
        </p:nvSpPr>
        <p:spPr>
          <a:xfrm rot="16200000">
            <a:off x="3623470" y="1388717"/>
            <a:ext cx="307327" cy="16192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B829A4E3-227B-2551-D948-0442D3CF8820}"/>
              </a:ext>
            </a:extLst>
          </p:cNvPr>
          <p:cNvSpPr/>
          <p:nvPr/>
        </p:nvSpPr>
        <p:spPr>
          <a:xfrm rot="16200000">
            <a:off x="5980622" y="1390355"/>
            <a:ext cx="307327" cy="15485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C5145B-87ED-9B6F-423E-CC3DDD5B5890}"/>
                  </a:ext>
                </a:extLst>
              </p:cNvPr>
              <p:cNvSpPr txBox="1"/>
              <p:nvPr/>
            </p:nvSpPr>
            <p:spPr>
              <a:xfrm>
                <a:off x="3090233" y="1565280"/>
                <a:ext cx="1425844" cy="415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80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sz="18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sz="1800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sup>
                      </m:sSubSup>
                      <m:d>
                        <m:dPr>
                          <m:ctrlPr>
                            <a:rPr lang="en-GB" sz="18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5C5145B-87ED-9B6F-423E-CC3DDD5B5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233" y="1565280"/>
                <a:ext cx="1425844" cy="4152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7C0A8DF-7E56-2198-D951-F26E3B72DD0B}"/>
                  </a:ext>
                </a:extLst>
              </p:cNvPr>
              <p:cNvSpPr txBox="1"/>
              <p:nvPr/>
            </p:nvSpPr>
            <p:spPr>
              <a:xfrm>
                <a:off x="5459189" y="1548965"/>
                <a:ext cx="1425844" cy="417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𝐵</m:t>
                          </m:r>
                        </m:sup>
                      </m:sSubSup>
                      <m:d>
                        <m:dPr>
                          <m:ctrlPr>
                            <a:rPr lang="en-GB" sz="18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7C0A8DF-7E56-2198-D951-F26E3B72D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9189" y="1548965"/>
                <a:ext cx="1425844" cy="4176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B0AA107-5FFE-E762-CCFD-3864AEF3CD5B}"/>
                  </a:ext>
                </a:extLst>
              </p:cNvPr>
              <p:cNvSpPr txBox="1"/>
              <p:nvPr/>
            </p:nvSpPr>
            <p:spPr>
              <a:xfrm>
                <a:off x="64168" y="3893182"/>
                <a:ext cx="9980908" cy="1490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sat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 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𝑁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</m:e>
                      </m:nary>
                      <m:sSub>
                        <m:sSub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𝑎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el-GR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l-GR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− </m:t>
                              </m:r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+∆</m:t>
                              </m:r>
                            </m:den>
                          </m:f>
                          <m: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𝑏</m:t>
                          </m:r>
                        </m:e>
                      </m:d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Σ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𝑎</m:t>
                                  </m:r>
                                </m:num>
                                <m:den>
                                  <m:f>
                                    <m:fPr>
                                      <m:ctrlPr>
                                        <a:rPr lang="el-GR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l-GR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l-GR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− </m:t>
                                  </m:r>
                                  <m:r>
                                    <a:rPr lang="en-GB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𝛼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GB" i="1">
                                          <a:solidFill>
                                            <a:srgbClr val="008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GB" i="1">
                                              <a:solidFill>
                                                <a:srgbClr val="008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0" i="1" smtClean="0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+</m:t>
                                  </m:r>
                                  <m:r>
                                    <a:rPr lang="en-US" i="1">
                                      <a:solidFill>
                                        <a:srgbClr val="008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∆</m:t>
                                  </m:r>
                                </m:den>
                              </m:f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+</m:t>
                              </m:r>
                              <m:r>
                                <a:rPr lang="en-GB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𝑏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 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𝑚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𝑖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nom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endParaRPr lang="en-GB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B0AA107-5FFE-E762-CCFD-3864AEF3C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8" y="3893182"/>
                <a:ext cx="9980908" cy="14902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ight Brace 24">
            <a:extLst>
              <a:ext uri="{FF2B5EF4-FFF2-40B4-BE49-F238E27FC236}">
                <a16:creationId xmlns:a16="http://schemas.microsoft.com/office/drawing/2014/main" id="{06814926-AD23-876B-3396-656BF180709C}"/>
              </a:ext>
            </a:extLst>
          </p:cNvPr>
          <p:cNvSpPr/>
          <p:nvPr/>
        </p:nvSpPr>
        <p:spPr>
          <a:xfrm rot="16200000">
            <a:off x="3796183" y="2859759"/>
            <a:ext cx="307327" cy="209796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80744F5-1868-F504-C9AC-25F574D02561}"/>
                  </a:ext>
                </a:extLst>
              </p:cNvPr>
              <p:cNvSpPr txBox="1"/>
              <p:nvPr/>
            </p:nvSpPr>
            <p:spPr>
              <a:xfrm>
                <a:off x="3345114" y="3311365"/>
                <a:ext cx="1296692" cy="417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𝐴</m:t>
                          </m:r>
                        </m:sup>
                      </m:sSubSup>
                      <m:d>
                        <m:dPr>
                          <m:ctrlPr>
                            <a:rPr lang="en-GB" sz="18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80744F5-1868-F504-C9AC-25F574D025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5114" y="3311365"/>
                <a:ext cx="1296692" cy="4176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FB4A9E4-CD48-9B33-8029-FD88D5076E9F}"/>
                  </a:ext>
                </a:extLst>
              </p:cNvPr>
              <p:cNvSpPr txBox="1"/>
              <p:nvPr/>
            </p:nvSpPr>
            <p:spPr>
              <a:xfrm>
                <a:off x="6236279" y="3317160"/>
                <a:ext cx="1296692" cy="417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𝐺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𝑚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𝐴</m:t>
                          </m:r>
                        </m:sup>
                      </m:sSubSup>
                      <m:d>
                        <m:dPr>
                          <m:ctrlPr>
                            <a:rPr lang="en-GB" sz="1800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1,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800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FB4A9E4-CD48-9B33-8029-FD88D5076E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6279" y="3317160"/>
                <a:ext cx="1296692" cy="4176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ight Brace 30">
            <a:extLst>
              <a:ext uri="{FF2B5EF4-FFF2-40B4-BE49-F238E27FC236}">
                <a16:creationId xmlns:a16="http://schemas.microsoft.com/office/drawing/2014/main" id="{4E1014DF-F405-87A0-01AB-30D6F87C092B}"/>
              </a:ext>
            </a:extLst>
          </p:cNvPr>
          <p:cNvSpPr/>
          <p:nvPr/>
        </p:nvSpPr>
        <p:spPr>
          <a:xfrm rot="16200000">
            <a:off x="6662523" y="2850813"/>
            <a:ext cx="307327" cy="20979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29C747-5C82-1DB3-21AB-B792CB518C93}"/>
                  </a:ext>
                </a:extLst>
              </p:cNvPr>
              <p:cNvSpPr txBox="1"/>
              <p:nvPr/>
            </p:nvSpPr>
            <p:spPr>
              <a:xfrm>
                <a:off x="342250" y="5378659"/>
                <a:ext cx="6229926" cy="5342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where</m:t>
                    </m:r>
                    <m:r>
                      <a:rPr lang="en-US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: </m:t>
                    </m:r>
                    <m:r>
                      <m:rPr>
                        <m:sty m:val="p"/>
                      </m:rPr>
                      <a:rPr lang="el-GR" sz="1800" i="1" smtClean="0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α</m:t>
                    </m:r>
                    <m:d>
                      <m:dPr>
                        <m:ctrlPr>
                          <a:rPr lang="en-GB" sz="1800" i="1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18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 </m:t>
                    </m:r>
                    <m:sSubSup>
                      <m:sSubSupPr>
                        <m:ctrlP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tan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</m:sub>
                      <m:sup>
                        <m: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−1</m:t>
                        </m:r>
                      </m:sup>
                    </m:sSubSup>
                    <m:d>
                      <m:dPr>
                        <m:ctrlPr>
                          <a:rPr lang="en-US" sz="1800" i="1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nom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|</m:t>
                                </m:r>
                                <m: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1800" i="1">
                                <a:solidFill>
                                  <a:srgbClr val="008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  <m:t>|/</m:t>
                            </m:r>
                            <m:sSub>
                              <m:sSubPr>
                                <m:ctrlP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80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nom</m:t>
                                </m:r>
                                <m:r>
                                  <a:rPr lang="en-US" sz="1800" b="0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18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29C747-5C82-1DB3-21AB-B792CB518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250" y="5378659"/>
                <a:ext cx="6229926" cy="534249"/>
              </a:xfrm>
              <a:prstGeom prst="rect">
                <a:avLst/>
              </a:prstGeom>
              <a:blipFill>
                <a:blip r:embed="rId8"/>
                <a:stretch>
                  <a:fillRect b="-56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663F38-0813-4A08-528B-36CE762850D0}"/>
                  </a:ext>
                </a:extLst>
              </p:cNvPr>
              <p:cNvSpPr txBox="1"/>
              <p:nvPr/>
            </p:nvSpPr>
            <p:spPr>
              <a:xfrm>
                <a:off x="0" y="1188267"/>
                <a:ext cx="216752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𝐈𝐧𝐩𝐮𝐭</m:t>
                      </m:r>
                      <m:r>
                        <a:rPr lang="en-US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: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𝐼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18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8663F38-0813-4A08-528B-36CE762850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8267"/>
                <a:ext cx="2167524" cy="369332"/>
              </a:xfrm>
              <a:prstGeom prst="rect">
                <a:avLst/>
              </a:prstGeom>
              <a:blipFill>
                <a:blip r:embed="rId9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9C535B-2EB8-A883-DDCA-43419526F788}"/>
                  </a:ext>
                </a:extLst>
              </p:cNvPr>
              <p:cNvSpPr txBox="1"/>
              <p:nvPr/>
            </p:nvSpPr>
            <p:spPr>
              <a:xfrm>
                <a:off x="6483016" y="4259555"/>
                <a:ext cx="629251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m:t>,</m:t>
                      </m:r>
                      <m:r>
                        <a:rPr lang="en-GB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9C535B-2EB8-A883-DDCA-43419526F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016" y="4259555"/>
                <a:ext cx="629251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0E6E6A6-B853-F048-8615-3BBFAF92B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Agnieszka Chmieli</a:t>
            </a:r>
            <a:r>
              <a:rPr lang="en-GB"/>
              <a:t>ń</a:t>
            </a:r>
            <a:r>
              <a:rPr lang="en-US"/>
              <a:t>ska | Development of the MCBXF FiDeL Model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D4D571-9C1C-D16D-FEBE-C5E75816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04/10/2022</a:t>
            </a:r>
            <a:endParaRPr lang="en-US" sz="1200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FDD7E510-CFCB-0C6B-82C0-631653D07CB6}"/>
              </a:ext>
            </a:extLst>
          </p:cNvPr>
          <p:cNvSpPr txBox="1">
            <a:spLocks/>
          </p:cNvSpPr>
          <p:nvPr/>
        </p:nvSpPr>
        <p:spPr bwMode="auto">
          <a:xfrm>
            <a:off x="520471" y="33772"/>
            <a:ext cx="11376025" cy="908719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/>
              <a:t>Proposed model (II)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92867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0000"/>
                </a:solidFill>
              </a:rPr>
              <a:pPr/>
              <a:t>35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  <a:noFill/>
        </p:spPr>
        <p:txBody>
          <a:bodyPr/>
          <a:lstStyle/>
          <a:p>
            <a:r>
              <a:rPr lang="en-US" sz="4000" dirty="0"/>
              <a:t>Modelling error</a:t>
            </a:r>
            <a:endParaRPr lang="en-GB" sz="4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A284C6-5548-2A2B-F1E0-2F43ACD3E922}"/>
              </a:ext>
            </a:extLst>
          </p:cNvPr>
          <p:cNvSpPr txBox="1"/>
          <p:nvPr/>
        </p:nvSpPr>
        <p:spPr>
          <a:xfrm>
            <a:off x="498571" y="1213113"/>
            <a:ext cx="619896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200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model with angular dependence of saturation</a:t>
            </a:r>
            <a:r>
              <a:rPr lang="en-GB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F864CDD5-0437-B17D-0B83-27C83851F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1596541"/>
            <a:ext cx="6198964" cy="5036658"/>
          </a:xfrm>
          <a:prstGeom prst="rect">
            <a:avLst/>
          </a:prstGeom>
        </p:spPr>
      </p:pic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25174E3D-AED4-3AF1-B0F9-507F0D9931CA}"/>
              </a:ext>
            </a:extLst>
          </p:cNvPr>
          <p:cNvSpPr/>
          <p:nvPr/>
        </p:nvSpPr>
        <p:spPr bwMode="auto">
          <a:xfrm>
            <a:off x="7320136" y="5433987"/>
            <a:ext cx="2796287" cy="589210"/>
          </a:xfrm>
          <a:prstGeom prst="roundRect">
            <a:avLst>
              <a:gd name="adj" fmla="val 17644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Baseline for HL-LHC</a:t>
            </a:r>
            <a:endParaRPr lang="pl-PL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509CB3EF-C912-F015-EE53-986C07675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526" y="1974902"/>
            <a:ext cx="5343844" cy="236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97E1C8B-CE11-C17A-3DAA-B4C3FFAD6396}"/>
              </a:ext>
            </a:extLst>
          </p:cNvPr>
          <p:cNvSpPr txBox="1"/>
          <p:nvPr/>
        </p:nvSpPr>
        <p:spPr>
          <a:xfrm>
            <a:off x="6813205" y="1420060"/>
            <a:ext cx="38101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error is within required specification (±30 units for B1/A1)</a:t>
            </a:r>
          </a:p>
        </p:txBody>
      </p:sp>
    </p:spTree>
    <p:extLst>
      <p:ext uri="{BB962C8B-B14F-4D97-AF65-F5344CB8AC3E}">
        <p14:creationId xmlns:p14="http://schemas.microsoft.com/office/powerpoint/2010/main" val="8139721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0000"/>
                </a:solidFill>
              </a:rPr>
              <a:pPr/>
              <a:t>36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D05F236-A8C0-B42F-D94C-6DAA2437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0"/>
            <a:ext cx="11376025" cy="908719"/>
          </a:xfrm>
          <a:noFill/>
        </p:spPr>
        <p:txBody>
          <a:bodyPr/>
          <a:lstStyle/>
          <a:p>
            <a:r>
              <a:rPr lang="en-US" sz="4000" dirty="0"/>
              <a:t>Modelling error</a:t>
            </a:r>
            <a:endParaRPr lang="en-GB" sz="4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A284C6-5548-2A2B-F1E0-2F43ACD3E922}"/>
              </a:ext>
            </a:extLst>
          </p:cNvPr>
          <p:cNvSpPr txBox="1"/>
          <p:nvPr/>
        </p:nvSpPr>
        <p:spPr>
          <a:xfrm>
            <a:off x="498571" y="1213113"/>
            <a:ext cx="619896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200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model with angular dependence of saturation</a:t>
            </a:r>
            <a:r>
              <a:rPr lang="en-GB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F864CDD5-0437-B17D-0B83-27C83851F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1596541"/>
            <a:ext cx="6198964" cy="5036658"/>
          </a:xfrm>
          <a:prstGeom prst="rect">
            <a:avLst/>
          </a:prstGeom>
        </p:spPr>
      </p:pic>
      <p:sp>
        <p:nvSpPr>
          <p:cNvPr id="25" name="Rounded Rectangle 32">
            <a:extLst>
              <a:ext uri="{FF2B5EF4-FFF2-40B4-BE49-F238E27FC236}">
                <a16:creationId xmlns:a16="http://schemas.microsoft.com/office/drawing/2014/main" id="{25174E3D-AED4-3AF1-B0F9-507F0D9931CA}"/>
              </a:ext>
            </a:extLst>
          </p:cNvPr>
          <p:cNvSpPr/>
          <p:nvPr/>
        </p:nvSpPr>
        <p:spPr bwMode="auto">
          <a:xfrm>
            <a:off x="7320136" y="5433987"/>
            <a:ext cx="2796287" cy="589210"/>
          </a:xfrm>
          <a:prstGeom prst="roundRect">
            <a:avLst>
              <a:gd name="adj" fmla="val 17644"/>
            </a:avLst>
          </a:prstGeom>
          <a:solidFill>
            <a:srgbClr val="FFC000">
              <a:alpha val="7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Baseline for HL-LHC</a:t>
            </a:r>
            <a:endParaRPr lang="pl-PL" sz="2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509CB3EF-C912-F015-EE53-986C07675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526" y="1974902"/>
            <a:ext cx="5343844" cy="236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97E1C8B-CE11-C17A-3DAA-B4C3FFAD6396}"/>
              </a:ext>
            </a:extLst>
          </p:cNvPr>
          <p:cNvSpPr txBox="1"/>
          <p:nvPr/>
        </p:nvSpPr>
        <p:spPr>
          <a:xfrm>
            <a:off x="6813205" y="4339928"/>
            <a:ext cx="38101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i="1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error is within required specification (±30 units for B1/A1)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BDBB5E-842B-A93D-125D-C3C29AD860B6}"/>
              </a:ext>
            </a:extLst>
          </p:cNvPr>
          <p:cNvSpPr/>
          <p:nvPr/>
        </p:nvSpPr>
        <p:spPr>
          <a:xfrm>
            <a:off x="0" y="980728"/>
            <a:ext cx="12192000" cy="5544616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47">
            <a:extLst>
              <a:ext uri="{FF2B5EF4-FFF2-40B4-BE49-F238E27FC236}">
                <a16:creationId xmlns:a16="http://schemas.microsoft.com/office/drawing/2014/main" id="{3EC6FCFF-13FA-9EF2-7365-6E39D8CB6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85881"/>
            <a:ext cx="12192000" cy="3042336"/>
          </a:xfrm>
          <a:prstGeom prst="rect">
            <a:avLst/>
          </a:prstGeom>
          <a:gradFill>
            <a:gsLst>
              <a:gs pos="100000">
                <a:srgbClr val="3C1CC2"/>
              </a:gs>
              <a:gs pos="100000">
                <a:schemeClr val="accent6"/>
              </a:gs>
            </a:gsLst>
            <a:lin ang="0" scaled="1"/>
          </a:gradFill>
          <a:ln w="19050">
            <a:noFill/>
            <a:miter lim="800000"/>
            <a:headEnd/>
            <a:tailEnd/>
          </a:ln>
          <a:effectLst>
            <a:outerShdw blurRad="76200" dist="76200" dir="4200000" algn="tl" rotWithShape="0">
              <a:prstClr val="black">
                <a:alpha val="34000"/>
              </a:prstClr>
            </a:outerShdw>
          </a:effectLst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4000" b="0" u="none" dirty="0">
              <a:solidFill>
                <a:schemeClr val="bg1"/>
              </a:solidFill>
              <a:latin typeface="Calibri (Headings)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66EA5D-ED7F-07C3-7C5E-EF3B27656D16}"/>
              </a:ext>
            </a:extLst>
          </p:cNvPr>
          <p:cNvSpPr txBox="1"/>
          <p:nvPr/>
        </p:nvSpPr>
        <p:spPr bwMode="auto">
          <a:xfrm>
            <a:off x="358175" y="2545841"/>
            <a:ext cx="114976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PyMagAnalysis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framework we brought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best available knowledge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understand the magnet behavior itself 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to provide 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precise field predictions for operation</a:t>
            </a:r>
            <a:r>
              <a:rPr lang="en-US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5309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6CA563-CADD-49E7-920F-DA57A1B2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0000"/>
                </a:solidFill>
              </a:rPr>
              <a:pPr/>
              <a:t>37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053F61-9730-848B-6679-9CF977C1FC21}"/>
              </a:ext>
            </a:extLst>
          </p:cNvPr>
          <p:cNvSpPr txBox="1"/>
          <p:nvPr/>
        </p:nvSpPr>
        <p:spPr bwMode="auto">
          <a:xfrm>
            <a:off x="2585211" y="3212976"/>
            <a:ext cx="702157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000" dirty="0">
                <a:latin typeface="Calibri" pitchFamily="34" charset="0"/>
                <a:cs typeface="Calibri" pitchFamily="34" charset="0"/>
              </a:rPr>
              <a:t>Thank you for your attention!</a:t>
            </a:r>
            <a:endParaRPr lang="en-GB" sz="3000" dirty="0" err="1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2252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131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7628-84A7-E7EB-D1BB-327729080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492896"/>
            <a:ext cx="11376025" cy="2153265"/>
          </a:xfrm>
        </p:spPr>
        <p:txBody>
          <a:bodyPr/>
          <a:lstStyle/>
          <a:p>
            <a:pPr algn="ctr"/>
            <a:r>
              <a:rPr lang="en-US" b="0" dirty="0"/>
              <a:t>Beam screen for the kicker magnets</a:t>
            </a:r>
            <a:br>
              <a:rPr lang="en-US" b="0" dirty="0"/>
            </a:b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06244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-5844"/>
            <a:ext cx="11376025" cy="908719"/>
          </a:xfrm>
        </p:spPr>
        <p:txBody>
          <a:bodyPr/>
          <a:lstStyle/>
          <a:p>
            <a:r>
              <a:rPr lang="en-US" sz="4000" dirty="0"/>
              <a:t>Introduction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D44BC9-CB06-0797-52BE-7C2F8499E618}"/>
              </a:ext>
            </a:extLst>
          </p:cNvPr>
          <p:cNvSpPr txBox="1"/>
          <p:nvPr/>
        </p:nvSpPr>
        <p:spPr bwMode="auto">
          <a:xfrm>
            <a:off x="6107014" y="1349061"/>
            <a:ext cx="5688013" cy="21770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do we mean by </a:t>
            </a: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injection</a:t>
            </a: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endParaRPr lang="en-GB" sz="1200" kern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defRPr/>
            </a:pP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sz="2000" dirty="0">
                <a:solidFill>
                  <a:srgbClr val="000000"/>
                </a:solidFill>
              </a:rPr>
              <a:t>particle beam must be injected </a:t>
            </a: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into a circular accelerator or </a:t>
            </a:r>
            <a:r>
              <a:rPr lang="en-GB" sz="2000" dirty="0">
                <a:solidFill>
                  <a:srgbClr val="000000"/>
                </a:solidFill>
              </a:rPr>
              <a:t>accumulator </a:t>
            </a: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the right time </a:t>
            </a: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/>
            </a:pP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placing the newly injected particles onto the </a:t>
            </a:r>
            <a:b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correct trajectory,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Font typeface="Symbol" panose="05050102010706020507" pitchFamily="18" charset="2"/>
              <a:buChar char="-"/>
              <a:defRPr/>
            </a:pP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minimizing beam loss.</a:t>
            </a:r>
            <a:endParaRPr lang="en-GB" sz="2000" kern="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15C80E2-6673-618B-B3A8-A52B0AEC5788}"/>
              </a:ext>
            </a:extLst>
          </p:cNvPr>
          <p:cNvGrpSpPr/>
          <p:nvPr/>
        </p:nvGrpSpPr>
        <p:grpSpPr>
          <a:xfrm>
            <a:off x="245623" y="1204111"/>
            <a:ext cx="5446357" cy="4961193"/>
            <a:chOff x="-201329" y="981229"/>
            <a:chExt cx="4063587" cy="4729085"/>
          </a:xfrm>
        </p:grpSpPr>
        <p:sp>
          <p:nvSpPr>
            <p:cNvPr id="29" name="Rounded Rectangle 108">
              <a:extLst>
                <a:ext uri="{FF2B5EF4-FFF2-40B4-BE49-F238E27FC236}">
                  <a16:creationId xmlns:a16="http://schemas.microsoft.com/office/drawing/2014/main" id="{805D7C53-B0E4-35CD-A874-4C93CF3EBC09}"/>
                </a:ext>
              </a:extLst>
            </p:cNvPr>
            <p:cNvSpPr/>
            <p:nvPr/>
          </p:nvSpPr>
          <p:spPr bwMode="auto">
            <a:xfrm>
              <a:off x="-201329" y="1039482"/>
              <a:ext cx="4015369" cy="4670832"/>
            </a:xfrm>
            <a:prstGeom prst="roundRect">
              <a:avLst>
                <a:gd name="adj" fmla="val 3582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Rounded Rectangle 109">
              <a:extLst>
                <a:ext uri="{FF2B5EF4-FFF2-40B4-BE49-F238E27FC236}">
                  <a16:creationId xmlns:a16="http://schemas.microsoft.com/office/drawing/2014/main" id="{A7B00668-D3ED-C53B-3F3A-70D99910622C}"/>
                </a:ext>
              </a:extLst>
            </p:cNvPr>
            <p:cNvSpPr/>
            <p:nvPr/>
          </p:nvSpPr>
          <p:spPr bwMode="auto">
            <a:xfrm>
              <a:off x="-201329" y="993771"/>
              <a:ext cx="4015369" cy="371064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Rounded Rectangle 110">
              <a:extLst>
                <a:ext uri="{FF2B5EF4-FFF2-40B4-BE49-F238E27FC236}">
                  <a16:creationId xmlns:a16="http://schemas.microsoft.com/office/drawing/2014/main" id="{783F052E-243A-DED1-6057-445D9E30F4AB}"/>
                </a:ext>
              </a:extLst>
            </p:cNvPr>
            <p:cNvSpPr/>
            <p:nvPr/>
          </p:nvSpPr>
          <p:spPr bwMode="auto">
            <a:xfrm>
              <a:off x="-201329" y="1198124"/>
              <a:ext cx="4015369" cy="166711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A009F0-A47A-BB25-93F2-DCA345B6B06C}"/>
                </a:ext>
              </a:extLst>
            </p:cNvPr>
            <p:cNvSpPr txBox="1"/>
            <p:nvPr/>
          </p:nvSpPr>
          <p:spPr>
            <a:xfrm>
              <a:off x="-201329" y="981229"/>
              <a:ext cx="4063587" cy="415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CERN accelerator complex: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D13E0FD-4245-BF26-E933-591F9628D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65" y="1688109"/>
            <a:ext cx="5232971" cy="435905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530E98CD-0649-60E4-D958-7896213E6E1D}"/>
              </a:ext>
            </a:extLst>
          </p:cNvPr>
          <p:cNvSpPr txBox="1"/>
          <p:nvPr/>
        </p:nvSpPr>
        <p:spPr bwMode="auto">
          <a:xfrm>
            <a:off x="6094492" y="4723727"/>
            <a:ext cx="581054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Technological challenges: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fast, high voltage 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pulse generators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special types of magnets (</a:t>
            </a: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kickers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septa).</a:t>
            </a:r>
          </a:p>
          <a:p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918E85C-DC2D-9CE2-0978-70745CEC52FD}"/>
              </a:ext>
            </a:extLst>
          </p:cNvPr>
          <p:cNvSpPr txBox="1"/>
          <p:nvPr/>
        </p:nvSpPr>
        <p:spPr bwMode="auto">
          <a:xfrm>
            <a:off x="6107015" y="3547635"/>
            <a:ext cx="581054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Machine protection related issues:</a:t>
            </a:r>
            <a:endParaRPr lang="en-GB" sz="1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beam energy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(up to 2.4 MJ for each LHC injection and twice more for FCC-</a:t>
            </a:r>
            <a:r>
              <a:rPr lang="en-GB" sz="20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761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-5844"/>
            <a:ext cx="11376025" cy="908719"/>
          </a:xfrm>
        </p:spPr>
        <p:txBody>
          <a:bodyPr/>
          <a:lstStyle/>
          <a:p>
            <a:r>
              <a:rPr lang="en-US" sz="4000" dirty="0"/>
              <a:t>Injection kicker magnet (I)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5528E0-0E8D-6416-6B7F-6CB01F6E5EE0}"/>
              </a:ext>
            </a:extLst>
          </p:cNvPr>
          <p:cNvGrpSpPr/>
          <p:nvPr/>
        </p:nvGrpSpPr>
        <p:grpSpPr>
          <a:xfrm>
            <a:off x="695400" y="1156723"/>
            <a:ext cx="4751860" cy="3757572"/>
            <a:chOff x="-201329" y="981229"/>
            <a:chExt cx="4015369" cy="4767466"/>
          </a:xfrm>
        </p:grpSpPr>
        <p:sp>
          <p:nvSpPr>
            <p:cNvPr id="8" name="Rounded Rectangle 108">
              <a:extLst>
                <a:ext uri="{FF2B5EF4-FFF2-40B4-BE49-F238E27FC236}">
                  <a16:creationId xmlns:a16="http://schemas.microsoft.com/office/drawing/2014/main" id="{D82E5F5C-C33C-5D77-4027-25BB821A1352}"/>
                </a:ext>
              </a:extLst>
            </p:cNvPr>
            <p:cNvSpPr/>
            <p:nvPr/>
          </p:nvSpPr>
          <p:spPr bwMode="auto">
            <a:xfrm>
              <a:off x="-201329" y="1039480"/>
              <a:ext cx="4015369" cy="4709215"/>
            </a:xfrm>
            <a:prstGeom prst="roundRect">
              <a:avLst>
                <a:gd name="adj" fmla="val 3582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ounded Rectangle 109">
              <a:extLst>
                <a:ext uri="{FF2B5EF4-FFF2-40B4-BE49-F238E27FC236}">
                  <a16:creationId xmlns:a16="http://schemas.microsoft.com/office/drawing/2014/main" id="{55E5B91D-C6AC-6123-B429-FE62BFDE48F0}"/>
                </a:ext>
              </a:extLst>
            </p:cNvPr>
            <p:cNvSpPr/>
            <p:nvPr/>
          </p:nvSpPr>
          <p:spPr bwMode="auto">
            <a:xfrm>
              <a:off x="-201329" y="993771"/>
              <a:ext cx="4015369" cy="371064"/>
            </a:xfrm>
            <a:prstGeom prst="roundRect">
              <a:avLst>
                <a:gd name="adj" fmla="val 3957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110">
              <a:extLst>
                <a:ext uri="{FF2B5EF4-FFF2-40B4-BE49-F238E27FC236}">
                  <a16:creationId xmlns:a16="http://schemas.microsoft.com/office/drawing/2014/main" id="{96376CCA-3F9E-A3C6-7F17-D3D6293E3D3C}"/>
                </a:ext>
              </a:extLst>
            </p:cNvPr>
            <p:cNvSpPr/>
            <p:nvPr/>
          </p:nvSpPr>
          <p:spPr bwMode="auto">
            <a:xfrm>
              <a:off x="-201329" y="1252828"/>
              <a:ext cx="4015369" cy="166711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FB5DA7-36D4-7B39-8951-BB7F77714451}"/>
                </a:ext>
              </a:extLst>
            </p:cNvPr>
            <p:cNvSpPr txBox="1"/>
            <p:nvPr/>
          </p:nvSpPr>
          <p:spPr>
            <a:xfrm>
              <a:off x="-201329" y="981229"/>
              <a:ext cx="3881044" cy="4685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Single-turn injection: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FAB23D8A-3F17-EA92-4B6C-1D159BADB0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43" y="1536503"/>
            <a:ext cx="4563536" cy="326064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A63CF5F-2102-715A-DDAF-D3B8F49277FF}"/>
              </a:ext>
            </a:extLst>
          </p:cNvPr>
          <p:cNvGrpSpPr/>
          <p:nvPr/>
        </p:nvGrpSpPr>
        <p:grpSpPr>
          <a:xfrm>
            <a:off x="6664018" y="1156723"/>
            <a:ext cx="4592898" cy="3754678"/>
            <a:chOff x="5803627" y="1067447"/>
            <a:chExt cx="3236202" cy="3754678"/>
          </a:xfrm>
        </p:grpSpPr>
        <p:sp>
          <p:nvSpPr>
            <p:cNvPr id="17" name="Rounded Rectangle 79">
              <a:extLst>
                <a:ext uri="{FF2B5EF4-FFF2-40B4-BE49-F238E27FC236}">
                  <a16:creationId xmlns:a16="http://schemas.microsoft.com/office/drawing/2014/main" id="{1E1A4958-C74C-29CA-E432-6440AE0111E0}"/>
                </a:ext>
              </a:extLst>
            </p:cNvPr>
            <p:cNvSpPr/>
            <p:nvPr/>
          </p:nvSpPr>
          <p:spPr bwMode="auto">
            <a:xfrm>
              <a:off x="5824316" y="1110464"/>
              <a:ext cx="3215513" cy="3711661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ounded Rectangle 80">
              <a:extLst>
                <a:ext uri="{FF2B5EF4-FFF2-40B4-BE49-F238E27FC236}">
                  <a16:creationId xmlns:a16="http://schemas.microsoft.com/office/drawing/2014/main" id="{87AC9FA0-A2A3-DDB3-A6D9-F8DDA9839255}"/>
                </a:ext>
              </a:extLst>
            </p:cNvPr>
            <p:cNvSpPr/>
            <p:nvPr/>
          </p:nvSpPr>
          <p:spPr bwMode="auto">
            <a:xfrm>
              <a:off x="5824317" y="1076349"/>
              <a:ext cx="3215512" cy="186029"/>
            </a:xfrm>
            <a:prstGeom prst="roundRect">
              <a:avLst>
                <a:gd name="adj" fmla="val 5000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ounded Rectangle 81">
              <a:extLst>
                <a:ext uri="{FF2B5EF4-FFF2-40B4-BE49-F238E27FC236}">
                  <a16:creationId xmlns:a16="http://schemas.microsoft.com/office/drawing/2014/main" id="{BE2FF368-61B3-C1CD-656C-AE2183B87F6F}"/>
                </a:ext>
              </a:extLst>
            </p:cNvPr>
            <p:cNvSpPr/>
            <p:nvPr/>
          </p:nvSpPr>
          <p:spPr bwMode="auto">
            <a:xfrm>
              <a:off x="5824317" y="1167367"/>
              <a:ext cx="3215512" cy="245438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5E5CA8D-D136-81EE-5857-77F28920CBA6}"/>
                </a:ext>
              </a:extLst>
            </p:cNvPr>
            <p:cNvSpPr txBox="1"/>
            <p:nvPr/>
          </p:nvSpPr>
          <p:spPr>
            <a:xfrm>
              <a:off x="5803627" y="1067447"/>
              <a:ext cx="2633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C-core ferrite: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A8BDD7B-8E18-A088-D971-D344C0A35814}"/>
              </a:ext>
            </a:extLst>
          </p:cNvPr>
          <p:cNvSpPr txBox="1"/>
          <p:nvPr/>
        </p:nvSpPr>
        <p:spPr bwMode="auto">
          <a:xfrm>
            <a:off x="6664018" y="5097793"/>
            <a:ext cx="50071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Ni-Zn ferrite yoke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always used for fast applications (e.g. 8C11, CMD5005)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E6448DD-80BB-70DE-A3E6-3F23DB87125E}"/>
              </a:ext>
            </a:extLst>
          </p:cNvPr>
          <p:cNvSpPr/>
          <p:nvPr/>
        </p:nvSpPr>
        <p:spPr>
          <a:xfrm>
            <a:off x="6779681" y="1579875"/>
            <a:ext cx="4356879" cy="3241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26A3772-3D00-CB19-FC31-31FA43EC8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117" y="1766267"/>
            <a:ext cx="3235854" cy="269792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22CD8E0-6F99-D381-BEE4-ADA08C7E0265}"/>
              </a:ext>
            </a:extLst>
          </p:cNvPr>
          <p:cNvSpPr txBox="1"/>
          <p:nvPr/>
        </p:nvSpPr>
        <p:spPr bwMode="auto">
          <a:xfrm>
            <a:off x="695400" y="5098069"/>
            <a:ext cx="5007142" cy="1264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Kicker magnet </a:t>
            </a:r>
            <a:r>
              <a:rPr lang="en-GB" sz="2000" kern="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pulsed dipole magnet with very </a:t>
            </a:r>
            <a:r>
              <a:rPr lang="en-US" alt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rise and/or fall time </a:t>
            </a:r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(from tens to hundreds of nanoseconds)</a:t>
            </a:r>
          </a:p>
          <a:p>
            <a:pPr marL="2857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“sees” the circulating beam!</a:t>
            </a:r>
          </a:p>
        </p:txBody>
      </p:sp>
    </p:spTree>
    <p:extLst>
      <p:ext uri="{BB962C8B-B14F-4D97-AF65-F5344CB8AC3E}">
        <p14:creationId xmlns:p14="http://schemas.microsoft.com/office/powerpoint/2010/main" val="140750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587EEC53-6F47-C435-B135-20CF32AF7314}"/>
              </a:ext>
            </a:extLst>
          </p:cNvPr>
          <p:cNvGrpSpPr/>
          <p:nvPr/>
        </p:nvGrpSpPr>
        <p:grpSpPr>
          <a:xfrm>
            <a:off x="468043" y="1936831"/>
            <a:ext cx="6243676" cy="2371731"/>
            <a:chOff x="5824316" y="1076349"/>
            <a:chExt cx="3150857" cy="1984796"/>
          </a:xfrm>
        </p:grpSpPr>
        <p:sp>
          <p:nvSpPr>
            <p:cNvPr id="43" name="Rounded Rectangle 79">
              <a:extLst>
                <a:ext uri="{FF2B5EF4-FFF2-40B4-BE49-F238E27FC236}">
                  <a16:creationId xmlns:a16="http://schemas.microsoft.com/office/drawing/2014/main" id="{10E27120-0FDC-C771-2836-E3B4C602F62A}"/>
                </a:ext>
              </a:extLst>
            </p:cNvPr>
            <p:cNvSpPr/>
            <p:nvPr/>
          </p:nvSpPr>
          <p:spPr bwMode="auto">
            <a:xfrm>
              <a:off x="5824316" y="1110464"/>
              <a:ext cx="3150857" cy="1950681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4" name="Rounded Rectangle 80">
              <a:extLst>
                <a:ext uri="{FF2B5EF4-FFF2-40B4-BE49-F238E27FC236}">
                  <a16:creationId xmlns:a16="http://schemas.microsoft.com/office/drawing/2014/main" id="{45C4E14E-4221-6F5B-E0CD-B900F3657D14}"/>
                </a:ext>
              </a:extLst>
            </p:cNvPr>
            <p:cNvSpPr/>
            <p:nvPr/>
          </p:nvSpPr>
          <p:spPr bwMode="auto">
            <a:xfrm>
              <a:off x="5824317" y="1076349"/>
              <a:ext cx="3150856" cy="222938"/>
            </a:xfrm>
            <a:prstGeom prst="roundRect">
              <a:avLst>
                <a:gd name="adj" fmla="val 5000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5" name="Rounded Rectangle 81">
              <a:extLst>
                <a:ext uri="{FF2B5EF4-FFF2-40B4-BE49-F238E27FC236}">
                  <a16:creationId xmlns:a16="http://schemas.microsoft.com/office/drawing/2014/main" id="{C68FE68F-A4EE-0D1F-2D40-949B9C058C1B}"/>
                </a:ext>
              </a:extLst>
            </p:cNvPr>
            <p:cNvSpPr/>
            <p:nvPr/>
          </p:nvSpPr>
          <p:spPr bwMode="auto">
            <a:xfrm>
              <a:off x="5824317" y="1167367"/>
              <a:ext cx="3150856" cy="245438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A30652C-C64C-EC5F-1629-9247D528FF56}"/>
                </a:ext>
              </a:extLst>
            </p:cNvPr>
            <p:cNvSpPr txBox="1"/>
            <p:nvPr/>
          </p:nvSpPr>
          <p:spPr>
            <a:xfrm>
              <a:off x="5830584" y="1094497"/>
              <a:ext cx="2633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Transmission line topology: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7CA3B3BC-99BE-18B1-B63F-15356EE0A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03" y="-5844"/>
            <a:ext cx="11376025" cy="908719"/>
          </a:xfrm>
        </p:spPr>
        <p:txBody>
          <a:bodyPr/>
          <a:lstStyle/>
          <a:p>
            <a:r>
              <a:rPr lang="en-US" sz="4000" dirty="0"/>
              <a:t>Injection kicker magnet (II)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990EDF-0908-1B17-6FE9-17A2CBF4B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7AC7144-3C1A-24B4-B3EC-19D13AB7A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614" y="2410694"/>
            <a:ext cx="6110534" cy="18200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2506C1-0A34-5E37-91D2-4B6DAFB71233}"/>
                  </a:ext>
                </a:extLst>
              </p:cNvPr>
              <p:cNvSpPr txBox="1"/>
              <p:nvPr/>
            </p:nvSpPr>
            <p:spPr>
              <a:xfrm>
                <a:off x="893448" y="4130307"/>
                <a:ext cx="4184668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>
                    <a:srgbClr val="000000"/>
                  </a:buClr>
                </a:pP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endParaRPr lang="pl-PL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spcAft>
                    <a:spcPts val="1200"/>
                  </a:spcAft>
                  <a:buClr>
                    <a:srgbClr val="000000"/>
                  </a:buClr>
                  <a:buSzPct val="115000"/>
                  <a:buFont typeface="Arial" panose="020B0604020202020204" pitchFamily="34" charset="0"/>
                  <a:buChar char="•"/>
                </a:pP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Complicated design</a:t>
                </a:r>
              </a:p>
              <a:p>
                <a:pPr marL="285750" indent="-285750">
                  <a:spcAft>
                    <a:spcPts val="1200"/>
                  </a:spcAft>
                  <a:buClr>
                    <a:srgbClr val="000000"/>
                  </a:buClr>
                  <a:buSzPct val="115000"/>
                  <a:buFont typeface="Arial" panose="020B0604020202020204" pitchFamily="34" charset="0"/>
                  <a:buChar char="•"/>
                </a:pP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rise time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 Unicode MS" panose="020B0604020202020204" pitchFamily="34" charset="-128"/>
                            <a:cs typeface="Arial Unicode MS" panose="020B0604020202020204" pitchFamily="34" charset="-128"/>
                          </a:rPr>
                          <m:t>(</m:t>
                        </m:r>
                        <m:r>
                          <a:rPr lang="pl-PL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 Unicode MS" panose="020B0604020202020204" pitchFamily="34" charset="-128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)</m:t>
                    </m:r>
                    <m:r>
                      <a:rPr lang="pl-PL" b="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depends on pulse propagation time through the magnet:</a:t>
                </a:r>
                <a:b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1200"/>
                  </a:spcAft>
                  <a:buClr>
                    <a:srgbClr val="000000"/>
                  </a:buClr>
                  <a:buSzPct val="115000"/>
                </a:pPr>
                <a:endParaRPr lang="pl-PL" sz="400" b="1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spcAft>
                    <a:spcPts val="1200"/>
                  </a:spcAft>
                  <a:buClr>
                    <a:srgbClr val="000000"/>
                  </a:buClr>
                  <a:buSzPct val="115000"/>
                  <a:buFont typeface="Arial" panose="020B0604020202020204" pitchFamily="34" charset="0"/>
                  <a:buChar char="•"/>
                </a:pPr>
                <a:r>
                  <a:rPr lang="pl-PL" b="1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Fast: </a:t>
                </a:r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rise times </a:t>
                </a:r>
                <a14:m>
                  <m:oMath xmlns:m="http://schemas.openxmlformats.org/officeDocument/2006/math">
                    <m:r>
                      <a:rPr lang="pl-PL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≪</m:t>
                    </m:r>
                    <m:r>
                      <a:rPr lang="pl-PL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1</m:t>
                    </m:r>
                    <m:r>
                      <a:rPr lang="pl-PL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 </m:t>
                    </m:r>
                    <m:r>
                      <m:rPr>
                        <m:sty m:val="p"/>
                      </m:rPr>
                      <a:rPr lang="pl-PL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μs</m:t>
                    </m:r>
                  </m:oMath>
                </a14:m>
                <a:endParaRPr lang="pl-PL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4400" indent="-284400" algn="l"/>
                <a:endParaRPr lang="pl-PL" sz="1800" dirty="0">
                  <a:solidFill>
                    <a:schemeClr val="accent6"/>
                  </a:solidFill>
                  <a:latin typeface="lmsans9-regular" panose="00000500000000000000" pitchFamily="50" charset="-18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B2506C1-0A34-5E37-91D2-4B6DAFB71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448" y="4130307"/>
                <a:ext cx="4184668" cy="2708434"/>
              </a:xfrm>
              <a:prstGeom prst="rect">
                <a:avLst/>
              </a:prstGeom>
              <a:blipFill>
                <a:blip r:embed="rId4"/>
                <a:stretch>
                  <a:fillRect l="-1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52CFA5F-306C-FAD9-F551-DEBF1770E9B6}"/>
              </a:ext>
            </a:extLst>
          </p:cNvPr>
          <p:cNvSpPr txBox="1"/>
          <p:nvPr/>
        </p:nvSpPr>
        <p:spPr>
          <a:xfrm>
            <a:off x="7608168" y="4412588"/>
            <a:ext cx="30293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Magnetic flux:</a:t>
            </a:r>
          </a:p>
          <a:p>
            <a:pPr algn="l">
              <a:spcAft>
                <a:spcPts val="600"/>
              </a:spcAft>
              <a:buClr>
                <a:srgbClr val="000000"/>
              </a:buClr>
              <a:buSzPct val="100000"/>
            </a:pPr>
            <a:endParaRPr lang="en-US" sz="1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spcAft>
                <a:spcPts val="60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pl-PL" sz="1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Field rise time:</a:t>
            </a:r>
          </a:p>
          <a:p>
            <a:pPr algn="l">
              <a:spcAft>
                <a:spcPts val="600"/>
              </a:spcAft>
            </a:pPr>
            <a:endParaRPr lang="pl-PL" sz="1700" b="1" dirty="0">
              <a:solidFill>
                <a:schemeClr val="accent6"/>
              </a:solidFill>
              <a:latin typeface="lmsans9-regular" panose="00000500000000000000" pitchFamily="50" charset="-1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E9A4BBD-7C2C-2904-914F-44CD52584EBD}"/>
                  </a:ext>
                </a:extLst>
              </p:cNvPr>
              <p:cNvSpPr txBox="1"/>
              <p:nvPr/>
            </p:nvSpPr>
            <p:spPr>
              <a:xfrm>
                <a:off x="8198167" y="5806996"/>
                <a:ext cx="37884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pl-PL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l-PL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pl-PL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pl-PL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l-PL" dirty="0">
                        <a:solidFill>
                          <a:srgbClr val="000000"/>
                        </a:solidFill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–</m:t>
                    </m:r>
                    <m:r>
                      <a:rPr lang="pl-PL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rise time of the voltage pulse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E9A4BBD-7C2C-2904-914F-44CD52584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8167" y="5806996"/>
                <a:ext cx="3788460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F2404A-2F78-4B52-AE77-71FF6F41F7F0}"/>
                  </a:ext>
                </a:extLst>
              </p:cNvPr>
              <p:cNvSpPr txBox="1"/>
              <p:nvPr/>
            </p:nvSpPr>
            <p:spPr>
              <a:xfrm>
                <a:off x="8215793" y="4651708"/>
                <a:ext cx="1876604" cy="6862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7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pl-PL" sz="17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pl-PL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pl-PL" sz="17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7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pl-PL" sz="17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17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  <m:r>
                            <a:rPr lang="pl-PL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pl-PL" sz="17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7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sz="1700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r>
                            <a:rPr lang="pl-PL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r>
                            <a:rPr lang="pl-PL" sz="17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pl-PL" sz="17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F2404A-2F78-4B52-AE77-71FF6F41F7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5793" y="4651708"/>
                <a:ext cx="1876604" cy="68621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A3D45A7-F2AB-9912-EF49-27A34E5325CB}"/>
                  </a:ext>
                </a:extLst>
              </p:cNvPr>
              <p:cNvSpPr txBox="1"/>
              <p:nvPr/>
            </p:nvSpPr>
            <p:spPr>
              <a:xfrm>
                <a:off x="8303197" y="5514229"/>
                <a:ext cx="12813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l-PL" b="0" i="1" dirty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pl-PL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A3D45A7-F2AB-9912-EF49-27A34E5325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3197" y="5514229"/>
                <a:ext cx="1281313" cy="276999"/>
              </a:xfrm>
              <a:prstGeom prst="rect">
                <a:avLst/>
              </a:prstGeom>
              <a:blipFill>
                <a:blip r:embed="rId7"/>
                <a:stretch>
                  <a:fillRect l="-2381" r="-47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31A7CD-6341-1BC5-26C0-CA65920B7D46}"/>
                  </a:ext>
                </a:extLst>
              </p:cNvPr>
              <p:cNvSpPr txBox="1"/>
              <p:nvPr/>
            </p:nvSpPr>
            <p:spPr bwMode="auto">
              <a:xfrm>
                <a:off x="1259560" y="5419098"/>
                <a:ext cx="2881442" cy="609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</m:ctrlPr>
                        </m:sSubPr>
                        <m:e>
                          <m:r>
                            <a:rPr lang="pl-PL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 Unicode MS" panose="020B0604020202020204" pitchFamily="34" charset="-128"/>
                            </a:rPr>
                            <m:t>𝜏</m:t>
                          </m:r>
                        </m:e>
                        <m:sub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m:t>𝑚</m:t>
                          </m:r>
                        </m:sub>
                      </m:sSub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m:t>𝑛</m:t>
                      </m:r>
                      <m:rad>
                        <m:radPr>
                          <m:degHide m:val="on"/>
                          <m:ctrlP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cell</m:t>
                              </m:r>
                            </m:sub>
                          </m:sSub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𝐶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cell</m:t>
                              </m:r>
                            </m:sub>
                          </m:sSub>
                        </m:e>
                      </m:rad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m:t>=</m:t>
                      </m:r>
                      <m:r>
                        <a:rPr lang="pl-PL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m:t>𝑛</m:t>
                      </m:r>
                      <m:f>
                        <m:fPr>
                          <m:ctrlP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</m:ctrlPr>
                            </m:sSubPr>
                            <m:e>
                              <m:r>
                                <a:rPr lang="pl-PL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l-PL" b="0" i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Arial Unicode MS" panose="020B0604020202020204" pitchFamily="34" charset="-128"/>
                                  <a:cs typeface="Arial Unicode MS" panose="020B0604020202020204" pitchFamily="34" charset="-128"/>
                                </a:rPr>
                                <m:t>cell</m:t>
                              </m:r>
                            </m:sub>
                          </m:sSub>
                        </m:num>
                        <m:den>
                          <m:r>
                            <a:rPr lang="pl-PL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8"/>
                              <a:cs typeface="Arial Unicode MS" panose="020B0604020202020204" pitchFamily="34" charset="-128"/>
                            </a:rPr>
                            <m:t>𝑍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31A7CD-6341-1BC5-26C0-CA65920B7D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59560" y="5419098"/>
                <a:ext cx="2881442" cy="60907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369917A4-E8F3-F4C2-4E58-B63580EC01EE}"/>
              </a:ext>
            </a:extLst>
          </p:cNvPr>
          <p:cNvGrpSpPr/>
          <p:nvPr/>
        </p:nvGrpSpPr>
        <p:grpSpPr>
          <a:xfrm>
            <a:off x="6978541" y="1947469"/>
            <a:ext cx="4732995" cy="2361094"/>
            <a:chOff x="5803626" y="1076349"/>
            <a:chExt cx="3171547" cy="1984796"/>
          </a:xfrm>
        </p:grpSpPr>
        <p:sp>
          <p:nvSpPr>
            <p:cNvPr id="48" name="Rounded Rectangle 79">
              <a:extLst>
                <a:ext uri="{FF2B5EF4-FFF2-40B4-BE49-F238E27FC236}">
                  <a16:creationId xmlns:a16="http://schemas.microsoft.com/office/drawing/2014/main" id="{B6907E16-14B1-789B-3698-46C01F79FF4C}"/>
                </a:ext>
              </a:extLst>
            </p:cNvPr>
            <p:cNvSpPr/>
            <p:nvPr/>
          </p:nvSpPr>
          <p:spPr bwMode="auto">
            <a:xfrm>
              <a:off x="5824316" y="1110464"/>
              <a:ext cx="3150857" cy="1950681"/>
            </a:xfrm>
            <a:prstGeom prst="roundRect">
              <a:avLst>
                <a:gd name="adj" fmla="val 5428"/>
              </a:avLst>
            </a:prstGeom>
            <a:solidFill>
              <a:srgbClr val="EBE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127000" dist="38100" sx="101000" sy="101000" algn="l" rotWithShape="0">
                <a:schemeClr val="accent6">
                  <a:lumMod val="50000"/>
                  <a:lumOff val="50000"/>
                </a:scheme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Rounded Rectangle 80">
              <a:extLst>
                <a:ext uri="{FF2B5EF4-FFF2-40B4-BE49-F238E27FC236}">
                  <a16:creationId xmlns:a16="http://schemas.microsoft.com/office/drawing/2014/main" id="{4FCDA0F7-9515-7FE1-BB96-35B10D3C0305}"/>
                </a:ext>
              </a:extLst>
            </p:cNvPr>
            <p:cNvSpPr/>
            <p:nvPr/>
          </p:nvSpPr>
          <p:spPr bwMode="auto">
            <a:xfrm>
              <a:off x="5824317" y="1076349"/>
              <a:ext cx="3150856" cy="222938"/>
            </a:xfrm>
            <a:prstGeom prst="roundRect">
              <a:avLst>
                <a:gd name="adj" fmla="val 5000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50" name="Rounded Rectangle 81">
              <a:extLst>
                <a:ext uri="{FF2B5EF4-FFF2-40B4-BE49-F238E27FC236}">
                  <a16:creationId xmlns:a16="http://schemas.microsoft.com/office/drawing/2014/main" id="{E24C3AFF-FABA-B917-BA26-AA09F09F5E7F}"/>
                </a:ext>
              </a:extLst>
            </p:cNvPr>
            <p:cNvSpPr/>
            <p:nvPr/>
          </p:nvSpPr>
          <p:spPr bwMode="auto">
            <a:xfrm>
              <a:off x="5824317" y="1167367"/>
              <a:ext cx="3150856" cy="245438"/>
            </a:xfrm>
            <a:prstGeom prst="roundRect">
              <a:avLst>
                <a:gd name="adj" fmla="val 0"/>
              </a:avLst>
            </a:prstGeom>
            <a:solidFill>
              <a:srgbClr val="001F8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7E31F6D-858D-373F-5CC4-104BF6465DD2}"/>
                </a:ext>
              </a:extLst>
            </p:cNvPr>
            <p:cNvSpPr txBox="1"/>
            <p:nvPr/>
          </p:nvSpPr>
          <p:spPr>
            <a:xfrm>
              <a:off x="5803626" y="1093549"/>
              <a:ext cx="2633885" cy="309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l-PL" sz="1800" dirty="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Field rise time:</a:t>
              </a:r>
              <a:endParaRPr lang="en-GB" sz="18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1E1BED02-8FC1-2D38-46C3-09BEA5B37997}"/>
              </a:ext>
            </a:extLst>
          </p:cNvPr>
          <p:cNvSpPr/>
          <p:nvPr/>
        </p:nvSpPr>
        <p:spPr>
          <a:xfrm>
            <a:off x="7063246" y="2421585"/>
            <a:ext cx="4451989" cy="17823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2ECA073-CB7A-F553-3ED1-8A57166560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1878" y="2399850"/>
            <a:ext cx="3017198" cy="1804094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49601270-FD34-7E78-44FB-09B59F2A3B64}"/>
              </a:ext>
            </a:extLst>
          </p:cNvPr>
          <p:cNvSpPr/>
          <p:nvPr/>
        </p:nvSpPr>
        <p:spPr>
          <a:xfrm>
            <a:off x="464769" y="1066772"/>
            <a:ext cx="112844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00"/>
              </a:spcBef>
            </a:pPr>
            <a:r>
              <a:rPr lang="pl-PL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Transmission line ferrite-loaded kicker magnet 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the best option to achieve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fast field rise and fall times with low pulse ripple. </a:t>
            </a:r>
          </a:p>
        </p:txBody>
      </p:sp>
    </p:spTree>
    <p:extLst>
      <p:ext uri="{BB962C8B-B14F-4D97-AF65-F5344CB8AC3E}">
        <p14:creationId xmlns:p14="http://schemas.microsoft.com/office/powerpoint/2010/main" val="149626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8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335360" y="132783"/>
            <a:ext cx="9677400" cy="669042"/>
          </a:xfrm>
          <a:prstGeom prst="rect">
            <a:avLst/>
          </a:prstGeo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2pPr>
            <a:lvl3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3pPr>
            <a:lvl4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4pPr>
            <a:lvl5pPr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pl-PL" sz="4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Example: LHC injection kicker magnet (MKI)</a:t>
            </a:r>
            <a:endParaRPr lang="en-GB" sz="4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Rectangle 15"/>
              <p:cNvSpPr txBox="1">
                <a:spLocks noChangeArrowheads="1"/>
              </p:cNvSpPr>
              <p:nvPr/>
            </p:nvSpPr>
            <p:spPr bwMode="auto">
              <a:xfrm>
                <a:off x="738520" y="5229200"/>
                <a:ext cx="11211726" cy="101137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000099"/>
                  </a:buClr>
                  <a:buFont typeface="Arial Unicode MS" pitchFamily="34" charset="-128"/>
                  <a:buChar char="●"/>
                  <a:defRPr sz="2000">
                    <a:solidFill>
                      <a:srgbClr val="062F67"/>
                    </a:solidFill>
                    <a:latin typeface="+mn-lt"/>
                    <a:ea typeface="+mn-ea"/>
                    <a:cs typeface="+mn-cs"/>
                  </a:defRPr>
                </a:lvl1pPr>
                <a:lvl2pPr marL="914400" indent="-4572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+mj-lt"/>
                  <a:buNone/>
                  <a:defRPr sz="2000">
                    <a:solidFill>
                      <a:srgbClr val="008000"/>
                    </a:solidFill>
                    <a:latin typeface="+mn-lt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None/>
                  <a:defRPr sz="2000">
                    <a:solidFill>
                      <a:srgbClr val="6666FF"/>
                    </a:solidFill>
                    <a:latin typeface="+mn-lt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rgbClr val="6699FF"/>
                  </a:buClr>
                  <a:buFont typeface="Franklin Gothic Medium" pitchFamily="34" charset="0"/>
                  <a:buChar char="–"/>
                  <a:defRPr sz="2000">
                    <a:solidFill>
                      <a:srgbClr val="6666FF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Major problem</a:t>
                </a:r>
                <a:r>
                  <a:rPr lang="en-GB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beam-induced heating </a:t>
                </a:r>
                <a:r>
                  <a:rPr lang="en-GB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due to the 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real component of the longitudinal beam-coupling impedance</a:t>
                </a:r>
                <a:r>
                  <a:rPr lang="en-GB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l-PL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 </a:t>
                </a:r>
                <a:r>
                  <a:rPr lang="en-US" b="1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beam screen </a:t>
                </a:r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 placed in the aperture of each LHC MKI.</a:t>
                </a:r>
                <a:endParaRPr lang="pl-PL" sz="2200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32" name="Rectangl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38520" y="5229200"/>
                <a:ext cx="11211726" cy="1011370"/>
              </a:xfrm>
              <a:prstGeom prst="rect">
                <a:avLst/>
              </a:prstGeom>
              <a:blipFill>
                <a:blip r:embed="rId3"/>
                <a:stretch>
                  <a:fillRect l="-544" t="-3614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348" y="1442166"/>
            <a:ext cx="3504827" cy="34838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B3D5F3-5EC2-0FD6-E8A2-FF5BB3ECC6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68" y="1412867"/>
            <a:ext cx="3719404" cy="29934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2F6FB8-9BB3-9CA0-B5FD-A4A79FE642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7823" y="1423212"/>
            <a:ext cx="4251648" cy="2773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19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14">
            <a:extLst>
              <a:ext uri="{FF2B5EF4-FFF2-40B4-BE49-F238E27FC236}">
                <a16:creationId xmlns:a16="http://schemas.microsoft.com/office/drawing/2014/main" id="{78066862-9088-BCD2-D15E-C62B7E40B169}"/>
              </a:ext>
            </a:extLst>
          </p:cNvPr>
          <p:cNvSpPr/>
          <p:nvPr/>
        </p:nvSpPr>
        <p:spPr bwMode="auto">
          <a:xfrm>
            <a:off x="332654" y="1350583"/>
            <a:ext cx="5449398" cy="4947119"/>
          </a:xfrm>
          <a:prstGeom prst="roundRect">
            <a:avLst>
              <a:gd name="adj" fmla="val 2490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9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6233500" y="1308804"/>
            <a:ext cx="5634316" cy="1418304"/>
          </a:xfrm>
          <a:prstGeom prst="roundRect">
            <a:avLst>
              <a:gd name="adj" fmla="val 5428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233498" y="1225331"/>
            <a:ext cx="5634320" cy="272889"/>
          </a:xfrm>
          <a:prstGeom prst="roundRect">
            <a:avLst>
              <a:gd name="adj" fmla="val 5000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6233499" y="1374833"/>
            <a:ext cx="5634317" cy="219918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33496" y="1233346"/>
            <a:ext cx="302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wake function: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322661" y="1622354"/>
                <a:ext cx="4476435" cy="110010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nary>
                        <m:nary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</m:acc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den>
                          </m:f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  </m:t>
                          </m:r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𝑑𝑠</m:t>
                      </m:r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pl-PL" sz="1400" dirty="0">
                  <a:solidFill>
                    <a:srgbClr val="000000"/>
                  </a:solidFill>
                </a:endParaRPr>
              </a:p>
              <a:p>
                <a:endParaRPr lang="pl-PL" sz="800" dirty="0">
                  <a:solidFill>
                    <a:schemeClr val="accent6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d>
                        <m:d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acc>
                            <m:accPr>
                              <m:chr m:val="⃗"/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</m:oMath>
                  </m:oMathPara>
                </a14:m>
                <a:endParaRPr lang="pl-PL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2661" y="1622354"/>
                <a:ext cx="4476435" cy="1100109"/>
              </a:xfrm>
              <a:prstGeom prst="rect">
                <a:avLst/>
              </a:prstGeom>
              <a:blipFill>
                <a:blip r:embed="rId3"/>
                <a:stretch>
                  <a:fillRect l="-1361" b="-1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ounded Rectangle 14"/>
          <p:cNvSpPr/>
          <p:nvPr/>
        </p:nvSpPr>
        <p:spPr bwMode="auto">
          <a:xfrm>
            <a:off x="6233500" y="3115328"/>
            <a:ext cx="5634316" cy="903899"/>
          </a:xfrm>
          <a:prstGeom prst="roundRect">
            <a:avLst>
              <a:gd name="adj" fmla="val 7431"/>
            </a:avLst>
          </a:prstGeom>
          <a:solidFill>
            <a:srgbClr val="EBE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27000" dist="38100" sx="101000" sy="101000" algn="l" rotWithShape="0">
              <a:schemeClr val="accent6">
                <a:lumMod val="50000"/>
                <a:lumOff val="50000"/>
              </a:scheme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6233498" y="2996866"/>
            <a:ext cx="5634320" cy="272889"/>
          </a:xfrm>
          <a:prstGeom prst="roundRect">
            <a:avLst>
              <a:gd name="adj" fmla="val 5000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6233500" y="3115327"/>
            <a:ext cx="5634317" cy="219918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02394" y="2996866"/>
            <a:ext cx="544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Longitudinal beam coupling impedance: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339594" y="3471249"/>
                <a:ext cx="2418161" cy="4115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5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</m:oMath>
                </a14:m>
                <a:r>
                  <a:rPr lang="pl-PL" sz="1500" dirty="0">
                    <a:solidFill>
                      <a:srgbClr val="000000"/>
                    </a:solidFill>
                    <a:latin typeface="+mj-lt"/>
                  </a:rPr>
                  <a:t>(</a:t>
                </a:r>
                <a14:m>
                  <m:oMath xmlns:m="http://schemas.openxmlformats.org/officeDocument/2006/math">
                    <m:r>
                      <a:rPr lang="pl-PL" sz="1500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pl-PL" sz="1500" dirty="0">
                    <a:solidFill>
                      <a:srgbClr val="000000"/>
                    </a:solidFill>
                    <a:latin typeface="+mj-lt"/>
                  </a:rPr>
                  <a:t>)</a:t>
                </a:r>
                <a14:m>
                  <m:oMath xmlns:m="http://schemas.openxmlformats.org/officeDocument/2006/math">
                    <m:r>
                      <a:rPr lang="pl-PL" sz="15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nary>
                      <m:naryPr>
                        <m:ctrlP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∥</m:t>
                            </m:r>
                          </m:sub>
                        </m:sSub>
                        <m:d>
                          <m:dPr>
                            <m:ctrlP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sSup>
                          <m:sSupPr>
                            <m:ctrlP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pl-PL" sz="15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f>
                              <m:fPr>
                                <m:ctrlPr>
                                  <a:rPr lang="pl-PL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𝑧</m:t>
                                </m:r>
                              </m:num>
                              <m:den>
                                <m:r>
                                  <a:rPr lang="pl-PL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a:rPr lang="pl-PL" sz="15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sup>
                        </m:sSup>
                        <m:r>
                          <a:rPr lang="pl-PL" sz="15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𝑑𝑧</m:t>
                        </m:r>
                      </m:e>
                    </m:nary>
                  </m:oMath>
                </a14:m>
                <a:r>
                  <a:rPr lang="pl-PL" sz="1500" dirty="0">
                    <a:solidFill>
                      <a:srgbClr val="000000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9594" y="3471249"/>
                <a:ext cx="2418161" cy="411588"/>
              </a:xfrm>
              <a:prstGeom prst="rect">
                <a:avLst/>
              </a:prstGeom>
              <a:blipFill>
                <a:blip r:embed="rId4"/>
                <a:stretch>
                  <a:fillRect l="-2771" t="-89706" r="-3526" b="-151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069" y="2478432"/>
            <a:ext cx="4146545" cy="236016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737666" y="2871500"/>
            <a:ext cx="17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8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source</a:t>
            </a:r>
            <a:endParaRPr lang="pl-PL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5365" y="3244334"/>
            <a:ext cx="17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witness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50531" y="1759889"/>
            <a:ext cx="53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wake field generated by the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rgbClr val="009E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source particle </a:t>
            </a:r>
            <a:br>
              <a:rPr lang="en-US" i="1" dirty="0">
                <a:solidFill>
                  <a:srgbClr val="009E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pl-PL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affects the</a:t>
            </a:r>
            <a:r>
              <a:rPr lang="en-US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witness particle</a:t>
            </a:r>
            <a:r>
              <a:rPr lang="pl-PL" i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i="1" dirty="0">
              <a:solidFill>
                <a:schemeClr val="accent6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Rectangle 27"/>
              <p:cNvSpPr/>
              <p:nvPr/>
            </p:nvSpPr>
            <p:spPr>
              <a:xfrm>
                <a:off x="766361" y="5320158"/>
                <a:ext cx="4487960" cy="3511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pl-PL" sz="1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acc>
                      <m:d>
                        <m:dPr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</m:acc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l-PL" sz="1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begChr m:val="["/>
                          <m:endChr m:val="]"/>
                          <m:ctrlP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d>
                            <m:d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pl-PL" sz="1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  <m:d>
                            <m:dPr>
                              <m:ctrlP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pl-PL" sz="1400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pl-PL" sz="1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pl-PL" sz="1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pl-PL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361" y="5320158"/>
                <a:ext cx="4487960" cy="351186"/>
              </a:xfrm>
              <a:prstGeom prst="rect">
                <a:avLst/>
              </a:prstGeom>
              <a:blipFill>
                <a:blip r:embed="rId6"/>
                <a:stretch>
                  <a:fillRect t="-87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876388" y="4894710"/>
            <a:ext cx="4546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net force acting on the witness charge: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6184822" y="4242160"/>
                <a:ext cx="5731669" cy="22416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buClr>
                    <a:srgbClr val="000000"/>
                  </a:buClr>
                </a:pPr>
                <a:r>
                  <a:rPr lang="pl-PL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What happens to the energy lost by the source?</a:t>
                </a:r>
                <a:endParaRPr lang="en-US" sz="2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 algn="l"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spcBef>
                    <a:spcPts val="100"/>
                  </a:spcBef>
                  <a:buClr>
                    <a:srgbClr val="000000"/>
                  </a:buClr>
                  <a:buSzPct val="115000"/>
                  <a:buFont typeface="Arial" panose="020B0604020202020204" pitchFamily="34" charset="0"/>
                  <a:buChar char="•"/>
                </a:pPr>
                <a:r>
                  <a:rPr lang="pl-PL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Partially dissipates in the walls</a:t>
                </a:r>
                <a: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or HOM absorbers:</a:t>
                </a:r>
                <a:br>
                  <a:rPr lang="pl-PL" sz="2000" dirty="0">
                    <a:solidFill>
                      <a:schemeClr val="accent6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sz="2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sz="2000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Heat load</a:t>
                </a:r>
              </a:p>
              <a:p>
                <a:pPr marL="285750" indent="-285750">
                  <a:spcBef>
                    <a:spcPts val="100"/>
                  </a:spcBef>
                  <a:buClr>
                    <a:srgbClr val="000000"/>
                  </a:buClr>
                  <a:buSzPct val="115000"/>
                  <a:buFont typeface="Arial" panose="020B0604020202020204" pitchFamily="34" charset="0"/>
                  <a:buChar char="•"/>
                </a:pPr>
                <a:r>
                  <a:rPr lang="pl-PL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Partially transferred to the following</a:t>
                </a:r>
                <a: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particles</a:t>
                </a:r>
                <a:br>
                  <a:rPr lang="en-US" sz="2000" dirty="0">
                    <a:solidFill>
                      <a:srgbClr val="0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14:m>
                  <m:oMath xmlns:m="http://schemas.openxmlformats.org/officeDocument/2006/math">
                    <m:r>
                      <a:rPr lang="pl-PL" sz="2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 Unicode MS" panose="020B0604020202020204" pitchFamily="34" charset="-128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rgbClr val="FF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pl-PL" sz="2000" dirty="0">
                    <a:solidFill>
                      <a:srgbClr val="FF00FF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Beam instabilities</a:t>
                </a:r>
              </a:p>
              <a:p>
                <a:pPr algn="l"/>
                <a:endParaRPr lang="en-GB" dirty="0">
                  <a:latin typeface="+mj-lt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822" y="4242160"/>
                <a:ext cx="5731669" cy="2241639"/>
              </a:xfrm>
              <a:prstGeom prst="rect">
                <a:avLst/>
              </a:prstGeom>
              <a:blipFill>
                <a:blip r:embed="rId7"/>
                <a:stretch>
                  <a:fillRect l="-1277" t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1941779" y="5677211"/>
                <a:ext cx="2086212" cy="6204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pl-PL" sz="1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acc>
                    <m:d>
                      <m:dPr>
                        <m:ctrlP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pl-PL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pl-PL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pl-PL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1400" dirty="0">
                    <a:solidFill>
                      <a:srgbClr val="000000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pl-PL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pl-PL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pl-PL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pl-PL" sz="1400" dirty="0">
                  <a:solidFill>
                    <a:srgbClr val="000000"/>
                  </a:solidFill>
                </a:endParaRPr>
              </a:p>
              <a:p>
                <a:endParaRPr lang="pl-PL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779" y="5677211"/>
                <a:ext cx="2086212" cy="620491"/>
              </a:xfrm>
              <a:prstGeom prst="rect">
                <a:avLst/>
              </a:prstGeom>
              <a:blipFill>
                <a:blip r:embed="rId8"/>
                <a:stretch>
                  <a:fillRect t="-4902" r="-4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859776" y="232568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accent6"/>
                </a:solidFill>
              </a:rPr>
              <a:t>.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A77EF46-C328-F3C1-7849-29FCB139876F}"/>
              </a:ext>
            </a:extLst>
          </p:cNvPr>
          <p:cNvSpPr txBox="1">
            <a:spLocks/>
          </p:cNvSpPr>
          <p:nvPr/>
        </p:nvSpPr>
        <p:spPr>
          <a:xfrm>
            <a:off x="419003" y="0"/>
            <a:ext cx="11376025" cy="902875"/>
          </a:xfrm>
          <a:prstGeom prst="rect">
            <a:avLst/>
          </a:prstGeom>
        </p:spPr>
        <p:txBody>
          <a:bodyPr anchor="ctr"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/>
              <a:t>Beam coupling impedance </a:t>
            </a:r>
            <a:endParaRPr lang="en-GB" sz="4000" dirty="0"/>
          </a:p>
        </p:txBody>
      </p:sp>
      <p:sp>
        <p:nvSpPr>
          <p:cNvPr id="29" name="Rounded Rectangle 15">
            <a:extLst>
              <a:ext uri="{FF2B5EF4-FFF2-40B4-BE49-F238E27FC236}">
                <a16:creationId xmlns:a16="http://schemas.microsoft.com/office/drawing/2014/main" id="{A880467B-743B-4AF4-7B90-F88DD8DC911C}"/>
              </a:ext>
            </a:extLst>
          </p:cNvPr>
          <p:cNvSpPr/>
          <p:nvPr/>
        </p:nvSpPr>
        <p:spPr bwMode="auto">
          <a:xfrm>
            <a:off x="332652" y="1253503"/>
            <a:ext cx="5449399" cy="305996"/>
          </a:xfrm>
          <a:prstGeom prst="roundRect">
            <a:avLst>
              <a:gd name="adj" fmla="val 5000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" name="Rounded Rectangle 16">
            <a:extLst>
              <a:ext uri="{FF2B5EF4-FFF2-40B4-BE49-F238E27FC236}">
                <a16:creationId xmlns:a16="http://schemas.microsoft.com/office/drawing/2014/main" id="{04D31F78-4077-5CFC-476A-14CA3DF8E2FB}"/>
              </a:ext>
            </a:extLst>
          </p:cNvPr>
          <p:cNvSpPr/>
          <p:nvPr/>
        </p:nvSpPr>
        <p:spPr bwMode="auto">
          <a:xfrm>
            <a:off x="332653" y="1393761"/>
            <a:ext cx="5449398" cy="208917"/>
          </a:xfrm>
          <a:prstGeom prst="roundRect">
            <a:avLst>
              <a:gd name="adj" fmla="val 0"/>
            </a:avLst>
          </a:prstGeom>
          <a:solidFill>
            <a:srgbClr val="001F8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latin typeface="Arial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DE4E3-35E3-5C6E-5B5D-BB764006A144}"/>
              </a:ext>
            </a:extLst>
          </p:cNvPr>
          <p:cNvSpPr txBox="1"/>
          <p:nvPr/>
        </p:nvSpPr>
        <p:spPr>
          <a:xfrm>
            <a:off x="347601" y="1225331"/>
            <a:ext cx="3025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Reference system: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49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21007</TotalTime>
  <Words>2762</Words>
  <Application>Microsoft Office PowerPoint</Application>
  <DocSecurity>0</DocSecurity>
  <PresentationFormat>Widescreen</PresentationFormat>
  <Paragraphs>429</Paragraphs>
  <Slides>38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Arial</vt:lpstr>
      <vt:lpstr>Arial Unicode MS</vt:lpstr>
      <vt:lpstr>Calibri</vt:lpstr>
      <vt:lpstr>Calibri (Headings)</vt:lpstr>
      <vt:lpstr>Cambria Math</vt:lpstr>
      <vt:lpstr>Corbel (Headings)</vt:lpstr>
      <vt:lpstr>Greek Old Face C</vt:lpstr>
      <vt:lpstr>Inter Var</vt:lpstr>
      <vt:lpstr>lmsans9-regular</vt:lpstr>
      <vt:lpstr>Source Sans Pro</vt:lpstr>
      <vt:lpstr>Source Sans Pro (Body)</vt:lpstr>
      <vt:lpstr>Symbol</vt:lpstr>
      <vt:lpstr>Wingdings</vt:lpstr>
      <vt:lpstr>Office Theme</vt:lpstr>
      <vt:lpstr>Analysis, simulations and measurements for the operation of accelerator magnets     Agnieszka Chmielińska</vt:lpstr>
      <vt:lpstr>Career history</vt:lpstr>
      <vt:lpstr>Doctoral Student in TE-ABT-PPE (2016-2019)</vt:lpstr>
      <vt:lpstr>Beam screen for the kicker magnets </vt:lpstr>
      <vt:lpstr>Introduction</vt:lpstr>
      <vt:lpstr>Injection kicker magnet (I)</vt:lpstr>
      <vt:lpstr>Injection kicker magnet (II)</vt:lpstr>
      <vt:lpstr>PowerPoint Presentation</vt:lpstr>
      <vt:lpstr>PowerPoint Presentation</vt:lpstr>
      <vt:lpstr>PowerPoint Presentation</vt:lpstr>
      <vt:lpstr>Beam screening: Conventional design (I)</vt:lpstr>
      <vt:lpstr>Beam screening: Conventional design (II)</vt:lpstr>
      <vt:lpstr>PowerPoint Presentation</vt:lpstr>
      <vt:lpstr>PowerPoint Presentation</vt:lpstr>
      <vt:lpstr>PowerPoint Presentation</vt:lpstr>
      <vt:lpstr>New concept of a helical beam screen</vt:lpstr>
      <vt:lpstr>Beam coupling impedance simulations</vt:lpstr>
      <vt:lpstr>Characterization of EM properties of ferrites</vt:lpstr>
      <vt:lpstr>Field response of the kicker magnet simulations</vt:lpstr>
      <vt:lpstr>Experimental benchmark </vt:lpstr>
      <vt:lpstr>Measurements of beam coupling impedance</vt:lpstr>
      <vt:lpstr>Fellow in TE-MSC-TM (2020-2023)</vt:lpstr>
      <vt:lpstr>Analysis of simulations and measurements to predict the magnetic field for the operation of superconducting magnets  </vt:lpstr>
      <vt:lpstr>FiDeL model for machine operation (I)</vt:lpstr>
      <vt:lpstr>FiDeL model for machine operation (II)</vt:lpstr>
      <vt:lpstr>PyMagAnalysis</vt:lpstr>
      <vt:lpstr>Analysis of nonlinear effects during luminosity calibration (I)</vt:lpstr>
      <vt:lpstr>Measurements in SM18</vt:lpstr>
      <vt:lpstr>Analysis of measurements and simulations (I)</vt:lpstr>
      <vt:lpstr>Benchmark of the proposed model</vt:lpstr>
      <vt:lpstr>Magnetic model for the MCBXF (I) </vt:lpstr>
      <vt:lpstr>Identifying the problem</vt:lpstr>
      <vt:lpstr>PowerPoint Presentation</vt:lpstr>
      <vt:lpstr>PowerPoint Presentation</vt:lpstr>
      <vt:lpstr>Modelling error</vt:lpstr>
      <vt:lpstr>Modelling error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Agnieszka Chmielińska  Selection Board for the Position of Applied Physicist /  RF Engineer in SY-BI-BP</dc:title>
  <dc:subject/>
  <dc:creator>Agnieszka Chmielinska</dc:creator>
  <cp:keywords/>
  <dc:description/>
  <cp:lastModifiedBy>Agnieszka Chmielinska</cp:lastModifiedBy>
  <cp:revision>84</cp:revision>
  <cp:lastPrinted>2023-02-10T16:01:20Z</cp:lastPrinted>
  <dcterms:created xsi:type="dcterms:W3CDTF">2023-02-01T13:57:43Z</dcterms:created>
  <dcterms:modified xsi:type="dcterms:W3CDTF">2023-11-08T18:14:53Z</dcterms:modified>
  <cp:category/>
  <dc:identifier/>
  <cp:contentStatus/>
  <dc:language/>
  <cp:version/>
</cp:coreProperties>
</file>