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98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23" r:id="rId15"/>
  </p:sldIdLst>
  <p:sldSz cx="12192000" cy="6858000"/>
  <p:notesSz cx="6858000" cy="9144000"/>
  <p:defaultTextStyle>
    <a:defPPr>
      <a:defRPr lang="en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4"/>
    <p:restoredTop sz="81690"/>
  </p:normalViewPr>
  <p:slideViewPr>
    <p:cSldViewPr snapToGrid="0" snapToObjects="1">
      <p:cViewPr varScale="1">
        <p:scale>
          <a:sx n="95" d="100"/>
          <a:sy n="95" d="100"/>
        </p:scale>
        <p:origin x="14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002567-0E15-D746-8E63-1B952AB80D85}" type="datetimeFigureOut">
              <a:rPr lang="en-GB" smtClean="0"/>
              <a:t>04/05/2023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90317-F026-BE41-8FA9-F3FC37EB1B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010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6110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50358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2958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570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9598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166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445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1961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4178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71235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2794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3087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090317-F026-BE41-8FA9-F3FC37EB1BBA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216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783AB4-BE42-5D8D-31CE-D7BC418FEB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AB2E75-5998-B9AF-F6ED-0C00676657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99192-CC8D-C173-F1F6-1EE86D9C5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35C89-6B1A-4802-1111-BEEA6C6F89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86274-28CD-EB3E-0B62-3E1346032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447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C52E34-8F7F-980D-9EB2-D849ED4E1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F65CA3-2750-C7A9-A13F-0BBA9567FB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0987C-68E9-1CF0-F8D0-40FFC47C7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F010D7-C24A-C79F-FBCC-78933B2AD5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B63CFE-AB9F-4ABF-1688-40639B4BD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0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6A253AA-7325-42A9-1480-8EFE5DCE17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AD5D6F-1FF1-C271-9D2E-5F9B21AC4F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BD1AD-0B51-4F08-2E3A-C4BFF29E3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996119-B1AF-4DE0-4E7E-142838F16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067FE3-55A1-0863-D0DD-F661B29DB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6171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F36CB-AAC4-EAE1-A6A7-12287AB44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BC33CC-2B50-F87C-43D0-DE0F5EE77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763251-B379-A4F1-6C08-91C3FEEFC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AAC93-AF3E-2435-8177-A40AA8E6D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D6213-B8F1-B7BF-873E-C1F9EC8AB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8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41303-DD24-3FBB-D2B1-C10B4FFA5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A24682-C84A-D53A-81A1-2E3478A3A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C08120-2283-F8ED-66AD-7DA1816FE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076BE8-C86F-5404-1291-FE07B91E3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E85A-7E92-6A7F-7704-C82C7159A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3983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937F79-71F4-123C-9D0A-B45B0F6FF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DD0042-9603-8C98-675C-00FC1187E3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63A6402-C956-DB63-70FE-32D776CD31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4F0988-23AF-CCD4-053F-075DF5546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81DB59-BFCE-CD5B-0694-AB8572148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C7BB48-6A64-D31F-D435-DBA570258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748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F7136A-7CA9-D492-C8FE-B0D79AE54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8CE7E-159A-A37C-2008-6A5475E1E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41B468-9341-5254-B36C-0296AB9E91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D5D3C7-29E7-011C-47CF-3E22BCB5D0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F16173-02A9-3C8F-FC4A-C9D658FCDB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6F204B-E74E-7115-7CA0-17EC9F6D7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D22E43-55DA-909F-9EFE-1A9C86C9E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015CA9-8E64-6631-91F6-87E14EAFC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7678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69466-C9E9-C5E8-DBC1-75FFC7C61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ABDF7F-70C2-D876-8779-E0A5FF7E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805D4D9-5C97-FADF-B3AA-7E8C66FDF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616AEB-16E2-1316-604A-701D3F26D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9332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F7D3EB-4DF1-3864-39A1-2C1A3DB88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D96237-9701-6B01-7DD4-51E6CB35A5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BE25E9-E7E1-802E-7D6B-6A033E030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05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4FB40-2763-142F-71DA-792696214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5F621-2014-3915-C8A9-251642732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E8850-6638-6B46-929A-AC5A7C2B18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F6AC57-A481-94B0-2190-DCD4CF5E1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555D2B-4627-79EE-B7F2-D042832C6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76C408-558A-7593-202D-B60171DE7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809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1C176C-1847-56CA-698D-A706842BD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5299E4-AFDC-76D6-6A0A-DA1BE140A21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23FA5B-C800-08C3-E725-52E8E549F1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F6D908-0E25-C672-D3EE-7D1DE45C0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D6AA6D-0FD6-62F8-DE34-451031E83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BB79E3-DDC7-BA09-AD69-6361D4F3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976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00D6F1-1901-0CAC-D492-8AEBBF6785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382ACA-D5A0-4877-BBC6-F366B3BB22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BD65A5-DD03-F4E9-B186-90E7C5C149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5DA70-88D2-4292-6D42-EBE04DCAB1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0CE1E4-0401-9CF1-951A-09642A00C2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83EF6-21F5-4F4C-AA23-BDC2D41B1FE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944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58FBF-57F9-A422-8773-5B2EB77C60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788170"/>
            <a:ext cx="12192000" cy="2151069"/>
          </a:xfrm>
        </p:spPr>
        <p:txBody>
          <a:bodyPr>
            <a:normAutofit fontScale="90000"/>
          </a:bodyPr>
          <a:lstStyle/>
          <a:p>
            <a:br>
              <a:rPr lang="en-GB" sz="5400" b="1" dirty="0">
                <a:latin typeface="Proxima Nova Extrabold" panose="02000506030000020004" pitchFamily="2" charset="0"/>
              </a:rPr>
            </a:br>
            <a:r>
              <a:rPr lang="en-GB" sz="5400" b="1" dirty="0">
                <a:latin typeface="Proxima Nova Extrabold" panose="02000506030000020004" pitchFamily="2" charset="0"/>
              </a:rPr>
              <a:t>APPEC 2017-2026 Strategy</a:t>
            </a:r>
            <a:br>
              <a:rPr lang="en-GB" sz="5400" b="1" dirty="0">
                <a:latin typeface="Proxima Nova Extrabold" panose="02000506030000020004" pitchFamily="2" charset="0"/>
              </a:rPr>
            </a:br>
            <a:r>
              <a:rPr lang="en-GB" sz="5400" b="1" dirty="0">
                <a:latin typeface="Proxima Nova Extrabold" panose="02000506030000020004" pitchFamily="2" charset="0"/>
              </a:rPr>
              <a:t>midterm update</a:t>
            </a:r>
            <a:br>
              <a:rPr lang="en-GB" sz="5400" b="1" dirty="0">
                <a:latin typeface="Proxima Nova Extrabold" panose="02000506030000020004" pitchFamily="2" charset="0"/>
              </a:rPr>
            </a:br>
            <a:r>
              <a:rPr lang="en-GB" sz="5400" b="1" dirty="0">
                <a:latin typeface="Proxima Nova Extrabold" panose="02000506030000020004" pitchFamily="2" charset="0"/>
              </a:rPr>
              <a:t>SAC final proposal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681F6C-DCEF-226A-8290-8D8EFCC18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5202484"/>
            <a:ext cx="12192000" cy="1373909"/>
          </a:xfrm>
        </p:spPr>
        <p:txBody>
          <a:bodyPr>
            <a:normAutofit/>
          </a:bodyPr>
          <a:lstStyle/>
          <a:p>
            <a:r>
              <a:rPr lang="en-GB" sz="1800" i="1" dirty="0"/>
              <a:t>Sijbrand de Jong (APPEC SAC chair)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9022F4-C227-AC1E-116B-694482B95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FCE862-0C4A-E76D-FA70-D06CBAD36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E69E1A-AF13-5123-F599-3BEE5C6D6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68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67B78DDA-E027-65B1-2E92-7E49EC2212A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506" y="877869"/>
            <a:ext cx="9100319" cy="5586905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Comparison of HEGR expenses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875CED-9AD3-3F65-3AFD-1D595B8FC8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4000"/>
          </a:blip>
          <a:srcRect l="9842" t="31987" r="33583" b="39430"/>
          <a:stretch/>
        </p:blipFill>
        <p:spPr>
          <a:xfrm>
            <a:off x="2211355" y="3694920"/>
            <a:ext cx="3214396" cy="979715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EC20F6F-1A0E-5580-A5B8-3BB07345F149}"/>
              </a:ext>
            </a:extLst>
          </p:cNvPr>
          <p:cNvSpPr txBox="1"/>
          <p:nvPr/>
        </p:nvSpPr>
        <p:spPr>
          <a:xfrm>
            <a:off x="3259395" y="4324408"/>
            <a:ext cx="219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CTA investment delay</a:t>
            </a: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266FF122-6773-F350-A033-985DED78156C}"/>
              </a:ext>
            </a:extLst>
          </p:cNvPr>
          <p:cNvSpPr/>
          <p:nvPr/>
        </p:nvSpPr>
        <p:spPr>
          <a:xfrm flipV="1">
            <a:off x="3650602" y="3904694"/>
            <a:ext cx="167951" cy="21010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Up Arrow 10">
            <a:extLst>
              <a:ext uri="{FF2B5EF4-FFF2-40B4-BE49-F238E27FC236}">
                <a16:creationId xmlns:a16="http://schemas.microsoft.com/office/drawing/2014/main" id="{E2B07A62-138B-6999-1012-4E12969A7AC0}"/>
              </a:ext>
            </a:extLst>
          </p:cNvPr>
          <p:cNvSpPr/>
          <p:nvPr/>
        </p:nvSpPr>
        <p:spPr>
          <a:xfrm rot="5400000">
            <a:off x="4827814" y="3339159"/>
            <a:ext cx="167951" cy="174638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90CF13-FAC2-A65D-C91B-22015CE329A2}"/>
              </a:ext>
            </a:extLst>
          </p:cNvPr>
          <p:cNvSpPr txBox="1"/>
          <p:nvPr/>
        </p:nvSpPr>
        <p:spPr>
          <a:xfrm>
            <a:off x="8374393" y="3843017"/>
            <a:ext cx="1759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CTA exploitation</a:t>
            </a:r>
          </a:p>
        </p:txBody>
      </p:sp>
    </p:spTree>
    <p:extLst>
      <p:ext uri="{BB962C8B-B14F-4D97-AF65-F5344CB8AC3E}">
        <p14:creationId xmlns:p14="http://schemas.microsoft.com/office/powerpoint/2010/main" val="2135040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67B78DDA-E027-65B1-2E92-7E49EC2212A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506" y="877869"/>
            <a:ext cx="9100319" cy="5586905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Comparison of DE+CMB expenses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11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875CED-9AD3-3F65-3AFD-1D595B8FC8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4000"/>
          </a:blip>
          <a:srcRect l="9759" t="11842" r="33584" b="70191"/>
          <a:stretch/>
        </p:blipFill>
        <p:spPr>
          <a:xfrm>
            <a:off x="2209800" y="3816220"/>
            <a:ext cx="3219061" cy="615820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523C7E4-7B6A-1D1C-8098-9BCC373BE461}"/>
              </a:ext>
            </a:extLst>
          </p:cNvPr>
          <p:cNvSpPr txBox="1"/>
          <p:nvPr/>
        </p:nvSpPr>
        <p:spPr>
          <a:xfrm>
            <a:off x="8369728" y="3144242"/>
            <a:ext cx="16650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</a:rPr>
              <a:t>LiteBird</a:t>
            </a:r>
            <a:r>
              <a:rPr lang="en-GB" dirty="0">
                <a:solidFill>
                  <a:srgbClr val="FF0000"/>
                </a:solidFill>
              </a:rPr>
              <a:t> &amp; Gen4</a:t>
            </a:r>
          </a:p>
        </p:txBody>
      </p:sp>
    </p:spTree>
    <p:extLst>
      <p:ext uri="{BB962C8B-B14F-4D97-AF65-F5344CB8AC3E}">
        <p14:creationId xmlns:p14="http://schemas.microsoft.com/office/powerpoint/2010/main" val="38334933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67B78DDA-E027-65B1-2E92-7E49EC2212A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506" y="877869"/>
            <a:ext cx="9100319" cy="5586905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Comparison of GW expenses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875CED-9AD3-3F65-3AFD-1D595B8FC8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4000"/>
          </a:blip>
          <a:srcRect l="9842" t="23139" r="33583" b="53994"/>
          <a:stretch/>
        </p:blipFill>
        <p:spPr>
          <a:xfrm>
            <a:off x="2211355" y="3373014"/>
            <a:ext cx="3214396" cy="783771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F8525B-2C7D-92B9-5F7F-0DB297B3FC58}"/>
              </a:ext>
            </a:extLst>
          </p:cNvPr>
          <p:cNvSpPr txBox="1"/>
          <p:nvPr/>
        </p:nvSpPr>
        <p:spPr>
          <a:xfrm>
            <a:off x="3055944" y="4100470"/>
            <a:ext cx="1452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ET pathfinder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DEFBC0-2232-41EC-1478-A213D18AF7B4}"/>
              </a:ext>
            </a:extLst>
          </p:cNvPr>
          <p:cNvSpPr txBox="1"/>
          <p:nvPr/>
        </p:nvSpPr>
        <p:spPr>
          <a:xfrm>
            <a:off x="6117899" y="1887560"/>
            <a:ext cx="1578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ET exploitation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59729FC-1C1D-48FF-759A-39F8F1EC5CF7}"/>
              </a:ext>
            </a:extLst>
          </p:cNvPr>
          <p:cNvSpPr txBox="1"/>
          <p:nvPr/>
        </p:nvSpPr>
        <p:spPr>
          <a:xfrm>
            <a:off x="5839408" y="1462199"/>
            <a:ext cx="4373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ET investment from regular funding agencies</a:t>
            </a:r>
          </a:p>
        </p:txBody>
      </p:sp>
    </p:spTree>
    <p:extLst>
      <p:ext uri="{BB962C8B-B14F-4D97-AF65-F5344CB8AC3E}">
        <p14:creationId xmlns:p14="http://schemas.microsoft.com/office/powerpoint/2010/main" val="514905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4C8F4D23-43F5-3D89-AA95-27D40D9842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9506" y="877869"/>
            <a:ext cx="9100318" cy="55869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                           GW expenses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13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8D746A4-6F24-CA24-0C72-6787FC724993}"/>
              </a:ext>
            </a:extLst>
          </p:cNvPr>
          <p:cNvSpPr txBox="1"/>
          <p:nvPr/>
        </p:nvSpPr>
        <p:spPr>
          <a:xfrm>
            <a:off x="5879968" y="3986948"/>
            <a:ext cx="1578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ET exploitation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43CEC1-355C-DC11-9014-687C13BA5660}"/>
              </a:ext>
            </a:extLst>
          </p:cNvPr>
          <p:cNvSpPr txBox="1"/>
          <p:nvPr/>
        </p:nvSpPr>
        <p:spPr>
          <a:xfrm>
            <a:off x="5609080" y="3671321"/>
            <a:ext cx="43731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ET investment from regular funding agencies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FDCA07-805C-56D2-26AE-89BE9485FABB}"/>
              </a:ext>
            </a:extLst>
          </p:cNvPr>
          <p:cNvSpPr txBox="1"/>
          <p:nvPr/>
        </p:nvSpPr>
        <p:spPr>
          <a:xfrm>
            <a:off x="7492309" y="2340582"/>
            <a:ext cx="2016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ET investment from</a:t>
            </a:r>
          </a:p>
          <a:p>
            <a:r>
              <a:rPr lang="en-GB" dirty="0">
                <a:solidFill>
                  <a:srgbClr val="FF0000"/>
                </a:solidFill>
              </a:rPr>
              <a:t>exceptional sources</a:t>
            </a:r>
          </a:p>
        </p:txBody>
      </p:sp>
    </p:spTree>
    <p:extLst>
      <p:ext uri="{BB962C8B-B14F-4D97-AF65-F5344CB8AC3E}">
        <p14:creationId xmlns:p14="http://schemas.microsoft.com/office/powerpoint/2010/main" val="209475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0033D-377B-852C-A94E-15E0AF35A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300" y="902970"/>
            <a:ext cx="11563350" cy="542924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dirty="0"/>
              <a:t>We now go through the midterm update text (again)</a:t>
            </a:r>
          </a:p>
          <a:p>
            <a:pPr marL="514350" indent="-514350">
              <a:buFont typeface="+mj-lt"/>
              <a:buAutoNum type="arabicPeriod"/>
            </a:pPr>
            <a:r>
              <a:rPr lang="en-GB" dirty="0"/>
              <a:t>The GA adopts the </a:t>
            </a:r>
            <a:r>
              <a:rPr lang="en-GB" kern="1400" spc="-5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APPEC European Astroparticle Physics Strategy 2017-2026 – mid-term update text and expenses plot</a:t>
            </a:r>
          </a:p>
          <a:p>
            <a:pPr marL="514350" indent="-514350">
              <a:buFont typeface="+mj-lt"/>
              <a:buAutoNum type="arabicPeriod"/>
            </a:pPr>
            <a:r>
              <a:rPr lang="en-GB" kern="1400" spc="-50" dirty="0">
                <a:ea typeface="Times New Roman" panose="02020603050405020304" pitchFamily="18" charset="0"/>
                <a:cs typeface="Times New Roman" panose="02020603050405020304" pitchFamily="18" charset="0"/>
              </a:rPr>
              <a:t>A presentable version with pictures is prepared by the Joint Secretariat and sent for your approval (by email?)</a:t>
            </a:r>
          </a:p>
          <a:p>
            <a:pPr marL="514350" indent="-514350">
              <a:buFont typeface="+mj-lt"/>
              <a:buAutoNum type="arabicPeriod"/>
            </a:pPr>
            <a:r>
              <a:rPr lang="en-GB" kern="1400" spc="-50" dirty="0">
                <a:ea typeface="Times New Roman" panose="02020603050405020304" pitchFamily="18" charset="0"/>
                <a:cs typeface="Times New Roman" panose="02020603050405020304" pitchFamily="18" charset="0"/>
              </a:rPr>
              <a:t>Proper communication around the public launch of the midterm is organised by the joint secretariat (and executed after your approval)</a:t>
            </a:r>
          </a:p>
          <a:p>
            <a:pPr marL="0" indent="0">
              <a:buNone/>
            </a:pPr>
            <a:endParaRPr lang="en-NL" sz="1800" kern="1400" spc="-5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14/09/2022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SAc midterm report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14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E4FE961-DC0D-DAED-BEB1-929B3429F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7903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Expenses projection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0033D-377B-852C-A94E-15E0AF35A4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6928" y="902970"/>
            <a:ext cx="4437421" cy="57721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Census has been sent out</a:t>
            </a:r>
          </a:p>
          <a:p>
            <a:pPr marL="0" indent="0">
              <a:buNone/>
            </a:pPr>
            <a:r>
              <a:rPr lang="en-GB" dirty="0"/>
              <a:t>To: - experiments’ spokes</a:t>
            </a:r>
          </a:p>
          <a:p>
            <a:pPr marL="0" indent="0">
              <a:buNone/>
            </a:pPr>
            <a:r>
              <a:rPr lang="en-GB" dirty="0"/>
              <a:t>       - lab directors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Thanks to Maria Haupt, Katharina </a:t>
            </a:r>
            <a:r>
              <a:rPr lang="en-GB" dirty="0" err="1"/>
              <a:t>Henjes</a:t>
            </a:r>
            <a:r>
              <a:rPr lang="en-GB" dirty="0"/>
              <a:t>-Kunst, Tim </a:t>
            </a:r>
            <a:r>
              <a:rPr lang="en-GB" dirty="0" err="1"/>
              <a:t>Heinl</a:t>
            </a:r>
            <a:r>
              <a:rPr lang="en-GB" dirty="0"/>
              <a:t>, Julie </a:t>
            </a:r>
            <a:r>
              <a:rPr lang="en-GB" dirty="0" err="1"/>
              <a:t>Epas</a:t>
            </a:r>
            <a:r>
              <a:rPr lang="en-GB" dirty="0"/>
              <a:t>, Andreas </a:t>
            </a:r>
            <a:r>
              <a:rPr lang="en-GB" dirty="0" err="1"/>
              <a:t>Haungs</a:t>
            </a:r>
            <a:r>
              <a:rPr lang="en-GB" dirty="0"/>
              <a:t>, Job de </a:t>
            </a:r>
            <a:r>
              <a:rPr lang="en-GB" dirty="0" err="1"/>
              <a:t>Kleuver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A lot of work !!!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2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D7CEB395-A226-C6B0-36E1-C28CD05124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2523" y="3734965"/>
            <a:ext cx="4013200" cy="2463800"/>
          </a:xfrm>
          <a:prstGeom prst="rect">
            <a:avLst/>
          </a:prstGeom>
          <a:effectLst>
            <a:outerShdw blurRad="50800" dist="1524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875CED-9AD3-3F65-3AFD-1D595B8FC8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8520" y="1431567"/>
            <a:ext cx="3322880" cy="2224606"/>
          </a:xfrm>
          <a:prstGeom prst="rect">
            <a:avLst/>
          </a:prstGeom>
          <a:effectLst>
            <a:outerShdw blurRad="50800" dist="163461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DEF8C080-7CAF-E2E5-FEBA-473E5651C785}"/>
              </a:ext>
            </a:extLst>
          </p:cNvPr>
          <p:cNvGrpSpPr/>
          <p:nvPr/>
        </p:nvGrpSpPr>
        <p:grpSpPr>
          <a:xfrm>
            <a:off x="2801741" y="1685654"/>
            <a:ext cx="3279711" cy="1944006"/>
            <a:chOff x="3009122" y="1712167"/>
            <a:chExt cx="3279711" cy="1944006"/>
          </a:xfrm>
        </p:grpSpPr>
        <p:sp>
          <p:nvSpPr>
            <p:cNvPr id="15" name="Curved Down Arrow 14">
              <a:extLst>
                <a:ext uri="{FF2B5EF4-FFF2-40B4-BE49-F238E27FC236}">
                  <a16:creationId xmlns:a16="http://schemas.microsoft.com/office/drawing/2014/main" id="{F930E693-39C5-E14A-7EA8-47C42C975581}"/>
                </a:ext>
              </a:extLst>
            </p:cNvPr>
            <p:cNvSpPr/>
            <p:nvPr/>
          </p:nvSpPr>
          <p:spPr>
            <a:xfrm>
              <a:off x="3009122" y="1722614"/>
              <a:ext cx="3279711" cy="1743373"/>
            </a:xfrm>
            <a:prstGeom prst="curvedDownArrow">
              <a:avLst>
                <a:gd name="adj1" fmla="val 25000"/>
                <a:gd name="adj2" fmla="val 73319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D5D5162-BA0D-A772-8C1C-771A2D178D86}"/>
                </a:ext>
              </a:extLst>
            </p:cNvPr>
            <p:cNvSpPr/>
            <p:nvPr/>
          </p:nvSpPr>
          <p:spPr>
            <a:xfrm>
              <a:off x="3009122" y="1712167"/>
              <a:ext cx="763483" cy="19440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01509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Old expenses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875CED-9AD3-3F65-3AFD-1D595B8FC8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98" t="4084" r="2873" b="3634"/>
          <a:stretch/>
        </p:blipFill>
        <p:spPr>
          <a:xfrm>
            <a:off x="1805474" y="2943808"/>
            <a:ext cx="5365102" cy="3163078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854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67B78DDA-E027-65B1-2E92-7E49EC2212A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506" y="877869"/>
            <a:ext cx="9100319" cy="5586905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New expenses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4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5561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67B78DDA-E027-65B1-2E92-7E49EC2212A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506" y="877869"/>
            <a:ext cx="9100319" cy="5586905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Comparison of UL expenses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5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875CED-9AD3-3F65-3AFD-1D595B8FC8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4000"/>
          </a:blip>
          <a:srcRect l="5983" t="75541" r="33583" b="7332"/>
          <a:stretch/>
        </p:blipFill>
        <p:spPr>
          <a:xfrm>
            <a:off x="1992086" y="5393093"/>
            <a:ext cx="3433665" cy="587037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8F3364E-A3BA-5284-B91D-6BB57AAF0511}"/>
              </a:ext>
            </a:extLst>
          </p:cNvPr>
          <p:cNvSpPr txBox="1"/>
          <p:nvPr/>
        </p:nvSpPr>
        <p:spPr>
          <a:xfrm>
            <a:off x="5519057" y="5041964"/>
            <a:ext cx="2122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UL Extra: investment</a:t>
            </a: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A195D2F3-34BC-55D8-E077-68BD5E79A8F7}"/>
              </a:ext>
            </a:extLst>
          </p:cNvPr>
          <p:cNvSpPr/>
          <p:nvPr/>
        </p:nvSpPr>
        <p:spPr>
          <a:xfrm>
            <a:off x="3540967" y="5159829"/>
            <a:ext cx="167951" cy="298579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3777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67B78DDA-E027-65B1-2E92-7E49EC2212A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506" y="877869"/>
            <a:ext cx="9100319" cy="5586905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Comparison of DM expenses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875CED-9AD3-3F65-3AFD-1D595B8FC8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4000"/>
          </a:blip>
          <a:srcRect l="9678" t="68192" r="33583" b="22281"/>
          <a:stretch/>
        </p:blipFill>
        <p:spPr>
          <a:xfrm>
            <a:off x="2202024" y="4791270"/>
            <a:ext cx="3223727" cy="326572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94D9C1-1A28-9D08-9439-58236EDFB21C}"/>
              </a:ext>
            </a:extLst>
          </p:cNvPr>
          <p:cNvSpPr txBox="1"/>
          <p:nvPr/>
        </p:nvSpPr>
        <p:spPr>
          <a:xfrm>
            <a:off x="3259395" y="5061527"/>
            <a:ext cx="2179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DM investment delay</a:t>
            </a:r>
          </a:p>
        </p:txBody>
      </p:sp>
      <p:sp>
        <p:nvSpPr>
          <p:cNvPr id="10" name="Up Arrow 9">
            <a:extLst>
              <a:ext uri="{FF2B5EF4-FFF2-40B4-BE49-F238E27FC236}">
                <a16:creationId xmlns:a16="http://schemas.microsoft.com/office/drawing/2014/main" id="{343CEF05-F1F6-689B-3F55-FEF8776DBFB7}"/>
              </a:ext>
            </a:extLst>
          </p:cNvPr>
          <p:cNvSpPr/>
          <p:nvPr/>
        </p:nvSpPr>
        <p:spPr>
          <a:xfrm flipV="1">
            <a:off x="3311330" y="4980214"/>
            <a:ext cx="167951" cy="104969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Up Arrow 10">
            <a:extLst>
              <a:ext uri="{FF2B5EF4-FFF2-40B4-BE49-F238E27FC236}">
                <a16:creationId xmlns:a16="http://schemas.microsoft.com/office/drawing/2014/main" id="{C1ACEA64-2839-ECC2-1CB7-DD29221016B5}"/>
              </a:ext>
            </a:extLst>
          </p:cNvPr>
          <p:cNvSpPr/>
          <p:nvPr/>
        </p:nvSpPr>
        <p:spPr>
          <a:xfrm rot="5400000">
            <a:off x="5423417" y="3893197"/>
            <a:ext cx="167951" cy="2383971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9479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67B78DDA-E027-65B1-2E92-7E49EC2212A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506" y="877869"/>
            <a:ext cx="9100319" cy="5586905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Comparison of </a:t>
            </a:r>
            <a:r>
              <a:rPr lang="en-GB" dirty="0">
                <a:latin typeface="Symbol" pitchFamily="2" charset="2"/>
              </a:rPr>
              <a:t>n</a:t>
            </a:r>
            <a:r>
              <a:rPr lang="en-GB" dirty="0"/>
              <a:t> properties expenses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7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875CED-9AD3-3F65-3AFD-1D595B8FC8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4000"/>
          </a:blip>
          <a:srcRect l="9759" t="14973" r="33584" b="25140"/>
          <a:stretch/>
        </p:blipFill>
        <p:spPr>
          <a:xfrm>
            <a:off x="2206690" y="3065107"/>
            <a:ext cx="3219061" cy="2052734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3C66E9-8A61-FABB-E416-DA304E831E41}"/>
              </a:ext>
            </a:extLst>
          </p:cNvPr>
          <p:cNvSpPr txBox="1"/>
          <p:nvPr/>
        </p:nvSpPr>
        <p:spPr>
          <a:xfrm>
            <a:off x="3152093" y="3191748"/>
            <a:ext cx="1611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No more DUNE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E57D2B1-006A-5742-5124-3E8BEB224AAA}"/>
              </a:ext>
            </a:extLst>
          </p:cNvPr>
          <p:cNvSpPr txBox="1"/>
          <p:nvPr/>
        </p:nvSpPr>
        <p:spPr>
          <a:xfrm>
            <a:off x="2861289" y="5030998"/>
            <a:ext cx="1220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0</a:t>
            </a:r>
            <a:r>
              <a:rPr lang="en-GB" dirty="0">
                <a:solidFill>
                  <a:srgbClr val="FF0000"/>
                </a:solidFill>
                <a:latin typeface="Symbol" pitchFamily="2" charset="2"/>
              </a:rPr>
              <a:t>nbb</a:t>
            </a:r>
            <a:r>
              <a:rPr lang="en-GB" dirty="0">
                <a:solidFill>
                  <a:srgbClr val="FF0000"/>
                </a:solidFill>
              </a:rPr>
              <a:t> delay</a:t>
            </a:r>
          </a:p>
        </p:txBody>
      </p:sp>
      <p:sp>
        <p:nvSpPr>
          <p:cNvPr id="11" name="Up Arrow 10">
            <a:extLst>
              <a:ext uri="{FF2B5EF4-FFF2-40B4-BE49-F238E27FC236}">
                <a16:creationId xmlns:a16="http://schemas.microsoft.com/office/drawing/2014/main" id="{6F43FEAD-7127-D826-D129-40FA3EF3FC20}"/>
              </a:ext>
            </a:extLst>
          </p:cNvPr>
          <p:cNvSpPr/>
          <p:nvPr/>
        </p:nvSpPr>
        <p:spPr>
          <a:xfrm flipV="1">
            <a:off x="3303697" y="4857484"/>
            <a:ext cx="167951" cy="104969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Up Arrow 11">
            <a:extLst>
              <a:ext uri="{FF2B5EF4-FFF2-40B4-BE49-F238E27FC236}">
                <a16:creationId xmlns:a16="http://schemas.microsoft.com/office/drawing/2014/main" id="{11A261DF-14CB-69FC-2E30-2E99AFDF29BE}"/>
              </a:ext>
            </a:extLst>
          </p:cNvPr>
          <p:cNvSpPr/>
          <p:nvPr/>
        </p:nvSpPr>
        <p:spPr>
          <a:xfrm rot="5400000">
            <a:off x="5209380" y="3550865"/>
            <a:ext cx="167951" cy="2728070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737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67B78DDA-E027-65B1-2E92-7E49EC2212A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506" y="877869"/>
            <a:ext cx="9100319" cy="5586905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Comparison of HECR expenses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875CED-9AD3-3F65-3AFD-1D595B8FC8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4000"/>
          </a:blip>
          <a:srcRect l="9759" t="58528" r="33584" b="28678"/>
          <a:stretch/>
        </p:blipFill>
        <p:spPr>
          <a:xfrm>
            <a:off x="2206690" y="4637311"/>
            <a:ext cx="3219061" cy="438538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315089A-BE4E-087D-3E75-BC20762157A2}"/>
              </a:ext>
            </a:extLst>
          </p:cNvPr>
          <p:cNvSpPr txBox="1"/>
          <p:nvPr/>
        </p:nvSpPr>
        <p:spPr>
          <a:xfrm>
            <a:off x="2775634" y="5003242"/>
            <a:ext cx="2124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Auger upgrade delay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CB2B51E-4849-1682-3A63-A248A96FCA25}"/>
              </a:ext>
            </a:extLst>
          </p:cNvPr>
          <p:cNvSpPr txBox="1"/>
          <p:nvPr/>
        </p:nvSpPr>
        <p:spPr>
          <a:xfrm>
            <a:off x="8041209" y="4390532"/>
            <a:ext cx="1495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GRAND/GCOS</a:t>
            </a:r>
          </a:p>
        </p:txBody>
      </p:sp>
    </p:spTree>
    <p:extLst>
      <p:ext uri="{BB962C8B-B14F-4D97-AF65-F5344CB8AC3E}">
        <p14:creationId xmlns:p14="http://schemas.microsoft.com/office/powerpoint/2010/main" val="3665914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67B78DDA-E027-65B1-2E92-7E49EC2212A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9506" y="877869"/>
            <a:ext cx="9100319" cy="5586905"/>
          </a:xfrm>
          <a:prstGeom prst="rect">
            <a:avLst/>
          </a:prstGeom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BE21F3-333C-7D8C-A8EB-A1DA9F4DDE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490" y="216535"/>
            <a:ext cx="11304270" cy="549275"/>
          </a:xfrm>
        </p:spPr>
        <p:txBody>
          <a:bodyPr>
            <a:normAutofit fontScale="90000"/>
          </a:bodyPr>
          <a:lstStyle/>
          <a:p>
            <a:r>
              <a:rPr lang="en-GB" dirty="0"/>
              <a:t>Comparison of HEN expenses projection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E83C6C-97CD-8E74-C3BF-24B4539825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04/05/2023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92ED-FDD4-2537-B75B-E2AA9ADF4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APPEC 2017-2026 strategy midterm update, SAC final proposal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1E5368-4CEA-EC44-0AAC-56C3947B9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3EF6-21F5-4F4C-AA23-BDC2D41B1FE7}" type="slidenum">
              <a:rPr lang="en-GB" smtClean="0"/>
              <a:t>9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7875CED-9AD3-3F65-3AFD-1D595B8FC81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54000"/>
          </a:blip>
          <a:srcRect l="9842" t="51314" r="33583" b="30448"/>
          <a:stretch/>
        </p:blipFill>
        <p:spPr>
          <a:xfrm>
            <a:off x="2211355" y="4343398"/>
            <a:ext cx="3214396" cy="625151"/>
          </a:xfrm>
          <a:prstGeom prst="rect">
            <a:avLst/>
          </a:prstGeom>
          <a:effectLst/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A3635CF-3C2F-87D8-104A-63EE8A2ECA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53993" y="67735"/>
            <a:ext cx="2881561" cy="83523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895181-C89C-691F-4D43-5C2716040A5C}"/>
              </a:ext>
            </a:extLst>
          </p:cNvPr>
          <p:cNvSpPr txBox="1"/>
          <p:nvPr/>
        </p:nvSpPr>
        <p:spPr>
          <a:xfrm>
            <a:off x="5425751" y="4368499"/>
            <a:ext cx="4188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KM3NeT more secured + IceCube NextGen</a:t>
            </a:r>
          </a:p>
        </p:txBody>
      </p:sp>
    </p:spTree>
    <p:extLst>
      <p:ext uri="{BB962C8B-B14F-4D97-AF65-F5344CB8AC3E}">
        <p14:creationId xmlns:p14="http://schemas.microsoft.com/office/powerpoint/2010/main" val="34229361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3565</TotalTime>
  <Words>403</Words>
  <Application>Microsoft Macintosh PowerPoint</Application>
  <PresentationFormat>Widescreen</PresentationFormat>
  <Paragraphs>99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Proxima Nova Extrabold</vt:lpstr>
      <vt:lpstr>Symbol</vt:lpstr>
      <vt:lpstr>Office Theme</vt:lpstr>
      <vt:lpstr> APPEC 2017-2026 Strategy midterm update SAC final proposal</vt:lpstr>
      <vt:lpstr>Expenses projection</vt:lpstr>
      <vt:lpstr>Old expenses projection</vt:lpstr>
      <vt:lpstr>New expenses projection</vt:lpstr>
      <vt:lpstr>Comparison of UL expenses projection</vt:lpstr>
      <vt:lpstr>Comparison of DM expenses projection</vt:lpstr>
      <vt:lpstr>Comparison of n properties expenses projection</vt:lpstr>
      <vt:lpstr>Comparison of HECR expenses projection</vt:lpstr>
      <vt:lpstr>Comparison of HEN expenses projection</vt:lpstr>
      <vt:lpstr>Comparison of HEGR expenses projection</vt:lpstr>
      <vt:lpstr>Comparison of DE+CMB expenses projection</vt:lpstr>
      <vt:lpstr>Comparison of GW expenses projection</vt:lpstr>
      <vt:lpstr>                           GW expenses projection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Recent highlights in AstroParticle Physics</dc:title>
  <dc:creator>Jong, S.J. de (Sijbrand)</dc:creator>
  <cp:lastModifiedBy>Jong, S.J. de (Sijbrand)</cp:lastModifiedBy>
  <cp:revision>212</cp:revision>
  <dcterms:created xsi:type="dcterms:W3CDTF">2022-04-17T11:05:39Z</dcterms:created>
  <dcterms:modified xsi:type="dcterms:W3CDTF">2023-05-03T23:17:28Z</dcterms:modified>
</cp:coreProperties>
</file>