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57" r:id="rId3"/>
    <p:sldId id="259" r:id="rId4"/>
    <p:sldId id="260" r:id="rId5"/>
    <p:sldId id="261" r:id="rId6"/>
    <p:sldId id="310" r:id="rId7"/>
    <p:sldId id="308" r:id="rId8"/>
    <p:sldId id="262" r:id="rId9"/>
    <p:sldId id="263" r:id="rId10"/>
    <p:sldId id="264" r:id="rId11"/>
    <p:sldId id="265" r:id="rId12"/>
    <p:sldId id="266" r:id="rId13"/>
    <p:sldId id="267" r:id="rId14"/>
    <p:sldId id="268" r:id="rId15"/>
    <p:sldId id="269" r:id="rId16"/>
    <p:sldId id="270" r:id="rId17"/>
    <p:sldId id="272" r:id="rId18"/>
    <p:sldId id="304" r:id="rId19"/>
    <p:sldId id="288" r:id="rId20"/>
    <p:sldId id="273" r:id="rId21"/>
    <p:sldId id="276" r:id="rId22"/>
    <p:sldId id="277" r:id="rId23"/>
    <p:sldId id="280" r:id="rId24"/>
    <p:sldId id="278" r:id="rId25"/>
    <p:sldId id="281" r:id="rId26"/>
    <p:sldId id="279" r:id="rId27"/>
    <p:sldId id="282" r:id="rId28"/>
    <p:sldId id="283" r:id="rId29"/>
    <p:sldId id="300" r:id="rId30"/>
    <p:sldId id="275" r:id="rId31"/>
    <p:sldId id="285" r:id="rId32"/>
    <p:sldId id="284" r:id="rId33"/>
    <p:sldId id="286" r:id="rId34"/>
    <p:sldId id="303" r:id="rId35"/>
    <p:sldId id="274" r:id="rId36"/>
    <p:sldId id="287" r:id="rId37"/>
    <p:sldId id="295" r:id="rId38"/>
    <p:sldId id="301" r:id="rId39"/>
    <p:sldId id="302" r:id="rId40"/>
    <p:sldId id="307" r:id="rId41"/>
    <p:sldId id="271" r:id="rId42"/>
    <p:sldId id="290" r:id="rId43"/>
    <p:sldId id="291" r:id="rId44"/>
    <p:sldId id="292" r:id="rId45"/>
    <p:sldId id="293" r:id="rId46"/>
    <p:sldId id="294" r:id="rId47"/>
    <p:sldId id="299" r:id="rId48"/>
    <p:sldId id="306" r:id="rId49"/>
    <p:sldId id="305"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9" autoAdjust="0"/>
    <p:restoredTop sz="94660"/>
  </p:normalViewPr>
  <p:slideViewPr>
    <p:cSldViewPr snapToGrid="0">
      <p:cViewPr varScale="1">
        <p:scale>
          <a:sx n="104" d="100"/>
          <a:sy n="104" d="100"/>
        </p:scale>
        <p:origin x="138" y="6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35FEAB-23C0-46F2-B045-2D4935224C0D}" type="datetimeFigureOut">
              <a:rPr lang="en-US" smtClean="0"/>
              <a:t>27-Mar-23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13D5DF-02DE-4604-AEBC-1A4B06ED114F}" type="slidenum">
              <a:rPr lang="en-US" smtClean="0"/>
              <a:t>‹#›</a:t>
            </a:fld>
            <a:endParaRPr lang="en-US"/>
          </a:p>
        </p:txBody>
      </p:sp>
    </p:spTree>
    <p:extLst>
      <p:ext uri="{BB962C8B-B14F-4D97-AF65-F5344CB8AC3E}">
        <p14:creationId xmlns:p14="http://schemas.microsoft.com/office/powerpoint/2010/main" val="367651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807C1-EA6D-F516-7C58-92A33F3942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B3ACC61-CE61-2CD3-3780-4C237F48BE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58F0ECD-F472-4CAF-B5FA-6B6CD9BA555B}"/>
              </a:ext>
            </a:extLst>
          </p:cNvPr>
          <p:cNvSpPr>
            <a:spLocks noGrp="1"/>
          </p:cNvSpPr>
          <p:nvPr>
            <p:ph type="dt" sz="half" idx="10"/>
          </p:nvPr>
        </p:nvSpPr>
        <p:spPr/>
        <p:txBody>
          <a:bodyPr/>
          <a:lstStyle/>
          <a:p>
            <a:fld id="{D9E69111-8625-4257-A24C-CDFD3691B944}" type="datetime1">
              <a:rPr lang="en-US" smtClean="0"/>
              <a:t>27-Mar-23</a:t>
            </a:fld>
            <a:endParaRPr lang="en-US"/>
          </a:p>
        </p:txBody>
      </p:sp>
      <p:sp>
        <p:nvSpPr>
          <p:cNvPr id="5" name="Footer Placeholder 4">
            <a:extLst>
              <a:ext uri="{FF2B5EF4-FFF2-40B4-BE49-F238E27FC236}">
                <a16:creationId xmlns:a16="http://schemas.microsoft.com/office/drawing/2014/main" id="{B5B00F43-DE26-9FB0-6580-E06DF61E8B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4BDD9D-6258-598F-2492-B4989CCB4D61}"/>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870761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B6AD4-AC05-5A82-39CE-A2F4D11156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358D69-BA19-78A5-FF38-9F41E40CAEE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81B9-480A-DB7E-6734-2C11FB819BA6}"/>
              </a:ext>
            </a:extLst>
          </p:cNvPr>
          <p:cNvSpPr>
            <a:spLocks noGrp="1"/>
          </p:cNvSpPr>
          <p:nvPr>
            <p:ph type="dt" sz="half" idx="10"/>
          </p:nvPr>
        </p:nvSpPr>
        <p:spPr/>
        <p:txBody>
          <a:bodyPr/>
          <a:lstStyle/>
          <a:p>
            <a:fld id="{A254D2E4-CBF0-43AD-902D-DE1DC0CF0BF7}" type="datetime1">
              <a:rPr lang="en-US" smtClean="0"/>
              <a:t>27-Mar-23</a:t>
            </a:fld>
            <a:endParaRPr lang="en-US"/>
          </a:p>
        </p:txBody>
      </p:sp>
      <p:sp>
        <p:nvSpPr>
          <p:cNvPr id="5" name="Footer Placeholder 4">
            <a:extLst>
              <a:ext uri="{FF2B5EF4-FFF2-40B4-BE49-F238E27FC236}">
                <a16:creationId xmlns:a16="http://schemas.microsoft.com/office/drawing/2014/main" id="{A0AE1057-D8E3-D7F1-397C-8D3C90D974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EAB383-986C-DF72-F6C8-742D0D1280F1}"/>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1040159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CF40DE-2D59-0CC4-CB17-1C66E1F3ED5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7F6377-82AC-F586-F72D-F9C168D046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8CF190-2E4E-C27F-2E57-5D9629FCCCBA}"/>
              </a:ext>
            </a:extLst>
          </p:cNvPr>
          <p:cNvSpPr>
            <a:spLocks noGrp="1"/>
          </p:cNvSpPr>
          <p:nvPr>
            <p:ph type="dt" sz="half" idx="10"/>
          </p:nvPr>
        </p:nvSpPr>
        <p:spPr/>
        <p:txBody>
          <a:bodyPr/>
          <a:lstStyle/>
          <a:p>
            <a:fld id="{3C60D8DD-FC24-47D8-97A4-A0EABF72993B}" type="datetime1">
              <a:rPr lang="en-US" smtClean="0"/>
              <a:t>27-Mar-23</a:t>
            </a:fld>
            <a:endParaRPr lang="en-US"/>
          </a:p>
        </p:txBody>
      </p:sp>
      <p:sp>
        <p:nvSpPr>
          <p:cNvPr id="5" name="Footer Placeholder 4">
            <a:extLst>
              <a:ext uri="{FF2B5EF4-FFF2-40B4-BE49-F238E27FC236}">
                <a16:creationId xmlns:a16="http://schemas.microsoft.com/office/drawing/2014/main" id="{DD597507-59B8-AF44-F4D9-C4EC71DD04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78C604-FC79-6966-A058-60B6B47BCC7B}"/>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2481115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2A056-79EB-6CDB-62E3-183E5213BD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F59EFC-1258-5E94-1517-C0D1C49F4E4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E855E4-2C0E-8E7D-177D-8FC136074B1D}"/>
              </a:ext>
            </a:extLst>
          </p:cNvPr>
          <p:cNvSpPr>
            <a:spLocks noGrp="1"/>
          </p:cNvSpPr>
          <p:nvPr>
            <p:ph type="dt" sz="half" idx="10"/>
          </p:nvPr>
        </p:nvSpPr>
        <p:spPr/>
        <p:txBody>
          <a:bodyPr/>
          <a:lstStyle/>
          <a:p>
            <a:fld id="{C9ADF30C-D099-490A-A021-5D435D600DB8}" type="datetime1">
              <a:rPr lang="en-US" smtClean="0"/>
              <a:t>27-Mar-23</a:t>
            </a:fld>
            <a:endParaRPr lang="en-US"/>
          </a:p>
        </p:txBody>
      </p:sp>
      <p:sp>
        <p:nvSpPr>
          <p:cNvPr id="5" name="Footer Placeholder 4">
            <a:extLst>
              <a:ext uri="{FF2B5EF4-FFF2-40B4-BE49-F238E27FC236}">
                <a16:creationId xmlns:a16="http://schemas.microsoft.com/office/drawing/2014/main" id="{3406B2E4-BC0C-A763-7C72-06B12DCFBC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DF488E-11B1-9706-B162-94E13E657366}"/>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60938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1B451-0B3A-B8F0-ED93-824C3708E08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012B688-0DEB-9A54-B0F3-5D3998E695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BFCCDC-8BFF-B32F-1F01-65A8E4C20D10}"/>
              </a:ext>
            </a:extLst>
          </p:cNvPr>
          <p:cNvSpPr>
            <a:spLocks noGrp="1"/>
          </p:cNvSpPr>
          <p:nvPr>
            <p:ph type="dt" sz="half" idx="10"/>
          </p:nvPr>
        </p:nvSpPr>
        <p:spPr/>
        <p:txBody>
          <a:bodyPr/>
          <a:lstStyle/>
          <a:p>
            <a:fld id="{BEEB7FEC-2C4B-44DB-A67B-E73162548E15}" type="datetime1">
              <a:rPr lang="en-US" smtClean="0"/>
              <a:t>27-Mar-23</a:t>
            </a:fld>
            <a:endParaRPr lang="en-US"/>
          </a:p>
        </p:txBody>
      </p:sp>
      <p:sp>
        <p:nvSpPr>
          <p:cNvPr id="5" name="Footer Placeholder 4">
            <a:extLst>
              <a:ext uri="{FF2B5EF4-FFF2-40B4-BE49-F238E27FC236}">
                <a16:creationId xmlns:a16="http://schemas.microsoft.com/office/drawing/2014/main" id="{715E416E-1E83-D593-AFCA-956A94FC4F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062916-6875-A44B-8E45-3B537E715D80}"/>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4059117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4BB77-1893-EE5A-502D-8594EDD7DD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8B14EB-1A1F-EC72-0341-2EFF7C94C3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E52D052-C3C5-9B7C-B9EE-44A61B877C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814886-7EB6-D757-AC82-4CE37E1FF08E}"/>
              </a:ext>
            </a:extLst>
          </p:cNvPr>
          <p:cNvSpPr>
            <a:spLocks noGrp="1"/>
          </p:cNvSpPr>
          <p:nvPr>
            <p:ph type="dt" sz="half" idx="10"/>
          </p:nvPr>
        </p:nvSpPr>
        <p:spPr/>
        <p:txBody>
          <a:bodyPr/>
          <a:lstStyle/>
          <a:p>
            <a:fld id="{0118E1AC-368D-4B95-822E-B783F38C7B5C}" type="datetime1">
              <a:rPr lang="en-US" smtClean="0"/>
              <a:t>27-Mar-23</a:t>
            </a:fld>
            <a:endParaRPr lang="en-US"/>
          </a:p>
        </p:txBody>
      </p:sp>
      <p:sp>
        <p:nvSpPr>
          <p:cNvPr id="6" name="Footer Placeholder 5">
            <a:extLst>
              <a:ext uri="{FF2B5EF4-FFF2-40B4-BE49-F238E27FC236}">
                <a16:creationId xmlns:a16="http://schemas.microsoft.com/office/drawing/2014/main" id="{1B641328-C4B4-E73E-2A76-2DB4B68333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22D8F3-FF9F-AC5C-A35F-FD1BC9BA09BC}"/>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492349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6B36C-46D5-51DB-E498-ADBBE9A686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0266DF-B39B-29BB-DF13-56BB7AFEA5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8EDD20-5686-5633-66E7-4F007A6B82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A247A6-8D3C-A0FF-22CB-0DA8E71B11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E02073-12AA-01D6-D346-A40AAB385B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C0AFCCC-9022-C137-9C41-5272BC9C90E5}"/>
              </a:ext>
            </a:extLst>
          </p:cNvPr>
          <p:cNvSpPr>
            <a:spLocks noGrp="1"/>
          </p:cNvSpPr>
          <p:nvPr>
            <p:ph type="dt" sz="half" idx="10"/>
          </p:nvPr>
        </p:nvSpPr>
        <p:spPr/>
        <p:txBody>
          <a:bodyPr/>
          <a:lstStyle/>
          <a:p>
            <a:fld id="{27843253-0E00-4204-BD62-4A3A51F9CDBB}" type="datetime1">
              <a:rPr lang="en-US" smtClean="0"/>
              <a:t>27-Mar-23</a:t>
            </a:fld>
            <a:endParaRPr lang="en-US"/>
          </a:p>
        </p:txBody>
      </p:sp>
      <p:sp>
        <p:nvSpPr>
          <p:cNvPr id="8" name="Footer Placeholder 7">
            <a:extLst>
              <a:ext uri="{FF2B5EF4-FFF2-40B4-BE49-F238E27FC236}">
                <a16:creationId xmlns:a16="http://schemas.microsoft.com/office/drawing/2014/main" id="{7A6E70C2-755E-4D73-9BB0-8AB1F4AFDF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CA21EF8-6DFC-6C74-3690-6B419FC27D6C}"/>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649825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CF00C-8FD9-DD0B-038B-D9A9E60B29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274A082-855E-1F15-E869-8DD40B8E3A44}"/>
              </a:ext>
            </a:extLst>
          </p:cNvPr>
          <p:cNvSpPr>
            <a:spLocks noGrp="1"/>
          </p:cNvSpPr>
          <p:nvPr>
            <p:ph type="dt" sz="half" idx="10"/>
          </p:nvPr>
        </p:nvSpPr>
        <p:spPr/>
        <p:txBody>
          <a:bodyPr/>
          <a:lstStyle/>
          <a:p>
            <a:fld id="{AE66CC41-914C-4677-B064-6FDB40B50B17}" type="datetime1">
              <a:rPr lang="en-US" smtClean="0"/>
              <a:t>27-Mar-23</a:t>
            </a:fld>
            <a:endParaRPr lang="en-US"/>
          </a:p>
        </p:txBody>
      </p:sp>
      <p:sp>
        <p:nvSpPr>
          <p:cNvPr id="4" name="Footer Placeholder 3">
            <a:extLst>
              <a:ext uri="{FF2B5EF4-FFF2-40B4-BE49-F238E27FC236}">
                <a16:creationId xmlns:a16="http://schemas.microsoft.com/office/drawing/2014/main" id="{46F7CAA6-2668-644F-ADAF-D73E3C140D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87B2CA4-A2A1-9520-FEEB-0C181A24A957}"/>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3465107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44F00E-EB32-ADE0-1416-9CF73F1F73D9}"/>
              </a:ext>
            </a:extLst>
          </p:cNvPr>
          <p:cNvSpPr>
            <a:spLocks noGrp="1"/>
          </p:cNvSpPr>
          <p:nvPr>
            <p:ph type="dt" sz="half" idx="10"/>
          </p:nvPr>
        </p:nvSpPr>
        <p:spPr/>
        <p:txBody>
          <a:bodyPr/>
          <a:lstStyle/>
          <a:p>
            <a:fld id="{910AE957-A5B7-402F-A045-6FA6246FF738}" type="datetime1">
              <a:rPr lang="en-US" smtClean="0"/>
              <a:t>27-Mar-23</a:t>
            </a:fld>
            <a:endParaRPr lang="en-US"/>
          </a:p>
        </p:txBody>
      </p:sp>
      <p:sp>
        <p:nvSpPr>
          <p:cNvPr id="3" name="Footer Placeholder 2">
            <a:extLst>
              <a:ext uri="{FF2B5EF4-FFF2-40B4-BE49-F238E27FC236}">
                <a16:creationId xmlns:a16="http://schemas.microsoft.com/office/drawing/2014/main" id="{4C673B10-3E0E-12AB-073F-3168A395369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FC193E0-A17C-1B39-BDCC-EC90563E99FE}"/>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2815341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89EDC-F20C-585D-B8E5-26247A9C10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F7FF30-9A8E-53CD-9686-09AE2C81AA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04F4A7A-36CD-5717-92CF-A5CA888344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A1701C-BF90-C241-9F71-CF6506EF753D}"/>
              </a:ext>
            </a:extLst>
          </p:cNvPr>
          <p:cNvSpPr>
            <a:spLocks noGrp="1"/>
          </p:cNvSpPr>
          <p:nvPr>
            <p:ph type="dt" sz="half" idx="10"/>
          </p:nvPr>
        </p:nvSpPr>
        <p:spPr/>
        <p:txBody>
          <a:bodyPr/>
          <a:lstStyle/>
          <a:p>
            <a:fld id="{6B6EA745-9D52-45CE-825E-04904B8365B0}" type="datetime1">
              <a:rPr lang="en-US" smtClean="0"/>
              <a:t>27-Mar-23</a:t>
            </a:fld>
            <a:endParaRPr lang="en-US"/>
          </a:p>
        </p:txBody>
      </p:sp>
      <p:sp>
        <p:nvSpPr>
          <p:cNvPr id="6" name="Footer Placeholder 5">
            <a:extLst>
              <a:ext uri="{FF2B5EF4-FFF2-40B4-BE49-F238E27FC236}">
                <a16:creationId xmlns:a16="http://schemas.microsoft.com/office/drawing/2014/main" id="{859BD027-23C0-A303-53EA-219120B167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61FAAA-8AB0-1B2F-585C-710BC9A66BEB}"/>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838080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D43C7-BCCC-2D1E-F457-5934921F99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336786-3901-6D21-6526-CA0E11177C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CC4DFE9-E69D-0F10-2326-1838198826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3904BD-44DE-87EB-44BC-86CDE6141630}"/>
              </a:ext>
            </a:extLst>
          </p:cNvPr>
          <p:cNvSpPr>
            <a:spLocks noGrp="1"/>
          </p:cNvSpPr>
          <p:nvPr>
            <p:ph type="dt" sz="half" idx="10"/>
          </p:nvPr>
        </p:nvSpPr>
        <p:spPr/>
        <p:txBody>
          <a:bodyPr/>
          <a:lstStyle/>
          <a:p>
            <a:fld id="{0C6DB9FC-ADDE-4401-8EAD-52CC2195D858}" type="datetime1">
              <a:rPr lang="en-US" smtClean="0"/>
              <a:t>27-Mar-23</a:t>
            </a:fld>
            <a:endParaRPr lang="en-US"/>
          </a:p>
        </p:txBody>
      </p:sp>
      <p:sp>
        <p:nvSpPr>
          <p:cNvPr id="6" name="Footer Placeholder 5">
            <a:extLst>
              <a:ext uri="{FF2B5EF4-FFF2-40B4-BE49-F238E27FC236}">
                <a16:creationId xmlns:a16="http://schemas.microsoft.com/office/drawing/2014/main" id="{BA0CC2CE-B89D-698A-650D-E23F682956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901ABC-F708-535F-3218-9EF65BC42C89}"/>
              </a:ext>
            </a:extLst>
          </p:cNvPr>
          <p:cNvSpPr>
            <a:spLocks noGrp="1"/>
          </p:cNvSpPr>
          <p:nvPr>
            <p:ph type="sldNum" sz="quarter" idx="12"/>
          </p:nvPr>
        </p:nvSpPr>
        <p:spPr/>
        <p:txBody>
          <a:bodyPr/>
          <a:lstStyle/>
          <a:p>
            <a:fld id="{713454D8-387F-478A-925F-137CDA56CE39}" type="slidenum">
              <a:rPr lang="en-US" smtClean="0"/>
              <a:t>‹#›</a:t>
            </a:fld>
            <a:endParaRPr lang="en-US"/>
          </a:p>
        </p:txBody>
      </p:sp>
    </p:spTree>
    <p:extLst>
      <p:ext uri="{BB962C8B-B14F-4D97-AF65-F5344CB8AC3E}">
        <p14:creationId xmlns:p14="http://schemas.microsoft.com/office/powerpoint/2010/main" val="1125210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C8C7B0-8F60-7AA3-06C6-426DE8F695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C5BAF7-DC64-826F-99D5-1257287729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9C6C72-EA9A-3BBF-498A-613C0668E3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D84966-A70F-4AD1-8EAD-ABEA61CB9A86}" type="datetime1">
              <a:rPr lang="en-US" smtClean="0"/>
              <a:t>27-Mar-23</a:t>
            </a:fld>
            <a:endParaRPr lang="en-US"/>
          </a:p>
        </p:txBody>
      </p:sp>
      <p:sp>
        <p:nvSpPr>
          <p:cNvPr id="5" name="Footer Placeholder 4">
            <a:extLst>
              <a:ext uri="{FF2B5EF4-FFF2-40B4-BE49-F238E27FC236}">
                <a16:creationId xmlns:a16="http://schemas.microsoft.com/office/drawing/2014/main" id="{F12FEEAE-CF67-A707-8451-9AF9A39645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6163FF-25D4-3D6E-FE9A-99D94B10C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3454D8-387F-478A-925F-137CDA56CE39}" type="slidenum">
              <a:rPr lang="en-US" smtClean="0"/>
              <a:t>‹#›</a:t>
            </a:fld>
            <a:endParaRPr lang="en-US"/>
          </a:p>
        </p:txBody>
      </p:sp>
    </p:spTree>
    <p:extLst>
      <p:ext uri="{BB962C8B-B14F-4D97-AF65-F5344CB8AC3E}">
        <p14:creationId xmlns:p14="http://schemas.microsoft.com/office/powerpoint/2010/main" val="41123973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50.png"/><Relationship Id="rId3" Type="http://schemas.openxmlformats.org/officeDocument/2006/relationships/slide" Target="slide9.xml"/><Relationship Id="rId7" Type="http://schemas.openxmlformats.org/officeDocument/2006/relationships/image" Target="../media/image310.png"/><Relationship Id="rId12" Type="http://schemas.openxmlformats.org/officeDocument/2006/relationships/slide" Target="slide30.xml"/><Relationship Id="rId2" Type="http://schemas.openxmlformats.org/officeDocument/2006/relationships/image" Target="../media/image2.png"/><Relationship Id="rId16"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slide" Target="slide16.xml"/><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slide" Target="slide37.xml"/><Relationship Id="rId10" Type="http://schemas.openxmlformats.org/officeDocument/2006/relationships/image" Target="../media/image44.png"/><Relationship Id="rId4" Type="http://schemas.openxmlformats.org/officeDocument/2006/relationships/image" Target="../media/image210.png"/><Relationship Id="rId9" Type="http://schemas.openxmlformats.org/officeDocument/2006/relationships/slide" Target="slide20.xml"/><Relationship Id="rId1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acronyms.thefreedictionary.com/OAQ"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5.png"/><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fr.wiktionary.org/wiki/comparer_des_choux_et_des_carottes"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vector graphics&#10;&#10;Description automatically generated">
            <a:extLst>
              <a:ext uri="{FF2B5EF4-FFF2-40B4-BE49-F238E27FC236}">
                <a16:creationId xmlns:a16="http://schemas.microsoft.com/office/drawing/2014/main" id="{ECA70394-0A2F-81B5-D09E-1F8FC1129ABB}"/>
              </a:ext>
            </a:extLst>
          </p:cNvPr>
          <p:cNvPicPr>
            <a:picLocks noChangeAspect="1"/>
          </p:cNvPicPr>
          <p:nvPr/>
        </p:nvPicPr>
        <p:blipFill rotWithShape="1">
          <a:blip r:embed="rId2">
            <a:extLst>
              <a:ext uri="{28A0092B-C50C-407E-A947-70E740481C1C}">
                <a14:useLocalDpi xmlns:a14="http://schemas.microsoft.com/office/drawing/2010/main" val="0"/>
              </a:ext>
            </a:extLst>
          </a:blip>
          <a:srcRect b="20886"/>
          <a:stretch/>
        </p:blipFill>
        <p:spPr>
          <a:xfrm>
            <a:off x="3523488" y="10"/>
            <a:ext cx="8668512" cy="6857990"/>
          </a:xfrm>
          <a:prstGeom prst="rect">
            <a:avLst/>
          </a:prstGeom>
        </p:spPr>
      </p:pic>
      <p:sp>
        <p:nvSpPr>
          <p:cNvPr id="20" name="Rectangle 1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CE5D6F2-F135-01C0-2C8C-2CD30A369E24}"/>
              </a:ext>
            </a:extLst>
          </p:cNvPr>
          <p:cNvSpPr>
            <a:spLocks noGrp="1"/>
          </p:cNvSpPr>
          <p:nvPr>
            <p:ph type="ctrTitle"/>
          </p:nvPr>
        </p:nvSpPr>
        <p:spPr>
          <a:xfrm>
            <a:off x="477981" y="1122363"/>
            <a:ext cx="4023360" cy="3204134"/>
          </a:xfrm>
        </p:spPr>
        <p:txBody>
          <a:bodyPr anchor="b">
            <a:normAutofit/>
          </a:bodyPr>
          <a:lstStyle/>
          <a:p>
            <a:pPr algn="l"/>
            <a:r>
              <a:rPr lang="en-US" sz="4800"/>
              <a:t>OAQ training</a:t>
            </a:r>
          </a:p>
        </p:txBody>
      </p:sp>
      <p:sp>
        <p:nvSpPr>
          <p:cNvPr id="3" name="Subtitle 2">
            <a:extLst>
              <a:ext uri="{FF2B5EF4-FFF2-40B4-BE49-F238E27FC236}">
                <a16:creationId xmlns:a16="http://schemas.microsoft.com/office/drawing/2014/main" id="{3C753AFD-A825-6B7C-C995-1B85E7AD869A}"/>
              </a:ext>
            </a:extLst>
          </p:cNvPr>
          <p:cNvSpPr>
            <a:spLocks noGrp="1"/>
          </p:cNvSpPr>
          <p:nvPr>
            <p:ph type="subTitle" idx="1"/>
          </p:nvPr>
        </p:nvSpPr>
        <p:spPr>
          <a:xfrm>
            <a:off x="477980" y="4872922"/>
            <a:ext cx="4023359" cy="1208141"/>
          </a:xfrm>
        </p:spPr>
        <p:txBody>
          <a:bodyPr>
            <a:normAutofit/>
          </a:bodyPr>
          <a:lstStyle/>
          <a:p>
            <a:pPr algn="l"/>
            <a:r>
              <a:rPr lang="en-US" sz="2000" dirty="0"/>
              <a:t>Including a little bit of Carpenter training</a:t>
            </a:r>
          </a:p>
          <a:p>
            <a:pPr algn="l"/>
            <a:r>
              <a:rPr lang="en-US" sz="2000" dirty="0"/>
              <a:t>F. J. Mangiarotti, 2023.03.27</a:t>
            </a:r>
          </a:p>
        </p:txBody>
      </p:sp>
      <p:sp>
        <p:nvSpPr>
          <p:cNvPr id="21"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2"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4990B82F-0166-EDED-CBBA-A5C36A91E558}"/>
              </a:ext>
            </a:extLst>
          </p:cNvPr>
          <p:cNvSpPr>
            <a:spLocks noGrp="1"/>
          </p:cNvSpPr>
          <p:nvPr>
            <p:ph type="sldNum" sz="quarter" idx="12"/>
          </p:nvPr>
        </p:nvSpPr>
        <p:spPr>
          <a:xfrm>
            <a:off x="8970819" y="6356350"/>
            <a:ext cx="2743200" cy="365125"/>
          </a:xfrm>
        </p:spPr>
        <p:txBody>
          <a:bodyPr>
            <a:normAutofit/>
          </a:bodyPr>
          <a:lstStyle/>
          <a:p>
            <a:pPr>
              <a:spcAft>
                <a:spcPts val="600"/>
              </a:spcAft>
            </a:pPr>
            <a:fld id="{713454D8-387F-478A-925F-137CDA56CE39}" type="slidenum">
              <a:rPr lang="en-US" smtClean="0">
                <a:solidFill>
                  <a:schemeClr val="bg1"/>
                </a:solidFill>
              </a:rPr>
              <a:pPr>
                <a:spcAft>
                  <a:spcPts val="600"/>
                </a:spcAft>
              </a:pPr>
              <a:t>1</a:t>
            </a:fld>
            <a:endParaRPr lang="en-US">
              <a:solidFill>
                <a:schemeClr val="bg1"/>
              </a:solidFill>
            </a:endParaRPr>
          </a:p>
        </p:txBody>
      </p:sp>
    </p:spTree>
    <p:extLst>
      <p:ext uri="{BB962C8B-B14F-4D97-AF65-F5344CB8AC3E}">
        <p14:creationId xmlns:p14="http://schemas.microsoft.com/office/powerpoint/2010/main" val="3729806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8">
            <a:extLst>
              <a:ext uri="{FF2B5EF4-FFF2-40B4-BE49-F238E27FC236}">
                <a16:creationId xmlns:a16="http://schemas.microsoft.com/office/drawing/2014/main" id="{8A9155E2-708E-3CDB-F08A-752C5624878B}"/>
              </a:ext>
            </a:extLst>
          </p:cNvPr>
          <p:cNvPicPr>
            <a:picLocks noGrp="1" noChangeAspect="1"/>
          </p:cNvPicPr>
          <p:nvPr>
            <p:ph idx="1"/>
          </p:nvPr>
        </p:nvPicPr>
        <p:blipFill>
          <a:blip r:embed="rId2"/>
          <a:stretch>
            <a:fillRect/>
          </a:stretch>
        </p:blipFill>
        <p:spPr>
          <a:xfrm>
            <a:off x="165974" y="210311"/>
            <a:ext cx="11860048" cy="6437376"/>
          </a:xfrm>
        </p:spPr>
      </p:pic>
      <p:sp>
        <p:nvSpPr>
          <p:cNvPr id="5" name="Rectangle 4">
            <a:extLst>
              <a:ext uri="{FF2B5EF4-FFF2-40B4-BE49-F238E27FC236}">
                <a16:creationId xmlns:a16="http://schemas.microsoft.com/office/drawing/2014/main" id="{32DAF705-5E43-3A07-9B18-0550217D4BA0}"/>
              </a:ext>
            </a:extLst>
          </p:cNvPr>
          <p:cNvSpPr/>
          <p:nvPr/>
        </p:nvSpPr>
        <p:spPr>
          <a:xfrm>
            <a:off x="168386" y="2530136"/>
            <a:ext cx="11855222" cy="42135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570922" y="114300"/>
            <a:ext cx="4452685" cy="241583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3486150" y="2914647"/>
            <a:ext cx="6686550" cy="2031325"/>
          </a:xfrm>
          <a:prstGeom prst="rect">
            <a:avLst/>
          </a:prstGeom>
          <a:noFill/>
        </p:spPr>
        <p:txBody>
          <a:bodyPr wrap="square" rtlCol="0">
            <a:spAutoFit/>
          </a:bodyPr>
          <a:lstStyle/>
          <a:p>
            <a:r>
              <a:rPr lang="en-US" dirty="0"/>
              <a:t>Here you can select the files to analyze.</a:t>
            </a:r>
          </a:p>
          <a:p>
            <a:r>
              <a:rPr lang="en-US" dirty="0"/>
              <a:t>Options:</a:t>
            </a:r>
          </a:p>
          <a:p>
            <a:pPr marL="342900" indent="-342900">
              <a:buAutoNum type="arabicPeriod"/>
            </a:pPr>
            <a:r>
              <a:rPr lang="en-US" dirty="0"/>
              <a:t>Select one or more TDMS files, all in the same folder</a:t>
            </a:r>
          </a:p>
          <a:p>
            <a:pPr marL="342900" indent="-342900">
              <a:buAutoNum type="arabicPeriod"/>
            </a:pPr>
            <a:r>
              <a:rPr lang="en-US" dirty="0"/>
              <a:t>Select a text file with a list of files (including file path). The files must be for the same magnet because OAQ will use only one parameter file, but they can be in different folders</a:t>
            </a:r>
          </a:p>
          <a:p>
            <a:pPr marL="342900" indent="-342900">
              <a:buAutoNum type="arabicPeriod"/>
            </a:pPr>
            <a:r>
              <a:rPr lang="en-US" dirty="0"/>
              <a:t>The currently open file</a:t>
            </a:r>
          </a:p>
        </p:txBody>
      </p:sp>
      <p:sp>
        <p:nvSpPr>
          <p:cNvPr id="9" name="Slide Number Placeholder 8">
            <a:extLst>
              <a:ext uri="{FF2B5EF4-FFF2-40B4-BE49-F238E27FC236}">
                <a16:creationId xmlns:a16="http://schemas.microsoft.com/office/drawing/2014/main" id="{5EC0E691-8068-7826-0204-DF319C5EA6DF}"/>
              </a:ext>
            </a:extLst>
          </p:cNvPr>
          <p:cNvSpPr>
            <a:spLocks noGrp="1"/>
          </p:cNvSpPr>
          <p:nvPr>
            <p:ph type="sldNum" sz="quarter" idx="12"/>
          </p:nvPr>
        </p:nvSpPr>
        <p:spPr/>
        <p:txBody>
          <a:bodyPr/>
          <a:lstStyle/>
          <a:p>
            <a:fld id="{713454D8-387F-478A-925F-137CDA56CE39}" type="slidenum">
              <a:rPr lang="en-US" smtClean="0"/>
              <a:t>10</a:t>
            </a:fld>
            <a:endParaRPr lang="en-US"/>
          </a:p>
        </p:txBody>
      </p:sp>
    </p:spTree>
    <p:extLst>
      <p:ext uri="{BB962C8B-B14F-4D97-AF65-F5344CB8AC3E}">
        <p14:creationId xmlns:p14="http://schemas.microsoft.com/office/powerpoint/2010/main" val="243693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8">
            <a:extLst>
              <a:ext uri="{FF2B5EF4-FFF2-40B4-BE49-F238E27FC236}">
                <a16:creationId xmlns:a16="http://schemas.microsoft.com/office/drawing/2014/main" id="{109B23AA-E059-4309-F5EA-AA4B3A7D34A5}"/>
              </a:ext>
            </a:extLst>
          </p:cNvPr>
          <p:cNvPicPr>
            <a:picLocks noChangeAspect="1"/>
          </p:cNvPicPr>
          <p:nvPr/>
        </p:nvPicPr>
        <p:blipFill>
          <a:blip r:embed="rId2"/>
          <a:stretch>
            <a:fillRect/>
          </a:stretch>
        </p:blipFill>
        <p:spPr>
          <a:xfrm>
            <a:off x="165974" y="210311"/>
            <a:ext cx="11860048" cy="6437376"/>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4" y="5276850"/>
            <a:ext cx="7371540" cy="1466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539925" y="114299"/>
            <a:ext cx="4483682" cy="662939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7629524" y="2450216"/>
            <a:ext cx="4143375" cy="2862322"/>
          </a:xfrm>
          <a:prstGeom prst="rect">
            <a:avLst/>
          </a:prstGeom>
          <a:noFill/>
        </p:spPr>
        <p:txBody>
          <a:bodyPr wrap="square" rtlCol="0">
            <a:spAutoFit/>
          </a:bodyPr>
          <a:lstStyle/>
          <a:p>
            <a:r>
              <a:rPr lang="en-US" dirty="0"/>
              <a:t>After selecting the files, OAQ will automatically propose a destination folder and a parameter file. If you want a different you can change it. </a:t>
            </a:r>
          </a:p>
          <a:p>
            <a:endParaRPr lang="en-US" dirty="0"/>
          </a:p>
          <a:p>
            <a:r>
              <a:rPr lang="en-US" dirty="0"/>
              <a:t>You can also load or create a </a:t>
            </a:r>
            <a:r>
              <a:rPr lang="en-US" dirty="0" err="1"/>
              <a:t>DIAdem</a:t>
            </a:r>
            <a:r>
              <a:rPr lang="en-US" dirty="0"/>
              <a:t> view or report, and OAQ will automatically propose (but not automatically load) views or reports if it finds them in the proper folder.</a:t>
            </a:r>
          </a:p>
        </p:txBody>
      </p:sp>
      <p:sp>
        <p:nvSpPr>
          <p:cNvPr id="2" name="Rectangle 1">
            <a:extLst>
              <a:ext uri="{FF2B5EF4-FFF2-40B4-BE49-F238E27FC236}">
                <a16:creationId xmlns:a16="http://schemas.microsoft.com/office/drawing/2014/main" id="{2C6A8F3D-D3DD-188A-A685-87E671EBFFAC}"/>
              </a:ext>
            </a:extLst>
          </p:cNvPr>
          <p:cNvSpPr/>
          <p:nvPr/>
        </p:nvSpPr>
        <p:spPr>
          <a:xfrm>
            <a:off x="168384" y="114297"/>
            <a:ext cx="7371540" cy="246947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CACF6EB3-DA97-1AC9-E64D-46EDA81E0A84}"/>
              </a:ext>
            </a:extLst>
          </p:cNvPr>
          <p:cNvSpPr>
            <a:spLocks noGrp="1"/>
          </p:cNvSpPr>
          <p:nvPr>
            <p:ph type="sldNum" sz="quarter" idx="12"/>
          </p:nvPr>
        </p:nvSpPr>
        <p:spPr/>
        <p:txBody>
          <a:bodyPr/>
          <a:lstStyle/>
          <a:p>
            <a:fld id="{713454D8-387F-478A-925F-137CDA56CE39}" type="slidenum">
              <a:rPr lang="en-US" smtClean="0"/>
              <a:t>11</a:t>
            </a:fld>
            <a:endParaRPr lang="en-US"/>
          </a:p>
        </p:txBody>
      </p:sp>
    </p:spTree>
    <p:extLst>
      <p:ext uri="{BB962C8B-B14F-4D97-AF65-F5344CB8AC3E}">
        <p14:creationId xmlns:p14="http://schemas.microsoft.com/office/powerpoint/2010/main" val="1946688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8">
            <a:extLst>
              <a:ext uri="{FF2B5EF4-FFF2-40B4-BE49-F238E27FC236}">
                <a16:creationId xmlns:a16="http://schemas.microsoft.com/office/drawing/2014/main" id="{A1FAE4E6-9948-0D21-DE84-DE62671A82C7}"/>
              </a:ext>
            </a:extLst>
          </p:cNvPr>
          <p:cNvPicPr>
            <a:picLocks noChangeAspect="1"/>
          </p:cNvPicPr>
          <p:nvPr/>
        </p:nvPicPr>
        <p:blipFill>
          <a:blip r:embed="rId2"/>
          <a:stretch>
            <a:fillRect/>
          </a:stretch>
        </p:blipFill>
        <p:spPr>
          <a:xfrm>
            <a:off x="165974" y="210311"/>
            <a:ext cx="11860048" cy="6437376"/>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4" y="211621"/>
            <a:ext cx="7461139" cy="653207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E41C541-446F-6DBF-A899-70FACEFB883D}"/>
              </a:ext>
            </a:extLst>
          </p:cNvPr>
          <p:cNvSpPr/>
          <p:nvPr/>
        </p:nvSpPr>
        <p:spPr>
          <a:xfrm>
            <a:off x="7629524" y="1754909"/>
            <a:ext cx="4394083" cy="498878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1400174" y="978664"/>
            <a:ext cx="5667376" cy="4247317"/>
          </a:xfrm>
          <a:prstGeom prst="rect">
            <a:avLst/>
          </a:prstGeom>
          <a:noFill/>
        </p:spPr>
        <p:txBody>
          <a:bodyPr wrap="square" rtlCol="0">
            <a:spAutoFit/>
          </a:bodyPr>
          <a:lstStyle/>
          <a:p>
            <a:r>
              <a:rPr lang="en-US" dirty="0"/>
              <a:t>You can select some analysis options as well:</a:t>
            </a:r>
          </a:p>
          <a:p>
            <a:endParaRPr lang="en-US" dirty="0"/>
          </a:p>
          <a:p>
            <a:pPr marL="342900" indent="-342900">
              <a:buAutoNum type="arabicPeriod"/>
            </a:pPr>
            <a:r>
              <a:rPr lang="en-US" b="1" dirty="0"/>
              <a:t>Choose again all manual parameters</a:t>
            </a:r>
            <a:r>
              <a:rPr lang="en-US" dirty="0"/>
              <a:t>: OAQ will always try to find an OAQ file from a previous analysis, to re-load the manual parameters such as quench time, segments, test parameters etc. If you want to update them, select this option.</a:t>
            </a:r>
          </a:p>
          <a:p>
            <a:pPr marL="342900" indent="-342900">
              <a:buAutoNum type="arabicPeriod"/>
            </a:pPr>
            <a:endParaRPr lang="en-US" dirty="0"/>
          </a:p>
          <a:p>
            <a:pPr marL="342900" indent="-342900">
              <a:buAutoNum type="arabicPeriod"/>
            </a:pPr>
            <a:r>
              <a:rPr lang="en-US" b="1" dirty="0"/>
              <a:t>Identify the quench antennas that respond to the quench</a:t>
            </a:r>
            <a:r>
              <a:rPr lang="en-US" dirty="0"/>
              <a:t>: if you check this option, you will be asked to select which quench antennas react to the quench. It is not selected by default because there is no automatic way of detecting that quench antennas are present. Example later.</a:t>
            </a:r>
          </a:p>
          <a:p>
            <a:pPr marL="342900" indent="-342900">
              <a:buAutoNum type="arabicPeriod"/>
            </a:pPr>
            <a:endParaRPr lang="en-US" dirty="0"/>
          </a:p>
        </p:txBody>
      </p:sp>
      <p:sp>
        <p:nvSpPr>
          <p:cNvPr id="3" name="Slide Number Placeholder 2">
            <a:extLst>
              <a:ext uri="{FF2B5EF4-FFF2-40B4-BE49-F238E27FC236}">
                <a16:creationId xmlns:a16="http://schemas.microsoft.com/office/drawing/2014/main" id="{B58F7DFB-83E3-09E4-EBEA-B0505F2A1625}"/>
              </a:ext>
            </a:extLst>
          </p:cNvPr>
          <p:cNvSpPr>
            <a:spLocks noGrp="1"/>
          </p:cNvSpPr>
          <p:nvPr>
            <p:ph type="sldNum" sz="quarter" idx="12"/>
          </p:nvPr>
        </p:nvSpPr>
        <p:spPr/>
        <p:txBody>
          <a:bodyPr/>
          <a:lstStyle/>
          <a:p>
            <a:fld id="{713454D8-387F-478A-925F-137CDA56CE39}" type="slidenum">
              <a:rPr lang="en-US" smtClean="0"/>
              <a:t>12</a:t>
            </a:fld>
            <a:endParaRPr lang="en-US"/>
          </a:p>
        </p:txBody>
      </p:sp>
    </p:spTree>
    <p:extLst>
      <p:ext uri="{BB962C8B-B14F-4D97-AF65-F5344CB8AC3E}">
        <p14:creationId xmlns:p14="http://schemas.microsoft.com/office/powerpoint/2010/main" val="3521851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8">
            <a:extLst>
              <a:ext uri="{FF2B5EF4-FFF2-40B4-BE49-F238E27FC236}">
                <a16:creationId xmlns:a16="http://schemas.microsoft.com/office/drawing/2014/main" id="{5F1CE8C3-E261-C063-3126-51F56AC06229}"/>
              </a:ext>
            </a:extLst>
          </p:cNvPr>
          <p:cNvPicPr>
            <a:picLocks noChangeAspect="1"/>
          </p:cNvPicPr>
          <p:nvPr/>
        </p:nvPicPr>
        <p:blipFill>
          <a:blip r:embed="rId2"/>
          <a:stretch>
            <a:fillRect/>
          </a:stretch>
        </p:blipFill>
        <p:spPr>
          <a:xfrm>
            <a:off x="165974" y="210311"/>
            <a:ext cx="11860048" cy="6437376"/>
          </a:xfrm>
          <a:prstGeom prst="rect">
            <a:avLst/>
          </a:prstGeom>
        </p:spPr>
      </p:pic>
      <p:sp>
        <p:nvSpPr>
          <p:cNvPr id="6" name="Rectangle 5">
            <a:extLst>
              <a:ext uri="{FF2B5EF4-FFF2-40B4-BE49-F238E27FC236}">
                <a16:creationId xmlns:a16="http://schemas.microsoft.com/office/drawing/2014/main" id="{6E41C541-446F-6DBF-A899-70FACEFB883D}"/>
              </a:ext>
            </a:extLst>
          </p:cNvPr>
          <p:cNvSpPr/>
          <p:nvPr/>
        </p:nvSpPr>
        <p:spPr>
          <a:xfrm>
            <a:off x="7563173" y="3666836"/>
            <a:ext cx="4460441" cy="297954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2C6A8F3D-D3DD-188A-A685-87E671EBFFAC}"/>
              </a:ext>
            </a:extLst>
          </p:cNvPr>
          <p:cNvSpPr/>
          <p:nvPr/>
        </p:nvSpPr>
        <p:spPr>
          <a:xfrm>
            <a:off x="168379" y="114296"/>
            <a:ext cx="7394787" cy="653208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838200" y="197346"/>
            <a:ext cx="6229350" cy="5909310"/>
          </a:xfrm>
          <a:prstGeom prst="rect">
            <a:avLst/>
          </a:prstGeom>
          <a:noFill/>
        </p:spPr>
        <p:txBody>
          <a:bodyPr wrap="square" rtlCol="0">
            <a:spAutoFit/>
          </a:bodyPr>
          <a:lstStyle/>
          <a:p>
            <a:r>
              <a:rPr lang="en-US" dirty="0"/>
              <a:t>These are output options:</a:t>
            </a:r>
          </a:p>
          <a:p>
            <a:pPr marL="342900" indent="-342900">
              <a:buAutoNum type="arabicPeriod"/>
            </a:pPr>
            <a:r>
              <a:rPr lang="en-US" b="1" dirty="0"/>
              <a:t>Show TXT output file at the end of the analysis</a:t>
            </a:r>
            <a:r>
              <a:rPr lang="en-US" dirty="0"/>
              <a:t>: it does what it says. It can be a good idea to disable if you are running many files.</a:t>
            </a:r>
          </a:p>
          <a:p>
            <a:pPr marL="342900" indent="-342900">
              <a:buAutoNum type="arabicPeriod"/>
            </a:pPr>
            <a:endParaRPr lang="en-US" dirty="0"/>
          </a:p>
          <a:p>
            <a:pPr marL="342900" indent="-342900">
              <a:buAutoNum type="arabicPeriod"/>
            </a:pPr>
            <a:r>
              <a:rPr lang="en-US" b="1" dirty="0"/>
              <a:t>Save report as PDF</a:t>
            </a:r>
            <a:r>
              <a:rPr lang="en-US" dirty="0"/>
              <a:t>: if you have a report template (either that you created or automatically generated by OAQ) you can ask OAQ to update it and save it as PDF at the end of the process. </a:t>
            </a:r>
          </a:p>
          <a:p>
            <a:pPr marL="342900" indent="-342900">
              <a:buAutoNum type="arabicPeriod"/>
            </a:pPr>
            <a:endParaRPr lang="en-US" dirty="0"/>
          </a:p>
          <a:p>
            <a:pPr marL="342900" indent="-342900">
              <a:buAutoNum type="arabicPeriod"/>
            </a:pPr>
            <a:r>
              <a:rPr lang="en-US" b="1" dirty="0"/>
              <a:t>Upload processed file to Carvings DB</a:t>
            </a:r>
            <a:r>
              <a:rPr lang="en-US" dirty="0"/>
              <a:t>: this is used to automatically try to upload the output TXT file to the database behind Carpenter. It works if (a) the magnet name in the DAQ file is the MTF name, and (b) the Carpenter test plan is ready to input a quench or protection study. If these are not true, you can use the next option.</a:t>
            </a:r>
          </a:p>
          <a:p>
            <a:pPr marL="342900" indent="-342900">
              <a:buAutoNum type="arabicPeriod"/>
            </a:pPr>
            <a:endParaRPr lang="en-US" dirty="0"/>
          </a:p>
          <a:p>
            <a:pPr marL="342900" indent="-342900">
              <a:buAutoNum type="arabicPeriod"/>
            </a:pPr>
            <a:r>
              <a:rPr lang="en-US" b="1" dirty="0"/>
              <a:t>Use magnet parameter file for Carvings connection info</a:t>
            </a:r>
            <a:r>
              <a:rPr lang="en-US" dirty="0"/>
              <a:t>: this is to upload the output file to the database behind Carpenter using the information (</a:t>
            </a:r>
            <a:r>
              <a:rPr lang="en-US" dirty="0" err="1"/>
              <a:t>testplan</a:t>
            </a:r>
            <a:r>
              <a:rPr lang="en-US" dirty="0"/>
              <a:t> ID, magnet name, thermal cycle, </a:t>
            </a:r>
            <a:r>
              <a:rPr lang="en-US" dirty="0" err="1"/>
              <a:t>etc</a:t>
            </a:r>
            <a:r>
              <a:rPr lang="en-US" dirty="0"/>
              <a:t>) from the parameter file.</a:t>
            </a:r>
          </a:p>
        </p:txBody>
      </p:sp>
      <p:sp>
        <p:nvSpPr>
          <p:cNvPr id="3" name="Rectangle 2">
            <a:extLst>
              <a:ext uri="{FF2B5EF4-FFF2-40B4-BE49-F238E27FC236}">
                <a16:creationId xmlns:a16="http://schemas.microsoft.com/office/drawing/2014/main" id="{F24ABD98-11B0-F031-16BA-3CF65B237FA5}"/>
              </a:ext>
            </a:extLst>
          </p:cNvPr>
          <p:cNvSpPr/>
          <p:nvPr/>
        </p:nvSpPr>
        <p:spPr>
          <a:xfrm>
            <a:off x="7563166" y="197346"/>
            <a:ext cx="4460448" cy="196460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8">
            <a:extLst>
              <a:ext uri="{FF2B5EF4-FFF2-40B4-BE49-F238E27FC236}">
                <a16:creationId xmlns:a16="http://schemas.microsoft.com/office/drawing/2014/main" id="{F46B7F23-3C5B-1255-0D46-EB271108BFA4}"/>
              </a:ext>
            </a:extLst>
          </p:cNvPr>
          <p:cNvSpPr>
            <a:spLocks noGrp="1"/>
          </p:cNvSpPr>
          <p:nvPr>
            <p:ph type="sldNum" sz="quarter" idx="12"/>
          </p:nvPr>
        </p:nvSpPr>
        <p:spPr/>
        <p:txBody>
          <a:bodyPr/>
          <a:lstStyle/>
          <a:p>
            <a:fld id="{713454D8-387F-478A-925F-137CDA56CE39}" type="slidenum">
              <a:rPr lang="en-US" smtClean="0"/>
              <a:t>13</a:t>
            </a:fld>
            <a:endParaRPr lang="en-US"/>
          </a:p>
        </p:txBody>
      </p:sp>
    </p:spTree>
    <p:extLst>
      <p:ext uri="{BB962C8B-B14F-4D97-AF65-F5344CB8AC3E}">
        <p14:creationId xmlns:p14="http://schemas.microsoft.com/office/powerpoint/2010/main" val="1857709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8">
            <a:extLst>
              <a:ext uri="{FF2B5EF4-FFF2-40B4-BE49-F238E27FC236}">
                <a16:creationId xmlns:a16="http://schemas.microsoft.com/office/drawing/2014/main" id="{D162E0F1-7FED-93D3-9EB9-6FC020B34E61}"/>
              </a:ext>
            </a:extLst>
          </p:cNvPr>
          <p:cNvPicPr>
            <a:picLocks noChangeAspect="1"/>
          </p:cNvPicPr>
          <p:nvPr/>
        </p:nvPicPr>
        <p:blipFill>
          <a:blip r:embed="rId2"/>
          <a:stretch>
            <a:fillRect/>
          </a:stretch>
        </p:blipFill>
        <p:spPr>
          <a:xfrm>
            <a:off x="165974" y="210311"/>
            <a:ext cx="11860048" cy="6437376"/>
          </a:xfrm>
          <a:prstGeom prst="rect">
            <a:avLst/>
          </a:prstGeom>
        </p:spPr>
      </p:pic>
      <p:sp>
        <p:nvSpPr>
          <p:cNvPr id="6" name="Rectangle 5">
            <a:extLst>
              <a:ext uri="{FF2B5EF4-FFF2-40B4-BE49-F238E27FC236}">
                <a16:creationId xmlns:a16="http://schemas.microsoft.com/office/drawing/2014/main" id="{6E41C541-446F-6DBF-A899-70FACEFB883D}"/>
              </a:ext>
            </a:extLst>
          </p:cNvPr>
          <p:cNvSpPr/>
          <p:nvPr/>
        </p:nvSpPr>
        <p:spPr>
          <a:xfrm>
            <a:off x="7579156" y="4784436"/>
            <a:ext cx="4444452" cy="195926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2C6A8F3D-D3DD-188A-A685-87E671EBFFAC}"/>
              </a:ext>
            </a:extLst>
          </p:cNvPr>
          <p:cNvSpPr/>
          <p:nvPr/>
        </p:nvSpPr>
        <p:spPr>
          <a:xfrm>
            <a:off x="168386" y="114297"/>
            <a:ext cx="7410770" cy="6607178"/>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1438274" y="749796"/>
            <a:ext cx="5305426" cy="5078313"/>
          </a:xfrm>
          <a:prstGeom prst="rect">
            <a:avLst/>
          </a:prstGeom>
          <a:noFill/>
        </p:spPr>
        <p:txBody>
          <a:bodyPr wrap="square" rtlCol="0">
            <a:spAutoFit/>
          </a:bodyPr>
          <a:lstStyle/>
          <a:p>
            <a:r>
              <a:rPr lang="en-US" dirty="0"/>
              <a:t>Special options:</a:t>
            </a:r>
          </a:p>
          <a:p>
            <a:endParaRPr lang="en-US" dirty="0"/>
          </a:p>
          <a:p>
            <a:pPr marL="342900" indent="-342900">
              <a:buAutoNum type="arabicPeriod"/>
            </a:pPr>
            <a:r>
              <a:rPr lang="en-US" b="1" dirty="0"/>
              <a:t>Use non-linear inductance</a:t>
            </a:r>
            <a:r>
              <a:rPr lang="en-US" dirty="0"/>
              <a:t>: OAQ calculates stored energy and magnet resistance, based on the measured current and voltage, and the inductance provided as input in the parameter file. If you want to use non-linear inductance (as opposed to a constant value) check this – and make sure to specify the non-linear inductance formula in the parameter file!</a:t>
            </a:r>
          </a:p>
          <a:p>
            <a:pPr marL="342900" indent="-342900">
              <a:buAutoNum type="arabicPeriod"/>
            </a:pPr>
            <a:endParaRPr lang="en-US" dirty="0"/>
          </a:p>
          <a:p>
            <a:pPr marL="342900" indent="-342900">
              <a:buAutoNum type="arabicPeriod"/>
            </a:pPr>
            <a:r>
              <a:rPr lang="en-US" b="1" dirty="0"/>
              <a:t>Automatically adjust trigger time</a:t>
            </a:r>
            <a:r>
              <a:rPr lang="en-US" dirty="0"/>
              <a:t>: this was useful when the trigger signal was corrupted. It calculates a “normal” band from the data start until t=-10 </a:t>
            </a:r>
            <a:r>
              <a:rPr lang="en-US" dirty="0" err="1"/>
              <a:t>ms</a:t>
            </a:r>
            <a:r>
              <a:rPr lang="en-US" dirty="0"/>
              <a:t> and determines the trigger moment as the moment when the signal deviates 1 % above the maximum or below the minimum of the band. Hopefully, this is not needed anymore…</a:t>
            </a:r>
          </a:p>
        </p:txBody>
      </p:sp>
      <p:sp>
        <p:nvSpPr>
          <p:cNvPr id="3" name="Rectangle 2">
            <a:extLst>
              <a:ext uri="{FF2B5EF4-FFF2-40B4-BE49-F238E27FC236}">
                <a16:creationId xmlns:a16="http://schemas.microsoft.com/office/drawing/2014/main" id="{F24ABD98-11B0-F031-16BA-3CF65B237FA5}"/>
              </a:ext>
            </a:extLst>
          </p:cNvPr>
          <p:cNvSpPr/>
          <p:nvPr/>
        </p:nvSpPr>
        <p:spPr>
          <a:xfrm>
            <a:off x="7579156" y="114297"/>
            <a:ext cx="4444452" cy="396817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9FB94CE8-4727-DE7B-9580-F69E40A2D2A8}"/>
              </a:ext>
            </a:extLst>
          </p:cNvPr>
          <p:cNvSpPr>
            <a:spLocks noGrp="1"/>
          </p:cNvSpPr>
          <p:nvPr>
            <p:ph type="sldNum" sz="quarter" idx="12"/>
          </p:nvPr>
        </p:nvSpPr>
        <p:spPr/>
        <p:txBody>
          <a:bodyPr/>
          <a:lstStyle/>
          <a:p>
            <a:fld id="{713454D8-387F-478A-925F-137CDA56CE39}" type="slidenum">
              <a:rPr lang="en-US" smtClean="0"/>
              <a:t>14</a:t>
            </a:fld>
            <a:endParaRPr lang="en-US"/>
          </a:p>
        </p:txBody>
      </p:sp>
    </p:spTree>
    <p:extLst>
      <p:ext uri="{BB962C8B-B14F-4D97-AF65-F5344CB8AC3E}">
        <p14:creationId xmlns:p14="http://schemas.microsoft.com/office/powerpoint/2010/main" val="3381966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8">
            <a:extLst>
              <a:ext uri="{FF2B5EF4-FFF2-40B4-BE49-F238E27FC236}">
                <a16:creationId xmlns:a16="http://schemas.microsoft.com/office/drawing/2014/main" id="{8CB1CEAA-857D-3424-5DB7-B853A2C48851}"/>
              </a:ext>
            </a:extLst>
          </p:cNvPr>
          <p:cNvPicPr>
            <a:picLocks noChangeAspect="1"/>
          </p:cNvPicPr>
          <p:nvPr/>
        </p:nvPicPr>
        <p:blipFill>
          <a:blip r:embed="rId2"/>
          <a:stretch>
            <a:fillRect/>
          </a:stretch>
        </p:blipFill>
        <p:spPr>
          <a:xfrm>
            <a:off x="165974" y="210311"/>
            <a:ext cx="11860048" cy="6437376"/>
          </a:xfrm>
          <a:prstGeom prst="rect">
            <a:avLst/>
          </a:prstGeom>
        </p:spPr>
      </p:pic>
      <p:sp>
        <p:nvSpPr>
          <p:cNvPr id="5" name="Rectangle 4">
            <a:extLst>
              <a:ext uri="{FF2B5EF4-FFF2-40B4-BE49-F238E27FC236}">
                <a16:creationId xmlns:a16="http://schemas.microsoft.com/office/drawing/2014/main" id="{32DAF705-5E43-3A07-9B18-0550217D4BA0}"/>
              </a:ext>
            </a:extLst>
          </p:cNvPr>
          <p:cNvSpPr/>
          <p:nvPr/>
        </p:nvSpPr>
        <p:spPr>
          <a:xfrm>
            <a:off x="168386" y="211621"/>
            <a:ext cx="11920292" cy="498031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40F65C0-3CDE-01CA-2287-70EAD6C04B91}"/>
              </a:ext>
            </a:extLst>
          </p:cNvPr>
          <p:cNvSpPr txBox="1"/>
          <p:nvPr/>
        </p:nvSpPr>
        <p:spPr>
          <a:xfrm>
            <a:off x="1438274" y="656808"/>
            <a:ext cx="8734426" cy="4524315"/>
          </a:xfrm>
          <a:prstGeom prst="rect">
            <a:avLst/>
          </a:prstGeom>
          <a:noFill/>
        </p:spPr>
        <p:txBody>
          <a:bodyPr wrap="square" rtlCol="0">
            <a:spAutoFit/>
          </a:bodyPr>
          <a:lstStyle/>
          <a:p>
            <a:r>
              <a:rPr lang="en-US" dirty="0"/>
              <a:t>Bottom buttons:</a:t>
            </a:r>
          </a:p>
          <a:p>
            <a:endParaRPr lang="en-US" dirty="0"/>
          </a:p>
          <a:p>
            <a:pPr marL="342900" indent="-342900">
              <a:buAutoNum type="arabicPeriod"/>
            </a:pPr>
            <a:r>
              <a:rPr lang="en-US" b="1" dirty="0"/>
              <a:t>See in GitLab</a:t>
            </a:r>
            <a:r>
              <a:rPr lang="en-US" dirty="0"/>
              <a:t>: to see OAQ’s GitLab page. </a:t>
            </a:r>
          </a:p>
          <a:p>
            <a:pPr marL="342900" indent="-342900">
              <a:buAutoNum type="arabicPeriod"/>
            </a:pPr>
            <a:endParaRPr lang="en-US" dirty="0"/>
          </a:p>
          <a:p>
            <a:pPr marL="342900" indent="-342900">
              <a:buAutoNum type="arabicPeriod"/>
            </a:pPr>
            <a:r>
              <a:rPr lang="en-US" b="1" dirty="0"/>
              <a:t>Help!</a:t>
            </a:r>
            <a:r>
              <a:rPr lang="en-US" dirty="0"/>
              <a:t>: it will bring you to the “readme” in GitLab. This file has (or should have) the same information as this presentation. I try to update it whenever there is a major change.</a:t>
            </a:r>
          </a:p>
          <a:p>
            <a:pPr marL="342900" indent="-342900">
              <a:buAutoNum type="arabicPeriod"/>
            </a:pPr>
            <a:endParaRPr lang="en-US" dirty="0"/>
          </a:p>
          <a:p>
            <a:pPr marL="342900" indent="-342900">
              <a:buAutoNum type="arabicPeriod"/>
            </a:pPr>
            <a:r>
              <a:rPr lang="en-US" b="1" dirty="0"/>
              <a:t>Report bug</a:t>
            </a:r>
            <a:r>
              <a:rPr lang="en-US" dirty="0"/>
              <a:t>: this will let you report a bug in the GitLab page. It’s useful because that way I remember if I don’t do it right away. I recommend that you also tell me directly </a:t>
            </a:r>
            <a:r>
              <a:rPr lang="en-US" dirty="0">
                <a:sym typeface="Wingdings" panose="05000000000000000000" pitchFamily="2" charset="2"/>
              </a:rPr>
              <a:t></a:t>
            </a:r>
          </a:p>
          <a:p>
            <a:pPr marL="342900" indent="-342900">
              <a:buAutoNum type="arabicPeriod"/>
            </a:pPr>
            <a:endParaRPr lang="en-US" dirty="0">
              <a:sym typeface="Wingdings" panose="05000000000000000000" pitchFamily="2" charset="2"/>
            </a:endParaRPr>
          </a:p>
          <a:p>
            <a:pPr marL="342900" indent="-342900">
              <a:buAutoNum type="arabicPeriod"/>
            </a:pPr>
            <a:r>
              <a:rPr lang="en-US" b="1" dirty="0">
                <a:sym typeface="Wingdings" panose="05000000000000000000" pitchFamily="2" charset="2"/>
              </a:rPr>
              <a:t>Username</a:t>
            </a:r>
            <a:r>
              <a:rPr lang="en-US" dirty="0">
                <a:sym typeface="Wingdings" panose="05000000000000000000" pitchFamily="2" charset="2"/>
              </a:rPr>
              <a:t>: here you must select your name to continue the analysis. If your name does not appear here, please let me know and I’ll fix it.</a:t>
            </a:r>
          </a:p>
          <a:p>
            <a:pPr marL="342900" indent="-342900">
              <a:buAutoNum type="arabicPeriod"/>
            </a:pPr>
            <a:endParaRPr lang="en-US" dirty="0">
              <a:sym typeface="Wingdings" panose="05000000000000000000" pitchFamily="2" charset="2"/>
            </a:endParaRPr>
          </a:p>
          <a:p>
            <a:pPr marL="342900" indent="-342900">
              <a:buAutoNum type="arabicPeriod"/>
            </a:pPr>
            <a:r>
              <a:rPr lang="en-US" b="1" dirty="0">
                <a:sym typeface="Wingdings" panose="05000000000000000000" pitchFamily="2" charset="2"/>
              </a:rPr>
              <a:t>OK</a:t>
            </a:r>
            <a:r>
              <a:rPr lang="en-US" dirty="0">
                <a:sym typeface="Wingdings" panose="05000000000000000000" pitchFamily="2" charset="2"/>
              </a:rPr>
              <a:t>: start the analysis</a:t>
            </a:r>
          </a:p>
          <a:p>
            <a:pPr marL="342900" indent="-342900">
              <a:buAutoNum type="arabicPeriod"/>
            </a:pPr>
            <a:endParaRPr lang="en-US" dirty="0">
              <a:sym typeface="Wingdings" panose="05000000000000000000" pitchFamily="2" charset="2"/>
            </a:endParaRPr>
          </a:p>
          <a:p>
            <a:pPr marL="342900" indent="-342900">
              <a:buAutoNum type="arabicPeriod"/>
            </a:pPr>
            <a:r>
              <a:rPr lang="en-US" b="1" dirty="0">
                <a:sym typeface="Wingdings" panose="05000000000000000000" pitchFamily="2" charset="2"/>
              </a:rPr>
              <a:t>Cancel</a:t>
            </a:r>
            <a:r>
              <a:rPr lang="en-US" dirty="0">
                <a:sym typeface="Wingdings" panose="05000000000000000000" pitchFamily="2" charset="2"/>
              </a:rPr>
              <a:t>: abort the analysis</a:t>
            </a:r>
            <a:endParaRPr lang="en-US" dirty="0"/>
          </a:p>
        </p:txBody>
      </p:sp>
      <p:sp>
        <p:nvSpPr>
          <p:cNvPr id="4" name="Slide Number Placeholder 3">
            <a:extLst>
              <a:ext uri="{FF2B5EF4-FFF2-40B4-BE49-F238E27FC236}">
                <a16:creationId xmlns:a16="http://schemas.microsoft.com/office/drawing/2014/main" id="{D8C90959-0969-44B5-2A93-33C56140F01C}"/>
              </a:ext>
            </a:extLst>
          </p:cNvPr>
          <p:cNvSpPr>
            <a:spLocks noGrp="1"/>
          </p:cNvSpPr>
          <p:nvPr>
            <p:ph type="sldNum" sz="quarter" idx="12"/>
          </p:nvPr>
        </p:nvSpPr>
        <p:spPr/>
        <p:txBody>
          <a:bodyPr/>
          <a:lstStyle/>
          <a:p>
            <a:fld id="{713454D8-387F-478A-925F-137CDA56CE39}" type="slidenum">
              <a:rPr lang="en-US" smtClean="0"/>
              <a:t>15</a:t>
            </a:fld>
            <a:endParaRPr lang="en-US"/>
          </a:p>
        </p:txBody>
      </p:sp>
    </p:spTree>
    <p:extLst>
      <p:ext uri="{BB962C8B-B14F-4D97-AF65-F5344CB8AC3E}">
        <p14:creationId xmlns:p14="http://schemas.microsoft.com/office/powerpoint/2010/main" val="1093171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C783E8D-2E11-6F8B-76C3-2B1113DF4FE1}"/>
              </a:ext>
            </a:extLst>
          </p:cNvPr>
          <p:cNvPicPr>
            <a:picLocks noChangeAspect="1"/>
          </p:cNvPicPr>
          <p:nvPr/>
        </p:nvPicPr>
        <p:blipFill>
          <a:blip r:embed="rId2"/>
          <a:stretch>
            <a:fillRect/>
          </a:stretch>
        </p:blipFill>
        <p:spPr>
          <a:xfrm>
            <a:off x="5351299" y="136525"/>
            <a:ext cx="6736631" cy="5363622"/>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C9BEEFA6-D810-B472-DF8F-8DB52032DEB6}"/>
              </a:ext>
            </a:extLst>
          </p:cNvPr>
          <p:cNvPicPr>
            <a:picLocks noChangeAspect="1"/>
          </p:cNvPicPr>
          <p:nvPr/>
        </p:nvPicPr>
        <p:blipFill>
          <a:blip r:embed="rId3"/>
          <a:stretch>
            <a:fillRect/>
          </a:stretch>
        </p:blipFill>
        <p:spPr>
          <a:xfrm>
            <a:off x="230083" y="988265"/>
            <a:ext cx="6862618" cy="5550647"/>
          </a:xfrm>
          <a:prstGeom prst="rect">
            <a:avLst/>
          </a:prstGeom>
          <a:ln>
            <a:noFill/>
          </a:ln>
          <a:effectLst>
            <a:outerShdw blurRad="292100" dist="139700" dir="2700000" algn="tl" rotWithShape="0">
              <a:srgbClr val="333333">
                <a:alpha val="65000"/>
              </a:srgbClr>
            </a:outerShdw>
          </a:effectLst>
        </p:spPr>
      </p:pic>
      <p:sp>
        <p:nvSpPr>
          <p:cNvPr id="5" name="Slide Number Placeholder 4">
            <a:extLst>
              <a:ext uri="{FF2B5EF4-FFF2-40B4-BE49-F238E27FC236}">
                <a16:creationId xmlns:a16="http://schemas.microsoft.com/office/drawing/2014/main" id="{0CC1C7A7-C703-E788-31DB-89555ADD3108}"/>
              </a:ext>
            </a:extLst>
          </p:cNvPr>
          <p:cNvSpPr>
            <a:spLocks noGrp="1"/>
          </p:cNvSpPr>
          <p:nvPr>
            <p:ph type="sldNum" sz="quarter" idx="12"/>
          </p:nvPr>
        </p:nvSpPr>
        <p:spPr/>
        <p:txBody>
          <a:bodyPr/>
          <a:lstStyle/>
          <a:p>
            <a:fld id="{713454D8-387F-478A-925F-137CDA56CE39}" type="slidenum">
              <a:rPr lang="en-US" smtClean="0"/>
              <a:t>16</a:t>
            </a:fld>
            <a:endParaRPr lang="en-US"/>
          </a:p>
        </p:txBody>
      </p:sp>
      <p:sp>
        <p:nvSpPr>
          <p:cNvPr id="4" name="Title 3">
            <a:extLst>
              <a:ext uri="{FF2B5EF4-FFF2-40B4-BE49-F238E27FC236}">
                <a16:creationId xmlns:a16="http://schemas.microsoft.com/office/drawing/2014/main" id="{934B4E3F-C6F5-C14D-6D6F-BE53AEC72C5C}"/>
              </a:ext>
            </a:extLst>
          </p:cNvPr>
          <p:cNvSpPr>
            <a:spLocks noGrp="1"/>
          </p:cNvSpPr>
          <p:nvPr>
            <p:ph type="title"/>
          </p:nvPr>
        </p:nvSpPr>
        <p:spPr>
          <a:xfrm>
            <a:off x="3055396" y="2766218"/>
            <a:ext cx="6081205" cy="1325563"/>
          </a:xfrm>
          <a:solidFill>
            <a:srgbClr val="FFFFCC"/>
          </a:solidFill>
          <a:ln>
            <a:solidFill>
              <a:schemeClr val="tx1"/>
            </a:solidFill>
          </a:ln>
          <a:effectLst>
            <a:outerShdw blurRad="50800" dist="38100" dir="2700000" algn="tl" rotWithShape="0">
              <a:prstClr val="black">
                <a:alpha val="40000"/>
              </a:prstClr>
            </a:outerShdw>
          </a:effectLst>
        </p:spPr>
        <p:txBody>
          <a:bodyPr/>
          <a:lstStyle/>
          <a:p>
            <a:pPr algn="ctr"/>
            <a:r>
              <a:rPr lang="en-US" dirty="0"/>
              <a:t>Circuits, quench start</a:t>
            </a:r>
          </a:p>
        </p:txBody>
      </p:sp>
    </p:spTree>
    <p:extLst>
      <p:ext uri="{BB962C8B-B14F-4D97-AF65-F5344CB8AC3E}">
        <p14:creationId xmlns:p14="http://schemas.microsoft.com/office/powerpoint/2010/main" val="836115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49F9948-B71E-E89E-22E6-2019E71AE864}"/>
              </a:ext>
            </a:extLst>
          </p:cNvPr>
          <p:cNvSpPr txBox="1"/>
          <p:nvPr/>
        </p:nvSpPr>
        <p:spPr>
          <a:xfrm>
            <a:off x="644902" y="3072015"/>
            <a:ext cx="4438542" cy="2308324"/>
          </a:xfrm>
          <a:prstGeom prst="rect">
            <a:avLst/>
          </a:prstGeom>
          <a:noFill/>
        </p:spPr>
        <p:txBody>
          <a:bodyPr wrap="square" rtlCol="0">
            <a:spAutoFit/>
          </a:bodyPr>
          <a:lstStyle/>
          <a:p>
            <a:r>
              <a:rPr lang="en-US" dirty="0"/>
              <a:t>Here you select the quench start moment.</a:t>
            </a:r>
          </a:p>
          <a:p>
            <a:endParaRPr lang="en-US" dirty="0"/>
          </a:p>
          <a:p>
            <a:r>
              <a:rPr lang="en-US" dirty="0"/>
              <a:t>If in doubt, take the conservative approach (i.e., more to the left)</a:t>
            </a:r>
          </a:p>
          <a:p>
            <a:endParaRPr lang="en-US" dirty="0"/>
          </a:p>
          <a:p>
            <a:r>
              <a:rPr lang="en-US" dirty="0"/>
              <a:t>This time is afterwards used to calculate the quench integral from quench, and the time from quench start to detection.</a:t>
            </a:r>
          </a:p>
        </p:txBody>
      </p:sp>
      <p:sp>
        <p:nvSpPr>
          <p:cNvPr id="9" name="Slide Number Placeholder 8">
            <a:extLst>
              <a:ext uri="{FF2B5EF4-FFF2-40B4-BE49-F238E27FC236}">
                <a16:creationId xmlns:a16="http://schemas.microsoft.com/office/drawing/2014/main" id="{AB22A092-A375-3589-2D17-24D503C6CC56}"/>
              </a:ext>
            </a:extLst>
          </p:cNvPr>
          <p:cNvSpPr>
            <a:spLocks noGrp="1"/>
          </p:cNvSpPr>
          <p:nvPr>
            <p:ph type="sldNum" sz="quarter" idx="12"/>
          </p:nvPr>
        </p:nvSpPr>
        <p:spPr/>
        <p:txBody>
          <a:bodyPr/>
          <a:lstStyle/>
          <a:p>
            <a:fld id="{713454D8-387F-478A-925F-137CDA56CE39}" type="slidenum">
              <a:rPr lang="en-US" smtClean="0"/>
              <a:t>17</a:t>
            </a:fld>
            <a:endParaRPr lang="en-US"/>
          </a:p>
        </p:txBody>
      </p:sp>
      <p:sp>
        <p:nvSpPr>
          <p:cNvPr id="2" name="Arrow: Bent-Up 1">
            <a:extLst>
              <a:ext uri="{FF2B5EF4-FFF2-40B4-BE49-F238E27FC236}">
                <a16:creationId xmlns:a16="http://schemas.microsoft.com/office/drawing/2014/main" id="{5F82105C-7C20-98A4-3BC4-5D6E54404825}"/>
              </a:ext>
            </a:extLst>
          </p:cNvPr>
          <p:cNvSpPr/>
          <p:nvPr/>
        </p:nvSpPr>
        <p:spPr>
          <a:xfrm rot="5400000">
            <a:off x="4411068" y="2416496"/>
            <a:ext cx="612559" cy="59761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9727BD8-EC34-254F-C7CE-5100235EACD4}"/>
              </a:ext>
            </a:extLst>
          </p:cNvPr>
          <p:cNvPicPr>
            <a:picLocks noChangeAspect="1"/>
          </p:cNvPicPr>
          <p:nvPr/>
        </p:nvPicPr>
        <p:blipFill>
          <a:blip r:embed="rId2"/>
          <a:stretch>
            <a:fillRect/>
          </a:stretch>
        </p:blipFill>
        <p:spPr>
          <a:xfrm>
            <a:off x="85032" y="694521"/>
            <a:ext cx="4863830" cy="1714500"/>
          </a:xfrm>
          <a:prstGeom prst="rect">
            <a:avLst/>
          </a:prstGeom>
        </p:spPr>
      </p:pic>
      <p:pic>
        <p:nvPicPr>
          <p:cNvPr id="12" name="Picture 11">
            <a:extLst>
              <a:ext uri="{FF2B5EF4-FFF2-40B4-BE49-F238E27FC236}">
                <a16:creationId xmlns:a16="http://schemas.microsoft.com/office/drawing/2014/main" id="{E053F95F-BED1-B176-1A0B-128644EE3BEF}"/>
              </a:ext>
            </a:extLst>
          </p:cNvPr>
          <p:cNvPicPr>
            <a:picLocks noChangeAspect="1"/>
          </p:cNvPicPr>
          <p:nvPr/>
        </p:nvPicPr>
        <p:blipFill>
          <a:blip r:embed="rId3"/>
          <a:stretch>
            <a:fillRect/>
          </a:stretch>
        </p:blipFill>
        <p:spPr>
          <a:xfrm>
            <a:off x="5083444" y="992728"/>
            <a:ext cx="6736631" cy="5363622"/>
          </a:xfrm>
          <a:prstGeom prst="rect">
            <a:avLst/>
          </a:prstGeom>
          <a:ln>
            <a:solidFill>
              <a:schemeClr val="bg1">
                <a:lumMod val="85000"/>
              </a:schemeClr>
            </a:solidFill>
          </a:ln>
        </p:spPr>
      </p:pic>
    </p:spTree>
    <p:extLst>
      <p:ext uri="{BB962C8B-B14F-4D97-AF65-F5344CB8AC3E}">
        <p14:creationId xmlns:p14="http://schemas.microsoft.com/office/powerpoint/2010/main" val="40840692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B0B35E9-BD68-D574-6168-E595972C31A6}"/>
              </a:ext>
            </a:extLst>
          </p:cNvPr>
          <p:cNvPicPr>
            <a:picLocks noChangeAspect="1"/>
          </p:cNvPicPr>
          <p:nvPr/>
        </p:nvPicPr>
        <p:blipFill>
          <a:blip r:embed="rId2"/>
          <a:stretch>
            <a:fillRect/>
          </a:stretch>
        </p:blipFill>
        <p:spPr>
          <a:xfrm>
            <a:off x="4294698" y="694521"/>
            <a:ext cx="7716327" cy="5906324"/>
          </a:xfrm>
          <a:prstGeom prst="rect">
            <a:avLst/>
          </a:prstGeom>
          <a:ln>
            <a:solidFill>
              <a:schemeClr val="bg1">
                <a:lumMod val="75000"/>
              </a:schemeClr>
            </a:solidFill>
          </a:ln>
        </p:spPr>
      </p:pic>
      <p:sp>
        <p:nvSpPr>
          <p:cNvPr id="9" name="TextBox 8">
            <a:extLst>
              <a:ext uri="{FF2B5EF4-FFF2-40B4-BE49-F238E27FC236}">
                <a16:creationId xmlns:a16="http://schemas.microsoft.com/office/drawing/2014/main" id="{326CFE8A-6FA9-6646-D4A8-5CBF935F315C}"/>
              </a:ext>
            </a:extLst>
          </p:cNvPr>
          <p:cNvSpPr txBox="1"/>
          <p:nvPr/>
        </p:nvSpPr>
        <p:spPr>
          <a:xfrm>
            <a:off x="288440" y="2614813"/>
            <a:ext cx="3686874" cy="923330"/>
          </a:xfrm>
          <a:prstGeom prst="rect">
            <a:avLst/>
          </a:prstGeom>
          <a:noFill/>
        </p:spPr>
        <p:txBody>
          <a:bodyPr wrap="square" rtlCol="0">
            <a:spAutoFit/>
          </a:bodyPr>
          <a:lstStyle/>
          <a:p>
            <a:r>
              <a:rPr lang="en-US" dirty="0"/>
              <a:t>For a QH induced quench, select the QH firing moment as the most conservative option. </a:t>
            </a:r>
          </a:p>
        </p:txBody>
      </p:sp>
      <p:sp>
        <p:nvSpPr>
          <p:cNvPr id="13" name="Slide Number Placeholder 12">
            <a:extLst>
              <a:ext uri="{FF2B5EF4-FFF2-40B4-BE49-F238E27FC236}">
                <a16:creationId xmlns:a16="http://schemas.microsoft.com/office/drawing/2014/main" id="{4566C81F-A55C-0AFB-A6D5-5228AC30BFEC}"/>
              </a:ext>
            </a:extLst>
          </p:cNvPr>
          <p:cNvSpPr>
            <a:spLocks noGrp="1"/>
          </p:cNvSpPr>
          <p:nvPr>
            <p:ph type="sldNum" sz="quarter" idx="12"/>
          </p:nvPr>
        </p:nvSpPr>
        <p:spPr/>
        <p:txBody>
          <a:bodyPr/>
          <a:lstStyle/>
          <a:p>
            <a:fld id="{713454D8-387F-478A-925F-137CDA56CE39}" type="slidenum">
              <a:rPr lang="en-US" smtClean="0"/>
              <a:t>18</a:t>
            </a:fld>
            <a:endParaRPr lang="en-US"/>
          </a:p>
        </p:txBody>
      </p:sp>
      <p:pic>
        <p:nvPicPr>
          <p:cNvPr id="2" name="Picture 1">
            <a:extLst>
              <a:ext uri="{FF2B5EF4-FFF2-40B4-BE49-F238E27FC236}">
                <a16:creationId xmlns:a16="http://schemas.microsoft.com/office/drawing/2014/main" id="{76EAB47E-34C0-9296-B304-C68D52D04FD5}"/>
              </a:ext>
            </a:extLst>
          </p:cNvPr>
          <p:cNvPicPr>
            <a:picLocks noChangeAspect="1"/>
          </p:cNvPicPr>
          <p:nvPr/>
        </p:nvPicPr>
        <p:blipFill rotWithShape="1">
          <a:blip r:embed="rId3"/>
          <a:srcRect l="9198" t="28020" r="1442" b="55998"/>
          <a:stretch/>
        </p:blipFill>
        <p:spPr>
          <a:xfrm>
            <a:off x="5923015" y="2186188"/>
            <a:ext cx="6019800" cy="8572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65349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1AC6753-FEDB-1351-AC58-16EE45D98677}"/>
              </a:ext>
            </a:extLst>
          </p:cNvPr>
          <p:cNvPicPr>
            <a:picLocks noChangeAspect="1"/>
          </p:cNvPicPr>
          <p:nvPr/>
        </p:nvPicPr>
        <p:blipFill>
          <a:blip r:embed="rId2"/>
          <a:stretch>
            <a:fillRect/>
          </a:stretch>
        </p:blipFill>
        <p:spPr>
          <a:xfrm>
            <a:off x="3703782" y="115794"/>
            <a:ext cx="8192655" cy="6626412"/>
          </a:xfrm>
          <a:prstGeom prst="rect">
            <a:avLst/>
          </a:prstGeom>
          <a:ln>
            <a:solidFill>
              <a:schemeClr val="bg1">
                <a:lumMod val="75000"/>
              </a:schemeClr>
            </a:solidFill>
          </a:ln>
        </p:spPr>
      </p:pic>
      <p:sp>
        <p:nvSpPr>
          <p:cNvPr id="3" name="Slide Number Placeholder 2">
            <a:extLst>
              <a:ext uri="{FF2B5EF4-FFF2-40B4-BE49-F238E27FC236}">
                <a16:creationId xmlns:a16="http://schemas.microsoft.com/office/drawing/2014/main" id="{A018CFA2-22A8-4E76-6D6C-FE931CE9CBAF}"/>
              </a:ext>
            </a:extLst>
          </p:cNvPr>
          <p:cNvSpPr>
            <a:spLocks noGrp="1"/>
          </p:cNvSpPr>
          <p:nvPr>
            <p:ph type="sldNum" sz="quarter" idx="12"/>
          </p:nvPr>
        </p:nvSpPr>
        <p:spPr/>
        <p:txBody>
          <a:bodyPr/>
          <a:lstStyle/>
          <a:p>
            <a:fld id="{713454D8-387F-478A-925F-137CDA56CE39}" type="slidenum">
              <a:rPr lang="en-US" smtClean="0"/>
              <a:t>19</a:t>
            </a:fld>
            <a:endParaRPr lang="en-US"/>
          </a:p>
        </p:txBody>
      </p:sp>
      <p:sp>
        <p:nvSpPr>
          <p:cNvPr id="6" name="TextBox 5">
            <a:extLst>
              <a:ext uri="{FF2B5EF4-FFF2-40B4-BE49-F238E27FC236}">
                <a16:creationId xmlns:a16="http://schemas.microsoft.com/office/drawing/2014/main" id="{EF372936-633B-736D-DCDE-D9065383C2BB}"/>
              </a:ext>
            </a:extLst>
          </p:cNvPr>
          <p:cNvSpPr txBox="1"/>
          <p:nvPr/>
        </p:nvSpPr>
        <p:spPr>
          <a:xfrm>
            <a:off x="397362" y="2690336"/>
            <a:ext cx="3306420" cy="2862322"/>
          </a:xfrm>
          <a:prstGeom prst="rect">
            <a:avLst/>
          </a:prstGeom>
          <a:noFill/>
        </p:spPr>
        <p:txBody>
          <a:bodyPr wrap="square" rtlCol="0">
            <a:spAutoFit/>
          </a:bodyPr>
          <a:lstStyle/>
          <a:p>
            <a:r>
              <a:rPr lang="en-US" dirty="0"/>
              <a:t>If you have more than one circuit, you can select which one quenched. You can </a:t>
            </a:r>
            <a:r>
              <a:rPr lang="en-US" b="1" dirty="0"/>
              <a:t>Interact</a:t>
            </a:r>
            <a:r>
              <a:rPr lang="en-US" dirty="0"/>
              <a:t> to check if your choice is correct.</a:t>
            </a:r>
          </a:p>
          <a:p>
            <a:endParaRPr lang="en-US" dirty="0"/>
          </a:p>
          <a:p>
            <a:r>
              <a:rPr lang="en-US" dirty="0"/>
              <a:t>Also, if changing the power converter is allowed, here is where you need to define it properly (example: D2 cryomagnet)</a:t>
            </a:r>
          </a:p>
        </p:txBody>
      </p:sp>
    </p:spTree>
    <p:extLst>
      <p:ext uri="{BB962C8B-B14F-4D97-AF65-F5344CB8AC3E}">
        <p14:creationId xmlns:p14="http://schemas.microsoft.com/office/powerpoint/2010/main" val="3766606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D7D39-6AAB-EB63-D184-1777CF1A9DE0}"/>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FF8F0EFE-7CFE-7CD3-DAB2-26D7D3B7FC5E}"/>
              </a:ext>
            </a:extLst>
          </p:cNvPr>
          <p:cNvSpPr>
            <a:spLocks noGrp="1"/>
          </p:cNvSpPr>
          <p:nvPr>
            <p:ph idx="1"/>
          </p:nvPr>
        </p:nvSpPr>
        <p:spPr/>
        <p:txBody>
          <a:bodyPr/>
          <a:lstStyle/>
          <a:p>
            <a:r>
              <a:rPr lang="en-US" dirty="0"/>
              <a:t>What is OAQ?</a:t>
            </a:r>
          </a:p>
          <a:p>
            <a:r>
              <a:rPr lang="en-US" dirty="0"/>
              <a:t>How to use OAQ?</a:t>
            </a:r>
          </a:p>
          <a:p>
            <a:pPr lvl="1"/>
            <a:r>
              <a:rPr lang="en-US" dirty="0"/>
              <a:t>Main settings</a:t>
            </a:r>
          </a:p>
          <a:p>
            <a:pPr lvl="1"/>
            <a:r>
              <a:rPr lang="en-US" dirty="0"/>
              <a:t>Circuits, quench start, and QH induced quench start</a:t>
            </a:r>
          </a:p>
          <a:p>
            <a:pPr lvl="1"/>
            <a:r>
              <a:rPr lang="en-US" dirty="0"/>
              <a:t>Test parameters and precursor</a:t>
            </a:r>
          </a:p>
          <a:p>
            <a:pPr lvl="1"/>
            <a:r>
              <a:rPr lang="en-US" dirty="0"/>
              <a:t>Quenching segments and quench antenna</a:t>
            </a:r>
          </a:p>
          <a:p>
            <a:pPr lvl="1"/>
            <a:r>
              <a:rPr lang="en-US" dirty="0"/>
              <a:t>QH analysis</a:t>
            </a:r>
          </a:p>
          <a:p>
            <a:r>
              <a:rPr lang="en-US" dirty="0"/>
              <a:t>OAQ output and relationship with Carpenter</a:t>
            </a:r>
          </a:p>
          <a:p>
            <a:pPr lvl="1"/>
            <a:endParaRPr lang="en-US" dirty="0"/>
          </a:p>
        </p:txBody>
      </p:sp>
      <p:sp>
        <p:nvSpPr>
          <p:cNvPr id="5" name="Slide Number Placeholder 4">
            <a:extLst>
              <a:ext uri="{FF2B5EF4-FFF2-40B4-BE49-F238E27FC236}">
                <a16:creationId xmlns:a16="http://schemas.microsoft.com/office/drawing/2014/main" id="{833A96FC-3D1D-6650-36EB-3DABE0692F3A}"/>
              </a:ext>
            </a:extLst>
          </p:cNvPr>
          <p:cNvSpPr>
            <a:spLocks noGrp="1"/>
          </p:cNvSpPr>
          <p:nvPr>
            <p:ph type="sldNum" sz="quarter" idx="12"/>
          </p:nvPr>
        </p:nvSpPr>
        <p:spPr/>
        <p:txBody>
          <a:bodyPr/>
          <a:lstStyle/>
          <a:p>
            <a:fld id="{713454D8-387F-478A-925F-137CDA56CE39}" type="slidenum">
              <a:rPr lang="en-US" smtClean="0"/>
              <a:t>2</a:t>
            </a:fld>
            <a:endParaRPr lang="en-US"/>
          </a:p>
        </p:txBody>
      </p:sp>
      <mc:AlternateContent xmlns:mc="http://schemas.openxmlformats.org/markup-compatibility/2006" xmlns:pslz="http://schemas.microsoft.com/office/powerpoint/2016/slidezoom">
        <mc:Choice Requires="pslz">
          <p:graphicFrame>
            <p:nvGraphicFramePr>
              <p:cNvPr id="9" name="Slide Zoom 8">
                <a:extLst>
                  <a:ext uri="{FF2B5EF4-FFF2-40B4-BE49-F238E27FC236}">
                    <a16:creationId xmlns:a16="http://schemas.microsoft.com/office/drawing/2014/main" id="{8BE3A1DE-5365-120E-6932-9214C3139BAF}"/>
                  </a:ext>
                </a:extLst>
              </p:cNvPr>
              <p:cNvGraphicFramePr>
                <a:graphicFrameLocks noChangeAspect="1"/>
              </p:cNvGraphicFramePr>
              <p:nvPr>
                <p:extLst>
                  <p:ext uri="{D42A27DB-BD31-4B8C-83A1-F6EECF244321}">
                    <p14:modId xmlns:p14="http://schemas.microsoft.com/office/powerpoint/2010/main" val="3905519206"/>
                  </p:ext>
                </p:extLst>
              </p:nvPr>
            </p:nvGraphicFramePr>
            <p:xfrm>
              <a:off x="9438467" y="294085"/>
              <a:ext cx="2011680" cy="1131570"/>
            </p:xfrm>
            <a:graphic>
              <a:graphicData uri="http://schemas.microsoft.com/office/powerpoint/2016/slidezoom">
                <pslz:sldZm>
                  <pslz:sldZmObj sldId="263" cId="509603950">
                    <pslz:zmPr id="{7CF3D360-DC9C-4C6E-A9ED-0962E5317BFF}" returnToParent="0" transitionDur="1000">
                      <p166:blipFill xmlns:p166="http://schemas.microsoft.com/office/powerpoint/2016/6/main">
                        <a:blip r:embed="rId2"/>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9" name="Slide Zoom 8">
                <a:hlinkClick r:id="rId3" action="ppaction://hlinksldjump"/>
                <a:extLst>
                  <a:ext uri="{FF2B5EF4-FFF2-40B4-BE49-F238E27FC236}">
                    <a16:creationId xmlns:a16="http://schemas.microsoft.com/office/drawing/2014/main" id="{8BE3A1DE-5365-120E-6932-9214C3139BAF}"/>
                  </a:ext>
                </a:extLst>
              </p:cNvPr>
              <p:cNvPicPr>
                <a:picLocks noGrp="1" noRot="1" noChangeAspect="1" noMove="1" noResize="1" noEditPoints="1" noAdjustHandles="1" noChangeArrowheads="1" noChangeShapeType="1"/>
              </p:cNvPicPr>
              <p:nvPr/>
            </p:nvPicPr>
            <p:blipFill>
              <a:blip r:embed="rId4"/>
              <a:stretch>
                <a:fillRect/>
              </a:stretch>
            </p:blipFill>
            <p:spPr>
              <a:xfrm>
                <a:off x="9438467" y="294085"/>
                <a:ext cx="2011680" cy="113157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3AEF0FCE-FF6F-3B23-E149-FD2841D02297}"/>
                  </a:ext>
                </a:extLst>
              </p:cNvPr>
              <p:cNvGraphicFramePr>
                <a:graphicFrameLocks noChangeAspect="1"/>
              </p:cNvGraphicFramePr>
              <p:nvPr>
                <p:extLst>
                  <p:ext uri="{D42A27DB-BD31-4B8C-83A1-F6EECF244321}">
                    <p14:modId xmlns:p14="http://schemas.microsoft.com/office/powerpoint/2010/main" val="1024978554"/>
                  </p:ext>
                </p:extLst>
              </p:nvPr>
            </p:nvGraphicFramePr>
            <p:xfrm>
              <a:off x="9438467" y="1530121"/>
              <a:ext cx="2011680" cy="1131570"/>
            </p:xfrm>
            <a:graphic>
              <a:graphicData uri="http://schemas.microsoft.com/office/powerpoint/2016/slidezoom">
                <pslz:sldZm>
                  <pslz:sldZmObj sldId="270" cId="836115281">
                    <pslz:zmPr id="{3EB42936-C3B1-42D4-9570-024261B15F5E}" returnToParent="0" transitionDur="1000">
                      <p166:blipFill xmlns:p166="http://schemas.microsoft.com/office/powerpoint/2016/6/main">
                        <a:blip r:embed="rId5"/>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13" name="Slide Zoom 12">
                <a:hlinkClick r:id="rId6" action="ppaction://hlinksldjump"/>
                <a:extLst>
                  <a:ext uri="{FF2B5EF4-FFF2-40B4-BE49-F238E27FC236}">
                    <a16:creationId xmlns:a16="http://schemas.microsoft.com/office/drawing/2014/main" id="{3AEF0FCE-FF6F-3B23-E149-FD2841D02297}"/>
                  </a:ext>
                </a:extLst>
              </p:cNvPr>
              <p:cNvPicPr>
                <a:picLocks noGrp="1" noRot="1" noChangeAspect="1" noMove="1" noResize="1" noEditPoints="1" noAdjustHandles="1" noChangeArrowheads="1" noChangeShapeType="1"/>
              </p:cNvPicPr>
              <p:nvPr/>
            </p:nvPicPr>
            <p:blipFill>
              <a:blip r:embed="rId7"/>
              <a:stretch>
                <a:fillRect/>
              </a:stretch>
            </p:blipFill>
            <p:spPr>
              <a:xfrm>
                <a:off x="9438467" y="1530121"/>
                <a:ext cx="2011680" cy="113157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941F073E-4104-663B-1C17-88BDFEB4CB85}"/>
                  </a:ext>
                </a:extLst>
              </p:cNvPr>
              <p:cNvGraphicFramePr>
                <a:graphicFrameLocks noChangeAspect="1"/>
              </p:cNvGraphicFramePr>
              <p:nvPr>
                <p:extLst>
                  <p:ext uri="{D42A27DB-BD31-4B8C-83A1-F6EECF244321}">
                    <p14:modId xmlns:p14="http://schemas.microsoft.com/office/powerpoint/2010/main" val="1248346185"/>
                  </p:ext>
                </p:extLst>
              </p:nvPr>
            </p:nvGraphicFramePr>
            <p:xfrm>
              <a:off x="9438467" y="2766157"/>
              <a:ext cx="2011680" cy="1131570"/>
            </p:xfrm>
            <a:graphic>
              <a:graphicData uri="http://schemas.microsoft.com/office/powerpoint/2016/slidezoom">
                <pslz:sldZm>
                  <pslz:sldZmObj sldId="273" cId="1838355695">
                    <pslz:zmPr id="{FCCBEEF3-036D-49B5-9080-5931A519B927}" returnToParent="0" transitionDur="1000">
                      <p166:blipFill xmlns:p166="http://schemas.microsoft.com/office/powerpoint/2016/6/main">
                        <a:blip r:embed="rId8"/>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15" name="Slide Zoom 14">
                <a:hlinkClick r:id="rId9" action="ppaction://hlinksldjump"/>
                <a:extLst>
                  <a:ext uri="{FF2B5EF4-FFF2-40B4-BE49-F238E27FC236}">
                    <a16:creationId xmlns:a16="http://schemas.microsoft.com/office/drawing/2014/main" id="{941F073E-4104-663B-1C17-88BDFEB4CB85}"/>
                  </a:ext>
                </a:extLst>
              </p:cNvPr>
              <p:cNvPicPr>
                <a:picLocks noGrp="1" noRot="1" noChangeAspect="1" noMove="1" noResize="1" noEditPoints="1" noAdjustHandles="1" noChangeArrowheads="1" noChangeShapeType="1"/>
              </p:cNvPicPr>
              <p:nvPr/>
            </p:nvPicPr>
            <p:blipFill>
              <a:blip r:embed="rId10"/>
              <a:stretch>
                <a:fillRect/>
              </a:stretch>
            </p:blipFill>
            <p:spPr>
              <a:xfrm>
                <a:off x="9438467" y="2766157"/>
                <a:ext cx="2011680" cy="113157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7" name="Slide Zoom 16">
                <a:extLst>
                  <a:ext uri="{FF2B5EF4-FFF2-40B4-BE49-F238E27FC236}">
                    <a16:creationId xmlns:a16="http://schemas.microsoft.com/office/drawing/2014/main" id="{9BD06F5C-A8BD-64BE-8B50-460423FF219F}"/>
                  </a:ext>
                </a:extLst>
              </p:cNvPr>
              <p:cNvGraphicFramePr>
                <a:graphicFrameLocks noChangeAspect="1"/>
              </p:cNvGraphicFramePr>
              <p:nvPr>
                <p:extLst>
                  <p:ext uri="{D42A27DB-BD31-4B8C-83A1-F6EECF244321}">
                    <p14:modId xmlns:p14="http://schemas.microsoft.com/office/powerpoint/2010/main" val="493816298"/>
                  </p:ext>
                </p:extLst>
              </p:nvPr>
            </p:nvGraphicFramePr>
            <p:xfrm>
              <a:off x="9438467" y="4002193"/>
              <a:ext cx="2011680" cy="1131570"/>
            </p:xfrm>
            <a:graphic>
              <a:graphicData uri="http://schemas.microsoft.com/office/powerpoint/2016/slidezoom">
                <pslz:sldZm>
                  <pslz:sldZmObj sldId="275" cId="707288965">
                    <pslz:zmPr id="{02168C0F-ED3C-4C90-A400-5F5D76012C4D}" returnToParent="0" transitionDur="1000">
                      <p166:blipFill xmlns:p166="http://schemas.microsoft.com/office/powerpoint/2016/6/main">
                        <a:blip r:embed="rId11"/>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17" name="Slide Zoom 16">
                <a:hlinkClick r:id="rId12" action="ppaction://hlinksldjump"/>
                <a:extLst>
                  <a:ext uri="{FF2B5EF4-FFF2-40B4-BE49-F238E27FC236}">
                    <a16:creationId xmlns:a16="http://schemas.microsoft.com/office/drawing/2014/main" id="{9BD06F5C-A8BD-64BE-8B50-460423FF219F}"/>
                  </a:ext>
                </a:extLst>
              </p:cNvPr>
              <p:cNvPicPr>
                <a:picLocks noGrp="1" noRot="1" noChangeAspect="1" noMove="1" noResize="1" noEditPoints="1" noAdjustHandles="1" noChangeArrowheads="1" noChangeShapeType="1"/>
              </p:cNvPicPr>
              <p:nvPr/>
            </p:nvPicPr>
            <p:blipFill>
              <a:blip r:embed="rId13"/>
              <a:stretch>
                <a:fillRect/>
              </a:stretch>
            </p:blipFill>
            <p:spPr>
              <a:xfrm>
                <a:off x="9438467" y="4002193"/>
                <a:ext cx="2011680" cy="113157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9" name="Slide Zoom 18">
                <a:extLst>
                  <a:ext uri="{FF2B5EF4-FFF2-40B4-BE49-F238E27FC236}">
                    <a16:creationId xmlns:a16="http://schemas.microsoft.com/office/drawing/2014/main" id="{9A118170-9469-2BB7-D289-EB9985A2BC4D}"/>
                  </a:ext>
                </a:extLst>
              </p:cNvPr>
              <p:cNvGraphicFramePr>
                <a:graphicFrameLocks noChangeAspect="1"/>
              </p:cNvGraphicFramePr>
              <p:nvPr>
                <p:extLst>
                  <p:ext uri="{D42A27DB-BD31-4B8C-83A1-F6EECF244321}">
                    <p14:modId xmlns:p14="http://schemas.microsoft.com/office/powerpoint/2010/main" val="1251575940"/>
                  </p:ext>
                </p:extLst>
              </p:nvPr>
            </p:nvGraphicFramePr>
            <p:xfrm>
              <a:off x="9438467" y="5238230"/>
              <a:ext cx="2011680" cy="1131570"/>
            </p:xfrm>
            <a:graphic>
              <a:graphicData uri="http://schemas.microsoft.com/office/powerpoint/2016/slidezoom">
                <pslz:sldZm>
                  <pslz:sldZmObj sldId="295" cId="1953933620">
                    <pslz:zmPr id="{69E54CE5-7116-4BD5-B9C1-1796C998C45E}" returnToParent="0" transitionDur="1000">
                      <p166:blipFill xmlns:p166="http://schemas.microsoft.com/office/powerpoint/2016/6/main">
                        <a:blip r:embed="rId14"/>
                        <a:stretch>
                          <a:fillRect/>
                        </a:stretch>
                      </p166:blipFill>
                      <p166:spPr xmlns:p166="http://schemas.microsoft.com/office/powerpoint/2016/6/main">
                        <a:xfrm>
                          <a:off x="0" y="0"/>
                          <a:ext cx="2011680" cy="1131570"/>
                        </a:xfrm>
                        <a:prstGeom prst="rect">
                          <a:avLst/>
                        </a:prstGeom>
                        <a:ln w="3175">
                          <a:solidFill>
                            <a:prstClr val="ltGray"/>
                          </a:solidFill>
                        </a:ln>
                      </p166:spPr>
                    </pslz:zmPr>
                  </pslz:sldZmObj>
                </pslz:sldZm>
              </a:graphicData>
            </a:graphic>
          </p:graphicFrame>
        </mc:Choice>
        <mc:Fallback xmlns="">
          <p:pic>
            <p:nvPicPr>
              <p:cNvPr id="19" name="Slide Zoom 18">
                <a:hlinkClick r:id="rId15" action="ppaction://hlinksldjump"/>
                <a:extLst>
                  <a:ext uri="{FF2B5EF4-FFF2-40B4-BE49-F238E27FC236}">
                    <a16:creationId xmlns:a16="http://schemas.microsoft.com/office/drawing/2014/main" id="{9A118170-9469-2BB7-D289-EB9985A2BC4D}"/>
                  </a:ext>
                </a:extLst>
              </p:cNvPr>
              <p:cNvPicPr>
                <a:picLocks noGrp="1" noRot="1" noChangeAspect="1" noMove="1" noResize="1" noEditPoints="1" noAdjustHandles="1" noChangeArrowheads="1" noChangeShapeType="1"/>
              </p:cNvPicPr>
              <p:nvPr/>
            </p:nvPicPr>
            <p:blipFill>
              <a:blip r:embed="rId16"/>
              <a:stretch>
                <a:fillRect/>
              </a:stretch>
            </p:blipFill>
            <p:spPr>
              <a:xfrm>
                <a:off x="9438467" y="5238230"/>
                <a:ext cx="2011680" cy="1131570"/>
              </a:xfrm>
              <a:prstGeom prst="rect">
                <a:avLst/>
              </a:prstGeom>
              <a:ln w="3175">
                <a:solidFill>
                  <a:prstClr val="ltGray"/>
                </a:solidFill>
              </a:ln>
            </p:spPr>
          </p:pic>
        </mc:Fallback>
      </mc:AlternateContent>
    </p:spTree>
    <p:extLst>
      <p:ext uri="{BB962C8B-B14F-4D97-AF65-F5344CB8AC3E}">
        <p14:creationId xmlns:p14="http://schemas.microsoft.com/office/powerpoint/2010/main" val="1678058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AC7943A-F4F3-259B-2106-5988A3F64CC2}"/>
              </a:ext>
            </a:extLst>
          </p:cNvPr>
          <p:cNvPicPr>
            <a:picLocks noChangeAspect="1"/>
          </p:cNvPicPr>
          <p:nvPr/>
        </p:nvPicPr>
        <p:blipFill>
          <a:blip r:embed="rId2"/>
          <a:stretch>
            <a:fillRect/>
          </a:stretch>
        </p:blipFill>
        <p:spPr>
          <a:xfrm>
            <a:off x="1810574" y="114205"/>
            <a:ext cx="8570731" cy="6629497"/>
          </a:xfrm>
          <a:prstGeom prst="rect">
            <a:avLst/>
          </a:prstGeom>
          <a:ln>
            <a:noFill/>
          </a:ln>
          <a:effectLst>
            <a:outerShdw blurRad="292100" dist="139700" dir="2700000" algn="tl" rotWithShape="0">
              <a:srgbClr val="333333">
                <a:alpha val="65000"/>
              </a:srgbClr>
            </a:outerShdw>
          </a:effectLst>
        </p:spPr>
      </p:pic>
      <p:sp>
        <p:nvSpPr>
          <p:cNvPr id="9" name="Title 3">
            <a:extLst>
              <a:ext uri="{FF2B5EF4-FFF2-40B4-BE49-F238E27FC236}">
                <a16:creationId xmlns:a16="http://schemas.microsoft.com/office/drawing/2014/main" id="{ED5873FD-BF35-C5AC-1940-05A37E56D3C8}"/>
              </a:ext>
            </a:extLst>
          </p:cNvPr>
          <p:cNvSpPr txBox="1">
            <a:spLocks/>
          </p:cNvSpPr>
          <p:nvPr/>
        </p:nvSpPr>
        <p:spPr>
          <a:xfrm>
            <a:off x="3055396" y="2766218"/>
            <a:ext cx="6081205" cy="1325563"/>
          </a:xfrm>
          <a:prstGeom prst="rect">
            <a:avLst/>
          </a:prstGeom>
          <a:solidFill>
            <a:srgbClr val="FFFFCC"/>
          </a:solidFill>
          <a:ln>
            <a:solidFill>
              <a:schemeClr val="tx1"/>
            </a:solidFill>
          </a:ln>
          <a:effectLst>
            <a:outerShdw blurRad="50800" dist="38100" dir="2700000" algn="tl" rotWithShape="0">
              <a:prstClr val="black">
                <a:alpha val="40000"/>
              </a:prstClr>
            </a:outerShd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Test parameters</a:t>
            </a:r>
          </a:p>
        </p:txBody>
      </p:sp>
      <p:sp>
        <p:nvSpPr>
          <p:cNvPr id="15" name="Slide Number Placeholder 14">
            <a:extLst>
              <a:ext uri="{FF2B5EF4-FFF2-40B4-BE49-F238E27FC236}">
                <a16:creationId xmlns:a16="http://schemas.microsoft.com/office/drawing/2014/main" id="{F979493B-DC3A-EEB1-7983-0F5391918F4F}"/>
              </a:ext>
            </a:extLst>
          </p:cNvPr>
          <p:cNvSpPr>
            <a:spLocks noGrp="1"/>
          </p:cNvSpPr>
          <p:nvPr>
            <p:ph type="sldNum" sz="quarter" idx="12"/>
          </p:nvPr>
        </p:nvSpPr>
        <p:spPr/>
        <p:txBody>
          <a:bodyPr/>
          <a:lstStyle/>
          <a:p>
            <a:fld id="{713454D8-387F-478A-925F-137CDA56CE39}" type="slidenum">
              <a:rPr lang="en-US" smtClean="0"/>
              <a:t>20</a:t>
            </a:fld>
            <a:endParaRPr lang="en-US"/>
          </a:p>
        </p:txBody>
      </p:sp>
    </p:spTree>
    <p:extLst>
      <p:ext uri="{BB962C8B-B14F-4D97-AF65-F5344CB8AC3E}">
        <p14:creationId xmlns:p14="http://schemas.microsoft.com/office/powerpoint/2010/main" val="1838355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47497D6-2F44-7094-0B73-E8D5E373976A}"/>
              </a:ext>
            </a:extLst>
          </p:cNvPr>
          <p:cNvPicPr>
            <a:picLocks noChangeAspect="1"/>
          </p:cNvPicPr>
          <p:nvPr/>
        </p:nvPicPr>
        <p:blipFill>
          <a:blip r:embed="rId2"/>
          <a:stretch>
            <a:fillRect/>
          </a:stretch>
        </p:blipFill>
        <p:spPr>
          <a:xfrm>
            <a:off x="1810574" y="114205"/>
            <a:ext cx="8570731" cy="6629497"/>
          </a:xfrm>
          <a:prstGeom prst="rect">
            <a:avLst/>
          </a:prstGeom>
        </p:spPr>
      </p:pic>
      <p:sp>
        <p:nvSpPr>
          <p:cNvPr id="2" name="Rectangle 1">
            <a:extLst>
              <a:ext uri="{FF2B5EF4-FFF2-40B4-BE49-F238E27FC236}">
                <a16:creationId xmlns:a16="http://schemas.microsoft.com/office/drawing/2014/main" id="{4D9763E2-ACDC-D2CD-3E76-8C47FC879B5F}"/>
              </a:ext>
            </a:extLst>
          </p:cNvPr>
          <p:cNvSpPr/>
          <p:nvPr/>
        </p:nvSpPr>
        <p:spPr>
          <a:xfrm>
            <a:off x="1676400" y="1339273"/>
            <a:ext cx="8704905" cy="540443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6CDF70A-3989-DA0D-CE9F-B0FF78593763}"/>
              </a:ext>
            </a:extLst>
          </p:cNvPr>
          <p:cNvSpPr txBox="1"/>
          <p:nvPr/>
        </p:nvSpPr>
        <p:spPr>
          <a:xfrm>
            <a:off x="2752672" y="2413337"/>
            <a:ext cx="6686550" cy="1200329"/>
          </a:xfrm>
          <a:prstGeom prst="rect">
            <a:avLst/>
          </a:prstGeom>
          <a:noFill/>
        </p:spPr>
        <p:txBody>
          <a:bodyPr wrap="square" rtlCol="0">
            <a:spAutoFit/>
          </a:bodyPr>
          <a:lstStyle/>
          <a:p>
            <a:r>
              <a:rPr lang="en-US" dirty="0"/>
              <a:t>By pressing “Interact”, the dialog closes and you can look at the data directly, using the </a:t>
            </a:r>
            <a:r>
              <a:rPr lang="en-US" dirty="0" err="1"/>
              <a:t>DIAdem</a:t>
            </a:r>
            <a:r>
              <a:rPr lang="en-US" dirty="0"/>
              <a:t> view or other tools.</a:t>
            </a:r>
          </a:p>
          <a:p>
            <a:endParaRPr lang="en-US" dirty="0"/>
          </a:p>
          <a:p>
            <a:r>
              <a:rPr lang="en-US" dirty="0"/>
              <a:t>Afterwards you will return here</a:t>
            </a:r>
          </a:p>
        </p:txBody>
      </p:sp>
      <p:sp>
        <p:nvSpPr>
          <p:cNvPr id="5" name="Slide Number Placeholder 4">
            <a:extLst>
              <a:ext uri="{FF2B5EF4-FFF2-40B4-BE49-F238E27FC236}">
                <a16:creationId xmlns:a16="http://schemas.microsoft.com/office/drawing/2014/main" id="{8717BE5F-4939-B71B-6B4A-A81AB4F8B6CD}"/>
              </a:ext>
            </a:extLst>
          </p:cNvPr>
          <p:cNvSpPr>
            <a:spLocks noGrp="1"/>
          </p:cNvSpPr>
          <p:nvPr>
            <p:ph type="sldNum" sz="quarter" idx="12"/>
          </p:nvPr>
        </p:nvSpPr>
        <p:spPr/>
        <p:txBody>
          <a:bodyPr/>
          <a:lstStyle/>
          <a:p>
            <a:fld id="{713454D8-387F-478A-925F-137CDA56CE39}" type="slidenum">
              <a:rPr lang="en-US" smtClean="0"/>
              <a:t>21</a:t>
            </a:fld>
            <a:endParaRPr lang="en-US"/>
          </a:p>
        </p:txBody>
      </p:sp>
    </p:spTree>
    <p:extLst>
      <p:ext uri="{BB962C8B-B14F-4D97-AF65-F5344CB8AC3E}">
        <p14:creationId xmlns:p14="http://schemas.microsoft.com/office/powerpoint/2010/main" val="3309163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88C61FB-E57C-6D84-5DB4-58163F8A9D52}"/>
              </a:ext>
            </a:extLst>
          </p:cNvPr>
          <p:cNvPicPr>
            <a:picLocks noChangeAspect="1"/>
          </p:cNvPicPr>
          <p:nvPr/>
        </p:nvPicPr>
        <p:blipFill>
          <a:blip r:embed="rId2"/>
          <a:stretch>
            <a:fillRect/>
          </a:stretch>
        </p:blipFill>
        <p:spPr>
          <a:xfrm>
            <a:off x="1810574" y="114205"/>
            <a:ext cx="8570731" cy="6629497"/>
          </a:xfrm>
          <a:prstGeom prst="rect">
            <a:avLst/>
          </a:prstGeom>
        </p:spPr>
      </p:pic>
      <p:sp>
        <p:nvSpPr>
          <p:cNvPr id="2" name="Rectangle 1">
            <a:extLst>
              <a:ext uri="{FF2B5EF4-FFF2-40B4-BE49-F238E27FC236}">
                <a16:creationId xmlns:a16="http://schemas.microsoft.com/office/drawing/2014/main" id="{4D9763E2-ACDC-D2CD-3E76-8C47FC879B5F}"/>
              </a:ext>
            </a:extLst>
          </p:cNvPr>
          <p:cNvSpPr/>
          <p:nvPr/>
        </p:nvSpPr>
        <p:spPr>
          <a:xfrm>
            <a:off x="1810574" y="3852909"/>
            <a:ext cx="8570730" cy="289079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1D00F7B-20CD-FD92-4759-6118EF555ABC}"/>
              </a:ext>
            </a:extLst>
          </p:cNvPr>
          <p:cNvSpPr/>
          <p:nvPr/>
        </p:nvSpPr>
        <p:spPr>
          <a:xfrm>
            <a:off x="1810574" y="114204"/>
            <a:ext cx="8570731" cy="119071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A2C6C83-0693-BF45-F9EF-D4FCBA5F5E14}"/>
              </a:ext>
            </a:extLst>
          </p:cNvPr>
          <p:cNvSpPr/>
          <p:nvPr/>
        </p:nvSpPr>
        <p:spPr>
          <a:xfrm>
            <a:off x="5124451" y="1304925"/>
            <a:ext cx="5256854" cy="254798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6CDF70A-3989-DA0D-CE9F-B0FF78593763}"/>
              </a:ext>
            </a:extLst>
          </p:cNvPr>
          <p:cNvSpPr txBox="1"/>
          <p:nvPr/>
        </p:nvSpPr>
        <p:spPr>
          <a:xfrm>
            <a:off x="5655074" y="962115"/>
            <a:ext cx="5628443" cy="5632311"/>
          </a:xfrm>
          <a:prstGeom prst="rect">
            <a:avLst/>
          </a:prstGeom>
          <a:noFill/>
        </p:spPr>
        <p:txBody>
          <a:bodyPr wrap="square" rtlCol="0">
            <a:spAutoFit/>
          </a:bodyPr>
          <a:lstStyle/>
          <a:p>
            <a:r>
              <a:rPr lang="en-US" dirty="0"/>
              <a:t>Test type gives an idea of what was the purpose of the test</a:t>
            </a:r>
          </a:p>
          <a:p>
            <a:pPr marL="285750" indent="-285750">
              <a:buFont typeface="Arial" panose="020B0604020202020204" pitchFamily="34" charset="0"/>
              <a:buChar char="•"/>
            </a:pPr>
            <a:r>
              <a:rPr lang="en-US" b="1" dirty="0"/>
              <a:t>Training</a:t>
            </a:r>
            <a:r>
              <a:rPr lang="en-US" dirty="0"/>
              <a:t>: this was a standard ramp to quench at nominal ramp rate. </a:t>
            </a:r>
          </a:p>
          <a:p>
            <a:pPr marL="742950" lvl="1" indent="-285750">
              <a:buFont typeface="Arial" panose="020B0604020202020204" pitchFamily="34" charset="0"/>
              <a:buChar char="•"/>
            </a:pPr>
            <a:r>
              <a:rPr lang="en-US" dirty="0"/>
              <a:t>This includes quenches which are not technically training, for example if a limit is reached</a:t>
            </a:r>
          </a:p>
          <a:p>
            <a:pPr marL="285750" indent="-285750">
              <a:buFont typeface="Arial" panose="020B0604020202020204" pitchFamily="34" charset="0"/>
              <a:buChar char="•"/>
            </a:pPr>
            <a:r>
              <a:rPr lang="en-US" b="1" dirty="0"/>
              <a:t>Ramp rate</a:t>
            </a:r>
            <a:r>
              <a:rPr lang="en-US" dirty="0"/>
              <a:t>: same as above but at different ramp rate</a:t>
            </a:r>
          </a:p>
          <a:p>
            <a:pPr marL="285750" indent="-285750">
              <a:buFont typeface="Arial" panose="020B0604020202020204" pitchFamily="34" charset="0"/>
              <a:buChar char="•"/>
            </a:pPr>
            <a:r>
              <a:rPr lang="en-US" b="1" dirty="0"/>
              <a:t>Non-standard ramp</a:t>
            </a:r>
            <a:r>
              <a:rPr lang="en-US" dirty="0"/>
              <a:t>: this is for ramps that are not straight. For example: VI measurements, quenches during holding current, etc.</a:t>
            </a:r>
          </a:p>
          <a:p>
            <a:pPr marL="285750" indent="-285750">
              <a:buFont typeface="Arial" panose="020B0604020202020204" pitchFamily="34" charset="0"/>
              <a:buChar char="•"/>
            </a:pPr>
            <a:r>
              <a:rPr lang="en-US" b="1" dirty="0"/>
              <a:t>Combined protection study</a:t>
            </a:r>
            <a:r>
              <a:rPr lang="en-US" dirty="0"/>
              <a:t>: a protection study using more than one protection mechanism</a:t>
            </a:r>
          </a:p>
          <a:p>
            <a:pPr marL="285750" indent="-285750">
              <a:buFont typeface="Arial" panose="020B0604020202020204" pitchFamily="34" charset="0"/>
              <a:buChar char="•"/>
            </a:pPr>
            <a:r>
              <a:rPr lang="en-US" b="1" dirty="0"/>
              <a:t>EE</a:t>
            </a:r>
            <a:r>
              <a:rPr lang="en-US" dirty="0"/>
              <a:t>, </a:t>
            </a:r>
            <a:r>
              <a:rPr lang="en-US" b="1" dirty="0"/>
              <a:t>QH</a:t>
            </a:r>
            <a:r>
              <a:rPr lang="en-US" dirty="0"/>
              <a:t> and </a:t>
            </a:r>
            <a:r>
              <a:rPr lang="en-US" b="1" dirty="0"/>
              <a:t>CLIQ study</a:t>
            </a:r>
            <a:r>
              <a:rPr lang="en-US" dirty="0"/>
              <a:t>: tests performed to study a single protection mechanism. </a:t>
            </a:r>
          </a:p>
          <a:p>
            <a:pPr marL="742950" lvl="1" indent="-285750">
              <a:buFont typeface="Arial" panose="020B0604020202020204" pitchFamily="34" charset="0"/>
              <a:buChar char="•"/>
            </a:pPr>
            <a:r>
              <a:rPr lang="en-US" dirty="0"/>
              <a:t>Tests that include more than one mechanism but only focus on one should be here (example: QH delay test using QH and EE for protection after the quench is detected)</a:t>
            </a:r>
          </a:p>
          <a:p>
            <a:pPr marL="285750" indent="-285750">
              <a:buFont typeface="Arial" panose="020B0604020202020204" pitchFamily="34" charset="0"/>
              <a:buChar char="•"/>
            </a:pPr>
            <a:r>
              <a:rPr lang="en-US" b="1" dirty="0"/>
              <a:t>Heating test</a:t>
            </a:r>
            <a:r>
              <a:rPr lang="en-US" dirty="0"/>
              <a:t>: a quench that was provoked by for example AC losses, DC heating, spot heaters…</a:t>
            </a:r>
          </a:p>
        </p:txBody>
      </p:sp>
      <p:sp>
        <p:nvSpPr>
          <p:cNvPr id="7" name="Slide Number Placeholder 6">
            <a:extLst>
              <a:ext uri="{FF2B5EF4-FFF2-40B4-BE49-F238E27FC236}">
                <a16:creationId xmlns:a16="http://schemas.microsoft.com/office/drawing/2014/main" id="{D46936DF-C5B7-802B-E498-B99AC523C5AF}"/>
              </a:ext>
            </a:extLst>
          </p:cNvPr>
          <p:cNvSpPr>
            <a:spLocks noGrp="1"/>
          </p:cNvSpPr>
          <p:nvPr>
            <p:ph type="sldNum" sz="quarter" idx="12"/>
          </p:nvPr>
        </p:nvSpPr>
        <p:spPr/>
        <p:txBody>
          <a:bodyPr/>
          <a:lstStyle/>
          <a:p>
            <a:fld id="{713454D8-387F-478A-925F-137CDA56CE39}" type="slidenum">
              <a:rPr lang="en-US" smtClean="0"/>
              <a:t>22</a:t>
            </a:fld>
            <a:endParaRPr lang="en-US"/>
          </a:p>
        </p:txBody>
      </p:sp>
    </p:spTree>
    <p:extLst>
      <p:ext uri="{BB962C8B-B14F-4D97-AF65-F5344CB8AC3E}">
        <p14:creationId xmlns:p14="http://schemas.microsoft.com/office/powerpoint/2010/main" val="23732607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382EDA0-D7C9-0436-BC35-A1A0C71D474D}"/>
              </a:ext>
            </a:extLst>
          </p:cNvPr>
          <p:cNvPicPr>
            <a:picLocks noChangeAspect="1"/>
          </p:cNvPicPr>
          <p:nvPr/>
        </p:nvPicPr>
        <p:blipFill>
          <a:blip r:embed="rId2"/>
          <a:stretch>
            <a:fillRect/>
          </a:stretch>
        </p:blipFill>
        <p:spPr>
          <a:xfrm>
            <a:off x="1810574" y="114205"/>
            <a:ext cx="8570731" cy="6629497"/>
          </a:xfrm>
          <a:prstGeom prst="rect">
            <a:avLst/>
          </a:prstGeom>
        </p:spPr>
      </p:pic>
      <p:sp>
        <p:nvSpPr>
          <p:cNvPr id="2" name="Rectangle 1">
            <a:extLst>
              <a:ext uri="{FF2B5EF4-FFF2-40B4-BE49-F238E27FC236}">
                <a16:creationId xmlns:a16="http://schemas.microsoft.com/office/drawing/2014/main" id="{4D9763E2-ACDC-D2CD-3E76-8C47FC879B5F}"/>
              </a:ext>
            </a:extLst>
          </p:cNvPr>
          <p:cNvSpPr/>
          <p:nvPr/>
        </p:nvSpPr>
        <p:spPr>
          <a:xfrm>
            <a:off x="1810574" y="4954853"/>
            <a:ext cx="8570731" cy="1788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1D00F7B-20CD-FD92-4759-6118EF555ABC}"/>
              </a:ext>
            </a:extLst>
          </p:cNvPr>
          <p:cNvSpPr/>
          <p:nvPr/>
        </p:nvSpPr>
        <p:spPr>
          <a:xfrm>
            <a:off x="1810574" y="114205"/>
            <a:ext cx="8570731" cy="3738428"/>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A2C6C83-0693-BF45-F9EF-D4FCBA5F5E14}"/>
              </a:ext>
            </a:extLst>
          </p:cNvPr>
          <p:cNvSpPr/>
          <p:nvPr/>
        </p:nvSpPr>
        <p:spPr>
          <a:xfrm>
            <a:off x="5124450" y="3852725"/>
            <a:ext cx="5256855" cy="110203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6CDF70A-3989-DA0D-CE9F-B0FF78593763}"/>
              </a:ext>
            </a:extLst>
          </p:cNvPr>
          <p:cNvSpPr txBox="1"/>
          <p:nvPr/>
        </p:nvSpPr>
        <p:spPr>
          <a:xfrm>
            <a:off x="5672829" y="1861365"/>
            <a:ext cx="5628443" cy="3693319"/>
          </a:xfrm>
          <a:prstGeom prst="rect">
            <a:avLst/>
          </a:prstGeom>
          <a:noFill/>
        </p:spPr>
        <p:txBody>
          <a:bodyPr wrap="square" rtlCol="0">
            <a:spAutoFit/>
          </a:bodyPr>
          <a:lstStyle/>
          <a:p>
            <a:r>
              <a:rPr lang="en-US" dirty="0"/>
              <a:t>Test temperature:</a:t>
            </a:r>
          </a:p>
          <a:p>
            <a:r>
              <a:rPr lang="en-US" dirty="0"/>
              <a:t>OAQ will try to automatically find, with the following rules:</a:t>
            </a:r>
          </a:p>
          <a:p>
            <a:pPr marL="342900" indent="-342900">
              <a:buAutoNum type="arabicPeriod"/>
            </a:pPr>
            <a:r>
              <a:rPr lang="en-US" dirty="0"/>
              <a:t>OAQ will look for the last channel in LF_f1 called “TT821” without the word “range” in them. </a:t>
            </a:r>
          </a:p>
          <a:p>
            <a:pPr marL="342900" indent="-342900">
              <a:buAutoNum type="arabicPeriod"/>
            </a:pPr>
            <a:r>
              <a:rPr lang="en-US" dirty="0"/>
              <a:t>Otherwise OAQ will look for the last channel in LF_f1 with analysis property “</a:t>
            </a:r>
            <a:r>
              <a:rPr lang="en-US" dirty="0" err="1"/>
              <a:t>Cold_mass_temperature</a:t>
            </a:r>
            <a:r>
              <a:rPr lang="en-US" dirty="0"/>
              <a:t>”</a:t>
            </a:r>
          </a:p>
          <a:p>
            <a:pPr marL="342900" indent="-342900">
              <a:buAutoNum type="arabicPeriod"/>
            </a:pPr>
            <a:r>
              <a:rPr lang="en-US" dirty="0"/>
              <a:t>If all that failed, OAQ will try to guess from the extension: “</a:t>
            </a:r>
            <a:r>
              <a:rPr lang="en-US" dirty="0" err="1"/>
              <a:t>na</a:t>
            </a:r>
            <a:r>
              <a:rPr lang="en-US" dirty="0"/>
              <a:t>”, “pa” is 4.5. “a”, “b”, “c”, “d” is 1.9</a:t>
            </a:r>
          </a:p>
          <a:p>
            <a:pPr marL="342900" indent="-342900">
              <a:buAutoNum type="arabicPeriod"/>
            </a:pPr>
            <a:endParaRPr lang="en-US" dirty="0"/>
          </a:p>
          <a:p>
            <a:r>
              <a:rPr lang="en-US" dirty="0"/>
              <a:t>The user can then change the value. I highly recommend you check because many times there are mistakes (such as the example below!)</a:t>
            </a:r>
          </a:p>
        </p:txBody>
      </p:sp>
      <p:sp>
        <p:nvSpPr>
          <p:cNvPr id="7" name="Slide Number Placeholder 6">
            <a:extLst>
              <a:ext uri="{FF2B5EF4-FFF2-40B4-BE49-F238E27FC236}">
                <a16:creationId xmlns:a16="http://schemas.microsoft.com/office/drawing/2014/main" id="{8D3047A8-267F-85F4-1FAE-4CDBD45EF521}"/>
              </a:ext>
            </a:extLst>
          </p:cNvPr>
          <p:cNvSpPr>
            <a:spLocks noGrp="1"/>
          </p:cNvSpPr>
          <p:nvPr>
            <p:ph type="sldNum" sz="quarter" idx="12"/>
          </p:nvPr>
        </p:nvSpPr>
        <p:spPr/>
        <p:txBody>
          <a:bodyPr/>
          <a:lstStyle/>
          <a:p>
            <a:fld id="{713454D8-387F-478A-925F-137CDA56CE39}" type="slidenum">
              <a:rPr lang="en-US" smtClean="0"/>
              <a:t>23</a:t>
            </a:fld>
            <a:endParaRPr lang="en-US"/>
          </a:p>
        </p:txBody>
      </p:sp>
      <p:pic>
        <p:nvPicPr>
          <p:cNvPr id="4" name="Picture 3">
            <a:extLst>
              <a:ext uri="{FF2B5EF4-FFF2-40B4-BE49-F238E27FC236}">
                <a16:creationId xmlns:a16="http://schemas.microsoft.com/office/drawing/2014/main" id="{D07C16A7-BE57-16C0-6499-9B8A6E791B44}"/>
              </a:ext>
            </a:extLst>
          </p:cNvPr>
          <p:cNvPicPr>
            <a:picLocks noChangeAspect="1"/>
          </p:cNvPicPr>
          <p:nvPr/>
        </p:nvPicPr>
        <p:blipFill rotWithShape="1">
          <a:blip r:embed="rId3"/>
          <a:srcRect l="750" t="57614" r="61036" b="25763"/>
          <a:stretch/>
        </p:blipFill>
        <p:spPr>
          <a:xfrm>
            <a:off x="7105650" y="5554868"/>
            <a:ext cx="2818051" cy="110203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98678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31C740F-0599-A4AE-2219-8B92251366D0}"/>
              </a:ext>
            </a:extLst>
          </p:cNvPr>
          <p:cNvPicPr>
            <a:picLocks noChangeAspect="1"/>
          </p:cNvPicPr>
          <p:nvPr/>
        </p:nvPicPr>
        <p:blipFill>
          <a:blip r:embed="rId2"/>
          <a:stretch>
            <a:fillRect/>
          </a:stretch>
        </p:blipFill>
        <p:spPr>
          <a:xfrm>
            <a:off x="1810574" y="114205"/>
            <a:ext cx="8570731" cy="6629497"/>
          </a:xfrm>
          <a:prstGeom prst="rect">
            <a:avLst/>
          </a:prstGeom>
        </p:spPr>
      </p:pic>
      <p:sp>
        <p:nvSpPr>
          <p:cNvPr id="2" name="Rectangle 1">
            <a:extLst>
              <a:ext uri="{FF2B5EF4-FFF2-40B4-BE49-F238E27FC236}">
                <a16:creationId xmlns:a16="http://schemas.microsoft.com/office/drawing/2014/main" id="{4D9763E2-ACDC-D2CD-3E76-8C47FC879B5F}"/>
              </a:ext>
            </a:extLst>
          </p:cNvPr>
          <p:cNvSpPr/>
          <p:nvPr/>
        </p:nvSpPr>
        <p:spPr>
          <a:xfrm>
            <a:off x="1810574" y="2849732"/>
            <a:ext cx="8570731" cy="389397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1D00F7B-20CD-FD92-4759-6118EF555ABC}"/>
              </a:ext>
            </a:extLst>
          </p:cNvPr>
          <p:cNvSpPr/>
          <p:nvPr/>
        </p:nvSpPr>
        <p:spPr>
          <a:xfrm>
            <a:off x="1810574" y="114205"/>
            <a:ext cx="8570731" cy="110203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A2C6C83-0693-BF45-F9EF-D4FCBA5F5E14}"/>
              </a:ext>
            </a:extLst>
          </p:cNvPr>
          <p:cNvSpPr/>
          <p:nvPr/>
        </p:nvSpPr>
        <p:spPr>
          <a:xfrm>
            <a:off x="7638105" y="1216241"/>
            <a:ext cx="2743200" cy="163349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6CDF70A-3989-DA0D-CE9F-B0FF78593763}"/>
              </a:ext>
            </a:extLst>
          </p:cNvPr>
          <p:cNvSpPr txBox="1"/>
          <p:nvPr/>
        </p:nvSpPr>
        <p:spPr>
          <a:xfrm>
            <a:off x="3666476" y="3163777"/>
            <a:ext cx="5628443" cy="3139321"/>
          </a:xfrm>
          <a:prstGeom prst="rect">
            <a:avLst/>
          </a:prstGeom>
          <a:noFill/>
        </p:spPr>
        <p:txBody>
          <a:bodyPr wrap="square" rtlCol="0">
            <a:spAutoFit/>
          </a:bodyPr>
          <a:lstStyle/>
          <a:p>
            <a:r>
              <a:rPr lang="en-US" dirty="0"/>
              <a:t>Trigger type tells you what happened</a:t>
            </a:r>
          </a:p>
          <a:p>
            <a:pPr marL="285750" indent="-285750">
              <a:buFont typeface="Arial" panose="020B0604020202020204" pitchFamily="34" charset="0"/>
              <a:buChar char="•"/>
            </a:pPr>
            <a:r>
              <a:rPr lang="en-US" b="1" dirty="0"/>
              <a:t>Natural quench</a:t>
            </a:r>
            <a:r>
              <a:rPr lang="en-US" dirty="0"/>
              <a:t>: there was a spontaneous quench in the magnet</a:t>
            </a:r>
          </a:p>
          <a:p>
            <a:pPr marL="285750" indent="-285750">
              <a:buFont typeface="Arial" panose="020B0604020202020204" pitchFamily="34" charset="0"/>
              <a:buChar char="•"/>
            </a:pPr>
            <a:r>
              <a:rPr lang="en-US" b="1" dirty="0"/>
              <a:t>Provoked</a:t>
            </a:r>
            <a:r>
              <a:rPr lang="en-US" dirty="0"/>
              <a:t>: a person went and pressed a button to provoke a quench</a:t>
            </a:r>
          </a:p>
          <a:p>
            <a:pPr marL="285750" indent="-285750">
              <a:buFont typeface="Arial" panose="020B0604020202020204" pitchFamily="34" charset="0"/>
              <a:buChar char="•"/>
            </a:pPr>
            <a:r>
              <a:rPr lang="en-US" b="1" dirty="0"/>
              <a:t>Trip</a:t>
            </a:r>
            <a:r>
              <a:rPr lang="en-US" dirty="0"/>
              <a:t>: there was no quench, just a protection system trip (examples: flux jump, water loss, </a:t>
            </a:r>
            <a:r>
              <a:rPr lang="en-US" dirty="0" err="1"/>
              <a:t>LHe</a:t>
            </a:r>
            <a:r>
              <a:rPr lang="en-US" dirty="0"/>
              <a:t> level loss, wrong thresholds)</a:t>
            </a:r>
          </a:p>
          <a:p>
            <a:pPr marL="285750" indent="-285750">
              <a:buFont typeface="Arial" panose="020B0604020202020204" pitchFamily="34" charset="0"/>
              <a:buChar char="•"/>
            </a:pPr>
            <a:r>
              <a:rPr lang="en-US" b="1" dirty="0"/>
              <a:t>Quench in connections</a:t>
            </a:r>
            <a:r>
              <a:rPr lang="en-US" dirty="0"/>
              <a:t>: there was a spontaneous quench in the connections (including for example busbars and current leads)</a:t>
            </a:r>
          </a:p>
        </p:txBody>
      </p:sp>
      <p:sp>
        <p:nvSpPr>
          <p:cNvPr id="7" name="Rectangle 6">
            <a:extLst>
              <a:ext uri="{FF2B5EF4-FFF2-40B4-BE49-F238E27FC236}">
                <a16:creationId xmlns:a16="http://schemas.microsoft.com/office/drawing/2014/main" id="{4351C749-693A-A5CC-CCAE-993716EDBFF1}"/>
              </a:ext>
            </a:extLst>
          </p:cNvPr>
          <p:cNvSpPr/>
          <p:nvPr/>
        </p:nvSpPr>
        <p:spPr>
          <a:xfrm>
            <a:off x="1810574" y="1216148"/>
            <a:ext cx="3313876" cy="163349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lide Number Placeholder 7">
            <a:extLst>
              <a:ext uri="{FF2B5EF4-FFF2-40B4-BE49-F238E27FC236}">
                <a16:creationId xmlns:a16="http://schemas.microsoft.com/office/drawing/2014/main" id="{73E1E1C2-AD1F-7C7D-D097-769433083BF9}"/>
              </a:ext>
            </a:extLst>
          </p:cNvPr>
          <p:cNvSpPr>
            <a:spLocks noGrp="1"/>
          </p:cNvSpPr>
          <p:nvPr>
            <p:ph type="sldNum" sz="quarter" idx="12"/>
          </p:nvPr>
        </p:nvSpPr>
        <p:spPr/>
        <p:txBody>
          <a:bodyPr/>
          <a:lstStyle/>
          <a:p>
            <a:fld id="{713454D8-387F-478A-925F-137CDA56CE39}" type="slidenum">
              <a:rPr lang="en-US" smtClean="0"/>
              <a:t>24</a:t>
            </a:fld>
            <a:endParaRPr lang="en-US"/>
          </a:p>
        </p:txBody>
      </p:sp>
    </p:spTree>
    <p:extLst>
      <p:ext uri="{BB962C8B-B14F-4D97-AF65-F5344CB8AC3E}">
        <p14:creationId xmlns:p14="http://schemas.microsoft.com/office/powerpoint/2010/main" val="661991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05D1B8C-1EB5-06B8-4144-BBD8791B5F15}"/>
              </a:ext>
            </a:extLst>
          </p:cNvPr>
          <p:cNvPicPr>
            <a:picLocks noChangeAspect="1"/>
          </p:cNvPicPr>
          <p:nvPr/>
        </p:nvPicPr>
        <p:blipFill>
          <a:blip r:embed="rId2"/>
          <a:stretch>
            <a:fillRect/>
          </a:stretch>
        </p:blipFill>
        <p:spPr>
          <a:xfrm>
            <a:off x="1810574" y="114205"/>
            <a:ext cx="8570731" cy="6629497"/>
          </a:xfrm>
          <a:prstGeom prst="rect">
            <a:avLst/>
          </a:prstGeom>
        </p:spPr>
      </p:pic>
      <p:sp>
        <p:nvSpPr>
          <p:cNvPr id="2" name="Rectangle 1">
            <a:extLst>
              <a:ext uri="{FF2B5EF4-FFF2-40B4-BE49-F238E27FC236}">
                <a16:creationId xmlns:a16="http://schemas.microsoft.com/office/drawing/2014/main" id="{4D9763E2-ACDC-D2CD-3E76-8C47FC879B5F}"/>
              </a:ext>
            </a:extLst>
          </p:cNvPr>
          <p:cNvSpPr/>
          <p:nvPr/>
        </p:nvSpPr>
        <p:spPr>
          <a:xfrm>
            <a:off x="1810574" y="4518734"/>
            <a:ext cx="8570731" cy="222496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1D00F7B-20CD-FD92-4759-6118EF555ABC}"/>
              </a:ext>
            </a:extLst>
          </p:cNvPr>
          <p:cNvSpPr/>
          <p:nvPr/>
        </p:nvSpPr>
        <p:spPr>
          <a:xfrm>
            <a:off x="1810574" y="114204"/>
            <a:ext cx="8570731" cy="275319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A2C6C83-0693-BF45-F9EF-D4FCBA5F5E14}"/>
              </a:ext>
            </a:extLst>
          </p:cNvPr>
          <p:cNvSpPr/>
          <p:nvPr/>
        </p:nvSpPr>
        <p:spPr>
          <a:xfrm>
            <a:off x="7705725" y="2867395"/>
            <a:ext cx="2675580" cy="1651293"/>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6CDF70A-3989-DA0D-CE9F-B0FF78593763}"/>
              </a:ext>
            </a:extLst>
          </p:cNvPr>
          <p:cNvSpPr txBox="1"/>
          <p:nvPr/>
        </p:nvSpPr>
        <p:spPr>
          <a:xfrm>
            <a:off x="3281725" y="4602569"/>
            <a:ext cx="5628443" cy="1754326"/>
          </a:xfrm>
          <a:prstGeom prst="rect">
            <a:avLst/>
          </a:prstGeom>
          <a:noFill/>
        </p:spPr>
        <p:txBody>
          <a:bodyPr wrap="square" rtlCol="0">
            <a:spAutoFit/>
          </a:bodyPr>
          <a:lstStyle/>
          <a:p>
            <a:r>
              <a:rPr lang="en-US" dirty="0"/>
              <a:t>Here you can select if there was a precursor. If you select “I’m not sure”, nothing will be recorded.</a:t>
            </a:r>
          </a:p>
          <a:p>
            <a:endParaRPr lang="en-US" dirty="0"/>
          </a:p>
          <a:p>
            <a:r>
              <a:rPr lang="en-US" dirty="0"/>
              <a:t>If you select “Yes” you can choose to quantify the precursor. This will open a new window after you click OK here.</a:t>
            </a:r>
          </a:p>
        </p:txBody>
      </p:sp>
      <p:sp>
        <p:nvSpPr>
          <p:cNvPr id="7" name="Rectangle 6">
            <a:extLst>
              <a:ext uri="{FF2B5EF4-FFF2-40B4-BE49-F238E27FC236}">
                <a16:creationId xmlns:a16="http://schemas.microsoft.com/office/drawing/2014/main" id="{4351C749-693A-A5CC-CCAE-993716EDBFF1}"/>
              </a:ext>
            </a:extLst>
          </p:cNvPr>
          <p:cNvSpPr/>
          <p:nvPr/>
        </p:nvSpPr>
        <p:spPr>
          <a:xfrm>
            <a:off x="1810574" y="2867488"/>
            <a:ext cx="3323401" cy="165115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lide Number Placeholder 7">
            <a:extLst>
              <a:ext uri="{FF2B5EF4-FFF2-40B4-BE49-F238E27FC236}">
                <a16:creationId xmlns:a16="http://schemas.microsoft.com/office/drawing/2014/main" id="{A7161835-EA30-2B7C-E36A-E8B2FE5D1D50}"/>
              </a:ext>
            </a:extLst>
          </p:cNvPr>
          <p:cNvSpPr>
            <a:spLocks noGrp="1"/>
          </p:cNvSpPr>
          <p:nvPr>
            <p:ph type="sldNum" sz="quarter" idx="12"/>
          </p:nvPr>
        </p:nvSpPr>
        <p:spPr/>
        <p:txBody>
          <a:bodyPr/>
          <a:lstStyle/>
          <a:p>
            <a:fld id="{713454D8-387F-478A-925F-137CDA56CE39}" type="slidenum">
              <a:rPr lang="en-US" smtClean="0"/>
              <a:t>25</a:t>
            </a:fld>
            <a:endParaRPr lang="en-US"/>
          </a:p>
        </p:txBody>
      </p:sp>
    </p:spTree>
    <p:extLst>
      <p:ext uri="{BB962C8B-B14F-4D97-AF65-F5344CB8AC3E}">
        <p14:creationId xmlns:p14="http://schemas.microsoft.com/office/powerpoint/2010/main" val="15016520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931EA44-B4CC-5DDA-59A8-1DF2D990C249}"/>
              </a:ext>
            </a:extLst>
          </p:cNvPr>
          <p:cNvPicPr>
            <a:picLocks noChangeAspect="1"/>
          </p:cNvPicPr>
          <p:nvPr/>
        </p:nvPicPr>
        <p:blipFill>
          <a:blip r:embed="rId2"/>
          <a:stretch>
            <a:fillRect/>
          </a:stretch>
        </p:blipFill>
        <p:spPr>
          <a:xfrm>
            <a:off x="1810574" y="114205"/>
            <a:ext cx="8570731" cy="6629497"/>
          </a:xfrm>
          <a:prstGeom prst="rect">
            <a:avLst/>
          </a:prstGeom>
        </p:spPr>
      </p:pic>
      <p:sp>
        <p:nvSpPr>
          <p:cNvPr id="2" name="Rectangle 1">
            <a:extLst>
              <a:ext uri="{FF2B5EF4-FFF2-40B4-BE49-F238E27FC236}">
                <a16:creationId xmlns:a16="http://schemas.microsoft.com/office/drawing/2014/main" id="{4D9763E2-ACDC-D2CD-3E76-8C47FC879B5F}"/>
              </a:ext>
            </a:extLst>
          </p:cNvPr>
          <p:cNvSpPr/>
          <p:nvPr/>
        </p:nvSpPr>
        <p:spPr>
          <a:xfrm>
            <a:off x="1810574" y="2819212"/>
            <a:ext cx="8570731" cy="39244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1D00F7B-20CD-FD92-4759-6118EF555ABC}"/>
              </a:ext>
            </a:extLst>
          </p:cNvPr>
          <p:cNvSpPr/>
          <p:nvPr/>
        </p:nvSpPr>
        <p:spPr>
          <a:xfrm>
            <a:off x="1810574" y="114204"/>
            <a:ext cx="8570731" cy="1181193"/>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351C749-693A-A5CC-CCAE-993716EDBFF1}"/>
              </a:ext>
            </a:extLst>
          </p:cNvPr>
          <p:cNvSpPr/>
          <p:nvPr/>
        </p:nvSpPr>
        <p:spPr>
          <a:xfrm>
            <a:off x="1743074" y="1295400"/>
            <a:ext cx="5972176" cy="152381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6CDF70A-3989-DA0D-CE9F-B0FF78593763}"/>
              </a:ext>
            </a:extLst>
          </p:cNvPr>
          <p:cNvSpPr txBox="1"/>
          <p:nvPr/>
        </p:nvSpPr>
        <p:spPr>
          <a:xfrm>
            <a:off x="1926351" y="2032986"/>
            <a:ext cx="5628443" cy="2862322"/>
          </a:xfrm>
          <a:prstGeom prst="rect">
            <a:avLst/>
          </a:prstGeom>
          <a:noFill/>
        </p:spPr>
        <p:txBody>
          <a:bodyPr wrap="square" rtlCol="0">
            <a:spAutoFit/>
          </a:bodyPr>
          <a:lstStyle/>
          <a:p>
            <a:r>
              <a:rPr lang="en-US" dirty="0"/>
              <a:t>Quench cause:</a:t>
            </a:r>
          </a:p>
          <a:p>
            <a:pPr marL="285750" indent="-285750">
              <a:buFont typeface="Arial" panose="020B0604020202020204" pitchFamily="34" charset="0"/>
              <a:buChar char="•"/>
            </a:pPr>
            <a:r>
              <a:rPr lang="en-US" b="1" dirty="0"/>
              <a:t>Mechanical origin</a:t>
            </a:r>
            <a:r>
              <a:rPr lang="en-US" dirty="0"/>
              <a:t>: typically, a movement or vibration</a:t>
            </a:r>
          </a:p>
          <a:p>
            <a:pPr marL="285750" indent="-285750">
              <a:buFont typeface="Arial" panose="020B0604020202020204" pitchFamily="34" charset="0"/>
              <a:buChar char="•"/>
            </a:pPr>
            <a:r>
              <a:rPr lang="en-US" b="1" dirty="0"/>
              <a:t>Conductor limit</a:t>
            </a:r>
            <a:r>
              <a:rPr lang="en-US" dirty="0"/>
              <a:t>: typically, when many quenches are at the same level, with the same signature, </a:t>
            </a:r>
            <a:r>
              <a:rPr lang="en-US" dirty="0" err="1"/>
              <a:t>etc</a:t>
            </a:r>
            <a:endParaRPr lang="en-US" dirty="0"/>
          </a:p>
          <a:p>
            <a:pPr marL="285750" indent="-285750">
              <a:buFont typeface="Arial" panose="020B0604020202020204" pitchFamily="34" charset="0"/>
              <a:buChar char="•"/>
            </a:pPr>
            <a:r>
              <a:rPr lang="en-US" b="1" dirty="0"/>
              <a:t>Temperature rise</a:t>
            </a:r>
            <a:r>
              <a:rPr lang="en-US" dirty="0"/>
              <a:t>: something caused the magnet to heat up (heaters, AC loss, the magnet temperature went up because pumping stopped…)</a:t>
            </a:r>
          </a:p>
          <a:p>
            <a:pPr marL="285750" indent="-285750">
              <a:buFont typeface="Arial" panose="020B0604020202020204" pitchFamily="34" charset="0"/>
              <a:buChar char="•"/>
            </a:pPr>
            <a:r>
              <a:rPr lang="en-US" b="1" dirty="0"/>
              <a:t>I’m not sure</a:t>
            </a:r>
            <a:r>
              <a:rPr lang="en-US" dirty="0"/>
              <a:t>: nothing will be recorded. Best option if you are not sure – we can always go back and fill out the empty ones</a:t>
            </a:r>
          </a:p>
        </p:txBody>
      </p:sp>
      <p:sp>
        <p:nvSpPr>
          <p:cNvPr id="8" name="Slide Number Placeholder 7">
            <a:extLst>
              <a:ext uri="{FF2B5EF4-FFF2-40B4-BE49-F238E27FC236}">
                <a16:creationId xmlns:a16="http://schemas.microsoft.com/office/drawing/2014/main" id="{666CA9BE-7EC1-4C86-A931-B0431CFD0159}"/>
              </a:ext>
            </a:extLst>
          </p:cNvPr>
          <p:cNvSpPr>
            <a:spLocks noGrp="1"/>
          </p:cNvSpPr>
          <p:nvPr>
            <p:ph type="sldNum" sz="quarter" idx="12"/>
          </p:nvPr>
        </p:nvSpPr>
        <p:spPr/>
        <p:txBody>
          <a:bodyPr/>
          <a:lstStyle/>
          <a:p>
            <a:fld id="{713454D8-387F-478A-925F-137CDA56CE39}" type="slidenum">
              <a:rPr lang="en-US" smtClean="0"/>
              <a:t>26</a:t>
            </a:fld>
            <a:endParaRPr lang="en-US"/>
          </a:p>
        </p:txBody>
      </p:sp>
    </p:spTree>
    <p:extLst>
      <p:ext uri="{BB962C8B-B14F-4D97-AF65-F5344CB8AC3E}">
        <p14:creationId xmlns:p14="http://schemas.microsoft.com/office/powerpoint/2010/main" val="20441679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DE80EC2-7103-A34E-EC32-C37C41AD2D72}"/>
              </a:ext>
            </a:extLst>
          </p:cNvPr>
          <p:cNvPicPr>
            <a:picLocks noChangeAspect="1"/>
          </p:cNvPicPr>
          <p:nvPr/>
        </p:nvPicPr>
        <p:blipFill>
          <a:blip r:embed="rId2"/>
          <a:stretch>
            <a:fillRect/>
          </a:stretch>
        </p:blipFill>
        <p:spPr>
          <a:xfrm>
            <a:off x="1810574" y="114205"/>
            <a:ext cx="8570731" cy="6629497"/>
          </a:xfrm>
          <a:prstGeom prst="rect">
            <a:avLst/>
          </a:prstGeom>
        </p:spPr>
      </p:pic>
      <p:sp>
        <p:nvSpPr>
          <p:cNvPr id="2" name="Rectangle 1">
            <a:extLst>
              <a:ext uri="{FF2B5EF4-FFF2-40B4-BE49-F238E27FC236}">
                <a16:creationId xmlns:a16="http://schemas.microsoft.com/office/drawing/2014/main" id="{4D9763E2-ACDC-D2CD-3E76-8C47FC879B5F}"/>
              </a:ext>
            </a:extLst>
          </p:cNvPr>
          <p:cNvSpPr/>
          <p:nvPr/>
        </p:nvSpPr>
        <p:spPr>
          <a:xfrm>
            <a:off x="1810574" y="5042517"/>
            <a:ext cx="8570731" cy="170118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1D00F7B-20CD-FD92-4759-6118EF555ABC}"/>
              </a:ext>
            </a:extLst>
          </p:cNvPr>
          <p:cNvSpPr/>
          <p:nvPr/>
        </p:nvSpPr>
        <p:spPr>
          <a:xfrm>
            <a:off x="1810574" y="114205"/>
            <a:ext cx="8570731" cy="270491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A2C6C83-0693-BF45-F9EF-D4FCBA5F5E14}"/>
              </a:ext>
            </a:extLst>
          </p:cNvPr>
          <p:cNvSpPr/>
          <p:nvPr/>
        </p:nvSpPr>
        <p:spPr>
          <a:xfrm>
            <a:off x="1810574" y="2819119"/>
            <a:ext cx="5914201" cy="2223397"/>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6CDF70A-3989-DA0D-CE9F-B0FF78593763}"/>
              </a:ext>
            </a:extLst>
          </p:cNvPr>
          <p:cNvSpPr txBox="1"/>
          <p:nvPr/>
        </p:nvSpPr>
        <p:spPr>
          <a:xfrm>
            <a:off x="1926351" y="2032986"/>
            <a:ext cx="8048922" cy="4524315"/>
          </a:xfrm>
          <a:prstGeom prst="rect">
            <a:avLst/>
          </a:prstGeom>
          <a:noFill/>
        </p:spPr>
        <p:txBody>
          <a:bodyPr wrap="square" rtlCol="0">
            <a:spAutoFit/>
          </a:bodyPr>
          <a:lstStyle/>
          <a:p>
            <a:r>
              <a:rPr lang="en-US" dirty="0"/>
              <a:t>Carving status: equivalent to pressing the red, yellow or green buttons in Carpenter:</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Remember to use “Not OK” if there were big problems! </a:t>
            </a:r>
          </a:p>
          <a:p>
            <a:r>
              <a:rPr lang="en-US" dirty="0"/>
              <a:t>Examples: short circuit, broken QH. </a:t>
            </a:r>
          </a:p>
          <a:p>
            <a:endParaRPr lang="en-US" dirty="0"/>
          </a:p>
          <a:p>
            <a:endParaRPr lang="en-US" dirty="0"/>
          </a:p>
          <a:p>
            <a:r>
              <a:rPr lang="en-US" dirty="0"/>
              <a:t>CLIQ capacitance: only enabled for quenches where CLIQ is automatically detected. Remember to put the value in Farads!</a:t>
            </a:r>
          </a:p>
        </p:txBody>
      </p:sp>
      <p:pic>
        <p:nvPicPr>
          <p:cNvPr id="9" name="Picture 8">
            <a:extLst>
              <a:ext uri="{FF2B5EF4-FFF2-40B4-BE49-F238E27FC236}">
                <a16:creationId xmlns:a16="http://schemas.microsoft.com/office/drawing/2014/main" id="{247AFA89-8E54-4DBA-F109-9DF339F6672B}"/>
              </a:ext>
            </a:extLst>
          </p:cNvPr>
          <p:cNvPicPr>
            <a:picLocks noChangeAspect="1"/>
          </p:cNvPicPr>
          <p:nvPr/>
        </p:nvPicPr>
        <p:blipFill>
          <a:blip r:embed="rId3"/>
          <a:stretch>
            <a:fillRect/>
          </a:stretch>
        </p:blipFill>
        <p:spPr>
          <a:xfrm>
            <a:off x="1105798" y="2797530"/>
            <a:ext cx="5772956" cy="1800476"/>
          </a:xfrm>
          <a:prstGeom prst="rect">
            <a:avLst/>
          </a:prstGeom>
          <a:ln>
            <a:noFill/>
          </a:ln>
          <a:effectLst>
            <a:outerShdw blurRad="292100" dist="139700" dir="2700000" algn="tl" rotWithShape="0">
              <a:srgbClr val="333333">
                <a:alpha val="65000"/>
              </a:srgbClr>
            </a:outerShdw>
          </a:effectLst>
        </p:spPr>
      </p:pic>
      <p:sp>
        <p:nvSpPr>
          <p:cNvPr id="13" name="Slide Number Placeholder 12">
            <a:extLst>
              <a:ext uri="{FF2B5EF4-FFF2-40B4-BE49-F238E27FC236}">
                <a16:creationId xmlns:a16="http://schemas.microsoft.com/office/drawing/2014/main" id="{D79CA9A4-CDC4-BF4F-0AA3-A5C54683D776}"/>
              </a:ext>
            </a:extLst>
          </p:cNvPr>
          <p:cNvSpPr>
            <a:spLocks noGrp="1"/>
          </p:cNvSpPr>
          <p:nvPr>
            <p:ph type="sldNum" sz="quarter" idx="12"/>
          </p:nvPr>
        </p:nvSpPr>
        <p:spPr/>
        <p:txBody>
          <a:bodyPr/>
          <a:lstStyle/>
          <a:p>
            <a:fld id="{713454D8-387F-478A-925F-137CDA56CE39}" type="slidenum">
              <a:rPr lang="en-US" smtClean="0"/>
              <a:t>27</a:t>
            </a:fld>
            <a:endParaRPr lang="en-US"/>
          </a:p>
        </p:txBody>
      </p:sp>
    </p:spTree>
    <p:extLst>
      <p:ext uri="{BB962C8B-B14F-4D97-AF65-F5344CB8AC3E}">
        <p14:creationId xmlns:p14="http://schemas.microsoft.com/office/powerpoint/2010/main" val="19058028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6E66D9-7614-AEDA-4E32-73E00EA719F9}"/>
              </a:ext>
            </a:extLst>
          </p:cNvPr>
          <p:cNvPicPr>
            <a:picLocks noChangeAspect="1"/>
          </p:cNvPicPr>
          <p:nvPr/>
        </p:nvPicPr>
        <p:blipFill>
          <a:blip r:embed="rId2"/>
          <a:stretch>
            <a:fillRect/>
          </a:stretch>
        </p:blipFill>
        <p:spPr>
          <a:xfrm>
            <a:off x="1810574" y="114205"/>
            <a:ext cx="8570731" cy="6629497"/>
          </a:xfrm>
          <a:prstGeom prst="rect">
            <a:avLst/>
          </a:prstGeom>
        </p:spPr>
      </p:pic>
      <p:sp>
        <p:nvSpPr>
          <p:cNvPr id="2" name="Rectangle 1">
            <a:extLst>
              <a:ext uri="{FF2B5EF4-FFF2-40B4-BE49-F238E27FC236}">
                <a16:creationId xmlns:a16="http://schemas.microsoft.com/office/drawing/2014/main" id="{4D9763E2-ACDC-D2CD-3E76-8C47FC879B5F}"/>
              </a:ext>
            </a:extLst>
          </p:cNvPr>
          <p:cNvSpPr/>
          <p:nvPr/>
        </p:nvSpPr>
        <p:spPr>
          <a:xfrm>
            <a:off x="1810575" y="114206"/>
            <a:ext cx="8570730" cy="491943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96CDF70A-3989-DA0D-CE9F-B0FF78593763}"/>
              </a:ext>
            </a:extLst>
          </p:cNvPr>
          <p:cNvSpPr txBox="1"/>
          <p:nvPr/>
        </p:nvSpPr>
        <p:spPr>
          <a:xfrm>
            <a:off x="1270102" y="1233330"/>
            <a:ext cx="4376096" cy="3139321"/>
          </a:xfrm>
          <a:prstGeom prst="rect">
            <a:avLst/>
          </a:prstGeom>
          <a:noFill/>
        </p:spPr>
        <p:txBody>
          <a:bodyPr wrap="square" rtlCol="0">
            <a:spAutoFit/>
          </a:bodyPr>
          <a:lstStyle/>
          <a:p>
            <a:r>
              <a:rPr lang="en-US" dirty="0"/>
              <a:t>The comment (if any) will appear in Carpenter right after the automatic comment. It’s best to put it here than in Carpenter to make everything smoother.</a:t>
            </a:r>
          </a:p>
          <a:p>
            <a:endParaRPr lang="en-US" dirty="0"/>
          </a:p>
          <a:p>
            <a:r>
              <a:rPr lang="en-US" dirty="0"/>
              <a:t>The Help button will bring you to the GitLab readme page, to the section dedicated to this part.</a:t>
            </a:r>
          </a:p>
          <a:p>
            <a:endParaRPr lang="en-US" dirty="0"/>
          </a:p>
          <a:p>
            <a:r>
              <a:rPr lang="en-US" dirty="0"/>
              <a:t>OK to continue, Cancel will leave all these fields empty</a:t>
            </a:r>
          </a:p>
        </p:txBody>
      </p:sp>
      <p:pic>
        <p:nvPicPr>
          <p:cNvPr id="6" name="Picture 5">
            <a:extLst>
              <a:ext uri="{FF2B5EF4-FFF2-40B4-BE49-F238E27FC236}">
                <a16:creationId xmlns:a16="http://schemas.microsoft.com/office/drawing/2014/main" id="{49CE4B99-61A1-DF8A-C1A6-A28FA2F80183}"/>
              </a:ext>
            </a:extLst>
          </p:cNvPr>
          <p:cNvPicPr>
            <a:picLocks noChangeAspect="1"/>
          </p:cNvPicPr>
          <p:nvPr/>
        </p:nvPicPr>
        <p:blipFill>
          <a:blip r:embed="rId3"/>
          <a:stretch>
            <a:fillRect/>
          </a:stretch>
        </p:blipFill>
        <p:spPr>
          <a:xfrm>
            <a:off x="5929332" y="1233330"/>
            <a:ext cx="5677692" cy="2600688"/>
          </a:xfrm>
          <a:prstGeom prst="rect">
            <a:avLst/>
          </a:prstGeom>
          <a:ln>
            <a:noFill/>
          </a:ln>
          <a:effectLst>
            <a:outerShdw blurRad="292100" dist="139700" dir="2700000" algn="tl" rotWithShape="0">
              <a:srgbClr val="333333">
                <a:alpha val="65000"/>
              </a:srgbClr>
            </a:outerShdw>
          </a:effectLst>
        </p:spPr>
      </p:pic>
      <p:sp>
        <p:nvSpPr>
          <p:cNvPr id="9" name="Rectangle 8">
            <a:extLst>
              <a:ext uri="{FF2B5EF4-FFF2-40B4-BE49-F238E27FC236}">
                <a16:creationId xmlns:a16="http://schemas.microsoft.com/office/drawing/2014/main" id="{A473FEC9-AAF2-BADD-490A-E9D2C354D45E}"/>
              </a:ext>
            </a:extLst>
          </p:cNvPr>
          <p:cNvSpPr/>
          <p:nvPr/>
        </p:nvSpPr>
        <p:spPr>
          <a:xfrm>
            <a:off x="6187736" y="2533674"/>
            <a:ext cx="1882066" cy="324936"/>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AA39E31-D0B0-22EC-B660-E02AC260711F}"/>
              </a:ext>
            </a:extLst>
          </p:cNvPr>
          <p:cNvSpPr/>
          <p:nvPr/>
        </p:nvSpPr>
        <p:spPr>
          <a:xfrm>
            <a:off x="10309934" y="2248987"/>
            <a:ext cx="849297" cy="324936"/>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E5A0B72C-D0B8-04E8-16F5-AAC7F295CC6D}"/>
              </a:ext>
            </a:extLst>
          </p:cNvPr>
          <p:cNvCxnSpPr/>
          <p:nvPr/>
        </p:nvCxnSpPr>
        <p:spPr>
          <a:xfrm>
            <a:off x="4800600" y="1514475"/>
            <a:ext cx="1387136" cy="10594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Slide Number Placeholder 12">
            <a:extLst>
              <a:ext uri="{FF2B5EF4-FFF2-40B4-BE49-F238E27FC236}">
                <a16:creationId xmlns:a16="http://schemas.microsoft.com/office/drawing/2014/main" id="{F1D5F4BC-8479-F881-6C6F-2D8C56A658EF}"/>
              </a:ext>
            </a:extLst>
          </p:cNvPr>
          <p:cNvSpPr>
            <a:spLocks noGrp="1"/>
          </p:cNvSpPr>
          <p:nvPr>
            <p:ph type="sldNum" sz="quarter" idx="12"/>
          </p:nvPr>
        </p:nvSpPr>
        <p:spPr/>
        <p:txBody>
          <a:bodyPr/>
          <a:lstStyle/>
          <a:p>
            <a:fld id="{713454D8-387F-478A-925F-137CDA56CE39}" type="slidenum">
              <a:rPr lang="en-US" smtClean="0"/>
              <a:t>28</a:t>
            </a:fld>
            <a:endParaRPr lang="en-US"/>
          </a:p>
        </p:txBody>
      </p:sp>
    </p:spTree>
    <p:extLst>
      <p:ext uri="{BB962C8B-B14F-4D97-AF65-F5344CB8AC3E}">
        <p14:creationId xmlns:p14="http://schemas.microsoft.com/office/powerpoint/2010/main" val="37443711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18F5F66-A012-4FBD-2557-8AEA8C180A3E}"/>
              </a:ext>
            </a:extLst>
          </p:cNvPr>
          <p:cNvSpPr>
            <a:spLocks noGrp="1"/>
          </p:cNvSpPr>
          <p:nvPr>
            <p:ph type="sldNum" sz="quarter" idx="12"/>
          </p:nvPr>
        </p:nvSpPr>
        <p:spPr/>
        <p:txBody>
          <a:bodyPr/>
          <a:lstStyle/>
          <a:p>
            <a:fld id="{713454D8-387F-478A-925F-137CDA56CE39}" type="slidenum">
              <a:rPr lang="en-US" smtClean="0"/>
              <a:t>29</a:t>
            </a:fld>
            <a:endParaRPr lang="en-US"/>
          </a:p>
        </p:txBody>
      </p:sp>
      <p:pic>
        <p:nvPicPr>
          <p:cNvPr id="5" name="Picture 4">
            <a:extLst>
              <a:ext uri="{FF2B5EF4-FFF2-40B4-BE49-F238E27FC236}">
                <a16:creationId xmlns:a16="http://schemas.microsoft.com/office/drawing/2014/main" id="{95536889-84E6-6F5F-71D8-A6A978CFFAD1}"/>
              </a:ext>
            </a:extLst>
          </p:cNvPr>
          <p:cNvPicPr>
            <a:picLocks noChangeAspect="1"/>
          </p:cNvPicPr>
          <p:nvPr/>
        </p:nvPicPr>
        <p:blipFill>
          <a:blip r:embed="rId2"/>
          <a:stretch>
            <a:fillRect/>
          </a:stretch>
        </p:blipFill>
        <p:spPr>
          <a:xfrm>
            <a:off x="517978" y="249442"/>
            <a:ext cx="2029108" cy="1371791"/>
          </a:xfrm>
          <a:prstGeom prst="rect">
            <a:avLst/>
          </a:prstGeom>
          <a:ln>
            <a:solidFill>
              <a:schemeClr val="bg1">
                <a:lumMod val="85000"/>
              </a:schemeClr>
            </a:solidFill>
          </a:ln>
        </p:spPr>
      </p:pic>
      <p:pic>
        <p:nvPicPr>
          <p:cNvPr id="7" name="Picture 6">
            <a:extLst>
              <a:ext uri="{FF2B5EF4-FFF2-40B4-BE49-F238E27FC236}">
                <a16:creationId xmlns:a16="http://schemas.microsoft.com/office/drawing/2014/main" id="{DBCD8413-E66D-F7AD-AA41-14D8A839560F}"/>
              </a:ext>
            </a:extLst>
          </p:cNvPr>
          <p:cNvPicPr>
            <a:picLocks noChangeAspect="1"/>
          </p:cNvPicPr>
          <p:nvPr/>
        </p:nvPicPr>
        <p:blipFill>
          <a:blip r:embed="rId3"/>
          <a:stretch>
            <a:fillRect/>
          </a:stretch>
        </p:blipFill>
        <p:spPr>
          <a:xfrm>
            <a:off x="184113" y="1905920"/>
            <a:ext cx="3667125" cy="1343025"/>
          </a:xfrm>
          <a:prstGeom prst="rect">
            <a:avLst/>
          </a:prstGeom>
        </p:spPr>
      </p:pic>
      <p:pic>
        <p:nvPicPr>
          <p:cNvPr id="9" name="Picture 8">
            <a:extLst>
              <a:ext uri="{FF2B5EF4-FFF2-40B4-BE49-F238E27FC236}">
                <a16:creationId xmlns:a16="http://schemas.microsoft.com/office/drawing/2014/main" id="{8BD7D7C9-36FD-8982-BD4E-BA218856094A}"/>
              </a:ext>
            </a:extLst>
          </p:cNvPr>
          <p:cNvPicPr>
            <a:picLocks noChangeAspect="1"/>
          </p:cNvPicPr>
          <p:nvPr/>
        </p:nvPicPr>
        <p:blipFill>
          <a:blip r:embed="rId4"/>
          <a:stretch>
            <a:fillRect/>
          </a:stretch>
        </p:blipFill>
        <p:spPr>
          <a:xfrm>
            <a:off x="4153545" y="249442"/>
            <a:ext cx="7854342" cy="5368138"/>
          </a:xfrm>
          <a:prstGeom prst="rect">
            <a:avLst/>
          </a:prstGeom>
          <a:ln>
            <a:solidFill>
              <a:schemeClr val="bg1">
                <a:lumMod val="85000"/>
              </a:schemeClr>
            </a:solidFill>
          </a:ln>
        </p:spPr>
      </p:pic>
      <p:sp>
        <p:nvSpPr>
          <p:cNvPr id="10" name="Arrow: Down 9">
            <a:extLst>
              <a:ext uri="{FF2B5EF4-FFF2-40B4-BE49-F238E27FC236}">
                <a16:creationId xmlns:a16="http://schemas.microsoft.com/office/drawing/2014/main" id="{EA907605-9A8E-8980-36E9-83C1C0CA0281}"/>
              </a:ext>
            </a:extLst>
          </p:cNvPr>
          <p:cNvSpPr/>
          <p:nvPr/>
        </p:nvSpPr>
        <p:spPr>
          <a:xfrm>
            <a:off x="1278610" y="1557580"/>
            <a:ext cx="255722" cy="4107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AA6D6B7D-4480-038D-0074-1362839FBE26}"/>
              </a:ext>
            </a:extLst>
          </p:cNvPr>
          <p:cNvSpPr/>
          <p:nvPr/>
        </p:nvSpPr>
        <p:spPr>
          <a:xfrm>
            <a:off x="3766088" y="2386739"/>
            <a:ext cx="387457" cy="2712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D2FD8C8-9756-5E64-A640-9C418CC35070}"/>
              </a:ext>
            </a:extLst>
          </p:cNvPr>
          <p:cNvSpPr txBox="1"/>
          <p:nvPr/>
        </p:nvSpPr>
        <p:spPr>
          <a:xfrm>
            <a:off x="359038" y="3729764"/>
            <a:ext cx="3492200" cy="2031325"/>
          </a:xfrm>
          <a:prstGeom prst="rect">
            <a:avLst/>
          </a:prstGeom>
          <a:noFill/>
        </p:spPr>
        <p:txBody>
          <a:bodyPr wrap="square" rtlCol="0">
            <a:spAutoFit/>
          </a:bodyPr>
          <a:lstStyle/>
          <a:p>
            <a:r>
              <a:rPr lang="en-US" dirty="0"/>
              <a:t>If you chose to quantify the precursor, OAQ will ask you to select the precursor range.</a:t>
            </a:r>
          </a:p>
          <a:p>
            <a:endParaRPr lang="en-US" dirty="0"/>
          </a:p>
          <a:p>
            <a:r>
              <a:rPr lang="en-US" dirty="0"/>
              <a:t>OAQ then calculates the peak voltage and the precursor energy (integral of V*I).</a:t>
            </a:r>
          </a:p>
        </p:txBody>
      </p:sp>
    </p:spTree>
    <p:extLst>
      <p:ext uri="{BB962C8B-B14F-4D97-AF65-F5344CB8AC3E}">
        <p14:creationId xmlns:p14="http://schemas.microsoft.com/office/powerpoint/2010/main" val="1429829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A131B-EFF7-B9F6-DDFC-0730B1D847B1}"/>
              </a:ext>
            </a:extLst>
          </p:cNvPr>
          <p:cNvSpPr>
            <a:spLocks noGrp="1"/>
          </p:cNvSpPr>
          <p:nvPr>
            <p:ph type="title"/>
          </p:nvPr>
        </p:nvSpPr>
        <p:spPr/>
        <p:txBody>
          <a:bodyPr/>
          <a:lstStyle/>
          <a:p>
            <a:r>
              <a:rPr lang="en-US" dirty="0"/>
              <a:t>What is OAQ?</a:t>
            </a:r>
          </a:p>
        </p:txBody>
      </p:sp>
      <p:sp>
        <p:nvSpPr>
          <p:cNvPr id="3" name="Text Placeholder 2">
            <a:extLst>
              <a:ext uri="{FF2B5EF4-FFF2-40B4-BE49-F238E27FC236}">
                <a16:creationId xmlns:a16="http://schemas.microsoft.com/office/drawing/2014/main" id="{903DEDC4-4D6F-EEDA-AAD3-C16E308F689B}"/>
              </a:ext>
            </a:extLst>
          </p:cNvPr>
          <p:cNvSpPr>
            <a:spLocks noGrp="1"/>
          </p:cNvSpPr>
          <p:nvPr>
            <p:ph type="body" idx="1"/>
          </p:nvPr>
        </p:nvSpPr>
        <p:spPr/>
        <p:txBody>
          <a:bodyPr/>
          <a:lstStyle/>
          <a:p>
            <a:endParaRPr lang="en-US"/>
          </a:p>
        </p:txBody>
      </p:sp>
      <p:pic>
        <p:nvPicPr>
          <p:cNvPr id="5" name="Picture 4" descr="A picture containing vector graphics&#10;&#10;Description automatically generated">
            <a:extLst>
              <a:ext uri="{FF2B5EF4-FFF2-40B4-BE49-F238E27FC236}">
                <a16:creationId xmlns:a16="http://schemas.microsoft.com/office/drawing/2014/main" id="{41592139-593A-D930-38EC-F89BB0A4BE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3371" y="2026158"/>
            <a:ext cx="4063492" cy="4063492"/>
          </a:xfrm>
          <a:prstGeom prst="rect">
            <a:avLst/>
          </a:prstGeom>
        </p:spPr>
      </p:pic>
      <p:sp>
        <p:nvSpPr>
          <p:cNvPr id="6" name="Slide Number Placeholder 5">
            <a:extLst>
              <a:ext uri="{FF2B5EF4-FFF2-40B4-BE49-F238E27FC236}">
                <a16:creationId xmlns:a16="http://schemas.microsoft.com/office/drawing/2014/main" id="{B20AC39D-63E2-01F9-A370-C5EEECE0D16D}"/>
              </a:ext>
            </a:extLst>
          </p:cNvPr>
          <p:cNvSpPr>
            <a:spLocks noGrp="1"/>
          </p:cNvSpPr>
          <p:nvPr>
            <p:ph type="sldNum" sz="quarter" idx="12"/>
          </p:nvPr>
        </p:nvSpPr>
        <p:spPr/>
        <p:txBody>
          <a:bodyPr/>
          <a:lstStyle/>
          <a:p>
            <a:fld id="{713454D8-387F-478A-925F-137CDA56CE39}" type="slidenum">
              <a:rPr lang="en-US" smtClean="0"/>
              <a:t>3</a:t>
            </a:fld>
            <a:endParaRPr lang="en-US"/>
          </a:p>
        </p:txBody>
      </p:sp>
    </p:spTree>
    <p:extLst>
      <p:ext uri="{BB962C8B-B14F-4D97-AF65-F5344CB8AC3E}">
        <p14:creationId xmlns:p14="http://schemas.microsoft.com/office/powerpoint/2010/main" val="3680160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 table, Excel&#10;&#10;Description automatically generated">
            <a:extLst>
              <a:ext uri="{FF2B5EF4-FFF2-40B4-BE49-F238E27FC236}">
                <a16:creationId xmlns:a16="http://schemas.microsoft.com/office/drawing/2014/main" id="{353635EC-4871-2075-44D0-3D4B8F8293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051" y="1613408"/>
            <a:ext cx="5902949" cy="4833574"/>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85C4FA89-EAAD-7014-E5AD-059A391F0978}"/>
              </a:ext>
            </a:extLst>
          </p:cNvPr>
          <p:cNvPicPr>
            <a:picLocks noChangeAspect="1"/>
          </p:cNvPicPr>
          <p:nvPr/>
        </p:nvPicPr>
        <p:blipFill>
          <a:blip r:embed="rId3"/>
          <a:stretch>
            <a:fillRect/>
          </a:stretch>
        </p:blipFill>
        <p:spPr>
          <a:xfrm>
            <a:off x="5301575" y="176887"/>
            <a:ext cx="6543374" cy="4880888"/>
          </a:xfrm>
          <a:prstGeom prst="rect">
            <a:avLst/>
          </a:prstGeom>
          <a:ln>
            <a:noFill/>
          </a:ln>
          <a:effectLst>
            <a:outerShdw blurRad="292100" dist="139700" dir="2700000" algn="tl" rotWithShape="0">
              <a:srgbClr val="333333">
                <a:alpha val="65000"/>
              </a:srgbClr>
            </a:outerShdw>
          </a:effectLst>
        </p:spPr>
      </p:pic>
      <p:sp>
        <p:nvSpPr>
          <p:cNvPr id="4" name="Title 3">
            <a:extLst>
              <a:ext uri="{FF2B5EF4-FFF2-40B4-BE49-F238E27FC236}">
                <a16:creationId xmlns:a16="http://schemas.microsoft.com/office/drawing/2014/main" id="{934B4E3F-C6F5-C14D-6D6F-BE53AEC72C5C}"/>
              </a:ext>
            </a:extLst>
          </p:cNvPr>
          <p:cNvSpPr>
            <a:spLocks noGrp="1"/>
          </p:cNvSpPr>
          <p:nvPr>
            <p:ph type="title"/>
          </p:nvPr>
        </p:nvSpPr>
        <p:spPr>
          <a:xfrm>
            <a:off x="3055396" y="2766218"/>
            <a:ext cx="6081205" cy="1325563"/>
          </a:xfrm>
          <a:solidFill>
            <a:srgbClr val="FFFFCC"/>
          </a:solidFill>
          <a:ln>
            <a:solidFill>
              <a:schemeClr val="tx1"/>
            </a:solidFill>
          </a:ln>
          <a:effectLst>
            <a:outerShdw blurRad="50800" dist="38100" dir="2700000" algn="tl" rotWithShape="0">
              <a:prstClr val="black">
                <a:alpha val="40000"/>
              </a:prstClr>
            </a:outerShdw>
          </a:effectLst>
        </p:spPr>
        <p:txBody>
          <a:bodyPr/>
          <a:lstStyle/>
          <a:p>
            <a:pPr algn="ctr"/>
            <a:r>
              <a:rPr lang="en-US" dirty="0"/>
              <a:t>Segments and QA</a:t>
            </a:r>
          </a:p>
        </p:txBody>
      </p:sp>
      <p:sp>
        <p:nvSpPr>
          <p:cNvPr id="2" name="Slide Number Placeholder 1">
            <a:extLst>
              <a:ext uri="{FF2B5EF4-FFF2-40B4-BE49-F238E27FC236}">
                <a16:creationId xmlns:a16="http://schemas.microsoft.com/office/drawing/2014/main" id="{D461AC17-DBF8-FFCE-CDC8-2BB3ECD5650E}"/>
              </a:ext>
            </a:extLst>
          </p:cNvPr>
          <p:cNvSpPr>
            <a:spLocks noGrp="1"/>
          </p:cNvSpPr>
          <p:nvPr>
            <p:ph type="sldNum" sz="quarter" idx="12"/>
          </p:nvPr>
        </p:nvSpPr>
        <p:spPr/>
        <p:txBody>
          <a:bodyPr/>
          <a:lstStyle/>
          <a:p>
            <a:fld id="{713454D8-387F-478A-925F-137CDA56CE39}" type="slidenum">
              <a:rPr lang="en-US" smtClean="0"/>
              <a:t>30</a:t>
            </a:fld>
            <a:endParaRPr lang="en-US"/>
          </a:p>
        </p:txBody>
      </p:sp>
    </p:spTree>
    <p:extLst>
      <p:ext uri="{BB962C8B-B14F-4D97-AF65-F5344CB8AC3E}">
        <p14:creationId xmlns:p14="http://schemas.microsoft.com/office/powerpoint/2010/main" val="7072889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85368D-98CD-1D1B-640C-C6430D479609}"/>
              </a:ext>
            </a:extLst>
          </p:cNvPr>
          <p:cNvPicPr>
            <a:picLocks noChangeAspect="1"/>
          </p:cNvPicPr>
          <p:nvPr/>
        </p:nvPicPr>
        <p:blipFill>
          <a:blip r:embed="rId2"/>
          <a:stretch>
            <a:fillRect/>
          </a:stretch>
        </p:blipFill>
        <p:spPr>
          <a:xfrm>
            <a:off x="4916949" y="2187867"/>
            <a:ext cx="5914873" cy="2171697"/>
          </a:xfrm>
          <a:prstGeom prst="rect">
            <a:avLst/>
          </a:prstGeom>
        </p:spPr>
      </p:pic>
      <p:sp>
        <p:nvSpPr>
          <p:cNvPr id="6" name="TextBox 5">
            <a:extLst>
              <a:ext uri="{FF2B5EF4-FFF2-40B4-BE49-F238E27FC236}">
                <a16:creationId xmlns:a16="http://schemas.microsoft.com/office/drawing/2014/main" id="{9B0B2183-EF8C-9E35-F070-573F9540B0ED}"/>
              </a:ext>
            </a:extLst>
          </p:cNvPr>
          <p:cNvSpPr txBox="1"/>
          <p:nvPr/>
        </p:nvSpPr>
        <p:spPr>
          <a:xfrm>
            <a:off x="523367" y="2033628"/>
            <a:ext cx="3956661" cy="3139321"/>
          </a:xfrm>
          <a:prstGeom prst="rect">
            <a:avLst/>
          </a:prstGeom>
          <a:noFill/>
        </p:spPr>
        <p:txBody>
          <a:bodyPr wrap="square" rtlCol="0">
            <a:spAutoFit/>
          </a:bodyPr>
          <a:lstStyle/>
          <a:p>
            <a:r>
              <a:rPr lang="en-US" dirty="0"/>
              <a:t>Now you need to select the segments you think quenched.</a:t>
            </a:r>
          </a:p>
          <a:p>
            <a:endParaRPr lang="en-US" dirty="0"/>
          </a:p>
          <a:p>
            <a:r>
              <a:rPr lang="en-US" dirty="0"/>
              <a:t>OK to continue</a:t>
            </a:r>
          </a:p>
          <a:p>
            <a:endParaRPr lang="en-US" dirty="0"/>
          </a:p>
          <a:p>
            <a:r>
              <a:rPr lang="en-US" dirty="0"/>
              <a:t>Cancel to skip, nothing will be recorded, and the analysis continues</a:t>
            </a:r>
          </a:p>
          <a:p>
            <a:endParaRPr lang="en-US" dirty="0"/>
          </a:p>
          <a:p>
            <a:endParaRPr lang="en-US" dirty="0"/>
          </a:p>
          <a:p>
            <a:r>
              <a:rPr lang="en-US" dirty="0"/>
              <a:t>This step is skipped if you choose the trigger type “provoked” or “trip”</a:t>
            </a:r>
          </a:p>
        </p:txBody>
      </p:sp>
      <p:sp>
        <p:nvSpPr>
          <p:cNvPr id="2" name="Slide Number Placeholder 1">
            <a:extLst>
              <a:ext uri="{FF2B5EF4-FFF2-40B4-BE49-F238E27FC236}">
                <a16:creationId xmlns:a16="http://schemas.microsoft.com/office/drawing/2014/main" id="{FA764192-1C8C-11BB-3F69-287D533584C1}"/>
              </a:ext>
            </a:extLst>
          </p:cNvPr>
          <p:cNvSpPr>
            <a:spLocks noGrp="1"/>
          </p:cNvSpPr>
          <p:nvPr>
            <p:ph type="sldNum" sz="quarter" idx="12"/>
          </p:nvPr>
        </p:nvSpPr>
        <p:spPr/>
        <p:txBody>
          <a:bodyPr/>
          <a:lstStyle/>
          <a:p>
            <a:fld id="{713454D8-387F-478A-925F-137CDA56CE39}" type="slidenum">
              <a:rPr lang="en-US" smtClean="0"/>
              <a:t>31</a:t>
            </a:fld>
            <a:endParaRPr lang="en-US"/>
          </a:p>
        </p:txBody>
      </p:sp>
    </p:spTree>
    <p:extLst>
      <p:ext uri="{BB962C8B-B14F-4D97-AF65-F5344CB8AC3E}">
        <p14:creationId xmlns:p14="http://schemas.microsoft.com/office/powerpoint/2010/main" val="446035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chart&#10;&#10;Description automatically generated">
            <a:extLst>
              <a:ext uri="{FF2B5EF4-FFF2-40B4-BE49-F238E27FC236}">
                <a16:creationId xmlns:a16="http://schemas.microsoft.com/office/drawing/2014/main" id="{4FCC9312-8BE8-FFFC-E9F7-0E0DC375D2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0109" y="68831"/>
            <a:ext cx="8100686" cy="6719887"/>
          </a:xfrm>
          <a:prstGeom prst="rect">
            <a:avLst/>
          </a:prstGeom>
        </p:spPr>
      </p:pic>
      <p:sp>
        <p:nvSpPr>
          <p:cNvPr id="6" name="TextBox 5">
            <a:extLst>
              <a:ext uri="{FF2B5EF4-FFF2-40B4-BE49-F238E27FC236}">
                <a16:creationId xmlns:a16="http://schemas.microsoft.com/office/drawing/2014/main" id="{9B0B2183-EF8C-9E35-F070-573F9540B0ED}"/>
              </a:ext>
            </a:extLst>
          </p:cNvPr>
          <p:cNvSpPr txBox="1"/>
          <p:nvPr/>
        </p:nvSpPr>
        <p:spPr>
          <a:xfrm>
            <a:off x="236649" y="2413337"/>
            <a:ext cx="3633388" cy="2308324"/>
          </a:xfrm>
          <a:prstGeom prst="rect">
            <a:avLst/>
          </a:prstGeom>
          <a:noFill/>
        </p:spPr>
        <p:txBody>
          <a:bodyPr wrap="square" rtlCol="0">
            <a:spAutoFit/>
          </a:bodyPr>
          <a:lstStyle/>
          <a:p>
            <a:r>
              <a:rPr lang="en-US" dirty="0"/>
              <a:t>In this example the quench was in Vcoil_4_A1. See that the top area is selected (gray rectangle, cursor highlighted) and only one signal is visible.</a:t>
            </a:r>
          </a:p>
          <a:p>
            <a:endParaRPr lang="en-US" dirty="0"/>
          </a:p>
          <a:p>
            <a:r>
              <a:rPr lang="en-US" dirty="0"/>
              <a:t>OAQ will not use the bottom area because it’s not selected.</a:t>
            </a:r>
          </a:p>
        </p:txBody>
      </p:sp>
      <p:sp>
        <p:nvSpPr>
          <p:cNvPr id="8" name="Slide Number Placeholder 7">
            <a:extLst>
              <a:ext uri="{FF2B5EF4-FFF2-40B4-BE49-F238E27FC236}">
                <a16:creationId xmlns:a16="http://schemas.microsoft.com/office/drawing/2014/main" id="{70EF3524-42DC-D7C6-4E70-C71E26F6F8E5}"/>
              </a:ext>
            </a:extLst>
          </p:cNvPr>
          <p:cNvSpPr>
            <a:spLocks noGrp="1"/>
          </p:cNvSpPr>
          <p:nvPr>
            <p:ph type="sldNum" sz="quarter" idx="12"/>
          </p:nvPr>
        </p:nvSpPr>
        <p:spPr/>
        <p:txBody>
          <a:bodyPr/>
          <a:lstStyle/>
          <a:p>
            <a:fld id="{713454D8-387F-478A-925F-137CDA56CE39}" type="slidenum">
              <a:rPr lang="en-US" smtClean="0"/>
              <a:t>32</a:t>
            </a:fld>
            <a:endParaRPr lang="en-US"/>
          </a:p>
        </p:txBody>
      </p:sp>
    </p:spTree>
    <p:extLst>
      <p:ext uri="{BB962C8B-B14F-4D97-AF65-F5344CB8AC3E}">
        <p14:creationId xmlns:p14="http://schemas.microsoft.com/office/powerpoint/2010/main" val="2671489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87F481C-08A6-408A-51CD-B765BFF40F65}"/>
              </a:ext>
            </a:extLst>
          </p:cNvPr>
          <p:cNvPicPr>
            <a:picLocks noChangeAspect="1"/>
          </p:cNvPicPr>
          <p:nvPr/>
        </p:nvPicPr>
        <p:blipFill>
          <a:blip r:embed="rId2"/>
          <a:stretch>
            <a:fillRect/>
          </a:stretch>
        </p:blipFill>
        <p:spPr>
          <a:xfrm>
            <a:off x="3071200" y="176887"/>
            <a:ext cx="8773749" cy="6544588"/>
          </a:xfrm>
          <a:prstGeom prst="rect">
            <a:avLst/>
          </a:prstGeom>
          <a:ln>
            <a:solidFill>
              <a:schemeClr val="bg1">
                <a:lumMod val="85000"/>
              </a:schemeClr>
            </a:solidFill>
          </a:ln>
        </p:spPr>
      </p:pic>
      <p:sp>
        <p:nvSpPr>
          <p:cNvPr id="2" name="Slide Number Placeholder 1">
            <a:extLst>
              <a:ext uri="{FF2B5EF4-FFF2-40B4-BE49-F238E27FC236}">
                <a16:creationId xmlns:a16="http://schemas.microsoft.com/office/drawing/2014/main" id="{C47372BC-604C-C362-CDD7-117E54F95779}"/>
              </a:ext>
            </a:extLst>
          </p:cNvPr>
          <p:cNvSpPr>
            <a:spLocks noGrp="1"/>
          </p:cNvSpPr>
          <p:nvPr>
            <p:ph type="sldNum" sz="quarter" idx="12"/>
          </p:nvPr>
        </p:nvSpPr>
        <p:spPr/>
        <p:txBody>
          <a:bodyPr/>
          <a:lstStyle/>
          <a:p>
            <a:fld id="{713454D8-387F-478A-925F-137CDA56CE39}" type="slidenum">
              <a:rPr lang="en-US" smtClean="0"/>
              <a:t>33</a:t>
            </a:fld>
            <a:endParaRPr lang="en-US"/>
          </a:p>
        </p:txBody>
      </p:sp>
      <p:sp>
        <p:nvSpPr>
          <p:cNvPr id="5" name="TextBox 4">
            <a:extLst>
              <a:ext uri="{FF2B5EF4-FFF2-40B4-BE49-F238E27FC236}">
                <a16:creationId xmlns:a16="http://schemas.microsoft.com/office/drawing/2014/main" id="{BAC36037-0445-E8EB-B663-943BCD4ED9E1}"/>
              </a:ext>
            </a:extLst>
          </p:cNvPr>
          <p:cNvSpPr txBox="1"/>
          <p:nvPr/>
        </p:nvSpPr>
        <p:spPr>
          <a:xfrm>
            <a:off x="236649" y="2413337"/>
            <a:ext cx="2834551" cy="2031325"/>
          </a:xfrm>
          <a:prstGeom prst="rect">
            <a:avLst/>
          </a:prstGeom>
          <a:noFill/>
        </p:spPr>
        <p:txBody>
          <a:bodyPr wrap="square" rtlCol="0">
            <a:spAutoFit/>
          </a:bodyPr>
          <a:lstStyle/>
          <a:p>
            <a:r>
              <a:rPr lang="en-US" dirty="0"/>
              <a:t>In this example many segments quenched, and we leave them all selected.</a:t>
            </a:r>
          </a:p>
          <a:p>
            <a:endParaRPr lang="en-US" dirty="0"/>
          </a:p>
          <a:p>
            <a:r>
              <a:rPr lang="en-US" dirty="0"/>
              <a:t>Note that we don’t include the coil voltage because we have the small segments</a:t>
            </a:r>
          </a:p>
        </p:txBody>
      </p:sp>
    </p:spTree>
    <p:extLst>
      <p:ext uri="{BB962C8B-B14F-4D97-AF65-F5344CB8AC3E}">
        <p14:creationId xmlns:p14="http://schemas.microsoft.com/office/powerpoint/2010/main" val="41458384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BC0D328-EACE-B63F-12B2-C0EC41629D3B}"/>
              </a:ext>
            </a:extLst>
          </p:cNvPr>
          <p:cNvPicPr>
            <a:picLocks noChangeAspect="1"/>
          </p:cNvPicPr>
          <p:nvPr/>
        </p:nvPicPr>
        <p:blipFill>
          <a:blip r:embed="rId2"/>
          <a:stretch>
            <a:fillRect/>
          </a:stretch>
        </p:blipFill>
        <p:spPr>
          <a:xfrm>
            <a:off x="3336508" y="167360"/>
            <a:ext cx="8705496" cy="6482015"/>
          </a:xfrm>
          <a:prstGeom prst="rect">
            <a:avLst/>
          </a:prstGeom>
          <a:ln>
            <a:solidFill>
              <a:schemeClr val="bg1">
                <a:lumMod val="85000"/>
              </a:schemeClr>
            </a:solidFill>
          </a:ln>
        </p:spPr>
      </p:pic>
      <p:sp>
        <p:nvSpPr>
          <p:cNvPr id="2" name="Slide Number Placeholder 1">
            <a:extLst>
              <a:ext uri="{FF2B5EF4-FFF2-40B4-BE49-F238E27FC236}">
                <a16:creationId xmlns:a16="http://schemas.microsoft.com/office/drawing/2014/main" id="{E5AB16EF-532F-399E-6073-5EF513C1D3EF}"/>
              </a:ext>
            </a:extLst>
          </p:cNvPr>
          <p:cNvSpPr>
            <a:spLocks noGrp="1"/>
          </p:cNvSpPr>
          <p:nvPr>
            <p:ph type="sldNum" sz="quarter" idx="12"/>
          </p:nvPr>
        </p:nvSpPr>
        <p:spPr/>
        <p:txBody>
          <a:bodyPr/>
          <a:lstStyle/>
          <a:p>
            <a:fld id="{713454D8-387F-478A-925F-137CDA56CE39}" type="slidenum">
              <a:rPr lang="en-US" smtClean="0"/>
              <a:t>34</a:t>
            </a:fld>
            <a:endParaRPr lang="en-US"/>
          </a:p>
        </p:txBody>
      </p:sp>
      <p:pic>
        <p:nvPicPr>
          <p:cNvPr id="4" name="Picture 3">
            <a:extLst>
              <a:ext uri="{FF2B5EF4-FFF2-40B4-BE49-F238E27FC236}">
                <a16:creationId xmlns:a16="http://schemas.microsoft.com/office/drawing/2014/main" id="{443DB6EA-BE8E-51CE-8C14-51FA2616FBCD}"/>
              </a:ext>
            </a:extLst>
          </p:cNvPr>
          <p:cNvPicPr>
            <a:picLocks noChangeAspect="1"/>
          </p:cNvPicPr>
          <p:nvPr/>
        </p:nvPicPr>
        <p:blipFill>
          <a:blip r:embed="rId3"/>
          <a:stretch>
            <a:fillRect/>
          </a:stretch>
        </p:blipFill>
        <p:spPr>
          <a:xfrm>
            <a:off x="149996" y="1681763"/>
            <a:ext cx="4202929" cy="1450423"/>
          </a:xfrm>
          <a:prstGeom prst="rect">
            <a:avLst/>
          </a:prstGeom>
          <a:ln>
            <a:solidFill>
              <a:schemeClr val="bg1">
                <a:lumMod val="85000"/>
              </a:schemeClr>
            </a:solidFill>
          </a:ln>
        </p:spPr>
      </p:pic>
      <p:sp>
        <p:nvSpPr>
          <p:cNvPr id="10" name="TextBox 9">
            <a:extLst>
              <a:ext uri="{FF2B5EF4-FFF2-40B4-BE49-F238E27FC236}">
                <a16:creationId xmlns:a16="http://schemas.microsoft.com/office/drawing/2014/main" id="{6588B24A-52B9-3FB6-5706-846180FF8F5F}"/>
              </a:ext>
            </a:extLst>
          </p:cNvPr>
          <p:cNvSpPr txBox="1"/>
          <p:nvPr/>
        </p:nvSpPr>
        <p:spPr>
          <a:xfrm>
            <a:off x="219113" y="3725815"/>
            <a:ext cx="2834551" cy="2862322"/>
          </a:xfrm>
          <a:prstGeom prst="rect">
            <a:avLst/>
          </a:prstGeom>
          <a:noFill/>
        </p:spPr>
        <p:txBody>
          <a:bodyPr wrap="square" rtlCol="0">
            <a:spAutoFit/>
          </a:bodyPr>
          <a:lstStyle/>
          <a:p>
            <a:r>
              <a:rPr lang="en-US" dirty="0"/>
              <a:t>This is the same example as previous slide.</a:t>
            </a:r>
          </a:p>
          <a:p>
            <a:endParaRPr lang="en-US" dirty="0"/>
          </a:p>
          <a:p>
            <a:r>
              <a:rPr lang="en-US" dirty="0"/>
              <a:t>If you select more than one segment, OAQ will then ask you where the quench started. This can still be more than one segment (but typically fewer than before)</a:t>
            </a:r>
          </a:p>
        </p:txBody>
      </p:sp>
      <p:sp>
        <p:nvSpPr>
          <p:cNvPr id="11" name="Arrow: Bent-Up 10">
            <a:extLst>
              <a:ext uri="{FF2B5EF4-FFF2-40B4-BE49-F238E27FC236}">
                <a16:creationId xmlns:a16="http://schemas.microsoft.com/office/drawing/2014/main" id="{46521FFC-BE88-7CF0-44F8-86D53C2CFD3C}"/>
              </a:ext>
            </a:extLst>
          </p:cNvPr>
          <p:cNvSpPr/>
          <p:nvPr/>
        </p:nvSpPr>
        <p:spPr>
          <a:xfrm rot="5400000">
            <a:off x="2951478" y="3147135"/>
            <a:ext cx="612559" cy="59761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21866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text, application&#10;&#10;Description automatically generated">
            <a:extLst>
              <a:ext uri="{FF2B5EF4-FFF2-40B4-BE49-F238E27FC236}">
                <a16:creationId xmlns:a16="http://schemas.microsoft.com/office/drawing/2014/main" id="{AE16A6EC-BFDA-3328-0B66-896AAC9B39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7939" y="2157100"/>
            <a:ext cx="4305322" cy="3907437"/>
          </a:xfrm>
          <a:prstGeom prst="rect">
            <a:avLst/>
          </a:prstGeom>
        </p:spPr>
      </p:pic>
      <p:sp>
        <p:nvSpPr>
          <p:cNvPr id="10" name="TextBox 9">
            <a:extLst>
              <a:ext uri="{FF2B5EF4-FFF2-40B4-BE49-F238E27FC236}">
                <a16:creationId xmlns:a16="http://schemas.microsoft.com/office/drawing/2014/main" id="{06065BD2-BC50-0BEC-E364-6AB1618B1F54}"/>
              </a:ext>
            </a:extLst>
          </p:cNvPr>
          <p:cNvSpPr txBox="1"/>
          <p:nvPr/>
        </p:nvSpPr>
        <p:spPr>
          <a:xfrm>
            <a:off x="336837" y="1231121"/>
            <a:ext cx="5759163" cy="4524315"/>
          </a:xfrm>
          <a:prstGeom prst="rect">
            <a:avLst/>
          </a:prstGeom>
          <a:noFill/>
        </p:spPr>
        <p:txBody>
          <a:bodyPr wrap="square" rtlCol="0">
            <a:spAutoFit/>
          </a:bodyPr>
          <a:lstStyle/>
          <a:p>
            <a:r>
              <a:rPr lang="en-US" dirty="0"/>
              <a:t>For the quench antenna selection: you get this dialog to select as many QAs as you want.</a:t>
            </a:r>
          </a:p>
          <a:p>
            <a:endParaRPr lang="en-US" dirty="0"/>
          </a:p>
          <a:p>
            <a:r>
              <a:rPr lang="en-US" b="1" dirty="0"/>
              <a:t>Add QA </a:t>
            </a:r>
            <a:r>
              <a:rPr lang="en-US" dirty="0"/>
              <a:t>lets you add a new quench antenna (see next slide)</a:t>
            </a:r>
          </a:p>
          <a:p>
            <a:endParaRPr lang="en-US" dirty="0"/>
          </a:p>
          <a:p>
            <a:r>
              <a:rPr lang="en-US" dirty="0"/>
              <a:t>You can remove a QA that you added mistakenly by </a:t>
            </a:r>
            <a:r>
              <a:rPr lang="en-US" b="1" dirty="0"/>
              <a:t>Remove QA</a:t>
            </a:r>
          </a:p>
          <a:p>
            <a:endParaRPr lang="en-US" dirty="0"/>
          </a:p>
          <a:p>
            <a:r>
              <a:rPr lang="en-US" b="1" dirty="0"/>
              <a:t>Interact</a:t>
            </a:r>
            <a:r>
              <a:rPr lang="en-US" dirty="0"/>
              <a:t> lets you look at the data without changing the selected QAs</a:t>
            </a:r>
          </a:p>
          <a:p>
            <a:endParaRPr lang="en-US" dirty="0"/>
          </a:p>
          <a:p>
            <a:r>
              <a:rPr lang="en-US" b="1" dirty="0"/>
              <a:t>Help</a:t>
            </a:r>
            <a:r>
              <a:rPr lang="en-US" dirty="0"/>
              <a:t> will bring you to the GitLab readme page</a:t>
            </a:r>
          </a:p>
          <a:p>
            <a:endParaRPr lang="en-US" dirty="0"/>
          </a:p>
          <a:p>
            <a:r>
              <a:rPr lang="en-US" b="1" dirty="0"/>
              <a:t>Cancel</a:t>
            </a:r>
            <a:r>
              <a:rPr lang="en-US" dirty="0"/>
              <a:t> to abort (nothing gets saved)</a:t>
            </a:r>
          </a:p>
          <a:p>
            <a:endParaRPr lang="en-US" dirty="0"/>
          </a:p>
          <a:p>
            <a:r>
              <a:rPr lang="en-US" b="1" dirty="0"/>
              <a:t>OK</a:t>
            </a:r>
            <a:r>
              <a:rPr lang="en-US" dirty="0"/>
              <a:t> to save and continue</a:t>
            </a:r>
          </a:p>
        </p:txBody>
      </p:sp>
      <p:sp>
        <p:nvSpPr>
          <p:cNvPr id="11" name="Slide Number Placeholder 10">
            <a:extLst>
              <a:ext uri="{FF2B5EF4-FFF2-40B4-BE49-F238E27FC236}">
                <a16:creationId xmlns:a16="http://schemas.microsoft.com/office/drawing/2014/main" id="{97D8D796-F4FC-7B85-201F-9D89C1B8C061}"/>
              </a:ext>
            </a:extLst>
          </p:cNvPr>
          <p:cNvSpPr>
            <a:spLocks noGrp="1"/>
          </p:cNvSpPr>
          <p:nvPr>
            <p:ph type="sldNum" sz="quarter" idx="12"/>
          </p:nvPr>
        </p:nvSpPr>
        <p:spPr/>
        <p:txBody>
          <a:bodyPr/>
          <a:lstStyle/>
          <a:p>
            <a:fld id="{713454D8-387F-478A-925F-137CDA56CE39}" type="slidenum">
              <a:rPr lang="en-US" smtClean="0"/>
              <a:t>35</a:t>
            </a:fld>
            <a:endParaRPr lang="en-US"/>
          </a:p>
        </p:txBody>
      </p:sp>
      <p:pic>
        <p:nvPicPr>
          <p:cNvPr id="4" name="Picture 3">
            <a:extLst>
              <a:ext uri="{FF2B5EF4-FFF2-40B4-BE49-F238E27FC236}">
                <a16:creationId xmlns:a16="http://schemas.microsoft.com/office/drawing/2014/main" id="{C57701C5-440F-AEA1-B6A5-B35234F4404C}"/>
              </a:ext>
            </a:extLst>
          </p:cNvPr>
          <p:cNvPicPr>
            <a:picLocks noChangeAspect="1"/>
          </p:cNvPicPr>
          <p:nvPr/>
        </p:nvPicPr>
        <p:blipFill rotWithShape="1">
          <a:blip r:embed="rId3"/>
          <a:srcRect l="63699" b="74291"/>
          <a:stretch/>
        </p:blipFill>
        <p:spPr>
          <a:xfrm>
            <a:off x="7720701" y="210312"/>
            <a:ext cx="4305322" cy="1654976"/>
          </a:xfrm>
          <a:prstGeom prst="rect">
            <a:avLst/>
          </a:prstGeom>
          <a:ln>
            <a:solidFill>
              <a:schemeClr val="bg1">
                <a:lumMod val="85000"/>
              </a:schemeClr>
            </a:solidFill>
          </a:ln>
        </p:spPr>
      </p:pic>
      <p:sp>
        <p:nvSpPr>
          <p:cNvPr id="5" name="Arrow: Bent-Up 4">
            <a:extLst>
              <a:ext uri="{FF2B5EF4-FFF2-40B4-BE49-F238E27FC236}">
                <a16:creationId xmlns:a16="http://schemas.microsoft.com/office/drawing/2014/main" id="{7BE741DA-76C4-4607-C9EE-AC4120964942}"/>
              </a:ext>
            </a:extLst>
          </p:cNvPr>
          <p:cNvSpPr/>
          <p:nvPr/>
        </p:nvSpPr>
        <p:spPr>
          <a:xfrm rot="10800000">
            <a:off x="7221261" y="1481067"/>
            <a:ext cx="612559" cy="59761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11336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Graphical user interface, application, table, Excel&#10;&#10;Description automatically generated">
            <a:extLst>
              <a:ext uri="{FF2B5EF4-FFF2-40B4-BE49-F238E27FC236}">
                <a16:creationId xmlns:a16="http://schemas.microsoft.com/office/drawing/2014/main" id="{3C3FBBEC-A896-C54F-BCE5-46EC3B73F9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626" y="332124"/>
            <a:ext cx="7095470" cy="5810058"/>
          </a:xfrm>
          <a:prstGeom prst="rect">
            <a:avLst/>
          </a:prstGeom>
        </p:spPr>
      </p:pic>
      <p:sp>
        <p:nvSpPr>
          <p:cNvPr id="2" name="TextBox 1">
            <a:extLst>
              <a:ext uri="{FF2B5EF4-FFF2-40B4-BE49-F238E27FC236}">
                <a16:creationId xmlns:a16="http://schemas.microsoft.com/office/drawing/2014/main" id="{E8AAC17B-CAA0-ED74-37FB-8BB5A7A2F293}"/>
              </a:ext>
            </a:extLst>
          </p:cNvPr>
          <p:cNvSpPr txBox="1"/>
          <p:nvPr/>
        </p:nvSpPr>
        <p:spPr>
          <a:xfrm>
            <a:off x="7629236" y="1144852"/>
            <a:ext cx="3713018" cy="5078313"/>
          </a:xfrm>
          <a:prstGeom prst="rect">
            <a:avLst/>
          </a:prstGeom>
          <a:noFill/>
        </p:spPr>
        <p:txBody>
          <a:bodyPr wrap="square" rtlCol="0">
            <a:spAutoFit/>
          </a:bodyPr>
          <a:lstStyle/>
          <a:p>
            <a:r>
              <a:rPr lang="en-US" dirty="0"/>
              <a:t>When you press </a:t>
            </a:r>
            <a:r>
              <a:rPr lang="en-US" b="1" dirty="0"/>
              <a:t>Add QA</a:t>
            </a:r>
            <a:r>
              <a:rPr lang="en-US" dirty="0"/>
              <a:t>, you go to the View. You need to select here the signal and position the cursor at the start time.</a:t>
            </a:r>
          </a:p>
          <a:p>
            <a:endParaRPr lang="en-US" dirty="0"/>
          </a:p>
          <a:p>
            <a:r>
              <a:rPr lang="en-US" dirty="0"/>
              <a:t>Only select the first QA(s) to react. If there are two segments that react at the same time, you need to </a:t>
            </a:r>
            <a:r>
              <a:rPr lang="en-US" b="1" dirty="0"/>
              <a:t>Add QA</a:t>
            </a:r>
            <a:r>
              <a:rPr lang="en-US" dirty="0"/>
              <a:t> twice.</a:t>
            </a:r>
          </a:p>
          <a:p>
            <a:endParaRPr lang="en-US" dirty="0"/>
          </a:p>
          <a:p>
            <a:r>
              <a:rPr lang="en-US" dirty="0"/>
              <a:t>If many signals in the same segment react simultaneously, choosing the largest is enough.</a:t>
            </a:r>
          </a:p>
          <a:p>
            <a:endParaRPr lang="en-US" dirty="0"/>
          </a:p>
          <a:p>
            <a:r>
              <a:rPr lang="en-US" dirty="0"/>
              <a:t>The objective is to have the longitudinal localization of the quench.</a:t>
            </a:r>
          </a:p>
          <a:p>
            <a:endParaRPr lang="en-US" dirty="0"/>
          </a:p>
        </p:txBody>
      </p:sp>
      <p:sp>
        <p:nvSpPr>
          <p:cNvPr id="3" name="Slide Number Placeholder 2">
            <a:extLst>
              <a:ext uri="{FF2B5EF4-FFF2-40B4-BE49-F238E27FC236}">
                <a16:creationId xmlns:a16="http://schemas.microsoft.com/office/drawing/2014/main" id="{546198C9-08DA-6D5D-70FE-D8D1AA3358F8}"/>
              </a:ext>
            </a:extLst>
          </p:cNvPr>
          <p:cNvSpPr>
            <a:spLocks noGrp="1"/>
          </p:cNvSpPr>
          <p:nvPr>
            <p:ph type="sldNum" sz="quarter" idx="12"/>
          </p:nvPr>
        </p:nvSpPr>
        <p:spPr/>
        <p:txBody>
          <a:bodyPr/>
          <a:lstStyle/>
          <a:p>
            <a:fld id="{713454D8-387F-478A-925F-137CDA56CE39}" type="slidenum">
              <a:rPr lang="en-US" smtClean="0"/>
              <a:t>36</a:t>
            </a:fld>
            <a:endParaRPr lang="en-US"/>
          </a:p>
        </p:txBody>
      </p:sp>
    </p:spTree>
    <p:extLst>
      <p:ext uri="{BB962C8B-B14F-4D97-AF65-F5344CB8AC3E}">
        <p14:creationId xmlns:p14="http://schemas.microsoft.com/office/powerpoint/2010/main" val="26496973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17DF5D7-E51F-6F61-10F1-A4FAD3CBD69D}"/>
              </a:ext>
            </a:extLst>
          </p:cNvPr>
          <p:cNvPicPr>
            <a:picLocks noChangeAspect="1"/>
          </p:cNvPicPr>
          <p:nvPr/>
        </p:nvPicPr>
        <p:blipFill>
          <a:blip r:embed="rId2"/>
          <a:stretch>
            <a:fillRect/>
          </a:stretch>
        </p:blipFill>
        <p:spPr>
          <a:xfrm>
            <a:off x="919162" y="619125"/>
            <a:ext cx="10353675" cy="5619750"/>
          </a:xfrm>
          <a:prstGeom prst="rect">
            <a:avLst/>
          </a:prstGeom>
          <a:ln>
            <a:noFill/>
          </a:ln>
          <a:effectLst>
            <a:outerShdw blurRad="292100" dist="139700" dir="2700000" algn="tl" rotWithShape="0">
              <a:srgbClr val="333333">
                <a:alpha val="65000"/>
              </a:srgbClr>
            </a:outerShdw>
          </a:effectLst>
        </p:spPr>
      </p:pic>
      <p:sp>
        <p:nvSpPr>
          <p:cNvPr id="4" name="Title 3">
            <a:extLst>
              <a:ext uri="{FF2B5EF4-FFF2-40B4-BE49-F238E27FC236}">
                <a16:creationId xmlns:a16="http://schemas.microsoft.com/office/drawing/2014/main" id="{934B4E3F-C6F5-C14D-6D6F-BE53AEC72C5C}"/>
              </a:ext>
            </a:extLst>
          </p:cNvPr>
          <p:cNvSpPr>
            <a:spLocks noGrp="1"/>
          </p:cNvSpPr>
          <p:nvPr>
            <p:ph type="title"/>
          </p:nvPr>
        </p:nvSpPr>
        <p:spPr>
          <a:xfrm>
            <a:off x="3055396" y="2766218"/>
            <a:ext cx="6081205" cy="1325563"/>
          </a:xfrm>
          <a:solidFill>
            <a:srgbClr val="FFFFCC"/>
          </a:solidFill>
          <a:ln>
            <a:solidFill>
              <a:schemeClr val="tx1"/>
            </a:solidFill>
          </a:ln>
          <a:effectLst>
            <a:outerShdw blurRad="50800" dist="38100" dir="2700000" algn="tl" rotWithShape="0">
              <a:prstClr val="black">
                <a:alpha val="40000"/>
              </a:prstClr>
            </a:outerShdw>
          </a:effectLst>
        </p:spPr>
        <p:txBody>
          <a:bodyPr/>
          <a:lstStyle/>
          <a:p>
            <a:pPr algn="ctr"/>
            <a:r>
              <a:rPr lang="en-US" dirty="0"/>
              <a:t>QH analysis</a:t>
            </a:r>
          </a:p>
        </p:txBody>
      </p:sp>
      <p:sp>
        <p:nvSpPr>
          <p:cNvPr id="5" name="Slide Number Placeholder 4">
            <a:extLst>
              <a:ext uri="{FF2B5EF4-FFF2-40B4-BE49-F238E27FC236}">
                <a16:creationId xmlns:a16="http://schemas.microsoft.com/office/drawing/2014/main" id="{FDC2F7AF-03D3-DC71-0526-BD3B9BBD5A52}"/>
              </a:ext>
            </a:extLst>
          </p:cNvPr>
          <p:cNvSpPr>
            <a:spLocks noGrp="1"/>
          </p:cNvSpPr>
          <p:nvPr>
            <p:ph type="sldNum" sz="quarter" idx="12"/>
          </p:nvPr>
        </p:nvSpPr>
        <p:spPr/>
        <p:txBody>
          <a:bodyPr/>
          <a:lstStyle/>
          <a:p>
            <a:fld id="{713454D8-387F-478A-925F-137CDA56CE39}" type="slidenum">
              <a:rPr lang="en-US" smtClean="0"/>
              <a:t>37</a:t>
            </a:fld>
            <a:endParaRPr lang="en-US"/>
          </a:p>
        </p:txBody>
      </p:sp>
    </p:spTree>
    <p:extLst>
      <p:ext uri="{BB962C8B-B14F-4D97-AF65-F5344CB8AC3E}">
        <p14:creationId xmlns:p14="http://schemas.microsoft.com/office/powerpoint/2010/main" val="19539336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556C40-2FF2-68BC-8E37-91AB75070595}"/>
              </a:ext>
            </a:extLst>
          </p:cNvPr>
          <p:cNvPicPr>
            <a:picLocks noChangeAspect="1"/>
          </p:cNvPicPr>
          <p:nvPr/>
        </p:nvPicPr>
        <p:blipFill>
          <a:blip r:embed="rId2"/>
          <a:stretch>
            <a:fillRect/>
          </a:stretch>
        </p:blipFill>
        <p:spPr>
          <a:xfrm>
            <a:off x="919162" y="619125"/>
            <a:ext cx="10353675" cy="5619750"/>
          </a:xfrm>
          <a:prstGeom prst="rect">
            <a:avLst/>
          </a:prstGeom>
        </p:spPr>
      </p:pic>
      <p:sp>
        <p:nvSpPr>
          <p:cNvPr id="2" name="Slide Number Placeholder 1">
            <a:extLst>
              <a:ext uri="{FF2B5EF4-FFF2-40B4-BE49-F238E27FC236}">
                <a16:creationId xmlns:a16="http://schemas.microsoft.com/office/drawing/2014/main" id="{B6BBD9FF-6A11-83B1-7E4E-2B93992605D9}"/>
              </a:ext>
            </a:extLst>
          </p:cNvPr>
          <p:cNvSpPr>
            <a:spLocks noGrp="1"/>
          </p:cNvSpPr>
          <p:nvPr>
            <p:ph type="sldNum" sz="quarter" idx="12"/>
          </p:nvPr>
        </p:nvSpPr>
        <p:spPr/>
        <p:txBody>
          <a:bodyPr/>
          <a:lstStyle/>
          <a:p>
            <a:fld id="{713454D8-387F-478A-925F-137CDA56CE39}" type="slidenum">
              <a:rPr lang="en-US" smtClean="0"/>
              <a:t>38</a:t>
            </a:fld>
            <a:endParaRPr lang="en-US"/>
          </a:p>
        </p:txBody>
      </p:sp>
      <p:sp>
        <p:nvSpPr>
          <p:cNvPr id="5" name="TextBox 4">
            <a:extLst>
              <a:ext uri="{FF2B5EF4-FFF2-40B4-BE49-F238E27FC236}">
                <a16:creationId xmlns:a16="http://schemas.microsoft.com/office/drawing/2014/main" id="{097D0D4E-7125-54F7-B4E3-665FBC889A9F}"/>
              </a:ext>
            </a:extLst>
          </p:cNvPr>
          <p:cNvSpPr txBox="1"/>
          <p:nvPr/>
        </p:nvSpPr>
        <p:spPr>
          <a:xfrm>
            <a:off x="2820114" y="4574850"/>
            <a:ext cx="6551769" cy="646331"/>
          </a:xfrm>
          <a:prstGeom prst="rect">
            <a:avLst/>
          </a:prstGeom>
          <a:noFill/>
        </p:spPr>
        <p:txBody>
          <a:bodyPr wrap="square" rtlCol="0">
            <a:spAutoFit/>
          </a:bodyPr>
          <a:lstStyle/>
          <a:p>
            <a:r>
              <a:rPr lang="en-US" dirty="0"/>
              <a:t>This table is for information, no action required. You can interact as normally or make automatic plots (see next two slides).</a:t>
            </a:r>
          </a:p>
        </p:txBody>
      </p:sp>
    </p:spTree>
    <p:extLst>
      <p:ext uri="{BB962C8B-B14F-4D97-AF65-F5344CB8AC3E}">
        <p14:creationId xmlns:p14="http://schemas.microsoft.com/office/powerpoint/2010/main" val="3678288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52DFDE1-38D2-2BD2-7E22-67D0BACF95E2}"/>
              </a:ext>
            </a:extLst>
          </p:cNvPr>
          <p:cNvSpPr>
            <a:spLocks noGrp="1"/>
          </p:cNvSpPr>
          <p:nvPr>
            <p:ph type="sldNum" sz="quarter" idx="12"/>
          </p:nvPr>
        </p:nvSpPr>
        <p:spPr/>
        <p:txBody>
          <a:bodyPr/>
          <a:lstStyle/>
          <a:p>
            <a:fld id="{713454D8-387F-478A-925F-137CDA56CE39}" type="slidenum">
              <a:rPr lang="en-US" smtClean="0"/>
              <a:t>39</a:t>
            </a:fld>
            <a:endParaRPr lang="en-US"/>
          </a:p>
        </p:txBody>
      </p:sp>
      <p:pic>
        <p:nvPicPr>
          <p:cNvPr id="9" name="Picture 8">
            <a:extLst>
              <a:ext uri="{FF2B5EF4-FFF2-40B4-BE49-F238E27FC236}">
                <a16:creationId xmlns:a16="http://schemas.microsoft.com/office/drawing/2014/main" id="{3244F7C0-8A79-FF58-8E0C-D3A737D8DA95}"/>
              </a:ext>
            </a:extLst>
          </p:cNvPr>
          <p:cNvPicPr>
            <a:picLocks noChangeAspect="1"/>
          </p:cNvPicPr>
          <p:nvPr/>
        </p:nvPicPr>
        <p:blipFill>
          <a:blip r:embed="rId2"/>
          <a:stretch>
            <a:fillRect/>
          </a:stretch>
        </p:blipFill>
        <p:spPr>
          <a:xfrm>
            <a:off x="370807" y="456785"/>
            <a:ext cx="7497221" cy="5944430"/>
          </a:xfrm>
          <a:prstGeom prst="rect">
            <a:avLst/>
          </a:prstGeom>
          <a:ln>
            <a:solidFill>
              <a:schemeClr val="bg1">
                <a:lumMod val="85000"/>
              </a:schemeClr>
            </a:solidFill>
          </a:ln>
        </p:spPr>
      </p:pic>
      <p:pic>
        <p:nvPicPr>
          <p:cNvPr id="11" name="Picture 10">
            <a:extLst>
              <a:ext uri="{FF2B5EF4-FFF2-40B4-BE49-F238E27FC236}">
                <a16:creationId xmlns:a16="http://schemas.microsoft.com/office/drawing/2014/main" id="{715FDB13-E399-4ECC-CF9F-3337527E285E}"/>
              </a:ext>
            </a:extLst>
          </p:cNvPr>
          <p:cNvPicPr>
            <a:picLocks noChangeAspect="1"/>
          </p:cNvPicPr>
          <p:nvPr/>
        </p:nvPicPr>
        <p:blipFill>
          <a:blip r:embed="rId3"/>
          <a:stretch>
            <a:fillRect/>
          </a:stretch>
        </p:blipFill>
        <p:spPr>
          <a:xfrm>
            <a:off x="4895273" y="5980065"/>
            <a:ext cx="5654096" cy="862059"/>
          </a:xfrm>
          <a:prstGeom prst="rect">
            <a:avLst/>
          </a:prstGeom>
        </p:spPr>
      </p:pic>
      <p:sp>
        <p:nvSpPr>
          <p:cNvPr id="12" name="TextBox 11">
            <a:extLst>
              <a:ext uri="{FF2B5EF4-FFF2-40B4-BE49-F238E27FC236}">
                <a16:creationId xmlns:a16="http://schemas.microsoft.com/office/drawing/2014/main" id="{C73D41F5-D2BA-6059-23F5-F1CCD5C53FAA}"/>
              </a:ext>
            </a:extLst>
          </p:cNvPr>
          <p:cNvSpPr txBox="1"/>
          <p:nvPr/>
        </p:nvSpPr>
        <p:spPr>
          <a:xfrm>
            <a:off x="8108175" y="901752"/>
            <a:ext cx="3713018" cy="3970318"/>
          </a:xfrm>
          <a:prstGeom prst="rect">
            <a:avLst/>
          </a:prstGeom>
          <a:noFill/>
        </p:spPr>
        <p:txBody>
          <a:bodyPr wrap="square" rtlCol="0">
            <a:spAutoFit/>
          </a:bodyPr>
          <a:lstStyle/>
          <a:p>
            <a:r>
              <a:rPr lang="en-US" dirty="0"/>
              <a:t>Deviation means voltage/current/</a:t>
            </a:r>
            <a:r>
              <a:rPr lang="en-US" dirty="0" err="1"/>
              <a:t>etc</a:t>
            </a:r>
            <a:r>
              <a:rPr lang="en-US" dirty="0"/>
              <a:t> in this test minus the reference voltage/current/etc.</a:t>
            </a:r>
          </a:p>
          <a:p>
            <a:endParaRPr lang="en-US" dirty="0"/>
          </a:p>
          <a:p>
            <a:r>
              <a:rPr lang="en-US" dirty="0"/>
              <a:t>High pass plots let you see if there are spikes – these could indicate some problem like QH breakdown.</a:t>
            </a:r>
          </a:p>
          <a:p>
            <a:endParaRPr lang="en-US" dirty="0"/>
          </a:p>
          <a:p>
            <a:r>
              <a:rPr lang="en-US" dirty="0"/>
              <a:t>Here, the blue is slightly outside the bounds at the start probably because it was not fully charged.</a:t>
            </a:r>
          </a:p>
          <a:p>
            <a:endParaRPr lang="en-US" dirty="0"/>
          </a:p>
          <a:p>
            <a:r>
              <a:rPr lang="en-US" dirty="0"/>
              <a:t>Current deviation is useful to detect problems at the end of the decay.</a:t>
            </a:r>
          </a:p>
        </p:txBody>
      </p:sp>
    </p:spTree>
    <p:extLst>
      <p:ext uri="{BB962C8B-B14F-4D97-AF65-F5344CB8AC3E}">
        <p14:creationId xmlns:p14="http://schemas.microsoft.com/office/powerpoint/2010/main" val="1253404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35C043-8884-C793-30D2-68842CC1671D}"/>
              </a:ext>
            </a:extLst>
          </p:cNvPr>
          <p:cNvSpPr>
            <a:spLocks noGrp="1"/>
          </p:cNvSpPr>
          <p:nvPr>
            <p:ph type="title"/>
          </p:nvPr>
        </p:nvSpPr>
        <p:spPr/>
        <p:txBody>
          <a:bodyPr/>
          <a:lstStyle/>
          <a:p>
            <a:r>
              <a:rPr lang="en-US" dirty="0"/>
              <a:t>What is OAQ?</a:t>
            </a:r>
          </a:p>
        </p:txBody>
      </p:sp>
      <p:sp>
        <p:nvSpPr>
          <p:cNvPr id="5" name="Content Placeholder 4">
            <a:extLst>
              <a:ext uri="{FF2B5EF4-FFF2-40B4-BE49-F238E27FC236}">
                <a16:creationId xmlns:a16="http://schemas.microsoft.com/office/drawing/2014/main" id="{34ABB20B-75F6-EC9F-2F5F-F11CC3584D1F}"/>
              </a:ext>
            </a:extLst>
          </p:cNvPr>
          <p:cNvSpPr>
            <a:spLocks noGrp="1"/>
          </p:cNvSpPr>
          <p:nvPr>
            <p:ph idx="1"/>
          </p:nvPr>
        </p:nvSpPr>
        <p:spPr>
          <a:xfrm>
            <a:off x="838200" y="1825625"/>
            <a:ext cx="6570349" cy="4351338"/>
          </a:xfrm>
        </p:spPr>
        <p:txBody>
          <a:bodyPr/>
          <a:lstStyle/>
          <a:p>
            <a:r>
              <a:rPr lang="en-US" dirty="0"/>
              <a:t>OAQ stands for </a:t>
            </a:r>
            <a:r>
              <a:rPr lang="en-US" i="1" dirty="0"/>
              <a:t>Operational Analyzer of Quenches</a:t>
            </a:r>
            <a:r>
              <a:rPr lang="en-US" dirty="0"/>
              <a:t>.</a:t>
            </a:r>
          </a:p>
          <a:p>
            <a:r>
              <a:rPr lang="en-US" dirty="0"/>
              <a:t>It is the software we use after every quench or quench-like event to process data in a uniform manner.</a:t>
            </a:r>
          </a:p>
          <a:p>
            <a:r>
              <a:rPr lang="en-US" dirty="0"/>
              <a:t>Its purpose is to be fast and easy to use. It is not meant to be the only or last analysis of the quench data.</a:t>
            </a:r>
          </a:p>
          <a:p>
            <a:endParaRPr lang="en-US" dirty="0"/>
          </a:p>
        </p:txBody>
      </p:sp>
      <p:pic>
        <p:nvPicPr>
          <p:cNvPr id="7" name="Picture 6">
            <a:extLst>
              <a:ext uri="{FF2B5EF4-FFF2-40B4-BE49-F238E27FC236}">
                <a16:creationId xmlns:a16="http://schemas.microsoft.com/office/drawing/2014/main" id="{F69E157D-4F43-086D-ADC4-1F6CB5A0686B}"/>
              </a:ext>
            </a:extLst>
          </p:cNvPr>
          <p:cNvPicPr>
            <a:picLocks noChangeAspect="1"/>
          </p:cNvPicPr>
          <p:nvPr/>
        </p:nvPicPr>
        <p:blipFill>
          <a:blip r:embed="rId2"/>
          <a:stretch>
            <a:fillRect/>
          </a:stretch>
        </p:blipFill>
        <p:spPr>
          <a:xfrm>
            <a:off x="7408549" y="2473418"/>
            <a:ext cx="4486901" cy="3534268"/>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29143EFD-28BF-147D-9FAC-9480C5C367C5}"/>
              </a:ext>
            </a:extLst>
          </p:cNvPr>
          <p:cNvSpPr txBox="1"/>
          <p:nvPr/>
        </p:nvSpPr>
        <p:spPr>
          <a:xfrm>
            <a:off x="7560056" y="6154321"/>
            <a:ext cx="4119880" cy="338554"/>
          </a:xfrm>
          <a:prstGeom prst="rect">
            <a:avLst/>
          </a:prstGeom>
          <a:noFill/>
        </p:spPr>
        <p:txBody>
          <a:bodyPr wrap="square">
            <a:spAutoFit/>
          </a:bodyPr>
          <a:lstStyle/>
          <a:p>
            <a:r>
              <a:rPr lang="en-US" sz="1600" dirty="0">
                <a:hlinkClick r:id="rId3"/>
              </a:rPr>
              <a:t>https://acronyms.thefreedictionary.com/OAQ</a:t>
            </a:r>
            <a:endParaRPr lang="en-US" sz="1600" dirty="0"/>
          </a:p>
        </p:txBody>
      </p:sp>
      <p:sp>
        <p:nvSpPr>
          <p:cNvPr id="11" name="Slide Number Placeholder 10">
            <a:extLst>
              <a:ext uri="{FF2B5EF4-FFF2-40B4-BE49-F238E27FC236}">
                <a16:creationId xmlns:a16="http://schemas.microsoft.com/office/drawing/2014/main" id="{A4DBEB01-1D79-3627-4FFF-D55578156DA1}"/>
              </a:ext>
            </a:extLst>
          </p:cNvPr>
          <p:cNvSpPr>
            <a:spLocks noGrp="1"/>
          </p:cNvSpPr>
          <p:nvPr>
            <p:ph type="sldNum" sz="quarter" idx="12"/>
          </p:nvPr>
        </p:nvSpPr>
        <p:spPr/>
        <p:txBody>
          <a:bodyPr/>
          <a:lstStyle/>
          <a:p>
            <a:fld id="{713454D8-387F-478A-925F-137CDA56CE39}" type="slidenum">
              <a:rPr lang="en-US" smtClean="0"/>
              <a:t>4</a:t>
            </a:fld>
            <a:endParaRPr lang="en-US"/>
          </a:p>
        </p:txBody>
      </p:sp>
    </p:spTree>
    <p:extLst>
      <p:ext uri="{BB962C8B-B14F-4D97-AF65-F5344CB8AC3E}">
        <p14:creationId xmlns:p14="http://schemas.microsoft.com/office/powerpoint/2010/main" val="20584547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52DFDE1-38D2-2BD2-7E22-67D0BACF95E2}"/>
              </a:ext>
            </a:extLst>
          </p:cNvPr>
          <p:cNvSpPr>
            <a:spLocks noGrp="1"/>
          </p:cNvSpPr>
          <p:nvPr>
            <p:ph type="sldNum" sz="quarter" idx="12"/>
          </p:nvPr>
        </p:nvSpPr>
        <p:spPr/>
        <p:txBody>
          <a:bodyPr/>
          <a:lstStyle/>
          <a:p>
            <a:fld id="{713454D8-387F-478A-925F-137CDA56CE39}" type="slidenum">
              <a:rPr lang="en-US" smtClean="0"/>
              <a:t>40</a:t>
            </a:fld>
            <a:endParaRPr lang="en-US"/>
          </a:p>
        </p:txBody>
      </p:sp>
      <p:pic>
        <p:nvPicPr>
          <p:cNvPr id="4" name="Picture 3">
            <a:extLst>
              <a:ext uri="{FF2B5EF4-FFF2-40B4-BE49-F238E27FC236}">
                <a16:creationId xmlns:a16="http://schemas.microsoft.com/office/drawing/2014/main" id="{57DB3775-269A-6665-201D-3E3F7E1310B1}"/>
              </a:ext>
            </a:extLst>
          </p:cNvPr>
          <p:cNvPicPr>
            <a:picLocks noChangeAspect="1"/>
          </p:cNvPicPr>
          <p:nvPr/>
        </p:nvPicPr>
        <p:blipFill>
          <a:blip r:embed="rId2"/>
          <a:stretch>
            <a:fillRect/>
          </a:stretch>
        </p:blipFill>
        <p:spPr>
          <a:xfrm>
            <a:off x="4573643" y="354762"/>
            <a:ext cx="7478169" cy="6001588"/>
          </a:xfrm>
          <a:prstGeom prst="rect">
            <a:avLst/>
          </a:prstGeom>
          <a:ln>
            <a:solidFill>
              <a:schemeClr val="bg1">
                <a:lumMod val="85000"/>
              </a:schemeClr>
            </a:solidFill>
          </a:ln>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8AADA9D-4727-E43A-C502-E82753AF89F1}"/>
                  </a:ext>
                </a:extLst>
              </p:cNvPr>
              <p:cNvSpPr txBox="1"/>
              <p:nvPr/>
            </p:nvSpPr>
            <p:spPr>
              <a:xfrm>
                <a:off x="335775" y="1645671"/>
                <a:ext cx="3713018" cy="3843553"/>
              </a:xfrm>
              <a:prstGeom prst="rect">
                <a:avLst/>
              </a:prstGeom>
              <a:noFill/>
            </p:spPr>
            <p:txBody>
              <a:bodyPr wrap="square" rtlCol="0">
                <a:spAutoFit/>
              </a:bodyPr>
              <a:lstStyle/>
              <a:p>
                <a:r>
                  <a:rPr lang="en-US" dirty="0"/>
                  <a:t>Resistance is calculated as voltage/current. Tau is </a:t>
                </a:r>
                <a14:m>
                  <m:oMath xmlns:m="http://schemas.openxmlformats.org/officeDocument/2006/math">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𝑉</m:t>
                        </m:r>
                      </m:num>
                      <m:den>
                        <m:r>
                          <a:rPr lang="en-US" b="0" i="1" smtClean="0">
                            <a:latin typeface="Cambria Math" panose="02040503050406030204" pitchFamily="18" charset="0"/>
                          </a:rPr>
                          <m:t>𝑑𝑉</m:t>
                        </m:r>
                        <m:r>
                          <a:rPr lang="en-US" b="0" i="1" smtClean="0">
                            <a:latin typeface="Cambria Math" panose="02040503050406030204" pitchFamily="18" charset="0"/>
                          </a:rPr>
                          <m:t>/</m:t>
                        </m:r>
                        <m:r>
                          <a:rPr lang="en-US" b="0" i="1" smtClean="0">
                            <a:latin typeface="Cambria Math" panose="02040503050406030204" pitchFamily="18" charset="0"/>
                          </a:rPr>
                          <m:t>𝑑𝑡</m:t>
                        </m:r>
                      </m:den>
                    </m:f>
                  </m:oMath>
                </a14:m>
                <a:r>
                  <a:rPr lang="en-US" dirty="0"/>
                  <a:t>.</a:t>
                </a:r>
              </a:p>
              <a:p>
                <a:endParaRPr lang="en-US" dirty="0"/>
              </a:p>
              <a:p>
                <a:r>
                  <a:rPr lang="en-US" dirty="0"/>
                  <a:t>Here the orange and black curves in the top left plot are outside of the bounds, probably because the bounds were not properly set up (at the time we didn’t have tests at nominal current).</a:t>
                </a:r>
              </a:p>
              <a:p>
                <a:endParaRPr lang="en-US" dirty="0"/>
              </a:p>
              <a:p>
                <a:r>
                  <a:rPr lang="en-US" dirty="0"/>
                  <a:t>Resistance deviation is useful to detect problems at the start of the decay.</a:t>
                </a:r>
              </a:p>
            </p:txBody>
          </p:sp>
        </mc:Choice>
        <mc:Fallback xmlns="">
          <p:sp>
            <p:nvSpPr>
              <p:cNvPr id="5" name="TextBox 4">
                <a:extLst>
                  <a:ext uri="{FF2B5EF4-FFF2-40B4-BE49-F238E27FC236}">
                    <a16:creationId xmlns:a16="http://schemas.microsoft.com/office/drawing/2014/main" id="{88AADA9D-4727-E43A-C502-E82753AF89F1}"/>
                  </a:ext>
                </a:extLst>
              </p:cNvPr>
              <p:cNvSpPr txBox="1">
                <a:spLocks noRot="1" noChangeAspect="1" noMove="1" noResize="1" noEditPoints="1" noAdjustHandles="1" noChangeArrowheads="1" noChangeShapeType="1" noTextEdit="1"/>
              </p:cNvSpPr>
              <p:nvPr/>
            </p:nvSpPr>
            <p:spPr>
              <a:xfrm>
                <a:off x="335775" y="1645671"/>
                <a:ext cx="3713018" cy="3843553"/>
              </a:xfrm>
              <a:prstGeom prst="rect">
                <a:avLst/>
              </a:prstGeom>
              <a:blipFill>
                <a:blip r:embed="rId3"/>
                <a:stretch>
                  <a:fillRect l="-1314" t="-952" b="-1746"/>
                </a:stretch>
              </a:blipFill>
            </p:spPr>
            <p:txBody>
              <a:bodyPr/>
              <a:lstStyle/>
              <a:p>
                <a:r>
                  <a:rPr lang="en-US">
                    <a:noFill/>
                  </a:rPr>
                  <a:t> </a:t>
                </a:r>
              </a:p>
            </p:txBody>
          </p:sp>
        </mc:Fallback>
      </mc:AlternateContent>
    </p:spTree>
    <p:extLst>
      <p:ext uri="{BB962C8B-B14F-4D97-AF65-F5344CB8AC3E}">
        <p14:creationId xmlns:p14="http://schemas.microsoft.com/office/powerpoint/2010/main" val="15700109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A131B-EFF7-B9F6-DDFC-0730B1D847B1}"/>
              </a:ext>
            </a:extLst>
          </p:cNvPr>
          <p:cNvSpPr>
            <a:spLocks noGrp="1"/>
          </p:cNvSpPr>
          <p:nvPr>
            <p:ph type="title"/>
          </p:nvPr>
        </p:nvSpPr>
        <p:spPr/>
        <p:txBody>
          <a:bodyPr/>
          <a:lstStyle/>
          <a:p>
            <a:r>
              <a:rPr lang="en-US" dirty="0"/>
              <a:t>OAQ and Carpenter</a:t>
            </a:r>
          </a:p>
        </p:txBody>
      </p:sp>
      <p:sp>
        <p:nvSpPr>
          <p:cNvPr id="3" name="Text Placeholder 2">
            <a:extLst>
              <a:ext uri="{FF2B5EF4-FFF2-40B4-BE49-F238E27FC236}">
                <a16:creationId xmlns:a16="http://schemas.microsoft.com/office/drawing/2014/main" id="{903DEDC4-4D6F-EEDA-AAD3-C16E308F689B}"/>
              </a:ext>
            </a:extLst>
          </p:cNvPr>
          <p:cNvSpPr>
            <a:spLocks noGrp="1"/>
          </p:cNvSpPr>
          <p:nvPr>
            <p:ph type="body" idx="1"/>
          </p:nvPr>
        </p:nvSpPr>
        <p:spPr/>
        <p:txBody>
          <a:bodyPr/>
          <a:lstStyle/>
          <a:p>
            <a:endParaRPr lang="en-US"/>
          </a:p>
        </p:txBody>
      </p:sp>
      <p:pic>
        <p:nvPicPr>
          <p:cNvPr id="10" name="Picture 9">
            <a:extLst>
              <a:ext uri="{FF2B5EF4-FFF2-40B4-BE49-F238E27FC236}">
                <a16:creationId xmlns:a16="http://schemas.microsoft.com/office/drawing/2014/main" id="{BD62414F-4B6A-7E89-BEAD-B61AE67E185D}"/>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Lst>
          </a:blip>
          <a:stretch>
            <a:fillRect/>
          </a:stretch>
        </p:blipFill>
        <p:spPr>
          <a:xfrm>
            <a:off x="6408578" y="423453"/>
            <a:ext cx="3506539" cy="3500847"/>
          </a:xfrm>
          <a:prstGeom prst="rect">
            <a:avLst/>
          </a:prstGeom>
        </p:spPr>
      </p:pic>
      <p:pic>
        <p:nvPicPr>
          <p:cNvPr id="5" name="Picture 4" descr="A picture containing vector graphics&#10;&#10;Description automatically generated">
            <a:extLst>
              <a:ext uri="{FF2B5EF4-FFF2-40B4-BE49-F238E27FC236}">
                <a16:creationId xmlns:a16="http://schemas.microsoft.com/office/drawing/2014/main" id="{41592139-593A-D930-38EC-F89BB0A4BE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3371" y="2026158"/>
            <a:ext cx="4063492" cy="4063492"/>
          </a:xfrm>
          <a:prstGeom prst="rect">
            <a:avLst/>
          </a:prstGeom>
        </p:spPr>
      </p:pic>
      <p:sp>
        <p:nvSpPr>
          <p:cNvPr id="11" name="Slide Number Placeholder 10">
            <a:extLst>
              <a:ext uri="{FF2B5EF4-FFF2-40B4-BE49-F238E27FC236}">
                <a16:creationId xmlns:a16="http://schemas.microsoft.com/office/drawing/2014/main" id="{130D901B-8048-CDB2-3B6C-BD9F5A2B22B4}"/>
              </a:ext>
            </a:extLst>
          </p:cNvPr>
          <p:cNvSpPr>
            <a:spLocks noGrp="1"/>
          </p:cNvSpPr>
          <p:nvPr>
            <p:ph type="sldNum" sz="quarter" idx="12"/>
          </p:nvPr>
        </p:nvSpPr>
        <p:spPr/>
        <p:txBody>
          <a:bodyPr/>
          <a:lstStyle/>
          <a:p>
            <a:fld id="{713454D8-387F-478A-925F-137CDA56CE39}" type="slidenum">
              <a:rPr lang="en-US" smtClean="0"/>
              <a:t>41</a:t>
            </a:fld>
            <a:endParaRPr lang="en-US"/>
          </a:p>
        </p:txBody>
      </p:sp>
    </p:spTree>
    <p:extLst>
      <p:ext uri="{BB962C8B-B14F-4D97-AF65-F5344CB8AC3E}">
        <p14:creationId xmlns:p14="http://schemas.microsoft.com/office/powerpoint/2010/main" val="31534389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8FF88A3-F793-42F3-30DA-55B47406C161}"/>
              </a:ext>
            </a:extLst>
          </p:cNvPr>
          <p:cNvSpPr>
            <a:spLocks noGrp="1"/>
          </p:cNvSpPr>
          <p:nvPr>
            <p:ph type="title"/>
          </p:nvPr>
        </p:nvSpPr>
        <p:spPr/>
        <p:txBody>
          <a:bodyPr/>
          <a:lstStyle/>
          <a:p>
            <a:r>
              <a:rPr lang="en-US" dirty="0"/>
              <a:t>OAQ output</a:t>
            </a:r>
          </a:p>
        </p:txBody>
      </p:sp>
      <p:sp>
        <p:nvSpPr>
          <p:cNvPr id="5" name="Content Placeholder 4">
            <a:extLst>
              <a:ext uri="{FF2B5EF4-FFF2-40B4-BE49-F238E27FC236}">
                <a16:creationId xmlns:a16="http://schemas.microsoft.com/office/drawing/2014/main" id="{9DA8AF98-CC5F-2D92-793D-DA6B1C0AEF37}"/>
              </a:ext>
            </a:extLst>
          </p:cNvPr>
          <p:cNvSpPr>
            <a:spLocks noGrp="1"/>
          </p:cNvSpPr>
          <p:nvPr>
            <p:ph idx="1"/>
          </p:nvPr>
        </p:nvSpPr>
        <p:spPr>
          <a:xfrm>
            <a:off x="838200" y="1825625"/>
            <a:ext cx="6505575" cy="4351338"/>
          </a:xfrm>
        </p:spPr>
        <p:txBody>
          <a:bodyPr>
            <a:normAutofit lnSpcReduction="10000"/>
          </a:bodyPr>
          <a:lstStyle/>
          <a:p>
            <a:r>
              <a:rPr lang="en-US" dirty="0"/>
              <a:t>OAQ outputs a text file, typically saved in:</a:t>
            </a:r>
            <a:br>
              <a:rPr lang="en-US" dirty="0"/>
            </a:br>
            <a:r>
              <a:rPr lang="en-US" sz="2000" dirty="0" err="1">
                <a:latin typeface="Lucida Console" panose="020B0609040504020204" pitchFamily="49" charset="0"/>
              </a:rPr>
              <a:t>MTB_meas</a:t>
            </a:r>
            <a:r>
              <a:rPr lang="en-US" sz="2000" dirty="0">
                <a:latin typeface="Lucida Console" panose="020B0609040504020204" pitchFamily="49" charset="0"/>
              </a:rPr>
              <a:t>\ANALYSIS\[magnet name]\OAQ\</a:t>
            </a:r>
            <a:endParaRPr lang="en-US" sz="1800" dirty="0">
              <a:latin typeface="Lucida Console" panose="020B0609040504020204" pitchFamily="49" charset="0"/>
            </a:endParaRPr>
          </a:p>
          <a:p>
            <a:endParaRPr lang="en-US" dirty="0"/>
          </a:p>
          <a:p>
            <a:r>
              <a:rPr lang="en-US" dirty="0"/>
              <a:t>After an OAQ analysis, all the calculations are kept in </a:t>
            </a:r>
            <a:r>
              <a:rPr lang="en-US" dirty="0" err="1"/>
              <a:t>DIAdem</a:t>
            </a:r>
            <a:r>
              <a:rPr lang="en-US" dirty="0"/>
              <a:t>, so for example you can go back and look at the magnet resistance vs time, or the QH capacitance, etc.</a:t>
            </a:r>
          </a:p>
          <a:p>
            <a:endParaRPr lang="en-US" dirty="0"/>
          </a:p>
          <a:p>
            <a:r>
              <a:rPr lang="en-US" dirty="0"/>
              <a:t>The OAQ text file is the input for Carpenter</a:t>
            </a:r>
          </a:p>
        </p:txBody>
      </p:sp>
      <p:pic>
        <p:nvPicPr>
          <p:cNvPr id="7" name="Picture 6">
            <a:extLst>
              <a:ext uri="{FF2B5EF4-FFF2-40B4-BE49-F238E27FC236}">
                <a16:creationId xmlns:a16="http://schemas.microsoft.com/office/drawing/2014/main" id="{7B058976-2A8C-1C50-B347-AB16ED7D4C97}"/>
              </a:ext>
            </a:extLst>
          </p:cNvPr>
          <p:cNvPicPr>
            <a:picLocks noChangeAspect="1"/>
          </p:cNvPicPr>
          <p:nvPr/>
        </p:nvPicPr>
        <p:blipFill>
          <a:blip r:embed="rId2"/>
          <a:stretch>
            <a:fillRect/>
          </a:stretch>
        </p:blipFill>
        <p:spPr>
          <a:xfrm>
            <a:off x="7992210" y="212654"/>
            <a:ext cx="3839572" cy="6432692"/>
          </a:xfrm>
          <a:prstGeom prst="rect">
            <a:avLst/>
          </a:prstGeom>
          <a:ln>
            <a:noFill/>
          </a:ln>
          <a:effectLst>
            <a:outerShdw blurRad="292100" dist="139700" dir="2700000" algn="tl" rotWithShape="0">
              <a:srgbClr val="333333">
                <a:alpha val="65000"/>
              </a:srgbClr>
            </a:outerShdw>
          </a:effectLst>
        </p:spPr>
      </p:pic>
      <p:sp>
        <p:nvSpPr>
          <p:cNvPr id="8" name="Slide Number Placeholder 7">
            <a:extLst>
              <a:ext uri="{FF2B5EF4-FFF2-40B4-BE49-F238E27FC236}">
                <a16:creationId xmlns:a16="http://schemas.microsoft.com/office/drawing/2014/main" id="{AD6B8126-A8BC-89CE-818A-424F6420F8EC}"/>
              </a:ext>
            </a:extLst>
          </p:cNvPr>
          <p:cNvSpPr>
            <a:spLocks noGrp="1"/>
          </p:cNvSpPr>
          <p:nvPr>
            <p:ph type="sldNum" sz="quarter" idx="12"/>
          </p:nvPr>
        </p:nvSpPr>
        <p:spPr/>
        <p:txBody>
          <a:bodyPr/>
          <a:lstStyle/>
          <a:p>
            <a:fld id="{713454D8-387F-478A-925F-137CDA56CE39}" type="slidenum">
              <a:rPr lang="en-US" smtClean="0"/>
              <a:t>42</a:t>
            </a:fld>
            <a:endParaRPr lang="en-US"/>
          </a:p>
        </p:txBody>
      </p:sp>
    </p:spTree>
    <p:extLst>
      <p:ext uri="{BB962C8B-B14F-4D97-AF65-F5344CB8AC3E}">
        <p14:creationId xmlns:p14="http://schemas.microsoft.com/office/powerpoint/2010/main" val="28977487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8FF88A3-F793-42F3-30DA-55B47406C161}"/>
              </a:ext>
            </a:extLst>
          </p:cNvPr>
          <p:cNvSpPr>
            <a:spLocks noGrp="1"/>
          </p:cNvSpPr>
          <p:nvPr>
            <p:ph type="title"/>
          </p:nvPr>
        </p:nvSpPr>
        <p:spPr/>
        <p:txBody>
          <a:bodyPr/>
          <a:lstStyle/>
          <a:p>
            <a:r>
              <a:rPr lang="en-US" dirty="0"/>
              <a:t>OAQ data in Carpenter</a:t>
            </a:r>
          </a:p>
        </p:txBody>
      </p:sp>
      <p:sp>
        <p:nvSpPr>
          <p:cNvPr id="5" name="Content Placeholder 4">
            <a:extLst>
              <a:ext uri="{FF2B5EF4-FFF2-40B4-BE49-F238E27FC236}">
                <a16:creationId xmlns:a16="http://schemas.microsoft.com/office/drawing/2014/main" id="{9DA8AF98-CC5F-2D92-793D-DA6B1C0AEF37}"/>
              </a:ext>
            </a:extLst>
          </p:cNvPr>
          <p:cNvSpPr>
            <a:spLocks noGrp="1"/>
          </p:cNvSpPr>
          <p:nvPr>
            <p:ph idx="1"/>
          </p:nvPr>
        </p:nvSpPr>
        <p:spPr>
          <a:xfrm>
            <a:off x="838200" y="1825625"/>
            <a:ext cx="6089471" cy="4351338"/>
          </a:xfrm>
        </p:spPr>
        <p:txBody>
          <a:bodyPr>
            <a:normAutofit/>
          </a:bodyPr>
          <a:lstStyle/>
          <a:p>
            <a:r>
              <a:rPr lang="en-US" dirty="0"/>
              <a:t>You can see the data for each </a:t>
            </a:r>
            <a:r>
              <a:rPr lang="en-US" dirty="0" err="1"/>
              <a:t>testplan</a:t>
            </a:r>
            <a:r>
              <a:rPr lang="en-US" dirty="0"/>
              <a:t> by clicking the result.</a:t>
            </a:r>
          </a:p>
          <a:p>
            <a:endParaRPr lang="en-US" dirty="0"/>
          </a:p>
          <a:p>
            <a:r>
              <a:rPr lang="en-US" dirty="0"/>
              <a:t>All the files are used for automatic plotting via the Protocols, filtering by:</a:t>
            </a:r>
          </a:p>
          <a:p>
            <a:pPr lvl="1"/>
            <a:r>
              <a:rPr lang="en-US" dirty="0"/>
              <a:t>Temperature (user input)</a:t>
            </a:r>
          </a:p>
          <a:p>
            <a:pPr lvl="1"/>
            <a:r>
              <a:rPr lang="en-US" dirty="0"/>
              <a:t>Trigger type (user input)</a:t>
            </a:r>
          </a:p>
          <a:p>
            <a:pPr lvl="1"/>
            <a:r>
              <a:rPr lang="en-US" dirty="0"/>
              <a:t>Quench location (user input)</a:t>
            </a:r>
          </a:p>
          <a:p>
            <a:pPr lvl="1"/>
            <a:r>
              <a:rPr lang="en-US" dirty="0"/>
              <a:t>Ramp rate (calculated)</a:t>
            </a:r>
          </a:p>
          <a:p>
            <a:pPr lvl="1"/>
            <a:endParaRPr lang="en-US" dirty="0"/>
          </a:p>
          <a:p>
            <a:pPr lvl="1"/>
            <a:endParaRPr lang="en-US" dirty="0"/>
          </a:p>
        </p:txBody>
      </p:sp>
      <p:pic>
        <p:nvPicPr>
          <p:cNvPr id="7" name="Picture 6">
            <a:extLst>
              <a:ext uri="{FF2B5EF4-FFF2-40B4-BE49-F238E27FC236}">
                <a16:creationId xmlns:a16="http://schemas.microsoft.com/office/drawing/2014/main" id="{7B058976-2A8C-1C50-B347-AB16ED7D4C97}"/>
              </a:ext>
            </a:extLst>
          </p:cNvPr>
          <p:cNvPicPr>
            <a:picLocks noChangeAspect="1"/>
          </p:cNvPicPr>
          <p:nvPr/>
        </p:nvPicPr>
        <p:blipFill>
          <a:blip r:embed="rId2"/>
          <a:stretch>
            <a:fillRect/>
          </a:stretch>
        </p:blipFill>
        <p:spPr>
          <a:xfrm>
            <a:off x="7992210" y="212654"/>
            <a:ext cx="3839572" cy="6432692"/>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ED67B7AA-5A2F-A582-AEF9-DB6C4826B97B}"/>
              </a:ext>
            </a:extLst>
          </p:cNvPr>
          <p:cNvPicPr>
            <a:picLocks noChangeAspect="1"/>
          </p:cNvPicPr>
          <p:nvPr/>
        </p:nvPicPr>
        <p:blipFill>
          <a:blip r:embed="rId3"/>
          <a:stretch>
            <a:fillRect/>
          </a:stretch>
        </p:blipFill>
        <p:spPr>
          <a:xfrm>
            <a:off x="6927671" y="1344244"/>
            <a:ext cx="3834025" cy="5314100"/>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81846C9F-708C-725D-9072-42BAC90DF9C1}"/>
              </a:ext>
            </a:extLst>
          </p:cNvPr>
          <p:cNvPicPr>
            <a:picLocks noChangeAspect="1"/>
          </p:cNvPicPr>
          <p:nvPr/>
        </p:nvPicPr>
        <p:blipFill>
          <a:blip r:embed="rId4"/>
          <a:stretch>
            <a:fillRect/>
          </a:stretch>
        </p:blipFill>
        <p:spPr>
          <a:xfrm>
            <a:off x="5199682" y="4215539"/>
            <a:ext cx="1939704" cy="2429807"/>
          </a:xfrm>
          <a:prstGeom prst="rect">
            <a:avLst/>
          </a:prstGeom>
          <a:ln>
            <a:noFill/>
          </a:ln>
          <a:effectLst>
            <a:outerShdw blurRad="292100" dist="139700" dir="2700000" algn="tl" rotWithShape="0">
              <a:srgbClr val="333333">
                <a:alpha val="65000"/>
              </a:srgbClr>
            </a:outerShdw>
          </a:effectLst>
        </p:spPr>
      </p:pic>
      <p:sp>
        <p:nvSpPr>
          <p:cNvPr id="11" name="Arrow: Right 10">
            <a:extLst>
              <a:ext uri="{FF2B5EF4-FFF2-40B4-BE49-F238E27FC236}">
                <a16:creationId xmlns:a16="http://schemas.microsoft.com/office/drawing/2014/main" id="{A2B5B89E-BDDF-0542-EF61-93273C031077}"/>
              </a:ext>
            </a:extLst>
          </p:cNvPr>
          <p:cNvSpPr/>
          <p:nvPr/>
        </p:nvSpPr>
        <p:spPr>
          <a:xfrm>
            <a:off x="4744832" y="6298092"/>
            <a:ext cx="1100380" cy="2755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1">
            <a:extLst>
              <a:ext uri="{FF2B5EF4-FFF2-40B4-BE49-F238E27FC236}">
                <a16:creationId xmlns:a16="http://schemas.microsoft.com/office/drawing/2014/main" id="{0E18B1F6-98E4-26C3-94B9-ED8C50441E11}"/>
              </a:ext>
            </a:extLst>
          </p:cNvPr>
          <p:cNvSpPr>
            <a:spLocks noGrp="1"/>
          </p:cNvSpPr>
          <p:nvPr>
            <p:ph type="sldNum" sz="quarter" idx="12"/>
          </p:nvPr>
        </p:nvSpPr>
        <p:spPr/>
        <p:txBody>
          <a:bodyPr/>
          <a:lstStyle/>
          <a:p>
            <a:fld id="{713454D8-387F-478A-925F-137CDA56CE39}" type="slidenum">
              <a:rPr lang="en-US" smtClean="0"/>
              <a:t>43</a:t>
            </a:fld>
            <a:endParaRPr lang="en-US"/>
          </a:p>
        </p:txBody>
      </p:sp>
    </p:spTree>
    <p:extLst>
      <p:ext uri="{BB962C8B-B14F-4D97-AF65-F5344CB8AC3E}">
        <p14:creationId xmlns:p14="http://schemas.microsoft.com/office/powerpoint/2010/main" val="3802038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D69905B-3A38-8BAC-4D5B-B184F9FD9376}"/>
              </a:ext>
            </a:extLst>
          </p:cNvPr>
          <p:cNvPicPr>
            <a:picLocks noChangeAspect="1"/>
          </p:cNvPicPr>
          <p:nvPr/>
        </p:nvPicPr>
        <p:blipFill>
          <a:blip r:embed="rId2"/>
          <a:stretch>
            <a:fillRect/>
          </a:stretch>
        </p:blipFill>
        <p:spPr>
          <a:xfrm>
            <a:off x="420414" y="0"/>
            <a:ext cx="11351172" cy="6858000"/>
          </a:xfrm>
          <a:prstGeom prst="rect">
            <a:avLst/>
          </a:prstGeom>
        </p:spPr>
      </p:pic>
      <p:sp>
        <p:nvSpPr>
          <p:cNvPr id="17" name="Title 3">
            <a:extLst>
              <a:ext uri="{FF2B5EF4-FFF2-40B4-BE49-F238E27FC236}">
                <a16:creationId xmlns:a16="http://schemas.microsoft.com/office/drawing/2014/main" id="{31D30A29-3092-1E19-5B13-21E5A507A381}"/>
              </a:ext>
            </a:extLst>
          </p:cNvPr>
          <p:cNvSpPr>
            <a:spLocks noGrp="1"/>
          </p:cNvSpPr>
          <p:nvPr>
            <p:ph type="title"/>
          </p:nvPr>
        </p:nvSpPr>
        <p:spPr>
          <a:xfrm>
            <a:off x="3055396" y="2766218"/>
            <a:ext cx="6081205" cy="1325563"/>
          </a:xfrm>
          <a:solidFill>
            <a:srgbClr val="FFFFCC"/>
          </a:solidFill>
          <a:ln>
            <a:solidFill>
              <a:schemeClr val="tx1"/>
            </a:solidFill>
          </a:ln>
          <a:effectLst>
            <a:outerShdw blurRad="50800" dist="38100" dir="2700000" algn="tl" rotWithShape="0">
              <a:prstClr val="black">
                <a:alpha val="40000"/>
              </a:prstClr>
            </a:outerShdw>
          </a:effectLst>
        </p:spPr>
        <p:txBody>
          <a:bodyPr/>
          <a:lstStyle/>
          <a:p>
            <a:pPr algn="ctr"/>
            <a:r>
              <a:rPr lang="en-US" dirty="0"/>
              <a:t>Protocols</a:t>
            </a:r>
          </a:p>
        </p:txBody>
      </p:sp>
      <p:sp>
        <p:nvSpPr>
          <p:cNvPr id="22" name="Slide Number Placeholder 21">
            <a:extLst>
              <a:ext uri="{FF2B5EF4-FFF2-40B4-BE49-F238E27FC236}">
                <a16:creationId xmlns:a16="http://schemas.microsoft.com/office/drawing/2014/main" id="{DD5A2FC9-8ABD-8F63-2E5F-83E8CEC81D80}"/>
              </a:ext>
            </a:extLst>
          </p:cNvPr>
          <p:cNvSpPr>
            <a:spLocks noGrp="1"/>
          </p:cNvSpPr>
          <p:nvPr>
            <p:ph type="sldNum" sz="quarter" idx="12"/>
          </p:nvPr>
        </p:nvSpPr>
        <p:spPr/>
        <p:txBody>
          <a:bodyPr/>
          <a:lstStyle/>
          <a:p>
            <a:fld id="{713454D8-387F-478A-925F-137CDA56CE39}" type="slidenum">
              <a:rPr lang="en-US" smtClean="0"/>
              <a:t>44</a:t>
            </a:fld>
            <a:endParaRPr lang="en-US"/>
          </a:p>
        </p:txBody>
      </p:sp>
    </p:spTree>
    <p:extLst>
      <p:ext uri="{BB962C8B-B14F-4D97-AF65-F5344CB8AC3E}">
        <p14:creationId xmlns:p14="http://schemas.microsoft.com/office/powerpoint/2010/main" val="25492628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8CF9D0B-FE09-2F6F-B914-3078B3491EC8}"/>
              </a:ext>
            </a:extLst>
          </p:cNvPr>
          <p:cNvPicPr>
            <a:picLocks noChangeAspect="1"/>
          </p:cNvPicPr>
          <p:nvPr/>
        </p:nvPicPr>
        <p:blipFill>
          <a:blip r:embed="rId2"/>
          <a:stretch>
            <a:fillRect/>
          </a:stretch>
        </p:blipFill>
        <p:spPr>
          <a:xfrm>
            <a:off x="420414" y="0"/>
            <a:ext cx="11351172" cy="6858000"/>
          </a:xfrm>
          <a:prstGeom prst="rect">
            <a:avLst/>
          </a:prstGeom>
        </p:spPr>
      </p:pic>
      <p:sp>
        <p:nvSpPr>
          <p:cNvPr id="11" name="Slide Number Placeholder 10">
            <a:extLst>
              <a:ext uri="{FF2B5EF4-FFF2-40B4-BE49-F238E27FC236}">
                <a16:creationId xmlns:a16="http://schemas.microsoft.com/office/drawing/2014/main" id="{6CD998FF-9B82-FA19-276E-FC00B9C297D9}"/>
              </a:ext>
            </a:extLst>
          </p:cNvPr>
          <p:cNvSpPr>
            <a:spLocks noGrp="1"/>
          </p:cNvSpPr>
          <p:nvPr>
            <p:ph type="sldNum" sz="quarter" idx="12"/>
          </p:nvPr>
        </p:nvSpPr>
        <p:spPr/>
        <p:txBody>
          <a:bodyPr/>
          <a:lstStyle/>
          <a:p>
            <a:fld id="{713454D8-387F-478A-925F-137CDA56CE39}" type="slidenum">
              <a:rPr lang="en-US" smtClean="0"/>
              <a:t>45</a:t>
            </a:fld>
            <a:endParaRPr lang="en-US"/>
          </a:p>
        </p:txBody>
      </p:sp>
    </p:spTree>
    <p:extLst>
      <p:ext uri="{BB962C8B-B14F-4D97-AF65-F5344CB8AC3E}">
        <p14:creationId xmlns:p14="http://schemas.microsoft.com/office/powerpoint/2010/main" val="37099333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9045D55-CE94-E384-9B7E-26857E0A58C0}"/>
              </a:ext>
            </a:extLst>
          </p:cNvPr>
          <p:cNvPicPr>
            <a:picLocks noChangeAspect="1"/>
          </p:cNvPicPr>
          <p:nvPr/>
        </p:nvPicPr>
        <p:blipFill>
          <a:blip r:embed="rId2"/>
          <a:stretch>
            <a:fillRect/>
          </a:stretch>
        </p:blipFill>
        <p:spPr>
          <a:xfrm>
            <a:off x="420414" y="0"/>
            <a:ext cx="11351172" cy="6858000"/>
          </a:xfrm>
          <a:prstGeom prst="rect">
            <a:avLst/>
          </a:prstGeom>
        </p:spPr>
      </p:pic>
      <p:sp>
        <p:nvSpPr>
          <p:cNvPr id="11" name="Slide Number Placeholder 10">
            <a:extLst>
              <a:ext uri="{FF2B5EF4-FFF2-40B4-BE49-F238E27FC236}">
                <a16:creationId xmlns:a16="http://schemas.microsoft.com/office/drawing/2014/main" id="{F5266A47-6342-34E0-77A5-5969F92D15E4}"/>
              </a:ext>
            </a:extLst>
          </p:cNvPr>
          <p:cNvSpPr>
            <a:spLocks noGrp="1"/>
          </p:cNvSpPr>
          <p:nvPr>
            <p:ph type="sldNum" sz="quarter" idx="12"/>
          </p:nvPr>
        </p:nvSpPr>
        <p:spPr/>
        <p:txBody>
          <a:bodyPr/>
          <a:lstStyle/>
          <a:p>
            <a:fld id="{713454D8-387F-478A-925F-137CDA56CE39}" type="slidenum">
              <a:rPr lang="en-US" smtClean="0"/>
              <a:t>46</a:t>
            </a:fld>
            <a:endParaRPr lang="en-US"/>
          </a:p>
        </p:txBody>
      </p:sp>
    </p:spTree>
    <p:extLst>
      <p:ext uri="{BB962C8B-B14F-4D97-AF65-F5344CB8AC3E}">
        <p14:creationId xmlns:p14="http://schemas.microsoft.com/office/powerpoint/2010/main" val="15694346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FEDD54-66A9-1101-2FC2-E033358A0F4B}"/>
              </a:ext>
            </a:extLst>
          </p:cNvPr>
          <p:cNvPicPr>
            <a:picLocks noChangeAspect="1"/>
          </p:cNvPicPr>
          <p:nvPr/>
        </p:nvPicPr>
        <p:blipFill rotWithShape="1">
          <a:blip r:embed="rId2"/>
          <a:srcRect b="51991"/>
          <a:stretch/>
        </p:blipFill>
        <p:spPr>
          <a:xfrm>
            <a:off x="420414" y="0"/>
            <a:ext cx="11351172" cy="3292475"/>
          </a:xfrm>
          <a:prstGeom prst="rect">
            <a:avLst/>
          </a:prstGeom>
        </p:spPr>
      </p:pic>
      <p:pic>
        <p:nvPicPr>
          <p:cNvPr id="5" name="Picture 4">
            <a:extLst>
              <a:ext uri="{FF2B5EF4-FFF2-40B4-BE49-F238E27FC236}">
                <a16:creationId xmlns:a16="http://schemas.microsoft.com/office/drawing/2014/main" id="{06252DC7-3079-793B-D512-AF8873180B1F}"/>
              </a:ext>
            </a:extLst>
          </p:cNvPr>
          <p:cNvPicPr>
            <a:picLocks noChangeAspect="1"/>
          </p:cNvPicPr>
          <p:nvPr/>
        </p:nvPicPr>
        <p:blipFill rotWithShape="1">
          <a:blip r:embed="rId3"/>
          <a:srcRect b="51991"/>
          <a:stretch/>
        </p:blipFill>
        <p:spPr>
          <a:xfrm>
            <a:off x="420414" y="3429000"/>
            <a:ext cx="11351172" cy="3292475"/>
          </a:xfrm>
          <a:prstGeom prst="rect">
            <a:avLst/>
          </a:prstGeom>
        </p:spPr>
      </p:pic>
      <p:sp>
        <p:nvSpPr>
          <p:cNvPr id="11" name="Slide Number Placeholder 10">
            <a:extLst>
              <a:ext uri="{FF2B5EF4-FFF2-40B4-BE49-F238E27FC236}">
                <a16:creationId xmlns:a16="http://schemas.microsoft.com/office/drawing/2014/main" id="{CB6DFCB7-26C0-1C02-F754-79BE887ADB62}"/>
              </a:ext>
            </a:extLst>
          </p:cNvPr>
          <p:cNvSpPr>
            <a:spLocks noGrp="1"/>
          </p:cNvSpPr>
          <p:nvPr>
            <p:ph type="sldNum" sz="quarter" idx="12"/>
          </p:nvPr>
        </p:nvSpPr>
        <p:spPr/>
        <p:txBody>
          <a:bodyPr/>
          <a:lstStyle/>
          <a:p>
            <a:fld id="{713454D8-387F-478A-925F-137CDA56CE39}" type="slidenum">
              <a:rPr lang="en-US" smtClean="0"/>
              <a:t>47</a:t>
            </a:fld>
            <a:endParaRPr lang="en-US"/>
          </a:p>
        </p:txBody>
      </p:sp>
    </p:spTree>
    <p:extLst>
      <p:ext uri="{BB962C8B-B14F-4D97-AF65-F5344CB8AC3E}">
        <p14:creationId xmlns:p14="http://schemas.microsoft.com/office/powerpoint/2010/main" val="42593620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43D1787-5963-195B-23C6-5E315F4F8BA5}"/>
              </a:ext>
            </a:extLst>
          </p:cNvPr>
          <p:cNvSpPr>
            <a:spLocks noGrp="1"/>
          </p:cNvSpPr>
          <p:nvPr>
            <p:ph type="title"/>
          </p:nvPr>
        </p:nvSpPr>
        <p:spPr/>
        <p:txBody>
          <a:bodyPr/>
          <a:lstStyle/>
          <a:p>
            <a:r>
              <a:rPr lang="en-US" dirty="0"/>
              <a:t>End</a:t>
            </a:r>
          </a:p>
        </p:txBody>
      </p:sp>
      <p:sp>
        <p:nvSpPr>
          <p:cNvPr id="5" name="Text Placeholder 4">
            <a:extLst>
              <a:ext uri="{FF2B5EF4-FFF2-40B4-BE49-F238E27FC236}">
                <a16:creationId xmlns:a16="http://schemas.microsoft.com/office/drawing/2014/main" id="{D63B5AA7-8456-1F2E-CD86-733D740CB9FF}"/>
              </a:ext>
            </a:extLst>
          </p:cNvPr>
          <p:cNvSpPr>
            <a:spLocks noGrp="1"/>
          </p:cNvSpPr>
          <p:nvPr>
            <p:ph type="body" idx="1"/>
          </p:nvPr>
        </p:nvSpPr>
        <p:spPr/>
        <p:txBody>
          <a:bodyPr/>
          <a:lstStyle/>
          <a:p>
            <a:endParaRPr lang="en-US"/>
          </a:p>
        </p:txBody>
      </p:sp>
      <p:grpSp>
        <p:nvGrpSpPr>
          <p:cNvPr id="2" name="Group 1">
            <a:extLst>
              <a:ext uri="{FF2B5EF4-FFF2-40B4-BE49-F238E27FC236}">
                <a16:creationId xmlns:a16="http://schemas.microsoft.com/office/drawing/2014/main" id="{0F46F1D7-4E9F-897A-EAFF-A89448C81D77}"/>
              </a:ext>
            </a:extLst>
          </p:cNvPr>
          <p:cNvGrpSpPr/>
          <p:nvPr/>
        </p:nvGrpSpPr>
        <p:grpSpPr>
          <a:xfrm>
            <a:off x="5715000" y="400050"/>
            <a:ext cx="6477000" cy="6457950"/>
            <a:chOff x="5715000" y="400050"/>
            <a:chExt cx="6477000" cy="6457950"/>
          </a:xfrm>
        </p:grpSpPr>
        <p:pic>
          <p:nvPicPr>
            <p:cNvPr id="3074" name="Picture 2" descr="How to Draw an Oak Tree - Really Easy Drawing Tutorial">
              <a:extLst>
                <a:ext uri="{FF2B5EF4-FFF2-40B4-BE49-F238E27FC236}">
                  <a16:creationId xmlns:a16="http://schemas.microsoft.com/office/drawing/2014/main" id="{8085E832-AB03-E07F-3E42-59BDA907F9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400050"/>
              <a:ext cx="6477000" cy="64579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vector graphics&#10;&#10;Description automatically generated">
              <a:extLst>
                <a:ext uri="{FF2B5EF4-FFF2-40B4-BE49-F238E27FC236}">
                  <a16:creationId xmlns:a16="http://schemas.microsoft.com/office/drawing/2014/main" id="{A4242509-167D-00A9-488A-07B1ECF0A6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873970">
              <a:off x="8100291" y="1708673"/>
              <a:ext cx="313782" cy="313782"/>
            </a:xfrm>
            <a:prstGeom prst="rect">
              <a:avLst/>
            </a:prstGeom>
          </p:spPr>
        </p:pic>
        <p:pic>
          <p:nvPicPr>
            <p:cNvPr id="8" name="Picture 7" descr="A picture containing vector graphics&#10;&#10;Description automatically generated">
              <a:extLst>
                <a:ext uri="{FF2B5EF4-FFF2-40B4-BE49-F238E27FC236}">
                  <a16:creationId xmlns:a16="http://schemas.microsoft.com/office/drawing/2014/main" id="{42F900A6-69C9-3E45-9642-921EA947B8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68233" y="1790430"/>
              <a:ext cx="313782" cy="313782"/>
            </a:xfrm>
            <a:prstGeom prst="rect">
              <a:avLst/>
            </a:prstGeom>
          </p:spPr>
        </p:pic>
        <p:pic>
          <p:nvPicPr>
            <p:cNvPr id="9" name="Picture 8" descr="A picture containing vector graphics&#10;&#10;Description automatically generated">
              <a:extLst>
                <a:ext uri="{FF2B5EF4-FFF2-40B4-BE49-F238E27FC236}">
                  <a16:creationId xmlns:a16="http://schemas.microsoft.com/office/drawing/2014/main" id="{5F1A4785-67CD-5784-32A6-EC0B028B8E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468606">
              <a:off x="8409699" y="1705930"/>
              <a:ext cx="313782" cy="313782"/>
            </a:xfrm>
            <a:prstGeom prst="rect">
              <a:avLst/>
            </a:prstGeom>
          </p:spPr>
        </p:pic>
        <p:pic>
          <p:nvPicPr>
            <p:cNvPr id="10" name="Picture 9" descr="A picture containing vector graphics&#10;&#10;Description automatically generated">
              <a:extLst>
                <a:ext uri="{FF2B5EF4-FFF2-40B4-BE49-F238E27FC236}">
                  <a16:creationId xmlns:a16="http://schemas.microsoft.com/office/drawing/2014/main" id="{F5C472A3-023B-8E15-95D7-96F6817611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873970">
              <a:off x="6916810" y="2461148"/>
              <a:ext cx="313782" cy="313782"/>
            </a:xfrm>
            <a:prstGeom prst="rect">
              <a:avLst/>
            </a:prstGeom>
          </p:spPr>
        </p:pic>
        <p:pic>
          <p:nvPicPr>
            <p:cNvPr id="11" name="Picture 10" descr="A picture containing vector graphics&#10;&#10;Description automatically generated">
              <a:extLst>
                <a:ext uri="{FF2B5EF4-FFF2-40B4-BE49-F238E27FC236}">
                  <a16:creationId xmlns:a16="http://schemas.microsoft.com/office/drawing/2014/main" id="{B6160042-7A45-9005-C7F9-034A26F635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4752" y="2542905"/>
              <a:ext cx="313782" cy="313782"/>
            </a:xfrm>
            <a:prstGeom prst="rect">
              <a:avLst/>
            </a:prstGeom>
          </p:spPr>
        </p:pic>
        <p:pic>
          <p:nvPicPr>
            <p:cNvPr id="12" name="Picture 11" descr="A picture containing vector graphics&#10;&#10;Description automatically generated">
              <a:extLst>
                <a:ext uri="{FF2B5EF4-FFF2-40B4-BE49-F238E27FC236}">
                  <a16:creationId xmlns:a16="http://schemas.microsoft.com/office/drawing/2014/main" id="{BBE6D7A3-8CE8-8A3B-F46A-BE93717A84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468606">
              <a:off x="7226218" y="2458405"/>
              <a:ext cx="313782" cy="313782"/>
            </a:xfrm>
            <a:prstGeom prst="rect">
              <a:avLst/>
            </a:prstGeom>
          </p:spPr>
        </p:pic>
        <p:pic>
          <p:nvPicPr>
            <p:cNvPr id="13" name="Picture 12" descr="A picture containing vector graphics&#10;&#10;Description automatically generated">
              <a:extLst>
                <a:ext uri="{FF2B5EF4-FFF2-40B4-BE49-F238E27FC236}">
                  <a16:creationId xmlns:a16="http://schemas.microsoft.com/office/drawing/2014/main" id="{34E54B35-D2AE-0839-558C-1A1D45CF4A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873970">
              <a:off x="9175210" y="1417433"/>
              <a:ext cx="313782" cy="313782"/>
            </a:xfrm>
            <a:prstGeom prst="rect">
              <a:avLst/>
            </a:prstGeom>
          </p:spPr>
        </p:pic>
        <p:pic>
          <p:nvPicPr>
            <p:cNvPr id="14" name="Picture 13" descr="A picture containing vector graphics&#10;&#10;Description automatically generated">
              <a:extLst>
                <a:ext uri="{FF2B5EF4-FFF2-40B4-BE49-F238E27FC236}">
                  <a16:creationId xmlns:a16="http://schemas.microsoft.com/office/drawing/2014/main" id="{A09C6A34-89F5-9904-A1C1-4A855C280D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43152" y="1499190"/>
              <a:ext cx="313782" cy="313782"/>
            </a:xfrm>
            <a:prstGeom prst="rect">
              <a:avLst/>
            </a:prstGeom>
          </p:spPr>
        </p:pic>
        <p:pic>
          <p:nvPicPr>
            <p:cNvPr id="15" name="Picture 14" descr="A picture containing vector graphics&#10;&#10;Description automatically generated">
              <a:extLst>
                <a:ext uri="{FF2B5EF4-FFF2-40B4-BE49-F238E27FC236}">
                  <a16:creationId xmlns:a16="http://schemas.microsoft.com/office/drawing/2014/main" id="{73A25948-EED6-332A-C121-7A753582EE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468606">
              <a:off x="9484618" y="1414690"/>
              <a:ext cx="313782" cy="313782"/>
            </a:xfrm>
            <a:prstGeom prst="rect">
              <a:avLst/>
            </a:prstGeom>
          </p:spPr>
        </p:pic>
        <p:pic>
          <p:nvPicPr>
            <p:cNvPr id="16" name="Picture 15" descr="A picture containing vector graphics&#10;&#10;Description automatically generated">
              <a:extLst>
                <a:ext uri="{FF2B5EF4-FFF2-40B4-BE49-F238E27FC236}">
                  <a16:creationId xmlns:a16="http://schemas.microsoft.com/office/drawing/2014/main" id="{ECFF8365-B79E-6B88-0B32-74334C08E5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873970">
              <a:off x="10010053" y="2323035"/>
              <a:ext cx="313782" cy="313782"/>
            </a:xfrm>
            <a:prstGeom prst="rect">
              <a:avLst/>
            </a:prstGeom>
          </p:spPr>
        </p:pic>
        <p:pic>
          <p:nvPicPr>
            <p:cNvPr id="17" name="Picture 16" descr="A picture containing vector graphics&#10;&#10;Description automatically generated">
              <a:extLst>
                <a:ext uri="{FF2B5EF4-FFF2-40B4-BE49-F238E27FC236}">
                  <a16:creationId xmlns:a16="http://schemas.microsoft.com/office/drawing/2014/main" id="{2167398C-5A96-F901-8A95-CBA2D34587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995" y="2404792"/>
              <a:ext cx="313782" cy="313782"/>
            </a:xfrm>
            <a:prstGeom prst="rect">
              <a:avLst/>
            </a:prstGeom>
          </p:spPr>
        </p:pic>
        <p:pic>
          <p:nvPicPr>
            <p:cNvPr id="18" name="Picture 17" descr="A picture containing vector graphics&#10;&#10;Description automatically generated">
              <a:extLst>
                <a:ext uri="{FF2B5EF4-FFF2-40B4-BE49-F238E27FC236}">
                  <a16:creationId xmlns:a16="http://schemas.microsoft.com/office/drawing/2014/main" id="{720F46AA-F9B2-2ADC-0E7E-0A9944B146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468606">
              <a:off x="10319461" y="2320292"/>
              <a:ext cx="313782" cy="313782"/>
            </a:xfrm>
            <a:prstGeom prst="rect">
              <a:avLst/>
            </a:prstGeom>
          </p:spPr>
        </p:pic>
        <p:pic>
          <p:nvPicPr>
            <p:cNvPr id="19" name="Picture 18" descr="A picture containing vector graphics&#10;&#10;Description automatically generated">
              <a:extLst>
                <a:ext uri="{FF2B5EF4-FFF2-40B4-BE49-F238E27FC236}">
                  <a16:creationId xmlns:a16="http://schemas.microsoft.com/office/drawing/2014/main" id="{674B27D2-029A-FA3D-F0AC-9FC229D20A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873970">
              <a:off x="11051198" y="2702538"/>
              <a:ext cx="313782" cy="313782"/>
            </a:xfrm>
            <a:prstGeom prst="rect">
              <a:avLst/>
            </a:prstGeom>
          </p:spPr>
        </p:pic>
        <p:pic>
          <p:nvPicPr>
            <p:cNvPr id="20" name="Picture 19" descr="A picture containing vector graphics&#10;&#10;Description automatically generated">
              <a:extLst>
                <a:ext uri="{FF2B5EF4-FFF2-40B4-BE49-F238E27FC236}">
                  <a16:creationId xmlns:a16="http://schemas.microsoft.com/office/drawing/2014/main" id="{1D57DC76-FE6D-223B-9018-E8CC55954A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19140" y="2784295"/>
              <a:ext cx="313782" cy="313782"/>
            </a:xfrm>
            <a:prstGeom prst="rect">
              <a:avLst/>
            </a:prstGeom>
          </p:spPr>
        </p:pic>
        <p:pic>
          <p:nvPicPr>
            <p:cNvPr id="21" name="Picture 20" descr="A picture containing vector graphics&#10;&#10;Description automatically generated">
              <a:extLst>
                <a:ext uri="{FF2B5EF4-FFF2-40B4-BE49-F238E27FC236}">
                  <a16:creationId xmlns:a16="http://schemas.microsoft.com/office/drawing/2014/main" id="{54E9C7D8-2956-034F-973C-C168ECFFB1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468606">
              <a:off x="11360606" y="2699795"/>
              <a:ext cx="313782" cy="313782"/>
            </a:xfrm>
            <a:prstGeom prst="rect">
              <a:avLst/>
            </a:prstGeom>
          </p:spPr>
        </p:pic>
        <p:pic>
          <p:nvPicPr>
            <p:cNvPr id="22" name="Picture 21" descr="A picture containing vector graphics&#10;&#10;Description automatically generated">
              <a:extLst>
                <a:ext uri="{FF2B5EF4-FFF2-40B4-BE49-F238E27FC236}">
                  <a16:creationId xmlns:a16="http://schemas.microsoft.com/office/drawing/2014/main" id="{063AAE28-FFC2-86ED-7D93-B40A919E07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95" y="2979215"/>
              <a:ext cx="313782" cy="313782"/>
            </a:xfrm>
            <a:prstGeom prst="rect">
              <a:avLst/>
            </a:prstGeom>
          </p:spPr>
        </p:pic>
        <p:pic>
          <p:nvPicPr>
            <p:cNvPr id="23" name="Picture 22" descr="A picture containing vector graphics&#10;&#10;Description automatically generated">
              <a:extLst>
                <a:ext uri="{FF2B5EF4-FFF2-40B4-BE49-F238E27FC236}">
                  <a16:creationId xmlns:a16="http://schemas.microsoft.com/office/drawing/2014/main" id="{5DA53ACB-737A-9401-EAB7-BEE77549ED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474613">
              <a:off x="6536088" y="2937098"/>
              <a:ext cx="313782" cy="313782"/>
            </a:xfrm>
            <a:prstGeom prst="rect">
              <a:avLst/>
            </a:prstGeom>
          </p:spPr>
        </p:pic>
        <p:pic>
          <p:nvPicPr>
            <p:cNvPr id="24" name="Picture 23" descr="A picture containing vector graphics&#10;&#10;Description automatically generated">
              <a:extLst>
                <a:ext uri="{FF2B5EF4-FFF2-40B4-BE49-F238E27FC236}">
                  <a16:creationId xmlns:a16="http://schemas.microsoft.com/office/drawing/2014/main" id="{D0FF578F-6589-4DAC-375C-EC5104C163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3336" y="2809286"/>
              <a:ext cx="313782" cy="313782"/>
            </a:xfrm>
            <a:prstGeom prst="rect">
              <a:avLst/>
            </a:prstGeom>
          </p:spPr>
        </p:pic>
        <p:pic>
          <p:nvPicPr>
            <p:cNvPr id="25" name="Picture 24" descr="A picture containing vector graphics&#10;&#10;Description automatically generated">
              <a:extLst>
                <a:ext uri="{FF2B5EF4-FFF2-40B4-BE49-F238E27FC236}">
                  <a16:creationId xmlns:a16="http://schemas.microsoft.com/office/drawing/2014/main" id="{A91640E9-2CB5-16C5-303E-F2B1F4DF5C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474613">
              <a:off x="8293329" y="2767169"/>
              <a:ext cx="313782" cy="313782"/>
            </a:xfrm>
            <a:prstGeom prst="rect">
              <a:avLst/>
            </a:prstGeom>
          </p:spPr>
        </p:pic>
        <p:pic>
          <p:nvPicPr>
            <p:cNvPr id="26" name="Picture 25" descr="A picture containing vector graphics&#10;&#10;Description automatically generated">
              <a:extLst>
                <a:ext uri="{FF2B5EF4-FFF2-40B4-BE49-F238E27FC236}">
                  <a16:creationId xmlns:a16="http://schemas.microsoft.com/office/drawing/2014/main" id="{2333CECE-BA77-8DF4-7CAB-951DC849C7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110" y="2621139"/>
              <a:ext cx="313782" cy="313782"/>
            </a:xfrm>
            <a:prstGeom prst="rect">
              <a:avLst/>
            </a:prstGeom>
          </p:spPr>
        </p:pic>
        <p:pic>
          <p:nvPicPr>
            <p:cNvPr id="27" name="Picture 26" descr="A picture containing vector graphics&#10;&#10;Description automatically generated">
              <a:extLst>
                <a:ext uri="{FF2B5EF4-FFF2-40B4-BE49-F238E27FC236}">
                  <a16:creationId xmlns:a16="http://schemas.microsoft.com/office/drawing/2014/main" id="{2C87C95D-7138-41A8-FCAD-8AD738FAA6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91645">
              <a:off x="7826570" y="2624731"/>
              <a:ext cx="313782" cy="313782"/>
            </a:xfrm>
            <a:prstGeom prst="rect">
              <a:avLst/>
            </a:prstGeom>
          </p:spPr>
        </p:pic>
        <p:pic>
          <p:nvPicPr>
            <p:cNvPr id="28" name="Picture 27" descr="A picture containing vector graphics&#10;&#10;Description automatically generated">
              <a:extLst>
                <a:ext uri="{FF2B5EF4-FFF2-40B4-BE49-F238E27FC236}">
                  <a16:creationId xmlns:a16="http://schemas.microsoft.com/office/drawing/2014/main" id="{51B171D2-2E47-65D1-5A4A-F75C93EA05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474613">
              <a:off x="9368857" y="2674329"/>
              <a:ext cx="313782" cy="313782"/>
            </a:xfrm>
            <a:prstGeom prst="rect">
              <a:avLst/>
            </a:prstGeom>
          </p:spPr>
        </p:pic>
        <p:pic>
          <p:nvPicPr>
            <p:cNvPr id="29" name="Picture 28" descr="A picture containing vector graphics&#10;&#10;Description automatically generated">
              <a:extLst>
                <a:ext uri="{FF2B5EF4-FFF2-40B4-BE49-F238E27FC236}">
                  <a16:creationId xmlns:a16="http://schemas.microsoft.com/office/drawing/2014/main" id="{6D481362-66CF-810A-61BF-C112D976EA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0318" y="2652513"/>
              <a:ext cx="313782" cy="313782"/>
            </a:xfrm>
            <a:prstGeom prst="rect">
              <a:avLst/>
            </a:prstGeom>
          </p:spPr>
        </p:pic>
      </p:grpSp>
      <p:sp>
        <p:nvSpPr>
          <p:cNvPr id="31" name="Slide Number Placeholder 30">
            <a:extLst>
              <a:ext uri="{FF2B5EF4-FFF2-40B4-BE49-F238E27FC236}">
                <a16:creationId xmlns:a16="http://schemas.microsoft.com/office/drawing/2014/main" id="{CCB1B733-1FCC-2E42-EA43-EAA5B89C84B2}"/>
              </a:ext>
            </a:extLst>
          </p:cNvPr>
          <p:cNvSpPr>
            <a:spLocks noGrp="1"/>
          </p:cNvSpPr>
          <p:nvPr>
            <p:ph type="sldNum" sz="quarter" idx="12"/>
          </p:nvPr>
        </p:nvSpPr>
        <p:spPr/>
        <p:txBody>
          <a:bodyPr/>
          <a:lstStyle/>
          <a:p>
            <a:fld id="{713454D8-387F-478A-925F-137CDA56CE39}" type="slidenum">
              <a:rPr lang="en-US" smtClean="0"/>
              <a:t>48</a:t>
            </a:fld>
            <a:endParaRPr lang="en-US"/>
          </a:p>
        </p:txBody>
      </p:sp>
    </p:spTree>
    <p:extLst>
      <p:ext uri="{BB962C8B-B14F-4D97-AF65-F5344CB8AC3E}">
        <p14:creationId xmlns:p14="http://schemas.microsoft.com/office/powerpoint/2010/main" val="32700067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33331-4BC7-A8A4-F514-2C24CA8EF40D}"/>
              </a:ext>
            </a:extLst>
          </p:cNvPr>
          <p:cNvSpPr>
            <a:spLocks noGrp="1"/>
          </p:cNvSpPr>
          <p:nvPr>
            <p:ph type="title"/>
          </p:nvPr>
        </p:nvSpPr>
        <p:spPr/>
        <p:txBody>
          <a:bodyPr/>
          <a:lstStyle/>
          <a:p>
            <a:r>
              <a:rPr lang="en-US" dirty="0"/>
              <a:t>Appendix: files used as examples</a:t>
            </a:r>
          </a:p>
        </p:txBody>
      </p:sp>
      <p:sp>
        <p:nvSpPr>
          <p:cNvPr id="3" name="Content Placeholder 2">
            <a:extLst>
              <a:ext uri="{FF2B5EF4-FFF2-40B4-BE49-F238E27FC236}">
                <a16:creationId xmlns:a16="http://schemas.microsoft.com/office/drawing/2014/main" id="{3B9F0047-8620-5784-0A41-88D990DF2A34}"/>
              </a:ext>
            </a:extLst>
          </p:cNvPr>
          <p:cNvSpPr>
            <a:spLocks noGrp="1"/>
          </p:cNvSpPr>
          <p:nvPr>
            <p:ph idx="1"/>
          </p:nvPr>
        </p:nvSpPr>
        <p:spPr/>
        <p:txBody>
          <a:bodyPr>
            <a:normAutofit/>
          </a:bodyPr>
          <a:lstStyle/>
          <a:p>
            <a:r>
              <a:rPr lang="en-US" dirty="0"/>
              <a:t>Multi circuits: </a:t>
            </a:r>
            <a:br>
              <a:rPr lang="en-US" dirty="0"/>
            </a:br>
            <a:r>
              <a:rPr lang="en-US" dirty="0"/>
              <a:t>HCMCBXFB012-E5000001__G202210111058_a007(0)</a:t>
            </a:r>
          </a:p>
          <a:p>
            <a:r>
              <a:rPr lang="en-US" dirty="0"/>
              <a:t>Precursor quantification:</a:t>
            </a:r>
            <a:br>
              <a:rPr lang="en-US" dirty="0"/>
            </a:br>
            <a:r>
              <a:rPr lang="en-US" dirty="0"/>
              <a:t>CRMHRMM_M001-CR000011__C2112061409_a009(0)</a:t>
            </a:r>
          </a:p>
          <a:p>
            <a:r>
              <a:rPr lang="en-US" dirty="0"/>
              <a:t>Many quench segments:</a:t>
            </a:r>
            <a:br>
              <a:rPr lang="en-US" dirty="0"/>
            </a:br>
            <a:r>
              <a:rPr lang="en-US" dirty="0"/>
              <a:t>HCMQXFM001-CR000078__C2302280941_a001(0)</a:t>
            </a:r>
          </a:p>
          <a:p>
            <a:r>
              <a:rPr lang="en-US" dirty="0"/>
              <a:t>QH analysis:</a:t>
            </a:r>
            <a:br>
              <a:rPr lang="en-US" dirty="0"/>
            </a:br>
            <a:r>
              <a:rPr lang="en-US" dirty="0"/>
              <a:t>HCLMQXFBT01-CR000004__G202209071633_na040(0)</a:t>
            </a:r>
          </a:p>
        </p:txBody>
      </p:sp>
      <p:sp>
        <p:nvSpPr>
          <p:cNvPr id="4" name="Slide Number Placeholder 3">
            <a:extLst>
              <a:ext uri="{FF2B5EF4-FFF2-40B4-BE49-F238E27FC236}">
                <a16:creationId xmlns:a16="http://schemas.microsoft.com/office/drawing/2014/main" id="{2EF5970B-C1F3-AA1E-99C8-80320E97C581}"/>
              </a:ext>
            </a:extLst>
          </p:cNvPr>
          <p:cNvSpPr>
            <a:spLocks noGrp="1"/>
          </p:cNvSpPr>
          <p:nvPr>
            <p:ph type="sldNum" sz="quarter" idx="12"/>
          </p:nvPr>
        </p:nvSpPr>
        <p:spPr/>
        <p:txBody>
          <a:bodyPr/>
          <a:lstStyle/>
          <a:p>
            <a:fld id="{713454D8-387F-478A-925F-137CDA56CE39}" type="slidenum">
              <a:rPr lang="en-US" smtClean="0"/>
              <a:t>49</a:t>
            </a:fld>
            <a:endParaRPr lang="en-US"/>
          </a:p>
        </p:txBody>
      </p:sp>
    </p:spTree>
    <p:extLst>
      <p:ext uri="{BB962C8B-B14F-4D97-AF65-F5344CB8AC3E}">
        <p14:creationId xmlns:p14="http://schemas.microsoft.com/office/powerpoint/2010/main" val="3301048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86D3E-2A99-C39E-7E8B-C921CDEBFDB4}"/>
              </a:ext>
            </a:extLst>
          </p:cNvPr>
          <p:cNvSpPr>
            <a:spLocks noGrp="1"/>
          </p:cNvSpPr>
          <p:nvPr>
            <p:ph type="title"/>
          </p:nvPr>
        </p:nvSpPr>
        <p:spPr/>
        <p:txBody>
          <a:bodyPr/>
          <a:lstStyle/>
          <a:p>
            <a:r>
              <a:rPr lang="en-US" dirty="0"/>
              <a:t>Why are we even doing this training?</a:t>
            </a:r>
          </a:p>
        </p:txBody>
      </p:sp>
      <p:sp>
        <p:nvSpPr>
          <p:cNvPr id="3" name="Content Placeholder 2">
            <a:extLst>
              <a:ext uri="{FF2B5EF4-FFF2-40B4-BE49-F238E27FC236}">
                <a16:creationId xmlns:a16="http://schemas.microsoft.com/office/drawing/2014/main" id="{6A86961B-B7F2-5734-C7E8-180FDE327151}"/>
              </a:ext>
            </a:extLst>
          </p:cNvPr>
          <p:cNvSpPr>
            <a:spLocks noGrp="1"/>
          </p:cNvSpPr>
          <p:nvPr>
            <p:ph idx="1"/>
          </p:nvPr>
        </p:nvSpPr>
        <p:spPr>
          <a:xfrm>
            <a:off x="5974080" y="1825625"/>
            <a:ext cx="5379720" cy="4351338"/>
          </a:xfrm>
        </p:spPr>
        <p:txBody>
          <a:bodyPr/>
          <a:lstStyle/>
          <a:p>
            <a:r>
              <a:rPr lang="en-US"/>
              <a:t>Since OAQ is the entry point for quench data into Carpenter, we need to make sure we all use the same conventions to have consistent processed data</a:t>
            </a:r>
          </a:p>
          <a:p>
            <a:endParaRPr lang="en-US"/>
          </a:p>
          <a:p>
            <a:r>
              <a:rPr lang="en-US"/>
              <a:t>We can fix the data once it is in Carpenter but it’s more difficult :/</a:t>
            </a:r>
            <a:endParaRPr lang="en-US" dirty="0"/>
          </a:p>
        </p:txBody>
      </p:sp>
      <p:pic>
        <p:nvPicPr>
          <p:cNvPr id="1026" name="Picture 2" descr="839 Comparing Apples And Oranges Images, Stock Photos &amp; Vectors |  Shutterstock">
            <a:extLst>
              <a:ext uri="{FF2B5EF4-FFF2-40B4-BE49-F238E27FC236}">
                <a16:creationId xmlns:a16="http://schemas.microsoft.com/office/drawing/2014/main" id="{7649A51F-C960-9557-3B4A-9D76E419FD3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761" t="9953" r="11967" b="6382"/>
          <a:stretch/>
        </p:blipFill>
        <p:spPr bwMode="auto">
          <a:xfrm>
            <a:off x="682751" y="1949260"/>
            <a:ext cx="4913377" cy="4140899"/>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A39BF17C-5D6A-66CC-862D-4ECE4AA0E85B}"/>
              </a:ext>
            </a:extLst>
          </p:cNvPr>
          <p:cNvSpPr>
            <a:spLocks noGrp="1"/>
          </p:cNvSpPr>
          <p:nvPr>
            <p:ph type="sldNum" sz="quarter" idx="12"/>
          </p:nvPr>
        </p:nvSpPr>
        <p:spPr/>
        <p:txBody>
          <a:bodyPr/>
          <a:lstStyle/>
          <a:p>
            <a:fld id="{713454D8-387F-478A-925F-137CDA56CE39}" type="slidenum">
              <a:rPr lang="en-US" smtClean="0"/>
              <a:t>5</a:t>
            </a:fld>
            <a:endParaRPr lang="en-US"/>
          </a:p>
        </p:txBody>
      </p:sp>
    </p:spTree>
    <p:extLst>
      <p:ext uri="{BB962C8B-B14F-4D97-AF65-F5344CB8AC3E}">
        <p14:creationId xmlns:p14="http://schemas.microsoft.com/office/powerpoint/2010/main" val="3723524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86D3E-2A99-C39E-7E8B-C921CDEBFDB4}"/>
              </a:ext>
            </a:extLst>
          </p:cNvPr>
          <p:cNvSpPr>
            <a:spLocks noGrp="1"/>
          </p:cNvSpPr>
          <p:nvPr>
            <p:ph type="title"/>
          </p:nvPr>
        </p:nvSpPr>
        <p:spPr/>
        <p:txBody>
          <a:bodyPr/>
          <a:lstStyle/>
          <a:p>
            <a:r>
              <a:rPr lang="en-US" dirty="0"/>
              <a:t>Why are we even doing this training?</a:t>
            </a:r>
          </a:p>
        </p:txBody>
      </p:sp>
      <p:sp>
        <p:nvSpPr>
          <p:cNvPr id="3" name="Content Placeholder 2">
            <a:extLst>
              <a:ext uri="{FF2B5EF4-FFF2-40B4-BE49-F238E27FC236}">
                <a16:creationId xmlns:a16="http://schemas.microsoft.com/office/drawing/2014/main" id="{6A86961B-B7F2-5734-C7E8-180FDE327151}"/>
              </a:ext>
            </a:extLst>
          </p:cNvPr>
          <p:cNvSpPr>
            <a:spLocks noGrp="1"/>
          </p:cNvSpPr>
          <p:nvPr>
            <p:ph idx="1"/>
          </p:nvPr>
        </p:nvSpPr>
        <p:spPr>
          <a:xfrm>
            <a:off x="5974080" y="1825625"/>
            <a:ext cx="5379720" cy="4351338"/>
          </a:xfrm>
        </p:spPr>
        <p:txBody>
          <a:bodyPr/>
          <a:lstStyle/>
          <a:p>
            <a:r>
              <a:rPr lang="en-US"/>
              <a:t>Since OAQ is the entry point for quench data into Carpenter, we need to make sure we all use the same conventions to have consistent processed data</a:t>
            </a:r>
          </a:p>
          <a:p>
            <a:endParaRPr lang="en-US"/>
          </a:p>
          <a:p>
            <a:r>
              <a:rPr lang="en-US"/>
              <a:t>We can fix the data once it is in Carpenter but it’s more difficult :/</a:t>
            </a:r>
            <a:endParaRPr lang="en-US" dirty="0"/>
          </a:p>
        </p:txBody>
      </p:sp>
      <p:sp>
        <p:nvSpPr>
          <p:cNvPr id="8" name="Slide Number Placeholder 7">
            <a:extLst>
              <a:ext uri="{FF2B5EF4-FFF2-40B4-BE49-F238E27FC236}">
                <a16:creationId xmlns:a16="http://schemas.microsoft.com/office/drawing/2014/main" id="{A39BF17C-5D6A-66CC-862D-4ECE4AA0E85B}"/>
              </a:ext>
            </a:extLst>
          </p:cNvPr>
          <p:cNvSpPr>
            <a:spLocks noGrp="1"/>
          </p:cNvSpPr>
          <p:nvPr>
            <p:ph type="sldNum" sz="quarter" idx="12"/>
          </p:nvPr>
        </p:nvSpPr>
        <p:spPr/>
        <p:txBody>
          <a:bodyPr/>
          <a:lstStyle/>
          <a:p>
            <a:fld id="{713454D8-387F-478A-925F-137CDA56CE39}" type="slidenum">
              <a:rPr lang="en-US" smtClean="0"/>
              <a:t>6</a:t>
            </a:fld>
            <a:endParaRPr lang="en-US"/>
          </a:p>
        </p:txBody>
      </p:sp>
      <p:pic>
        <p:nvPicPr>
          <p:cNvPr id="4" name="Picture 2" descr="Arretons de comparer les choux et les carottes">
            <a:extLst>
              <a:ext uri="{FF2B5EF4-FFF2-40B4-BE49-F238E27FC236}">
                <a16:creationId xmlns:a16="http://schemas.microsoft.com/office/drawing/2014/main" id="{44E50C84-5AD6-CE2E-0F07-7675735E173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512"/>
          <a:stretch/>
        </p:blipFill>
        <p:spPr bwMode="auto">
          <a:xfrm>
            <a:off x="199594" y="1843209"/>
            <a:ext cx="5708755" cy="317158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DFDC9B5-E7D1-739F-8D36-4FBA0025F21D}"/>
              </a:ext>
            </a:extLst>
          </p:cNvPr>
          <p:cNvSpPr txBox="1"/>
          <p:nvPr/>
        </p:nvSpPr>
        <p:spPr>
          <a:xfrm>
            <a:off x="199594" y="5167312"/>
            <a:ext cx="5984230" cy="338554"/>
          </a:xfrm>
          <a:prstGeom prst="rect">
            <a:avLst/>
          </a:prstGeom>
          <a:noFill/>
        </p:spPr>
        <p:txBody>
          <a:bodyPr wrap="square">
            <a:spAutoFit/>
          </a:bodyPr>
          <a:lstStyle/>
          <a:p>
            <a:r>
              <a:rPr lang="en-US" sz="1600" dirty="0">
                <a:hlinkClick r:id="rId3"/>
              </a:rPr>
              <a:t>https://fr.wiktionary.org/wiki/comparer_des_choux_et_des_carottes</a:t>
            </a:r>
            <a:r>
              <a:rPr lang="en-US" sz="1600" dirty="0"/>
              <a:t> </a:t>
            </a:r>
          </a:p>
        </p:txBody>
      </p:sp>
    </p:spTree>
    <p:extLst>
      <p:ext uri="{BB962C8B-B14F-4D97-AF65-F5344CB8AC3E}">
        <p14:creationId xmlns:p14="http://schemas.microsoft.com/office/powerpoint/2010/main" val="2658924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AAB5D-4202-FA77-0C5E-237C39274E3C}"/>
              </a:ext>
            </a:extLst>
          </p:cNvPr>
          <p:cNvSpPr>
            <a:spLocks noGrp="1"/>
          </p:cNvSpPr>
          <p:nvPr>
            <p:ph type="title"/>
          </p:nvPr>
        </p:nvSpPr>
        <p:spPr/>
        <p:txBody>
          <a:bodyPr>
            <a:normAutofit/>
          </a:bodyPr>
          <a:lstStyle/>
          <a:p>
            <a:r>
              <a:rPr lang="en-US" dirty="0"/>
              <a:t>For which files do we do OAQ </a:t>
            </a:r>
            <a:r>
              <a:rPr lang="en-US" dirty="0">
                <a:sym typeface="Wingdings" panose="05000000000000000000" pitchFamily="2" charset="2"/>
              </a:rPr>
              <a:t> Carpenter?</a:t>
            </a:r>
            <a:endParaRPr lang="en-US" dirty="0"/>
          </a:p>
        </p:txBody>
      </p:sp>
      <p:sp>
        <p:nvSpPr>
          <p:cNvPr id="3" name="Content Placeholder 2">
            <a:extLst>
              <a:ext uri="{FF2B5EF4-FFF2-40B4-BE49-F238E27FC236}">
                <a16:creationId xmlns:a16="http://schemas.microsoft.com/office/drawing/2014/main" id="{4A785B9B-256D-7E97-3454-3228C8684761}"/>
              </a:ext>
            </a:extLst>
          </p:cNvPr>
          <p:cNvSpPr>
            <a:spLocks noGrp="1"/>
          </p:cNvSpPr>
          <p:nvPr>
            <p:ph idx="1"/>
          </p:nvPr>
        </p:nvSpPr>
        <p:spPr>
          <a:xfrm>
            <a:off x="7074976" y="1690688"/>
            <a:ext cx="4635141" cy="4530725"/>
          </a:xfrm>
        </p:spPr>
        <p:txBody>
          <a:bodyPr>
            <a:normAutofit/>
          </a:bodyPr>
          <a:lstStyle/>
          <a:p>
            <a:r>
              <a:rPr lang="en-US" dirty="0"/>
              <a:t>Any file that matches one of the following criteria:</a:t>
            </a:r>
          </a:p>
          <a:p>
            <a:pPr lvl="1"/>
            <a:r>
              <a:rPr lang="en-US" dirty="0"/>
              <a:t>There was a quench</a:t>
            </a:r>
          </a:p>
          <a:p>
            <a:pPr lvl="1"/>
            <a:r>
              <a:rPr lang="en-US" dirty="0"/>
              <a:t>Energy extraction was used with current in the magnet</a:t>
            </a:r>
          </a:p>
          <a:p>
            <a:pPr lvl="1"/>
            <a:r>
              <a:rPr lang="en-US" dirty="0"/>
              <a:t>Magnet QH were used</a:t>
            </a:r>
          </a:p>
          <a:p>
            <a:pPr lvl="1"/>
            <a:r>
              <a:rPr lang="en-US" dirty="0"/>
              <a:t>CLIQ was used in the magnet</a:t>
            </a:r>
          </a:p>
          <a:p>
            <a:pPr lvl="1"/>
            <a:endParaRPr lang="en-US" dirty="0"/>
          </a:p>
          <a:p>
            <a:r>
              <a:rPr lang="en-US" dirty="0"/>
              <a:t>Don’t put:</a:t>
            </a:r>
          </a:p>
          <a:p>
            <a:pPr lvl="1"/>
            <a:r>
              <a:rPr lang="en-US" dirty="0"/>
              <a:t>Zero current “noise” checks</a:t>
            </a:r>
          </a:p>
          <a:p>
            <a:pPr lvl="1"/>
            <a:r>
              <a:rPr lang="en-US" dirty="0"/>
              <a:t>QH firing into dummy QH</a:t>
            </a:r>
          </a:p>
        </p:txBody>
      </p:sp>
      <p:sp>
        <p:nvSpPr>
          <p:cNvPr id="4" name="Slide Number Placeholder 3">
            <a:extLst>
              <a:ext uri="{FF2B5EF4-FFF2-40B4-BE49-F238E27FC236}">
                <a16:creationId xmlns:a16="http://schemas.microsoft.com/office/drawing/2014/main" id="{045D2F55-54BA-FEA5-5C45-0F6CB900322F}"/>
              </a:ext>
            </a:extLst>
          </p:cNvPr>
          <p:cNvSpPr>
            <a:spLocks noGrp="1"/>
          </p:cNvSpPr>
          <p:nvPr>
            <p:ph type="sldNum" sz="quarter" idx="12"/>
          </p:nvPr>
        </p:nvSpPr>
        <p:spPr/>
        <p:txBody>
          <a:bodyPr/>
          <a:lstStyle/>
          <a:p>
            <a:fld id="{713454D8-387F-478A-925F-137CDA56CE39}" type="slidenum">
              <a:rPr lang="en-US" smtClean="0"/>
              <a:t>7</a:t>
            </a:fld>
            <a:endParaRPr lang="en-US"/>
          </a:p>
        </p:txBody>
      </p:sp>
      <p:pic>
        <p:nvPicPr>
          <p:cNvPr id="1026" name="Picture 2" descr="An important sign images vectorielles, An important sign vecteurs libres de  droits | Depositphotos">
            <a:extLst>
              <a:ext uri="{FF2B5EF4-FFF2-40B4-BE49-F238E27FC236}">
                <a16:creationId xmlns:a16="http://schemas.microsoft.com/office/drawing/2014/main" id="{98FF8D02-E0CC-BF25-31E2-250F48A13B5C}"/>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t="25333" b="17559"/>
          <a:stretch/>
        </p:blipFill>
        <p:spPr bwMode="auto">
          <a:xfrm>
            <a:off x="210663" y="2150511"/>
            <a:ext cx="6532392" cy="3730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3863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A131B-EFF7-B9F6-DDFC-0730B1D847B1}"/>
              </a:ext>
            </a:extLst>
          </p:cNvPr>
          <p:cNvSpPr>
            <a:spLocks noGrp="1"/>
          </p:cNvSpPr>
          <p:nvPr>
            <p:ph type="title"/>
          </p:nvPr>
        </p:nvSpPr>
        <p:spPr/>
        <p:txBody>
          <a:bodyPr/>
          <a:lstStyle/>
          <a:p>
            <a:r>
              <a:rPr lang="en-US" dirty="0"/>
              <a:t>How to use OAQ?</a:t>
            </a:r>
          </a:p>
        </p:txBody>
      </p:sp>
      <p:sp>
        <p:nvSpPr>
          <p:cNvPr id="3" name="Text Placeholder 2">
            <a:extLst>
              <a:ext uri="{FF2B5EF4-FFF2-40B4-BE49-F238E27FC236}">
                <a16:creationId xmlns:a16="http://schemas.microsoft.com/office/drawing/2014/main" id="{903DEDC4-4D6F-EEDA-AAD3-C16E308F689B}"/>
              </a:ext>
            </a:extLst>
          </p:cNvPr>
          <p:cNvSpPr>
            <a:spLocks noGrp="1"/>
          </p:cNvSpPr>
          <p:nvPr>
            <p:ph type="body" idx="1"/>
          </p:nvPr>
        </p:nvSpPr>
        <p:spPr/>
        <p:txBody>
          <a:bodyPr/>
          <a:lstStyle/>
          <a:p>
            <a:endParaRPr lang="en-US"/>
          </a:p>
        </p:txBody>
      </p:sp>
      <p:pic>
        <p:nvPicPr>
          <p:cNvPr id="5" name="Picture 4" descr="A picture containing vector graphics&#10;&#10;Description automatically generated">
            <a:extLst>
              <a:ext uri="{FF2B5EF4-FFF2-40B4-BE49-F238E27FC236}">
                <a16:creationId xmlns:a16="http://schemas.microsoft.com/office/drawing/2014/main" id="{41592139-593A-D930-38EC-F89BB0A4BE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3371" y="2026158"/>
            <a:ext cx="4063492" cy="4063492"/>
          </a:xfrm>
          <a:prstGeom prst="rect">
            <a:avLst/>
          </a:prstGeom>
        </p:spPr>
      </p:pic>
      <p:sp>
        <p:nvSpPr>
          <p:cNvPr id="4" name="Slide Number Placeholder 3">
            <a:extLst>
              <a:ext uri="{FF2B5EF4-FFF2-40B4-BE49-F238E27FC236}">
                <a16:creationId xmlns:a16="http://schemas.microsoft.com/office/drawing/2014/main" id="{F3ED617B-22FE-F708-7BBB-9B3BA4F2E02B}"/>
              </a:ext>
            </a:extLst>
          </p:cNvPr>
          <p:cNvSpPr>
            <a:spLocks noGrp="1"/>
          </p:cNvSpPr>
          <p:nvPr>
            <p:ph type="sldNum" sz="quarter" idx="12"/>
          </p:nvPr>
        </p:nvSpPr>
        <p:spPr/>
        <p:txBody>
          <a:bodyPr/>
          <a:lstStyle/>
          <a:p>
            <a:fld id="{713454D8-387F-478A-925F-137CDA56CE39}" type="slidenum">
              <a:rPr lang="en-US" smtClean="0"/>
              <a:t>8</a:t>
            </a:fld>
            <a:endParaRPr lang="en-US"/>
          </a:p>
        </p:txBody>
      </p:sp>
    </p:spTree>
    <p:extLst>
      <p:ext uri="{BB962C8B-B14F-4D97-AF65-F5344CB8AC3E}">
        <p14:creationId xmlns:p14="http://schemas.microsoft.com/office/powerpoint/2010/main" val="436860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591B1E2F-0819-19D4-4B7C-115FC9FD3F46}"/>
              </a:ext>
            </a:extLst>
          </p:cNvPr>
          <p:cNvPicPr>
            <a:picLocks noGrp="1" noChangeAspect="1"/>
          </p:cNvPicPr>
          <p:nvPr>
            <p:ph idx="1"/>
          </p:nvPr>
        </p:nvPicPr>
        <p:blipFill>
          <a:blip r:embed="rId2"/>
          <a:stretch>
            <a:fillRect/>
          </a:stretch>
        </p:blipFill>
        <p:spPr>
          <a:xfrm>
            <a:off x="165974" y="210311"/>
            <a:ext cx="11860048" cy="6437376"/>
          </a:xfrm>
          <a:prstGeom prst="rect">
            <a:avLst/>
          </a:prstGeom>
          <a:ln>
            <a:noFill/>
          </a:ln>
          <a:effectLst>
            <a:outerShdw blurRad="292100" dist="139700" dir="2700000" algn="tl" rotWithShape="0">
              <a:srgbClr val="333333">
                <a:alpha val="65000"/>
              </a:srgbClr>
            </a:outerShdw>
          </a:effectLst>
        </p:spPr>
      </p:pic>
      <p:sp>
        <p:nvSpPr>
          <p:cNvPr id="4" name="Title 3">
            <a:extLst>
              <a:ext uri="{FF2B5EF4-FFF2-40B4-BE49-F238E27FC236}">
                <a16:creationId xmlns:a16="http://schemas.microsoft.com/office/drawing/2014/main" id="{934B4E3F-C6F5-C14D-6D6F-BE53AEC72C5C}"/>
              </a:ext>
            </a:extLst>
          </p:cNvPr>
          <p:cNvSpPr>
            <a:spLocks noGrp="1"/>
          </p:cNvSpPr>
          <p:nvPr>
            <p:ph type="title"/>
          </p:nvPr>
        </p:nvSpPr>
        <p:spPr>
          <a:xfrm>
            <a:off x="3055396" y="2766218"/>
            <a:ext cx="6081205" cy="1325563"/>
          </a:xfrm>
          <a:solidFill>
            <a:srgbClr val="FFFFCC"/>
          </a:solidFill>
          <a:ln>
            <a:solidFill>
              <a:schemeClr val="tx1"/>
            </a:solidFill>
          </a:ln>
          <a:effectLst>
            <a:outerShdw blurRad="50800" dist="38100" dir="2700000" algn="tl" rotWithShape="0">
              <a:prstClr val="black">
                <a:alpha val="40000"/>
              </a:prstClr>
            </a:outerShdw>
          </a:effectLst>
        </p:spPr>
        <p:txBody>
          <a:bodyPr/>
          <a:lstStyle/>
          <a:p>
            <a:pPr algn="ctr"/>
            <a:r>
              <a:rPr lang="en-US" dirty="0"/>
              <a:t>Main settings window</a:t>
            </a:r>
          </a:p>
        </p:txBody>
      </p:sp>
      <p:sp>
        <p:nvSpPr>
          <p:cNvPr id="8" name="Slide Number Placeholder 7">
            <a:extLst>
              <a:ext uri="{FF2B5EF4-FFF2-40B4-BE49-F238E27FC236}">
                <a16:creationId xmlns:a16="http://schemas.microsoft.com/office/drawing/2014/main" id="{257FE3DA-F77E-C0BE-4AB8-D4767CF7CC55}"/>
              </a:ext>
            </a:extLst>
          </p:cNvPr>
          <p:cNvSpPr>
            <a:spLocks noGrp="1"/>
          </p:cNvSpPr>
          <p:nvPr>
            <p:ph type="sldNum" sz="quarter" idx="12"/>
          </p:nvPr>
        </p:nvSpPr>
        <p:spPr/>
        <p:txBody>
          <a:bodyPr/>
          <a:lstStyle/>
          <a:p>
            <a:fld id="{713454D8-387F-478A-925F-137CDA56CE39}" type="slidenum">
              <a:rPr lang="en-US" smtClean="0"/>
              <a:t>9</a:t>
            </a:fld>
            <a:endParaRPr lang="en-US"/>
          </a:p>
        </p:txBody>
      </p:sp>
    </p:spTree>
    <p:extLst>
      <p:ext uri="{BB962C8B-B14F-4D97-AF65-F5344CB8AC3E}">
        <p14:creationId xmlns:p14="http://schemas.microsoft.com/office/powerpoint/2010/main" val="5096039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CERN_16x9_2021</Template>
  <TotalTime>2306</TotalTime>
  <Words>2530</Words>
  <Application>Microsoft Office PowerPoint</Application>
  <PresentationFormat>Widescreen</PresentationFormat>
  <Paragraphs>267</Paragraphs>
  <Slides>49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Calibri</vt:lpstr>
      <vt:lpstr>Calibri Light</vt:lpstr>
      <vt:lpstr>Cambria Math</vt:lpstr>
      <vt:lpstr>Lucida Console</vt:lpstr>
      <vt:lpstr>Office Theme</vt:lpstr>
      <vt:lpstr>OAQ training</vt:lpstr>
      <vt:lpstr>Topics</vt:lpstr>
      <vt:lpstr>What is OAQ?</vt:lpstr>
      <vt:lpstr>What is OAQ?</vt:lpstr>
      <vt:lpstr>Why are we even doing this training?</vt:lpstr>
      <vt:lpstr>Why are we even doing this training?</vt:lpstr>
      <vt:lpstr>For which files do we do OAQ  Carpenter?</vt:lpstr>
      <vt:lpstr>How to use OAQ?</vt:lpstr>
      <vt:lpstr>Main settings window</vt:lpstr>
      <vt:lpstr>PowerPoint Presentation</vt:lpstr>
      <vt:lpstr>PowerPoint Presentation</vt:lpstr>
      <vt:lpstr>PowerPoint Presentation</vt:lpstr>
      <vt:lpstr>PowerPoint Presentation</vt:lpstr>
      <vt:lpstr>PowerPoint Presentation</vt:lpstr>
      <vt:lpstr>PowerPoint Presentation</vt:lpstr>
      <vt:lpstr>Circuits, quench start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Segments and QA</vt:lpstr>
      <vt:lpstr>PowerPoint Presentation</vt:lpstr>
      <vt:lpstr>PowerPoint Presentation</vt:lpstr>
      <vt:lpstr>PowerPoint Presentation</vt:lpstr>
      <vt:lpstr>PowerPoint Presentation</vt:lpstr>
      <vt:lpstr>PowerPoint Presentation</vt:lpstr>
      <vt:lpstr>PowerPoint Presentation</vt:lpstr>
      <vt:lpstr>QH analysis</vt:lpstr>
      <vt:lpstr>PowerPoint Presentation</vt:lpstr>
      <vt:lpstr>PowerPoint Presentation</vt:lpstr>
      <vt:lpstr>PowerPoint Presentation</vt:lpstr>
      <vt:lpstr>OAQ and Carpenter</vt:lpstr>
      <vt:lpstr>OAQ output</vt:lpstr>
      <vt:lpstr>OAQ data in Carpenter</vt:lpstr>
      <vt:lpstr>Protocols</vt:lpstr>
      <vt:lpstr>PowerPoint Presentation</vt:lpstr>
      <vt:lpstr>PowerPoint Presentation</vt:lpstr>
      <vt:lpstr>PowerPoint Presentation</vt:lpstr>
      <vt:lpstr>End</vt:lpstr>
      <vt:lpstr>Appendix: files used as examples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OAQ training</dc:title>
  <dc:creator>Franco Julio Mangiarotti</dc:creator>
  <cp:lastModifiedBy>Franco Julio Mangiarotti</cp:lastModifiedBy>
  <cp:revision>41</cp:revision>
  <dcterms:created xsi:type="dcterms:W3CDTF">2023-03-21T10:42:18Z</dcterms:created>
  <dcterms:modified xsi:type="dcterms:W3CDTF">2023-03-27T14:32:51Z</dcterms:modified>
</cp:coreProperties>
</file>