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58" r:id="rId4"/>
    <p:sldId id="259" r:id="rId5"/>
    <p:sldId id="275" r:id="rId6"/>
    <p:sldId id="276" r:id="rId7"/>
    <p:sldId id="266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0"/>
    <p:restoredTop sz="96625"/>
  </p:normalViewPr>
  <p:slideViewPr>
    <p:cSldViewPr snapToGrid="0" snapToObjects="1">
      <p:cViewPr varScale="1">
        <p:scale>
          <a:sx n="86" d="100"/>
          <a:sy n="86" d="100"/>
        </p:scale>
        <p:origin x="60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EBE6C-4F09-C844-8213-365F9E9F8193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5D3A0-E926-D148-87E2-8932FD2B8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60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FAD69-6FFE-FD4B-BFFF-2EB4EB6EDB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97067-0707-9A42-9F67-D8C524FD5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15B72-C199-EC4F-B601-0303E42AA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41183-2830-AA41-96DC-C3E1A8CF0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12FBA-3175-154A-BCE3-541199801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02335731-5E6A-DA4E-A6C7-96E6BA9F082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0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AC127-9983-DE40-9F7E-459F007CE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B6D5D-8428-8440-B89A-008800891A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58F79-12D1-0A44-A16E-EDBF777BF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5CE55-2200-4146-85B5-8C847310F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566FB-F032-0D46-B178-BE4571DF4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2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BB803E-6DDC-824E-98D4-236ADF76C5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71112A-EA79-2541-A6F7-C46026BAA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A9603-9529-F84E-87E3-E8DE963EF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B8C0-E2B8-0348-912D-699BFFBAB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180A5-7B44-E649-AF58-FA4F2D43A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685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659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94EA-50B3-5C4B-B092-72E9C27CF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A4D-6EBB-0E4C-8A1E-7C0AD53F7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23535-38C2-3842-9951-932B3E84D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7FE4-6B1D-E14F-B916-6E0CB9C00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C684B-1FCC-1B4F-8164-F03854A6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02335731-5E6A-DA4E-A6C7-96E6BA9F082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20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7CBE9-1A78-694B-80F6-833A10149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FCFDD-2F72-B248-BE36-587CBF289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4BD52-445D-7143-BB91-DC866F11E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32972-EA60-D044-86DA-CD466291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E6EAD-C49E-9540-9D69-0AB32AB7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57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720E5-99A9-5A4F-9EF3-0961FA39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D0359-D720-254F-8FF7-136023FA6A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6F6EB6-1152-2A4A-8A43-2931304EF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152E6-7A98-8842-A7C1-D0E10BD6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57983-DBA0-2744-8E97-F6239789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799B6-9846-F542-85EC-1590C9D87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31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24865-975B-774E-8099-193A7F32A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5EFF1-924C-5B45-8168-9ACAD99D3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76507-0AC7-4D40-AFDE-42C69A4033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8E79AE-B22F-DB48-BF98-DB3194FEA1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2E9C6-C130-EC4B-B214-743E7EF84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3480EF-5305-C441-9483-9EF49BBC0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1C6D1A-65A4-4645-94B7-69C8C0D7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D325E0-A470-414E-BC60-C0AC5A75A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37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71E3A-DD25-414C-B92C-D51ED965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BE9AE8-8A76-6749-A56B-F300C5459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E21232-1302-8D42-9700-BE73157DB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E4039-177A-0340-9D03-6F680C03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06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B32726-B684-2342-B209-C0524B8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3E1F23-1C44-A545-9872-B076354E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4F2F2-9428-394F-BE7B-E1E65E116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30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ED6AD-DE0D-7445-AAB9-80006B409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145EE-C5E0-B042-8B79-8916AD110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47AB13-5792-F540-95AD-F008C70F6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F1870-1414-C64D-9F5D-3E452C3FB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99253-A73F-324B-A715-31EED6CF9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B8149-FC25-DE42-A416-50480AFF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96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C32CD-E14B-EC46-BAC7-0E7EFEDFE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2A97D0-678E-BB43-89C3-E57AC8ACEB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BDD8C3-7B2F-F744-8516-5B65D16EF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004C76-1521-444B-ACCC-5A6A86A39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E439DE-FBAC-BD4D-BE7D-FD12473C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2796A5-E5D9-8E40-8D1D-AA9DC9CD2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68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2B09-831F-BA4F-9B6A-64EF0FA26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19C94-DFF0-6D44-867E-DF81C16B5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B2CCB-192C-504B-A0E9-CE8ECE05E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9AA90-FEFC-3245-84C0-05F0E41117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5D415-2CA3-2F4A-9BFC-D4915ADAC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41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1985" y="3501008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GB" dirty="0"/>
              <a:t>RENOVATION </a:t>
            </a:r>
            <a:r>
              <a:rPr lang="en-GB"/>
              <a:t>OF THE B60 </a:t>
            </a:r>
            <a:r>
              <a:rPr lang="en-GB" dirty="0"/>
              <a:t>- PRESENTATION OF THE PROJECT TO NEIGHBOURS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381187" y="5733256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GB" sz="1800" dirty="0"/>
              <a:t>Z. Arenas &amp; V. Ricodeau</a:t>
            </a:r>
            <a:endParaRPr lang="en-GB" dirty="0"/>
          </a:p>
          <a:p>
            <a:pPr algn="l">
              <a:defRPr/>
            </a:pPr>
            <a:r>
              <a:rPr lang="en-GB" sz="1800" dirty="0"/>
              <a:t>04/04/2023				EDMS- 2874893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2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DCBADA-084D-3507-EED7-E820ECA7B4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2888" y="2043719"/>
            <a:ext cx="10515599" cy="41788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A88ADDC-30D3-F97E-1D4A-17D3BA968859}"/>
              </a:ext>
            </a:extLst>
          </p:cNvPr>
          <p:cNvSpPr/>
          <p:nvPr/>
        </p:nvSpPr>
        <p:spPr>
          <a:xfrm>
            <a:off x="4989875" y="2554042"/>
            <a:ext cx="1312432" cy="1839153"/>
          </a:xfrm>
          <a:prstGeom prst="rect">
            <a:avLst/>
          </a:prstGeom>
          <a:solidFill>
            <a:schemeClr val="accent1">
              <a:lumMod val="60000"/>
              <a:lumOff val="40000"/>
              <a:alpha val="61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8E5998A-9D71-3626-C090-B049F6D7BB4D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7452465" y="5038791"/>
            <a:ext cx="1073097" cy="1247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6453F2A-39FC-C611-B205-F6901CDB5335}"/>
              </a:ext>
            </a:extLst>
          </p:cNvPr>
          <p:cNvSpPr/>
          <p:nvPr/>
        </p:nvSpPr>
        <p:spPr>
          <a:xfrm>
            <a:off x="8525562" y="6089575"/>
            <a:ext cx="2241985" cy="39399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MAIN BUILDING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0E5273A-28FF-1688-CD9E-7D76D75CBDF1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10531047" y="2751041"/>
            <a:ext cx="535782" cy="2752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0835437-3FF9-FBBC-D46D-362F809A894A}"/>
              </a:ext>
            </a:extLst>
          </p:cNvPr>
          <p:cNvSpPr/>
          <p:nvPr/>
        </p:nvSpPr>
        <p:spPr>
          <a:xfrm>
            <a:off x="8289062" y="2554042"/>
            <a:ext cx="2241985" cy="39399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SCHERRER ROAD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9DF16C0-4E1F-6605-DA6D-0275E89FAD01}"/>
              </a:ext>
            </a:extLst>
          </p:cNvPr>
          <p:cNvSpPr/>
          <p:nvPr/>
        </p:nvSpPr>
        <p:spPr>
          <a:xfrm>
            <a:off x="1374056" y="2914698"/>
            <a:ext cx="1743766" cy="39399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BUILDING B60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2F5420-74F5-3EA7-8685-EDC6A7BC6332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117822" y="3111697"/>
            <a:ext cx="2183304" cy="472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6676D3E-5E19-6D49-59B4-172AECC498A4}"/>
              </a:ext>
            </a:extLst>
          </p:cNvPr>
          <p:cNvCxnSpPr>
            <a:cxnSpLocks/>
            <a:stCxn id="10" idx="1"/>
          </p:cNvCxnSpPr>
          <p:nvPr/>
        </p:nvCxnSpPr>
        <p:spPr>
          <a:xfrm flipV="1">
            <a:off x="8525562" y="5262530"/>
            <a:ext cx="121246" cy="1024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1BD9A42-6FED-5160-5C74-5E09EFBF800B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3517318" y="5275041"/>
            <a:ext cx="5008244" cy="1011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792" y="426040"/>
            <a:ext cx="4037883" cy="1719072"/>
          </a:xfrm>
        </p:spPr>
        <p:txBody>
          <a:bodyPr anchor="b">
            <a:normAutofit/>
          </a:bodyPr>
          <a:lstStyle/>
          <a:p>
            <a:r>
              <a:rPr lang="en-GB" sz="5400" dirty="0"/>
              <a:t>Global Picture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AB3F02E-95F3-8C11-208C-6902FE377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02" y="2279296"/>
            <a:ext cx="394335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61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GB" sz="5400" dirty="0"/>
              <a:t>Key</a:t>
            </a:r>
            <a:br>
              <a:rPr lang="en-GB" sz="5400" dirty="0"/>
            </a:br>
            <a:r>
              <a:rPr lang="en-GB" sz="5400" dirty="0"/>
              <a:t>Facts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5ED9F-65E9-2242-8E18-1BC49E137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9" y="4810824"/>
            <a:ext cx="4114800" cy="1545526"/>
          </a:xfrm>
        </p:spPr>
        <p:txBody>
          <a:bodyPr anchor="t">
            <a:normAutofit/>
          </a:bodyPr>
          <a:lstStyle/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Asbestos is the major hazard</a:t>
            </a:r>
          </a:p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Fire safety non-compliance hazard</a:t>
            </a:r>
          </a:p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No thermal insulation</a:t>
            </a:r>
          </a:p>
          <a:p>
            <a:endParaRPr lang="en-GB" sz="1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54D7B-9032-4441-8C34-B1413BC2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3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9288D8-CB4A-A471-354A-FB8D029903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93863" y="1827103"/>
            <a:ext cx="6589688" cy="4662202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840A3FE-E7A1-6774-33B3-21306542E0B0}"/>
              </a:ext>
            </a:extLst>
          </p:cNvPr>
          <p:cNvSpPr/>
          <p:nvPr/>
        </p:nvSpPr>
        <p:spPr>
          <a:xfrm>
            <a:off x="5081290" y="1630104"/>
            <a:ext cx="1743766" cy="39399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CHARPAK ROOM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3A7F78A-5512-3F90-30AB-B21781CC6F9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825056" y="1827103"/>
            <a:ext cx="1635363" cy="889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CF1F875-F50C-47D2-9109-D98076DFAFD5}"/>
              </a:ext>
            </a:extLst>
          </p:cNvPr>
          <p:cNvSpPr/>
          <p:nvPr/>
        </p:nvSpPr>
        <p:spPr>
          <a:xfrm>
            <a:off x="9608663" y="5927181"/>
            <a:ext cx="1743766" cy="39399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BRIDGE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2AAE36-260F-5978-9D99-F86985400CC2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7859210" y="5023413"/>
            <a:ext cx="1749453" cy="1100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Subtitle 2">
            <a:extLst>
              <a:ext uri="{FF2B5EF4-FFF2-40B4-BE49-F238E27FC236}">
                <a16:creationId xmlns:a16="http://schemas.microsoft.com/office/drawing/2014/main" id="{8614F678-D36D-067E-0AD3-437A4E8C70DC}"/>
              </a:ext>
            </a:extLst>
          </p:cNvPr>
          <p:cNvSpPr txBox="1">
            <a:spLocks/>
          </p:cNvSpPr>
          <p:nvPr/>
        </p:nvSpPr>
        <p:spPr>
          <a:xfrm>
            <a:off x="545438" y="3192256"/>
            <a:ext cx="5635443" cy="1227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+mj-lt"/>
              </a:rPr>
              <a:t>Built in 1959 (</a:t>
            </a:r>
            <a:r>
              <a:rPr lang="en-GB" sz="1800" dirty="0" err="1">
                <a:latin typeface="+mj-lt"/>
              </a:rPr>
              <a:t>Charpak</a:t>
            </a:r>
            <a:r>
              <a:rPr lang="en-GB" sz="1800" dirty="0">
                <a:latin typeface="+mj-lt"/>
              </a:rPr>
              <a:t> room added in 1975)</a:t>
            </a:r>
          </a:p>
          <a:p>
            <a:r>
              <a:rPr lang="en-GB" sz="1800" dirty="0">
                <a:latin typeface="+mj-lt"/>
              </a:rPr>
              <a:t>Exceptional architectural value (Swiss Architect </a:t>
            </a:r>
            <a:r>
              <a:rPr lang="en-GB" sz="1800" dirty="0" err="1">
                <a:latin typeface="+mj-lt"/>
              </a:rPr>
              <a:t>Steiger</a:t>
            </a:r>
            <a:r>
              <a:rPr lang="en-GB" sz="1800" dirty="0">
                <a:latin typeface="+mj-lt"/>
              </a:rPr>
              <a:t>)</a:t>
            </a:r>
          </a:p>
          <a:p>
            <a:r>
              <a:rPr lang="en-GB" sz="1800" dirty="0">
                <a:latin typeface="+mj-lt"/>
              </a:rPr>
              <a:t>Unusual structure bridge-like</a:t>
            </a:r>
          </a:p>
        </p:txBody>
      </p:sp>
    </p:spTree>
    <p:extLst>
      <p:ext uri="{BB962C8B-B14F-4D97-AF65-F5344CB8AC3E}">
        <p14:creationId xmlns:p14="http://schemas.microsoft.com/office/powerpoint/2010/main" val="338671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25369"/>
            <a:ext cx="9942103" cy="1956841"/>
          </a:xfrm>
        </p:spPr>
        <p:txBody>
          <a:bodyPr anchor="b">
            <a:normAutofit/>
          </a:bodyPr>
          <a:lstStyle/>
          <a:p>
            <a:r>
              <a:rPr lang="en-GB" sz="5400" dirty="0"/>
              <a:t>Environmental remediation Strategy</a:t>
            </a:r>
          </a:p>
        </p:txBody>
      </p:sp>
      <p:sp>
        <p:nvSpPr>
          <p:cNvPr id="4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5ED9F-65E9-2242-8E18-1BC49E137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60" y="3501695"/>
            <a:ext cx="6436828" cy="2195270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Constraints due to asbestos contamination</a:t>
            </a:r>
          </a:p>
          <a:p>
            <a:pPr lvl="1"/>
            <a:endParaRPr lang="en-GB" sz="1800" dirty="0">
              <a:latin typeface="+mj-lt"/>
            </a:endParaRPr>
          </a:p>
          <a:p>
            <a:pPr lvl="1"/>
            <a:r>
              <a:rPr lang="en-GB" sz="1800" dirty="0">
                <a:latin typeface="+mj-lt"/>
              </a:rPr>
              <a:t>Impossible to renovate with operation of offices</a:t>
            </a:r>
          </a:p>
          <a:p>
            <a:pPr lvl="1"/>
            <a:r>
              <a:rPr lang="en-GB" sz="1800" dirty="0">
                <a:latin typeface="+mj-lt"/>
              </a:rPr>
              <a:t>Full asbestos cleaning calls for </a:t>
            </a:r>
            <a:r>
              <a:rPr lang="en-GB" sz="1800" u="sng" dirty="0">
                <a:latin typeface="+mj-lt"/>
              </a:rPr>
              <a:t>full interior demolition</a:t>
            </a:r>
          </a:p>
          <a:p>
            <a:pPr lvl="1"/>
            <a:r>
              <a:rPr lang="en-GB" sz="1800" u="sng" dirty="0">
                <a:latin typeface="+mj-lt"/>
              </a:rPr>
              <a:t>Keep only the structural elements</a:t>
            </a:r>
            <a:endParaRPr lang="en-GB" sz="1800" dirty="0">
              <a:latin typeface="+mj-lt"/>
            </a:endParaRPr>
          </a:p>
          <a:p>
            <a:pPr lvl="1"/>
            <a:endParaRPr lang="en-GB" sz="1800" u="sng" dirty="0">
              <a:latin typeface="+mj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82AEC-19EE-9940-976B-EDDDC70D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48400" y="6356350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>
                <a:solidFill>
                  <a:srgbClr val="FFFFFF"/>
                </a:solidFill>
              </a:rPr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12" name="Image 2">
            <a:extLst>
              <a:ext uri="{FF2B5EF4-FFF2-40B4-BE49-F238E27FC236}">
                <a16:creationId xmlns:a16="http://schemas.microsoft.com/office/drawing/2014/main" id="{6DFDCF72-46E0-FD6A-2D49-6E0B1E178C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828" t="40550" r="14198" b="31100"/>
          <a:stretch/>
        </p:blipFill>
        <p:spPr>
          <a:xfrm>
            <a:off x="6647789" y="2617077"/>
            <a:ext cx="4706011" cy="4240923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DB91923-7149-E328-2C8A-3B745FADE486}"/>
              </a:ext>
            </a:extLst>
          </p:cNvPr>
          <p:cNvSpPr/>
          <p:nvPr/>
        </p:nvSpPr>
        <p:spPr>
          <a:xfrm rot="16200000">
            <a:off x="9996657" y="4658937"/>
            <a:ext cx="2914648" cy="308249"/>
          </a:xfrm>
          <a:prstGeom prst="roundRect">
            <a:avLst/>
          </a:prstGeom>
          <a:ln w="1905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Asbestos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5A1029D-9C25-2AB1-77F2-E841A742421D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54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GB" sz="5400" dirty="0"/>
              <a:t>Rehabilitation Strategy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82AEC-19EE-9940-976B-EDDDC70D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48400" y="6356350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>
                <a:solidFill>
                  <a:srgbClr val="FFFFFF"/>
                </a:solidFill>
              </a:rPr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BB26B463-7F84-4699-078E-21BE7942E753}"/>
              </a:ext>
            </a:extLst>
          </p:cNvPr>
          <p:cNvSpPr txBox="1">
            <a:spLocks/>
          </p:cNvSpPr>
          <p:nvPr/>
        </p:nvSpPr>
        <p:spPr>
          <a:xfrm>
            <a:off x="6248400" y="6086785"/>
            <a:ext cx="3888433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latin typeface="+mj-lt"/>
              </a:rPr>
              <a:t>Project: Restore the original image of the building’s</a:t>
            </a:r>
          </a:p>
          <a:p>
            <a:pPr marL="0" indent="0">
              <a:spcBef>
                <a:spcPts val="0"/>
              </a:spcBef>
              <a:buNone/>
            </a:pPr>
            <a:endParaRPr lang="fr-CH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9A476D1-82B6-D44A-5169-4FE8840CBC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02" y="2279296"/>
            <a:ext cx="3943350" cy="428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BBAA7A-1777-1F9A-C9D4-FAC25BE206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591" b="10687"/>
          <a:stretch/>
        </p:blipFill>
        <p:spPr>
          <a:xfrm>
            <a:off x="6248399" y="1757290"/>
            <a:ext cx="5754485" cy="434218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4F990E1-3B1A-7362-3344-6002C12AB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460" y="3507314"/>
            <a:ext cx="6436828" cy="2322591"/>
          </a:xfrm>
        </p:spPr>
        <p:txBody>
          <a:bodyPr>
            <a:noAutofit/>
          </a:bodyPr>
          <a:lstStyle/>
          <a:p>
            <a:pPr>
              <a:spcBef>
                <a:spcPts val="1600"/>
              </a:spcBef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Rehabilitation Specs</a:t>
            </a:r>
          </a:p>
          <a:p>
            <a:pPr lvl="1"/>
            <a:endParaRPr lang="en-GB" sz="1800" dirty="0">
              <a:latin typeface="+mj-lt"/>
            </a:endParaRPr>
          </a:p>
          <a:p>
            <a:pPr lvl="1"/>
            <a:r>
              <a:rPr lang="en-GB" sz="1800" dirty="0">
                <a:latin typeface="+mj-lt"/>
              </a:rPr>
              <a:t>Consideration of original architectural features</a:t>
            </a:r>
          </a:p>
          <a:p>
            <a:pPr lvl="1"/>
            <a:r>
              <a:rPr lang="en-GB" sz="1800" dirty="0">
                <a:latin typeface="+mj-lt"/>
              </a:rPr>
              <a:t>Adding an additional level (</a:t>
            </a:r>
            <a:r>
              <a:rPr lang="en-GB" sz="1800" dirty="0" err="1">
                <a:latin typeface="+mj-lt"/>
              </a:rPr>
              <a:t>Charpak</a:t>
            </a:r>
            <a:r>
              <a:rPr lang="en-GB" sz="1800" dirty="0">
                <a:latin typeface="+mj-lt"/>
              </a:rPr>
              <a:t> room enlargement)</a:t>
            </a:r>
          </a:p>
          <a:p>
            <a:pPr lvl="1"/>
            <a:r>
              <a:rPr lang="en-GB" sz="1800" dirty="0">
                <a:latin typeface="+mj-lt"/>
              </a:rPr>
              <a:t>Reconstitution of the original Attic (Sun breaker)</a:t>
            </a:r>
          </a:p>
          <a:p>
            <a:pPr lvl="1"/>
            <a:r>
              <a:rPr lang="en-GB" sz="1800" dirty="0">
                <a:latin typeface="+mj-lt"/>
              </a:rPr>
              <a:t>Technical rooms on the roof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DAA0EFA-19BD-7087-DF2C-B8D1E280665F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539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6E6B6456-BC7A-C953-3150-CB61DF424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80" y="484632"/>
            <a:ext cx="4122115" cy="58887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A41886-CDDC-221F-BD4C-21504EF034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7731" b="9991"/>
          <a:stretch/>
        </p:blipFill>
        <p:spPr>
          <a:xfrm>
            <a:off x="4976029" y="484632"/>
            <a:ext cx="6702099" cy="5888737"/>
          </a:xfrm>
          <a:prstGeom prst="rect">
            <a:avLst/>
          </a:prstGeom>
        </p:spPr>
      </p:pic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3FDFABEC-C1B2-71A9-710A-62CA978FA9A3}"/>
              </a:ext>
            </a:extLst>
          </p:cNvPr>
          <p:cNvSpPr txBox="1">
            <a:spLocks/>
          </p:cNvSpPr>
          <p:nvPr/>
        </p:nvSpPr>
        <p:spPr>
          <a:xfrm>
            <a:off x="5467165" y="6423121"/>
            <a:ext cx="3888433" cy="3651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latin typeface="+mj-lt"/>
              </a:rPr>
              <a:t>Project: Restore the original image of the building’s</a:t>
            </a:r>
          </a:p>
          <a:p>
            <a:pPr marL="0" indent="0">
              <a:spcBef>
                <a:spcPts val="0"/>
              </a:spcBef>
              <a:buNone/>
            </a:pPr>
            <a:endParaRPr lang="fr-CH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16" name="Content Placeholder 7">
            <a:extLst>
              <a:ext uri="{FF2B5EF4-FFF2-40B4-BE49-F238E27FC236}">
                <a16:creationId xmlns:a16="http://schemas.microsoft.com/office/drawing/2014/main" id="{56292923-D1C4-3382-5609-8C3E4AEC62BE}"/>
              </a:ext>
            </a:extLst>
          </p:cNvPr>
          <p:cNvSpPr txBox="1">
            <a:spLocks/>
          </p:cNvSpPr>
          <p:nvPr/>
        </p:nvSpPr>
        <p:spPr>
          <a:xfrm>
            <a:off x="765862" y="6423120"/>
            <a:ext cx="3888433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400" dirty="0">
                <a:latin typeface="+mj-lt"/>
              </a:rPr>
              <a:t>Project: 4 levels + </a:t>
            </a:r>
            <a:r>
              <a:rPr lang="en-GB" sz="1400" dirty="0" err="1">
                <a:latin typeface="+mj-lt"/>
              </a:rPr>
              <a:t>Charpak</a:t>
            </a:r>
            <a:r>
              <a:rPr lang="en-GB" sz="1400" dirty="0">
                <a:latin typeface="+mj-lt"/>
              </a:rPr>
              <a:t> + Technical rooms</a:t>
            </a:r>
            <a:endParaRPr lang="en-US" sz="2000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255D383-00CA-DD1A-020E-6EED76F69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2335731-5E6A-DA4E-A6C7-96E6BA9F082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650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39520"/>
            <a:ext cx="4037883" cy="1719072"/>
          </a:xfrm>
        </p:spPr>
        <p:txBody>
          <a:bodyPr anchor="b">
            <a:normAutofit/>
          </a:bodyPr>
          <a:lstStyle/>
          <a:p>
            <a:r>
              <a:rPr lang="en-GB" sz="5400" dirty="0"/>
              <a:t>Nominal</a:t>
            </a:r>
            <a:br>
              <a:rPr lang="en-GB" sz="5400" dirty="0"/>
            </a:br>
            <a:r>
              <a:rPr lang="en-GB" sz="5400" dirty="0"/>
              <a:t>Schedule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7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DA5EDA9-BF62-FB4A-B09E-22BBCCEA1E44}"/>
              </a:ext>
            </a:extLst>
          </p:cNvPr>
          <p:cNvSpPr txBox="1"/>
          <p:nvPr/>
        </p:nvSpPr>
        <p:spPr>
          <a:xfrm>
            <a:off x="400226" y="3286637"/>
            <a:ext cx="5954274" cy="1976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Project: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Works in building B60 : 2,5 y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Asbestos intervention: 10 m : April – November 2023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Design and tender: 11 m : April – December 2023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Rehabilitation: 18 m : 2024 – mid-2025</a:t>
            </a:r>
          </a:p>
          <a:p>
            <a:pPr marL="314325" lvl="1" indent="-2794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5AEE9E-DCC4-2949-A3F7-685ADE48C741}"/>
              </a:ext>
            </a:extLst>
          </p:cNvPr>
          <p:cNvCxnSpPr>
            <a:cxnSpLocks/>
          </p:cNvCxnSpPr>
          <p:nvPr/>
        </p:nvCxnSpPr>
        <p:spPr>
          <a:xfrm>
            <a:off x="6094972" y="3220083"/>
            <a:ext cx="5477262" cy="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D072D381-D73C-EA4C-B769-A5F479C5F654}"/>
              </a:ext>
            </a:extLst>
          </p:cNvPr>
          <p:cNvSpPr txBox="1"/>
          <p:nvPr/>
        </p:nvSpPr>
        <p:spPr>
          <a:xfrm>
            <a:off x="6713527" y="3058850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2023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0FD5C36-7E5E-6F47-86F5-691BCF0263D5}"/>
              </a:ext>
            </a:extLst>
          </p:cNvPr>
          <p:cNvSpPr txBox="1"/>
          <p:nvPr/>
        </p:nvSpPr>
        <p:spPr>
          <a:xfrm>
            <a:off x="8431351" y="3035417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2024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DED1EB-8DF9-9A4D-8C16-F72AC72CBDAD}"/>
              </a:ext>
            </a:extLst>
          </p:cNvPr>
          <p:cNvSpPr txBox="1"/>
          <p:nvPr/>
        </p:nvSpPr>
        <p:spPr>
          <a:xfrm>
            <a:off x="10311675" y="3030361"/>
            <a:ext cx="6527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2025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0926C25-062D-CDAA-B756-6826F2A77B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081975"/>
              </p:ext>
            </p:extLst>
          </p:nvPr>
        </p:nvGraphicFramePr>
        <p:xfrm>
          <a:off x="6094972" y="3564707"/>
          <a:ext cx="5477262" cy="1377680"/>
        </p:xfrm>
        <a:graphic>
          <a:graphicData uri="http://schemas.openxmlformats.org/drawingml/2006/table">
            <a:tbl>
              <a:tblPr/>
              <a:tblGrid>
                <a:gridCol w="912877">
                  <a:extLst>
                    <a:ext uri="{9D8B030D-6E8A-4147-A177-3AD203B41FA5}">
                      <a16:colId xmlns:a16="http://schemas.microsoft.com/office/drawing/2014/main" val="253866521"/>
                    </a:ext>
                  </a:extLst>
                </a:gridCol>
                <a:gridCol w="912877">
                  <a:extLst>
                    <a:ext uri="{9D8B030D-6E8A-4147-A177-3AD203B41FA5}">
                      <a16:colId xmlns:a16="http://schemas.microsoft.com/office/drawing/2014/main" val="4265097382"/>
                    </a:ext>
                  </a:extLst>
                </a:gridCol>
                <a:gridCol w="912877">
                  <a:extLst>
                    <a:ext uri="{9D8B030D-6E8A-4147-A177-3AD203B41FA5}">
                      <a16:colId xmlns:a16="http://schemas.microsoft.com/office/drawing/2014/main" val="349192037"/>
                    </a:ext>
                  </a:extLst>
                </a:gridCol>
                <a:gridCol w="912877">
                  <a:extLst>
                    <a:ext uri="{9D8B030D-6E8A-4147-A177-3AD203B41FA5}">
                      <a16:colId xmlns:a16="http://schemas.microsoft.com/office/drawing/2014/main" val="3346124587"/>
                    </a:ext>
                  </a:extLst>
                </a:gridCol>
                <a:gridCol w="912877">
                  <a:extLst>
                    <a:ext uri="{9D8B030D-6E8A-4147-A177-3AD203B41FA5}">
                      <a16:colId xmlns:a16="http://schemas.microsoft.com/office/drawing/2014/main" val="3676690623"/>
                    </a:ext>
                  </a:extLst>
                </a:gridCol>
                <a:gridCol w="912877">
                  <a:extLst>
                    <a:ext uri="{9D8B030D-6E8A-4147-A177-3AD203B41FA5}">
                      <a16:colId xmlns:a16="http://schemas.microsoft.com/office/drawing/2014/main" val="1434172677"/>
                    </a:ext>
                  </a:extLst>
                </a:gridCol>
              </a:tblGrid>
              <a:tr h="344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S1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S1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S2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S1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S2</a:t>
                      </a: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6076835"/>
                  </a:ext>
                </a:extLst>
              </a:tr>
              <a:tr h="344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4630471"/>
                  </a:ext>
                </a:extLst>
              </a:tr>
              <a:tr h="344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284434"/>
                  </a:ext>
                </a:extLst>
              </a:tr>
              <a:tr h="3444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Available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669612"/>
                  </a:ext>
                </a:extLst>
              </a:tr>
            </a:tbl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5A0AFB-838D-4CC6-903E-EB4B236F62A2}"/>
              </a:ext>
            </a:extLst>
          </p:cNvPr>
          <p:cNvCxnSpPr>
            <a:cxnSpLocks/>
          </p:cNvCxnSpPr>
          <p:nvPr/>
        </p:nvCxnSpPr>
        <p:spPr>
          <a:xfrm flipV="1">
            <a:off x="6108472" y="3058850"/>
            <a:ext cx="0" cy="313633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F5055D9-D2C3-0F18-C25F-B326BE0C6634}"/>
              </a:ext>
            </a:extLst>
          </p:cNvPr>
          <p:cNvCxnSpPr>
            <a:cxnSpLocks/>
          </p:cNvCxnSpPr>
          <p:nvPr/>
        </p:nvCxnSpPr>
        <p:spPr>
          <a:xfrm flipV="1">
            <a:off x="7904477" y="3049205"/>
            <a:ext cx="0" cy="313633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9786D7-2095-A67B-E83B-7F8AD2733306}"/>
              </a:ext>
            </a:extLst>
          </p:cNvPr>
          <p:cNvCxnSpPr>
            <a:cxnSpLocks/>
          </p:cNvCxnSpPr>
          <p:nvPr/>
        </p:nvCxnSpPr>
        <p:spPr>
          <a:xfrm flipV="1">
            <a:off x="9746780" y="3062708"/>
            <a:ext cx="0" cy="313633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4B7232A-F0E9-794D-4440-38DCCD352D04}"/>
              </a:ext>
            </a:extLst>
          </p:cNvPr>
          <p:cNvCxnSpPr>
            <a:cxnSpLocks/>
          </p:cNvCxnSpPr>
          <p:nvPr/>
        </p:nvCxnSpPr>
        <p:spPr>
          <a:xfrm flipV="1">
            <a:off x="11542783" y="3087785"/>
            <a:ext cx="0" cy="313633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857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603252" cy="1956841"/>
          </a:xfrm>
        </p:spPr>
        <p:txBody>
          <a:bodyPr anchor="b">
            <a:normAutofit/>
          </a:bodyPr>
          <a:lstStyle/>
          <a:p>
            <a:r>
              <a:rPr lang="en-GB" sz="5400" dirty="0"/>
              <a:t>Methodological Strategy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82AEC-19EE-9940-976B-EDDDC70D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48400" y="6356350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>
                <a:solidFill>
                  <a:srgbClr val="FFFFFF"/>
                </a:solidFill>
              </a:rPr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GB">
              <a:solidFill>
                <a:srgbClr val="FFFFFF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9CC4A53-AC02-8B46-B90D-6ECB44708575}"/>
              </a:ext>
            </a:extLst>
          </p:cNvPr>
          <p:cNvGrpSpPr/>
          <p:nvPr/>
        </p:nvGrpSpPr>
        <p:grpSpPr>
          <a:xfrm>
            <a:off x="6088545" y="1237800"/>
            <a:ext cx="6102965" cy="4977598"/>
            <a:chOff x="4943872" y="980729"/>
            <a:chExt cx="6947151" cy="528834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77097D7-9185-3C45-9FEB-91BBDE83CA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4943872" y="980729"/>
              <a:ext cx="6947151" cy="5288341"/>
            </a:xfrm>
            <a:prstGeom prst="rect">
              <a:avLst/>
            </a:prstGeom>
          </p:spPr>
        </p:pic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D198F649-DF4F-4940-877C-75F13A9C3F8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576836" y="3764069"/>
              <a:ext cx="375148" cy="82809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646968D-F545-C944-A111-A700F99C659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40016" y="2313180"/>
              <a:ext cx="375148" cy="82809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67C9C0B-A8CE-3A47-9A5D-15E1758844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15164" y="2290738"/>
              <a:ext cx="288032" cy="2244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8EE7BAC-6353-4B40-8349-12F6376B539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620394" y="4376137"/>
              <a:ext cx="964554" cy="19358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5C2F4DC-F84B-8247-9722-FB862C8260DA}"/>
                </a:ext>
              </a:extLst>
            </p:cNvPr>
            <p:cNvSpPr/>
            <p:nvPr/>
          </p:nvSpPr>
          <p:spPr>
            <a:xfrm>
              <a:off x="5930569" y="4707318"/>
              <a:ext cx="375148" cy="144016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row: Curved Up 6">
              <a:extLst>
                <a:ext uri="{FF2B5EF4-FFF2-40B4-BE49-F238E27FC236}">
                  <a16:creationId xmlns:a16="http://schemas.microsoft.com/office/drawing/2014/main" id="{6CD5889E-488C-C449-982D-56AB468DA850}"/>
                </a:ext>
              </a:extLst>
            </p:cNvPr>
            <p:cNvSpPr/>
            <p:nvPr/>
          </p:nvSpPr>
          <p:spPr>
            <a:xfrm rot="5789711">
              <a:off x="5726950" y="4488576"/>
              <a:ext cx="578234" cy="601317"/>
            </a:xfrm>
            <a:prstGeom prst="curvedUpArrow">
              <a:avLst>
                <a:gd name="adj1" fmla="val 9735"/>
                <a:gd name="adj2" fmla="val 33789"/>
                <a:gd name="adj3" fmla="val 20207"/>
              </a:avLst>
            </a:prstGeom>
            <a:solidFill>
              <a:srgbClr val="00B05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DCCC601-FFC1-D248-BE50-B466CE7299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9518" y="3681028"/>
              <a:ext cx="1434594" cy="36004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0DA8C03-F5A7-DE43-8D7D-C98E79A11998}"/>
                </a:ext>
              </a:extLst>
            </p:cNvPr>
            <p:cNvSpPr txBox="1"/>
            <p:nvPr/>
          </p:nvSpPr>
          <p:spPr bwMode="auto">
            <a:xfrm>
              <a:off x="6118143" y="3440033"/>
              <a:ext cx="5277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sz="1200" b="1" dirty="0">
                  <a:solidFill>
                    <a:srgbClr val="00B050"/>
                  </a:solidFill>
                </a:rPr>
                <a:t>R+1</a:t>
              </a:r>
              <a:endParaRPr lang="en-GB" sz="12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A20AF47-06F1-BC4E-9821-F7E05445042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392144" y="2313180"/>
              <a:ext cx="73774" cy="414046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340541A-3982-8143-B3A0-6111B75A56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49753" y="2311629"/>
              <a:ext cx="288032" cy="2244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2E49B32-1FCF-979F-09DD-AFCAC6AC5841}"/>
              </a:ext>
            </a:extLst>
          </p:cNvPr>
          <p:cNvSpPr txBox="1"/>
          <p:nvPr/>
        </p:nvSpPr>
        <p:spPr>
          <a:xfrm>
            <a:off x="144817" y="3395054"/>
            <a:ext cx="5924596" cy="2995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 algn="ctr">
              <a:lnSpc>
                <a:spcPct val="90000"/>
              </a:lnSpc>
              <a:spcBef>
                <a:spcPts val="1600"/>
              </a:spcBef>
              <a:buFont typeface="Symbol" panose="05050102010706020507" pitchFamily="18" charset="2"/>
              <a:buChar char="Þ"/>
            </a:pPr>
            <a:r>
              <a:rPr lang="en-GB" sz="2000" b="1" u="sng" dirty="0">
                <a:latin typeface="+mj-lt"/>
              </a:rPr>
              <a:t>Next presentations :</a:t>
            </a:r>
          </a:p>
          <a:p>
            <a:pPr marL="228600" lvl="1" indent="-2286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Information: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Asbestos topic – O. Prouteau</a:t>
            </a:r>
          </a:p>
          <a:p>
            <a:pPr marL="228600" lvl="1" indent="-2286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Works-related nuisances: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Circulation inside and outside the main building – VR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B</a:t>
            </a:r>
            <a:r>
              <a:rPr lang="en-GB" sz="1800" dirty="0">
                <a:latin typeface="+mj-lt"/>
              </a:rPr>
              <a:t>uilding containment (Asbestos related) – V. Ricodeau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+mj-lt"/>
              </a:rPr>
              <a:t>Work-related noise – V. Ricodeau</a:t>
            </a:r>
            <a:endParaRPr lang="en-GB" sz="1800" b="1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C9861E-C8C4-FF15-B866-41B0D3358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02" y="2279296"/>
            <a:ext cx="3943350" cy="428625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6202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986</TotalTime>
  <Words>288</Words>
  <Application>Microsoft Office PowerPoint</Application>
  <PresentationFormat>Widescreen</PresentationFormat>
  <Paragraphs>128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Office Theme</vt:lpstr>
      <vt:lpstr>RENOVATION OF THE B60 - PRESENTATION OF THE PROJECT TO NEIGHBOURS</vt:lpstr>
      <vt:lpstr>Global Picture</vt:lpstr>
      <vt:lpstr>Key Facts</vt:lpstr>
      <vt:lpstr>Environmental remediation Strategy</vt:lpstr>
      <vt:lpstr>Rehabilitation Strategy</vt:lpstr>
      <vt:lpstr>PowerPoint Presentation</vt:lpstr>
      <vt:lpstr>Nominal Schedule</vt:lpstr>
      <vt:lpstr>Methodological Strategy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Renovation of B60</dc:title>
  <dc:creator>Mar Capeans Garrido</dc:creator>
  <cp:lastModifiedBy>Vincent Ricodeau</cp:lastModifiedBy>
  <cp:revision>102</cp:revision>
  <dcterms:created xsi:type="dcterms:W3CDTF">2022-01-25T05:09:11Z</dcterms:created>
  <dcterms:modified xsi:type="dcterms:W3CDTF">2023-04-04T06:28:42Z</dcterms:modified>
</cp:coreProperties>
</file>