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12"/>
  </p:notesMasterIdLst>
  <p:sldIdLst>
    <p:sldId id="269" r:id="rId3"/>
    <p:sldId id="287" r:id="rId4"/>
    <p:sldId id="270" r:id="rId5"/>
    <p:sldId id="275" r:id="rId6"/>
    <p:sldId id="276" r:id="rId7"/>
    <p:sldId id="283" r:id="rId8"/>
    <p:sldId id="284" r:id="rId9"/>
    <p:sldId id="285" r:id="rId10"/>
    <p:sldId id="286" r:id="rId11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32" autoAdjust="0"/>
    <p:restoredTop sz="94660"/>
  </p:normalViewPr>
  <p:slideViewPr>
    <p:cSldViewPr snapToGrid="0">
      <p:cViewPr varScale="1">
        <p:scale>
          <a:sx n="81" d="100"/>
          <a:sy n="81" d="100"/>
        </p:scale>
        <p:origin x="134" y="8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21875A-A53F-3042-B0C3-8346A3C6B586}" type="datetimeFigureOut">
              <a:rPr lang="en-GB"/>
              <a:pPr>
                <a:defRPr/>
              </a:pPr>
              <a:t>03/04/2023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4B4B48-B91B-EC40-83B1-8E918996DC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CB42E-8BDC-E948-9211-C79DFC71B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E4404-DCDD-4543-893A-7B60ECD0A6C3}" type="datetime1">
              <a:rPr lang="en-GB" smtClean="0"/>
              <a:t>03/04/2023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C24093-DC57-4144-AF17-633CCF6E67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03D0F-E469-1045-9227-8939029CC9B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2C280E-040D-8747-9FFB-E3694C05099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2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CA21BCA-D959-C741-97C2-D9660171E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12258675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5255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3EFF96E-5728-8647-82B4-6826FFFDAD41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B21B3C1-98E9-D249-9D9C-1C8DC44FF4D5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FE73919-8DCB-014D-9ECF-87A1BB5CDA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C61E023-2BE3-164E-965A-36DD146AC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240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7377D436-80B3-D643-9463-218F8650356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83EF2F7-3D60-C44C-BCFE-2E1846FA4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8CD902B5-BDC4-3443-BC31-D9AE0A23A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1D99EB4-3047-BB4F-B230-1874C1CE0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EBC59C4-9C3C-5F43-AA96-0A989BFA1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9961F07-C0F6-1D48-B38D-84E6F3C8C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53B5BD6-9E2D-3E4C-A5F7-AE985513C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C3E4AE3D-A562-D948-96E2-E722D0D20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2D3E672-EB12-A342-9BCF-E8C176B3F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133614C-3E67-794E-BA3B-BCDA89923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294B4803-4C70-9A4F-A3C4-87817FE7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2E3576B-27AA-8F4A-8F46-4E38974A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76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87454-EB0A-2145-AAAE-F513949D3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F43BB-9DE3-42C6-9A75-842EA1B65BF8}" type="datetime1">
              <a:rPr lang="en-GB" smtClean="0"/>
              <a:t>03/04/2023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699A0C-2560-4D41-AD78-AE3113AC8F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D332F-212A-1041-889D-6917F773CED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63CE80-AC2D-F94B-B03B-09869EBADD9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01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2EA20D-6EF3-C941-A7FA-801A50182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F786D-619C-4412-90CD-0B1AFE3295CC}" type="datetime1">
              <a:rPr lang="en-GB" smtClean="0"/>
              <a:t>03/04/2023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DBD91-64FF-E04F-B666-BD7E455B1A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6B396-48DF-A044-841D-D125AFA81A5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3C70D97-769D-1542-AA2D-C8B6BE4794D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3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24ECDAF-961A-6A41-BE32-644218B884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50832-1418-49AB-A27F-F1EFF913F2D9}" type="datetime1">
              <a:rPr lang="en-GB" smtClean="0"/>
              <a:t>03/04/2023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215203-7EC8-7040-9BF0-96FFC093DE2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8F232-E132-6D46-99A6-91A036A925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6C03CCD-64DB-204B-978A-307B0A96505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24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F13F8B8-43CB-B049-B03C-3A4E35BAB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D4D34-35E9-4044-B016-4ABC8393885B}" type="datetime1">
              <a:rPr lang="en-GB" smtClean="0"/>
              <a:t>03/04/2023</a:t>
            </a:fld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5BB185E-546D-984A-B100-E5FB7646AA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7F47-1727-8A4F-A841-20954375A18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B448A13-66A0-2647-8602-4EB3FC72684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5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43F8070-D8F1-7946-92E9-799D63B6E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CEBF7-FF39-40A1-89BC-7D8637E8E287}" type="datetime1">
              <a:rPr lang="en-GB" smtClean="0"/>
              <a:t>03/04/2023</a:t>
            </a:fld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AAB90B0-9A7E-EE45-B3F5-44B071DFCF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9EB24-97AE-F246-8D54-AF77D7B793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EEB3E-B3DF-2641-A35A-C352055D62A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85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388F622-6955-4C41-84E5-2D854BBB8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6DDFC-F9FD-4191-A1DA-E4555F2B1520}" type="datetime1">
              <a:rPr lang="en-GB" smtClean="0"/>
              <a:t>03/04/2023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69BC88-76B4-074C-B6E8-5E5772B9AE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83F9C-7B3B-364B-8227-ECE9A0592CD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D16EC4F-01CE-6243-B248-B98502DE7C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95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382A9F3-BD8E-6D48-BA2F-628A594BC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01A51-D37D-4345-AB2D-C1FA608E8467}" type="datetime1">
              <a:rPr lang="en-GB" smtClean="0"/>
              <a:t>03/04/2023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7F012-7B9D-DC48-BB85-D2BC5B1529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17285-816A-6547-B9E6-D7CC89F5657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5B65B86-A067-6544-B967-295535A759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81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216D274-6AC3-274B-BE41-7DA31340B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A8E-CB7A-4637-87D2-7B72CF96FAC5}" type="datetime1">
              <a:rPr lang="en-GB" smtClean="0"/>
              <a:t>03/04/2023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57D3A-6FB8-0649-AEFD-DE4C48CC03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D8511-5D7B-DF42-83FA-1D0CA9FA22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F72A8F2-0845-F549-9C3F-0BABE052837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304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>
            <a:extLst>
              <a:ext uri="{FF2B5EF4-FFF2-40B4-BE49-F238E27FC236}">
                <a16:creationId xmlns:a16="http://schemas.microsoft.com/office/drawing/2014/main" id="{A3BB5323-C472-3E44-A812-385AC1F63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ADACBF85-34CA-8C4A-B271-081DF47B97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146AB298-55D2-2F4A-99DB-CC45708894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E7D4E98-4B9F-475B-98E0-15B658E15449}" type="datetime1">
              <a:rPr lang="en-GB" smtClean="0"/>
              <a:t>03/04/2023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25EB4BA-AE51-F64F-90F6-45A514C8FD1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24">
            <a:extLst>
              <a:ext uri="{FF2B5EF4-FFF2-40B4-BE49-F238E27FC236}">
                <a16:creationId xmlns:a16="http://schemas.microsoft.com/office/drawing/2014/main" id="{CC86F546-7C5E-264D-B5AB-BAF9D2C43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6319838"/>
            <a:ext cx="27797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A1A875B3-78FE-A244-8CC4-A6199357BED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422275" y="2082800"/>
            <a:ext cx="11347450" cy="211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en-US" dirty="0" smtClean="0"/>
              <a:t>PROJET RENOVATION B60</a:t>
            </a:r>
            <a:br>
              <a:rPr lang="en-GB" altLang="en-US" dirty="0" smtClean="0"/>
            </a:br>
            <a:r>
              <a:rPr lang="en-GB" altLang="en-US" dirty="0" smtClean="0"/>
              <a:t>Phase </a:t>
            </a:r>
            <a:r>
              <a:rPr lang="en-GB" altLang="en-US" dirty="0" err="1" smtClean="0"/>
              <a:t>Assainissement</a:t>
            </a:r>
            <a:endParaRPr lang="en-GB" altLang="en-US" dirty="0"/>
          </a:p>
        </p:txBody>
      </p:sp>
      <p:sp>
        <p:nvSpPr>
          <p:cNvPr id="16386" name="Subtitle 2">
            <a:extLst>
              <a:ext uri="{FF2B5EF4-FFF2-40B4-BE49-F238E27FC236}">
                <a16:creationId xmlns:a16="http://schemas.microsoft.com/office/drawing/2014/main" id="{769B09FA-CCA4-744F-90B8-DCF99C1B6C6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2275" y="6532803"/>
            <a:ext cx="5821363" cy="50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sz="1200" dirty="0" smtClean="0"/>
              <a:t>OP 04.04.2023</a:t>
            </a:r>
            <a:endParaRPr lang="en-GB" altLang="en-US" sz="1200" dirty="0"/>
          </a:p>
        </p:txBody>
      </p:sp>
      <p:sp>
        <p:nvSpPr>
          <p:cNvPr id="16387" name="Text Placeholder 3">
            <a:extLst>
              <a:ext uri="{FF2B5EF4-FFF2-40B4-BE49-F238E27FC236}">
                <a16:creationId xmlns:a16="http://schemas.microsoft.com/office/drawing/2014/main" id="{B16F6C72-B00C-DF47-ABB4-174B00117C26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7673877" y="6463219"/>
            <a:ext cx="4214813" cy="49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sz="1200" dirty="0"/>
              <a:t>EDMS reference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/>
          <a:lstStyle/>
          <a:p>
            <a:pPr algn="ctr"/>
            <a:r>
              <a:rPr lang="en-GB" altLang="en-US" sz="3600" b="1" dirty="0" smtClean="0"/>
              <a:t>B60 – Phase </a:t>
            </a:r>
            <a:r>
              <a:rPr lang="en-GB" altLang="en-US" sz="3600" b="1" dirty="0" err="1" smtClean="0"/>
              <a:t>Assainissement</a:t>
            </a:r>
            <a:endParaRPr lang="en-GB" altLang="en-US" sz="3600" b="1" dirty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t>03/04/2023</a:t>
            </a:fld>
            <a:endParaRPr lang="en-GB" altLang="en-US" sz="800" dirty="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4464114" y="6402388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en-US" sz="1000" dirty="0" smtClean="0">
                <a:solidFill>
                  <a:schemeClr val="bg1"/>
                </a:solidFill>
              </a:rPr>
              <a:t>Projet B60 - Assainissement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pic>
        <p:nvPicPr>
          <p:cNvPr id="1030" name="Picture 6" descr="https://cds.cern.ch/record/2855278/files/DJI_0917.jpg?subformat=icon-144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7" t="9848" r="13546"/>
          <a:stretch/>
        </p:blipFill>
        <p:spPr bwMode="auto">
          <a:xfrm>
            <a:off x="7062460" y="1235503"/>
            <a:ext cx="4819241" cy="46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Main Building under constru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62" y="1235503"/>
            <a:ext cx="6282154" cy="46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10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/>
          <a:lstStyle/>
          <a:p>
            <a:pPr algn="ctr"/>
            <a:r>
              <a:rPr lang="en-GB" altLang="en-US" sz="3600" b="1" dirty="0" smtClean="0"/>
              <a:t>B60 </a:t>
            </a:r>
            <a:r>
              <a:rPr lang="en-GB" altLang="en-US" sz="3600" b="1" dirty="0" smtClean="0"/>
              <a:t>Phase </a:t>
            </a:r>
            <a:r>
              <a:rPr lang="en-GB" altLang="en-US" sz="3600" b="1" dirty="0" err="1" smtClean="0"/>
              <a:t>Assainissement</a:t>
            </a:r>
            <a:endParaRPr lang="en-GB" altLang="en-US" sz="3600" b="1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1BC0642C-3540-1F42-8043-1F9BDDECBD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261872"/>
            <a:ext cx="10515600" cy="4748403"/>
          </a:xfrm>
        </p:spPr>
        <p:txBody>
          <a:bodyPr/>
          <a:lstStyle/>
          <a:p>
            <a:pPr marL="0" indent="0">
              <a:buNone/>
            </a:pPr>
            <a:r>
              <a:rPr lang="fr-CH" altLang="en-US" sz="2400" b="1" dirty="0" smtClean="0"/>
              <a:t>                                               Etat </a:t>
            </a:r>
            <a:r>
              <a:rPr lang="fr-CH" altLang="en-US" sz="2400" b="1" dirty="0" smtClean="0"/>
              <a:t>des lieux</a:t>
            </a:r>
            <a:endParaRPr lang="en-GB" altLang="en-US" sz="2400" b="1" dirty="0" smtClean="0"/>
          </a:p>
          <a:p>
            <a:pPr marL="0" indent="0">
              <a:buNone/>
            </a:pPr>
            <a:endParaRPr lang="en-GB" altLang="en-US" sz="1000" dirty="0" smtClean="0"/>
          </a:p>
          <a:p>
            <a:pPr marL="0" indent="0">
              <a:buNone/>
            </a:pPr>
            <a:r>
              <a:rPr lang="fr-CH" altLang="en-US" sz="2400" dirty="0" smtClean="0"/>
              <a:t>                                                                                          </a:t>
            </a:r>
            <a:r>
              <a:rPr lang="fr-CH" altLang="en-US" sz="2000" dirty="0" smtClean="0"/>
              <a:t>Construction 1959</a:t>
            </a:r>
          </a:p>
          <a:p>
            <a:pPr marL="0" indent="0">
              <a:buNone/>
            </a:pPr>
            <a:r>
              <a:rPr lang="fr-CH" altLang="en-US" sz="2000" dirty="0" smtClean="0"/>
              <a:t>Travaux ? Rénovation ?</a:t>
            </a:r>
          </a:p>
          <a:p>
            <a:pPr marL="0" indent="0">
              <a:buNone/>
            </a:pPr>
            <a:r>
              <a:rPr lang="fr-CH" altLang="en-US" sz="2000" dirty="0" smtClean="0"/>
              <a:t>Assainissement «nécessaire»</a:t>
            </a:r>
            <a:endParaRPr lang="fr-CH" altLang="en-US" sz="2000" dirty="0" smtClean="0"/>
          </a:p>
          <a:p>
            <a:pPr marL="0" indent="0">
              <a:buNone/>
            </a:pPr>
            <a:endParaRPr lang="en-GB" altLang="en-US" dirty="0" smtClean="0"/>
          </a:p>
          <a:p>
            <a:r>
              <a:rPr lang="en-GB" altLang="en-US" sz="2400" dirty="0" err="1" smtClean="0"/>
              <a:t>Amiante</a:t>
            </a:r>
            <a:r>
              <a:rPr lang="en-GB" altLang="en-US" sz="2400" dirty="0" smtClean="0"/>
              <a:t> </a:t>
            </a:r>
            <a:r>
              <a:rPr lang="en-GB" altLang="en-US" sz="1100" dirty="0" smtClean="0"/>
              <a:t>(</a:t>
            </a:r>
            <a:r>
              <a:rPr lang="en-GB" altLang="en-US" sz="1100" dirty="0" err="1"/>
              <a:t>F</a:t>
            </a:r>
            <a:r>
              <a:rPr lang="en-GB" altLang="en-US" sz="1100" dirty="0" err="1" smtClean="0"/>
              <a:t>locage</a:t>
            </a:r>
            <a:r>
              <a:rPr lang="en-GB" altLang="en-US" sz="1100" dirty="0" smtClean="0"/>
              <a:t>, </a:t>
            </a:r>
            <a:r>
              <a:rPr lang="en-GB" altLang="en-US" sz="1100" dirty="0" err="1" smtClean="0"/>
              <a:t>plâtre</a:t>
            </a:r>
            <a:r>
              <a:rPr lang="en-GB" altLang="en-US" sz="1100" dirty="0" smtClean="0"/>
              <a:t>, sol, </a:t>
            </a:r>
            <a:r>
              <a:rPr lang="en-GB" altLang="en-US" sz="1100" dirty="0" err="1" smtClean="0"/>
              <a:t>bardage</a:t>
            </a:r>
            <a:r>
              <a:rPr lang="en-GB" altLang="en-US" sz="1100" dirty="0" smtClean="0"/>
              <a:t>, etc.)</a:t>
            </a:r>
            <a:endParaRPr lang="en-GB" altLang="en-US" sz="1100" dirty="0" smtClean="0"/>
          </a:p>
          <a:p>
            <a:r>
              <a:rPr lang="fr-CH" altLang="en-US" sz="2400" dirty="0" smtClean="0"/>
              <a:t>Peintures au Plomb </a:t>
            </a:r>
            <a:r>
              <a:rPr lang="en-GB" altLang="en-US" sz="1100" dirty="0" smtClean="0"/>
              <a:t>(Structure, etc.)</a:t>
            </a:r>
            <a:endParaRPr lang="fr-CH" altLang="en-US" sz="2400" dirty="0" smtClean="0"/>
          </a:p>
          <a:p>
            <a:r>
              <a:rPr lang="fr-CH" altLang="en-US" sz="2400" dirty="0" smtClean="0"/>
              <a:t>Peintures avec PCB </a:t>
            </a:r>
            <a:r>
              <a:rPr lang="fr-CH" altLang="en-US" sz="1100" dirty="0" smtClean="0"/>
              <a:t>(Sol, etc.)</a:t>
            </a:r>
          </a:p>
          <a:p>
            <a:r>
              <a:rPr lang="fr-CH" altLang="en-US" sz="2400" dirty="0" smtClean="0"/>
              <a:t>Etc.</a:t>
            </a:r>
            <a:endParaRPr lang="en-GB" altLang="en-US" sz="2400" dirty="0" smtClean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t>03/04/2023</a:t>
            </a:fld>
            <a:endParaRPr lang="en-GB" altLang="en-US" sz="800" dirty="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4464114" y="6402388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en-US" sz="1000" dirty="0" smtClean="0">
                <a:solidFill>
                  <a:schemeClr val="bg1"/>
                </a:solidFill>
              </a:rPr>
              <a:t>Projet B60 - Assainissement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en-GB" altLang="en-US" sz="800">
              <a:solidFill>
                <a:schemeClr val="bg1"/>
              </a:solidFill>
            </a:endParaRPr>
          </a:p>
        </p:txBody>
      </p:sp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0EF37170-7510-56CC-8CEC-8DD47FA97B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0197" y="2164629"/>
            <a:ext cx="2471605" cy="35356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4496"/>
          <a:stretch/>
        </p:blipFill>
        <p:spPr>
          <a:xfrm>
            <a:off x="7562237" y="2366127"/>
            <a:ext cx="4436088" cy="3132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/>
          <a:lstStyle/>
          <a:p>
            <a:pPr algn="ctr"/>
            <a:r>
              <a:rPr lang="en-GB" altLang="en-US" sz="3600" b="1" dirty="0" smtClean="0"/>
              <a:t>B60 </a:t>
            </a:r>
            <a:r>
              <a:rPr lang="en-GB" altLang="en-US" sz="3600" b="1" dirty="0" smtClean="0"/>
              <a:t>Phase </a:t>
            </a:r>
            <a:r>
              <a:rPr lang="en-GB" altLang="en-US" sz="3600" b="1" dirty="0" err="1" smtClean="0"/>
              <a:t>Assainissement</a:t>
            </a:r>
            <a:endParaRPr lang="en-GB" altLang="en-US" sz="3600" b="1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1BC0642C-3540-1F42-8043-1F9BDDECBD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005840"/>
            <a:ext cx="10907598" cy="4748403"/>
          </a:xfrm>
        </p:spPr>
        <p:txBody>
          <a:bodyPr/>
          <a:lstStyle/>
          <a:p>
            <a:pPr marL="0" indent="0" algn="ctr">
              <a:buNone/>
            </a:pPr>
            <a:endParaRPr lang="en-GB" altLang="en-US" sz="1000" dirty="0"/>
          </a:p>
          <a:p>
            <a:pPr marL="0" indent="0">
              <a:buNone/>
            </a:pPr>
            <a:r>
              <a:rPr lang="en-GB" altLang="en-US" sz="1000" b="1" dirty="0" smtClean="0"/>
              <a:t> </a:t>
            </a:r>
            <a:r>
              <a:rPr lang="en-GB" altLang="en-US" sz="1000" b="1" dirty="0" smtClean="0"/>
              <a:t>                                                                                                                        </a:t>
            </a:r>
            <a:r>
              <a:rPr lang="fr-CH" altLang="en-US" sz="2400" b="1" dirty="0" smtClean="0"/>
              <a:t>Principes</a:t>
            </a:r>
          </a:p>
          <a:p>
            <a:endParaRPr lang="fr-CH" altLang="en-US" sz="2400" dirty="0" smtClean="0"/>
          </a:p>
          <a:p>
            <a:r>
              <a:rPr lang="fr-CH" altLang="en-US" sz="2400" dirty="0" smtClean="0"/>
              <a:t>Suivi de la réglementation Suisse</a:t>
            </a:r>
          </a:p>
          <a:p>
            <a:r>
              <a:rPr lang="fr-CH" altLang="en-US" sz="2400" dirty="0" smtClean="0"/>
              <a:t>Recours à un contractant spécialisé et reconnu (liste)</a:t>
            </a:r>
          </a:p>
          <a:p>
            <a:r>
              <a:rPr lang="fr-CH" altLang="en-US" sz="2400" dirty="0" smtClean="0"/>
              <a:t>Personnels spécialisés et formés aux techniques d’assainissement</a:t>
            </a:r>
          </a:p>
          <a:p>
            <a:r>
              <a:rPr lang="fr-CH" altLang="en-US" sz="2400" dirty="0" smtClean="0"/>
              <a:t>Rédaction de «plans de </a:t>
            </a:r>
            <a:r>
              <a:rPr lang="fr-CH" altLang="en-US" sz="2400" dirty="0"/>
              <a:t>retrait» par le contractant </a:t>
            </a:r>
            <a:r>
              <a:rPr lang="fr-CH" altLang="en-US" sz="2400" dirty="0" smtClean="0"/>
              <a:t>et </a:t>
            </a:r>
            <a:r>
              <a:rPr lang="fr-CH" altLang="en-US" sz="2400" dirty="0" smtClean="0"/>
              <a:t>soumis aux Autorités </a:t>
            </a:r>
          </a:p>
          <a:p>
            <a:r>
              <a:rPr lang="fr-CH" altLang="en-US" sz="2400" dirty="0" smtClean="0"/>
              <a:t>Revue de chaque plan par Consultant SCE (et support HSE)</a:t>
            </a:r>
          </a:p>
          <a:p>
            <a:r>
              <a:rPr lang="fr-CH" altLang="en-US" sz="2400" dirty="0" smtClean="0"/>
              <a:t>Travail sous confinement dynamique (Amiante, PCB)</a:t>
            </a:r>
          </a:p>
          <a:p>
            <a:r>
              <a:rPr lang="fr-CH" altLang="en-US" sz="2400" dirty="0" smtClean="0"/>
              <a:t>Travail via décapage/aspiration ponctuelle/confinement dynamique (Plomb)</a:t>
            </a:r>
          </a:p>
          <a:p>
            <a:r>
              <a:rPr lang="fr-CH" altLang="en-US" sz="2400" dirty="0" smtClean="0"/>
              <a:t>Approche par zone (plusieurs confinements)</a:t>
            </a:r>
            <a:endParaRPr lang="en-GB" altLang="en-US" sz="2400" dirty="0" smtClean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t>03/04/2023</a:t>
            </a:fld>
            <a:endParaRPr lang="en-GB" altLang="en-US" sz="800" dirty="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4464114" y="6402388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en-US" sz="1000" dirty="0" smtClean="0">
                <a:solidFill>
                  <a:schemeClr val="bg1"/>
                </a:solidFill>
              </a:rPr>
              <a:t>Projet B60 - Assainissement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7504" y="1353532"/>
            <a:ext cx="1164780" cy="124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67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/>
          <a:lstStyle/>
          <a:p>
            <a:pPr algn="ctr"/>
            <a:r>
              <a:rPr lang="en-GB" altLang="en-US" sz="3600" b="1" dirty="0" smtClean="0"/>
              <a:t>B60 </a:t>
            </a:r>
            <a:r>
              <a:rPr lang="en-GB" altLang="en-US" sz="3600" b="1" dirty="0" smtClean="0"/>
              <a:t>Phase </a:t>
            </a:r>
            <a:r>
              <a:rPr lang="en-GB" altLang="en-US" sz="3600" b="1" dirty="0" err="1" smtClean="0"/>
              <a:t>Assainissement</a:t>
            </a:r>
            <a:endParaRPr lang="en-GB" altLang="en-US" sz="3600" b="1" dirty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t>03/04/2023</a:t>
            </a:fld>
            <a:endParaRPr lang="en-GB" altLang="en-US" sz="800" dirty="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en-GB" altLang="en-US" sz="800">
              <a:solidFill>
                <a:schemeClr val="bg1"/>
              </a:solidFill>
            </a:endParaRPr>
          </a:p>
        </p:txBody>
      </p:sp>
      <p:pic>
        <p:nvPicPr>
          <p:cNvPr id="7" name="Picture 9" descr="4709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99" t="59381" r="21899" b="14552"/>
          <a:stretch>
            <a:fillRect/>
          </a:stretch>
        </p:blipFill>
        <p:spPr bwMode="auto">
          <a:xfrm>
            <a:off x="2630079" y="1068846"/>
            <a:ext cx="7107810" cy="5050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968" y="2462961"/>
            <a:ext cx="569772" cy="114971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30079" y="5062195"/>
            <a:ext cx="5062194" cy="105580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sz="2400" b="1" dirty="0" smtClean="0"/>
          </a:p>
          <a:p>
            <a:pPr algn="ctr"/>
            <a:r>
              <a:rPr lang="fr-CH" sz="2400" b="1" dirty="0" smtClean="0"/>
              <a:t>Logique de confinement</a:t>
            </a:r>
            <a:endParaRPr lang="en-GB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5872899" y="2658359"/>
            <a:ext cx="565608" cy="2639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13121" y="1922874"/>
            <a:ext cx="23661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Secours en énergie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Surveillance en journée (sas-man)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Télé-alarme</a:t>
            </a:r>
            <a:r>
              <a:rPr lang="fr-CH" dirty="0" smtClean="0"/>
              <a:t> hors heures travaillées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4464114" y="6402388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en-US" sz="1000" dirty="0" smtClean="0">
                <a:solidFill>
                  <a:schemeClr val="bg1"/>
                </a:solidFill>
              </a:rPr>
              <a:t>Projet B60 - Assainissement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pic>
        <p:nvPicPr>
          <p:cNvPr id="15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7" t="-4926" r="11540" b="4926"/>
          <a:stretch/>
        </p:blipFill>
        <p:spPr bwMode="auto">
          <a:xfrm>
            <a:off x="2974157" y="1526369"/>
            <a:ext cx="2554664" cy="1722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430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/>
          <a:lstStyle/>
          <a:p>
            <a:pPr algn="ctr"/>
            <a:r>
              <a:rPr lang="en-GB" altLang="en-US" sz="3600" b="1" dirty="0" smtClean="0"/>
              <a:t>B60 </a:t>
            </a:r>
            <a:r>
              <a:rPr lang="en-GB" altLang="en-US" sz="3600" b="1" dirty="0" smtClean="0"/>
              <a:t>Phase </a:t>
            </a:r>
            <a:r>
              <a:rPr lang="en-GB" altLang="en-US" sz="3600" b="1" dirty="0" err="1" smtClean="0"/>
              <a:t>Assainissement</a:t>
            </a:r>
            <a:endParaRPr lang="en-GB" altLang="en-US" sz="3600" b="1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1BC0642C-3540-1F42-8043-1F9BDDECBD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8127" y="748642"/>
            <a:ext cx="10907598" cy="5429885"/>
          </a:xfrm>
        </p:spPr>
        <p:txBody>
          <a:bodyPr/>
          <a:lstStyle/>
          <a:p>
            <a:pPr marL="0" indent="0">
              <a:buNone/>
            </a:pPr>
            <a:endParaRPr lang="en-GB" altLang="en-US" sz="1000" dirty="0" smtClean="0"/>
          </a:p>
          <a:p>
            <a:pPr marL="0" indent="0" algn="ctr">
              <a:buNone/>
            </a:pPr>
            <a:r>
              <a:rPr lang="fr-CH" altLang="en-US" sz="2400" b="1" dirty="0" smtClean="0"/>
              <a:t>Protocole sécurité pour chaque zone</a:t>
            </a:r>
          </a:p>
          <a:p>
            <a:pPr marL="0" indent="0" algn="ctr">
              <a:buNone/>
            </a:pPr>
            <a:endParaRPr lang="fr-CH" altLang="en-US" sz="2000" dirty="0" smtClean="0"/>
          </a:p>
          <a:p>
            <a:r>
              <a:rPr lang="fr-CH" altLang="en-US" sz="2000" dirty="0" err="1" smtClean="0"/>
              <a:t>Auto-contrôle</a:t>
            </a:r>
            <a:r>
              <a:rPr lang="fr-CH" altLang="en-US" sz="2000" dirty="0" smtClean="0"/>
              <a:t> avant le démarrage par le contractant</a:t>
            </a:r>
          </a:p>
          <a:p>
            <a:r>
              <a:rPr lang="fr-CH" altLang="en-US" sz="2000" dirty="0" smtClean="0"/>
              <a:t>Inspection par un tiers (consultant SCE) pour autorisation de démarrage (visite feu vert) – faisant objet d’un rapport</a:t>
            </a:r>
          </a:p>
          <a:p>
            <a:pPr>
              <a:buFont typeface="Wingdings" panose="05000000000000000000" pitchFamily="2" charset="2"/>
              <a:buChar char="F"/>
            </a:pPr>
            <a:r>
              <a:rPr lang="fr-CH" altLang="en-US" sz="1800" i="1" dirty="0" smtClean="0"/>
              <a:t>contrôle visuel, test fonctionnel de chaque équipement, test fumée pour étanchéité et taux de renouvellement, vérification fonctionnelle des systèmes de secours et </a:t>
            </a:r>
            <a:r>
              <a:rPr lang="fr-CH" altLang="en-US" sz="1800" i="1" dirty="0" err="1" smtClean="0"/>
              <a:t>télé-alarme</a:t>
            </a:r>
            <a:r>
              <a:rPr lang="fr-CH" altLang="en-US" sz="1800" i="1" dirty="0" smtClean="0"/>
              <a:t>, etc.)</a:t>
            </a:r>
          </a:p>
          <a:p>
            <a:pPr marL="0" indent="0">
              <a:buNone/>
            </a:pPr>
            <a:endParaRPr lang="fr-CH" altLang="en-US" sz="800" i="1" dirty="0" smtClean="0"/>
          </a:p>
          <a:p>
            <a:r>
              <a:rPr lang="fr-CH" altLang="en-US" sz="2000" dirty="0" smtClean="0"/>
              <a:t>Présence d’1 Sas-man et </a:t>
            </a:r>
            <a:r>
              <a:rPr lang="fr-CH" altLang="en-US" sz="2000" dirty="0" err="1" smtClean="0"/>
              <a:t>télé-alarme</a:t>
            </a:r>
            <a:endParaRPr lang="fr-CH" altLang="en-US" sz="2000" dirty="0" smtClean="0"/>
          </a:p>
          <a:p>
            <a:r>
              <a:rPr lang="fr-CH" altLang="en-US" sz="2000" dirty="0" smtClean="0"/>
              <a:t>Visites de chantier par Consultant (et support HSE)</a:t>
            </a:r>
          </a:p>
          <a:p>
            <a:r>
              <a:rPr lang="fr-CH" altLang="en-US" sz="2000" dirty="0" smtClean="0"/>
              <a:t>Mesures libératoires pour chaque zone (selon règles en vigueur) par 1 tiers (consultant SCE)</a:t>
            </a:r>
          </a:p>
          <a:p>
            <a:r>
              <a:rPr lang="fr-CH" altLang="en-US" sz="2000" dirty="0" smtClean="0"/>
              <a:t>Vérification des résultats des mesures avant autorisation de démontage de la zone</a:t>
            </a:r>
          </a:p>
          <a:p>
            <a:r>
              <a:rPr lang="fr-CH" altLang="en-US" sz="2000" dirty="0" smtClean="0"/>
              <a:t>Mesures environnementales selon zonage</a:t>
            </a:r>
          </a:p>
          <a:p>
            <a:r>
              <a:rPr lang="fr-CH" altLang="en-US" sz="2000" dirty="0" smtClean="0"/>
              <a:t>Organisation des secours</a:t>
            </a:r>
          </a:p>
          <a:p>
            <a:endParaRPr lang="en-GB" altLang="en-US" sz="2400" dirty="0" smtClean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t>03/04/2023</a:t>
            </a:fld>
            <a:endParaRPr lang="en-GB" altLang="en-US" sz="800" dirty="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4464114" y="6402388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en-US" sz="1000" dirty="0" smtClean="0">
                <a:solidFill>
                  <a:schemeClr val="bg1"/>
                </a:solidFill>
              </a:rPr>
              <a:t>Projet B60 - Assainissement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arness Inspections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8763" y="2590097"/>
            <a:ext cx="1473616" cy="110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58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/>
          <a:lstStyle/>
          <a:p>
            <a:pPr algn="ctr"/>
            <a:r>
              <a:rPr lang="en-GB" altLang="en-US" sz="3600" b="1" dirty="0" smtClean="0"/>
              <a:t>B60 </a:t>
            </a:r>
            <a:r>
              <a:rPr lang="en-GB" altLang="en-US" sz="3600" b="1" dirty="0" smtClean="0"/>
              <a:t>Phase </a:t>
            </a:r>
            <a:r>
              <a:rPr lang="en-GB" altLang="en-US" sz="3600" b="1" dirty="0" err="1" smtClean="0"/>
              <a:t>Assainissement</a:t>
            </a:r>
            <a:endParaRPr lang="en-GB" altLang="en-US" sz="3600" b="1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1BC0642C-3540-1F42-8043-1F9BDDECBD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8127" y="972503"/>
            <a:ext cx="10907598" cy="5032371"/>
          </a:xfrm>
        </p:spPr>
        <p:txBody>
          <a:bodyPr/>
          <a:lstStyle/>
          <a:p>
            <a:pPr marL="0" indent="0">
              <a:buNone/>
            </a:pPr>
            <a:endParaRPr lang="en-GB" altLang="en-US" sz="1000" dirty="0" smtClean="0"/>
          </a:p>
          <a:p>
            <a:pPr marL="0" indent="0" algn="ctr">
              <a:buNone/>
            </a:pPr>
            <a:endParaRPr lang="fr-CH" altLang="en-US" dirty="0" smtClean="0"/>
          </a:p>
          <a:p>
            <a:pPr marL="0" indent="0" algn="ctr">
              <a:buNone/>
            </a:pPr>
            <a:endParaRPr lang="fr-CH" altLang="en-US" dirty="0"/>
          </a:p>
          <a:p>
            <a:pPr marL="0" indent="0" algn="ctr">
              <a:buNone/>
            </a:pPr>
            <a:endParaRPr lang="fr-CH" altLang="en-US" sz="2400" b="1" dirty="0" smtClean="0"/>
          </a:p>
          <a:p>
            <a:pPr marL="0" indent="0" algn="ctr">
              <a:buNone/>
            </a:pPr>
            <a:r>
              <a:rPr lang="fr-CH" altLang="en-US" sz="2400" b="1" dirty="0" smtClean="0"/>
              <a:t>Merci pour votre attention.</a:t>
            </a:r>
          </a:p>
          <a:p>
            <a:pPr marL="0" indent="0" algn="ctr">
              <a:buNone/>
            </a:pPr>
            <a:endParaRPr lang="fr-CH" altLang="en-US" sz="2400" b="1" dirty="0"/>
          </a:p>
          <a:p>
            <a:pPr marL="0" indent="0" algn="ctr">
              <a:buNone/>
            </a:pPr>
            <a:r>
              <a:rPr lang="fr-CH" altLang="en-US" sz="2400" b="1" dirty="0" smtClean="0"/>
              <a:t>Questions ?</a:t>
            </a:r>
          </a:p>
          <a:p>
            <a:pPr marL="0" indent="0">
              <a:buNone/>
            </a:pPr>
            <a:endParaRPr lang="en-GB" altLang="en-US" sz="2400" dirty="0" smtClean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t>03/04/2023</a:t>
            </a:fld>
            <a:endParaRPr lang="en-GB" altLang="en-US" sz="800" dirty="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7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4464114" y="6402388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en-US" sz="1000" dirty="0" smtClean="0">
                <a:solidFill>
                  <a:schemeClr val="bg1"/>
                </a:solidFill>
              </a:rPr>
              <a:t>Projet B60 - Assainissement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34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/>
          <a:lstStyle/>
          <a:p>
            <a:pPr algn="ctr"/>
            <a:r>
              <a:rPr lang="en-GB" altLang="en-US" sz="3600" b="1" dirty="0" smtClean="0"/>
              <a:t>B60 – Phase </a:t>
            </a:r>
            <a:r>
              <a:rPr lang="en-GB" altLang="en-US" sz="3600" b="1" dirty="0" err="1" smtClean="0"/>
              <a:t>Assainissement</a:t>
            </a:r>
            <a:endParaRPr lang="en-GB" altLang="en-US" sz="3600" b="1" dirty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t>03/04/2023</a:t>
            </a:fld>
            <a:endParaRPr lang="en-GB" altLang="en-US" sz="800" dirty="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4464114" y="6402388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en-US" sz="1000" dirty="0" smtClean="0">
                <a:solidFill>
                  <a:schemeClr val="bg1"/>
                </a:solidFill>
              </a:rPr>
              <a:t>Projet B60 - Assainissement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52"/>
          <a:stretch/>
        </p:blipFill>
        <p:spPr>
          <a:xfrm>
            <a:off x="735291" y="1074655"/>
            <a:ext cx="7290061" cy="47484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77429" y="2113375"/>
            <a:ext cx="4748434" cy="267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98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/>
          <a:lstStyle/>
          <a:p>
            <a:pPr algn="ctr"/>
            <a:r>
              <a:rPr lang="en-GB" altLang="en-US" sz="3600" b="1" dirty="0" smtClean="0"/>
              <a:t>B60 – Phase </a:t>
            </a:r>
            <a:r>
              <a:rPr lang="en-GB" altLang="en-US" sz="3600" b="1" dirty="0" err="1" smtClean="0"/>
              <a:t>Assainissement</a:t>
            </a:r>
            <a:endParaRPr lang="en-GB" altLang="en-US" sz="3600" b="1" dirty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t>03/04/2023</a:t>
            </a:fld>
            <a:endParaRPr lang="en-GB" altLang="en-US" sz="800" dirty="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9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4464114" y="6402388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en-US" sz="1000" dirty="0" smtClean="0">
                <a:solidFill>
                  <a:schemeClr val="bg1"/>
                </a:solidFill>
              </a:rPr>
              <a:t>Projet B60 - Assainissement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90768" y="1763637"/>
            <a:ext cx="4305222" cy="32289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86961" y="1763636"/>
            <a:ext cx="4305222" cy="322891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563332" y="3403076"/>
            <a:ext cx="3242821" cy="35821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57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15631C0D-E892-404C-B7D2-D32A7B4C8475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FE5E144D-1B57-4D11-BC5E-D7242783263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HSE_OHS_PPTTemplate</Template>
  <TotalTime>1149</TotalTime>
  <Words>342</Words>
  <Application>Microsoft Office PowerPoint</Application>
  <PresentationFormat>Widescreen</PresentationFormat>
  <Paragraphs>83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CERNCorporate16-9</vt:lpstr>
      <vt:lpstr>End Slides</vt:lpstr>
      <vt:lpstr>PROJET RENOVATION B60 Phase Assainissement</vt:lpstr>
      <vt:lpstr>B60 – Phase Assainissement</vt:lpstr>
      <vt:lpstr>B60 Phase Assainissement</vt:lpstr>
      <vt:lpstr>B60 Phase Assainissement</vt:lpstr>
      <vt:lpstr>B60 Phase Assainissement</vt:lpstr>
      <vt:lpstr>B60 Phase Assainissement</vt:lpstr>
      <vt:lpstr>B60 Phase Assainissement</vt:lpstr>
      <vt:lpstr>B60 – Phase Assainissement</vt:lpstr>
      <vt:lpstr>B60 – Phase Assainissement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Olivier Bernard Prouteau</dc:creator>
  <cp:lastModifiedBy>Olivier Bernard Prouteau</cp:lastModifiedBy>
  <cp:revision>205</cp:revision>
  <dcterms:created xsi:type="dcterms:W3CDTF">2023-02-23T20:02:31Z</dcterms:created>
  <dcterms:modified xsi:type="dcterms:W3CDTF">2023-04-03T18:50:34Z</dcterms:modified>
</cp:coreProperties>
</file>