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74" r:id="rId3"/>
    <p:sldId id="282" r:id="rId4"/>
    <p:sldId id="277" r:id="rId5"/>
    <p:sldId id="279" r:id="rId6"/>
    <p:sldId id="278" r:id="rId7"/>
    <p:sldId id="280" r:id="rId8"/>
    <p:sldId id="281" r:id="rId9"/>
    <p:sldId id="258" r:id="rId10"/>
    <p:sldId id="283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36" autoAdjust="0"/>
    <p:restoredTop sz="96625"/>
  </p:normalViewPr>
  <p:slideViewPr>
    <p:cSldViewPr snapToGrid="0" snapToObjects="1">
      <p:cViewPr varScale="1">
        <p:scale>
          <a:sx n="86" d="100"/>
          <a:sy n="86" d="100"/>
        </p:scale>
        <p:origin x="619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CEBE6C-4F09-C844-8213-365F9E9F8193}" type="datetimeFigureOut">
              <a:rPr lang="en-GB" smtClean="0"/>
              <a:t>04/04/2023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15D3A0-E926-D148-87E2-8932FD2B89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6067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2FAD69-6FFE-FD4B-BFFF-2EB4EB6EDB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EE97067-0707-9A42-9F67-D8C524FD5E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15B72-C199-EC4F-B601-0303E42AA6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41183-2830-AA41-96DC-C3E1A8CF0C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312FBA-3175-154A-BCE3-541199801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02335731-5E6A-DA4E-A6C7-96E6BA9F08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9700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8AC127-9983-DE40-9F7E-459F007CE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2B6D5D-8428-8440-B89A-008800891A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B58F79-12D1-0A44-A16E-EDBF777BF8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5CE55-2200-4146-85B5-8C847310F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B566FB-F032-0D46-B178-BE4571DF4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322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BB803E-6DDC-824E-98D4-236ADF76C5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71112A-EA79-2541-A6F7-C46026BAAA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3A9603-9529-F84E-87E3-E8DE963EF3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9B8C0-E2B8-0348-912D-699BFFBAB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180A5-7B44-E649-AF58-FA4F2D43A5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6854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59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594EA-50B3-5C4B-B092-72E9C27CF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73A4D-6EBB-0E4C-8A1E-7C0AD53F70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D23535-38C2-3842-9951-932B3E84D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7FE4-6B1D-E14F-B916-6E0CB9C00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DC684B-1FCC-1B4F-8164-F03854A6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fld id="{02335731-5E6A-DA4E-A6C7-96E6BA9F082D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0201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C7CBE9-1A78-694B-80F6-833A10149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EFCFDD-2F72-B248-BE36-587CBF289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4BD52-445D-7143-BB91-DC866F11E1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32972-EA60-D044-86DA-CD466291A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E6EAD-C49E-9540-9D69-0AB32AB7AB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75570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4720E5-99A9-5A4F-9EF3-0961FA3979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7D0359-D720-254F-8FF7-136023FA6A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6F6EB6-1152-2A4A-8A43-2931304EFC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A152E6-7A98-8842-A7C1-D0E10BD6C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657983-DBA0-2744-8E97-F62397891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A799B6-9846-F542-85EC-1590C9D87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0310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24865-975B-774E-8099-193A7F32A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D5EFF1-924C-5B45-8168-9ACAD99D3B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B376507-0AC7-4D40-AFDE-42C69A4033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8E79AE-B22F-DB48-BF98-DB3194FEA1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A2E9C6-C130-EC4B-B214-743E7EF841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3480EF-5305-C441-9483-9EF49BBC0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1C6D1A-65A4-4645-94B7-69C8C0D77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AD325E0-A470-414E-BC60-C0AC5A75A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378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71E3A-DD25-414C-B92C-D51ED9653C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BE9AE8-8A76-6749-A56B-F300C5459F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E21232-1302-8D42-9700-BE73157DB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4E4039-177A-0340-9D03-6F680C030F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1061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CB32726-B684-2342-B209-C0524B8D8C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33E1F23-1C44-A545-9872-B076354ED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4F2F2-9428-394F-BE7B-E1E65E116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3306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ED6AD-DE0D-7445-AAB9-80006B409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145EE-C5E0-B042-8B79-8916AD1101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047AB13-5792-F540-95AD-F008C70F634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AF1870-1414-C64D-9F5D-3E452C3FB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999253-A73F-324B-A715-31EED6CF97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7B8149-FC25-DE42-A416-50480AFF6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967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C32CD-E14B-EC46-BAC7-0E7EFEDFE3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12A97D0-678E-BB43-89C3-E57AC8ACEB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BDD8C3-7B2F-F744-8516-5B65D16EF4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004C76-1521-444B-ACCC-5A6A86A39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Jan 26 2022</a:t>
            </a:r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E439DE-FBAC-BD4D-BE7D-FD12473C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CERN SCE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2796A5-E5D9-8E40-8D1D-AA9DC9CD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5680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AB2B09-831F-BA4F-9B6A-64EF0FA26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719C94-DFF0-6D44-867E-DF81C16B50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3B2CCB-192C-504B-A0E9-CE8ECE05E3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Jan 26 2022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69AA90-FEFC-3245-84C0-05F0E41117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85D415-2CA3-2F4A-9BFC-D4915ADAC5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335731-5E6A-DA4E-A6C7-96E6BA9F082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41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sv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1985" y="3501008"/>
            <a:ext cx="11376025" cy="2153265"/>
          </a:xfrm>
        </p:spPr>
        <p:txBody>
          <a:bodyPr/>
          <a:lstStyle/>
          <a:p>
            <a:pPr>
              <a:defRPr/>
            </a:pPr>
            <a:r>
              <a:rPr lang="en-GB" dirty="0"/>
              <a:t>RENOVATION OF THE B60 - PRESENTATION OF WORKS-RELATED NUISANCES TO NEIGHBOURS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381187" y="5733256"/>
            <a:ext cx="11376026" cy="803787"/>
          </a:xfrm>
        </p:spPr>
        <p:txBody>
          <a:bodyPr/>
          <a:lstStyle/>
          <a:p>
            <a:pPr algn="l">
              <a:defRPr/>
            </a:pPr>
            <a:r>
              <a:rPr lang="en-GB" sz="1800" dirty="0"/>
              <a:t>Z. Arenas &amp; V. Ricodeau</a:t>
            </a:r>
            <a:endParaRPr lang="en-GB" dirty="0"/>
          </a:p>
          <a:p>
            <a:pPr algn="l">
              <a:defRPr/>
            </a:pPr>
            <a:r>
              <a:rPr lang="en-GB" sz="1800" dirty="0"/>
              <a:t>04/04/2023				EDMS- 2874893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B35CAF3A-7C4C-4A36-A5AD-49CE2FE51CD4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114693" y="172466"/>
            <a:ext cx="11962614" cy="6549009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54D7B-9032-4441-8C34-B1413BC2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997099" y="6320409"/>
            <a:ext cx="2743200" cy="365125"/>
          </a:xfrm>
        </p:spPr>
        <p:txBody>
          <a:bodyPr/>
          <a:lstStyle/>
          <a:p>
            <a:fld id="{02335731-5E6A-DA4E-A6C7-96E6BA9F082D}" type="slidenum">
              <a:rPr lang="en-GB" smtClean="0"/>
              <a:t>10</a:t>
            </a:fld>
            <a:endParaRPr lang="en-GB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DA7EDBC-C93D-59F1-6A90-7A3475D39606}"/>
              </a:ext>
            </a:extLst>
          </p:cNvPr>
          <p:cNvSpPr/>
          <p:nvPr/>
        </p:nvSpPr>
        <p:spPr>
          <a:xfrm>
            <a:off x="4438836" y="2112886"/>
            <a:ext cx="3027284" cy="932979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6FB7D78-4B42-5C43-E6BD-B0A1F7B740FC}"/>
              </a:ext>
            </a:extLst>
          </p:cNvPr>
          <p:cNvSpPr/>
          <p:nvPr/>
        </p:nvSpPr>
        <p:spPr>
          <a:xfrm>
            <a:off x="3497801" y="1935332"/>
            <a:ext cx="4776187" cy="1384918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93ADE11A-6283-5D7D-EE7B-5906D6D3A9F3}"/>
              </a:ext>
            </a:extLst>
          </p:cNvPr>
          <p:cNvSpPr/>
          <p:nvPr/>
        </p:nvSpPr>
        <p:spPr>
          <a:xfrm>
            <a:off x="2467992" y="1597981"/>
            <a:ext cx="6427433" cy="2121763"/>
          </a:xfrm>
          <a:prstGeom prst="ellipse">
            <a:avLst/>
          </a:pr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036" name="Picture 12" descr="Sonomètre digital intégrateur classe 1">
            <a:extLst>
              <a:ext uri="{FF2B5EF4-FFF2-40B4-BE49-F238E27FC236}">
                <a16:creationId xmlns:a16="http://schemas.microsoft.com/office/drawing/2014/main" id="{4B2167D0-67F7-5EDA-9D8B-FDF23AB6C26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97" r="32878"/>
          <a:stretch/>
        </p:blipFill>
        <p:spPr bwMode="auto">
          <a:xfrm>
            <a:off x="10306972" y="1662759"/>
            <a:ext cx="763481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Graphic 26" descr="Volume outline">
            <a:extLst>
              <a:ext uri="{FF2B5EF4-FFF2-40B4-BE49-F238E27FC236}">
                <a16:creationId xmlns:a16="http://schemas.microsoft.com/office/drawing/2014/main" id="{DB1BA847-A739-F590-0225-52D84CD5F4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258756" y="2096552"/>
            <a:ext cx="914400" cy="914400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0083F362-0818-66D3-64B5-074AF4EEF819}"/>
              </a:ext>
            </a:extLst>
          </p:cNvPr>
          <p:cNvSpPr txBox="1"/>
          <p:nvPr/>
        </p:nvSpPr>
        <p:spPr>
          <a:xfrm>
            <a:off x="4334211" y="4143235"/>
            <a:ext cx="48809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Measurement of noise levels by </a:t>
            </a:r>
            <a:r>
              <a:rPr lang="en-GB" sz="2000" b="1" dirty="0">
                <a:solidFill>
                  <a:schemeClr val="bg1"/>
                </a:solidFill>
                <a:latin typeface="+mj-lt"/>
              </a:rPr>
              <a:t>HSE-ENV </a:t>
            </a:r>
          </a:p>
        </p:txBody>
      </p:sp>
    </p:spTree>
    <p:extLst>
      <p:ext uri="{BB962C8B-B14F-4D97-AF65-F5344CB8AC3E}">
        <p14:creationId xmlns:p14="http://schemas.microsoft.com/office/powerpoint/2010/main" val="24789410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6A9034-039D-AFA7-F746-28D283669A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262" t="50911" r="3262" b="10751"/>
          <a:stretch/>
        </p:blipFill>
        <p:spPr>
          <a:xfrm>
            <a:off x="169423" y="2771480"/>
            <a:ext cx="11853153" cy="3381237"/>
          </a:xfrm>
          <a:prstGeom prst="rect">
            <a:avLst/>
          </a:prstGeom>
        </p:spPr>
      </p:pic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255D383-00CA-DD1A-020E-6EED76F69F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37498"/>
            <a:ext cx="2743200" cy="365125"/>
          </a:xfrm>
        </p:spPr>
        <p:txBody>
          <a:bodyPr/>
          <a:lstStyle/>
          <a:p>
            <a:fld id="{02335731-5E6A-DA4E-A6C7-96E6BA9F082D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343164BC-4008-5A82-550D-94EA5B394C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697584"/>
            <a:ext cx="4368602" cy="2073896"/>
          </a:xfrm>
        </p:spPr>
        <p:txBody>
          <a:bodyPr anchor="b">
            <a:normAutofit fontScale="90000"/>
          </a:bodyPr>
          <a:lstStyle/>
          <a:p>
            <a:r>
              <a:rPr lang="en-GB" sz="5400" dirty="0"/>
              <a:t>Questions</a:t>
            </a:r>
            <a:br>
              <a:rPr lang="en-GB" sz="5400" dirty="0"/>
            </a:br>
            <a:r>
              <a:rPr lang="en-GB" sz="5400" dirty="0"/>
              <a:t>Answers ?</a:t>
            </a:r>
            <a:br>
              <a:rPr lang="en-GB" sz="5400" dirty="0"/>
            </a:br>
            <a:endParaRPr lang="en-GB" sz="5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8DD6BD-DB74-140C-46DC-644F84010A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902" y="2191446"/>
            <a:ext cx="3943350" cy="42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650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5924595" cy="1956841"/>
          </a:xfrm>
        </p:spPr>
        <p:txBody>
          <a:bodyPr anchor="b">
            <a:normAutofit/>
          </a:bodyPr>
          <a:lstStyle/>
          <a:p>
            <a:r>
              <a:rPr lang="en-GB" sz="4800" dirty="0"/>
              <a:t>Methodological Strategy</a:t>
            </a:r>
            <a:endParaRPr lang="en-GB" sz="49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2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49B32-1FCF-979F-09DD-AFCAC6AC5841}"/>
              </a:ext>
            </a:extLst>
          </p:cNvPr>
          <p:cNvSpPr txBox="1"/>
          <p:nvPr/>
        </p:nvSpPr>
        <p:spPr>
          <a:xfrm>
            <a:off x="285704" y="2870013"/>
            <a:ext cx="5768971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2000" u="sng" dirty="0">
                <a:latin typeface="+mj-lt"/>
              </a:rPr>
              <a:t>Maintain operational the campus services and offices in the ground floor</a:t>
            </a:r>
            <a:r>
              <a:rPr lang="en-GB" sz="2000" dirty="0">
                <a:latin typeface="+mj-lt"/>
              </a:rPr>
              <a:t>: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UBS bank, kiosk, CAGI cultural kiosk, UNIQA, CWT travel agency, Users’ Office, Staff Association and restaurant, etc.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sz="2000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2000" dirty="0">
                <a:latin typeface="+mj-lt"/>
              </a:rPr>
              <a:t>Disruption to the Main Building complex and its surroundings </a:t>
            </a:r>
            <a:r>
              <a:rPr lang="en-GB" sz="2000" u="sng" dirty="0">
                <a:latin typeface="+mj-lt"/>
              </a:rPr>
              <a:t>will be kept to a minimum: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Circulation inside and outside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Works-related noise</a:t>
            </a:r>
            <a:endParaRPr lang="en-GB" sz="2000" u="sng" dirty="0"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C9861E-C8C4-FF15-B866-41B0D3358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8DD2CE-7059-151C-4E0E-DFCD9ABD2C6D}"/>
              </a:ext>
            </a:extLst>
          </p:cNvPr>
          <p:cNvGrpSpPr/>
          <p:nvPr/>
        </p:nvGrpSpPr>
        <p:grpSpPr>
          <a:xfrm>
            <a:off x="6088545" y="1237800"/>
            <a:ext cx="6102965" cy="4977598"/>
            <a:chOff x="4943872" y="980729"/>
            <a:chExt cx="6947151" cy="5288341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2AEE56D0-C0A7-A846-97C5-3D7313AD530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 bwMode="auto">
            <a:xfrm>
              <a:off x="4943872" y="980729"/>
              <a:ext cx="6947151" cy="5288341"/>
            </a:xfrm>
            <a:prstGeom prst="rect">
              <a:avLst/>
            </a:prstGeom>
          </p:spPr>
        </p:pic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28A89B5-8E8D-6C64-7975-3CDE3540CB29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576836" y="3764069"/>
              <a:ext cx="375148" cy="82809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F4BA464-1E27-94FB-2528-57F1CE11DA78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240016" y="2313180"/>
              <a:ext cx="375148" cy="82809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DCF79AD-89DF-D742-3C04-6ECD26AAB1FA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6615164" y="2290738"/>
              <a:ext cx="288032" cy="2244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00221B2-0329-45CC-E1BB-5FE420C2290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620394" y="4376137"/>
              <a:ext cx="964554" cy="19358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0473036-523E-BC6A-DC81-830578E6E2CE}"/>
                </a:ext>
              </a:extLst>
            </p:cNvPr>
            <p:cNvSpPr/>
            <p:nvPr/>
          </p:nvSpPr>
          <p:spPr>
            <a:xfrm>
              <a:off x="5930569" y="4707318"/>
              <a:ext cx="375148" cy="144016"/>
            </a:xfrm>
            <a:prstGeom prst="ellipse">
              <a:avLst/>
            </a:prstGeom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Arrow: Curved Up 6">
              <a:extLst>
                <a:ext uri="{FF2B5EF4-FFF2-40B4-BE49-F238E27FC236}">
                  <a16:creationId xmlns:a16="http://schemas.microsoft.com/office/drawing/2014/main" id="{3E8126E5-F256-EBF7-4280-56BC7D8055AE}"/>
                </a:ext>
              </a:extLst>
            </p:cNvPr>
            <p:cNvSpPr/>
            <p:nvPr/>
          </p:nvSpPr>
          <p:spPr>
            <a:xfrm rot="5789711">
              <a:off x="5726950" y="4488576"/>
              <a:ext cx="578234" cy="601317"/>
            </a:xfrm>
            <a:prstGeom prst="curvedUpArrow">
              <a:avLst>
                <a:gd name="adj1" fmla="val 9735"/>
                <a:gd name="adj2" fmla="val 33789"/>
                <a:gd name="adj3" fmla="val 20207"/>
              </a:avLst>
            </a:prstGeom>
            <a:solidFill>
              <a:srgbClr val="00B050"/>
            </a:solidFill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BB36531-AD66-D8A2-A18A-7526865CCF1E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5669518" y="3681028"/>
              <a:ext cx="1434594" cy="36004"/>
            </a:xfrm>
            <a:prstGeom prst="straightConnector1">
              <a:avLst/>
            </a:prstGeom>
            <a:ln w="57150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8B7E14-439C-B17B-98B6-EACE741C9473}"/>
                </a:ext>
              </a:extLst>
            </p:cNvPr>
            <p:cNvSpPr txBox="1"/>
            <p:nvPr/>
          </p:nvSpPr>
          <p:spPr bwMode="auto">
            <a:xfrm>
              <a:off x="6118143" y="3440033"/>
              <a:ext cx="52772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H" sz="1200" b="1" dirty="0">
                  <a:solidFill>
                    <a:srgbClr val="00B050"/>
                  </a:solidFill>
                </a:rPr>
                <a:t>R+1</a:t>
              </a:r>
              <a:endParaRPr lang="en-GB" sz="1200" b="1" dirty="0">
                <a:solidFill>
                  <a:srgbClr val="00B050"/>
                </a:solidFill>
              </a:endParaRPr>
            </a:p>
          </p:txBody>
        </p: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80CFA3C5-B2C0-1C0D-F79A-3EF8A46FC3D2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392144" y="2313180"/>
              <a:ext cx="73774" cy="414046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583F8C0-551A-A7A5-1C76-A84BDF1E7F2C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149753" y="2311629"/>
              <a:ext cx="288032" cy="22442"/>
            </a:xfrm>
            <a:prstGeom prst="line">
              <a:avLst/>
            </a:prstGeom>
            <a:ln w="38100">
              <a:solidFill>
                <a:srgbClr val="FF0000"/>
              </a:solidFill>
              <a:prstDash val="sysDash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1110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3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70FC3F-CD9A-2523-6B26-C806259D14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8735" y="656949"/>
            <a:ext cx="11726599" cy="466012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2D79D61-A5F9-817F-2CEA-A69CF7275078}"/>
              </a:ext>
            </a:extLst>
          </p:cNvPr>
          <p:cNvSpPr/>
          <p:nvPr/>
        </p:nvSpPr>
        <p:spPr>
          <a:xfrm>
            <a:off x="4994913" y="1393793"/>
            <a:ext cx="1530174" cy="1863061"/>
          </a:xfrm>
          <a:prstGeom prst="rect">
            <a:avLst/>
          </a:prstGeom>
          <a:solidFill>
            <a:schemeClr val="accent1">
              <a:lumMod val="60000"/>
              <a:lumOff val="40000"/>
              <a:alpha val="61000"/>
            </a:schemeClr>
          </a:solidFill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3B588B-9AE2-97D4-018D-FC43786A8FB0}"/>
              </a:ext>
            </a:extLst>
          </p:cNvPr>
          <p:cNvSpPr txBox="1"/>
          <p:nvPr/>
        </p:nvSpPr>
        <p:spPr>
          <a:xfrm>
            <a:off x="1928672" y="5831982"/>
            <a:ext cx="8831063" cy="3416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1" indent="-285750">
              <a:lnSpc>
                <a:spcPct val="90000"/>
              </a:lnSpc>
              <a:spcBef>
                <a:spcPts val="1600"/>
              </a:spcBef>
              <a:buFont typeface="Symbol" panose="05050102010706020507" pitchFamily="18" charset="2"/>
              <a:buChar char="Þ"/>
            </a:pPr>
            <a:r>
              <a:rPr lang="en-GB" sz="1800" b="1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Presentation of the modifications for the whole duration of the works </a:t>
            </a:r>
            <a:r>
              <a:rPr lang="en-GB" sz="18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(Next slide)</a:t>
            </a:r>
            <a:endParaRPr lang="en-GB" sz="1800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19157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4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E49B32-1FCF-979F-09DD-AFCAC6AC5841}"/>
              </a:ext>
            </a:extLst>
          </p:cNvPr>
          <p:cNvSpPr txBox="1"/>
          <p:nvPr/>
        </p:nvSpPr>
        <p:spPr>
          <a:xfrm>
            <a:off x="189876" y="3367022"/>
            <a:ext cx="5924596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Modifications for the whole duration of the works: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Route Scherrer will be closed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Traffic will be diverted onto the Routes Curie and Bohr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Drop-off by car and parking limited to 30 minutes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U-turn in front of the former post office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CERN shuttle will not stop at Building 500, substituted by the B39 stop (then walk to the Main Building)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North bike shelter (user office) closed and replaced by the bike bicycle garage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800" b="1" dirty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C9861E-C8C4-FF15-B866-41B0D3358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7386297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Circulation outside </a:t>
            </a:r>
            <a:br>
              <a:rPr lang="en-GB" sz="5400" dirty="0"/>
            </a:br>
            <a:r>
              <a:rPr lang="en-GB" sz="5400" dirty="0"/>
              <a:t>The main building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AC3641A-2301-99A4-DF65-B728AE4ABC4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828" r="11905" b="8814"/>
          <a:stretch/>
        </p:blipFill>
        <p:spPr>
          <a:xfrm>
            <a:off x="6440649" y="831685"/>
            <a:ext cx="5437449" cy="54383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2718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E1AAD8A1-F67C-74DC-BAF2-5F6C82EA58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975" y="0"/>
            <a:ext cx="11762912" cy="6858000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2AEC-19EE-9940-976B-EDDDC70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B433B6E7-400C-A2C1-A205-9EA978FE0EA6}"/>
              </a:ext>
            </a:extLst>
          </p:cNvPr>
          <p:cNvSpPr/>
          <p:nvPr/>
        </p:nvSpPr>
        <p:spPr>
          <a:xfrm>
            <a:off x="5565911" y="6492875"/>
            <a:ext cx="282804" cy="365125"/>
          </a:xfrm>
          <a:prstGeom prst="curved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solidFill>
                <a:schemeClr val="tx1"/>
              </a:solidFill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E2973877-6D9B-E2EC-9993-12BC620D71C8}"/>
              </a:ext>
            </a:extLst>
          </p:cNvPr>
          <p:cNvSpPr/>
          <p:nvPr/>
        </p:nvSpPr>
        <p:spPr>
          <a:xfrm>
            <a:off x="9783192" y="3142695"/>
            <a:ext cx="435006" cy="46163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6FE4E1-430C-51F2-001A-06A24AF91AFB}"/>
              </a:ext>
            </a:extLst>
          </p:cNvPr>
          <p:cNvSpPr/>
          <p:nvPr/>
        </p:nvSpPr>
        <p:spPr>
          <a:xfrm rot="3450965">
            <a:off x="1539212" y="3129939"/>
            <a:ext cx="2704365" cy="453766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F8B002-1E33-EEBC-ED9B-D2264B3B5D94}"/>
              </a:ext>
            </a:extLst>
          </p:cNvPr>
          <p:cNvSpPr txBox="1"/>
          <p:nvPr/>
        </p:nvSpPr>
        <p:spPr>
          <a:xfrm>
            <a:off x="10268702" y="3536997"/>
            <a:ext cx="704098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shuttle</a:t>
            </a:r>
            <a:endParaRPr lang="fr-CH" sz="14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49AFDB6-8DE8-EED1-36D1-A4898A91BD13}"/>
              </a:ext>
            </a:extLst>
          </p:cNvPr>
          <p:cNvSpPr txBox="1"/>
          <p:nvPr/>
        </p:nvSpPr>
        <p:spPr bwMode="auto">
          <a:xfrm>
            <a:off x="4244258" y="1381327"/>
            <a:ext cx="32089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b="1" dirty="0"/>
              <a:t>Traffic diversion</a:t>
            </a:r>
          </a:p>
          <a:p>
            <a:r>
              <a:rPr lang="fr-CH" i="1" dirty="0" err="1"/>
              <a:t>Including</a:t>
            </a:r>
            <a:r>
              <a:rPr lang="fr-CH" i="1" dirty="0"/>
              <a:t> </a:t>
            </a:r>
            <a:r>
              <a:rPr lang="fr-CH" i="1" dirty="0" err="1"/>
              <a:t>shuttles</a:t>
            </a:r>
            <a:endParaRPr lang="fr-CH" i="1" dirty="0"/>
          </a:p>
        </p:txBody>
      </p:sp>
    </p:spTree>
    <p:extLst>
      <p:ext uri="{BB962C8B-B14F-4D97-AF65-F5344CB8AC3E}">
        <p14:creationId xmlns:p14="http://schemas.microsoft.com/office/powerpoint/2010/main" val="18312664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79" y="325369"/>
            <a:ext cx="7386297" cy="1956841"/>
          </a:xfrm>
        </p:spPr>
        <p:txBody>
          <a:bodyPr anchor="b">
            <a:normAutofit/>
          </a:bodyPr>
          <a:lstStyle/>
          <a:p>
            <a:r>
              <a:rPr lang="en-GB" sz="5400" dirty="0"/>
              <a:t>Circulation inside the Main building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6</a:t>
            </a:fld>
            <a:endParaRPr lang="en-GB">
              <a:solidFill>
                <a:srgbClr val="FFFFFF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C9861E-C8C4-FF15-B866-41B0D33588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902" y="2279296"/>
            <a:ext cx="3943350" cy="428625"/>
          </a:xfrm>
          <a:prstGeom prst="rect">
            <a:avLst/>
          </a:prstGeom>
        </p:spPr>
      </p:pic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4EC3D3-4C85-49D3-05E9-8BCA14B9ADB5}"/>
              </a:ext>
            </a:extLst>
          </p:cNvPr>
          <p:cNvSpPr txBox="1"/>
          <p:nvPr/>
        </p:nvSpPr>
        <p:spPr>
          <a:xfrm>
            <a:off x="412189" y="3214281"/>
            <a:ext cx="6657914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Modifications for the whole duration of the works: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The DG unit and staff have moved to the B42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The B60 will be closed, including </a:t>
            </a:r>
            <a:r>
              <a:rPr lang="en-GB" dirty="0" err="1">
                <a:latin typeface="+mj-lt"/>
              </a:rPr>
              <a:t>chapak</a:t>
            </a:r>
            <a:r>
              <a:rPr lang="en-GB" dirty="0">
                <a:latin typeface="+mj-lt"/>
              </a:rPr>
              <a:t> room, the stairwell and lifts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The lifts in Buildings 3, 52 and 53 will replace the B60 lifts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Connection to the others buildings via the building B50 bridge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Disabled people will use the existing wheelchair ramps and the toilets in the basement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B1FA274-1062-DA3E-97D2-774A906A1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0509" y="1033430"/>
            <a:ext cx="4404062" cy="568804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27613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742D7074-F807-36AB-6CEE-4EFC297124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509"/>
          <a:stretch/>
        </p:blipFill>
        <p:spPr>
          <a:xfrm>
            <a:off x="1066800" y="0"/>
            <a:ext cx="10363200" cy="685557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82AEC-19EE-9940-976B-EDDDC70D7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248400" y="6356350"/>
            <a:ext cx="4114800" cy="365125"/>
          </a:xfrm>
        </p:spPr>
        <p:txBody>
          <a:bodyPr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GB">
                <a:solidFill>
                  <a:srgbClr val="FFFFFF"/>
                </a:solidFill>
              </a:rPr>
              <a:t>CERN SCE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5C21C1C-32E8-B497-4770-554B2D1D6A09}"/>
              </a:ext>
            </a:extLst>
          </p:cNvPr>
          <p:cNvSpPr txBox="1"/>
          <p:nvPr/>
        </p:nvSpPr>
        <p:spPr>
          <a:xfrm>
            <a:off x="5435353" y="2160683"/>
            <a:ext cx="1063102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400" dirty="0">
                <a:latin typeface="+mj-lt"/>
              </a:rPr>
              <a:t>B50 bridge</a:t>
            </a:r>
            <a:endParaRPr lang="fr-CH" sz="1400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00912B8-00C1-39C2-EDCF-00D00598AD69}"/>
              </a:ext>
            </a:extLst>
          </p:cNvPr>
          <p:cNvCxnSpPr>
            <a:cxnSpLocks/>
            <a:stCxn id="14" idx="0"/>
          </p:cNvCxnSpPr>
          <p:nvPr/>
        </p:nvCxnSpPr>
        <p:spPr>
          <a:xfrm flipH="1" flipV="1">
            <a:off x="5814873" y="1829365"/>
            <a:ext cx="152031" cy="3313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2220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69618E3-C628-8320-8A50-1610AA16C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06976" y="2165809"/>
            <a:ext cx="5985024" cy="42564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4B4018-6EE1-A64E-BD7D-F9B1DCED5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439400" y="6356350"/>
            <a:ext cx="9144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02335731-5E6A-DA4E-A6C7-96E6BA9F082D}" type="slidenum">
              <a:rPr lang="en-GB" smtClean="0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8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E6D60143-FE9A-502E-29A8-176251E42624}"/>
              </a:ext>
            </a:extLst>
          </p:cNvPr>
          <p:cNvSpPr txBox="1">
            <a:spLocks/>
          </p:cNvSpPr>
          <p:nvPr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2335731-5E6A-DA4E-A6C7-96E6BA9F082D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91E1A9-4A99-D68C-F168-692A1C1EDB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2165808"/>
            <a:ext cx="6096001" cy="42981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6C4AB42-19AC-5545-5419-282B651B72B5}"/>
              </a:ext>
            </a:extLst>
          </p:cNvPr>
          <p:cNvSpPr txBox="1"/>
          <p:nvPr/>
        </p:nvSpPr>
        <p:spPr>
          <a:xfrm>
            <a:off x="412189" y="631336"/>
            <a:ext cx="9122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lvl="1" indent="-228600">
              <a:lnSpc>
                <a:spcPct val="90000"/>
              </a:lnSpc>
              <a:spcBef>
                <a:spcPts val="1600"/>
              </a:spcBef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Example of communication panels that will be display in the main </a:t>
            </a:r>
            <a:r>
              <a:rPr lang="en-GB" sz="2000" dirty="0" err="1">
                <a:solidFill>
                  <a:schemeClr val="accent2">
                    <a:lumMod val="75000"/>
                  </a:schemeClr>
                </a:solidFill>
                <a:latin typeface="+mj-lt"/>
              </a:rPr>
              <a:t>builidng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latin typeface="+mj-lt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Informational panel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latin typeface="+mj-lt"/>
              </a:rPr>
              <a:t>Circulation panels</a:t>
            </a:r>
          </a:p>
        </p:txBody>
      </p:sp>
    </p:spTree>
    <p:extLst>
      <p:ext uri="{BB962C8B-B14F-4D97-AF65-F5344CB8AC3E}">
        <p14:creationId xmlns:p14="http://schemas.microsoft.com/office/powerpoint/2010/main" val="41172292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2B97F24A-32CE-4C1C-A50D-3016B394DC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EADCA5-1980-6F48-BA73-AD35E03665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5" y="639520"/>
            <a:ext cx="4862927" cy="1719072"/>
          </a:xfrm>
        </p:spPr>
        <p:txBody>
          <a:bodyPr anchor="b">
            <a:normAutofit/>
          </a:bodyPr>
          <a:lstStyle/>
          <a:p>
            <a:r>
              <a:rPr lang="en-GB" sz="5400" dirty="0"/>
              <a:t>Work-related Noise </a:t>
            </a:r>
          </a:p>
        </p:txBody>
      </p:sp>
      <p:sp>
        <p:nvSpPr>
          <p:cNvPr id="19" name="sketch line">
            <a:extLst>
              <a:ext uri="{FF2B5EF4-FFF2-40B4-BE49-F238E27FC236}">
                <a16:creationId xmlns:a16="http://schemas.microsoft.com/office/drawing/2014/main" id="{CD8B4F24-440B-49E9-B85D-733523DC06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2573756"/>
            <a:ext cx="3255095" cy="18288"/>
          </a:xfrm>
          <a:custGeom>
            <a:avLst/>
            <a:gdLst>
              <a:gd name="connsiteX0" fmla="*/ 0 w 3255095"/>
              <a:gd name="connsiteY0" fmla="*/ 0 h 18288"/>
              <a:gd name="connsiteX1" fmla="*/ 618468 w 3255095"/>
              <a:gd name="connsiteY1" fmla="*/ 0 h 18288"/>
              <a:gd name="connsiteX2" fmla="*/ 1269487 w 3255095"/>
              <a:gd name="connsiteY2" fmla="*/ 0 h 18288"/>
              <a:gd name="connsiteX3" fmla="*/ 1953057 w 3255095"/>
              <a:gd name="connsiteY3" fmla="*/ 0 h 18288"/>
              <a:gd name="connsiteX4" fmla="*/ 2636627 w 3255095"/>
              <a:gd name="connsiteY4" fmla="*/ 0 h 18288"/>
              <a:gd name="connsiteX5" fmla="*/ 3255095 w 3255095"/>
              <a:gd name="connsiteY5" fmla="*/ 0 h 18288"/>
              <a:gd name="connsiteX6" fmla="*/ 3255095 w 3255095"/>
              <a:gd name="connsiteY6" fmla="*/ 18288 h 18288"/>
              <a:gd name="connsiteX7" fmla="*/ 2538974 w 3255095"/>
              <a:gd name="connsiteY7" fmla="*/ 18288 h 18288"/>
              <a:gd name="connsiteX8" fmla="*/ 1822853 w 3255095"/>
              <a:gd name="connsiteY8" fmla="*/ 18288 h 18288"/>
              <a:gd name="connsiteX9" fmla="*/ 1171834 w 3255095"/>
              <a:gd name="connsiteY9" fmla="*/ 18288 h 18288"/>
              <a:gd name="connsiteX10" fmla="*/ 0 w 3255095"/>
              <a:gd name="connsiteY10" fmla="*/ 18288 h 18288"/>
              <a:gd name="connsiteX11" fmla="*/ 0 w 3255095"/>
              <a:gd name="connsiteY11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18288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4386" y="8157"/>
                  <a:pt x="3254682" y="12125"/>
                  <a:pt x="3255095" y="18288"/>
                </a:cubicBezTo>
                <a:cubicBezTo>
                  <a:pt x="3088545" y="23203"/>
                  <a:pt x="2687475" y="7419"/>
                  <a:pt x="2538974" y="18288"/>
                </a:cubicBezTo>
                <a:cubicBezTo>
                  <a:pt x="2390473" y="29157"/>
                  <a:pt x="2137381" y="-8959"/>
                  <a:pt x="1822853" y="18288"/>
                </a:cubicBezTo>
                <a:cubicBezTo>
                  <a:pt x="1508325" y="45535"/>
                  <a:pt x="1466437" y="20385"/>
                  <a:pt x="1171834" y="18288"/>
                </a:cubicBezTo>
                <a:cubicBezTo>
                  <a:pt x="877231" y="16191"/>
                  <a:pt x="561097" y="37643"/>
                  <a:pt x="0" y="18288"/>
                </a:cubicBezTo>
                <a:cubicBezTo>
                  <a:pt x="-46" y="12483"/>
                  <a:pt x="-203" y="6491"/>
                  <a:pt x="0" y="0"/>
                </a:cubicBezTo>
                <a:close/>
              </a:path>
              <a:path w="3255095" h="18288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4831" y="4493"/>
                  <a:pt x="3255479" y="9472"/>
                  <a:pt x="3255095" y="18288"/>
                </a:cubicBezTo>
                <a:cubicBezTo>
                  <a:pt x="3120743" y="16690"/>
                  <a:pt x="2759628" y="42462"/>
                  <a:pt x="2604076" y="18288"/>
                </a:cubicBezTo>
                <a:cubicBezTo>
                  <a:pt x="2448524" y="-5886"/>
                  <a:pt x="2184336" y="19599"/>
                  <a:pt x="1887955" y="18288"/>
                </a:cubicBezTo>
                <a:cubicBezTo>
                  <a:pt x="1591574" y="16977"/>
                  <a:pt x="1548845" y="6870"/>
                  <a:pt x="1334589" y="18288"/>
                </a:cubicBezTo>
                <a:cubicBezTo>
                  <a:pt x="1120333" y="29706"/>
                  <a:pt x="996014" y="9662"/>
                  <a:pt x="683570" y="18288"/>
                </a:cubicBezTo>
                <a:cubicBezTo>
                  <a:pt x="371126" y="26914"/>
                  <a:pt x="198687" y="16167"/>
                  <a:pt x="0" y="18288"/>
                </a:cubicBezTo>
                <a:cubicBezTo>
                  <a:pt x="843" y="9577"/>
                  <a:pt x="371" y="690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3810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35ED9F-65E9-2242-8E18-1BC49E1379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5438" y="4419789"/>
            <a:ext cx="5977910" cy="2085434"/>
          </a:xfrm>
        </p:spPr>
        <p:txBody>
          <a:bodyPr anchor="t">
            <a:normAutofit/>
          </a:bodyPr>
          <a:lstStyle/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area will be noisier than usual during the first demolition phase (May to September 2023): Measures are being taken to limit disruptions around B60</a:t>
            </a:r>
          </a:p>
          <a:p>
            <a:r>
              <a:rPr lang="en-GB" sz="2000" u="sng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The noise level is very difficult to estimate, </a:t>
            </a:r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so the neighbourhood will be informed regularly </a:t>
            </a:r>
          </a:p>
          <a:p>
            <a:r>
              <a:rPr lang="en-GB" sz="2000" dirty="0">
                <a:solidFill>
                  <a:schemeClr val="accent2">
                    <a:lumMod val="75000"/>
                  </a:schemeClr>
                </a:solidFill>
                <a:latin typeface="+mj-lt"/>
              </a:rPr>
              <a:t>An email contact will be available for any demands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54D7B-9032-4441-8C34-B1413BC22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335731-5E6A-DA4E-A6C7-96E6BA9F082D}" type="slidenum">
              <a:rPr lang="en-GB" smtClean="0"/>
              <a:t>9</a:t>
            </a:fld>
            <a:endParaRPr lang="en-GB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8614F678-D36D-067E-0AD3-437A4E8C70DC}"/>
              </a:ext>
            </a:extLst>
          </p:cNvPr>
          <p:cNvSpPr txBox="1">
            <a:spLocks/>
          </p:cNvSpPr>
          <p:nvPr/>
        </p:nvSpPr>
        <p:spPr>
          <a:xfrm>
            <a:off x="542989" y="2934503"/>
            <a:ext cx="5975461" cy="13071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>
                <a:latin typeface="+mj-lt"/>
              </a:rPr>
              <a:t>Noise from extractors for the building containment working H 24/24 from may to September 2023 (Cf. blue “V”)</a:t>
            </a:r>
          </a:p>
          <a:p>
            <a:r>
              <a:rPr lang="en-GB" sz="1800" dirty="0">
                <a:latin typeface="+mj-lt"/>
              </a:rPr>
              <a:t>Noise from remediation and demolition works (</a:t>
            </a:r>
            <a:r>
              <a:rPr lang="en-GB" sz="1800">
                <a:latin typeface="+mj-lt"/>
              </a:rPr>
              <a:t>concrete demolition </a:t>
            </a:r>
            <a:r>
              <a:rPr lang="en-GB" sz="1800" dirty="0">
                <a:latin typeface="+mj-lt"/>
              </a:rPr>
              <a:t>noise in the light blue zone)</a:t>
            </a:r>
          </a:p>
          <a:p>
            <a:endParaRPr lang="en-GB" sz="1800" dirty="0">
              <a:latin typeface="+mj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6204096-CF8E-CB2F-5EEA-0DFECE693A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1931" y="816929"/>
            <a:ext cx="4223752" cy="554250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1A68278-33F6-FDF9-6500-DAE065214557}"/>
              </a:ext>
            </a:extLst>
          </p:cNvPr>
          <p:cNvSpPr txBox="1"/>
          <p:nvPr/>
        </p:nvSpPr>
        <p:spPr>
          <a:xfrm>
            <a:off x="11187063" y="4201949"/>
            <a:ext cx="3207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81F6CA-661A-046D-EF98-17473D2B233E}"/>
              </a:ext>
            </a:extLst>
          </p:cNvPr>
          <p:cNvSpPr txBox="1"/>
          <p:nvPr/>
        </p:nvSpPr>
        <p:spPr>
          <a:xfrm>
            <a:off x="11187063" y="2574942"/>
            <a:ext cx="3207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9C86D7-6C14-9A47-7399-B7907E0FCCFD}"/>
              </a:ext>
            </a:extLst>
          </p:cNvPr>
          <p:cNvSpPr txBox="1"/>
          <p:nvPr/>
        </p:nvSpPr>
        <p:spPr>
          <a:xfrm>
            <a:off x="11187063" y="3122793"/>
            <a:ext cx="3207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29A3A9E-8B4E-7C00-6FBE-5174B4CAFBB0}"/>
              </a:ext>
            </a:extLst>
          </p:cNvPr>
          <p:cNvSpPr txBox="1"/>
          <p:nvPr/>
        </p:nvSpPr>
        <p:spPr>
          <a:xfrm>
            <a:off x="11194211" y="3644525"/>
            <a:ext cx="320786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</a:rPr>
              <a:t>V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E32DB56-1BB6-C9A6-7289-9BA96E1D3C1B}"/>
              </a:ext>
            </a:extLst>
          </p:cNvPr>
          <p:cNvSpPr/>
          <p:nvPr/>
        </p:nvSpPr>
        <p:spPr>
          <a:xfrm>
            <a:off x="8936611" y="1847655"/>
            <a:ext cx="2083323" cy="2723626"/>
          </a:xfrm>
          <a:prstGeom prst="rect">
            <a:avLst/>
          </a:prstGeom>
          <a:solidFill>
            <a:schemeClr val="accent1"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86717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1002</TotalTime>
  <Words>417</Words>
  <Application>Microsoft Office PowerPoint</Application>
  <PresentationFormat>Widescreen</PresentationFormat>
  <Paragraphs>67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Symbol</vt:lpstr>
      <vt:lpstr>Office Theme</vt:lpstr>
      <vt:lpstr>RENOVATION OF THE B60 - PRESENTATION OF WORKS-RELATED NUISANCES TO NEIGHBOURS</vt:lpstr>
      <vt:lpstr>Methodological Strategy</vt:lpstr>
      <vt:lpstr>PowerPoint Presentation</vt:lpstr>
      <vt:lpstr>Circulation outside  The main building </vt:lpstr>
      <vt:lpstr>PowerPoint Presentation</vt:lpstr>
      <vt:lpstr>Circulation inside the Main building </vt:lpstr>
      <vt:lpstr>PowerPoint Presentation</vt:lpstr>
      <vt:lpstr>PowerPoint Presentation</vt:lpstr>
      <vt:lpstr>Work-related Noise </vt:lpstr>
      <vt:lpstr>PowerPoint Presentation</vt:lpstr>
      <vt:lpstr>Questions Answers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Renovation of B60</dc:title>
  <dc:creator>Mar Capeans Garrido</dc:creator>
  <cp:lastModifiedBy>Vincent Ricodeau</cp:lastModifiedBy>
  <cp:revision>105</cp:revision>
  <dcterms:created xsi:type="dcterms:W3CDTF">2022-01-25T05:09:11Z</dcterms:created>
  <dcterms:modified xsi:type="dcterms:W3CDTF">2023-04-04T06:40:12Z</dcterms:modified>
</cp:coreProperties>
</file>