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65"/>
  </p:normalViewPr>
  <p:slideViewPr>
    <p:cSldViewPr snapToGrid="0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1A4B9-41F6-F72D-EB75-A4E1BE223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14356A-F49A-F054-A7BB-9285441EC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1D539-EDCD-02DF-FACF-3C7CFF2AA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482CA-06BB-3631-C36F-D93477B1C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28C79-0EFC-EB8B-7699-873B6279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D9632-3FA9-3B6A-757E-60144125D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05F52-63C1-6BF0-75BB-968BE13BC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243BF-43D4-9551-4D01-740EB0139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D2127-29DC-C472-8B5F-12468FEB3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7A86D-F402-7663-4842-749CDC8D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1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E75C41-4B72-5CC8-18AC-76EBDDB99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BF6890-4E2E-B7C0-D761-0EC1B80BA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6E498-AC80-9A0A-3C20-B899709E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F890D-9F71-4751-7BD0-975287EAB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0FB45-7D91-8DA9-DD70-57866A975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0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D020B-DEB1-FDE0-23D5-8550222ED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487D7-ED90-E22D-C7C7-B9CF0516A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CC7FC-B276-17CA-5347-AC247DC69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DDF30-9411-F981-8F09-41AE9CC33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18DB-8993-B43E-BD1A-C42F3756F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DC58E-D183-B30B-DE69-4D092F31C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42A2D-72BE-B0DC-C321-E3C602148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77398-07C1-6909-EB92-B9F339E0D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7460B-0BC9-3414-1294-7B18CAD9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EA2FD-8E44-F7D8-9FF3-F5A4E477E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76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766A4-1C91-A870-C85D-A49DA5CD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FBCF4-D88A-2143-AD92-453CAD5A6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4DDBB-8C59-89CE-3426-114B574B7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35E53-E239-CB29-65D8-E12700CA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5C0FD-D751-14FC-637B-5D272BCD4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D1D70-2B84-0AF7-3C89-26B6F0F2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4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E2CC7-2308-B239-E9EA-1CC2FBA1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46C67-D486-8B5B-81C8-B36782318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427D83-D139-F94D-6D53-3F9378079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7FD1F0-8887-69FB-1011-A9EC114B3E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F47EBE-46A1-76BF-F5E3-46974E0AC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87C2D0-B8A1-9C77-D765-2FB67F67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8E7D23-6F70-C2DD-36F1-2D9082DBE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144402-F5DA-7477-AB54-47B6AF330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4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4FA1-7341-7E8A-5695-D0E9975B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DF196B-71C4-3044-3D95-907592097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A3C990-0C0C-F840-E6C9-642A346DB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612AA-5500-2FDE-AA0F-479EBA444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8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23F23F-6D97-FE1E-BE82-7DD0B0692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FE920-13B8-6737-132D-89C5F6347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3CCB0-6C44-BE88-C6C0-46784FCB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3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5685F-4E4F-6671-65AA-DAA3BAE39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63E07-E7FB-EDDE-6F8D-447F352F3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98290B-BA2D-294B-6F49-09F032B49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F234D-8FDC-C963-E516-115238161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528C3-B756-4306-CB18-B418245AA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A9C03-588F-2A5A-1F5E-A06015433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0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F25DE-33B0-5A5E-1BB5-B6C290DA9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1971C3-8F5D-0B1C-798E-D31816200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2FFA4-F70C-3E11-15EE-62267BE57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47C62-20CE-44B4-57F4-27ED2F499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D01D04-F496-7B38-5CC9-7725D9AB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17077-C3A7-7645-E0D2-ECF167605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4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7D3333-AF81-6ECE-C984-D26393F0C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117A5-BE44-71C2-7F1A-27338D2F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E0292-2886-4016-F0B2-64208FFB3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B7706-20FF-6640-9414-E57DF3E7357C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0B909-442E-AF1A-7777-CD114C9C0A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A4BB-348C-C0A2-8586-7C2791876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BBAC-824D-4749-9A2F-80F3193FE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2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A87F5-9948-D76D-1D79-51A98E3327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LHCONE saturation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E7018D-2981-93F5-F48F-B2C91EF1B7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Katy, 26/04/23</a:t>
            </a:r>
          </a:p>
        </p:txBody>
      </p:sp>
    </p:spTree>
    <p:extLst>
      <p:ext uri="{BB962C8B-B14F-4D97-AF65-F5344CB8AC3E}">
        <p14:creationId xmlns:p14="http://schemas.microsoft.com/office/powerpoint/2010/main" val="217500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E9548-9CEE-5112-7C12-F97A9DCCB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now in production for WNs for 1M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B0053CDE-C305-2123-6C75-DC9E599C9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77493"/>
            <a:ext cx="10515600" cy="344760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E1A84-0CAE-48A6-B1C4-99FCBD16BEC8}"/>
              </a:ext>
            </a:extLst>
          </p:cNvPr>
          <p:cNvSpPr txBox="1"/>
          <p:nvPr/>
        </p:nvSpPr>
        <p:spPr>
          <a:xfrm>
            <a:off x="4831644" y="1569156"/>
            <a:ext cx="169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Near saturation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F8983A-DDD3-956F-0750-B4156EEDE5F8}"/>
              </a:ext>
            </a:extLst>
          </p:cNvPr>
          <p:cNvSpPr txBox="1"/>
          <p:nvPr/>
        </p:nvSpPr>
        <p:spPr>
          <a:xfrm>
            <a:off x="7411155" y="5458178"/>
            <a:ext cx="169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Gaps in monitoring?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EC4C24-EBAD-9149-75F9-6FAF020A266A}"/>
              </a:ext>
            </a:extLst>
          </p:cNvPr>
          <p:cNvCxnSpPr/>
          <p:nvPr/>
        </p:nvCxnSpPr>
        <p:spPr>
          <a:xfrm>
            <a:off x="6321778" y="1938488"/>
            <a:ext cx="462844" cy="454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0251D3-DD2C-0021-7142-4B7BDC40F9BA}"/>
              </a:ext>
            </a:extLst>
          </p:cNvPr>
          <p:cNvCxnSpPr>
            <a:cxnSpLocks/>
          </p:cNvCxnSpPr>
          <p:nvPr/>
        </p:nvCxnSpPr>
        <p:spPr>
          <a:xfrm>
            <a:off x="6553200" y="1868213"/>
            <a:ext cx="4114800" cy="772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361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DAB13-F427-8FF3-33BD-A4C5A6253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jobs?</a:t>
            </a:r>
          </a:p>
        </p:txBody>
      </p:sp>
      <p:pic>
        <p:nvPicPr>
          <p:cNvPr id="5" name="Content Placeholder 4" descr="Timeline&#10;&#10;Description automatically generated">
            <a:extLst>
              <a:ext uri="{FF2B5EF4-FFF2-40B4-BE49-F238E27FC236}">
                <a16:creationId xmlns:a16="http://schemas.microsoft.com/office/drawing/2014/main" id="{30D149B7-DAEE-E47C-FE6D-41AAF28564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549" y="1467784"/>
            <a:ext cx="7743472" cy="2968131"/>
          </a:xfrm>
        </p:spPr>
      </p:pic>
      <p:pic>
        <p:nvPicPr>
          <p:cNvPr id="6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BD2E406F-C7FB-57DF-BF16-77EF05296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010" y="3937222"/>
            <a:ext cx="7596012" cy="25556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CF106D-5AC8-BD14-D68C-3272D68216F6}"/>
              </a:ext>
            </a:extLst>
          </p:cNvPr>
          <p:cNvSpPr txBox="1"/>
          <p:nvPr/>
        </p:nvSpPr>
        <p:spPr>
          <a:xfrm>
            <a:off x="7133872" y="3937222"/>
            <a:ext cx="1581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in drain; usage drops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343CB1D-31C7-AE83-276B-2E3597A56E9F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7924447" y="2920778"/>
            <a:ext cx="0" cy="10164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4290E4-4001-8515-A3A9-4948F483D30B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7924447" y="4583553"/>
            <a:ext cx="89959" cy="1016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ABA1B6-5FBC-3102-C8F4-A7112991E490}"/>
              </a:ext>
            </a:extLst>
          </p:cNvPr>
          <p:cNvSpPr txBox="1"/>
          <p:nvPr/>
        </p:nvSpPr>
        <p:spPr>
          <a:xfrm>
            <a:off x="9009238" y="2382184"/>
            <a:ext cx="31827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Katy theory: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CMS comes back from drain and picks up mostly Production jobs starting at the same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Hence they get to the step doing the remote reads at almost the same time (&gt;10k cores)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 a network spike a day or two after coming back from drain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2430E33-4555-F1E0-6479-FDB2F041E011}"/>
              </a:ext>
            </a:extLst>
          </p:cNvPr>
          <p:cNvCxnSpPr>
            <a:cxnSpLocks/>
          </p:cNvCxnSpPr>
          <p:nvPr/>
        </p:nvCxnSpPr>
        <p:spPr>
          <a:xfrm flipH="1" flipV="1">
            <a:off x="8477956" y="4752622"/>
            <a:ext cx="531282" cy="248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E3556E2-AC08-3D26-AB2C-CD7E4969D7DA}"/>
              </a:ext>
            </a:extLst>
          </p:cNvPr>
          <p:cNvSpPr txBox="1"/>
          <p:nvPr/>
        </p:nvSpPr>
        <p:spPr>
          <a:xfrm>
            <a:off x="8743597" y="4537516"/>
            <a:ext cx="411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1150469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04225-195E-3E3A-D925-0309EFADE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 VO jobs?</a:t>
            </a:r>
          </a:p>
        </p:txBody>
      </p:sp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8CFCBF58-015E-0A73-E1BF-0DA83F0F49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0261" y="1649878"/>
            <a:ext cx="7822494" cy="2926061"/>
          </a:xfrm>
        </p:spPr>
      </p:pic>
      <p:pic>
        <p:nvPicPr>
          <p:cNvPr id="6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553F0843-4F46-3470-4C87-C96D8CCDA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743" y="3846909"/>
            <a:ext cx="7596012" cy="25556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D00D8B-BFC4-9ECE-8120-08B53B9D4692}"/>
              </a:ext>
            </a:extLst>
          </p:cNvPr>
          <p:cNvSpPr txBox="1"/>
          <p:nvPr/>
        </p:nvSpPr>
        <p:spPr>
          <a:xfrm>
            <a:off x="9223022" y="1649878"/>
            <a:ext cx="28335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my Fermilab contact:</a:t>
            </a:r>
            <a:br>
              <a:rPr lang="en-US" dirty="0"/>
            </a:br>
            <a:r>
              <a:rPr lang="en-US" i="1" dirty="0"/>
              <a:t>“</a:t>
            </a:r>
            <a:r>
              <a:rPr lang="en-GB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The Fermilab VO jobs will be doing mostly remote (not just remote, but transatlantic) reads, yes, with a few exceptions. One experiment was having a lot of failures last week when they got a few thousand jobs running. I was wondering if they might have been saturating the inbound to RAL side of things, actually. Were you seeing some issues of that sort?</a:t>
            </a:r>
            <a:r>
              <a:rPr lang="en-US" i="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72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0D783-B194-04A9-BBC7-4DA839157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9978" cy="1325563"/>
          </a:xfrm>
        </p:spPr>
        <p:txBody>
          <a:bodyPr/>
          <a:lstStyle/>
          <a:p>
            <a:r>
              <a:rPr lang="en-US" dirty="0"/>
              <a:t>CMS efficiency is ‘below average’ for this month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3727364-B0E7-6961-F7B8-9CAA73044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11135"/>
            <a:ext cx="10515600" cy="338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7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3C463-1E69-6F7F-DA10-E51B65F96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Already fell before the move to LHCONE?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58B339-61F1-BA87-06FF-5EA169D70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94" y="1825625"/>
            <a:ext cx="10926006" cy="35452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3DD6F4-DC6E-CC0B-5349-8B84BD272A17}"/>
              </a:ext>
            </a:extLst>
          </p:cNvPr>
          <p:cNvSpPr txBox="1"/>
          <p:nvPr/>
        </p:nvSpPr>
        <p:spPr>
          <a:xfrm>
            <a:off x="7021689" y="5554133"/>
            <a:ext cx="176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WNs on LHCONE?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7EA07D-8FA0-2FAC-5499-D744B3672FAA}"/>
              </a:ext>
            </a:extLst>
          </p:cNvPr>
          <p:cNvCxnSpPr/>
          <p:nvPr/>
        </p:nvCxnSpPr>
        <p:spPr>
          <a:xfrm flipV="1">
            <a:off x="7021689" y="2483560"/>
            <a:ext cx="0" cy="3567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31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0F9B1-0854-44C0-E229-7F8F69DDE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jobs – all reads (local and remote) 90d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46B31955-5215-8B24-EF14-7991F6F58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66863"/>
            <a:ext cx="5410200" cy="5105400"/>
          </a:xfr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81351610-FCA8-1070-6737-AAFEE2859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566863"/>
            <a:ext cx="53467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44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EBAFD-5C77-2A0A-5AA1-6AB4F59BB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time – all reads (local and remote)</a:t>
            </a:r>
          </a:p>
        </p:txBody>
      </p:sp>
      <p:pic>
        <p:nvPicPr>
          <p:cNvPr id="7" name="Content Placeholder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E50C34AD-BA7A-BDE3-F296-8DEEC7BEFE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5844" y="1825625"/>
            <a:ext cx="9340311" cy="4351338"/>
          </a:xfrm>
        </p:spPr>
      </p:pic>
    </p:spTree>
    <p:extLst>
      <p:ext uri="{BB962C8B-B14F-4D97-AF65-F5344CB8AC3E}">
        <p14:creationId xmlns:p14="http://schemas.microsoft.com/office/powerpoint/2010/main" val="2775266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761A5-8962-D442-2D8A-8BABEAC6D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rates – 90d (remote read jobs?)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BAC42A-BA78-B9D6-30F2-04FBEAA81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145842"/>
            <a:ext cx="7772400" cy="15948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EFCB97-9A56-420B-3E6F-AF25D3BC1642}"/>
              </a:ext>
            </a:extLst>
          </p:cNvPr>
          <p:cNvSpPr txBox="1"/>
          <p:nvPr/>
        </p:nvSpPr>
        <p:spPr>
          <a:xfrm>
            <a:off x="1930400" y="61235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params.var_inputgb</a:t>
            </a:r>
            <a:r>
              <a:rPr lang="en-US" dirty="0"/>
              <a:t> / (</a:t>
            </a:r>
            <a:r>
              <a:rPr lang="en-US" dirty="0" err="1"/>
              <a:t>params.var_readtimemin</a:t>
            </a:r>
            <a:r>
              <a:rPr lang="en-US" dirty="0"/>
              <a:t> * 60)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E1683E-21AA-C1EB-75F7-3EE57FCD4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63" y="1695366"/>
            <a:ext cx="11268513" cy="21345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9569F8-D726-D53C-FC71-3CCEF52A7284}"/>
              </a:ext>
            </a:extLst>
          </p:cNvPr>
          <p:cNvSpPr txBox="1"/>
          <p:nvPr/>
        </p:nvSpPr>
        <p:spPr>
          <a:xfrm>
            <a:off x="8782755" y="4239304"/>
            <a:ext cx="43236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data.Status:"Running</a:t>
            </a:r>
            <a:r>
              <a:rPr lang="en-US" dirty="0"/>
              <a:t>" AND data.Site:T1*  AND </a:t>
            </a:r>
            <a:r>
              <a:rPr lang="en-US" dirty="0" err="1"/>
              <a:t>data.DESIRED_CMSPileups:exists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E06021-CB69-8DA8-7D72-0A7730554AE9}"/>
              </a:ext>
            </a:extLst>
          </p:cNvPr>
          <p:cNvSpPr txBox="1"/>
          <p:nvPr/>
        </p:nvSpPr>
        <p:spPr>
          <a:xfrm>
            <a:off x="9302044" y="5836356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think this part of the query is not working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DF0DC6-C60A-BF07-11C2-402DCCA7CFE0}"/>
              </a:ext>
            </a:extLst>
          </p:cNvPr>
          <p:cNvCxnSpPr>
            <a:cxnSpLocks/>
          </p:cNvCxnSpPr>
          <p:nvPr/>
        </p:nvCxnSpPr>
        <p:spPr>
          <a:xfrm flipH="1" flipV="1">
            <a:off x="9877778" y="5162634"/>
            <a:ext cx="101600" cy="673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413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265</Words>
  <Application>Microsoft Macintosh PowerPoint</Application>
  <PresentationFormat>Widescreen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LHCONE saturation analysis</vt:lpstr>
      <vt:lpstr>LHCONE now in production for WNs for 1M</vt:lpstr>
      <vt:lpstr>CMS jobs?</vt:lpstr>
      <vt:lpstr>Fermilab VO jobs?</vt:lpstr>
      <vt:lpstr>CMS efficiency is ‘below average’ for this month</vt:lpstr>
      <vt:lpstr>Already fell before the move to LHCONE?</vt:lpstr>
      <vt:lpstr>CMS jobs – all reads (local and remote) 90d</vt:lpstr>
      <vt:lpstr>Read time – all reads (local and remote)</vt:lpstr>
      <vt:lpstr>Read rates – 90d (remote read jobs?)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LHCONE saturation analysis</dc:title>
  <dc:creator>Ellis, Katy (STFC,RAL,PPD)</dc:creator>
  <cp:lastModifiedBy>Ellis, Katy (STFC,RAL,PPD)</cp:lastModifiedBy>
  <cp:revision>6</cp:revision>
  <dcterms:created xsi:type="dcterms:W3CDTF">2023-04-26T10:42:35Z</dcterms:created>
  <dcterms:modified xsi:type="dcterms:W3CDTF">2023-04-26T13:10:52Z</dcterms:modified>
</cp:coreProperties>
</file>