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7" r:id="rId2"/>
    <p:sldId id="261" r:id="rId3"/>
    <p:sldId id="275" r:id="rId4"/>
    <p:sldId id="258" r:id="rId5"/>
    <p:sldId id="267" r:id="rId6"/>
    <p:sldId id="278" r:id="rId7"/>
    <p:sldId id="279" r:id="rId8"/>
    <p:sldId id="265" r:id="rId9"/>
    <p:sldId id="270" r:id="rId10"/>
    <p:sldId id="268" r:id="rId11"/>
    <p:sldId id="272" r:id="rId12"/>
    <p:sldId id="273" r:id="rId13"/>
    <p:sldId id="277" r:id="rId14"/>
    <p:sldId id="262" r:id="rId15"/>
    <p:sldId id="263" r:id="rId16"/>
    <p:sldId id="264" r:id="rId17"/>
    <p:sldId id="25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002C137-7DAB-EC36-1BBC-5E015F55B6D1}"/>
              </a:ext>
            </a:extLst>
          </p:cNvPr>
          <p:cNvGrpSpPr/>
          <p:nvPr userDrawn="1"/>
        </p:nvGrpSpPr>
        <p:grpSpPr>
          <a:xfrm>
            <a:off x="4208918" y="2651760"/>
            <a:ext cx="3774164" cy="1554480"/>
            <a:chOff x="6096000" y="2534807"/>
            <a:chExt cx="3774164" cy="1554480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2534807"/>
              <a:ext cx="1570261" cy="1554480"/>
            </a:xfrm>
            <a:prstGeom prst="rect">
              <a:avLst/>
            </a:prstGeom>
          </p:spPr>
        </p:pic>
        <p:pic>
          <p:nvPicPr>
            <p:cNvPr id="2" name="Picture 1" descr="Logo, company name&#10;&#10;Description automatically generated">
              <a:extLst>
                <a:ext uri="{FF2B5EF4-FFF2-40B4-BE49-F238E27FC236}">
                  <a16:creationId xmlns:a16="http://schemas.microsoft.com/office/drawing/2014/main" id="{B378AAEC-94FD-CBF0-E367-1DB033D307C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17909"/>
            <a:stretch/>
          </p:blipFill>
          <p:spPr>
            <a:xfrm>
              <a:off x="8116829" y="2534807"/>
              <a:ext cx="1753335" cy="1554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7560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A83A09-9AFD-C14A-9C29-D6392D85326F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3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AD99CC-CC35-2540-9734-9D7F73E48FC4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7911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D7848-FBB4-4345-AA38-AE81003E421D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2810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86B3FD-B4E3-E84D-B775-AF72F11FC408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0346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10010C-F6F0-144E-BAF3-A429F55C618E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50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B9380C-4B51-7241-B1C5-FEB689A995C2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94622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2E276-0EB9-0B47-B368-FA480A6A2BED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2085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56C087-DF20-6544-90B6-C842B78D52E8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2380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DE68DD-2BC1-C446-ADB7-76A3823DB7E7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102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7C38F0-58D5-7848-A9A4-32D0F73A6EDD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81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 b="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877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7DC443C6-9423-C835-A3A5-F590D344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421337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69761-F68E-3B41-BA03-528973F27F26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39CCA13-742B-4336-1098-39F760EF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21337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79132B40-A218-8B6E-3066-3E9C98FF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1337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49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421337"/>
            <a:ext cx="1542289" cy="3651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69761-F68E-3B41-BA03-528973F27F26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21337"/>
            <a:ext cx="6572221" cy="3651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1337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32AD142-4B61-9C87-3B2B-10F76D9D3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6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3B50CE49-5804-A467-A5CC-E70BBAB75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>
              <a:defRPr sz="480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170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69761-F68E-3B41-BA03-528973F27F26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965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home.cern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41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91CBAFA-9906-D294-90BF-82C0425C79D6}"/>
              </a:ext>
            </a:extLst>
          </p:cNvPr>
          <p:cNvGrpSpPr/>
          <p:nvPr userDrawn="1"/>
        </p:nvGrpSpPr>
        <p:grpSpPr>
          <a:xfrm>
            <a:off x="4562295" y="2809800"/>
            <a:ext cx="3067409" cy="1238400"/>
            <a:chOff x="4522427" y="2759719"/>
            <a:chExt cx="3067409" cy="1238400"/>
          </a:xfrm>
        </p:grpSpPr>
        <p:pic>
          <p:nvPicPr>
            <p:cNvPr id="3" name="Picture 2" descr="Logo&#10;&#10;Description automatically generated">
              <a:extLst>
                <a:ext uri="{FF2B5EF4-FFF2-40B4-BE49-F238E27FC236}">
                  <a16:creationId xmlns:a16="http://schemas.microsoft.com/office/drawing/2014/main" id="{4A24B4CA-206D-5B2D-6EDB-F231C338E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22427" y="2759719"/>
              <a:ext cx="1145991" cy="123767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85C7C0D-37EF-F25D-F696-534F5F53E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2125" y="2759719"/>
              <a:ext cx="1247711" cy="1238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2931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7283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232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</p:spPr>
        <p:txBody>
          <a:bodyPr anchor="t" anchorCtr="0"/>
          <a:lstStyle>
            <a:lvl1pPr algn="l">
              <a:defRPr sz="5000" b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5EF78E-5507-D587-D51F-2A6B484CA0B6}"/>
              </a:ext>
            </a:extLst>
          </p:cNvPr>
          <p:cNvGrpSpPr/>
          <p:nvPr userDrawn="1"/>
        </p:nvGrpSpPr>
        <p:grpSpPr>
          <a:xfrm>
            <a:off x="4208917" y="929640"/>
            <a:ext cx="3774164" cy="1554480"/>
            <a:chOff x="6096000" y="2534807"/>
            <a:chExt cx="3774164" cy="1554480"/>
          </a:xfrm>
        </p:grpSpPr>
        <p:pic>
          <p:nvPicPr>
            <p:cNvPr id="9" name="Image 2" descr="logooutline.eps">
              <a:extLst>
                <a:ext uri="{FF2B5EF4-FFF2-40B4-BE49-F238E27FC236}">
                  <a16:creationId xmlns:a16="http://schemas.microsoft.com/office/drawing/2014/main" id="{8C8AF94B-8535-9B63-1CB4-61072F68C6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2534807"/>
              <a:ext cx="1570261" cy="1554480"/>
            </a:xfrm>
            <a:prstGeom prst="rect">
              <a:avLst/>
            </a:prstGeom>
          </p:spPr>
        </p:pic>
        <p:pic>
          <p:nvPicPr>
            <p:cNvPr id="10" name="Picture 9" descr="Logo, company name&#10;&#10;Description automatically generated">
              <a:extLst>
                <a:ext uri="{FF2B5EF4-FFF2-40B4-BE49-F238E27FC236}">
                  <a16:creationId xmlns:a16="http://schemas.microsoft.com/office/drawing/2014/main" id="{18333F0B-343D-F5E9-2688-7D24FA7DDE5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17909"/>
            <a:stretch/>
          </p:blipFill>
          <p:spPr>
            <a:xfrm>
              <a:off x="8116829" y="2534807"/>
              <a:ext cx="1753335" cy="1554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7251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6E7441-B772-D048-9C1B-F8600B03CAE1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66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0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23E4A-8068-0C49-BC04-63A2AAFFE1E4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6714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9162F9-973D-F640-93B7-064AFF6A55AE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61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2C9978-A0B0-5D47-B017-3DE9DCAF3819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628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5A14D2-5EA4-D441-9B05-EA6BE2669C71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585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fld id="{3FCF6715-A2B5-A045-B72C-B503686710DB}" type="datetime3">
              <a:rPr lang="en-US" smtClean="0">
                <a:solidFill>
                  <a:srgbClr val="FFFFFF"/>
                </a:solidFill>
              </a:rPr>
              <a:pPr>
                <a:defRPr/>
              </a:pPr>
              <a:t>22 March 2023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Presenter | Presentation Title</a:t>
            </a:r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DA7E47AC-E333-F61F-D7D6-334D1D9B28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/>
          <a:srcRect b="17909"/>
          <a:stretch/>
        </p:blipFill>
        <p:spPr>
          <a:xfrm>
            <a:off x="992128" y="6389371"/>
            <a:ext cx="480437" cy="42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4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86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89" r:id="rId19"/>
    <p:sldLayoutId id="2147483680" r:id="rId20"/>
    <p:sldLayoutId id="2147483687" r:id="rId21"/>
    <p:sldLayoutId id="2147483682" r:id="rId22"/>
    <p:sldLayoutId id="2147483683" r:id="rId23"/>
    <p:sldLayoutId id="2147483684" r:id="rId24"/>
    <p:sldLayoutId id="2147483691" r:id="rId25"/>
    <p:sldLayoutId id="2147483692" r:id="rId2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800" b="0" kern="1200">
          <a:solidFill>
            <a:schemeClr val="tx2">
              <a:lumMod val="50000"/>
            </a:schemeClr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2400" kern="1200">
          <a:solidFill>
            <a:schemeClr val="tx2">
              <a:lumMod val="50000"/>
            </a:schemeClr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84315/" TargetMode="External"/><Relationship Id="rId2" Type="http://schemas.openxmlformats.org/officeDocument/2006/relationships/hyperlink" Target="https://indico.cern.ch/event/1184319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37257-C7A8-649C-12C9-029208D4E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958" y="2376978"/>
            <a:ext cx="11532042" cy="2104044"/>
          </a:xfrm>
        </p:spPr>
        <p:txBody>
          <a:bodyPr/>
          <a:lstStyle/>
          <a:p>
            <a:pPr algn="l"/>
            <a:r>
              <a:rPr lang="it-IT" dirty="0" err="1"/>
              <a:t>Mechanical</a:t>
            </a:r>
            <a:r>
              <a:rPr lang="it-IT" dirty="0"/>
              <a:t> </a:t>
            </a:r>
            <a:r>
              <a:rPr lang="it-IT" dirty="0" err="1"/>
              <a:t>characterization</a:t>
            </a:r>
            <a:r>
              <a:rPr lang="it-IT" dirty="0"/>
              <a:t> of</a:t>
            </a:r>
            <a:br>
              <a:rPr lang="it-IT" dirty="0"/>
            </a:br>
            <a:r>
              <a:rPr lang="it-IT" dirty="0"/>
              <a:t>Nb</a:t>
            </a:r>
            <a:r>
              <a:rPr lang="it-IT" baseline="-25000" dirty="0"/>
              <a:t>3</a:t>
            </a:r>
            <a:r>
              <a:rPr lang="it-IT" dirty="0"/>
              <a:t>Sn coils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A5C037-CB43-E616-0973-44ED6E4E7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73875"/>
            <a:ext cx="9144000" cy="463143"/>
          </a:xfrm>
        </p:spPr>
        <p:txBody>
          <a:bodyPr/>
          <a:lstStyle/>
          <a:p>
            <a:r>
              <a:rPr lang="it-IT" dirty="0"/>
              <a:t>G. Vernassa - kick-off meeting in SMT - </a:t>
            </a:r>
            <a:r>
              <a:rPr lang="en-US" dirty="0"/>
              <a:t>22/03/2023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737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5D02-9550-0FF8-33A2-D88169B6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31" y="124354"/>
            <a:ext cx="11376025" cy="1065742"/>
          </a:xfrm>
        </p:spPr>
        <p:txBody>
          <a:bodyPr/>
          <a:lstStyle/>
          <a:p>
            <a:r>
              <a:rPr lang="en-US" dirty="0"/>
              <a:t>1. Modeling technique in FEA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0DD1A4C-BDB3-A5C9-0E20-001639D753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8696" y="2977687"/>
                <a:ext cx="6907211" cy="2633841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Very complex behavior    </a:t>
                </a:r>
                <a14:m>
                  <m:oMath xmlns:m="http://schemas.openxmlformats.org/officeDocument/2006/math">
                    <m:acc>
                      <m:accPr>
                        <m:chr m:val="̿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̿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</m:oMath>
                </a14:m>
                <a:endParaRPr lang="en-GB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Is our measuring methodology correct?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How much do curves vary ?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How do I go to cold?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0DD1A4C-BDB3-A5C9-0E20-001639D753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696" y="2977687"/>
                <a:ext cx="6907211" cy="2633841"/>
              </a:xfrm>
              <a:blipFill>
                <a:blip r:embed="rId2"/>
                <a:stretch>
                  <a:fillRect l="-2913" t="-5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5599006-9D74-6E92-FC11-5C4C217C0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3166" y="2481155"/>
            <a:ext cx="4528834" cy="31303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BA0341-7F49-E5E3-783B-0DC3C205B0FE}"/>
              </a:ext>
            </a:extLst>
          </p:cNvPr>
          <p:cNvSpPr txBox="1"/>
          <p:nvPr/>
        </p:nvSpPr>
        <p:spPr>
          <a:xfrm>
            <a:off x="471898" y="1039961"/>
            <a:ext cx="1013167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u="sng" dirty="0">
                <a:solidFill>
                  <a:schemeClr val="tx2"/>
                </a:solidFill>
              </a:rPr>
              <a:t>QUESTION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</a:p>
          <a:p>
            <a:pPr algn="l"/>
            <a:br>
              <a:rPr lang="en-US" sz="2400" b="1" dirty="0">
                <a:solidFill>
                  <a:schemeClr val="tx2"/>
                </a:solidFill>
              </a:rPr>
            </a:br>
            <a:r>
              <a:rPr lang="en-US" sz="2400" b="1" i="1" dirty="0">
                <a:solidFill>
                  <a:schemeClr val="tx2"/>
                </a:solidFill>
              </a:rPr>
              <a:t>What physical laws I employ to model this behavior?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B7E4290-44C2-BB1B-AFEC-8E7AAFD3FB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3317C9E-7A95-87AB-DEBF-1DF979659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8194DD-7414-6108-FD5E-806AE7AE1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05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5D02-9550-0FF8-33A2-D88169B6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5" y="124354"/>
            <a:ext cx="11950850" cy="1065742"/>
          </a:xfrm>
        </p:spPr>
        <p:txBody>
          <a:bodyPr/>
          <a:lstStyle/>
          <a:p>
            <a:r>
              <a:rPr lang="en-US" dirty="0"/>
              <a:t>2. Mechanical characterization of a stack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DD1A4C-BDB3-A5C9-0E20-001639D75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985" y="2723950"/>
            <a:ext cx="6435573" cy="294743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Where, How, How much it deforms.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happens with compensation of keystone?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 I see microstructural changes in Copper?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485F9D-6CCA-A531-FFB2-0A0980F8C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935" y="1266024"/>
            <a:ext cx="4920292" cy="39007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F80385-B6B1-7AC0-B611-B7DEA013FFDB}"/>
              </a:ext>
            </a:extLst>
          </p:cNvPr>
          <p:cNvSpPr txBox="1"/>
          <p:nvPr/>
        </p:nvSpPr>
        <p:spPr>
          <a:xfrm>
            <a:off x="321362" y="1116531"/>
            <a:ext cx="590618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u="sng" dirty="0">
                <a:solidFill>
                  <a:schemeClr val="tx2"/>
                </a:solidFill>
              </a:rPr>
              <a:t>QUESTION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br>
              <a:rPr lang="en-US" sz="2400" b="1" dirty="0">
                <a:solidFill>
                  <a:schemeClr val="tx2"/>
                </a:solidFill>
              </a:rPr>
            </a:br>
            <a:r>
              <a:rPr lang="en-US" sz="2400" b="1" i="1" dirty="0">
                <a:solidFill>
                  <a:schemeClr val="tx2"/>
                </a:solidFill>
              </a:rPr>
              <a:t>Am I making the correct assumptions in my physical laws ?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175C611-71D8-DA22-AF0C-6C1B2AF76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BA7453B-563A-614D-879E-CCFB9117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A15BB90-718D-BB5E-A5CA-34E94161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84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5D02-9550-0FF8-33A2-D88169B6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5" y="149750"/>
            <a:ext cx="11950850" cy="1065742"/>
          </a:xfrm>
        </p:spPr>
        <p:txBody>
          <a:bodyPr/>
          <a:lstStyle/>
          <a:p>
            <a:r>
              <a:rPr lang="en-US" dirty="0"/>
              <a:t>3. Interfaces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DD1A4C-BDB3-A5C9-0E20-001639D75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80" y="2905504"/>
            <a:ext cx="6435573" cy="159083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Surface irregularities lead to flat start?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Effects at impregnated locations?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47ACEA-FE7A-E6E3-73A7-024CDD1F3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068" y="1623181"/>
            <a:ext cx="4528834" cy="313037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C641217-AE20-0B56-954C-BC9966FEF56C}"/>
              </a:ext>
            </a:extLst>
          </p:cNvPr>
          <p:cNvSpPr/>
          <p:nvPr/>
        </p:nvSpPr>
        <p:spPr>
          <a:xfrm>
            <a:off x="7128179" y="3473394"/>
            <a:ext cx="1819175" cy="12801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6BC1C9-B133-F525-2F0D-7DDD96D7DC80}"/>
              </a:ext>
            </a:extLst>
          </p:cNvPr>
          <p:cNvSpPr txBox="1"/>
          <p:nvPr/>
        </p:nvSpPr>
        <p:spPr>
          <a:xfrm>
            <a:off x="321362" y="1116531"/>
            <a:ext cx="590618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u="sng" dirty="0">
                <a:solidFill>
                  <a:schemeClr val="tx2"/>
                </a:solidFill>
              </a:rPr>
              <a:t>QUESTION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br>
              <a:rPr lang="en-US" sz="2400" b="1" dirty="0">
                <a:solidFill>
                  <a:schemeClr val="tx2"/>
                </a:solidFill>
              </a:rPr>
            </a:br>
            <a:r>
              <a:rPr lang="en-US" sz="2400" b="1" i="1" dirty="0">
                <a:solidFill>
                  <a:schemeClr val="tx2"/>
                </a:solidFill>
              </a:rPr>
              <a:t>What law should I use to account for this behavior?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F3E8D6F-D6B8-B6D3-8C3C-1B7D52426F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58FB4EC-BA3D-E10E-BB7D-B0F5F9D2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5E976DA-275C-3C72-90F5-FE84423C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9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5D02-9550-0FF8-33A2-D88169B6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082" y="216951"/>
            <a:ext cx="11950850" cy="1065742"/>
          </a:xfrm>
        </p:spPr>
        <p:txBody>
          <a:bodyPr/>
          <a:lstStyle/>
          <a:p>
            <a:r>
              <a:rPr lang="en-US" dirty="0"/>
              <a:t>4. Extension to smaller scales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6BC1C9-B133-F525-2F0D-7DDD96D7DC80}"/>
              </a:ext>
            </a:extLst>
          </p:cNvPr>
          <p:cNvSpPr txBox="1"/>
          <p:nvPr/>
        </p:nvSpPr>
        <p:spPr>
          <a:xfrm>
            <a:off x="321362" y="1116531"/>
            <a:ext cx="1148055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u="sng" dirty="0">
                <a:solidFill>
                  <a:schemeClr val="tx2"/>
                </a:solidFill>
              </a:rPr>
              <a:t>QUESTION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br>
              <a:rPr lang="en-US" sz="2400" b="1" dirty="0">
                <a:solidFill>
                  <a:schemeClr val="tx2"/>
                </a:solidFill>
              </a:rPr>
            </a:br>
            <a:endParaRPr lang="en-US" sz="2400" b="1" dirty="0">
              <a:solidFill>
                <a:schemeClr val="tx2"/>
              </a:solidFill>
            </a:endParaRPr>
          </a:p>
          <a:p>
            <a:pPr algn="l"/>
            <a:r>
              <a:rPr lang="en-US" sz="2400" b="1" i="1" dirty="0">
                <a:solidFill>
                  <a:schemeClr val="tx2"/>
                </a:solidFill>
              </a:rPr>
              <a:t>What is the link between the strain values we compute at the macro / </a:t>
            </a:r>
            <a:r>
              <a:rPr lang="en-US" sz="2400" b="1" i="1" dirty="0" err="1">
                <a:solidFill>
                  <a:schemeClr val="tx2"/>
                </a:solidFill>
              </a:rPr>
              <a:t>meso</a:t>
            </a:r>
            <a:r>
              <a:rPr lang="en-US" sz="2400" b="1" i="1" dirty="0">
                <a:solidFill>
                  <a:schemeClr val="tx2"/>
                </a:solidFill>
              </a:rPr>
              <a:t> -scale and those happening at the microscale?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D5D77C-E537-715C-1CC7-69D3D3F2A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5" y="2772310"/>
            <a:ext cx="8429625" cy="3448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D4CE8C-42AF-7EFE-99B6-1B036792DC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09" r="5648"/>
          <a:stretch/>
        </p:blipFill>
        <p:spPr>
          <a:xfrm>
            <a:off x="9925821" y="4686185"/>
            <a:ext cx="2171702" cy="959710"/>
          </a:xfrm>
          <a:prstGeom prst="rect">
            <a:avLst/>
          </a:prstGeom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36322183-46BE-83F6-C529-CCC189653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80" y="2905504"/>
            <a:ext cx="6435573" cy="1590831"/>
          </a:xfrm>
        </p:spPr>
        <p:txBody>
          <a:bodyPr/>
          <a:lstStyle/>
          <a:p>
            <a:r>
              <a:rPr lang="en-US" dirty="0"/>
              <a:t>e.g.</a:t>
            </a:r>
          </a:p>
          <a:p>
            <a:r>
              <a:rPr lang="en-US" dirty="0"/>
              <a:t>Scaling laws for reversible</a:t>
            </a:r>
            <a:br>
              <a:rPr lang="en-US" dirty="0"/>
            </a:br>
            <a:r>
              <a:rPr lang="en-US" dirty="0"/>
              <a:t>critical current reduction.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587E66-F0B6-270C-85A0-6EC6ACC8E3ED}"/>
              </a:ext>
            </a:extLst>
          </p:cNvPr>
          <p:cNvSpPr txBox="1"/>
          <p:nvPr/>
        </p:nvSpPr>
        <p:spPr>
          <a:xfrm>
            <a:off x="321362" y="4506175"/>
            <a:ext cx="327781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B. </a:t>
            </a:r>
            <a:r>
              <a:rPr lang="en-US" sz="1600" dirty="0" err="1">
                <a:solidFill>
                  <a:schemeClr val="tx2"/>
                </a:solidFill>
              </a:rPr>
              <a:t>Bordini</a:t>
            </a:r>
            <a:r>
              <a:rPr lang="en-US" sz="1600" dirty="0">
                <a:solidFill>
                  <a:schemeClr val="tx2"/>
                </a:solidFill>
              </a:rPr>
              <a:t> - </a:t>
            </a:r>
            <a:r>
              <a:rPr lang="en-GB" sz="1600" b="0" i="1" u="none" strike="noStrike" baseline="0" dirty="0">
                <a:solidFill>
                  <a:schemeClr val="tx2"/>
                </a:solidFill>
                <a:latin typeface="Arial" panose="020B0604020202020204" pitchFamily="34" charset="0"/>
              </a:rPr>
              <a:t>An exponential scaling law for the strain dependence of the Nb3Sn critical current density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41FB29D-1D39-EC72-11DE-E6CC2AD9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2C8FA53-2105-D188-42E5-BDA142ED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EE39296-52DE-F3D3-273F-DFF2E89C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140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3E7DC68-4B9D-C3F6-BB0A-98F4A53B8B62}"/>
              </a:ext>
            </a:extLst>
          </p:cNvPr>
          <p:cNvSpPr txBox="1"/>
          <p:nvPr/>
        </p:nvSpPr>
        <p:spPr>
          <a:xfrm>
            <a:off x="1119882" y="6004428"/>
            <a:ext cx="10203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2"/>
                </a:solidFill>
              </a:rPr>
              <a:t>[1] Ten Kate HHJ et al (1991) Development of an experimental 10 T Nb3Sn dipole magnet for the CERN LHC. IEEE Trans </a:t>
            </a:r>
            <a:r>
              <a:rPr lang="en-GB" sz="1200" dirty="0" err="1">
                <a:solidFill>
                  <a:schemeClr val="tx2"/>
                </a:solidFill>
              </a:rPr>
              <a:t>Magn</a:t>
            </a:r>
            <a:r>
              <a:rPr lang="en-GB" sz="1200" dirty="0">
                <a:solidFill>
                  <a:schemeClr val="tx2"/>
                </a:solidFill>
              </a:rPr>
              <a:t> 27(2):1996–1999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1D99DF1-8D13-DAF5-AAC5-554B75D71201}"/>
              </a:ext>
            </a:extLst>
          </p:cNvPr>
          <p:cNvGrpSpPr/>
          <p:nvPr/>
        </p:nvGrpSpPr>
        <p:grpSpPr>
          <a:xfrm>
            <a:off x="5946671" y="2405140"/>
            <a:ext cx="5930813" cy="3361184"/>
            <a:chOff x="4347859" y="215212"/>
            <a:chExt cx="4448110" cy="252088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7719FB0-3D9D-7311-3EF3-205BEC09C8D7}"/>
                </a:ext>
              </a:extLst>
            </p:cNvPr>
            <p:cNvGrpSpPr/>
            <p:nvPr/>
          </p:nvGrpSpPr>
          <p:grpSpPr>
            <a:xfrm>
              <a:off x="4347859" y="215212"/>
              <a:ext cx="4150929" cy="1655441"/>
              <a:chOff x="4448539" y="1048602"/>
              <a:chExt cx="4150929" cy="1655441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B192A71-9810-2A13-237C-61231ABE689F}"/>
                  </a:ext>
                </a:extLst>
              </p:cNvPr>
              <p:cNvGrpSpPr/>
              <p:nvPr/>
            </p:nvGrpSpPr>
            <p:grpSpPr>
              <a:xfrm>
                <a:off x="5780706" y="2323471"/>
                <a:ext cx="2818762" cy="380572"/>
                <a:chOff x="5780706" y="2323471"/>
                <a:chExt cx="2818762" cy="380572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8AC88A6E-518C-9883-CF26-A300C55C8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780706" y="2323471"/>
                  <a:ext cx="2454695" cy="380572"/>
                </a:xfrm>
                <a:prstGeom prst="rect">
                  <a:avLst/>
                </a:prstGeom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67B9A3D-BDC4-25A2-D85E-BD11973961DA}"/>
                    </a:ext>
                  </a:extLst>
                </p:cNvPr>
                <p:cNvSpPr txBox="1"/>
                <p:nvPr/>
              </p:nvSpPr>
              <p:spPr>
                <a:xfrm>
                  <a:off x="8235401" y="2356475"/>
                  <a:ext cx="36406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585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170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754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8339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7924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7509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7093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6678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600" dirty="0">
                      <a:solidFill>
                        <a:schemeClr val="accent1">
                          <a:lumMod val="10000"/>
                        </a:schemeClr>
                      </a:solidFill>
                    </a:rPr>
                    <a:t>[1] 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BA6A60-7BBF-15F0-8F07-3B8D621CB0DC}"/>
                  </a:ext>
                </a:extLst>
              </p:cNvPr>
              <p:cNvSpPr txBox="1"/>
              <p:nvPr/>
            </p:nvSpPr>
            <p:spPr>
              <a:xfrm>
                <a:off x="4448539" y="1390299"/>
                <a:ext cx="15198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867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keystone</a:t>
                </a:r>
                <a:br>
                  <a:rPr lang="en-GB" sz="1867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</a:br>
                <a:r>
                  <a:rPr lang="en-GB" sz="1867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angle</a:t>
                </a:r>
              </a:p>
            </p:txBody>
          </p:sp>
          <p:sp>
            <p:nvSpPr>
              <p:cNvPr id="23" name="Flowchart: Manual Operation 22">
                <a:extLst>
                  <a:ext uri="{FF2B5EF4-FFF2-40B4-BE49-F238E27FC236}">
                    <a16:creationId xmlns:a16="http://schemas.microsoft.com/office/drawing/2014/main" id="{000028A6-C386-85D5-9EE3-1C0E593CCDC5}"/>
                  </a:ext>
                </a:extLst>
              </p:cNvPr>
              <p:cNvSpPr/>
              <p:nvPr/>
            </p:nvSpPr>
            <p:spPr>
              <a:xfrm rot="5400000">
                <a:off x="6830711" y="458109"/>
                <a:ext cx="287590" cy="2387600"/>
              </a:xfrm>
              <a:prstGeom prst="flowChartManualOperation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DD5659F-853F-6283-9C40-37E5672159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80706" y="1356379"/>
                <a:ext cx="0" cy="22733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21BA9F6-AEBA-29C9-B0ED-48C45DD4E1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2539" y="1356379"/>
                <a:ext cx="0" cy="20053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A4D5144-6027-1280-65BA-70093A79B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80706" y="1402643"/>
                <a:ext cx="2385299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15640DE-2917-867C-9BCF-99BAE2513EFC}"/>
                  </a:ext>
                </a:extLst>
              </p:cNvPr>
              <p:cNvSpPr txBox="1"/>
              <p:nvPr/>
            </p:nvSpPr>
            <p:spPr>
              <a:xfrm>
                <a:off x="6503894" y="1048602"/>
                <a:ext cx="8191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867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width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88741DC-F1DF-E4C3-A9C4-1A36458C9A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3469" y="1768020"/>
                <a:ext cx="13716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CDAF37A-26D4-8525-B450-AA25359878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08707" y="1544500"/>
                <a:ext cx="13716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57A811E9-311F-F48A-37BB-5247CCB94CCB}"/>
                  </a:ext>
                </a:extLst>
              </p:cNvPr>
              <p:cNvCxnSpPr>
                <a:cxnSpLocks/>
                <a:stCxn id="23" idx="3"/>
                <a:endCxn id="23" idx="1"/>
              </p:cNvCxnSpPr>
              <p:nvPr/>
            </p:nvCxnSpPr>
            <p:spPr>
              <a:xfrm flipV="1">
                <a:off x="6974506" y="1536873"/>
                <a:ext cx="0" cy="230072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311E179-86D0-28A7-A475-A974EA3A7646}"/>
                  </a:ext>
                </a:extLst>
              </p:cNvPr>
              <p:cNvSpPr/>
              <p:nvPr/>
            </p:nvSpPr>
            <p:spPr>
              <a:xfrm>
                <a:off x="5780706" y="1615325"/>
                <a:ext cx="140858" cy="119717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AC694B4-18E0-C443-6D73-7C8E5C0841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606" y="1733675"/>
                <a:ext cx="209813" cy="353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00F7392-EA9B-BC1F-1299-51CCCC9A6E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84679" y="1570300"/>
                <a:ext cx="216741" cy="963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07920B04-A7BE-F45D-6C06-795D66F403E8}"/>
                  </a:ext>
                </a:extLst>
              </p:cNvPr>
              <p:cNvSpPr/>
              <p:nvPr/>
            </p:nvSpPr>
            <p:spPr>
              <a:xfrm rot="4490175">
                <a:off x="5199237" y="1434956"/>
                <a:ext cx="457200" cy="457200"/>
              </a:xfrm>
              <a:prstGeom prst="arc">
                <a:avLst>
                  <a:gd name="adj1" fmla="val 15774820"/>
                  <a:gd name="adj2" fmla="val 18135201"/>
                </a:avLst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551AAB4-AA42-44DD-4BD3-DE76CBCB7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5716" y="1661831"/>
                <a:ext cx="0" cy="20764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7CB2ED9-706C-77CA-18E9-D856676C9E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8552" y="1663557"/>
                <a:ext cx="17716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98D0947-295B-F907-E8FF-9B2384C663BB}"/>
                  </a:ext>
                </a:extLst>
              </p:cNvPr>
              <p:cNvSpPr txBox="1"/>
              <p:nvPr/>
            </p:nvSpPr>
            <p:spPr>
              <a:xfrm>
                <a:off x="6395779" y="1860858"/>
                <a:ext cx="15198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867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mid-thickness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F2BA694-AE6E-F397-4D36-9CCCE33677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20884" y="1896053"/>
              <a:ext cx="0" cy="274320"/>
            </a:xfrm>
            <a:prstGeom prst="straightConnector1">
              <a:avLst/>
            </a:prstGeom>
            <a:ln w="38100">
              <a:solidFill>
                <a:srgbClr val="E2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3193140-7B9D-2625-529C-D548823389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6032" y="1896053"/>
              <a:ext cx="0" cy="320040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D6625EC-EEC4-CA38-1C61-564448E24A11}"/>
                </a:ext>
              </a:extLst>
            </p:cNvPr>
            <p:cNvSpPr txBox="1"/>
            <p:nvPr/>
          </p:nvSpPr>
          <p:spPr>
            <a:xfrm>
              <a:off x="5046719" y="2212880"/>
              <a:ext cx="1519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867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Thin edge:</a:t>
              </a:r>
              <a:br>
                <a:rPr lang="en-GB" sz="1867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</a:br>
              <a:r>
                <a:rPr lang="en-GB" sz="1867" dirty="0">
                  <a:solidFill>
                    <a:srgbClr val="C00000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high compaction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5672BA-80C0-69D3-D89C-969618DBFBD9}"/>
                </a:ext>
              </a:extLst>
            </p:cNvPr>
            <p:cNvSpPr txBox="1"/>
            <p:nvPr/>
          </p:nvSpPr>
          <p:spPr>
            <a:xfrm>
              <a:off x="7276095" y="2212880"/>
              <a:ext cx="1519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867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Thick edge:</a:t>
              </a:r>
              <a:br>
                <a:rPr lang="en-GB" sz="1867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</a:br>
              <a:r>
                <a:rPr lang="en-GB" sz="1867" dirty="0">
                  <a:solidFill>
                    <a:srgbClr val="FF6969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lower compaction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8BFFFAC-BE10-ECA3-9837-BF4D5860CF2A}"/>
              </a:ext>
            </a:extLst>
          </p:cNvPr>
          <p:cNvSpPr txBox="1"/>
          <p:nvPr/>
        </p:nvSpPr>
        <p:spPr>
          <a:xfrm>
            <a:off x="346468" y="124461"/>
            <a:ext cx="819652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733" dirty="0"/>
              <a:t>Cable configurations in samples</a:t>
            </a:r>
            <a:endParaRPr lang="en-GB" sz="3733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F2D422-1043-82A7-6E22-266B07828BCB}"/>
              </a:ext>
            </a:extLst>
          </p:cNvPr>
          <p:cNvGrpSpPr/>
          <p:nvPr/>
        </p:nvGrpSpPr>
        <p:grpSpPr>
          <a:xfrm>
            <a:off x="3040800" y="1114315"/>
            <a:ext cx="2366432" cy="1925008"/>
            <a:chOff x="4968876" y="2203566"/>
            <a:chExt cx="1774824" cy="144375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EE31D33-2C86-6EE8-DDC7-EB0ED466E074}"/>
                </a:ext>
              </a:extLst>
            </p:cNvPr>
            <p:cNvSpPr/>
            <p:nvPr/>
          </p:nvSpPr>
          <p:spPr>
            <a:xfrm>
              <a:off x="4968876" y="2203566"/>
              <a:ext cx="1774824" cy="1443756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lowchart: Manual Operation 54">
              <a:extLst>
                <a:ext uri="{FF2B5EF4-FFF2-40B4-BE49-F238E27FC236}">
                  <a16:creationId xmlns:a16="http://schemas.microsoft.com/office/drawing/2014/main" id="{6969D158-0C63-5F0C-F7F6-1EE6669798F5}"/>
                </a:ext>
              </a:extLst>
            </p:cNvPr>
            <p:cNvSpPr/>
            <p:nvPr/>
          </p:nvSpPr>
          <p:spPr>
            <a:xfrm rot="5400000">
              <a:off x="5703888" y="232251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lowchart: Manual Operation 55">
              <a:extLst>
                <a:ext uri="{FF2B5EF4-FFF2-40B4-BE49-F238E27FC236}">
                  <a16:creationId xmlns:a16="http://schemas.microsoft.com/office/drawing/2014/main" id="{164748CC-BD3A-5656-18B0-99A13F9AEE38}"/>
                </a:ext>
              </a:extLst>
            </p:cNvPr>
            <p:cNvSpPr/>
            <p:nvPr/>
          </p:nvSpPr>
          <p:spPr>
            <a:xfrm rot="16200000">
              <a:off x="5703888" y="203803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lowchart: Manual Operation 56">
              <a:extLst>
                <a:ext uri="{FF2B5EF4-FFF2-40B4-BE49-F238E27FC236}">
                  <a16:creationId xmlns:a16="http://schemas.microsoft.com/office/drawing/2014/main" id="{0C671209-AB0F-6948-6684-D1FBBE3A5D80}"/>
                </a:ext>
              </a:extLst>
            </p:cNvPr>
            <p:cNvSpPr/>
            <p:nvPr/>
          </p:nvSpPr>
          <p:spPr>
            <a:xfrm rot="5400000">
              <a:off x="5703888" y="175303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lowchart: Manual Operation 57">
              <a:extLst>
                <a:ext uri="{FF2B5EF4-FFF2-40B4-BE49-F238E27FC236}">
                  <a16:creationId xmlns:a16="http://schemas.microsoft.com/office/drawing/2014/main" id="{4A8C5EE8-D531-D355-D2F2-468E37CD563F}"/>
                </a:ext>
              </a:extLst>
            </p:cNvPr>
            <p:cNvSpPr/>
            <p:nvPr/>
          </p:nvSpPr>
          <p:spPr>
            <a:xfrm rot="16200000">
              <a:off x="5703888" y="146855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lowchart: Manual Operation 58">
              <a:extLst>
                <a:ext uri="{FF2B5EF4-FFF2-40B4-BE49-F238E27FC236}">
                  <a16:creationId xmlns:a16="http://schemas.microsoft.com/office/drawing/2014/main" id="{909F657E-457C-693C-B4C9-9F44674E2114}"/>
                </a:ext>
              </a:extLst>
            </p:cNvPr>
            <p:cNvSpPr/>
            <p:nvPr/>
          </p:nvSpPr>
          <p:spPr>
            <a:xfrm rot="16200000">
              <a:off x="5703888" y="2607510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4F4715-D522-1570-818A-8C02A0A52CDB}"/>
              </a:ext>
            </a:extLst>
          </p:cNvPr>
          <p:cNvGrpSpPr/>
          <p:nvPr/>
        </p:nvGrpSpPr>
        <p:grpSpPr>
          <a:xfrm>
            <a:off x="2904978" y="3508800"/>
            <a:ext cx="2638076" cy="2229963"/>
            <a:chOff x="1874322" y="1822449"/>
            <a:chExt cx="1978557" cy="167247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7A2A983-2A2D-591D-3403-626981535F48}"/>
                </a:ext>
              </a:extLst>
            </p:cNvPr>
            <p:cNvSpPr/>
            <p:nvPr/>
          </p:nvSpPr>
          <p:spPr>
            <a:xfrm>
              <a:off x="1909033" y="1848905"/>
              <a:ext cx="1943846" cy="1580095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lowchart: Manual Operation 61">
              <a:extLst>
                <a:ext uri="{FF2B5EF4-FFF2-40B4-BE49-F238E27FC236}">
                  <a16:creationId xmlns:a16="http://schemas.microsoft.com/office/drawing/2014/main" id="{28872E8F-AC52-47B3-E70D-AF10D5D8D388}"/>
                </a:ext>
              </a:extLst>
            </p:cNvPr>
            <p:cNvSpPr/>
            <p:nvPr/>
          </p:nvSpPr>
          <p:spPr>
            <a:xfrm rot="5280000">
              <a:off x="2808288" y="2455109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lowchart: Manual Operation 62">
              <a:extLst>
                <a:ext uri="{FF2B5EF4-FFF2-40B4-BE49-F238E27FC236}">
                  <a16:creationId xmlns:a16="http://schemas.microsoft.com/office/drawing/2014/main" id="{6753F5EC-1006-4C08-C1C3-A49CF204D29E}"/>
                </a:ext>
              </a:extLst>
            </p:cNvPr>
            <p:cNvSpPr/>
            <p:nvPr/>
          </p:nvSpPr>
          <p:spPr>
            <a:xfrm rot="5040000">
              <a:off x="2788177" y="217805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lowchart: Manual Operation 63">
              <a:extLst>
                <a:ext uri="{FF2B5EF4-FFF2-40B4-BE49-F238E27FC236}">
                  <a16:creationId xmlns:a16="http://schemas.microsoft.com/office/drawing/2014/main" id="{185AA19B-190A-854B-4FF1-22628BD1C8E5}"/>
                </a:ext>
              </a:extLst>
            </p:cNvPr>
            <p:cNvSpPr/>
            <p:nvPr/>
          </p:nvSpPr>
          <p:spPr>
            <a:xfrm rot="4320000">
              <a:off x="2609334" y="1367736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lowchart: Manual Operation 64">
              <a:extLst>
                <a:ext uri="{FF2B5EF4-FFF2-40B4-BE49-F238E27FC236}">
                  <a16:creationId xmlns:a16="http://schemas.microsoft.com/office/drawing/2014/main" id="{0ED8DC33-F674-4E71-4A66-BDC4D7FA7D4D}"/>
                </a:ext>
              </a:extLst>
            </p:cNvPr>
            <p:cNvSpPr/>
            <p:nvPr/>
          </p:nvSpPr>
          <p:spPr>
            <a:xfrm rot="4560000">
              <a:off x="2684894" y="163568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lowchart: Manual Operation 65">
              <a:extLst>
                <a:ext uri="{FF2B5EF4-FFF2-40B4-BE49-F238E27FC236}">
                  <a16:creationId xmlns:a16="http://schemas.microsoft.com/office/drawing/2014/main" id="{7F15CBEB-E6FD-0866-1849-77B3C125BE9D}"/>
                </a:ext>
              </a:extLst>
            </p:cNvPr>
            <p:cNvSpPr/>
            <p:nvPr/>
          </p:nvSpPr>
          <p:spPr>
            <a:xfrm rot="4800000">
              <a:off x="2744517" y="190543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Diagonal Stripe 66">
              <a:extLst>
                <a:ext uri="{FF2B5EF4-FFF2-40B4-BE49-F238E27FC236}">
                  <a16:creationId xmlns:a16="http://schemas.microsoft.com/office/drawing/2014/main" id="{578DCBBC-150E-AA6F-E01F-DD1FF1185B04}"/>
                </a:ext>
              </a:extLst>
            </p:cNvPr>
            <p:cNvSpPr/>
            <p:nvPr/>
          </p:nvSpPr>
          <p:spPr>
            <a:xfrm>
              <a:off x="1877276" y="1822449"/>
              <a:ext cx="1637449" cy="594471"/>
            </a:xfrm>
            <a:prstGeom prst="diagStripe">
              <a:avLst>
                <a:gd name="adj" fmla="val 0"/>
              </a:avLst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4B81C29-2A93-989B-976C-309C9DA61A22}"/>
              </a:ext>
            </a:extLst>
          </p:cNvPr>
          <p:cNvSpPr txBox="1"/>
          <p:nvPr/>
        </p:nvSpPr>
        <p:spPr>
          <a:xfrm>
            <a:off x="169209" y="1216963"/>
            <a:ext cx="2739708" cy="1836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en-US" sz="3200" dirty="0">
                <a:solidFill>
                  <a:schemeClr val="tx2"/>
                </a:solidFill>
              </a:rPr>
              <a:t>keystone compensated:</a:t>
            </a:r>
          </a:p>
          <a:p>
            <a:r>
              <a:rPr lang="en-US" sz="2133" i="1" dirty="0">
                <a:solidFill>
                  <a:schemeClr val="tx2"/>
                </a:solidFill>
              </a:rPr>
              <a:t>attempts to be cable-representative</a:t>
            </a:r>
            <a:endParaRPr lang="en-GB" sz="2133" i="1" dirty="0">
              <a:solidFill>
                <a:schemeClr val="tx2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FAB560-1B21-BF7C-EE70-A82A9E2978E5}"/>
              </a:ext>
            </a:extLst>
          </p:cNvPr>
          <p:cNvSpPr txBox="1"/>
          <p:nvPr/>
        </p:nvSpPr>
        <p:spPr>
          <a:xfrm>
            <a:off x="6643856" y="1260830"/>
            <a:ext cx="5544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>
                <a:solidFill>
                  <a:schemeClr val="tx2"/>
                </a:solidFill>
              </a:rPr>
              <a:t>It is not simply a matter of stress decomposition; we also have varying stiffness across the width.</a:t>
            </a:r>
            <a:endParaRPr lang="en-GB" sz="2133" dirty="0">
              <a:solidFill>
                <a:schemeClr val="tx2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5393BC6-D197-DCA5-69AD-0E756B7C5BF7}"/>
              </a:ext>
            </a:extLst>
          </p:cNvPr>
          <p:cNvCxnSpPr>
            <a:cxnSpLocks/>
          </p:cNvCxnSpPr>
          <p:nvPr/>
        </p:nvCxnSpPr>
        <p:spPr>
          <a:xfrm flipH="1">
            <a:off x="3922790" y="1739163"/>
            <a:ext cx="317108" cy="671867"/>
          </a:xfrm>
          <a:prstGeom prst="straightConnector1">
            <a:avLst/>
          </a:prstGeom>
          <a:ln w="9525">
            <a:solidFill>
              <a:schemeClr val="tx1">
                <a:lumMod val="75000"/>
              </a:schemeClr>
            </a:solidFill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ACD3FA2-9BFE-BCEA-C9E1-315E883F2097}"/>
              </a:ext>
            </a:extLst>
          </p:cNvPr>
          <p:cNvCxnSpPr>
            <a:cxnSpLocks/>
          </p:cNvCxnSpPr>
          <p:nvPr/>
        </p:nvCxnSpPr>
        <p:spPr>
          <a:xfrm>
            <a:off x="3925135" y="2402685"/>
            <a:ext cx="314763" cy="98827"/>
          </a:xfrm>
          <a:prstGeom prst="straightConnector1">
            <a:avLst/>
          </a:prstGeom>
          <a:ln w="9525">
            <a:solidFill>
              <a:schemeClr val="tx1">
                <a:lumMod val="75000"/>
              </a:schemeClr>
            </a:solidFill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12303EF3-7466-606D-458A-F9E8BCA98B93}"/>
              </a:ext>
            </a:extLst>
          </p:cNvPr>
          <p:cNvSpPr txBox="1"/>
          <p:nvPr/>
        </p:nvSpPr>
        <p:spPr>
          <a:xfrm>
            <a:off x="4277101" y="1839922"/>
            <a:ext cx="317108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67" dirty="0">
                <a:solidFill>
                  <a:schemeClr val="tx2"/>
                </a:solidFill>
              </a:rPr>
              <a:t>p</a:t>
            </a:r>
            <a:endParaRPr lang="en-GB" sz="1867" dirty="0">
              <a:solidFill>
                <a:schemeClr val="tx2"/>
              </a:solidFill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C6FEFB9-8D30-F1DB-6DDE-892B855B19DB}"/>
              </a:ext>
            </a:extLst>
          </p:cNvPr>
          <p:cNvCxnSpPr>
            <a:cxnSpLocks/>
          </p:cNvCxnSpPr>
          <p:nvPr/>
        </p:nvCxnSpPr>
        <p:spPr>
          <a:xfrm flipH="1">
            <a:off x="4239174" y="1722748"/>
            <a:ext cx="724" cy="809648"/>
          </a:xfrm>
          <a:prstGeom prst="straightConnector1">
            <a:avLst/>
          </a:prstGeom>
          <a:ln w="38100"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A95B232-462D-B50F-3BF7-6F529020E48C}"/>
                  </a:ext>
                </a:extLst>
              </p:cNvPr>
              <p:cNvSpPr txBox="1"/>
              <p:nvPr/>
            </p:nvSpPr>
            <p:spPr>
              <a:xfrm>
                <a:off x="3644810" y="1795288"/>
                <a:ext cx="317108" cy="379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A95B232-462D-B50F-3BF7-6F529020E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810" y="1795288"/>
                <a:ext cx="317108" cy="379656"/>
              </a:xfrm>
              <a:prstGeom prst="rect">
                <a:avLst/>
              </a:prstGeom>
              <a:blipFill>
                <a:blip r:embed="rId3"/>
                <a:stretch>
                  <a:fillRect r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FBEF76A-0D5A-EDE2-C3F1-EAF4A0EED31A}"/>
                  </a:ext>
                </a:extLst>
              </p:cNvPr>
              <p:cNvSpPr txBox="1"/>
              <p:nvPr/>
            </p:nvSpPr>
            <p:spPr>
              <a:xfrm>
                <a:off x="3791981" y="2353828"/>
                <a:ext cx="317108" cy="379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867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FBEF76A-0D5A-EDE2-C3F1-EAF4A0EED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981" y="2353828"/>
                <a:ext cx="317108" cy="379656"/>
              </a:xfrm>
              <a:prstGeom prst="rect">
                <a:avLst/>
              </a:prstGeom>
              <a:blipFill>
                <a:blip r:embed="rId4"/>
                <a:stretch>
                  <a:fillRect r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5" name="Group 94">
            <a:extLst>
              <a:ext uri="{FF2B5EF4-FFF2-40B4-BE49-F238E27FC236}">
                <a16:creationId xmlns:a16="http://schemas.microsoft.com/office/drawing/2014/main" id="{72C8A2DC-4475-04BF-E23C-4967F9C33438}"/>
              </a:ext>
            </a:extLst>
          </p:cNvPr>
          <p:cNvGrpSpPr/>
          <p:nvPr/>
        </p:nvGrpSpPr>
        <p:grpSpPr>
          <a:xfrm>
            <a:off x="9012465" y="202520"/>
            <a:ext cx="3115311" cy="905481"/>
            <a:chOff x="6407243" y="202131"/>
            <a:chExt cx="2336483" cy="679111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F3592681-99C8-9680-8470-6F44FBC0EAD8}"/>
                </a:ext>
              </a:extLst>
            </p:cNvPr>
            <p:cNvSpPr/>
            <p:nvPr/>
          </p:nvSpPr>
          <p:spPr>
            <a:xfrm>
              <a:off x="6407243" y="202131"/>
              <a:ext cx="2178287" cy="679111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 w="28575">
              <a:solidFill>
                <a:srgbClr val="92D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GB" sz="3200" dirty="0"/>
            </a:p>
          </p:txBody>
        </p:sp>
        <p:pic>
          <p:nvPicPr>
            <p:cNvPr id="97" name="Graphic 96" descr="Meeting with solid fill">
              <a:extLst>
                <a:ext uri="{FF2B5EF4-FFF2-40B4-BE49-F238E27FC236}">
                  <a16:creationId xmlns:a16="http://schemas.microsoft.com/office/drawing/2014/main" id="{71EFA624-6297-2FB2-4BAB-0B8DFC318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610706" y="228550"/>
              <a:ext cx="639207" cy="639207"/>
            </a:xfrm>
            <a:prstGeom prst="rect">
              <a:avLst/>
            </a:prstGeom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CD40A6A-4E6E-F4E4-AA57-E8D43D2C8D31}"/>
                </a:ext>
              </a:extLst>
            </p:cNvPr>
            <p:cNvSpPr txBox="1"/>
            <p:nvPr/>
          </p:nvSpPr>
          <p:spPr>
            <a:xfrm>
              <a:off x="7271030" y="286543"/>
              <a:ext cx="14726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67" dirty="0"/>
                <a:t>Let’s discuss about it</a:t>
              </a:r>
              <a:endParaRPr lang="en-GB" sz="1867" dirty="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2B2A2C4B-2E6C-7168-C9E2-D5721179D783}"/>
              </a:ext>
            </a:extLst>
          </p:cNvPr>
          <p:cNvSpPr txBox="1"/>
          <p:nvPr/>
        </p:nvSpPr>
        <p:spPr>
          <a:xfrm>
            <a:off x="213452" y="3865790"/>
            <a:ext cx="2465003" cy="1713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en-US" sz="2800" dirty="0">
                <a:solidFill>
                  <a:schemeClr val="tx2"/>
                </a:solidFill>
              </a:rPr>
              <a:t>keystone not compensated:</a:t>
            </a:r>
          </a:p>
          <a:p>
            <a:r>
              <a:rPr lang="en-US" sz="2000" i="1" dirty="0">
                <a:solidFill>
                  <a:schemeClr val="tx2"/>
                </a:solidFill>
              </a:rPr>
              <a:t>attempts to be coil-representative</a:t>
            </a:r>
            <a:endParaRPr lang="en-GB" sz="2000" i="1" dirty="0">
              <a:solidFill>
                <a:schemeClr val="tx2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0B4EEC-D7D7-CD2B-CB2E-043E5968F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AA675FB-ABC9-30E6-9DD8-6936F9885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84548A-26D7-3C6A-F8D1-1383427DE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07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E09E884A-28C5-2F3A-AB52-E412ADBD22F0}"/>
              </a:ext>
            </a:extLst>
          </p:cNvPr>
          <p:cNvSpPr/>
          <p:nvPr/>
        </p:nvSpPr>
        <p:spPr>
          <a:xfrm>
            <a:off x="5802490" y="2936225"/>
            <a:ext cx="6150972" cy="2696931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32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9776F5-62C1-3361-36BE-EAA6320CB1D2}"/>
              </a:ext>
            </a:extLst>
          </p:cNvPr>
          <p:cNvSpPr/>
          <p:nvPr/>
        </p:nvSpPr>
        <p:spPr>
          <a:xfrm>
            <a:off x="1415881" y="3109324"/>
            <a:ext cx="3338376" cy="2271133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3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E7DC68-4B9D-C3F6-BB0A-98F4A53B8B62}"/>
              </a:ext>
            </a:extLst>
          </p:cNvPr>
          <p:cNvSpPr txBox="1"/>
          <p:nvPr/>
        </p:nvSpPr>
        <p:spPr>
          <a:xfrm>
            <a:off x="2873967" y="5919714"/>
            <a:ext cx="1020303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33" dirty="0">
                <a:solidFill>
                  <a:schemeClr val="tx2"/>
                </a:solidFill>
              </a:rPr>
              <a:t>*</a:t>
            </a:r>
            <a:r>
              <a:rPr lang="en-GB" sz="1333" dirty="0">
                <a:solidFill>
                  <a:schemeClr val="tx2"/>
                </a:solidFill>
              </a:rPr>
              <a:t> We are in fact assuming that the rectangular configuration should be the reference.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8BFFFAC-BE10-ECA3-9837-BF4D5860CF2A}"/>
              </a:ext>
            </a:extLst>
          </p:cNvPr>
          <p:cNvSpPr txBox="1"/>
          <p:nvPr/>
        </p:nvSpPr>
        <p:spPr>
          <a:xfrm>
            <a:off x="346468" y="124461"/>
            <a:ext cx="819652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733" dirty="0"/>
              <a:t>First sample campaign</a:t>
            </a:r>
            <a:endParaRPr lang="en-GB" sz="3733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F2D422-1043-82A7-6E22-266B07828BCB}"/>
              </a:ext>
            </a:extLst>
          </p:cNvPr>
          <p:cNvGrpSpPr/>
          <p:nvPr/>
        </p:nvGrpSpPr>
        <p:grpSpPr>
          <a:xfrm>
            <a:off x="6117952" y="3316267"/>
            <a:ext cx="2366432" cy="1925008"/>
            <a:chOff x="4968876" y="2203566"/>
            <a:chExt cx="1774824" cy="144375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EE31D33-2C86-6EE8-DDC7-EB0ED466E074}"/>
                </a:ext>
              </a:extLst>
            </p:cNvPr>
            <p:cNvSpPr/>
            <p:nvPr/>
          </p:nvSpPr>
          <p:spPr>
            <a:xfrm>
              <a:off x="4968876" y="2203566"/>
              <a:ext cx="1774824" cy="1443756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lowchart: Manual Operation 54">
              <a:extLst>
                <a:ext uri="{FF2B5EF4-FFF2-40B4-BE49-F238E27FC236}">
                  <a16:creationId xmlns:a16="http://schemas.microsoft.com/office/drawing/2014/main" id="{6969D158-0C63-5F0C-F7F6-1EE6669798F5}"/>
                </a:ext>
              </a:extLst>
            </p:cNvPr>
            <p:cNvSpPr/>
            <p:nvPr/>
          </p:nvSpPr>
          <p:spPr>
            <a:xfrm rot="5400000">
              <a:off x="5703888" y="232251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lowchart: Manual Operation 55">
              <a:extLst>
                <a:ext uri="{FF2B5EF4-FFF2-40B4-BE49-F238E27FC236}">
                  <a16:creationId xmlns:a16="http://schemas.microsoft.com/office/drawing/2014/main" id="{164748CC-BD3A-5656-18B0-99A13F9AEE38}"/>
                </a:ext>
              </a:extLst>
            </p:cNvPr>
            <p:cNvSpPr/>
            <p:nvPr/>
          </p:nvSpPr>
          <p:spPr>
            <a:xfrm rot="16200000">
              <a:off x="5703888" y="203803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lowchart: Manual Operation 56">
              <a:extLst>
                <a:ext uri="{FF2B5EF4-FFF2-40B4-BE49-F238E27FC236}">
                  <a16:creationId xmlns:a16="http://schemas.microsoft.com/office/drawing/2014/main" id="{0C671209-AB0F-6948-6684-D1FBBE3A5D80}"/>
                </a:ext>
              </a:extLst>
            </p:cNvPr>
            <p:cNvSpPr/>
            <p:nvPr/>
          </p:nvSpPr>
          <p:spPr>
            <a:xfrm rot="5400000">
              <a:off x="5703888" y="175303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lowchart: Manual Operation 57">
              <a:extLst>
                <a:ext uri="{FF2B5EF4-FFF2-40B4-BE49-F238E27FC236}">
                  <a16:creationId xmlns:a16="http://schemas.microsoft.com/office/drawing/2014/main" id="{4A8C5EE8-D531-D355-D2F2-468E37CD563F}"/>
                </a:ext>
              </a:extLst>
            </p:cNvPr>
            <p:cNvSpPr/>
            <p:nvPr/>
          </p:nvSpPr>
          <p:spPr>
            <a:xfrm rot="16200000">
              <a:off x="5703888" y="146855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lowchart: Manual Operation 58">
              <a:extLst>
                <a:ext uri="{FF2B5EF4-FFF2-40B4-BE49-F238E27FC236}">
                  <a16:creationId xmlns:a16="http://schemas.microsoft.com/office/drawing/2014/main" id="{909F657E-457C-693C-B4C9-9F44674E2114}"/>
                </a:ext>
              </a:extLst>
            </p:cNvPr>
            <p:cNvSpPr/>
            <p:nvPr/>
          </p:nvSpPr>
          <p:spPr>
            <a:xfrm rot="16200000">
              <a:off x="5703888" y="2607510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4F4715-D522-1570-818A-8C02A0A52CDB}"/>
              </a:ext>
            </a:extLst>
          </p:cNvPr>
          <p:cNvGrpSpPr/>
          <p:nvPr/>
        </p:nvGrpSpPr>
        <p:grpSpPr>
          <a:xfrm>
            <a:off x="8966183" y="3190100"/>
            <a:ext cx="2638076" cy="2229963"/>
            <a:chOff x="1874322" y="1822449"/>
            <a:chExt cx="1978557" cy="167247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7A2A983-2A2D-591D-3403-626981535F48}"/>
                </a:ext>
              </a:extLst>
            </p:cNvPr>
            <p:cNvSpPr/>
            <p:nvPr/>
          </p:nvSpPr>
          <p:spPr>
            <a:xfrm>
              <a:off x="1909033" y="1848905"/>
              <a:ext cx="1943846" cy="1580095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lowchart: Manual Operation 61">
              <a:extLst>
                <a:ext uri="{FF2B5EF4-FFF2-40B4-BE49-F238E27FC236}">
                  <a16:creationId xmlns:a16="http://schemas.microsoft.com/office/drawing/2014/main" id="{28872E8F-AC52-47B3-E70D-AF10D5D8D388}"/>
                </a:ext>
              </a:extLst>
            </p:cNvPr>
            <p:cNvSpPr/>
            <p:nvPr/>
          </p:nvSpPr>
          <p:spPr>
            <a:xfrm rot="5280000">
              <a:off x="2808288" y="2455109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lowchart: Manual Operation 62">
              <a:extLst>
                <a:ext uri="{FF2B5EF4-FFF2-40B4-BE49-F238E27FC236}">
                  <a16:creationId xmlns:a16="http://schemas.microsoft.com/office/drawing/2014/main" id="{6753F5EC-1006-4C08-C1C3-A49CF204D29E}"/>
                </a:ext>
              </a:extLst>
            </p:cNvPr>
            <p:cNvSpPr/>
            <p:nvPr/>
          </p:nvSpPr>
          <p:spPr>
            <a:xfrm rot="5040000">
              <a:off x="2788177" y="217805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lowchart: Manual Operation 63">
              <a:extLst>
                <a:ext uri="{FF2B5EF4-FFF2-40B4-BE49-F238E27FC236}">
                  <a16:creationId xmlns:a16="http://schemas.microsoft.com/office/drawing/2014/main" id="{185AA19B-190A-854B-4FF1-22628BD1C8E5}"/>
                </a:ext>
              </a:extLst>
            </p:cNvPr>
            <p:cNvSpPr/>
            <p:nvPr/>
          </p:nvSpPr>
          <p:spPr>
            <a:xfrm rot="4320000">
              <a:off x="2609334" y="1367736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lowchart: Manual Operation 64">
              <a:extLst>
                <a:ext uri="{FF2B5EF4-FFF2-40B4-BE49-F238E27FC236}">
                  <a16:creationId xmlns:a16="http://schemas.microsoft.com/office/drawing/2014/main" id="{0ED8DC33-F674-4E71-4A66-BDC4D7FA7D4D}"/>
                </a:ext>
              </a:extLst>
            </p:cNvPr>
            <p:cNvSpPr/>
            <p:nvPr/>
          </p:nvSpPr>
          <p:spPr>
            <a:xfrm rot="4560000">
              <a:off x="2684894" y="163568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lowchart: Manual Operation 65">
              <a:extLst>
                <a:ext uri="{FF2B5EF4-FFF2-40B4-BE49-F238E27FC236}">
                  <a16:creationId xmlns:a16="http://schemas.microsoft.com/office/drawing/2014/main" id="{7F15CBEB-E6FD-0866-1849-77B3C125BE9D}"/>
                </a:ext>
              </a:extLst>
            </p:cNvPr>
            <p:cNvSpPr/>
            <p:nvPr/>
          </p:nvSpPr>
          <p:spPr>
            <a:xfrm rot="4800000">
              <a:off x="2744517" y="190543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Diagonal Stripe 66">
              <a:extLst>
                <a:ext uri="{FF2B5EF4-FFF2-40B4-BE49-F238E27FC236}">
                  <a16:creationId xmlns:a16="http://schemas.microsoft.com/office/drawing/2014/main" id="{578DCBBC-150E-AA6F-E01F-DD1FF1185B04}"/>
                </a:ext>
              </a:extLst>
            </p:cNvPr>
            <p:cNvSpPr/>
            <p:nvPr/>
          </p:nvSpPr>
          <p:spPr>
            <a:xfrm>
              <a:off x="1877276" y="1822449"/>
              <a:ext cx="1637449" cy="594471"/>
            </a:xfrm>
            <a:prstGeom prst="diagStripe">
              <a:avLst>
                <a:gd name="adj" fmla="val 0"/>
              </a:avLst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EBDF2BC-88A4-F709-F221-83333307A7BC}"/>
              </a:ext>
            </a:extLst>
          </p:cNvPr>
          <p:cNvSpPr txBox="1"/>
          <p:nvPr/>
        </p:nvSpPr>
        <p:spPr>
          <a:xfrm>
            <a:off x="533699" y="953105"/>
            <a:ext cx="105375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The first samples should address this issue.</a:t>
            </a:r>
          </a:p>
          <a:p>
            <a:pPr marL="380990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We are looking for a cable both in </a:t>
            </a:r>
            <a:r>
              <a:rPr lang="en-US" dirty="0" err="1"/>
              <a:t>keystoned</a:t>
            </a:r>
            <a:r>
              <a:rPr lang="en-US" dirty="0"/>
              <a:t> and non-</a:t>
            </a:r>
            <a:r>
              <a:rPr lang="en-US" dirty="0" err="1"/>
              <a:t>keystoned</a:t>
            </a:r>
            <a:r>
              <a:rPr lang="en-US" dirty="0"/>
              <a:t> version.</a:t>
            </a:r>
          </a:p>
          <a:p>
            <a:pPr marL="380990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First goal is to understand which version of </a:t>
            </a:r>
            <a:r>
              <a:rPr lang="en-US" dirty="0" err="1"/>
              <a:t>keystoned</a:t>
            </a:r>
            <a:r>
              <a:rPr lang="en-US" dirty="0"/>
              <a:t> cable is more representative of the rectangular one*.</a:t>
            </a:r>
          </a:p>
          <a:p>
            <a:pPr marL="380990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F7B90AB-4ADB-2B06-E5DC-F937093319AF}"/>
              </a:ext>
            </a:extLst>
          </p:cNvPr>
          <p:cNvGrpSpPr/>
          <p:nvPr/>
        </p:nvGrpSpPr>
        <p:grpSpPr>
          <a:xfrm>
            <a:off x="1852068" y="3335980"/>
            <a:ext cx="2379176" cy="1779533"/>
            <a:chOff x="4922309" y="4022726"/>
            <a:chExt cx="1784382" cy="133465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739B874-1EC3-1C18-B70E-15E15AE0AC8F}"/>
                </a:ext>
              </a:extLst>
            </p:cNvPr>
            <p:cNvSpPr/>
            <p:nvPr/>
          </p:nvSpPr>
          <p:spPr>
            <a:xfrm>
              <a:off x="4922309" y="4022726"/>
              <a:ext cx="1784382" cy="13346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6304577-E565-97AB-4C4F-7CC954D62E26}"/>
                </a:ext>
              </a:extLst>
            </p:cNvPr>
            <p:cNvSpPr/>
            <p:nvPr/>
          </p:nvSpPr>
          <p:spPr>
            <a:xfrm>
              <a:off x="4922309" y="4022726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7D318AB-531F-1995-0C4D-FB165196A4BF}"/>
                </a:ext>
              </a:extLst>
            </p:cNvPr>
            <p:cNvSpPr/>
            <p:nvPr/>
          </p:nvSpPr>
          <p:spPr>
            <a:xfrm>
              <a:off x="4922309" y="4296412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9E26CEF-14F2-F450-F1FF-8237BBB7BCC0}"/>
                </a:ext>
              </a:extLst>
            </p:cNvPr>
            <p:cNvSpPr/>
            <p:nvPr/>
          </p:nvSpPr>
          <p:spPr>
            <a:xfrm>
              <a:off x="4922309" y="4570098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6DD923A-84EF-F6B2-4AE3-DE3F5BB77922}"/>
                </a:ext>
              </a:extLst>
            </p:cNvPr>
            <p:cNvSpPr/>
            <p:nvPr/>
          </p:nvSpPr>
          <p:spPr>
            <a:xfrm>
              <a:off x="4922309" y="4845946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6242CB7-53DA-EA1B-A6BF-956F125EF000}"/>
                </a:ext>
              </a:extLst>
            </p:cNvPr>
            <p:cNvSpPr/>
            <p:nvPr/>
          </p:nvSpPr>
          <p:spPr>
            <a:xfrm>
              <a:off x="4922309" y="5119632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0015B2D-496C-8243-D10C-AF44A4D7AE70}"/>
              </a:ext>
            </a:extLst>
          </p:cNvPr>
          <p:cNvSpPr txBox="1"/>
          <p:nvPr/>
        </p:nvSpPr>
        <p:spPr>
          <a:xfrm>
            <a:off x="2167468" y="5488587"/>
            <a:ext cx="2257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B050"/>
                </a:solidFill>
              </a:rPr>
              <a:t>Assumed reference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2385358-FBF4-C82A-C1B9-FBAD6A2A5DA6}"/>
              </a:ext>
            </a:extLst>
          </p:cNvPr>
          <p:cNvSpPr txBox="1"/>
          <p:nvPr/>
        </p:nvSpPr>
        <p:spPr>
          <a:xfrm>
            <a:off x="8499433" y="4235619"/>
            <a:ext cx="629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vs.</a:t>
            </a:r>
            <a:endParaRPr lang="en-GB" sz="1600" dirty="0"/>
          </a:p>
        </p:txBody>
      </p:sp>
      <p:sp>
        <p:nvSpPr>
          <p:cNvPr id="100" name="Slide Number Placeholder 4">
            <a:extLst>
              <a:ext uri="{FF2B5EF4-FFF2-40B4-BE49-F238E27FC236}">
                <a16:creationId xmlns:a16="http://schemas.microsoft.com/office/drawing/2014/main" id="{F17CA5B0-EC0A-6950-F300-4D0F63F70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EFA604D-4BF7-CC2C-FB4E-667D218EF7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4F840-D6B0-D7F3-F1F7-6F4BEBF5B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63442-2556-6CDB-AEE7-56AF38055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104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368FD-E2D2-FFC6-1D43-5638822F1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6968" y="6252096"/>
            <a:ext cx="668565" cy="365125"/>
          </a:xfrm>
        </p:spPr>
        <p:txBody>
          <a:bodyPr/>
          <a:lstStyle>
            <a:defPPr>
              <a:defRPr lang="en-US"/>
            </a:defPPr>
            <a:lvl1pPr marL="0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2760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519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278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51037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63797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76557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89315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502075" algn="l" defTabSz="1625519" rtl="0" eaLnBrk="1" latinLnBrk="0" hangingPunct="1"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F8A33-1E62-1CEC-EEED-0251CFC87A63}"/>
              </a:ext>
            </a:extLst>
          </p:cNvPr>
          <p:cNvSpPr txBox="1"/>
          <p:nvPr/>
        </p:nvSpPr>
        <p:spPr>
          <a:xfrm>
            <a:off x="346468" y="124461"/>
            <a:ext cx="819652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733" dirty="0"/>
              <a:t>Study approach</a:t>
            </a:r>
            <a:endParaRPr lang="en-GB" sz="373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6CB90A-6E4E-10F6-CFA4-4EBF715BC27A}"/>
              </a:ext>
            </a:extLst>
          </p:cNvPr>
          <p:cNvSpPr txBox="1"/>
          <p:nvPr/>
        </p:nvSpPr>
        <p:spPr>
          <a:xfrm>
            <a:off x="346467" y="864059"/>
            <a:ext cx="11665860" cy="5035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>
              <a:spcAft>
                <a:spcPts val="800"/>
              </a:spcAft>
              <a:buFont typeface="+mj-lt"/>
              <a:buAutoNum type="arabicPeriod"/>
            </a:pPr>
            <a:r>
              <a:rPr lang="en-US" sz="2267" dirty="0"/>
              <a:t>The first tests will address the issue of the </a:t>
            </a:r>
            <a:r>
              <a:rPr lang="en-US" sz="2267" b="1" dirty="0"/>
              <a:t>keystone</a:t>
            </a:r>
            <a:r>
              <a:rPr lang="en-US" sz="2267" dirty="0"/>
              <a:t>, laying the bases for the real test campaign.</a:t>
            </a:r>
          </a:p>
          <a:p>
            <a:pPr marL="457189" indent="-457189">
              <a:spcAft>
                <a:spcPts val="800"/>
              </a:spcAft>
              <a:buFont typeface="+mj-lt"/>
              <a:buAutoNum type="arabicPeriod"/>
            </a:pPr>
            <a:r>
              <a:rPr lang="en-US" sz="2267" dirty="0"/>
              <a:t>A second important step would be to look at local effects at the </a:t>
            </a:r>
            <a:r>
              <a:rPr lang="en-US" sz="2267" b="1" dirty="0"/>
              <a:t>interfaces</a:t>
            </a:r>
            <a:r>
              <a:rPr lang="en-US" sz="2267" dirty="0"/>
              <a:t>:</a:t>
            </a:r>
          </a:p>
          <a:p>
            <a:pPr marL="1066773" lvl="1" indent="-457189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67" dirty="0"/>
              <a:t>Cable stack to universal testing machine tooling</a:t>
            </a:r>
          </a:p>
          <a:p>
            <a:pPr marL="1066773" lvl="1" indent="-457189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67" dirty="0"/>
              <a:t>Cable stack to cable stack</a:t>
            </a:r>
          </a:p>
          <a:p>
            <a:pPr marL="1066773" lvl="1" indent="-457189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67" dirty="0"/>
              <a:t>Intermediary </a:t>
            </a:r>
            <a:r>
              <a:rPr lang="en-US" sz="2267" dirty="0" err="1"/>
              <a:t>polymide</a:t>
            </a:r>
            <a:r>
              <a:rPr lang="en-US" sz="2267" dirty="0"/>
              <a:t> sheets (Kapton) and other medium materials</a:t>
            </a:r>
          </a:p>
          <a:p>
            <a:pPr marL="1066773" lvl="1" indent="-457189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67" dirty="0"/>
              <a:t>Cable stack to impregnated wedge</a:t>
            </a:r>
          </a:p>
          <a:p>
            <a:pPr marL="457189" indent="-457189">
              <a:spcBef>
                <a:spcPts val="400"/>
              </a:spcBef>
              <a:spcAft>
                <a:spcPts val="1067"/>
              </a:spcAft>
              <a:buFont typeface="+mj-lt"/>
              <a:buAutoNum type="arabicPeriod"/>
            </a:pPr>
            <a:r>
              <a:rPr lang="en-US" sz="2267" dirty="0"/>
              <a:t>Then, we can investigate the impact of the </a:t>
            </a:r>
            <a:r>
              <a:rPr lang="en-US" sz="2267" b="1" dirty="0"/>
              <a:t>resin volume fraction </a:t>
            </a:r>
            <a:r>
              <a:rPr lang="en-US" sz="2267" dirty="0"/>
              <a:t>(stack compaction).</a:t>
            </a:r>
          </a:p>
          <a:p>
            <a:pPr>
              <a:spcBef>
                <a:spcPts val="400"/>
              </a:spcBef>
              <a:spcAft>
                <a:spcPts val="800"/>
              </a:spcAft>
            </a:pPr>
            <a:r>
              <a:rPr lang="en-US" sz="2267" dirty="0"/>
              <a:t>Across this study we will consider the </a:t>
            </a:r>
            <a:r>
              <a:rPr lang="en-US" sz="2267" b="1" dirty="0"/>
              <a:t>reproducibility</a:t>
            </a:r>
            <a:r>
              <a:rPr lang="en-US" sz="2267" dirty="0"/>
              <a:t> of the results with material models combinations in </a:t>
            </a:r>
            <a:r>
              <a:rPr lang="en-US" sz="2267" b="1" dirty="0"/>
              <a:t>FEA</a:t>
            </a:r>
            <a:r>
              <a:rPr lang="en-US" sz="2267" dirty="0"/>
              <a:t>. Hence, </a:t>
            </a:r>
            <a:r>
              <a:rPr lang="en-US" sz="2267" b="1" dirty="0"/>
              <a:t>CMM</a:t>
            </a:r>
            <a:r>
              <a:rPr lang="en-US" sz="2267" dirty="0"/>
              <a:t> measurement and </a:t>
            </a:r>
            <a:r>
              <a:rPr lang="en-US" sz="2267" b="1" dirty="0"/>
              <a:t>surface</a:t>
            </a:r>
            <a:r>
              <a:rPr lang="en-US" sz="2267" dirty="0"/>
              <a:t> characterization should be carried throughout.</a:t>
            </a:r>
          </a:p>
          <a:p>
            <a:pPr marL="380990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267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450D5EB-8744-B1AB-B9DE-3C920E9397D6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45720" tIns="0" rIns="4572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1867" b="0" kern="120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333" kern="120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200" kern="120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513309E1-6519-4041-842E-5879904EEBF6}" type="datetime3">
              <a:rPr lang="en-US" sz="1400" smtClean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22 March 2023</a:t>
            </a:fld>
            <a:endParaRPr lang="en-US" sz="14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F210593-6E08-DBD9-4FD1-1F724C03D53B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G. Vernassa | Mechanical characterization of Nb</a:t>
            </a:r>
            <a:r>
              <a:rPr lang="en-US" sz="1400" baseline="-2500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-US" sz="140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Sn coils</a:t>
            </a:r>
            <a:endParaRPr lang="en-US" sz="14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5B14B1F-7E14-47E2-8751-37190DF17DB7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400" smtClean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algn="r">
                <a:defRPr/>
              </a:pPr>
              <a:t>16</a:t>
            </a:fld>
            <a:endParaRPr lang="en-US" sz="14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15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8A59F2F9-F0B1-DCAF-ED48-F667D9B33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567" y="1128147"/>
            <a:ext cx="9364268" cy="4104996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A221B3E-64BB-38E2-5875-39521579E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392DBA4-FE89-7E8F-AEFC-C9FFF6B1B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784EBB1-35FF-A089-8EB9-F270BDCC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14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Circular 7">
            <a:extLst>
              <a:ext uri="{FF2B5EF4-FFF2-40B4-BE49-F238E27FC236}">
                <a16:creationId xmlns:a16="http://schemas.microsoft.com/office/drawing/2014/main" id="{AB76E2DA-8396-512F-75E1-CA13C75BE2A0}"/>
              </a:ext>
            </a:extLst>
          </p:cNvPr>
          <p:cNvSpPr/>
          <p:nvPr/>
        </p:nvSpPr>
        <p:spPr>
          <a:xfrm rot="14693870">
            <a:off x="3401964" y="-403557"/>
            <a:ext cx="5681939" cy="6979580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rgbClr val="B2B2B2">
                  <a:lumMod val="40000"/>
                  <a:lumOff val="60000"/>
                </a:srgbClr>
              </a:gs>
              <a:gs pos="46000">
                <a:srgbClr val="B2B2B2">
                  <a:lumMod val="95000"/>
                  <a:lumOff val="5000"/>
                </a:srgbClr>
              </a:gs>
              <a:gs pos="100000">
                <a:srgbClr val="B2B2B2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glow rad="76200">
              <a:srgbClr val="B2B2B2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B2B2B2">
                <a:shade val="30000"/>
                <a:satMod val="200000"/>
              </a:srgbClr>
            </a:contourClr>
          </a:sp3d>
        </p:spPr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4957395" y="2326162"/>
            <a:ext cx="2571077" cy="1281201"/>
          </a:xfrm>
          <a:prstGeom prst="roundRect">
            <a:avLst/>
          </a:prstGeom>
          <a:gradFill flip="none" rotWithShape="1">
            <a:gsLst>
              <a:gs pos="0">
                <a:srgbClr val="153D79"/>
              </a:gs>
              <a:gs pos="48000">
                <a:srgbClr val="1E5AAE"/>
              </a:gs>
              <a:gs pos="100000">
                <a:srgbClr val="2A71DA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Nb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Sn magnets design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5031219" y="416079"/>
            <a:ext cx="2129563" cy="118768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/>
              <a:t>Mechanical Characterization of Nb</a:t>
            </a:r>
            <a:r>
              <a:rPr lang="en-US" sz="1867" baseline="-25000" dirty="0"/>
              <a:t>3</a:t>
            </a:r>
            <a:r>
              <a:rPr lang="en-US" sz="1867" dirty="0"/>
              <a:t>Sn</a:t>
            </a:r>
            <a:endParaRPr lang="en-GB" sz="1867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5178152" y="4600493"/>
            <a:ext cx="2129563" cy="90076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Stress Limits &amp; Degradation</a:t>
            </a:r>
            <a:endParaRPr lang="en-GB" sz="1867" dirty="0">
              <a:solidFill>
                <a:srgbClr val="0055A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7749053" y="1174802"/>
            <a:ext cx="2129563" cy="90076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/>
              <a:t>Behavior at interfaces</a:t>
            </a:r>
            <a:endParaRPr lang="en-GB" sz="1867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8267148" y="2455424"/>
            <a:ext cx="2129563" cy="1022681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Modelling techniques in FEA</a:t>
            </a:r>
            <a:endParaRPr lang="en-GB" sz="1867" dirty="0">
              <a:solidFill>
                <a:srgbClr val="0055A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2313384" y="1174803"/>
            <a:ext cx="2129563" cy="900764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Collared vs B&amp;K structures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7678113" y="3902814"/>
            <a:ext cx="1966648" cy="90076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Insulations &amp; Epoxy </a:t>
            </a:r>
            <a:r>
              <a:rPr lang="en-US" sz="1867" dirty="0"/>
              <a:t>resins</a:t>
            </a:r>
            <a:endParaRPr lang="en-GB" sz="1867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795290" y="2455421"/>
            <a:ext cx="2407263" cy="10226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Instrumentation form design phase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2342375" y="3908945"/>
            <a:ext cx="2129563" cy="10226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Geometrical interferences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E2CD2EA-D436-BF9E-910A-2DC9EB9531ED}"/>
              </a:ext>
            </a:extLst>
          </p:cNvPr>
          <p:cNvSpPr txBox="1">
            <a:spLocks/>
          </p:cNvSpPr>
          <p:nvPr/>
        </p:nvSpPr>
        <p:spPr>
          <a:xfrm>
            <a:off x="135225" y="118422"/>
            <a:ext cx="11376025" cy="87920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/>
              <a:t>Previous discussions</a:t>
            </a:r>
            <a:endParaRPr lang="en-GB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539CBC-E8FB-EF85-4D5D-C6BC51F69AC6}"/>
              </a:ext>
            </a:extLst>
          </p:cNvPr>
          <p:cNvSpPr txBox="1"/>
          <p:nvPr/>
        </p:nvSpPr>
        <p:spPr>
          <a:xfrm>
            <a:off x="7965650" y="5228287"/>
            <a:ext cx="42263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Indico links: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https://indico.cern.ch/event/1184319/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https://indico.cern.ch/event/1184315/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25E22181-93D9-90E1-8C96-DE945C6FEC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8DDBBE65-1C15-DB3B-6E98-92B8120E0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583189B6-CE81-D5D4-FD1B-04888F2F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72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9E1E9D-AA77-B058-0F2C-C0358E17E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06821"/>
            <a:ext cx="11376024" cy="4608512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Established methodologies to assess the impact of </a:t>
            </a:r>
            <a:br>
              <a:rPr lang="en-GB" dirty="0"/>
            </a:br>
            <a:r>
              <a:rPr lang="en-GB" dirty="0"/>
              <a:t>uncertainties.</a:t>
            </a:r>
          </a:p>
          <a:p>
            <a:pPr>
              <a:spcAft>
                <a:spcPts val="600"/>
              </a:spcAft>
            </a:pPr>
            <a:r>
              <a:rPr lang="en-GB" dirty="0"/>
              <a:t>Probability theory for modelling:</a:t>
            </a:r>
          </a:p>
          <a:p>
            <a:pPr lvl="2">
              <a:spcAft>
                <a:spcPts val="600"/>
              </a:spcAft>
              <a:buFont typeface="+mj-lt"/>
              <a:buAutoNum type="arabicPeriod"/>
            </a:pPr>
            <a:r>
              <a:rPr lang="en-GB" sz="2600" b="1" dirty="0"/>
              <a:t>Materials</a:t>
            </a:r>
          </a:p>
          <a:p>
            <a:pPr lvl="2">
              <a:spcAft>
                <a:spcPts val="600"/>
              </a:spcAft>
              <a:buFont typeface="+mj-lt"/>
              <a:buAutoNum type="arabicPeriod"/>
            </a:pPr>
            <a:r>
              <a:rPr lang="en-GB" sz="2600" dirty="0"/>
              <a:t>Geometrical parameters and </a:t>
            </a:r>
            <a:r>
              <a:rPr lang="en-GB" sz="2600" b="1" dirty="0"/>
              <a:t>tolerances</a:t>
            </a:r>
          </a:p>
          <a:p>
            <a:pPr lvl="2">
              <a:spcAft>
                <a:spcPts val="600"/>
              </a:spcAft>
              <a:buFont typeface="+mj-lt"/>
              <a:buAutoNum type="arabicPeriod"/>
            </a:pPr>
            <a:r>
              <a:rPr lang="en-GB" sz="2600" dirty="0"/>
              <a:t>Operational parameters (boundary </a:t>
            </a:r>
            <a:br>
              <a:rPr lang="en-GB" sz="2600" dirty="0"/>
            </a:br>
            <a:r>
              <a:rPr lang="en-GB" sz="2600" dirty="0"/>
              <a:t>conditions, rare random events, …)</a:t>
            </a:r>
          </a:p>
          <a:p>
            <a:pPr lvl="2">
              <a:spcAft>
                <a:spcPts val="600"/>
              </a:spcAft>
              <a:buFont typeface="+mj-lt"/>
              <a:buAutoNum type="arabicPeriod"/>
            </a:pPr>
            <a:r>
              <a:rPr lang="en-GB" sz="2600" dirty="0"/>
              <a:t>Accuracy of the physical modelling (gap</a:t>
            </a:r>
            <a:br>
              <a:rPr lang="en-GB" sz="2600" dirty="0"/>
            </a:br>
            <a:r>
              <a:rPr lang="en-GB" sz="2600" dirty="0"/>
              <a:t>with reality)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37F4074-872D-A985-0B4D-017D19460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Thesis perspective: </a:t>
            </a:r>
            <a:r>
              <a:rPr lang="en-GB" sz="4267" dirty="0"/>
              <a:t>Reliability analyses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2F4D442-FAB9-4072-0AE0-39DB783172E9}"/>
              </a:ext>
            </a:extLst>
          </p:cNvPr>
          <p:cNvGrpSpPr/>
          <p:nvPr/>
        </p:nvGrpSpPr>
        <p:grpSpPr>
          <a:xfrm>
            <a:off x="9288229" y="1146826"/>
            <a:ext cx="2231785" cy="2474588"/>
            <a:chOff x="7208151" y="2416136"/>
            <a:chExt cx="1838038" cy="201155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3E15F71-713B-FF9E-BE85-2446541DC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08151" y="2416136"/>
              <a:ext cx="935785" cy="201155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457312C-220E-3D3E-78BE-D7FA2065F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0404" y="2416136"/>
              <a:ext cx="935785" cy="2011555"/>
            </a:xfrm>
            <a:prstGeom prst="rect">
              <a:avLst/>
            </a:prstGeom>
          </p:spPr>
        </p:pic>
      </p:grpSp>
      <p:pic>
        <p:nvPicPr>
          <p:cNvPr id="1026" name="Picture 2" descr="Oil and Gas | Danfoss">
            <a:extLst>
              <a:ext uri="{FF2B5EF4-FFF2-40B4-BE49-F238E27FC236}">
                <a16:creationId xmlns:a16="http://schemas.microsoft.com/office/drawing/2014/main" id="{0A4308B7-15F9-D4B8-FC31-55F898531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861" y="3621414"/>
            <a:ext cx="3439463" cy="229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43670-04BD-B345-323B-CA9750D60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2C384-C1A2-4192-C7F1-1F537AB13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7CD1D2C-E448-BC2B-70A5-168A60A1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21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id="{E4714AA3-92D4-DCAB-E425-73F808040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63" y="2035297"/>
            <a:ext cx="11498873" cy="4006339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1770B51D-E167-B76D-42D7-8F25DACC267E}"/>
              </a:ext>
            </a:extLst>
          </p:cNvPr>
          <p:cNvSpPr txBox="1">
            <a:spLocks/>
          </p:cNvSpPr>
          <p:nvPr/>
        </p:nvSpPr>
        <p:spPr>
          <a:xfrm>
            <a:off x="407987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</a:lstStyle>
          <a:p>
            <a:r>
              <a:rPr lang="en-US" sz="4400" dirty="0"/>
              <a:t>Probabilistic design of Nb</a:t>
            </a:r>
            <a:r>
              <a:rPr lang="en-US" sz="4400" baseline="-25000" dirty="0"/>
              <a:t>3</a:t>
            </a:r>
            <a:r>
              <a:rPr lang="en-US" sz="4400" dirty="0"/>
              <a:t>Sn accelerator magnets</a:t>
            </a:r>
            <a:endParaRPr lang="en-GB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D90802-F369-CDAD-7F50-F4517EBE8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62" y="2035297"/>
            <a:ext cx="11498873" cy="4006339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AC3C25A-6A79-5F94-76BE-9D4CD0402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D5D3C74-91A2-D179-DA78-C0C4AAE16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D132A3D-7E98-8062-1C6E-B20F733CF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6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ircular 4">
            <a:extLst>
              <a:ext uri="{FF2B5EF4-FFF2-40B4-BE49-F238E27FC236}">
                <a16:creationId xmlns:a16="http://schemas.microsoft.com/office/drawing/2014/main" id="{B171902F-04D8-D103-4417-AE7C14FB0794}"/>
              </a:ext>
            </a:extLst>
          </p:cNvPr>
          <p:cNvSpPr/>
          <p:nvPr/>
        </p:nvSpPr>
        <p:spPr>
          <a:xfrm rot="14693870">
            <a:off x="3401964" y="-403557"/>
            <a:ext cx="5681939" cy="6979580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rgbClr val="B2B2B2">
                  <a:lumMod val="40000"/>
                  <a:lumOff val="60000"/>
                </a:srgbClr>
              </a:gs>
              <a:gs pos="46000">
                <a:srgbClr val="B2B2B2">
                  <a:lumMod val="95000"/>
                  <a:lumOff val="5000"/>
                </a:srgbClr>
              </a:gs>
              <a:gs pos="100000">
                <a:srgbClr val="B2B2B2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glow rad="76200">
              <a:srgbClr val="B2B2B2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B2B2B2">
                <a:shade val="30000"/>
                <a:satMod val="200000"/>
              </a:srgbClr>
            </a:contourClr>
          </a:sp3d>
        </p:spPr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4957395" y="2326162"/>
            <a:ext cx="2571077" cy="1281201"/>
          </a:xfrm>
          <a:prstGeom prst="roundRect">
            <a:avLst/>
          </a:prstGeom>
          <a:gradFill flip="none" rotWithShape="1">
            <a:gsLst>
              <a:gs pos="0">
                <a:srgbClr val="153D79"/>
              </a:gs>
              <a:gs pos="48000">
                <a:srgbClr val="1E5AAE"/>
              </a:gs>
              <a:gs pos="100000">
                <a:srgbClr val="2A71DA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Nb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Sn magnets design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5031219" y="416079"/>
            <a:ext cx="2129563" cy="1187683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/>
              <a:t>Mechanical Characterization of Nb</a:t>
            </a:r>
            <a:r>
              <a:rPr lang="en-US" sz="1867" baseline="-25000" dirty="0"/>
              <a:t>3</a:t>
            </a:r>
            <a:r>
              <a:rPr lang="en-US" sz="1867" dirty="0"/>
              <a:t>Sn</a:t>
            </a:r>
            <a:endParaRPr lang="en-GB" sz="1867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5178152" y="4600493"/>
            <a:ext cx="2129563" cy="9007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Stress Limits &amp; Degradation</a:t>
            </a:r>
            <a:endParaRPr lang="en-GB" sz="1867" dirty="0">
              <a:solidFill>
                <a:srgbClr val="0055A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7749053" y="1174802"/>
            <a:ext cx="2129563" cy="9007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/>
              <a:t>Behavior at interfaces</a:t>
            </a:r>
            <a:endParaRPr lang="en-GB" sz="1867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8267148" y="2455424"/>
            <a:ext cx="2129563" cy="1022681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Modeling techniques in FEA</a:t>
            </a:r>
            <a:endParaRPr lang="en-GB" sz="1867" dirty="0">
              <a:solidFill>
                <a:srgbClr val="0055A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2313384" y="1174803"/>
            <a:ext cx="2129563" cy="900764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Collared vs B&amp;K structures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7678113" y="3902814"/>
            <a:ext cx="1966648" cy="90076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rgbClr val="0055A0"/>
                </a:solidFill>
              </a:rPr>
              <a:t>Insulations &amp; Epoxy </a:t>
            </a:r>
            <a:r>
              <a:rPr lang="en-US" sz="1867" dirty="0"/>
              <a:t>resins</a:t>
            </a:r>
            <a:endParaRPr lang="en-GB" sz="1867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795290" y="2455421"/>
            <a:ext cx="2407263" cy="10226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Instrumentation form design phase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2342375" y="3908945"/>
            <a:ext cx="2129563" cy="10226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>
                <a:solidFill>
                  <a:schemeClr val="bg1">
                    <a:lumMod val="75000"/>
                  </a:schemeClr>
                </a:solidFill>
              </a:rPr>
              <a:t>Geometrical interferences</a:t>
            </a:r>
            <a:endParaRPr lang="en-GB" sz="1867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8D701628-2C4C-DEC1-DC70-C892733BE141}"/>
              </a:ext>
            </a:extLst>
          </p:cNvPr>
          <p:cNvSpPr txBox="1">
            <a:spLocks/>
          </p:cNvSpPr>
          <p:nvPr/>
        </p:nvSpPr>
        <p:spPr>
          <a:xfrm>
            <a:off x="141688" y="191099"/>
            <a:ext cx="5954312" cy="8792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</a:lstStyle>
          <a:p>
            <a:r>
              <a:rPr lang="en-US" sz="3600" dirty="0"/>
              <a:t>Subjects of interest</a:t>
            </a:r>
            <a:endParaRPr lang="en-GB" sz="3600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E7B282BF-784E-A9D5-DD96-35B434243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9DE11177-3F1D-E363-C4D8-112BDE78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EDE0B27-280C-56C9-F01E-33474C92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10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D7EC84-3CAA-8AB2-B7C9-096B92B02F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249363"/>
                <a:ext cx="11376024" cy="4608512"/>
              </a:xfrm>
            </p:spPr>
            <p:txBody>
              <a:bodyPr/>
              <a:lstStyle/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it-IT" dirty="0"/>
                  <a:t>Mechanical </a:t>
                </a:r>
                <a:r>
                  <a:rPr lang="it-IT" dirty="0" err="1"/>
                  <a:t>behavior</a:t>
                </a:r>
                <a:r>
                  <a:rPr lang="it-IT" dirty="0"/>
                  <a:t> of </a:t>
                </a:r>
                <a:r>
                  <a:rPr lang="it-IT" dirty="0" err="1"/>
                  <a:t>impregnated</a:t>
                </a:r>
                <a:r>
                  <a:rPr lang="it-IT" dirty="0"/>
                  <a:t> </a:t>
                </a:r>
                <a:r>
                  <a:rPr lang="it-IT" dirty="0" err="1"/>
                  <a:t>stack</a:t>
                </a:r>
                <a:r>
                  <a:rPr lang="en-US" dirty="0"/>
                  <a:t>: </a:t>
                </a:r>
                <a:r>
                  <a:rPr lang="it-IT" dirty="0" err="1"/>
                  <a:t>what</a:t>
                </a:r>
                <a:r>
                  <a:rPr lang="it-IT" dirty="0"/>
                  <a:t> </a:t>
                </a:r>
                <a:r>
                  <a:rPr lang="it-IT" dirty="0" err="1"/>
                  <a:t>phenomena</a:t>
                </a:r>
                <a:r>
                  <a:rPr lang="it-IT" dirty="0"/>
                  <a:t> are happening?</a:t>
                </a:r>
                <a:br>
                  <a:rPr lang="it-IT" dirty="0"/>
                </a:br>
                <a:r>
                  <a:rPr lang="it-IT" dirty="0"/>
                  <a:t>	</a:t>
                </a:r>
                <a:r>
                  <a:rPr lang="it-IT" dirty="0">
                    <a:sym typeface="Wingdings" panose="05000000000000000000" pitchFamily="2" charset="2"/>
                  </a:rPr>
                  <a:t> </a:t>
                </a:r>
                <a:r>
                  <a:rPr lang="it-IT" b="1" dirty="0"/>
                  <a:t>DIC</a:t>
                </a:r>
                <a:r>
                  <a:rPr lang="it-IT" dirty="0"/>
                  <a:t> on </a:t>
                </a:r>
                <a:r>
                  <a:rPr lang="it-IT" dirty="0" err="1"/>
                  <a:t>stack</a:t>
                </a:r>
                <a:r>
                  <a:rPr lang="it-IT" dirty="0"/>
                  <a:t> to </a:t>
                </a:r>
                <a:r>
                  <a:rPr lang="it-IT" dirty="0" err="1"/>
                  <a:t>quantify</a:t>
                </a:r>
                <a:r>
                  <a:rPr lang="it-IT" dirty="0"/>
                  <a:t> and </a:t>
                </a:r>
                <a:r>
                  <a:rPr lang="it-IT" dirty="0" err="1"/>
                  <a:t>localize</a:t>
                </a:r>
                <a:r>
                  <a:rPr lang="it-IT" dirty="0"/>
                  <a:t> the </a:t>
                </a:r>
                <a:r>
                  <a:rPr lang="it-IT" b="1" dirty="0"/>
                  <a:t>strain</a:t>
                </a:r>
                <a:r>
                  <a:rPr lang="it-IT" dirty="0"/>
                  <a:t> </a:t>
                </a:r>
                <a:r>
                  <a:rPr lang="it-IT" dirty="0" err="1"/>
                  <a:t>accumulation</a:t>
                </a:r>
                <a:r>
                  <a:rPr lang="it-IT" dirty="0"/>
                  <a:t>.</a:t>
                </a: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it-IT" dirty="0" err="1"/>
                  <a:t>Mechanical</a:t>
                </a:r>
                <a:r>
                  <a:rPr lang="it-IT" dirty="0"/>
                  <a:t> </a:t>
                </a:r>
                <a:r>
                  <a:rPr lang="it-IT" dirty="0" err="1"/>
                  <a:t>properties</a:t>
                </a:r>
                <a:r>
                  <a:rPr lang="it-IT" dirty="0"/>
                  <a:t> of Nb</a:t>
                </a:r>
                <a:r>
                  <a:rPr lang="it-IT" baseline="-25000" dirty="0"/>
                  <a:t>3</a:t>
                </a:r>
                <a:r>
                  <a:rPr lang="it-IT" dirty="0"/>
                  <a:t>Sn: </a:t>
                </a:r>
                <a:r>
                  <a:rPr lang="it-IT" dirty="0" err="1"/>
                  <a:t>What</a:t>
                </a:r>
                <a:r>
                  <a:rPr lang="it-IT" dirty="0"/>
                  <a:t> </a:t>
                </a:r>
                <a:r>
                  <a:rPr lang="it-IT" dirty="0" err="1"/>
                  <a:t>physical</a:t>
                </a:r>
                <a:r>
                  <a:rPr lang="it-IT" dirty="0"/>
                  <a:t> </a:t>
                </a:r>
                <a:r>
                  <a:rPr lang="it-IT" dirty="0" err="1"/>
                  <a:t>law</a:t>
                </a:r>
                <a:r>
                  <a:rPr lang="it-IT" dirty="0"/>
                  <a:t> to use?</a:t>
                </a:r>
                <a:br>
                  <a:rPr lang="en-US" dirty="0"/>
                </a:br>
                <a:r>
                  <a:rPr lang="en-US" dirty="0"/>
                  <a:t>	</a:t>
                </a:r>
                <a:r>
                  <a:rPr lang="en-US" dirty="0">
                    <a:sym typeface="Wingdings" panose="05000000000000000000" pitchFamily="2" charset="2"/>
                  </a:rPr>
                  <a:t> Test campaign to obtain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𝜺</m:t>
                    </m:r>
                  </m:oMath>
                </a14:m>
                <a:r>
                  <a:rPr lang="en-US" b="1" dirty="0">
                    <a:sym typeface="Wingdings" panose="05000000000000000000" pitchFamily="2" charset="2"/>
                  </a:rPr>
                  <a:t> </a:t>
                </a:r>
                <a:r>
                  <a:rPr lang="en-US" b="0" dirty="0">
                    <a:sym typeface="Wingdings" panose="05000000000000000000" pitchFamily="2" charset="2"/>
                  </a:rPr>
                  <a:t>laws</a:t>
                </a:r>
                <a:br>
                  <a:rPr lang="en-US" b="0" dirty="0">
                    <a:sym typeface="Wingdings" panose="05000000000000000000" pitchFamily="2" charset="2"/>
                  </a:rPr>
                </a:br>
                <a:r>
                  <a:rPr lang="en-US" b="0" dirty="0">
                    <a:sym typeface="Wingdings" panose="05000000000000000000" pitchFamily="2" charset="2"/>
                  </a:rPr>
                  <a:t>	 </a:t>
                </a:r>
                <a:r>
                  <a:rPr lang="en-US" b="1" dirty="0">
                    <a:sym typeface="Wingdings" panose="05000000000000000000" pitchFamily="2" charset="2"/>
                  </a:rPr>
                  <a:t>CTE</a:t>
                </a:r>
                <a:r>
                  <a:rPr lang="en-US" b="0" dirty="0">
                    <a:sym typeface="Wingdings" panose="05000000000000000000" pitchFamily="2" charset="2"/>
                  </a:rPr>
                  <a:t> measurements</a:t>
                </a: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Variability of the processes: How much the properties can vary?</a:t>
                </a:r>
                <a:br>
                  <a:rPr lang="en-US" dirty="0">
                    <a:sym typeface="Wingdings" panose="05000000000000000000" pitchFamily="2" charset="2"/>
                  </a:rPr>
                </a:br>
                <a:r>
                  <a:rPr lang="en-US" dirty="0">
                    <a:sym typeface="Wingdings" panose="05000000000000000000" pitchFamily="2" charset="2"/>
                  </a:rPr>
                  <a:t>	 Statistical study of the properties.</a:t>
                </a:r>
                <a:endParaRPr lang="en-US" b="0" dirty="0"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b="0" dirty="0"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b="0" dirty="0"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D7EC84-3CAA-8AB2-B7C9-096B92B02F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249363"/>
                <a:ext cx="11376024" cy="4608512"/>
              </a:xfrm>
              <a:blipFill>
                <a:blip r:embed="rId2"/>
                <a:stretch>
                  <a:fillRect l="-1768" t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BD3AAD57-BC92-07C7-64FF-9F7B77A0B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tests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400450D-0838-E892-3AE6-FE70A5D5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7D9657-256D-871B-D134-D23C4B17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B09377B-0B41-7986-049E-A46DF8C0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62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D7EC84-3CAA-8AB2-B7C9-096B92B02F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249363"/>
                <a:ext cx="11376024" cy="4608512"/>
              </a:xfrm>
            </p:spPr>
            <p:txBody>
              <a:bodyPr/>
              <a:lstStyle/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To account for uncertainties I want to do reliability analyses</a:t>
                </a: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0" dirty="0">
                    <a:sym typeface="Wingdings" panose="05000000000000000000" pitchFamily="2" charset="2"/>
                  </a:rPr>
                  <a:t>I have to account for material variability as well as geometrical imperfections.</a:t>
                </a: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To introduce the variabilities of materials’ I am developing a material model (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𝜺</m:t>
                    </m:r>
                  </m:oMath>
                </a14:m>
                <a:r>
                  <a:rPr lang="en-US" b="1" dirty="0"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laws) and I need experimental data to:</a:t>
                </a:r>
              </a:p>
              <a:p>
                <a:pPr marL="781200" lvl="1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ym typeface="Wingdings" panose="05000000000000000000" pitchFamily="2" charset="2"/>
                  </a:rPr>
                  <a:t>Check the validity of the model</a:t>
                </a:r>
              </a:p>
              <a:p>
                <a:pPr marL="781200" lvl="1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ym typeface="Wingdings" panose="05000000000000000000" pitchFamily="2" charset="2"/>
                  </a:rPr>
                  <a:t>Obtain the law parameters</a:t>
                </a:r>
              </a:p>
              <a:p>
                <a:pPr marL="781200" lvl="1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ym typeface="Wingdings" panose="05000000000000000000" pitchFamily="2" charset="2"/>
                  </a:rPr>
                  <a:t>Obtain the variability of the parameters</a:t>
                </a: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b="0" dirty="0"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b="0" dirty="0">
                  <a:sym typeface="Wingdings" panose="05000000000000000000" pitchFamily="2" charset="2"/>
                </a:endParaRPr>
              </a:p>
              <a:p>
                <a:pPr marL="457200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4D7EC84-3CAA-8AB2-B7C9-096B92B02F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249363"/>
                <a:ext cx="11376024" cy="4608512"/>
              </a:xfrm>
              <a:blipFill>
                <a:blip r:embed="rId2"/>
                <a:stretch>
                  <a:fillRect l="-1768" t="-1587" r="-643" b="-3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BD3AAD57-BC92-07C7-64FF-9F7B77A0B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400450D-0838-E892-3AE6-FE70A5D5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D7D9657-256D-871B-D134-D23C4B17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B09377B-0B41-7986-049E-A46DF8C0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33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3F03F38-1289-D738-AE2E-E14836E34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241" y="4408370"/>
            <a:ext cx="11376025" cy="970578"/>
          </a:xfrm>
        </p:spPr>
        <p:txBody>
          <a:bodyPr/>
          <a:lstStyle/>
          <a:p>
            <a:r>
              <a:rPr lang="en-US" dirty="0"/>
              <a:t>Support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272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711185-BDBD-2D28-7221-B9B917747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Acceptance: nothing is certain in real world</a:t>
            </a:r>
          </a:p>
          <a:p>
            <a:r>
              <a:rPr lang="en-GB" dirty="0"/>
              <a:t>Loads, geometry, and parameters are assumed to be random</a:t>
            </a:r>
          </a:p>
          <a:p>
            <a:r>
              <a:rPr lang="en-GB" dirty="0"/>
              <a:t>The result we control is the probability of failure</a:t>
            </a:r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3F2F04C-9550-EA15-F84B-C391639E1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probabilistic paradigm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9BDFC3-5EC5-8178-BC96-A06493DB4BA0}"/>
              </a:ext>
            </a:extLst>
          </p:cNvPr>
          <p:cNvGrpSpPr/>
          <p:nvPr/>
        </p:nvGrpSpPr>
        <p:grpSpPr>
          <a:xfrm>
            <a:off x="1886089" y="4116339"/>
            <a:ext cx="2607247" cy="2074092"/>
            <a:chOff x="3377661" y="2928770"/>
            <a:chExt cx="2607247" cy="207409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04E8D45-B4C8-1ED2-DA41-80ADF4CBBEDC}"/>
                </a:ext>
              </a:extLst>
            </p:cNvPr>
            <p:cNvGrpSpPr/>
            <p:nvPr/>
          </p:nvGrpSpPr>
          <p:grpSpPr>
            <a:xfrm>
              <a:off x="3377661" y="2928770"/>
              <a:ext cx="2607247" cy="2074092"/>
              <a:chOff x="3377661" y="2928770"/>
              <a:chExt cx="2607247" cy="207409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AF3E08D-11BE-E3CD-996F-E905C349CA0E}"/>
                  </a:ext>
                </a:extLst>
              </p:cNvPr>
              <p:cNvGrpSpPr/>
              <p:nvPr/>
            </p:nvGrpSpPr>
            <p:grpSpPr>
              <a:xfrm>
                <a:off x="3377661" y="2928770"/>
                <a:ext cx="2607247" cy="2074092"/>
                <a:chOff x="7058843" y="90484"/>
                <a:chExt cx="1804693" cy="1470701"/>
              </a:xfrm>
            </p:grpSpPr>
            <p:pic>
              <p:nvPicPr>
                <p:cNvPr id="12" name="Picture 11" descr="Chart, histogram, scatter chart&#10;&#10;Description automatically generated">
                  <a:extLst>
                    <a:ext uri="{FF2B5EF4-FFF2-40B4-BE49-F238E27FC236}">
                      <a16:creationId xmlns:a16="http://schemas.microsoft.com/office/drawing/2014/main" id="{32FBDB55-1ABE-C9F0-2F3D-9774FD527F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615" t="11056" r="5370" b="14497"/>
                <a:stretch/>
              </p:blipFill>
              <p:spPr>
                <a:xfrm flipH="1">
                  <a:off x="7556499" y="250982"/>
                  <a:ext cx="1164167" cy="1044025"/>
                </a:xfrm>
                <a:prstGeom prst="rect">
                  <a:avLst/>
                </a:prstGeom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F8017BE-32D1-3228-BC85-30B970D3CBE2}"/>
                    </a:ext>
                  </a:extLst>
                </p:cNvPr>
                <p:cNvSpPr txBox="1"/>
                <p:nvPr/>
              </p:nvSpPr>
              <p:spPr>
                <a:xfrm>
                  <a:off x="7058843" y="90484"/>
                  <a:ext cx="580628" cy="261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800" dirty="0">
                      <a:solidFill>
                        <a:schemeClr val="accent1">
                          <a:lumMod val="10000"/>
                        </a:schemeClr>
                      </a:solidFill>
                      <a:latin typeface="Latin Modern Math" panose="02000503000000000000" pitchFamily="50" charset="0"/>
                      <a:ea typeface="Latin Modern Math" panose="02000503000000000000" pitchFamily="50" charset="0"/>
                    </a:rPr>
                    <a:t>stress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61D2342-6FCF-0C64-FCFC-29405BE8BECF}"/>
                    </a:ext>
                  </a:extLst>
                </p:cNvPr>
                <p:cNvSpPr txBox="1"/>
                <p:nvPr/>
              </p:nvSpPr>
              <p:spPr>
                <a:xfrm>
                  <a:off x="8255845" y="1299298"/>
                  <a:ext cx="607691" cy="261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accent1">
                          <a:lumMod val="10000"/>
                        </a:schemeClr>
                      </a:solidFill>
                      <a:latin typeface="Latin Modern Math" panose="02000503000000000000" pitchFamily="50" charset="0"/>
                      <a:ea typeface="Latin Modern Math" panose="02000503000000000000" pitchFamily="50" charset="0"/>
                    </a:rPr>
                    <a:t>s</a:t>
                  </a:r>
                  <a:r>
                    <a:rPr lang="en-GB" sz="1800" dirty="0">
                      <a:solidFill>
                        <a:schemeClr val="accent1">
                          <a:lumMod val="10000"/>
                        </a:schemeClr>
                      </a:solidFill>
                      <a:latin typeface="Latin Modern Math" panose="02000503000000000000" pitchFamily="50" charset="0"/>
                      <a:ea typeface="Latin Modern Math" panose="02000503000000000000" pitchFamily="50" charset="0"/>
                    </a:rPr>
                    <a:t>train</a:t>
                  </a:r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9B04F7B-AF15-61BF-C119-81ECC250895D}"/>
                  </a:ext>
                </a:extLst>
              </p:cNvPr>
              <p:cNvCxnSpPr/>
              <p:nvPr/>
            </p:nvCxnSpPr>
            <p:spPr>
              <a:xfrm flipV="1">
                <a:off x="4112683" y="3109383"/>
                <a:ext cx="0" cy="1518095"/>
              </a:xfrm>
              <a:prstGeom prst="line">
                <a:avLst/>
              </a:prstGeom>
              <a:ln w="9525" cap="flat" cmpd="sng" algn="ctr">
                <a:solidFill>
                  <a:schemeClr val="accent1">
                    <a:lumMod val="10000"/>
                  </a:schemeClr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19C1F1-BCE5-B7A3-8BF2-96AB3E16B762}"/>
                </a:ext>
              </a:extLst>
            </p:cNvPr>
            <p:cNvCxnSpPr>
              <a:cxnSpLocks/>
            </p:cNvCxnSpPr>
            <p:nvPr/>
          </p:nvCxnSpPr>
          <p:spPr>
            <a:xfrm>
              <a:off x="4112683" y="4627478"/>
              <a:ext cx="1748367" cy="0"/>
            </a:xfrm>
            <a:prstGeom prst="line">
              <a:avLst/>
            </a:prstGeom>
            <a:ln w="9525" cap="flat" cmpd="sng" algn="ctr">
              <a:solidFill>
                <a:schemeClr val="accent1">
                  <a:lumMod val="1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E6BBA52-8FAE-B659-ED21-763AAB0701F9}"/>
              </a:ext>
            </a:extLst>
          </p:cNvPr>
          <p:cNvGrpSpPr/>
          <p:nvPr/>
        </p:nvGrpSpPr>
        <p:grpSpPr>
          <a:xfrm>
            <a:off x="4914732" y="3961678"/>
            <a:ext cx="2025535" cy="2183020"/>
            <a:chOff x="7208151" y="2416136"/>
            <a:chExt cx="1838038" cy="201155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991FD5-FD87-74AE-71DC-F7C518323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8151" y="2416136"/>
              <a:ext cx="935785" cy="201155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1CC61FE-3C94-EED4-B788-758D32F14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10404" y="2416136"/>
              <a:ext cx="935785" cy="2011555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419950-F68D-85E3-717A-5B4998B92F0A}"/>
              </a:ext>
            </a:extLst>
          </p:cNvPr>
          <p:cNvGrpSpPr/>
          <p:nvPr/>
        </p:nvGrpSpPr>
        <p:grpSpPr>
          <a:xfrm>
            <a:off x="7498473" y="3885842"/>
            <a:ext cx="3366033" cy="2236982"/>
            <a:chOff x="5974472" y="3885842"/>
            <a:chExt cx="3366033" cy="223698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F7FFF30-E2CF-C9BF-7311-E793B78B2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31529" y="3885842"/>
              <a:ext cx="2856198" cy="218302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E5E9CC-8BBC-5C63-ABFB-2F9EF9A17182}"/>
                </a:ext>
              </a:extLst>
            </p:cNvPr>
            <p:cNvSpPr txBox="1"/>
            <p:nvPr/>
          </p:nvSpPr>
          <p:spPr>
            <a:xfrm>
              <a:off x="7734543" y="4977352"/>
              <a:ext cx="1051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failure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C9DDB2-CE59-95A1-DA45-180AAFBFA65C}"/>
                </a:ext>
              </a:extLst>
            </p:cNvPr>
            <p:cNvSpPr txBox="1"/>
            <p:nvPr/>
          </p:nvSpPr>
          <p:spPr>
            <a:xfrm>
              <a:off x="8289157" y="5815047"/>
              <a:ext cx="1051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design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1209AAE-E8BA-C682-B42B-3A521D9EECA4}"/>
                </a:ext>
              </a:extLst>
            </p:cNvPr>
            <p:cNvSpPr txBox="1"/>
            <p:nvPr/>
          </p:nvSpPr>
          <p:spPr>
            <a:xfrm>
              <a:off x="5974472" y="3962451"/>
              <a:ext cx="1051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output</a:t>
              </a:r>
            </a:p>
          </p:txBody>
        </p:sp>
      </p:grp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7950CFCC-45DA-35EC-EDFF-C8BA03D19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309E1-6519-4041-842E-5879904EEBF6}" type="datetime3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March 2023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77AF1927-4154-A4A7-613F-5874E971B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G. Vernassa | M</a:t>
            </a:r>
            <a:r>
              <a:rPr lang="en-US" sz="14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14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haracterization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Sn coils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45829F1-9395-4AC9-5BBE-1C0F08C00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2785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zione standard1" id="{AB51DA75-C481-4B1D-B579-12C042CB4E43}" vid="{70601679-87A4-4E72-9D40-52E388312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and St Etienne Template</Template>
  <TotalTime>164</TotalTime>
  <Words>967</Words>
  <Application>Microsoft Office PowerPoint</Application>
  <PresentationFormat>Widescreen</PresentationFormat>
  <Paragraphs>158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Century Gothic</vt:lpstr>
      <vt:lpstr>Helvetica</vt:lpstr>
      <vt:lpstr>Latin Modern Math</vt:lpstr>
      <vt:lpstr>1_Office Theme</vt:lpstr>
      <vt:lpstr>Mechanical characterization of Nb3Sn coils</vt:lpstr>
      <vt:lpstr>PowerPoint Presentation</vt:lpstr>
      <vt:lpstr>Thesis perspective: Reliability analyses</vt:lpstr>
      <vt:lpstr>PowerPoint Presentation</vt:lpstr>
      <vt:lpstr>PowerPoint Presentation</vt:lpstr>
      <vt:lpstr>Relevant tests</vt:lpstr>
      <vt:lpstr>In summary</vt:lpstr>
      <vt:lpstr>Support slides</vt:lpstr>
      <vt:lpstr>The probabilistic paradigm</vt:lpstr>
      <vt:lpstr>1. Modeling technique in FEA</vt:lpstr>
      <vt:lpstr>2. Mechanical characterization of a stack</vt:lpstr>
      <vt:lpstr>3. Interfaces</vt:lpstr>
      <vt:lpstr>4. Extension to smaller scales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Gianluca Vernassa</cp:lastModifiedBy>
  <cp:revision>13</cp:revision>
  <dcterms:created xsi:type="dcterms:W3CDTF">2023-03-20T11:41:56Z</dcterms:created>
  <dcterms:modified xsi:type="dcterms:W3CDTF">2023-03-22T13:48:01Z</dcterms:modified>
</cp:coreProperties>
</file>