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374" r:id="rId2"/>
    <p:sldId id="378" r:id="rId3"/>
    <p:sldId id="379" r:id="rId4"/>
    <p:sldId id="376" r:id="rId5"/>
    <p:sldId id="380" r:id="rId6"/>
    <p:sldId id="382" r:id="rId7"/>
    <p:sldId id="373" r:id="rId8"/>
    <p:sldId id="385" r:id="rId9"/>
    <p:sldId id="386" r:id="rId10"/>
    <p:sldId id="383" r:id="rId11"/>
    <p:sldId id="357" r:id="rId12"/>
    <p:sldId id="258" r:id="rId1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F60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94"/>
  </p:normalViewPr>
  <p:slideViewPr>
    <p:cSldViewPr>
      <p:cViewPr varScale="1">
        <p:scale>
          <a:sx n="116" d="100"/>
          <a:sy n="116" d="100"/>
        </p:scale>
        <p:origin x="102" y="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22/03/2023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ABCAADA-DCA2-4D42-86D7-D66009773D85}" type="datetime1">
              <a:rPr lang="fr-FR" smtClean="0"/>
              <a:t>23/03/2023</a:t>
            </a:fld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EA66BE72-525E-1A42-B073-B64459EADA78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4121999" cy="6238799"/>
          </a:xfrm>
          <a:prstGeom prst="rect">
            <a:avLst/>
          </a:prstGeom>
        </p:spPr>
      </p:pic>
      <p:sp>
        <p:nvSpPr>
          <p:cNvPr id="12" name="Title 6">
            <a:extLst>
              <a:ext uri="{FF2B5EF4-FFF2-40B4-BE49-F238E27FC236}">
                <a16:creationId xmlns:a16="http://schemas.microsoft.com/office/drawing/2014/main" id="{9590FA24-3C11-9440-A077-0FA94C2D561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79376" y="2708920"/>
            <a:ext cx="3383756" cy="2623359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91BE221-7FC4-3D4A-B864-DE2AAF2E1AB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11823" y="332656"/>
            <a:ext cx="7272189" cy="5868119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0137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0C8BAFC-19B3-43E5-823D-58340B352239}" type="datetime1">
              <a:rPr lang="fr-FR" smtClean="0"/>
              <a:t>23/03/2023</a:t>
            </a:fld>
            <a:endParaRPr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D52131F-5988-48A8-9985-74AADCB628C1}" type="datetime1">
              <a:rPr lang="fr-FR" smtClean="0"/>
              <a:t>23/03/2023</a:t>
            </a:fld>
            <a:endParaRPr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6E1D3DDB-4B17-4371-A906-7A7856DF9F9D}" type="datetime1">
              <a:rPr lang="fr-FR" smtClean="0"/>
              <a:t>23/03/2023</a:t>
            </a:fld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2B40872C-5D42-4B94-85B9-BE327C8DDA18}" type="datetime1">
              <a:rPr lang="fr-FR" smtClean="0"/>
              <a:t>23/03/2023</a:t>
            </a:fld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D8D12B6D-36CC-4F2A-8EE4-13F0EDA2A26C}" type="datetime1">
              <a:rPr lang="fr-FR" smtClean="0"/>
              <a:t>23/03/2023</a:t>
            </a:fld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3598095C-E014-4027-80B4-BD4766DF0339}" type="datetime1">
              <a:rPr lang="fr-FR" smtClean="0"/>
              <a:t>23/03/2023</a:t>
            </a:fld>
            <a:endParaRPr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240592F4-C2EB-4654-B28A-A6B923A10557}" type="datetime1">
              <a:rPr lang="fr-FR" smtClean="0"/>
              <a:t>23/03/2023</a:t>
            </a:fld>
            <a:endParaRPr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948B3903-1562-496E-A6FB-4460E1F39B6B}" type="datetime1">
              <a:rPr lang="fr-FR" smtClean="0"/>
              <a:t>23/03/2023</a:t>
            </a:fld>
            <a:endParaRPr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B3E204CE-0477-425D-965E-B6FC30F26FD7}" type="datetime1">
              <a:rPr lang="fr-FR" smtClean="0"/>
              <a:t>23/03/2023</a:t>
            </a:fld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21E17A5-48DD-4791-8BAB-85C326261BCD}" type="datetime1">
              <a:rPr lang="fr-FR" smtClean="0"/>
              <a:t>23/03/2023</a:t>
            </a:fld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47F53EEE-535E-1A49-98AC-2DBBC32C4C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8710613" y="5390280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290E8A82-9481-4A21-A787-40ED4B49652B}" type="datetime1">
              <a:rPr lang="fr-FR" smtClean="0"/>
              <a:t>23/03/2023</a:t>
            </a:fld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01F4D28-AB18-4391-B0CE-17E4B7EA7483}" type="datetime1">
              <a:rPr lang="fr-FR" smtClean="0"/>
              <a:t>23/03/2023</a:t>
            </a:fld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E66A097-E6BD-4A63-A0FE-10592D1EB2EB}" type="datetime1">
              <a:rPr lang="fr-FR" smtClean="0"/>
              <a:t>23/03/2023</a:t>
            </a:fld>
            <a:endParaRPr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3865815-61B2-4E27-A0BB-986585D0A3B7}" type="datetime1">
              <a:rPr lang="fr-FR" smtClean="0"/>
              <a:t>23/03/2023</a:t>
            </a:fld>
            <a:endParaRPr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40416" y="525600"/>
            <a:ext cx="1688400" cy="66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CCC031-9052-5D42-B0CA-CA4794CC07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457200"/>
            <a:ext cx="802800" cy="802800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FB0F3D4-EF4E-EB4B-A193-6C76C69C5EE5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 algn="l">
              <a:defRPr/>
            </a:pPr>
            <a:fld id="{2FCD6EA4-B1A1-4040-83CB-A38196680650}" type="datetime1">
              <a:rPr lang="fr-FR" smtClean="0"/>
              <a:t>23/03/2023</a:t>
            </a:fld>
            <a:endParaRPr lang="de-CH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313B146-0E2B-574E-9B67-521EAE757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3276F105-0670-D24A-952A-94DBDAAE1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B9784AA-07CD-844E-B749-8372A5F79C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57200" y="457200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525744"/>
            <a:ext cx="1688400" cy="666137"/>
          </a:xfrm>
          <a:prstGeom prst="rect">
            <a:avLst/>
          </a:prstGeom>
        </p:spPr>
      </p:pic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6BD0E434-E9FD-C945-87F4-09AB99433DD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EDMS #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95A36CB-3D69-5545-ADDC-E8B53AED945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17B880CA-8E5E-441D-B23D-9EE6AA935CD4}" type="datetime1">
              <a:rPr lang="fr-FR" smtClean="0"/>
              <a:t>23/03/2023</a:t>
            </a:fld>
            <a:endParaRPr lang="de-CH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0A830B9-CB84-0B41-B11C-9CB39FFA0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‹N°›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D9BAC18D-90BE-9C4D-A9E3-1B241A1B67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DE4DB4-07AA-485B-882D-01F6BE0A18BB}" type="datetime1">
              <a:rPr lang="fr-FR" smtClean="0"/>
              <a:t>23/03/2023</a:t>
            </a:fld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50B3109-FABE-4558-98BF-3B8905840362}" type="datetime1">
              <a:rPr lang="fr-FR" smtClean="0"/>
              <a:t>23/03/2023</a:t>
            </a:fld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E230964-36F9-4798-A47E-7F230CB5B769}" type="datetime1">
              <a:rPr lang="fr-FR" smtClean="0"/>
              <a:t>23/03/2023</a:t>
            </a:fld>
            <a:endParaRPr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898713E-68A8-46DD-9848-3B5A97934605}" type="datetime1">
              <a:rPr lang="fr-FR" smtClean="0"/>
              <a:t>23/03/2023</a:t>
            </a:fld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B045DA1-E095-4CC5-9E06-9F715E74123E}" type="datetime1">
              <a:rPr lang="fr-FR" smtClean="0"/>
              <a:t>23/03/2023</a:t>
            </a:fld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-10800" y="6237312"/>
            <a:ext cx="121968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4A028C9C-8DDF-42D5-96CF-D9308E20CE38}" type="datetime1">
              <a:rPr lang="fr-FR" smtClean="0"/>
              <a:t>23/03/2023</a:t>
            </a:fld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7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7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  <p:sldLayoutId id="2147483669" r:id="rId24"/>
    <p:sldLayoutId id="2147483671" r:id="rId25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ile:///\\eosproject-smb\eos\project\b\bim2020\SCANS\B0112\S-403_Integration" TargetMode="External"/><Relationship Id="rId2" Type="http://schemas.openxmlformats.org/officeDocument/2006/relationships/hyperlink" Target="file:///\\eosproject-smb\eos\project\s\scan-integration\Galerie_Technique\SALLE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fr-FR" dirty="0"/>
              <a:t>Intégration Galerie 836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019903"/>
            <a:ext cx="10008492" cy="803787"/>
          </a:xfrm>
        </p:spPr>
        <p:txBody>
          <a:bodyPr/>
          <a:lstStyle/>
          <a:p>
            <a:pPr algn="l">
              <a:defRPr/>
            </a:pPr>
            <a:endParaRPr b="1" i="1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110E67-A1CF-284D-A541-1F26B30457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fld id="{CA758985-24CF-43AB-AB44-A26E2E9E2257}" type="datetime1">
              <a:rPr lang="fr-FR" smtClean="0"/>
              <a:t>23/03/2023</a:t>
            </a:fld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A90D6-0D42-7140-AC5A-A6230AF9E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Scan salle des pompes 112-S-403:</a:t>
            </a:r>
          </a:p>
          <a:p>
            <a:endParaRPr lang="fr-CH" sz="1600" b="0" dirty="0">
              <a:latin typeface="Calibri" panose="020F0502020204030204" pitchFamily="34" charset="0"/>
            </a:endParaRPr>
          </a:p>
          <a:p>
            <a:r>
              <a:rPr lang="fr-FR" sz="14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Attention le scan n’est pas géoréférencé car il a été fait par l’intégration</a:t>
            </a:r>
          </a:p>
          <a:p>
            <a:pPr marL="0" indent="0">
              <a:buNone/>
            </a:pPr>
            <a:r>
              <a:rPr lang="fr-FR" sz="14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r>
              <a:rPr lang="en-US" sz="1400" b="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\\eosproject-smb\eos\project\s\scan-integration\Galerie_Technique\SALLE</a:t>
            </a:r>
            <a:r>
              <a:rPr lang="en-US" sz="14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DES POMPES 112 S 403</a:t>
            </a:r>
            <a:endParaRPr lang="fr-FR" sz="14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4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fr-FR" sz="14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4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Dans SMARTEAM voici le numéro ST du scan maillé, j’ai </a:t>
            </a:r>
            <a:r>
              <a:rPr lang="fr-FR" sz="1400" b="0" u="sng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repositionné manuellement </a:t>
            </a:r>
            <a:r>
              <a:rPr lang="fr-FR" sz="14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dans le repère 4180 </a:t>
            </a:r>
            <a:br>
              <a:rPr lang="fr-FR" sz="14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fr-FR" sz="14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par rapport au scan de la galerie 836 et le modèle génie civil :</a:t>
            </a:r>
          </a:p>
          <a:p>
            <a:r>
              <a:rPr lang="en-US" sz="14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ST1677604 SCAN Salle </a:t>
            </a:r>
            <a:r>
              <a:rPr lang="en-US" sz="1400" b="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pompes</a:t>
            </a:r>
            <a:r>
              <a:rPr lang="en-US" sz="14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112S403 4180M2023 Assy</a:t>
            </a:r>
          </a:p>
          <a:p>
            <a:pPr marL="0" indent="0">
              <a:buNone/>
            </a:pPr>
            <a:endParaRPr lang="fr-CH" sz="1400" b="0" dirty="0">
              <a:latin typeface="Calibri" panose="020F0502020204030204" pitchFamily="34" charset="0"/>
            </a:endParaRPr>
          </a:p>
          <a:p>
            <a:r>
              <a:rPr lang="fr-FR" sz="1400" b="0" dirty="0">
                <a:latin typeface="Calibri" panose="020F0502020204030204" pitchFamily="34" charset="0"/>
              </a:rPr>
              <a:t>Pour les utilisateurs Revit, dans le lien suivant vous trouverez le fichier </a:t>
            </a:r>
            <a:r>
              <a:rPr lang="fr-FR" sz="1400" b="0" dirty="0" err="1">
                <a:latin typeface="Calibri" panose="020F0502020204030204" pitchFamily="34" charset="0"/>
              </a:rPr>
              <a:t>rcp</a:t>
            </a:r>
            <a:endParaRPr lang="fr-FR" sz="14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400" b="0" dirty="0">
                <a:latin typeface="Calibri" panose="020F0502020204030204" pitchFamily="34" charset="0"/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\\eosproject-smb\eos\project\b\bim2020\SCANS\B0112\S-403_Integration</a:t>
            </a:r>
            <a:endParaRPr lang="fr-FR" sz="1400" b="0" dirty="0">
              <a:latin typeface="Calibri" panose="020F0502020204030204" pitchFamily="34" charset="0"/>
            </a:endParaRPr>
          </a:p>
          <a:p>
            <a:endParaRPr lang="fr-FR" sz="14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4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CH" sz="1600" b="0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CH" sz="12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sv-SE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836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147D7F-F450-40CD-99AE-E833D08985A7}" type="datetime1">
              <a:rPr lang="fr-FR" smtClean="0"/>
              <a:t>23/03/2023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7BEC2C8-2801-EA7F-6381-E595771D50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3756" y="3637051"/>
            <a:ext cx="4507628" cy="256490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20EE6C9-008A-3158-840F-EC9C0000C01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7357"/>
          <a:stretch/>
        </p:blipFill>
        <p:spPr>
          <a:xfrm>
            <a:off x="9904358" y="712812"/>
            <a:ext cx="1950975" cy="288168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F9D409FF-1C21-4696-935D-C2D92B453558}"/>
              </a:ext>
            </a:extLst>
          </p:cNvPr>
          <p:cNvSpPr txBox="1"/>
          <p:nvPr/>
        </p:nvSpPr>
        <p:spPr bwMode="auto">
          <a:xfrm>
            <a:off x="8553283" y="589840"/>
            <a:ext cx="1278447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Zone Ouest</a:t>
            </a:r>
            <a:b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</a:b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Salle des pompes 112-S-403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12" name="Flèche : gauche 11">
            <a:extLst>
              <a:ext uri="{FF2B5EF4-FFF2-40B4-BE49-F238E27FC236}">
                <a16:creationId xmlns:a16="http://schemas.microsoft.com/office/drawing/2014/main" id="{9ABC5316-9DA7-E5ED-014C-13A7F3CE3A6F}"/>
              </a:ext>
            </a:extLst>
          </p:cNvPr>
          <p:cNvSpPr/>
          <p:nvPr/>
        </p:nvSpPr>
        <p:spPr>
          <a:xfrm rot="10800000">
            <a:off x="9945038" y="1205069"/>
            <a:ext cx="334955" cy="194826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2F08362-0771-6F9C-819F-E0FA6C36764A}"/>
              </a:ext>
            </a:extLst>
          </p:cNvPr>
          <p:cNvSpPr txBox="1"/>
          <p:nvPr/>
        </p:nvSpPr>
        <p:spPr bwMode="auto">
          <a:xfrm>
            <a:off x="10772792" y="712812"/>
            <a:ext cx="127844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Corner 836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14" name="Flèche : gauche 13">
            <a:extLst>
              <a:ext uri="{FF2B5EF4-FFF2-40B4-BE49-F238E27FC236}">
                <a16:creationId xmlns:a16="http://schemas.microsoft.com/office/drawing/2014/main" id="{BE2A4458-CD32-33D3-B882-0C311F05D405}"/>
              </a:ext>
            </a:extLst>
          </p:cNvPr>
          <p:cNvSpPr/>
          <p:nvPr/>
        </p:nvSpPr>
        <p:spPr>
          <a:xfrm rot="16200000">
            <a:off x="10702728" y="1275567"/>
            <a:ext cx="334955" cy="194826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94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0318" y="559433"/>
            <a:ext cx="10451065" cy="5739134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Légende:</a:t>
            </a:r>
            <a:r>
              <a:rPr lang="fr-CH" sz="1800" b="0" dirty="0">
                <a:latin typeface="Calibri" panose="020F0502020204030204" pitchFamily="34" charset="0"/>
              </a:rPr>
              <a:t> </a:t>
            </a:r>
            <a:endParaRPr lang="fr-FR" sz="1800" b="0" dirty="0">
              <a:latin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document EDMS catalogue des échelles à câbles : 340478</a:t>
            </a:r>
            <a:endParaRPr lang="fr-FR" sz="1100" b="0" dirty="0">
              <a:latin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 couleur verte : basse tension (BT)</a:t>
            </a:r>
            <a:endParaRPr lang="fr-FR" sz="11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 couleur turquoise : moyenne tension (MT – Réseau 18Kv)</a:t>
            </a:r>
            <a:endParaRPr lang="fr-FR" sz="11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La couleur violet : Réseau contrôle</a:t>
            </a:r>
          </a:p>
          <a:p>
            <a:endParaRPr lang="fr-FR" sz="11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Eau surchauffée aller en violet foncé </a:t>
            </a:r>
          </a:p>
          <a:p>
            <a:endParaRPr lang="fr-FR" sz="11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Eau surchauffée retour en rose claire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Eau potable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Eau incendie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Air comprimé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Eau déminéralisée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Eau glacée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100" b="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Hélium</a:t>
            </a:r>
          </a:p>
          <a:p>
            <a:endParaRPr lang="fr-FR" sz="1100" b="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FR" sz="1100" b="0" dirty="0">
              <a:solidFill>
                <a:srgbClr val="1F497D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FR" sz="1100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836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64D12F-E6FF-4051-95A2-B9165B113002}" type="datetime1">
              <a:rPr lang="fr-FR" smtClean="0"/>
              <a:t>23/03/2023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10A132B-A76D-4D0E-97DD-8AFC9BBEDF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20" t="41926" r="82012" b="49919"/>
          <a:stretch/>
        </p:blipFill>
        <p:spPr>
          <a:xfrm>
            <a:off x="391199" y="1196752"/>
            <a:ext cx="860330" cy="47667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E807F39-A14A-4930-9456-0CD3D38E6F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29" t="71985" r="85030" b="22091"/>
          <a:stretch/>
        </p:blipFill>
        <p:spPr>
          <a:xfrm>
            <a:off x="412937" y="1643748"/>
            <a:ext cx="830594" cy="276865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07A4B8B4-D25F-4273-981E-C625ED9357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378"/>
          <a:stretch/>
        </p:blipFill>
        <p:spPr>
          <a:xfrm>
            <a:off x="57735" y="1988840"/>
            <a:ext cx="1187689" cy="92611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5EC1921E-3EED-4F96-AA2F-B3E92B28C0F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466" t="38667" r="64322" b="53175"/>
          <a:stretch/>
        </p:blipFill>
        <p:spPr>
          <a:xfrm>
            <a:off x="864274" y="2991748"/>
            <a:ext cx="360040" cy="370034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4A654484-2061-456C-BE62-CA778F3892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683" t="28375" r="60104" b="63470"/>
          <a:stretch/>
        </p:blipFill>
        <p:spPr>
          <a:xfrm>
            <a:off x="828944" y="3385013"/>
            <a:ext cx="360040" cy="476672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827BC0E4-6938-413B-A997-272193252A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537" t="42689" r="59958" b="52383"/>
          <a:stretch/>
        </p:blipFill>
        <p:spPr>
          <a:xfrm>
            <a:off x="825711" y="3907001"/>
            <a:ext cx="308080" cy="414488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C198E698-EB28-448A-B8AC-F324CD3342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309" t="59624" r="65103" b="36367"/>
          <a:stretch/>
        </p:blipFill>
        <p:spPr>
          <a:xfrm>
            <a:off x="821364" y="4481096"/>
            <a:ext cx="255429" cy="270615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4BCFF776-D3A6-4AD9-ABCC-3DAF8CE3C2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525" t="21745" r="60105" b="73327"/>
          <a:stretch/>
        </p:blipFill>
        <p:spPr>
          <a:xfrm>
            <a:off x="804043" y="5002444"/>
            <a:ext cx="288032" cy="288032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E074C13C-4E47-4ADE-A648-306FAA116C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35" t="21252" r="69374" b="75791"/>
          <a:stretch/>
        </p:blipFill>
        <p:spPr>
          <a:xfrm flipH="1">
            <a:off x="848072" y="5499694"/>
            <a:ext cx="251053" cy="23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762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0219D37-37E8-4CEA-9967-B23C87BE9B23}"/>
              </a:ext>
            </a:extLst>
          </p:cNvPr>
          <p:cNvSpPr txBox="1">
            <a:spLocks/>
          </p:cNvSpPr>
          <p:nvPr/>
        </p:nvSpPr>
        <p:spPr>
          <a:xfrm>
            <a:off x="2809890" y="6356350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FR" dirty="0">
                <a:solidFill>
                  <a:schemeClr val="bg1"/>
                </a:solidFill>
              </a:rPr>
              <a:t>Jean-Baptiste MAYOLINI EN-ACE-INT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662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3C61F4E4-881A-DA6B-8F61-4A400F4F3F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896"/>
          <a:stretch/>
        </p:blipFill>
        <p:spPr>
          <a:xfrm>
            <a:off x="1799743" y="1605641"/>
            <a:ext cx="8103585" cy="455966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Le modèle intégration de la galerie 836:</a:t>
            </a:r>
          </a:p>
          <a:p>
            <a:pPr marL="0" indent="0">
              <a:buNone/>
            </a:pPr>
            <a:endParaRPr lang="fr-CH" sz="1800" b="0" u="sng" dirty="0">
              <a:latin typeface="Calibri" panose="020F0502020204030204" pitchFamily="34" charset="0"/>
            </a:endParaRPr>
          </a:p>
          <a:p>
            <a:r>
              <a:rPr lang="fr-CH" sz="1800" b="0" dirty="0">
                <a:latin typeface="Calibri" panose="020F0502020204030204" pitchFamily="34" charset="0"/>
              </a:rPr>
              <a:t>ST1623062	</a:t>
            </a:r>
            <a:r>
              <a:rPr lang="fr-CH" sz="1800" b="0" dirty="0" err="1">
                <a:latin typeface="Calibri" panose="020F0502020204030204" pitchFamily="34" charset="0"/>
              </a:rPr>
              <a:t>Integration</a:t>
            </a:r>
            <a:r>
              <a:rPr lang="fr-CH" sz="1800" b="0" dirty="0">
                <a:latin typeface="Calibri" panose="020F0502020204030204" pitchFamily="34" charset="0"/>
              </a:rPr>
              <a:t> 836</a:t>
            </a: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836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C8618B-4485-449D-8AFE-9A6D78013C81}" type="datetime1">
              <a:rPr lang="fr-FR" smtClean="0"/>
              <a:t>23/03/2023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9574EAA-6A6A-7C5B-7D26-1183FC21EAB1}"/>
              </a:ext>
            </a:extLst>
          </p:cNvPr>
          <p:cNvSpPr txBox="1"/>
          <p:nvPr/>
        </p:nvSpPr>
        <p:spPr bwMode="auto">
          <a:xfrm>
            <a:off x="9999617" y="4437112"/>
            <a:ext cx="97515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Zone Est </a:t>
            </a:r>
            <a:b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</a:b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835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03F1692-052E-F0D4-0A50-A2359EE0123B}"/>
              </a:ext>
            </a:extLst>
          </p:cNvPr>
          <p:cNvSpPr txBox="1"/>
          <p:nvPr/>
        </p:nvSpPr>
        <p:spPr bwMode="auto">
          <a:xfrm>
            <a:off x="448668" y="2716358"/>
            <a:ext cx="1278447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Zone Ouest</a:t>
            </a:r>
            <a:b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</a:b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Salle des pompes 112-S-403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25" name="Flèche : gauche 24">
            <a:extLst>
              <a:ext uri="{FF2B5EF4-FFF2-40B4-BE49-F238E27FC236}">
                <a16:creationId xmlns:a16="http://schemas.microsoft.com/office/drawing/2014/main" id="{226D7F3D-0CD7-E881-7364-70297081DB45}"/>
              </a:ext>
            </a:extLst>
          </p:cNvPr>
          <p:cNvSpPr/>
          <p:nvPr/>
        </p:nvSpPr>
        <p:spPr>
          <a:xfrm rot="10800000">
            <a:off x="3052598" y="3331587"/>
            <a:ext cx="334955" cy="194826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26" name="Flèche : gauche 25">
            <a:extLst>
              <a:ext uri="{FF2B5EF4-FFF2-40B4-BE49-F238E27FC236}">
                <a16:creationId xmlns:a16="http://schemas.microsoft.com/office/drawing/2014/main" id="{5D2AD885-87C0-6BC2-B24F-71590EA7C8BD}"/>
              </a:ext>
            </a:extLst>
          </p:cNvPr>
          <p:cNvSpPr/>
          <p:nvPr/>
        </p:nvSpPr>
        <p:spPr>
          <a:xfrm>
            <a:off x="9524139" y="4561099"/>
            <a:ext cx="334955" cy="194826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2371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33BA728B-EA92-DF24-CDA3-31776DAD4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8721" y="3191932"/>
            <a:ext cx="8616280" cy="288168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latin typeface="Calibri" panose="020F0502020204030204" pitchFamily="34" charset="0"/>
              </a:rPr>
              <a:t>Livrable des modèles 3D:</a:t>
            </a:r>
          </a:p>
          <a:p>
            <a:pPr marL="0" indent="0">
              <a:buNone/>
            </a:pPr>
            <a:endParaRPr lang="fr-CH" sz="1800" b="0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836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C9B6E8-7AB0-4442-AFF6-18AEEE8D7C7A}" type="datetime1">
              <a:rPr lang="fr-FR" smtClean="0"/>
              <a:t>23/03/2023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9574EAA-6A6A-7C5B-7D26-1183FC21EAB1}"/>
              </a:ext>
            </a:extLst>
          </p:cNvPr>
          <p:cNvSpPr txBox="1"/>
          <p:nvPr/>
        </p:nvSpPr>
        <p:spPr bwMode="auto">
          <a:xfrm>
            <a:off x="10529098" y="3946123"/>
            <a:ext cx="97515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Zone Est </a:t>
            </a:r>
            <a:b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</a:b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835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03F1692-052E-F0D4-0A50-A2359EE0123B}"/>
              </a:ext>
            </a:extLst>
          </p:cNvPr>
          <p:cNvSpPr txBox="1"/>
          <p:nvPr/>
        </p:nvSpPr>
        <p:spPr bwMode="auto">
          <a:xfrm>
            <a:off x="57646" y="3068960"/>
            <a:ext cx="1278447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Zone Ouest</a:t>
            </a:r>
            <a:b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</a:b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Salle des pompes 112-S-403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25" name="Flèche : gauche 24">
            <a:extLst>
              <a:ext uri="{FF2B5EF4-FFF2-40B4-BE49-F238E27FC236}">
                <a16:creationId xmlns:a16="http://schemas.microsoft.com/office/drawing/2014/main" id="{226D7F3D-0CD7-E881-7364-70297081DB45}"/>
              </a:ext>
            </a:extLst>
          </p:cNvPr>
          <p:cNvSpPr/>
          <p:nvPr/>
        </p:nvSpPr>
        <p:spPr>
          <a:xfrm rot="10800000">
            <a:off x="1449401" y="3684189"/>
            <a:ext cx="334955" cy="194826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26" name="Flèche : gauche 25">
            <a:extLst>
              <a:ext uri="{FF2B5EF4-FFF2-40B4-BE49-F238E27FC236}">
                <a16:creationId xmlns:a16="http://schemas.microsoft.com/office/drawing/2014/main" id="{5D2AD885-87C0-6BC2-B24F-71590EA7C8BD}"/>
              </a:ext>
            </a:extLst>
          </p:cNvPr>
          <p:cNvSpPr/>
          <p:nvPr/>
        </p:nvSpPr>
        <p:spPr>
          <a:xfrm>
            <a:off x="10053620" y="4070110"/>
            <a:ext cx="334955" cy="194826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graphicFrame>
        <p:nvGraphicFramePr>
          <p:cNvPr id="10" name="Table 13">
            <a:extLst>
              <a:ext uri="{FF2B5EF4-FFF2-40B4-BE49-F238E27FC236}">
                <a16:creationId xmlns:a16="http://schemas.microsoft.com/office/drawing/2014/main" id="{FAF7263E-3F17-6F16-2C5F-47BB041571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4856384"/>
              </p:ext>
            </p:extLst>
          </p:nvPr>
        </p:nvGraphicFramePr>
        <p:xfrm>
          <a:off x="3999352" y="682449"/>
          <a:ext cx="5688015" cy="3140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7603">
                  <a:extLst>
                    <a:ext uri="{9D8B030D-6E8A-4147-A177-3AD203B41FA5}">
                      <a16:colId xmlns:a16="http://schemas.microsoft.com/office/drawing/2014/main" val="3233335558"/>
                    </a:ext>
                  </a:extLst>
                </a:gridCol>
                <a:gridCol w="1137603">
                  <a:extLst>
                    <a:ext uri="{9D8B030D-6E8A-4147-A177-3AD203B41FA5}">
                      <a16:colId xmlns:a16="http://schemas.microsoft.com/office/drawing/2014/main" val="1479729151"/>
                    </a:ext>
                  </a:extLst>
                </a:gridCol>
                <a:gridCol w="1137603">
                  <a:extLst>
                    <a:ext uri="{9D8B030D-6E8A-4147-A177-3AD203B41FA5}">
                      <a16:colId xmlns:a16="http://schemas.microsoft.com/office/drawing/2014/main" val="401694537"/>
                    </a:ext>
                  </a:extLst>
                </a:gridCol>
                <a:gridCol w="1137603">
                  <a:extLst>
                    <a:ext uri="{9D8B030D-6E8A-4147-A177-3AD203B41FA5}">
                      <a16:colId xmlns:a16="http://schemas.microsoft.com/office/drawing/2014/main" val="2914992986"/>
                    </a:ext>
                  </a:extLst>
                </a:gridCol>
                <a:gridCol w="1137603">
                  <a:extLst>
                    <a:ext uri="{9D8B030D-6E8A-4147-A177-3AD203B41FA5}">
                      <a16:colId xmlns:a16="http://schemas.microsoft.com/office/drawing/2014/main" val="2157132732"/>
                    </a:ext>
                  </a:extLst>
                </a:gridCol>
              </a:tblGrid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Activity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Milestone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Date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Gallery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Location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275615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22/2/23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Corner GT836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17559618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23/2/23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836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Corner GT836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40181566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2/3/23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836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Corner GT836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9879392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9/3/23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836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112/S-403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8838703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9/3/23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836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Corner GT836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74286199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23/3/23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836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112/S-403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74312666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Delivery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23/3/23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836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112/S-403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3023273"/>
                  </a:ext>
                </a:extLst>
              </a:tr>
              <a:tr h="348962">
                <a:tc>
                  <a:txBody>
                    <a:bodyPr/>
                    <a:lstStyle/>
                    <a:p>
                      <a:r>
                        <a:rPr lang="en-US" sz="1600" dirty="0"/>
                        <a:t>FC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Validation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6/4/23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836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112/S-403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43695949"/>
                  </a:ext>
                </a:extLst>
              </a:tr>
            </a:tbl>
          </a:graphicData>
        </a:graphic>
      </p:graphicFrame>
      <p:sp>
        <p:nvSpPr>
          <p:cNvPr id="11" name="ZoneTexte 10">
            <a:extLst>
              <a:ext uri="{FF2B5EF4-FFF2-40B4-BE49-F238E27FC236}">
                <a16:creationId xmlns:a16="http://schemas.microsoft.com/office/drawing/2014/main" id="{42C13C81-C707-080A-4EDE-7EFE567F2C69}"/>
              </a:ext>
            </a:extLst>
          </p:cNvPr>
          <p:cNvSpPr txBox="1"/>
          <p:nvPr/>
        </p:nvSpPr>
        <p:spPr bwMode="auto">
          <a:xfrm>
            <a:off x="2277155" y="3191932"/>
            <a:ext cx="127844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>
                <a:solidFill>
                  <a:srgbClr val="0033A0"/>
                </a:solidFill>
                <a:latin typeface="Calibri" panose="020F0502020204030204" pitchFamily="34" charset="0"/>
                <a:cs typeface="Arial"/>
              </a:rPr>
              <a:t>Corner 836</a:t>
            </a:r>
            <a:endParaRPr kumimoji="0" lang="fr-CH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cs typeface="Arial"/>
            </a:endParaRPr>
          </a:p>
        </p:txBody>
      </p:sp>
      <p:sp>
        <p:nvSpPr>
          <p:cNvPr id="12" name="Flèche : gauche 11">
            <a:extLst>
              <a:ext uri="{FF2B5EF4-FFF2-40B4-BE49-F238E27FC236}">
                <a16:creationId xmlns:a16="http://schemas.microsoft.com/office/drawing/2014/main" id="{810A8CDB-1DAD-D0D0-BFDA-603835B98F6D}"/>
              </a:ext>
            </a:extLst>
          </p:cNvPr>
          <p:cNvSpPr/>
          <p:nvPr/>
        </p:nvSpPr>
        <p:spPr>
          <a:xfrm rot="16200000">
            <a:off x="2207091" y="3754687"/>
            <a:ext cx="334955" cy="194826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3158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Configuration Reverse:</a:t>
            </a:r>
          </a:p>
          <a:p>
            <a:r>
              <a:rPr lang="fr-CH" sz="1600" b="0" dirty="0">
                <a:latin typeface="Calibri" panose="020F0502020204030204" pitchFamily="34" charset="0"/>
              </a:rPr>
              <a:t>Première partie de la galerie finalisée</a:t>
            </a:r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CH" sz="12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sv-SE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836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08B0A4-7262-4CA7-B92B-5CAF85B46B50}" type="datetime1">
              <a:rPr lang="fr-FR" smtClean="0"/>
              <a:t>23/03/2023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8F5C9EE-7952-33F0-3A9E-E5D53C3CBE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63" r="2648"/>
          <a:stretch/>
        </p:blipFill>
        <p:spPr>
          <a:xfrm>
            <a:off x="26175" y="1530243"/>
            <a:ext cx="5904656" cy="379751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E2B9BFB-E7D0-717D-EA63-207EF3333B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31"/>
          <a:stretch/>
        </p:blipFill>
        <p:spPr>
          <a:xfrm>
            <a:off x="5959965" y="1642492"/>
            <a:ext cx="6205860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751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Configuration Reverse:</a:t>
            </a:r>
          </a:p>
          <a:p>
            <a:r>
              <a:rPr lang="fr-CH" sz="1600" b="0" dirty="0">
                <a:latin typeface="Calibri" panose="020F0502020204030204" pitchFamily="34" charset="0"/>
              </a:rPr>
              <a:t>Seconde partie finalisée</a:t>
            </a: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CH" sz="12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sv-SE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836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714A3B-09F5-4200-B33B-0623EF348628}" type="datetime1">
              <a:rPr lang="fr-FR" smtClean="0"/>
              <a:t>23/03/2023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3DEA39F-DF5D-4CD1-5F57-6FDDE9ED66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00" r="31014"/>
          <a:stretch/>
        </p:blipFill>
        <p:spPr>
          <a:xfrm>
            <a:off x="832932" y="1274650"/>
            <a:ext cx="4752528" cy="469617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C5D4D49-0E0F-2816-7913-746AB00CC4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777" r="22185"/>
          <a:stretch/>
        </p:blipFill>
        <p:spPr>
          <a:xfrm>
            <a:off x="6095999" y="1274650"/>
            <a:ext cx="5544616" cy="4698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767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solidFill>
                  <a:srgbClr val="FF0000"/>
                </a:solidFill>
                <a:latin typeface="Calibri" panose="020F0502020204030204" pitchFamily="34" charset="0"/>
              </a:rPr>
              <a:t>Configuration Reverse:</a:t>
            </a:r>
          </a:p>
          <a:p>
            <a:r>
              <a:rPr lang="fr-CH" sz="1600" b="0" dirty="0">
                <a:latin typeface="Calibri" panose="020F0502020204030204" pitchFamily="34" charset="0"/>
              </a:rPr>
              <a:t>Seconde partie finalisée</a:t>
            </a: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CH" sz="12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sv-SE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836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C3E143-C23F-479F-BEE3-7C7F96269526}" type="datetime1">
              <a:rPr lang="fr-FR" smtClean="0"/>
              <a:t>23/03/2023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902C9EA-2F2E-E034-18B8-C1F999AE93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137"/>
          <a:stretch/>
        </p:blipFill>
        <p:spPr>
          <a:xfrm>
            <a:off x="5771385" y="1502661"/>
            <a:ext cx="6383727" cy="407707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C6F5271-A59E-1265-3548-9D6CE63BD5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305"/>
          <a:stretch/>
        </p:blipFill>
        <p:spPr>
          <a:xfrm>
            <a:off x="36888" y="1502661"/>
            <a:ext cx="5676847" cy="40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007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solidFill>
                  <a:srgbClr val="FFC000"/>
                </a:solidFill>
                <a:latin typeface="Calibri" panose="020F0502020204030204" pitchFamily="34" charset="0"/>
              </a:rPr>
              <a:t>Configuration Future:</a:t>
            </a:r>
          </a:p>
          <a:p>
            <a:r>
              <a:rPr lang="fr-CH" sz="1600" b="0" dirty="0">
                <a:latin typeface="Calibri" panose="020F0502020204030204" pitchFamily="34" charset="0"/>
              </a:rPr>
              <a:t>Première partie finalisée</a:t>
            </a: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CH" sz="12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sv-SE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836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CBA5A3-7F47-442E-9302-DE030BE9B25F}" type="datetime1">
              <a:rPr lang="fr-FR" smtClean="0"/>
              <a:t>23/03/2023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42AA0B1-F2E4-5FFA-5EAB-5199589693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05" y="1246446"/>
            <a:ext cx="5685624" cy="472666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0EBDA4B-2003-B324-7E4F-40C4060320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873" r="10695"/>
          <a:stretch/>
        </p:blipFill>
        <p:spPr>
          <a:xfrm>
            <a:off x="5963059" y="1244798"/>
            <a:ext cx="6015902" cy="4726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519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solidFill>
                  <a:srgbClr val="FFC000"/>
                </a:solidFill>
                <a:latin typeface="Calibri" panose="020F0502020204030204" pitchFamily="34" charset="0"/>
              </a:rPr>
              <a:t>Configuration Future:</a:t>
            </a:r>
          </a:p>
          <a:p>
            <a:r>
              <a:rPr lang="fr-CH" sz="1600" b="0" dirty="0">
                <a:latin typeface="Calibri" panose="020F0502020204030204" pitchFamily="34" charset="0"/>
              </a:rPr>
              <a:t>Seconde partie finalisée</a:t>
            </a: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CH" sz="12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sv-SE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836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3D44E4-A544-4E96-BF34-91D0CECCB38C}" type="datetime1">
              <a:rPr lang="fr-FR" smtClean="0"/>
              <a:t>23/03/2023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DD7D848-7FD6-F54E-5720-352E92C5FF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43" r="29453"/>
          <a:stretch/>
        </p:blipFill>
        <p:spPr>
          <a:xfrm>
            <a:off x="191344" y="1268760"/>
            <a:ext cx="5184576" cy="482290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C9E7F57-6820-DBB9-8952-03BFBB957E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146" r="21044"/>
          <a:stretch/>
        </p:blipFill>
        <p:spPr>
          <a:xfrm>
            <a:off x="5879976" y="1268759"/>
            <a:ext cx="5975423" cy="482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401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3FA0BF-60FD-1947-A39C-20C93AF5E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9433"/>
            <a:ext cx="11376024" cy="5413675"/>
          </a:xfrm>
        </p:spPr>
        <p:txBody>
          <a:bodyPr/>
          <a:lstStyle/>
          <a:p>
            <a:pPr marL="0" indent="0">
              <a:buNone/>
            </a:pPr>
            <a:r>
              <a:rPr lang="fr-CH" sz="1800" b="0" u="sng" dirty="0">
                <a:solidFill>
                  <a:srgbClr val="FFC000"/>
                </a:solidFill>
                <a:latin typeface="Calibri" panose="020F0502020204030204" pitchFamily="34" charset="0"/>
              </a:rPr>
              <a:t>Configuration Future:</a:t>
            </a:r>
          </a:p>
          <a:p>
            <a:r>
              <a:rPr lang="fr-CH" sz="1600" b="0" dirty="0">
                <a:latin typeface="Calibri" panose="020F0502020204030204" pitchFamily="34" charset="0"/>
              </a:rPr>
              <a:t>Seconde partie finalisée</a:t>
            </a: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endParaRPr lang="fr-CH" sz="18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endParaRPr lang="fr-CH" sz="1200" b="0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CH" sz="12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sv-SE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endParaRPr lang="fr-FR" sz="1500" b="0" dirty="0">
              <a:latin typeface="Calibri" panose="020F0502020204030204" pitchFamily="34" charset="0"/>
            </a:endParaRPr>
          </a:p>
          <a:p>
            <a:endParaRPr lang="fr-FR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endParaRPr lang="fr-CH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fr-FR" sz="1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4AFB66-B5C0-5F49-8EC0-F180FDC34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82761"/>
            <a:ext cx="11376025" cy="476672"/>
          </a:xfrm>
        </p:spPr>
        <p:txBody>
          <a:bodyPr/>
          <a:lstStyle/>
          <a:p>
            <a:pPr algn="ctr"/>
            <a:r>
              <a:rPr lang="fr-FR" sz="3200" dirty="0"/>
              <a:t>Intégration Galerie 836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01861-C206-D849-9D23-59FFB3FF7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62C4A1-F24E-41D8-8F7B-9ACDF73F44A7}" type="datetime1">
              <a:rPr lang="fr-FR" smtClean="0"/>
              <a:t>23/03/2023</a:t>
            </a:fld>
            <a:endParaRPr lang="de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BBC4E-9077-DD48-9C8A-78ADCCF25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Jean-Baptiste MAYOLINI EN-ACE-INT - https://edms.cern.ch/document/2869687/1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8363" y="6298567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B9F4B76-FA1A-D116-25A4-65F152FC89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3" r="8567"/>
          <a:stretch/>
        </p:blipFill>
        <p:spPr>
          <a:xfrm>
            <a:off x="47327" y="1556791"/>
            <a:ext cx="6125463" cy="405604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90FD9D6-4097-6FB3-2B4A-F8D7E7FD30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518"/>
          <a:stretch/>
        </p:blipFill>
        <p:spPr>
          <a:xfrm>
            <a:off x="6197376" y="1556792"/>
            <a:ext cx="5947296" cy="4056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453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-v2.potx" id="{1CBF1465-F199-9D43-BDF6-7AD5DD945757}" vid="{FCA3073A-8FE0-DB44-9C19-F0FA8F19FE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Template-EN-2021-v2</Template>
  <TotalTime>70176</TotalTime>
  <Words>543</Words>
  <Application>Microsoft Office PowerPoint</Application>
  <DocSecurity>0</DocSecurity>
  <PresentationFormat>Grand écran</PresentationFormat>
  <Paragraphs>321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Source Sans Pro</vt:lpstr>
      <vt:lpstr>Office Theme</vt:lpstr>
      <vt:lpstr>Intégration Galerie 836</vt:lpstr>
      <vt:lpstr>Intégration Galerie 836</vt:lpstr>
      <vt:lpstr>Intégration Galerie 836</vt:lpstr>
      <vt:lpstr>Intégration Galerie 836</vt:lpstr>
      <vt:lpstr>Intégration Galerie 836</vt:lpstr>
      <vt:lpstr>Intégration Galerie 836</vt:lpstr>
      <vt:lpstr>Intégration Galerie 836</vt:lpstr>
      <vt:lpstr>Intégration Galerie 836</vt:lpstr>
      <vt:lpstr>Intégration Galerie 836</vt:lpstr>
      <vt:lpstr>Intégration Galerie 836</vt:lpstr>
      <vt:lpstr>Intégration Galerie 836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Yvon Muttoni</dc:creator>
  <cp:keywords/>
  <dc:description/>
  <cp:lastModifiedBy>Jean-Baptiste Mayolini</cp:lastModifiedBy>
  <cp:revision>349</cp:revision>
  <dcterms:created xsi:type="dcterms:W3CDTF">2021-06-10T07:47:12Z</dcterms:created>
  <dcterms:modified xsi:type="dcterms:W3CDTF">2023-03-23T09:19:00Z</dcterms:modified>
  <cp:category/>
  <dc:identifier/>
  <cp:contentStatus/>
  <dc:language/>
  <cp:version/>
</cp:coreProperties>
</file>