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sldIdLst>
    <p:sldId id="277" r:id="rId2"/>
    <p:sldId id="288" r:id="rId3"/>
    <p:sldId id="257" r:id="rId4"/>
    <p:sldId id="287" r:id="rId5"/>
    <p:sldId id="290" r:id="rId6"/>
    <p:sldId id="285" r:id="rId7"/>
    <p:sldId id="279" r:id="rId8"/>
    <p:sldId id="28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15"/>
  </p:normalViewPr>
  <p:slideViewPr>
    <p:cSldViewPr snapToGrid="0" snapToObjects="1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60AE8-09ED-4499-945C-FBB87C830AB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47E4D3-7F36-44C9-8452-065E1D2474E0}">
      <dgm:prSet custT="1"/>
      <dgm:spPr>
        <a:solidFill>
          <a:schemeClr val="bg1"/>
        </a:solidFill>
      </dgm:spPr>
      <dgm:t>
        <a:bodyPr/>
        <a:lstStyle/>
        <a:p>
          <a:r>
            <a:rPr lang="lv-LV" sz="2400" b="1" dirty="0">
              <a:solidFill>
                <a:schemeClr val="tx1"/>
              </a:solidFill>
            </a:rPr>
            <a:t>HPC </a:t>
          </a:r>
          <a:r>
            <a:rPr lang="lv-LV" sz="2400" b="1" dirty="0" err="1">
              <a:solidFill>
                <a:schemeClr val="tx1"/>
              </a:solidFill>
            </a:rPr>
            <a:t>Resource</a:t>
          </a:r>
          <a:r>
            <a:rPr lang="lv-LV" sz="2400" b="1" dirty="0">
              <a:solidFill>
                <a:schemeClr val="tx1"/>
              </a:solidFill>
            </a:rPr>
            <a:t> </a:t>
          </a:r>
          <a:r>
            <a:rPr lang="lv-LV" sz="2400" b="1" dirty="0" err="1">
              <a:solidFill>
                <a:schemeClr val="tx1"/>
              </a:solidFill>
            </a:rPr>
            <a:t>consolidation</a:t>
          </a:r>
          <a:endParaRPr lang="en-US" sz="2400" b="1" dirty="0">
            <a:solidFill>
              <a:schemeClr val="tx1"/>
            </a:solidFill>
          </a:endParaRPr>
        </a:p>
      </dgm:t>
    </dgm:pt>
    <dgm:pt modelId="{52D90A65-D845-4B1C-8273-B0312AB16DDB}" type="parTrans" cxnId="{31EE0B27-6503-459F-91D8-C217AA2F8F28}">
      <dgm:prSet/>
      <dgm:spPr/>
      <dgm:t>
        <a:bodyPr/>
        <a:lstStyle/>
        <a:p>
          <a:endParaRPr lang="en-US"/>
        </a:p>
      </dgm:t>
    </dgm:pt>
    <dgm:pt modelId="{DA11CF4A-93DA-4634-8CB7-97FE550C1A56}" type="sibTrans" cxnId="{31EE0B27-6503-459F-91D8-C217AA2F8F28}">
      <dgm:prSet/>
      <dgm:spPr/>
      <dgm:t>
        <a:bodyPr/>
        <a:lstStyle/>
        <a:p>
          <a:endParaRPr lang="en-US"/>
        </a:p>
      </dgm:t>
    </dgm:pt>
    <dgm:pt modelId="{D7F3D65B-8158-4C62-A968-406CAC6DFE4B}">
      <dgm:prSet custT="1"/>
      <dgm:spPr>
        <a:solidFill>
          <a:srgbClr val="FFFFFF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184354" tIns="0" rIns="184354" bIns="0" numCol="1" spcCol="1270" anchor="ctr" anchorCtr="0"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Collaboration</a:t>
          </a:r>
          <a:r>
            <a:rPr lang="lv-LV" sz="2400" b="1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 </a:t>
          </a: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partners</a:t>
          </a:r>
          <a:endParaRPr lang="en-US" sz="2400" b="1" kern="120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gm:t>
    </dgm:pt>
    <dgm:pt modelId="{BCE0A849-2CB9-42F6-AFF3-5149056879A0}" type="parTrans" cxnId="{7424D7A3-209D-4589-A25C-624043A3A6F9}">
      <dgm:prSet/>
      <dgm:spPr/>
      <dgm:t>
        <a:bodyPr/>
        <a:lstStyle/>
        <a:p>
          <a:endParaRPr lang="en-US"/>
        </a:p>
      </dgm:t>
    </dgm:pt>
    <dgm:pt modelId="{493A0BA1-4143-40AE-8437-B24BAB112A15}" type="sibTrans" cxnId="{7424D7A3-209D-4589-A25C-624043A3A6F9}">
      <dgm:prSet/>
      <dgm:spPr/>
      <dgm:t>
        <a:bodyPr/>
        <a:lstStyle/>
        <a:p>
          <a:endParaRPr lang="en-US"/>
        </a:p>
      </dgm:t>
    </dgm:pt>
    <dgm:pt modelId="{942B6A0D-874C-9843-93D2-51B3A834CD0C}">
      <dgm:prSet custT="1"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sz="1600" kern="1200" dirty="0" err="1"/>
            <a:t>Unite</a:t>
          </a:r>
          <a:r>
            <a:rPr lang="lv-LV" sz="1600" kern="1200" dirty="0"/>
            <a:t> </a:t>
          </a:r>
          <a:r>
            <a:rPr lang="lv-LV" sz="1600" kern="1200" dirty="0" err="1"/>
            <a:t>the</a:t>
          </a:r>
          <a:r>
            <a:rPr lang="lv-LV" sz="1600" kern="1200" dirty="0"/>
            <a:t> H</a:t>
          </a:r>
          <a:r>
            <a:rPr lang="en-US" sz="1600" kern="1200" dirty="0" err="1"/>
            <a:t>igh</a:t>
          </a:r>
          <a:r>
            <a:rPr lang="en-US" sz="1600" kern="1200" dirty="0"/>
            <a:t> </a:t>
          </a:r>
          <a:r>
            <a:rPr lang="lv-LV" sz="1600" kern="1200" dirty="0"/>
            <a:t>P</a:t>
          </a:r>
          <a:r>
            <a:rPr lang="en-US" sz="1600" kern="1200" dirty="0" err="1"/>
            <a:t>erformance</a:t>
          </a:r>
          <a:r>
            <a:rPr lang="en-US" sz="1600" kern="1200" dirty="0"/>
            <a:t> computing (HPC) resources and competencies of academic institutions</a:t>
          </a:r>
          <a:endParaRPr lang="lv-LV" sz="1600" b="1" kern="1200" noProof="0" dirty="0"/>
        </a:p>
      </dgm:t>
    </dgm:pt>
    <dgm:pt modelId="{F3CE1CF1-BDF9-8B44-95C3-109F26555A04}" type="parTrans" cxnId="{86F66C8B-93D2-984C-B873-2836FD14E4EE}">
      <dgm:prSet/>
      <dgm:spPr/>
      <dgm:t>
        <a:bodyPr/>
        <a:lstStyle/>
        <a:p>
          <a:endParaRPr lang="en-GB"/>
        </a:p>
      </dgm:t>
    </dgm:pt>
    <dgm:pt modelId="{BA07D776-A279-894E-B8A7-7CE54DC96A4E}" type="sibTrans" cxnId="{86F66C8B-93D2-984C-B873-2836FD14E4EE}">
      <dgm:prSet/>
      <dgm:spPr/>
      <dgm:t>
        <a:bodyPr/>
        <a:lstStyle/>
        <a:p>
          <a:endParaRPr lang="en-GB"/>
        </a:p>
      </dgm:t>
    </dgm:pt>
    <dgm:pt modelId="{5F3FD798-96F3-4171-992C-B17FAF88A905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kern="1200" dirty="0"/>
            <a:t>Leading partner - RTU High Energy and Accelerator Technology Center.</a:t>
          </a:r>
          <a:endParaRPr lang="lv-LV" kern="1200" noProof="0" dirty="0"/>
        </a:p>
      </dgm:t>
    </dgm:pt>
    <dgm:pt modelId="{C86269E4-8391-41CD-A5DE-E910C80230BE}" type="parTrans" cxnId="{6B439CEF-CBDA-49CA-991C-1136453DC234}">
      <dgm:prSet/>
      <dgm:spPr/>
      <dgm:t>
        <a:bodyPr/>
        <a:lstStyle/>
        <a:p>
          <a:endParaRPr lang="lv-LV"/>
        </a:p>
      </dgm:t>
    </dgm:pt>
    <dgm:pt modelId="{12D9B318-86B2-485A-BDFC-A8DE554604DB}" type="sibTrans" cxnId="{6B439CEF-CBDA-49CA-991C-1136453DC234}">
      <dgm:prSet/>
      <dgm:spPr/>
      <dgm:t>
        <a:bodyPr/>
        <a:lstStyle/>
        <a:p>
          <a:endParaRPr lang="lv-LV"/>
        </a:p>
      </dgm:t>
    </dgm:pt>
    <dgm:pt modelId="{11859260-F946-4D39-8440-1AA2A17EB40A}">
      <dgm:prSet custT="1"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600" kern="1200" dirty="0"/>
            <a:t>Expand the Latvian CERN CMS Tier</a:t>
          </a:r>
          <a:r>
            <a:rPr lang="lv-LV" sz="1600" kern="1200" dirty="0"/>
            <a:t>2</a:t>
          </a:r>
          <a:r>
            <a:rPr lang="en-US" sz="1600" kern="1200" dirty="0"/>
            <a:t> federated cloud infrastructure created in the pilot project</a:t>
          </a:r>
          <a:r>
            <a:rPr lang="lv-LV" sz="1600" kern="1200" dirty="0"/>
            <a:t>,</a:t>
          </a:r>
          <a:r>
            <a:rPr lang="en-US" sz="1600" kern="1200" dirty="0"/>
            <a:t> </a:t>
          </a:r>
          <a:r>
            <a:rPr lang="en-US" sz="1600" kern="1200" dirty="0" err="1"/>
            <a:t>connecti</a:t>
          </a:r>
          <a:r>
            <a:rPr lang="lv-LV" sz="1600" kern="1200" dirty="0" err="1"/>
            <a:t>ng</a:t>
          </a:r>
          <a:r>
            <a:rPr lang="en-US" sz="1600" kern="1200" dirty="0"/>
            <a:t> with </a:t>
          </a:r>
          <a:r>
            <a:rPr lang="lv-LV" sz="1600" kern="1200" dirty="0" err="1"/>
            <a:t>partner</a:t>
          </a:r>
          <a:r>
            <a:rPr lang="lv-LV" sz="1600" kern="1200" dirty="0"/>
            <a:t> </a:t>
          </a:r>
          <a:r>
            <a:rPr lang="en-US" sz="1600" kern="1200" dirty="0"/>
            <a:t>infrastructure </a:t>
          </a:r>
          <a:r>
            <a:rPr lang="lv-LV" sz="1600" kern="1200" dirty="0" err="1"/>
            <a:t>and</a:t>
          </a:r>
          <a:r>
            <a:rPr lang="lv-LV" sz="1600" kern="1200" dirty="0"/>
            <a:t> CERN </a:t>
          </a:r>
          <a:r>
            <a:rPr lang="en-US" sz="1600" kern="1200" dirty="0"/>
            <a:t>through GEAN</a:t>
          </a:r>
          <a:r>
            <a:rPr lang="lv-LV" sz="1600" kern="1200" dirty="0"/>
            <a:t>T</a:t>
          </a:r>
          <a:r>
            <a:rPr lang="en-US" sz="1600" kern="1200" dirty="0"/>
            <a:t>.</a:t>
          </a:r>
          <a:endParaRPr lang="lv-LV" sz="1600" b="1" kern="1200" noProof="0" dirty="0"/>
        </a:p>
      </dgm:t>
    </dgm:pt>
    <dgm:pt modelId="{3DD64F56-B9A8-417B-93FD-87D06A057C04}" type="parTrans" cxnId="{F7E296B5-C8FD-4321-8227-C3A120E01A91}">
      <dgm:prSet/>
      <dgm:spPr/>
      <dgm:t>
        <a:bodyPr/>
        <a:lstStyle/>
        <a:p>
          <a:endParaRPr lang="lv-LV"/>
        </a:p>
      </dgm:t>
    </dgm:pt>
    <dgm:pt modelId="{D9A6312B-D0A3-4C87-B813-359424767DBE}" type="sibTrans" cxnId="{F7E296B5-C8FD-4321-8227-C3A120E01A91}">
      <dgm:prSet/>
      <dgm:spPr/>
      <dgm:t>
        <a:bodyPr/>
        <a:lstStyle/>
        <a:p>
          <a:endParaRPr lang="lv-LV"/>
        </a:p>
      </dgm:t>
    </dgm:pt>
    <dgm:pt modelId="{E7E7D106-3C6F-4899-9A56-359493748250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kern="1200" dirty="0"/>
            <a:t>Latvian partners: U</a:t>
          </a:r>
          <a:r>
            <a:rPr lang="lv-LV" kern="1200" dirty="0" err="1"/>
            <a:t>niversity</a:t>
          </a:r>
          <a:r>
            <a:rPr lang="lv-LV" kern="1200" dirty="0"/>
            <a:t> of </a:t>
          </a:r>
          <a:r>
            <a:rPr lang="en-US" kern="1200" dirty="0"/>
            <a:t>L</a:t>
          </a:r>
          <a:r>
            <a:rPr lang="lv-LV" kern="1200" dirty="0" err="1"/>
            <a:t>atvia</a:t>
          </a:r>
          <a:r>
            <a:rPr lang="en-US" kern="1200" dirty="0"/>
            <a:t>, National Library of Latvia, </a:t>
          </a:r>
          <a:r>
            <a:rPr lang="lv-LV" kern="1200" dirty="0"/>
            <a:t>Rēzekne </a:t>
          </a:r>
          <a:r>
            <a:rPr lang="lv-LV" kern="1200" dirty="0" err="1"/>
            <a:t>Technology</a:t>
          </a:r>
          <a:r>
            <a:rPr lang="lv-LV" kern="1200" dirty="0"/>
            <a:t> </a:t>
          </a:r>
          <a:r>
            <a:rPr lang="lv-LV" kern="1200" dirty="0" err="1"/>
            <a:t>Academy</a:t>
          </a:r>
          <a:r>
            <a:rPr lang="en-US" kern="1200" dirty="0"/>
            <a:t> and </a:t>
          </a:r>
          <a:r>
            <a:rPr lang="en-US" kern="1200" dirty="0" err="1"/>
            <a:t>Ventspils</a:t>
          </a:r>
          <a:r>
            <a:rPr lang="en-US" kern="1200" dirty="0"/>
            <a:t> Radio Astronomy Center.</a:t>
          </a:r>
          <a:endParaRPr lang="lv-LV" kern="1200" noProof="0" dirty="0"/>
        </a:p>
      </dgm:t>
    </dgm:pt>
    <dgm:pt modelId="{98979C49-1610-4B64-8110-B1251A0F4ADA}" type="parTrans" cxnId="{A7546AEC-18F3-465F-B1C2-B0C81D8CF4DE}">
      <dgm:prSet/>
      <dgm:spPr/>
      <dgm:t>
        <a:bodyPr/>
        <a:lstStyle/>
        <a:p>
          <a:endParaRPr lang="lv-LV"/>
        </a:p>
      </dgm:t>
    </dgm:pt>
    <dgm:pt modelId="{9A37209F-09C1-42A4-9EB3-3777A9934106}" type="sibTrans" cxnId="{A7546AEC-18F3-465F-B1C2-B0C81D8CF4DE}">
      <dgm:prSet/>
      <dgm:spPr/>
      <dgm:t>
        <a:bodyPr/>
        <a:lstStyle/>
        <a:p>
          <a:endParaRPr lang="lv-LV"/>
        </a:p>
      </dgm:t>
    </dgm:pt>
    <dgm:pt modelId="{AA3FA31E-090E-41B4-8779-1AAD479C0002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kern="1200" dirty="0" err="1"/>
            <a:t>Involving</a:t>
          </a:r>
          <a:r>
            <a:rPr lang="lv-LV" kern="1200" dirty="0"/>
            <a:t> </a:t>
          </a:r>
          <a:r>
            <a:rPr lang="lv-LV" kern="1200" dirty="0" err="1"/>
            <a:t>possible</a:t>
          </a:r>
          <a:r>
            <a:rPr lang="lv-LV" kern="1200" dirty="0"/>
            <a:t> </a:t>
          </a:r>
          <a:r>
            <a:rPr lang="en-US" kern="1200" dirty="0"/>
            <a:t>Baltic group partners </a:t>
          </a:r>
          <a:r>
            <a:rPr lang="lv-LV" kern="1200" dirty="0" err="1"/>
            <a:t>from</a:t>
          </a:r>
          <a:r>
            <a:rPr lang="lv-LV" kern="1200" dirty="0"/>
            <a:t> </a:t>
          </a:r>
          <a:r>
            <a:rPr lang="en-US" kern="1200" dirty="0"/>
            <a:t>Estonia and Lithuania: Kaunas Technical University, University of Tartu, Vilnius University, </a:t>
          </a:r>
          <a:r>
            <a:rPr lang="lv-LV" kern="1200" dirty="0"/>
            <a:t>KBFI, </a:t>
          </a:r>
          <a:r>
            <a:rPr lang="en-US" kern="1200" dirty="0"/>
            <a:t>TALTECH.</a:t>
          </a:r>
          <a:endParaRPr lang="lv-LV" kern="1200" noProof="0" dirty="0"/>
        </a:p>
      </dgm:t>
    </dgm:pt>
    <dgm:pt modelId="{A3895584-ECDC-45B7-8E03-B852336B3F2F}" type="parTrans" cxnId="{3DC577FF-7F42-4304-B2F2-6D21814909C8}">
      <dgm:prSet/>
      <dgm:spPr/>
      <dgm:t>
        <a:bodyPr/>
        <a:lstStyle/>
        <a:p>
          <a:endParaRPr lang="lv-LV"/>
        </a:p>
      </dgm:t>
    </dgm:pt>
    <dgm:pt modelId="{253AC797-D86F-4480-BD76-3DE95FFDEF93}" type="sibTrans" cxnId="{3DC577FF-7F42-4304-B2F2-6D21814909C8}">
      <dgm:prSet/>
      <dgm:spPr/>
      <dgm:t>
        <a:bodyPr/>
        <a:lstStyle/>
        <a:p>
          <a:endParaRPr lang="lv-LV"/>
        </a:p>
      </dgm:t>
    </dgm:pt>
    <dgm:pt modelId="{B8A2BC02-4CC6-4755-B405-0A55159FA60A}">
      <dgm:prSet/>
      <dgm:spPr/>
      <dgm:t>
        <a:bodyPr/>
        <a:lstStyle/>
        <a:p>
          <a:pPr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b="0" kern="1200" noProof="0" dirty="0" err="1"/>
            <a:t>Industry</a:t>
          </a:r>
          <a:r>
            <a:rPr lang="lv-LV" b="0" kern="1200" noProof="0" dirty="0"/>
            <a:t> </a:t>
          </a:r>
          <a:r>
            <a:rPr lang="lv-LV" b="0" kern="1200" noProof="0" dirty="0" err="1"/>
            <a:t>partners</a:t>
          </a:r>
          <a:endParaRPr lang="lv-LV" kern="1200" noProof="0" dirty="0"/>
        </a:p>
      </dgm:t>
    </dgm:pt>
    <dgm:pt modelId="{E71576C9-D5A9-44A0-868E-D8FD75BEE672}" type="parTrans" cxnId="{84157CC2-889E-45F1-A342-3A754AAAE7BC}">
      <dgm:prSet/>
      <dgm:spPr/>
      <dgm:t>
        <a:bodyPr/>
        <a:lstStyle/>
        <a:p>
          <a:endParaRPr lang="lv-LV"/>
        </a:p>
      </dgm:t>
    </dgm:pt>
    <dgm:pt modelId="{6C9933F3-6A81-4AB9-95DF-CDA7CFB8B412}" type="sibTrans" cxnId="{84157CC2-889E-45F1-A342-3A754AAAE7BC}">
      <dgm:prSet/>
      <dgm:spPr/>
      <dgm:t>
        <a:bodyPr/>
        <a:lstStyle/>
        <a:p>
          <a:endParaRPr lang="lv-LV"/>
        </a:p>
      </dgm:t>
    </dgm:pt>
    <dgm:pt modelId="{8AAC32A2-49B3-8646-8FAE-955AEBD49ED4}" type="pres">
      <dgm:prSet presAssocID="{13460AE8-09ED-4499-945C-FBB87C830ABE}" presName="linear" presStyleCnt="0">
        <dgm:presLayoutVars>
          <dgm:dir/>
          <dgm:animLvl val="lvl"/>
          <dgm:resizeHandles val="exact"/>
        </dgm:presLayoutVars>
      </dgm:prSet>
      <dgm:spPr/>
    </dgm:pt>
    <dgm:pt modelId="{980266BC-8B72-4044-A126-644F8AC13886}" type="pres">
      <dgm:prSet presAssocID="{8447E4D3-7F36-44C9-8452-065E1D2474E0}" presName="parentLin" presStyleCnt="0"/>
      <dgm:spPr/>
    </dgm:pt>
    <dgm:pt modelId="{E2E36B71-1DF0-9F46-B456-6AAF472E7C11}" type="pres">
      <dgm:prSet presAssocID="{8447E4D3-7F36-44C9-8452-065E1D2474E0}" presName="parentLeftMargin" presStyleLbl="node1" presStyleIdx="0" presStyleCnt="2"/>
      <dgm:spPr/>
    </dgm:pt>
    <dgm:pt modelId="{F1DB7604-8FD6-524D-9833-34752B734C5E}" type="pres">
      <dgm:prSet presAssocID="{8447E4D3-7F36-44C9-8452-065E1D2474E0}" presName="parentText" presStyleLbl="node1" presStyleIdx="0" presStyleCnt="2" custScaleX="96456" custLinFactNeighborX="-7500" custLinFactNeighborY="1384">
        <dgm:presLayoutVars>
          <dgm:chMax val="0"/>
          <dgm:bulletEnabled val="1"/>
        </dgm:presLayoutVars>
      </dgm:prSet>
      <dgm:spPr/>
    </dgm:pt>
    <dgm:pt modelId="{7D421CA8-8456-064C-870D-5DA8A2392D24}" type="pres">
      <dgm:prSet presAssocID="{8447E4D3-7F36-44C9-8452-065E1D2474E0}" presName="negativeSpace" presStyleCnt="0"/>
      <dgm:spPr/>
    </dgm:pt>
    <dgm:pt modelId="{A162C952-A121-274E-B4C0-130000820BEC}" type="pres">
      <dgm:prSet presAssocID="{8447E4D3-7F36-44C9-8452-065E1D2474E0}" presName="childText" presStyleLbl="conFgAcc1" presStyleIdx="0" presStyleCnt="2">
        <dgm:presLayoutVars>
          <dgm:bulletEnabled val="1"/>
        </dgm:presLayoutVars>
      </dgm:prSet>
      <dgm:spPr/>
    </dgm:pt>
    <dgm:pt modelId="{BDFD3D27-C75C-1B40-9E7E-C8BD91C638BC}" type="pres">
      <dgm:prSet presAssocID="{DA11CF4A-93DA-4634-8CB7-97FE550C1A56}" presName="spaceBetweenRectangles" presStyleCnt="0"/>
      <dgm:spPr/>
    </dgm:pt>
    <dgm:pt modelId="{D2AB19BB-3AFF-4948-B0C4-403F73C3520D}" type="pres">
      <dgm:prSet presAssocID="{D7F3D65B-8158-4C62-A968-406CAC6DFE4B}" presName="parentLin" presStyleCnt="0"/>
      <dgm:spPr/>
    </dgm:pt>
    <dgm:pt modelId="{BC07F8CC-297B-0B49-8A72-2FF2316593F0}" type="pres">
      <dgm:prSet presAssocID="{D7F3D65B-8158-4C62-A968-406CAC6DFE4B}" presName="parentLeftMargin" presStyleLbl="node1" presStyleIdx="0" presStyleCnt="2"/>
      <dgm:spPr/>
    </dgm:pt>
    <dgm:pt modelId="{70136985-86AB-2A42-B729-F883F8DF4B99}" type="pres">
      <dgm:prSet presAssocID="{D7F3D65B-8158-4C62-A968-406CAC6DFE4B}" presName="parentText" presStyleLbl="node1" presStyleIdx="1" presStyleCnt="2" custScaleX="120422" custLinFactNeighborX="-17990" custLinFactNeighborY="11833">
        <dgm:presLayoutVars>
          <dgm:chMax val="0"/>
          <dgm:bulletEnabled val="1"/>
        </dgm:presLayoutVars>
      </dgm:prSet>
      <dgm:spPr>
        <a:xfrm>
          <a:off x="348386" y="2451194"/>
          <a:ext cx="4877409" cy="560880"/>
        </a:xfrm>
        <a:prstGeom prst="roundRect">
          <a:avLst/>
        </a:prstGeom>
      </dgm:spPr>
    </dgm:pt>
    <dgm:pt modelId="{5898E828-61B7-C84E-BA51-84296EB337C7}" type="pres">
      <dgm:prSet presAssocID="{D7F3D65B-8158-4C62-A968-406CAC6DFE4B}" presName="negativeSpace" presStyleCnt="0"/>
      <dgm:spPr/>
    </dgm:pt>
    <dgm:pt modelId="{0DEED5A4-FEAE-3C40-BDD5-B3B8B6BC502A}" type="pres">
      <dgm:prSet presAssocID="{D7F3D65B-8158-4C62-A968-406CAC6DFE4B}" presName="childText" presStyleLbl="conFgAcc1" presStyleIdx="1" presStyleCnt="2" custScaleY="84368" custLinFactY="4660" custLinFactNeighborX="-881" custLinFactNeighborY="100000">
        <dgm:presLayoutVars>
          <dgm:bulletEnabled val="1"/>
        </dgm:presLayoutVars>
      </dgm:prSet>
      <dgm:spPr/>
    </dgm:pt>
  </dgm:ptLst>
  <dgm:cxnLst>
    <dgm:cxn modelId="{5761B508-8482-47B0-9F62-1889307DD86D}" type="presOf" srcId="{AA3FA31E-090E-41B4-8779-1AAD479C0002}" destId="{0DEED5A4-FEAE-3C40-BDD5-B3B8B6BC502A}" srcOrd="0" destOrd="2" presId="urn:microsoft.com/office/officeart/2005/8/layout/list1"/>
    <dgm:cxn modelId="{0336A911-5AD0-40EC-ACC0-F90CAF5D2EB2}" type="presOf" srcId="{11859260-F946-4D39-8440-1AA2A17EB40A}" destId="{A162C952-A121-274E-B4C0-130000820BEC}" srcOrd="0" destOrd="1" presId="urn:microsoft.com/office/officeart/2005/8/layout/list1"/>
    <dgm:cxn modelId="{31EE0B27-6503-459F-91D8-C217AA2F8F28}" srcId="{13460AE8-09ED-4499-945C-FBB87C830ABE}" destId="{8447E4D3-7F36-44C9-8452-065E1D2474E0}" srcOrd="0" destOrd="0" parTransId="{52D90A65-D845-4B1C-8273-B0312AB16DDB}" sibTransId="{DA11CF4A-93DA-4634-8CB7-97FE550C1A56}"/>
    <dgm:cxn modelId="{711EDA5C-1901-5140-B25C-F1475957BD77}" type="presOf" srcId="{942B6A0D-874C-9843-93D2-51B3A834CD0C}" destId="{A162C952-A121-274E-B4C0-130000820BEC}" srcOrd="0" destOrd="0" presId="urn:microsoft.com/office/officeart/2005/8/layout/list1"/>
    <dgm:cxn modelId="{C9DD0A61-6730-4D5C-896D-A62A3066D288}" type="presOf" srcId="{E7E7D106-3C6F-4899-9A56-359493748250}" destId="{0DEED5A4-FEAE-3C40-BDD5-B3B8B6BC502A}" srcOrd="0" destOrd="1" presId="urn:microsoft.com/office/officeart/2005/8/layout/list1"/>
    <dgm:cxn modelId="{14D21381-7496-4C7B-AB3F-0CFB4360FA0A}" type="presOf" srcId="{5F3FD798-96F3-4171-992C-B17FAF88A905}" destId="{0DEED5A4-FEAE-3C40-BDD5-B3B8B6BC502A}" srcOrd="0" destOrd="0" presId="urn:microsoft.com/office/officeart/2005/8/layout/list1"/>
    <dgm:cxn modelId="{232D3682-DB01-C94D-B470-E5E142F87162}" type="presOf" srcId="{D7F3D65B-8158-4C62-A968-406CAC6DFE4B}" destId="{70136985-86AB-2A42-B729-F883F8DF4B99}" srcOrd="1" destOrd="0" presId="urn:microsoft.com/office/officeart/2005/8/layout/list1"/>
    <dgm:cxn modelId="{619A5E83-ED68-421E-889F-2DAA5AFF58AB}" type="presOf" srcId="{B8A2BC02-4CC6-4755-B405-0A55159FA60A}" destId="{0DEED5A4-FEAE-3C40-BDD5-B3B8B6BC502A}" srcOrd="0" destOrd="3" presId="urn:microsoft.com/office/officeart/2005/8/layout/list1"/>
    <dgm:cxn modelId="{AC40CE83-756D-7443-ADFD-C35565905F86}" type="presOf" srcId="{D7F3D65B-8158-4C62-A968-406CAC6DFE4B}" destId="{BC07F8CC-297B-0B49-8A72-2FF2316593F0}" srcOrd="0" destOrd="0" presId="urn:microsoft.com/office/officeart/2005/8/layout/list1"/>
    <dgm:cxn modelId="{86F66C8B-93D2-984C-B873-2836FD14E4EE}" srcId="{8447E4D3-7F36-44C9-8452-065E1D2474E0}" destId="{942B6A0D-874C-9843-93D2-51B3A834CD0C}" srcOrd="0" destOrd="0" parTransId="{F3CE1CF1-BDF9-8B44-95C3-109F26555A04}" sibTransId="{BA07D776-A279-894E-B8A7-7CE54DC96A4E}"/>
    <dgm:cxn modelId="{7424D7A3-209D-4589-A25C-624043A3A6F9}" srcId="{13460AE8-09ED-4499-945C-FBB87C830ABE}" destId="{D7F3D65B-8158-4C62-A968-406CAC6DFE4B}" srcOrd="1" destOrd="0" parTransId="{BCE0A849-2CB9-42F6-AFF3-5149056879A0}" sibTransId="{493A0BA1-4143-40AE-8437-B24BAB112A15}"/>
    <dgm:cxn modelId="{F7E296B5-C8FD-4321-8227-C3A120E01A91}" srcId="{8447E4D3-7F36-44C9-8452-065E1D2474E0}" destId="{11859260-F946-4D39-8440-1AA2A17EB40A}" srcOrd="1" destOrd="0" parTransId="{3DD64F56-B9A8-417B-93FD-87D06A057C04}" sibTransId="{D9A6312B-D0A3-4C87-B813-359424767DBE}"/>
    <dgm:cxn modelId="{EBF6AFBA-2302-C947-A686-11CF9E1728B4}" type="presOf" srcId="{13460AE8-09ED-4499-945C-FBB87C830ABE}" destId="{8AAC32A2-49B3-8646-8FAE-955AEBD49ED4}" srcOrd="0" destOrd="0" presId="urn:microsoft.com/office/officeart/2005/8/layout/list1"/>
    <dgm:cxn modelId="{84157CC2-889E-45F1-A342-3A754AAAE7BC}" srcId="{D7F3D65B-8158-4C62-A968-406CAC6DFE4B}" destId="{B8A2BC02-4CC6-4755-B405-0A55159FA60A}" srcOrd="3" destOrd="0" parTransId="{E71576C9-D5A9-44A0-868E-D8FD75BEE672}" sibTransId="{6C9933F3-6A81-4AB9-95DF-CDA7CFB8B412}"/>
    <dgm:cxn modelId="{8AF9FFC5-6F36-1145-AC7B-F6A0EA94C965}" type="presOf" srcId="{8447E4D3-7F36-44C9-8452-065E1D2474E0}" destId="{F1DB7604-8FD6-524D-9833-34752B734C5E}" srcOrd="1" destOrd="0" presId="urn:microsoft.com/office/officeart/2005/8/layout/list1"/>
    <dgm:cxn modelId="{A7546AEC-18F3-465F-B1C2-B0C81D8CF4DE}" srcId="{D7F3D65B-8158-4C62-A968-406CAC6DFE4B}" destId="{E7E7D106-3C6F-4899-9A56-359493748250}" srcOrd="1" destOrd="0" parTransId="{98979C49-1610-4B64-8110-B1251A0F4ADA}" sibTransId="{9A37209F-09C1-42A4-9EB3-3777A9934106}"/>
    <dgm:cxn modelId="{6B439CEF-CBDA-49CA-991C-1136453DC234}" srcId="{D7F3D65B-8158-4C62-A968-406CAC6DFE4B}" destId="{5F3FD798-96F3-4171-992C-B17FAF88A905}" srcOrd="0" destOrd="0" parTransId="{C86269E4-8391-41CD-A5DE-E910C80230BE}" sibTransId="{12D9B318-86B2-485A-BDFC-A8DE554604DB}"/>
    <dgm:cxn modelId="{35D8F4F6-9F78-184A-A527-D8174A23D74E}" type="presOf" srcId="{8447E4D3-7F36-44C9-8452-065E1D2474E0}" destId="{E2E36B71-1DF0-9F46-B456-6AAF472E7C11}" srcOrd="0" destOrd="0" presId="urn:microsoft.com/office/officeart/2005/8/layout/list1"/>
    <dgm:cxn modelId="{3DC577FF-7F42-4304-B2F2-6D21814909C8}" srcId="{D7F3D65B-8158-4C62-A968-406CAC6DFE4B}" destId="{AA3FA31E-090E-41B4-8779-1AAD479C0002}" srcOrd="2" destOrd="0" parTransId="{A3895584-ECDC-45B7-8E03-B852336B3F2F}" sibTransId="{253AC797-D86F-4480-BD76-3DE95FFDEF93}"/>
    <dgm:cxn modelId="{18316F11-347A-284F-9870-55B6E885F365}" type="presParOf" srcId="{8AAC32A2-49B3-8646-8FAE-955AEBD49ED4}" destId="{980266BC-8B72-4044-A126-644F8AC13886}" srcOrd="0" destOrd="0" presId="urn:microsoft.com/office/officeart/2005/8/layout/list1"/>
    <dgm:cxn modelId="{8AE1075A-285F-0640-BD1D-9231D47BA310}" type="presParOf" srcId="{980266BC-8B72-4044-A126-644F8AC13886}" destId="{E2E36B71-1DF0-9F46-B456-6AAF472E7C11}" srcOrd="0" destOrd="0" presId="urn:microsoft.com/office/officeart/2005/8/layout/list1"/>
    <dgm:cxn modelId="{6310625F-653C-3942-8189-97EEA01C8553}" type="presParOf" srcId="{980266BC-8B72-4044-A126-644F8AC13886}" destId="{F1DB7604-8FD6-524D-9833-34752B734C5E}" srcOrd="1" destOrd="0" presId="urn:microsoft.com/office/officeart/2005/8/layout/list1"/>
    <dgm:cxn modelId="{C9BF873A-1B80-FE48-B801-79892CEC7E13}" type="presParOf" srcId="{8AAC32A2-49B3-8646-8FAE-955AEBD49ED4}" destId="{7D421CA8-8456-064C-870D-5DA8A2392D24}" srcOrd="1" destOrd="0" presId="urn:microsoft.com/office/officeart/2005/8/layout/list1"/>
    <dgm:cxn modelId="{D737C3BA-BF14-C545-8C02-C069F509EDB3}" type="presParOf" srcId="{8AAC32A2-49B3-8646-8FAE-955AEBD49ED4}" destId="{A162C952-A121-274E-B4C0-130000820BEC}" srcOrd="2" destOrd="0" presId="urn:microsoft.com/office/officeart/2005/8/layout/list1"/>
    <dgm:cxn modelId="{9BF651E9-7E32-044B-858D-0BEBB7EE9CDE}" type="presParOf" srcId="{8AAC32A2-49B3-8646-8FAE-955AEBD49ED4}" destId="{BDFD3D27-C75C-1B40-9E7E-C8BD91C638BC}" srcOrd="3" destOrd="0" presId="urn:microsoft.com/office/officeart/2005/8/layout/list1"/>
    <dgm:cxn modelId="{C4C01126-9266-2141-B420-CC697D25D6B9}" type="presParOf" srcId="{8AAC32A2-49B3-8646-8FAE-955AEBD49ED4}" destId="{D2AB19BB-3AFF-4948-B0C4-403F73C3520D}" srcOrd="4" destOrd="0" presId="urn:microsoft.com/office/officeart/2005/8/layout/list1"/>
    <dgm:cxn modelId="{7CDA72E5-922B-3144-84C0-6DCBA48D70CE}" type="presParOf" srcId="{D2AB19BB-3AFF-4948-B0C4-403F73C3520D}" destId="{BC07F8CC-297B-0B49-8A72-2FF2316593F0}" srcOrd="0" destOrd="0" presId="urn:microsoft.com/office/officeart/2005/8/layout/list1"/>
    <dgm:cxn modelId="{318A8C2E-0CF6-1B43-B033-6C9577C682C7}" type="presParOf" srcId="{D2AB19BB-3AFF-4948-B0C4-403F73C3520D}" destId="{70136985-86AB-2A42-B729-F883F8DF4B99}" srcOrd="1" destOrd="0" presId="urn:microsoft.com/office/officeart/2005/8/layout/list1"/>
    <dgm:cxn modelId="{7CF1F18B-2D8C-6E4F-8A09-634114E0F77F}" type="presParOf" srcId="{8AAC32A2-49B3-8646-8FAE-955AEBD49ED4}" destId="{5898E828-61B7-C84E-BA51-84296EB337C7}" srcOrd="5" destOrd="0" presId="urn:microsoft.com/office/officeart/2005/8/layout/list1"/>
    <dgm:cxn modelId="{2FC6AA49-3BE1-3841-A54F-8DFE2FA0D8EA}" type="presParOf" srcId="{8AAC32A2-49B3-8646-8FAE-955AEBD49ED4}" destId="{0DEED5A4-FEAE-3C40-BDD5-B3B8B6BC502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2C952-A121-274E-B4C0-130000820BEC}">
      <dsp:nvSpPr>
        <dsp:cNvPr id="0" name=""/>
        <dsp:cNvSpPr/>
      </dsp:nvSpPr>
      <dsp:spPr>
        <a:xfrm>
          <a:off x="0" y="357760"/>
          <a:ext cx="6967728" cy="1795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354076" rIns="54077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sz="1600" kern="1200" dirty="0" err="1"/>
            <a:t>Unite</a:t>
          </a:r>
          <a:r>
            <a:rPr lang="lv-LV" sz="1600" kern="1200" dirty="0"/>
            <a:t> </a:t>
          </a:r>
          <a:r>
            <a:rPr lang="lv-LV" sz="1600" kern="1200" dirty="0" err="1"/>
            <a:t>the</a:t>
          </a:r>
          <a:r>
            <a:rPr lang="lv-LV" sz="1600" kern="1200" dirty="0"/>
            <a:t> H</a:t>
          </a:r>
          <a:r>
            <a:rPr lang="en-US" sz="1600" kern="1200" dirty="0" err="1"/>
            <a:t>igh</a:t>
          </a:r>
          <a:r>
            <a:rPr lang="en-US" sz="1600" kern="1200" dirty="0"/>
            <a:t> </a:t>
          </a:r>
          <a:r>
            <a:rPr lang="lv-LV" sz="1600" kern="1200" dirty="0"/>
            <a:t>P</a:t>
          </a:r>
          <a:r>
            <a:rPr lang="en-US" sz="1600" kern="1200" dirty="0" err="1"/>
            <a:t>erformance</a:t>
          </a:r>
          <a:r>
            <a:rPr lang="en-US" sz="1600" kern="1200" dirty="0"/>
            <a:t> computing (HPC) resources and competencies of academic institutions</a:t>
          </a:r>
          <a:endParaRPr lang="lv-LV" sz="1600" b="1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600" kern="1200" dirty="0"/>
            <a:t>Expand the Latvian CERN CMS Tier</a:t>
          </a:r>
          <a:r>
            <a:rPr lang="lv-LV" sz="1600" kern="1200" dirty="0"/>
            <a:t>2</a:t>
          </a:r>
          <a:r>
            <a:rPr lang="en-US" sz="1600" kern="1200" dirty="0"/>
            <a:t> federated cloud infrastructure created in the pilot project</a:t>
          </a:r>
          <a:r>
            <a:rPr lang="lv-LV" sz="1600" kern="1200" dirty="0"/>
            <a:t>,</a:t>
          </a:r>
          <a:r>
            <a:rPr lang="en-US" sz="1600" kern="1200" dirty="0"/>
            <a:t> </a:t>
          </a:r>
          <a:r>
            <a:rPr lang="en-US" sz="1600" kern="1200" dirty="0" err="1"/>
            <a:t>connecti</a:t>
          </a:r>
          <a:r>
            <a:rPr lang="lv-LV" sz="1600" kern="1200" dirty="0" err="1"/>
            <a:t>ng</a:t>
          </a:r>
          <a:r>
            <a:rPr lang="en-US" sz="1600" kern="1200" dirty="0"/>
            <a:t> with </a:t>
          </a:r>
          <a:r>
            <a:rPr lang="lv-LV" sz="1600" kern="1200" dirty="0" err="1"/>
            <a:t>partner</a:t>
          </a:r>
          <a:r>
            <a:rPr lang="lv-LV" sz="1600" kern="1200" dirty="0"/>
            <a:t> </a:t>
          </a:r>
          <a:r>
            <a:rPr lang="en-US" sz="1600" kern="1200" dirty="0"/>
            <a:t>infrastructure </a:t>
          </a:r>
          <a:r>
            <a:rPr lang="lv-LV" sz="1600" kern="1200" dirty="0" err="1"/>
            <a:t>and</a:t>
          </a:r>
          <a:r>
            <a:rPr lang="lv-LV" sz="1600" kern="1200" dirty="0"/>
            <a:t> CERN </a:t>
          </a:r>
          <a:r>
            <a:rPr lang="en-US" sz="1600" kern="1200" dirty="0"/>
            <a:t>through GEAN</a:t>
          </a:r>
          <a:r>
            <a:rPr lang="lv-LV" sz="1600" kern="1200" dirty="0"/>
            <a:t>T</a:t>
          </a:r>
          <a:r>
            <a:rPr lang="en-US" sz="1600" kern="1200" dirty="0"/>
            <a:t>.</a:t>
          </a:r>
          <a:endParaRPr lang="lv-LV" sz="1600" b="1" kern="1200" noProof="0" dirty="0"/>
        </a:p>
      </dsp:txBody>
      <dsp:txXfrm>
        <a:off x="0" y="357760"/>
        <a:ext cx="6967728" cy="1795500"/>
      </dsp:txXfrm>
    </dsp:sp>
    <dsp:sp modelId="{F1DB7604-8FD6-524D-9833-34752B734C5E}">
      <dsp:nvSpPr>
        <dsp:cNvPr id="0" name=""/>
        <dsp:cNvSpPr/>
      </dsp:nvSpPr>
      <dsp:spPr>
        <a:xfrm>
          <a:off x="322257" y="85082"/>
          <a:ext cx="4704554" cy="560880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>
              <a:solidFill>
                <a:schemeClr val="tx1"/>
              </a:solidFill>
            </a:rPr>
            <a:t>HPC </a:t>
          </a:r>
          <a:r>
            <a:rPr lang="lv-LV" sz="2400" b="1" kern="1200" dirty="0" err="1">
              <a:solidFill>
                <a:schemeClr val="tx1"/>
              </a:solidFill>
            </a:rPr>
            <a:t>Resource</a:t>
          </a:r>
          <a:r>
            <a:rPr lang="lv-LV" sz="2400" b="1" kern="1200" dirty="0">
              <a:solidFill>
                <a:schemeClr val="tx1"/>
              </a:solidFill>
            </a:rPr>
            <a:t> </a:t>
          </a:r>
          <a:r>
            <a:rPr lang="lv-LV" sz="2400" b="1" kern="1200" dirty="0" err="1">
              <a:solidFill>
                <a:schemeClr val="tx1"/>
              </a:solidFill>
            </a:rPr>
            <a:t>consolidation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349637" y="112462"/>
        <a:ext cx="4649794" cy="506120"/>
      </dsp:txXfrm>
    </dsp:sp>
    <dsp:sp modelId="{0DEED5A4-FEAE-3C40-BDD5-B3B8B6BC502A}">
      <dsp:nvSpPr>
        <dsp:cNvPr id="0" name=""/>
        <dsp:cNvSpPr/>
      </dsp:nvSpPr>
      <dsp:spPr>
        <a:xfrm>
          <a:off x="0" y="2613620"/>
          <a:ext cx="6967728" cy="30296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0773" tIns="354076" rIns="54077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700" kern="1200" dirty="0"/>
            <a:t>Leading partner - RTU High Energy and Accelerator Technology Center.</a:t>
          </a:r>
          <a:endParaRPr lang="lv-LV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en-US" sz="1700" kern="1200" dirty="0"/>
            <a:t>Latvian partners: U</a:t>
          </a:r>
          <a:r>
            <a:rPr lang="lv-LV" sz="1700" kern="1200" dirty="0" err="1"/>
            <a:t>niversity</a:t>
          </a:r>
          <a:r>
            <a:rPr lang="lv-LV" sz="1700" kern="1200" dirty="0"/>
            <a:t> of </a:t>
          </a:r>
          <a:r>
            <a:rPr lang="en-US" sz="1700" kern="1200" dirty="0"/>
            <a:t>L</a:t>
          </a:r>
          <a:r>
            <a:rPr lang="lv-LV" sz="1700" kern="1200" dirty="0" err="1"/>
            <a:t>atvia</a:t>
          </a:r>
          <a:r>
            <a:rPr lang="en-US" sz="1700" kern="1200" dirty="0"/>
            <a:t>, National Library of Latvia, </a:t>
          </a:r>
          <a:r>
            <a:rPr lang="lv-LV" sz="1700" kern="1200" dirty="0"/>
            <a:t>Rēzekne </a:t>
          </a:r>
          <a:r>
            <a:rPr lang="lv-LV" sz="1700" kern="1200" dirty="0" err="1"/>
            <a:t>Technology</a:t>
          </a:r>
          <a:r>
            <a:rPr lang="lv-LV" sz="1700" kern="1200" dirty="0"/>
            <a:t> </a:t>
          </a:r>
          <a:r>
            <a:rPr lang="lv-LV" sz="1700" kern="1200" dirty="0" err="1"/>
            <a:t>Academy</a:t>
          </a:r>
          <a:r>
            <a:rPr lang="en-US" sz="1700" kern="1200" dirty="0"/>
            <a:t> and </a:t>
          </a:r>
          <a:r>
            <a:rPr lang="en-US" sz="1700" kern="1200" dirty="0" err="1"/>
            <a:t>Ventspils</a:t>
          </a:r>
          <a:r>
            <a:rPr lang="en-US" sz="1700" kern="1200" dirty="0"/>
            <a:t> Radio Astronomy Center.</a:t>
          </a:r>
          <a:endParaRPr lang="lv-LV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sz="1700" kern="1200" dirty="0" err="1"/>
            <a:t>Involving</a:t>
          </a:r>
          <a:r>
            <a:rPr lang="lv-LV" sz="1700" kern="1200" dirty="0"/>
            <a:t> </a:t>
          </a:r>
          <a:r>
            <a:rPr lang="lv-LV" sz="1700" kern="1200" dirty="0" err="1"/>
            <a:t>possible</a:t>
          </a:r>
          <a:r>
            <a:rPr lang="lv-LV" sz="1700" kern="1200" dirty="0"/>
            <a:t> </a:t>
          </a:r>
          <a:r>
            <a:rPr lang="en-US" sz="1700" kern="1200" dirty="0"/>
            <a:t>Baltic group partners </a:t>
          </a:r>
          <a:r>
            <a:rPr lang="lv-LV" sz="1700" kern="1200" dirty="0" err="1"/>
            <a:t>from</a:t>
          </a:r>
          <a:r>
            <a:rPr lang="lv-LV" sz="1700" kern="1200" dirty="0"/>
            <a:t> </a:t>
          </a:r>
          <a:r>
            <a:rPr lang="en-US" sz="1700" kern="1200" dirty="0"/>
            <a:t>Estonia and Lithuania: Kaunas Technical University, University of Tartu, Vilnius University, </a:t>
          </a:r>
          <a:r>
            <a:rPr lang="lv-LV" sz="1700" kern="1200" dirty="0"/>
            <a:t>KBFI, </a:t>
          </a:r>
          <a:r>
            <a:rPr lang="en-US" sz="1700" kern="1200" dirty="0"/>
            <a:t>TALTECH.</a:t>
          </a:r>
          <a:endParaRPr lang="lv-LV" sz="1700" kern="1200" noProof="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ts val="1014"/>
            </a:spcAft>
            <a:buFont typeface="Arial" panose="020B0604020202020204" pitchFamily="34" charset="0"/>
            <a:buChar char="•"/>
          </a:pPr>
          <a:r>
            <a:rPr lang="lv-LV" sz="1700" b="0" kern="1200" noProof="0" dirty="0" err="1"/>
            <a:t>Industry</a:t>
          </a:r>
          <a:r>
            <a:rPr lang="lv-LV" sz="1700" b="0" kern="1200" noProof="0" dirty="0"/>
            <a:t> </a:t>
          </a:r>
          <a:r>
            <a:rPr lang="lv-LV" sz="1700" b="0" kern="1200" noProof="0" dirty="0" err="1"/>
            <a:t>partners</a:t>
          </a:r>
          <a:endParaRPr lang="lv-LV" sz="1700" kern="1200" noProof="0" dirty="0"/>
        </a:p>
      </dsp:txBody>
      <dsp:txXfrm>
        <a:off x="0" y="2613620"/>
        <a:ext cx="6967728" cy="3029654"/>
      </dsp:txXfrm>
    </dsp:sp>
    <dsp:sp modelId="{70136985-86AB-2A42-B729-F883F8DF4B99}">
      <dsp:nvSpPr>
        <dsp:cNvPr id="0" name=""/>
        <dsp:cNvSpPr/>
      </dsp:nvSpPr>
      <dsp:spPr>
        <a:xfrm>
          <a:off x="285711" y="2322228"/>
          <a:ext cx="5873474" cy="560880"/>
        </a:xfrm>
        <a:prstGeom prst="roundRect">
          <a:avLst/>
        </a:prstGeom>
        <a:solidFill>
          <a:srgbClr val="FFFFFF"/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354" tIns="0" rIns="18435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Collaboration</a:t>
          </a:r>
          <a:r>
            <a:rPr lang="lv-LV" sz="2400" b="1" kern="1200" dirty="0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 </a:t>
          </a:r>
          <a:r>
            <a:rPr lang="lv-LV" sz="2400" b="1" kern="1200" dirty="0" err="1">
              <a:solidFill>
                <a:srgbClr val="000000"/>
              </a:solidFill>
              <a:latin typeface="Neue Haas Grotesk Text Pro"/>
              <a:ea typeface="+mn-ea"/>
              <a:cs typeface="+mn-cs"/>
            </a:rPr>
            <a:t>partners</a:t>
          </a:r>
          <a:endParaRPr lang="en-US" sz="2400" b="1" kern="1200" dirty="0">
            <a:solidFill>
              <a:srgbClr val="000000"/>
            </a:solidFill>
            <a:latin typeface="Neue Haas Grotesk Text Pro"/>
            <a:ea typeface="+mn-ea"/>
            <a:cs typeface="+mn-cs"/>
          </a:endParaRPr>
        </a:p>
      </dsp:txBody>
      <dsp:txXfrm>
        <a:off x="313091" y="2349608"/>
        <a:ext cx="5818714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350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6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3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8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3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4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8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8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5/5/2023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github.com/alpaka-group/alpak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janis.irbe@rtu.l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28" y="2574494"/>
            <a:ext cx="10168128" cy="1179576"/>
          </a:xfrm>
        </p:spPr>
        <p:txBody>
          <a:bodyPr>
            <a:normAutofit/>
          </a:bodyPr>
          <a:lstStyle/>
          <a:p>
            <a:r>
              <a:rPr lang="lv-LV" dirty="0"/>
              <a:t>CERN CMS TIER2 </a:t>
            </a:r>
            <a:r>
              <a:rPr lang="lv-LV" dirty="0" err="1"/>
              <a:t>Baltic</a:t>
            </a:r>
            <a:r>
              <a:rPr lang="lv-LV" dirty="0"/>
              <a:t> project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388" y="5133365"/>
            <a:ext cx="5582612" cy="1179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</a:t>
            </a:r>
            <a:br>
              <a:rPr lang="lv-LV" sz="1400" dirty="0">
                <a:solidFill>
                  <a:srgbClr val="015551"/>
                </a:solidFill>
              </a:rPr>
            </a:br>
            <a:r>
              <a:rPr lang="lv-LV" sz="1400" dirty="0" err="1">
                <a:solidFill>
                  <a:srgbClr val="015551"/>
                </a:solidFill>
              </a:rPr>
              <a:t>Riga</a:t>
            </a:r>
            <a:r>
              <a:rPr lang="lv-LV" sz="1400" dirty="0">
                <a:solidFill>
                  <a:srgbClr val="015551"/>
                </a:solidFill>
              </a:rPr>
              <a:t> </a:t>
            </a:r>
            <a:r>
              <a:rPr lang="lv-LV" sz="1400" dirty="0" err="1">
                <a:solidFill>
                  <a:srgbClr val="015551"/>
                </a:solidFill>
              </a:rPr>
              <a:t>Technical</a:t>
            </a:r>
            <a:r>
              <a:rPr lang="lv-LV" sz="1400" dirty="0">
                <a:solidFill>
                  <a:srgbClr val="015551"/>
                </a:solidFill>
              </a:rPr>
              <a:t> </a:t>
            </a:r>
            <a:r>
              <a:rPr lang="lv-LV" sz="1400" dirty="0" err="1">
                <a:solidFill>
                  <a:srgbClr val="015551"/>
                </a:solidFill>
              </a:rPr>
              <a:t>University</a:t>
            </a:r>
            <a:r>
              <a:rPr lang="lv-LV" sz="1400" dirty="0">
                <a:solidFill>
                  <a:srgbClr val="015551"/>
                </a:solidFill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59271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248EF800-305C-86B1-C480-A60099A5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475" y="6628830"/>
            <a:ext cx="1666875" cy="2124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 janis.irbe@rtu.lv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A2748E04-72A7-EB06-8935-E5724D679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EB4B9B9-2708-80DF-6054-2DF6DB672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6A9811-9112-34A9-05F2-12F91F1156B9}"/>
              </a:ext>
            </a:extLst>
          </p:cNvPr>
          <p:cNvSpPr txBox="1"/>
          <p:nvPr/>
        </p:nvSpPr>
        <p:spPr>
          <a:xfrm>
            <a:off x="1838405" y="2643980"/>
            <a:ext cx="872245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sz="3600" dirty="0">
                <a:effectLst/>
                <a:latin typeface="Arial" panose="020B0604020202020204" pitchFamily="34" charset="0"/>
              </a:rPr>
              <a:t>«</a:t>
            </a:r>
            <a:r>
              <a:rPr lang="en-US" sz="3600" dirty="0">
                <a:effectLst/>
                <a:latin typeface="Arial" panose="020B0604020202020204" pitchFamily="34" charset="0"/>
              </a:rPr>
              <a:t>CMS needs and interest in a joint Tier2</a:t>
            </a:r>
            <a:br>
              <a:rPr lang="en-US" sz="3600" dirty="0"/>
            </a:br>
            <a:r>
              <a:rPr lang="en-US" sz="3600" dirty="0">
                <a:effectLst/>
                <a:latin typeface="Arial" panose="020B0604020202020204" pitchFamily="34" charset="0"/>
              </a:rPr>
              <a:t>computing grid in the Baltic Region</a:t>
            </a:r>
            <a:r>
              <a:rPr lang="lv-LV" sz="3600" dirty="0">
                <a:latin typeface="Arial" panose="020B0604020202020204" pitchFamily="34" charset="0"/>
              </a:rPr>
              <a:t>»</a:t>
            </a:r>
            <a:br>
              <a:rPr lang="lv-LV" sz="3600" dirty="0">
                <a:latin typeface="Arial" panose="020B0604020202020204" pitchFamily="34" charset="0"/>
              </a:rPr>
            </a:br>
            <a:br>
              <a:rPr lang="lv-LV" sz="3600" dirty="0">
                <a:latin typeface="Arial" panose="020B0604020202020204" pitchFamily="34" charset="0"/>
              </a:rPr>
            </a:br>
            <a:endParaRPr lang="lv-LV" sz="3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D6DE21-1972-7432-0F35-AC221CF45440}"/>
              </a:ext>
            </a:extLst>
          </p:cNvPr>
          <p:cNvSpPr txBox="1"/>
          <p:nvPr/>
        </p:nvSpPr>
        <p:spPr>
          <a:xfrm>
            <a:off x="3164746" y="4167041"/>
            <a:ext cx="73466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effectLst/>
                <a:latin typeface="Arial" panose="020B0604020202020204" pitchFamily="34" charset="0"/>
              </a:rPr>
              <a:t>Danilo Piparo</a:t>
            </a:r>
            <a:r>
              <a:rPr lang="lv-LV" sz="1800" dirty="0">
                <a:effectLst/>
                <a:latin typeface="Arial" panose="020B0604020202020204" pitchFamily="34" charset="0"/>
              </a:rPr>
              <a:t>, </a:t>
            </a:r>
            <a:r>
              <a:rPr lang="en-US" sz="1800" dirty="0">
                <a:effectLst/>
                <a:latin typeface="Arial" panose="020B0604020202020204" pitchFamily="34" charset="0"/>
              </a:rPr>
              <a:t>CERN CMS Offline and Computing Co-Coordinator</a:t>
            </a:r>
            <a:endParaRPr lang="lv-LV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FA4D18-8247-FEDB-CF29-388E4F0041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85" y="6628830"/>
            <a:ext cx="3164506" cy="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48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7BDE3-C0DC-D743-B705-169EA7DBF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goal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7994D-8B8B-AB44-9FC7-0330D35F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lv-LV" dirty="0" err="1"/>
              <a:t>Unite</a:t>
            </a:r>
            <a:r>
              <a:rPr lang="lv-LV" dirty="0"/>
              <a:t> </a:t>
            </a:r>
            <a:r>
              <a:rPr lang="en-US" dirty="0"/>
              <a:t>high-performance computing resources from </a:t>
            </a:r>
            <a:r>
              <a:rPr lang="lv-LV" b="1" dirty="0" err="1"/>
              <a:t>Baltic</a:t>
            </a:r>
            <a:r>
              <a:rPr lang="lv-LV" b="1" dirty="0"/>
              <a:t> </a:t>
            </a:r>
            <a:r>
              <a:rPr lang="en-US" b="1" dirty="0"/>
              <a:t>academic institutions </a:t>
            </a:r>
            <a:r>
              <a:rPr lang="lv-LV" dirty="0" err="1"/>
              <a:t>in</a:t>
            </a:r>
            <a:r>
              <a:rPr lang="lv-LV" dirty="0"/>
              <a:t> </a:t>
            </a:r>
            <a:r>
              <a:rPr lang="en-US" dirty="0"/>
              <a:t>a </a:t>
            </a:r>
            <a:r>
              <a:rPr lang="en-US" b="1" dirty="0"/>
              <a:t>federated HPC resource pool </a:t>
            </a:r>
            <a:r>
              <a:rPr lang="en-US" dirty="0"/>
              <a:t>for efficient processing of CERN CMS T</a:t>
            </a:r>
            <a:r>
              <a:rPr lang="lv-LV" dirty="0"/>
              <a:t>IER2 </a:t>
            </a:r>
            <a:r>
              <a:rPr lang="lv-LV" dirty="0" err="1"/>
              <a:t>workloads</a:t>
            </a:r>
            <a:r>
              <a:rPr lang="en-US" dirty="0"/>
              <a:t>.</a:t>
            </a:r>
            <a:endParaRPr lang="lv-LV" sz="2800" dirty="0"/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9C8C43D2-2D08-0CC2-6007-116ABBB34DEE}"/>
              </a:ext>
            </a:extLst>
          </p:cNvPr>
          <p:cNvSpPr txBox="1">
            <a:spLocks/>
          </p:cNvSpPr>
          <p:nvPr/>
        </p:nvSpPr>
        <p:spPr>
          <a:xfrm>
            <a:off x="10658475" y="6628830"/>
            <a:ext cx="1666875" cy="212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>
                <a:solidFill>
                  <a:srgbClr val="015551"/>
                </a:solidFill>
              </a:rPr>
              <a:t>Jānis Irbe janis.irbe@rtu.lv</a:t>
            </a:r>
            <a:endParaRPr lang="lv-LV" sz="1400" dirty="0">
              <a:solidFill>
                <a:srgbClr val="015551"/>
              </a:solidFill>
            </a:endParaRPr>
          </a:p>
        </p:txBody>
      </p:sp>
      <p:pic>
        <p:nvPicPr>
          <p:cNvPr id="1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92A07269-C18A-7845-8F57-4F3EAEFF5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1D3400-9758-C9FD-4C00-D6A6F2F46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6628830"/>
            <a:ext cx="3164506" cy="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608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5416EBC-B41E-4F8A-BE9F-07301B682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FF79527-C7F1-4E06-8126-A8E8C5FEBF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F59A4-F2CC-A946-8F35-868958A6E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618375"/>
            <a:ext cx="3361944" cy="3757054"/>
          </a:xfrm>
        </p:spPr>
        <p:txBody>
          <a:bodyPr anchor="t">
            <a:normAutofit/>
          </a:bodyPr>
          <a:lstStyle/>
          <a:p>
            <a:r>
              <a:rPr lang="lv-LV" sz="3100" dirty="0" err="1"/>
              <a:t>Objectives</a:t>
            </a: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endParaRPr lang="en-GB" sz="3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5986208-8A53-4E92-9197-6B57BCCB2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AAD28AE-614D-47C9-8651-746670FFF8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534804"/>
              </p:ext>
            </p:extLst>
          </p:nvPr>
        </p:nvGraphicFramePr>
        <p:xfrm>
          <a:off x="4727448" y="640079"/>
          <a:ext cx="6967728" cy="564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72023692-020E-3CEB-6E06-23ADCA6319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C4B5071E-2A75-9424-3BF4-5EED7DEC06B9}"/>
              </a:ext>
            </a:extLst>
          </p:cNvPr>
          <p:cNvSpPr txBox="1">
            <a:spLocks/>
          </p:cNvSpPr>
          <p:nvPr/>
        </p:nvSpPr>
        <p:spPr>
          <a:xfrm>
            <a:off x="10658475" y="6628830"/>
            <a:ext cx="1666875" cy="212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>
                <a:solidFill>
                  <a:srgbClr val="015551"/>
                </a:solidFill>
              </a:rPr>
              <a:t>Jānis Irbe janis.irbe@rtu.lv</a:t>
            </a:r>
            <a:endParaRPr lang="lv-LV" sz="1400" dirty="0">
              <a:solidFill>
                <a:srgbClr val="01555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7402A4-4621-F98A-0648-552D7F2369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985" y="6628830"/>
            <a:ext cx="3164506" cy="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37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A2748E04-72A7-EB06-8935-E5724D679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1759" y="288985"/>
            <a:ext cx="912032" cy="89208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EB4B9B9-2708-80DF-6054-2DF6DB672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CMS </a:t>
            </a:r>
            <a:r>
              <a:rPr lang="lv-LV" dirty="0" err="1"/>
              <a:t>compute</a:t>
            </a:r>
            <a:r>
              <a:rPr lang="lv-LV" dirty="0"/>
              <a:t> </a:t>
            </a:r>
            <a:r>
              <a:rPr lang="lv-LV" dirty="0" err="1"/>
              <a:t>requirements</a:t>
            </a:r>
            <a:r>
              <a:rPr lang="lv-LV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9F114E-B745-64E8-435C-4BA81C9A7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1673254"/>
            <a:ext cx="9150466" cy="4929229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5BA74D3-A3F0-57C4-A8C9-FB4E764C1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224DDB-A125-BFBB-1E95-A7110214A4FC}"/>
              </a:ext>
            </a:extLst>
          </p:cNvPr>
          <p:cNvSpPr txBox="1"/>
          <p:nvPr/>
        </p:nvSpPr>
        <p:spPr>
          <a:xfrm>
            <a:off x="2214525" y="1532993"/>
            <a:ext cx="8598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effectLst/>
                <a:latin typeface="Arial" panose="020B0604020202020204" pitchFamily="34" charset="0"/>
              </a:rPr>
              <a:t>High Luminosity LHC (HL-LHC) will start with Run 4 in 2029</a:t>
            </a:r>
            <a:r>
              <a:rPr lang="lv-LV" b="1" dirty="0">
                <a:effectLst/>
                <a:latin typeface="Arial" panose="020B0604020202020204" pitchFamily="34" charset="0"/>
              </a:rPr>
              <a:t>. </a:t>
            </a:r>
            <a:endParaRPr lang="lv-LV" b="1" dirty="0"/>
          </a:p>
        </p:txBody>
      </p:sp>
    </p:spTree>
    <p:extLst>
      <p:ext uri="{BB962C8B-B14F-4D97-AF65-F5344CB8AC3E}">
        <p14:creationId xmlns:p14="http://schemas.microsoft.com/office/powerpoint/2010/main" val="2708995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err="1"/>
              <a:t>Changes</a:t>
            </a:r>
            <a:r>
              <a:rPr lang="lv-LV" dirty="0"/>
              <a:t> </a:t>
            </a:r>
            <a:r>
              <a:rPr lang="lv-LV" dirty="0" err="1"/>
              <a:t>in</a:t>
            </a:r>
            <a:r>
              <a:rPr lang="lv-LV" dirty="0"/>
              <a:t> CMS TIER2 </a:t>
            </a:r>
            <a:r>
              <a:rPr lang="lv-LV" dirty="0" err="1"/>
              <a:t>software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563" y="1996890"/>
            <a:ext cx="5268454" cy="3962851"/>
          </a:xfrm>
        </p:spPr>
        <p:txBody>
          <a:bodyPr>
            <a:normAutofit fontScale="77500" lnSpcReduction="20000"/>
          </a:bodyPr>
          <a:lstStyle/>
          <a:p>
            <a:r>
              <a:rPr lang="lv-LV" dirty="0" err="1"/>
              <a:t>GridFTP</a:t>
            </a:r>
            <a:r>
              <a:rPr lang="lv-LV" dirty="0"/>
              <a:t> </a:t>
            </a:r>
            <a:r>
              <a:rPr lang="lv-LV" dirty="0" err="1"/>
              <a:t>is</a:t>
            </a:r>
            <a:r>
              <a:rPr lang="lv-LV" dirty="0"/>
              <a:t> </a:t>
            </a:r>
            <a:r>
              <a:rPr lang="lv-LV" dirty="0" err="1"/>
              <a:t>being</a:t>
            </a:r>
            <a:r>
              <a:rPr lang="lv-LV" dirty="0"/>
              <a:t> </a:t>
            </a:r>
            <a:r>
              <a:rPr lang="lv-LV" dirty="0" err="1"/>
              <a:t>replaced</a:t>
            </a:r>
            <a:r>
              <a:rPr lang="lv-LV" dirty="0"/>
              <a:t> </a:t>
            </a:r>
            <a:r>
              <a:rPr lang="lv-LV" dirty="0" err="1"/>
              <a:t>by</a:t>
            </a:r>
            <a:r>
              <a:rPr lang="lv-LV" dirty="0"/>
              <a:t> </a:t>
            </a:r>
            <a:r>
              <a:rPr lang="lv-LV" dirty="0" err="1"/>
              <a:t>WebDAV</a:t>
            </a:r>
            <a:r>
              <a:rPr lang="lv-LV" dirty="0"/>
              <a:t>, no </a:t>
            </a:r>
            <a:r>
              <a:rPr lang="lv-LV" dirty="0" err="1"/>
              <a:t>need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GRID </a:t>
            </a:r>
            <a:r>
              <a:rPr lang="lv-LV" dirty="0" err="1"/>
              <a:t>type</a:t>
            </a:r>
            <a:r>
              <a:rPr lang="lv-LV" dirty="0"/>
              <a:t> </a:t>
            </a:r>
            <a:r>
              <a:rPr lang="lv-LV" dirty="0" err="1"/>
              <a:t>certificates</a:t>
            </a:r>
            <a:r>
              <a:rPr lang="lv-LV" dirty="0"/>
              <a:t> - </a:t>
            </a:r>
            <a:r>
              <a:rPr lang="lv-LV" dirty="0" err="1"/>
              <a:t>tokens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used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lv-LV" dirty="0" err="1"/>
              <a:t>authentification</a:t>
            </a:r>
            <a:r>
              <a:rPr lang="lv-LV" dirty="0"/>
              <a:t> </a:t>
            </a:r>
            <a:r>
              <a:rPr lang="lv-LV" dirty="0" err="1"/>
              <a:t>instead</a:t>
            </a:r>
            <a:endParaRPr lang="lv-LV" dirty="0"/>
          </a:p>
          <a:p>
            <a:r>
              <a:rPr lang="lv-LV" dirty="0" err="1"/>
              <a:t>Offline</a:t>
            </a:r>
            <a:r>
              <a:rPr lang="lv-LV" dirty="0"/>
              <a:t> </a:t>
            </a:r>
            <a:r>
              <a:rPr lang="lv-LV" dirty="0" err="1"/>
              <a:t>Compute</a:t>
            </a:r>
            <a:r>
              <a:rPr lang="lv-LV" dirty="0"/>
              <a:t> </a:t>
            </a:r>
            <a:r>
              <a:rPr lang="lv-LV" dirty="0" err="1"/>
              <a:t>software</a:t>
            </a:r>
            <a:r>
              <a:rPr lang="lv-LV" dirty="0"/>
              <a:t> </a:t>
            </a:r>
            <a:r>
              <a:rPr lang="lv-LV" dirty="0" err="1"/>
              <a:t>includes</a:t>
            </a:r>
            <a:r>
              <a:rPr lang="lv-LV" dirty="0"/>
              <a:t> </a:t>
            </a:r>
            <a:r>
              <a:rPr lang="lv-LV" dirty="0" err="1"/>
              <a:t>Machine-Learning</a:t>
            </a:r>
            <a:r>
              <a:rPr lang="lv-LV" dirty="0"/>
              <a:t> elements </a:t>
            </a:r>
          </a:p>
          <a:p>
            <a:r>
              <a:rPr lang="lv-LV" dirty="0" err="1"/>
              <a:t>Portability</a:t>
            </a:r>
            <a:r>
              <a:rPr lang="lv-LV" dirty="0"/>
              <a:t> </a:t>
            </a:r>
            <a:r>
              <a:rPr lang="lv-LV" dirty="0" err="1"/>
              <a:t>libraries</a:t>
            </a:r>
            <a:r>
              <a:rPr lang="lv-LV" dirty="0"/>
              <a:t> </a:t>
            </a:r>
            <a:r>
              <a:rPr lang="lv-LV" dirty="0" err="1"/>
              <a:t>like</a:t>
            </a:r>
            <a:r>
              <a:rPr lang="lv-LV" dirty="0"/>
              <a:t> </a:t>
            </a:r>
            <a:r>
              <a:rPr lang="lv-LV" dirty="0">
                <a:hlinkClick r:id="rId2"/>
              </a:rPr>
              <a:t>Alpaka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used</a:t>
            </a:r>
            <a:r>
              <a:rPr lang="lv-LV" dirty="0"/>
              <a:t> </a:t>
            </a:r>
            <a:r>
              <a:rPr lang="lv-LV" dirty="0" err="1"/>
              <a:t>that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CPU/GPU </a:t>
            </a:r>
            <a:r>
              <a:rPr lang="lv-LV" dirty="0" err="1"/>
              <a:t>cross-compatible</a:t>
            </a:r>
            <a:r>
              <a:rPr lang="lv-LV" dirty="0"/>
              <a:t> </a:t>
            </a:r>
            <a:r>
              <a:rPr lang="lv-LV" dirty="0" err="1"/>
              <a:t>with</a:t>
            </a:r>
            <a:r>
              <a:rPr lang="lv-LV" dirty="0"/>
              <a:t> </a:t>
            </a:r>
            <a:r>
              <a:rPr lang="lv-LV" dirty="0" err="1"/>
              <a:t>autodetection</a:t>
            </a:r>
            <a:endParaRPr lang="lv-LV" dirty="0"/>
          </a:p>
          <a:p>
            <a:r>
              <a:rPr lang="lv-LV" dirty="0" err="1"/>
              <a:t>Workloads</a:t>
            </a:r>
            <a:r>
              <a:rPr lang="lv-LV" dirty="0"/>
              <a:t> </a:t>
            </a:r>
            <a:r>
              <a:rPr lang="lv-LV" dirty="0" err="1"/>
              <a:t>can</a:t>
            </a:r>
            <a:r>
              <a:rPr lang="lv-LV" dirty="0"/>
              <a:t> </a:t>
            </a:r>
            <a:r>
              <a:rPr lang="lv-LV" dirty="0" err="1"/>
              <a:t>be</a:t>
            </a:r>
            <a:r>
              <a:rPr lang="lv-LV" dirty="0"/>
              <a:t> </a:t>
            </a:r>
            <a:r>
              <a:rPr lang="lv-LV" dirty="0" err="1"/>
              <a:t>distributed</a:t>
            </a:r>
            <a:r>
              <a:rPr lang="lv-LV" dirty="0"/>
              <a:t> </a:t>
            </a:r>
            <a:r>
              <a:rPr lang="lv-LV" dirty="0" err="1"/>
              <a:t>on</a:t>
            </a:r>
            <a:r>
              <a:rPr lang="lv-LV" dirty="0"/>
              <a:t> </a:t>
            </a:r>
            <a:r>
              <a:rPr lang="lv-LV" dirty="0" err="1"/>
              <a:t>Linux</a:t>
            </a:r>
            <a:r>
              <a:rPr lang="lv-LV" dirty="0"/>
              <a:t> </a:t>
            </a:r>
            <a:r>
              <a:rPr lang="lv-LV" dirty="0" err="1"/>
              <a:t>VMs</a:t>
            </a:r>
            <a:r>
              <a:rPr lang="lv-LV" dirty="0"/>
              <a:t> </a:t>
            </a:r>
            <a:r>
              <a:rPr lang="lv-LV" dirty="0" err="1"/>
              <a:t>or</a:t>
            </a:r>
            <a:r>
              <a:rPr lang="lv-LV" dirty="0"/>
              <a:t> «</a:t>
            </a:r>
            <a:r>
              <a:rPr lang="lv-LV" dirty="0" err="1"/>
              <a:t>thin</a:t>
            </a:r>
            <a:r>
              <a:rPr lang="lv-LV" dirty="0"/>
              <a:t>» </a:t>
            </a:r>
            <a:r>
              <a:rPr lang="lv-LV" dirty="0" err="1"/>
              <a:t>singularity</a:t>
            </a:r>
            <a:r>
              <a:rPr lang="lv-LV" dirty="0"/>
              <a:t> </a:t>
            </a:r>
            <a:r>
              <a:rPr lang="lv-LV" dirty="0" err="1"/>
              <a:t>containers</a:t>
            </a:r>
            <a:r>
              <a:rPr lang="lv-LV" dirty="0"/>
              <a:t> </a:t>
            </a:r>
            <a:r>
              <a:rPr lang="lv-LV" dirty="0" err="1"/>
              <a:t>with</a:t>
            </a:r>
            <a:r>
              <a:rPr lang="lv-LV" dirty="0"/>
              <a:t> </a:t>
            </a:r>
            <a:r>
              <a:rPr lang="lv-LV" dirty="0" err="1"/>
              <a:t>cvmfs</a:t>
            </a:r>
            <a:endParaRPr lang="lv-LV" dirty="0"/>
          </a:p>
          <a:p>
            <a:r>
              <a:rPr lang="lv-LV" dirty="0"/>
              <a:t>10G </a:t>
            </a:r>
            <a:r>
              <a:rPr lang="lv-LV" dirty="0" err="1"/>
              <a:t>data</a:t>
            </a:r>
            <a:r>
              <a:rPr lang="lv-LV" dirty="0"/>
              <a:t> </a:t>
            </a:r>
            <a:r>
              <a:rPr lang="lv-LV" dirty="0" err="1"/>
              <a:t>bandwidth</a:t>
            </a:r>
            <a:r>
              <a:rPr lang="lv-LV" dirty="0"/>
              <a:t> </a:t>
            </a:r>
            <a:r>
              <a:rPr lang="lv-LV" dirty="0" err="1"/>
              <a:t>is</a:t>
            </a:r>
            <a:r>
              <a:rPr lang="lv-LV" dirty="0"/>
              <a:t> </a:t>
            </a:r>
            <a:r>
              <a:rPr lang="lv-LV" dirty="0" err="1"/>
              <a:t>recommended</a:t>
            </a:r>
            <a:endParaRPr lang="lv-LV" dirty="0"/>
          </a:p>
          <a:p>
            <a:endParaRPr lang="lv-LV" dirty="0"/>
          </a:p>
          <a:p>
            <a:endParaRPr lang="lv-LV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2116" y="5048250"/>
            <a:ext cx="141959" cy="1222909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ED07E4-29D7-A951-BB81-A41963058E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8831" y="1996891"/>
            <a:ext cx="5041463" cy="36941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B8DDCF-9E2E-8CED-7995-2A8B66CC51B7}"/>
              </a:ext>
            </a:extLst>
          </p:cNvPr>
          <p:cNvSpPr txBox="1"/>
          <p:nvPr/>
        </p:nvSpPr>
        <p:spPr>
          <a:xfrm>
            <a:off x="6755794" y="5691067"/>
            <a:ext cx="48722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PATATRACK</a:t>
            </a:r>
            <a:r>
              <a:rPr lang="lv-LV" sz="1400" b="1" dirty="0"/>
              <a:t> </a:t>
            </a:r>
            <a:r>
              <a:rPr lang="en-US" sz="1400" b="1" dirty="0"/>
              <a:t>Pixel Track Reconstruction with </a:t>
            </a:r>
            <a:r>
              <a:rPr lang="en-US" sz="1400" b="1" dirty="0" err="1"/>
              <a:t>Alpaka</a:t>
            </a:r>
            <a:endParaRPr lang="en-US" sz="1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E553B9-AD12-8B2A-D1E0-213347C367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985" y="6628830"/>
            <a:ext cx="3164506" cy="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71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7BDE3-C0DC-D743-B705-169EA7DBF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09" y="520406"/>
            <a:ext cx="4497368" cy="1765696"/>
          </a:xfrm>
        </p:spPr>
        <p:txBody>
          <a:bodyPr>
            <a:normAutofit/>
          </a:bodyPr>
          <a:lstStyle/>
          <a:p>
            <a:r>
              <a:rPr lang="lv-LV" dirty="0" err="1"/>
              <a:t>Current</a:t>
            </a:r>
            <a:r>
              <a:rPr lang="lv-LV" dirty="0"/>
              <a:t> </a:t>
            </a:r>
            <a:r>
              <a:rPr lang="lv-LV" dirty="0" err="1"/>
              <a:t>partner</a:t>
            </a:r>
            <a:r>
              <a:rPr lang="lv-LV" dirty="0"/>
              <a:t> </a:t>
            </a:r>
            <a:r>
              <a:rPr lang="lv-LV" dirty="0" err="1"/>
              <a:t>involvement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7994D-8B8B-AB44-9FC7-0330D35F3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0583" y="729842"/>
            <a:ext cx="6743730" cy="5519956"/>
          </a:xfrm>
        </p:spPr>
        <p:txBody>
          <a:bodyPr anchor="ctr">
            <a:normAutofit fontScale="62500" lnSpcReduction="20000"/>
          </a:bodyPr>
          <a:lstStyle/>
          <a:p>
            <a:pPr>
              <a:spcAft>
                <a:spcPts val="1014"/>
              </a:spcAft>
            </a:pPr>
            <a:r>
              <a:rPr lang="en-US" dirty="0"/>
              <a:t>A technical feasibility study was carried out on the possibilities of combining HPC resources; 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lv-LV" dirty="0" err="1"/>
              <a:t>Resource</a:t>
            </a:r>
            <a:r>
              <a:rPr lang="lv-LV" dirty="0"/>
              <a:t> </a:t>
            </a:r>
            <a:r>
              <a:rPr lang="lv-LV" dirty="0" err="1"/>
              <a:t>allocation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SLA c</a:t>
            </a:r>
            <a:r>
              <a:rPr lang="en-US" dirty="0" err="1"/>
              <a:t>ontracts</a:t>
            </a:r>
            <a:r>
              <a:rPr lang="en-US" dirty="0"/>
              <a:t> concluded with Latvian partners – LU, VA, LNB, RTA; 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lv-LV" dirty="0"/>
              <a:t>C</a:t>
            </a:r>
            <a:r>
              <a:rPr lang="en-US" dirty="0" err="1"/>
              <a:t>ooperation</a:t>
            </a:r>
            <a:r>
              <a:rPr lang="en-US" dirty="0"/>
              <a:t> agreement </a:t>
            </a:r>
            <a:r>
              <a:rPr lang="lv-LV" dirty="0" err="1"/>
              <a:t>for</a:t>
            </a:r>
            <a:r>
              <a:rPr lang="lv-LV" dirty="0"/>
              <a:t> </a:t>
            </a:r>
            <a:r>
              <a:rPr lang="en-US" dirty="0"/>
              <a:t>feasibility study </a:t>
            </a:r>
            <a:r>
              <a:rPr lang="lv-LV" dirty="0" err="1"/>
              <a:t>concluded</a:t>
            </a:r>
            <a:r>
              <a:rPr lang="lv-LV" dirty="0"/>
              <a:t> </a:t>
            </a:r>
            <a:r>
              <a:rPr lang="en-US" dirty="0"/>
              <a:t>with Kaunas Technical University</a:t>
            </a:r>
            <a:r>
              <a:rPr lang="lv-LV" dirty="0"/>
              <a:t>, </a:t>
            </a:r>
            <a:r>
              <a:rPr lang="lv-LV" dirty="0" err="1"/>
              <a:t>agreement</a:t>
            </a:r>
            <a:r>
              <a:rPr lang="lv-LV" dirty="0"/>
              <a:t> </a:t>
            </a:r>
            <a:r>
              <a:rPr lang="lv-LV" dirty="0" err="1"/>
              <a:t>with</a:t>
            </a:r>
            <a:r>
              <a:rPr lang="lv-LV" dirty="0"/>
              <a:t> </a:t>
            </a:r>
            <a:r>
              <a:rPr lang="lv-LV" dirty="0" err="1"/>
              <a:t>Estonia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 </a:t>
            </a:r>
            <a:r>
              <a:rPr lang="lv-LV" dirty="0" err="1"/>
              <a:t>regarding</a:t>
            </a:r>
            <a:r>
              <a:rPr lang="lv-LV" dirty="0"/>
              <a:t> </a:t>
            </a:r>
            <a:r>
              <a:rPr lang="lv-LV" dirty="0" err="1"/>
              <a:t>consultancy</a:t>
            </a:r>
            <a:r>
              <a:rPr lang="en-US" dirty="0"/>
              <a:t>;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en-US" dirty="0"/>
              <a:t>Purchases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delivery</a:t>
            </a:r>
            <a:r>
              <a:rPr lang="lv-LV" dirty="0"/>
              <a:t> </a:t>
            </a:r>
            <a:r>
              <a:rPr lang="en-US" dirty="0"/>
              <a:t>of TIER2 HPC nodes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networking</a:t>
            </a:r>
            <a:r>
              <a:rPr lang="lv-LV" dirty="0"/>
              <a:t> </a:t>
            </a:r>
            <a:r>
              <a:rPr lang="lv-LV" dirty="0" err="1"/>
              <a:t>equipment</a:t>
            </a:r>
            <a:r>
              <a:rPr lang="lv-LV" dirty="0"/>
              <a:t> </a:t>
            </a:r>
            <a:r>
              <a:rPr lang="en-US" dirty="0"/>
              <a:t>have been made</a:t>
            </a:r>
            <a:r>
              <a:rPr lang="lv-LV" dirty="0"/>
              <a:t>, </a:t>
            </a:r>
            <a:r>
              <a:rPr lang="lv-LV" dirty="0" err="1"/>
              <a:t>some</a:t>
            </a:r>
            <a:r>
              <a:rPr lang="lv-LV" dirty="0"/>
              <a:t> </a:t>
            </a:r>
            <a:r>
              <a:rPr lang="lv-LV" dirty="0" err="1"/>
              <a:t>including</a:t>
            </a:r>
            <a:r>
              <a:rPr lang="lv-LV" dirty="0"/>
              <a:t> GPU </a:t>
            </a:r>
            <a:r>
              <a:rPr lang="lv-LV" dirty="0" err="1"/>
              <a:t>processors</a:t>
            </a:r>
            <a:r>
              <a:rPr lang="en-US" dirty="0"/>
              <a:t>; 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en-US" dirty="0"/>
              <a:t>P</a:t>
            </a:r>
            <a:r>
              <a:rPr lang="lv-LV" dirty="0" err="1"/>
              <a:t>lanned</a:t>
            </a:r>
            <a:r>
              <a:rPr lang="lv-LV" dirty="0"/>
              <a:t> p</a:t>
            </a:r>
            <a:r>
              <a:rPr lang="en-US" dirty="0" err="1"/>
              <a:t>articipation</a:t>
            </a:r>
            <a:r>
              <a:rPr lang="en-US" dirty="0"/>
              <a:t> of RTU and partners in activities at CERN, </a:t>
            </a:r>
            <a:r>
              <a:rPr lang="lv-LV" dirty="0" err="1"/>
              <a:t>Estonia</a:t>
            </a:r>
            <a:r>
              <a:rPr lang="lv-LV" dirty="0"/>
              <a:t>, </a:t>
            </a:r>
            <a:r>
              <a:rPr lang="en-US" dirty="0"/>
              <a:t>Lithuania and Latvia;</a:t>
            </a:r>
            <a:endParaRPr lang="lv-LV" dirty="0"/>
          </a:p>
          <a:p>
            <a:pPr>
              <a:spcAft>
                <a:spcPts val="1014"/>
              </a:spcAft>
            </a:pPr>
            <a:r>
              <a:rPr lang="lv-LV" dirty="0" err="1"/>
              <a:t>Doctorate</a:t>
            </a:r>
            <a:r>
              <a:rPr lang="lv-LV" dirty="0"/>
              <a:t> students </a:t>
            </a:r>
            <a:r>
              <a:rPr lang="lv-LV" dirty="0" err="1"/>
              <a:t>working</a:t>
            </a:r>
            <a:r>
              <a:rPr lang="lv-LV" dirty="0"/>
              <a:t> </a:t>
            </a:r>
            <a:r>
              <a:rPr lang="lv-LV" dirty="0" err="1"/>
              <a:t>for</a:t>
            </a:r>
            <a:r>
              <a:rPr lang="lv-LV" dirty="0"/>
              <a:t> CERN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involved</a:t>
            </a:r>
            <a:r>
              <a:rPr lang="lv-LV" dirty="0"/>
              <a:t> in </a:t>
            </a:r>
            <a:r>
              <a:rPr lang="lv-LV" dirty="0" err="1"/>
              <a:t>federated</a:t>
            </a:r>
            <a:r>
              <a:rPr lang="lv-LV" dirty="0"/>
              <a:t> TIER2 </a:t>
            </a:r>
            <a:r>
              <a:rPr lang="lv-LV" dirty="0" err="1"/>
              <a:t>site</a:t>
            </a:r>
            <a:r>
              <a:rPr lang="lv-LV" dirty="0"/>
              <a:t> </a:t>
            </a:r>
            <a:r>
              <a:rPr lang="lv-LV" dirty="0" err="1"/>
              <a:t>building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further</a:t>
            </a:r>
            <a:r>
              <a:rPr lang="lv-LV" dirty="0"/>
              <a:t> </a:t>
            </a:r>
            <a:r>
              <a:rPr lang="lv-LV" dirty="0" err="1"/>
              <a:t>operations</a:t>
            </a:r>
            <a:r>
              <a:rPr lang="lv-LV" dirty="0"/>
              <a:t> </a:t>
            </a:r>
            <a:r>
              <a:rPr lang="lv-LV" dirty="0" err="1"/>
              <a:t>management</a:t>
            </a:r>
            <a:r>
              <a:rPr lang="lv-LV" dirty="0"/>
              <a:t>;</a:t>
            </a:r>
          </a:p>
          <a:p>
            <a:pPr>
              <a:spcAft>
                <a:spcPts val="1014"/>
              </a:spcAft>
            </a:pPr>
            <a:r>
              <a:rPr lang="en-US" dirty="0"/>
              <a:t>Rebuilding the HPC platform and preparing the environment for HPC workflows is in progress</a:t>
            </a:r>
            <a:r>
              <a:rPr lang="lv-LV" dirty="0"/>
              <a:t>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is</a:t>
            </a:r>
            <a:r>
              <a:rPr lang="lv-LV" dirty="0"/>
              <a:t> </a:t>
            </a:r>
            <a:r>
              <a:rPr lang="lv-LV" dirty="0" err="1"/>
              <a:t>expected</a:t>
            </a:r>
            <a:r>
              <a:rPr lang="lv-LV" dirty="0"/>
              <a:t> to </a:t>
            </a:r>
            <a:r>
              <a:rPr lang="lv-LV" dirty="0" err="1"/>
              <a:t>be</a:t>
            </a:r>
            <a:r>
              <a:rPr lang="lv-LV" dirty="0"/>
              <a:t> </a:t>
            </a:r>
            <a:r>
              <a:rPr lang="lv-LV" dirty="0" err="1"/>
              <a:t>finished</a:t>
            </a:r>
            <a:r>
              <a:rPr lang="lv-LV" dirty="0"/>
              <a:t> in </a:t>
            </a:r>
            <a:r>
              <a:rPr lang="lv-LV" dirty="0" err="1"/>
              <a:t>May</a:t>
            </a:r>
            <a:r>
              <a:rPr lang="lv-LV" dirty="0"/>
              <a:t> 2023</a:t>
            </a:r>
            <a:r>
              <a:rPr lang="en-US" dirty="0"/>
              <a:t>.</a:t>
            </a:r>
            <a:endParaRPr lang="lv-LV" dirty="0"/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9C8C43D2-2D08-0CC2-6007-116ABBB34DEE}"/>
              </a:ext>
            </a:extLst>
          </p:cNvPr>
          <p:cNvSpPr txBox="1">
            <a:spLocks/>
          </p:cNvSpPr>
          <p:nvPr/>
        </p:nvSpPr>
        <p:spPr>
          <a:xfrm>
            <a:off x="10658475" y="6628830"/>
            <a:ext cx="1666875" cy="212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>
                <a:solidFill>
                  <a:srgbClr val="015551"/>
                </a:solidFill>
              </a:rPr>
              <a:t>Jānis Irbe janis.irbe@rtu.lv</a:t>
            </a:r>
            <a:endParaRPr lang="lv-LV" sz="1400" dirty="0">
              <a:solidFill>
                <a:srgbClr val="015551"/>
              </a:solidFill>
            </a:endParaRPr>
          </a:p>
        </p:txBody>
      </p:sp>
      <p:pic>
        <p:nvPicPr>
          <p:cNvPr id="1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92A07269-C18A-7845-8F57-4F3EAEFF5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10" y="3196422"/>
            <a:ext cx="1150224" cy="1150224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A4E9D384-1EF5-C13D-D433-417632B5C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12" y="2195844"/>
            <a:ext cx="1051522" cy="10285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8137A7-1F8F-CD14-E28C-02CDEC7C7A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3455" y="2892931"/>
            <a:ext cx="1666875" cy="2219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091ED6-42D3-4F91-AA5E-D7729E8AD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68" y="4192181"/>
            <a:ext cx="1647825" cy="9810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81C3CC3-B825-951E-54DC-B3D4AC624A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985" y="6628830"/>
            <a:ext cx="3164506" cy="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6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262" y="580977"/>
            <a:ext cx="10168128" cy="1179576"/>
          </a:xfrm>
        </p:spPr>
        <p:txBody>
          <a:bodyPr>
            <a:normAutofit/>
          </a:bodyPr>
          <a:lstStyle/>
          <a:p>
            <a:r>
              <a:rPr lang="lv-LV" dirty="0" err="1"/>
              <a:t>Thank</a:t>
            </a:r>
            <a:r>
              <a:rPr lang="lv-LV" dirty="0"/>
              <a:t> </a:t>
            </a:r>
            <a:r>
              <a:rPr lang="lv-LV" dirty="0" err="1"/>
              <a:t>you</a:t>
            </a:r>
            <a:r>
              <a:rPr lang="lv-LV" dirty="0"/>
              <a:t>!</a:t>
            </a:r>
          </a:p>
        </p:txBody>
      </p:sp>
      <p:pic>
        <p:nvPicPr>
          <p:cNvPr id="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248EF800-305C-86B1-C480-A60099A5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475" y="6628830"/>
            <a:ext cx="1666875" cy="2124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 janis.irbe@rtu.lv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1E5AC2-95E1-E5D1-3200-EE739BDA642F}"/>
              </a:ext>
            </a:extLst>
          </p:cNvPr>
          <p:cNvSpPr txBox="1"/>
          <p:nvPr/>
        </p:nvSpPr>
        <p:spPr>
          <a:xfrm>
            <a:off x="458468" y="2608109"/>
            <a:ext cx="616171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Jānis Irbe </a:t>
            </a:r>
            <a:endParaRPr lang="lv-LV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CMS TIER2 Latvia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manager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lv-LV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Riga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endParaRPr lang="lv-LV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Particle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lv-LV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lv-LV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j</a:t>
            </a:r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anis.irbe@rtu.lv</a:t>
            </a:r>
            <a:endParaRPr lang="lv-LV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https://www.rtu.lv/lv/aef</a:t>
            </a:r>
            <a:endParaRPr lang="lv-LV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lv-LV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89F08A-2B23-083E-46F4-89AB4F171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85" y="6628830"/>
            <a:ext cx="3164506" cy="21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039786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412426"/>
      </a:dk2>
      <a:lt2>
        <a:srgbClr val="E2E8E8"/>
      </a:lt2>
      <a:accent1>
        <a:srgbClr val="CB444A"/>
      </a:accent1>
      <a:accent2>
        <a:srgbClr val="BA6533"/>
      </a:accent2>
      <a:accent3>
        <a:srgbClr val="BCA23F"/>
      </a:accent3>
      <a:accent4>
        <a:srgbClr val="94AF30"/>
      </a:accent4>
      <a:accent5>
        <a:srgbClr val="6BB63D"/>
      </a:accent5>
      <a:accent6>
        <a:srgbClr val="33BA38"/>
      </a:accent6>
      <a:hlink>
        <a:srgbClr val="30918D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25869</TotalTime>
  <Words>488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Neue Haas Grotesk Text Pro</vt:lpstr>
      <vt:lpstr>AccentBoxVTI</vt:lpstr>
      <vt:lpstr>CERN CMS TIER2 Baltic project</vt:lpstr>
      <vt:lpstr>PowerPoint Presentation</vt:lpstr>
      <vt:lpstr>The goal</vt:lpstr>
      <vt:lpstr>Objectives   </vt:lpstr>
      <vt:lpstr>CMS compute requirements </vt:lpstr>
      <vt:lpstr>Changes in CMS TIER2 software</vt:lpstr>
      <vt:lpstr>Current partner involvement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CERN stratēģija </dc:title>
  <dc:creator>Toms Torims</dc:creator>
  <cp:lastModifiedBy>Jānis Irbe</cp:lastModifiedBy>
  <cp:revision>65</cp:revision>
  <dcterms:created xsi:type="dcterms:W3CDTF">2021-12-22T13:48:55Z</dcterms:created>
  <dcterms:modified xsi:type="dcterms:W3CDTF">2023-05-05T08:09:27Z</dcterms:modified>
</cp:coreProperties>
</file>