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48" r:id="rId2"/>
  </p:sldMasterIdLst>
  <p:notesMasterIdLst>
    <p:notesMasterId r:id="rId23"/>
  </p:notesMasterIdLst>
  <p:sldIdLst>
    <p:sldId id="256" r:id="rId3"/>
    <p:sldId id="350" r:id="rId4"/>
    <p:sldId id="329" r:id="rId5"/>
    <p:sldId id="341" r:id="rId6"/>
    <p:sldId id="359" r:id="rId7"/>
    <p:sldId id="260" r:id="rId8"/>
    <p:sldId id="267" r:id="rId9"/>
    <p:sldId id="257" r:id="rId10"/>
    <p:sldId id="266" r:id="rId11"/>
    <p:sldId id="258" r:id="rId12"/>
    <p:sldId id="262" r:id="rId13"/>
    <p:sldId id="263" r:id="rId14"/>
    <p:sldId id="361" r:id="rId15"/>
    <p:sldId id="360" r:id="rId16"/>
    <p:sldId id="259" r:id="rId17"/>
    <p:sldId id="261" r:id="rId18"/>
    <p:sldId id="362" r:id="rId19"/>
    <p:sldId id="268" r:id="rId20"/>
    <p:sldId id="265" r:id="rId21"/>
    <p:sldId id="36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07"/>
    <p:restoredTop sz="94291" autoAdjust="0"/>
  </p:normalViewPr>
  <p:slideViewPr>
    <p:cSldViewPr snapToGrid="0" snapToObjects="1">
      <p:cViewPr varScale="1">
        <p:scale>
          <a:sx n="104" d="100"/>
          <a:sy n="104" d="100"/>
        </p:scale>
        <p:origin x="13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416DE-AE08-4190-B6A9-48DB06542769}" type="datetimeFigureOut">
              <a:rPr lang="lt-LT" smtClean="0"/>
              <a:pPr/>
              <a:t>2023-05-04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76B57-9590-4A7F-A75F-14D28F170BAD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3084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11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81790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06530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71471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3757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76B57-9590-4A7F-A75F-14D28F170BAD}" type="slidenum">
              <a:rPr lang="lt-LT" smtClean="0"/>
              <a:pPr/>
              <a:t>18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62182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14147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1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b="0" i="0" dirty="0">
              <a:solidFill>
                <a:srgbClr val="575757"/>
              </a:solidFill>
              <a:effectLst/>
              <a:latin typeface="dinproregular"/>
            </a:endParaRPr>
          </a:p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57257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91907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98805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10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66058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lt-LT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26396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44759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F29E-CE60-432E-9212-1E2A927C63D4}" type="slidenum">
              <a:rPr lang="lt-LT" smtClean="0"/>
              <a:t>13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2750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B04D77-1F2B-CA43-BC67-DABEC2967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915D50F-8876-1D43-B32A-825FA9503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333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F235088-A9BF-8846-B39F-05732E131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E360A15-087A-914B-B725-F6A6248C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66C698D-D058-CF44-A61D-66BD3FEBC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7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37C03F-BB00-F645-9586-0EC222BD3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5D1D8AA-2CDA-B54A-90C5-D54A6400ED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35FCDC4-2058-FC4D-B94D-20A0EE057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3C6457E-2589-C348-AE61-BEEDB1BE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49E6CA-BC1C-B146-9818-7194A7593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0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7ACCFBC-0DAB-0247-AD1F-A750A15CBC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6E7D92F-F985-C84D-B693-E164028B9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7F97529-0880-1C4D-8FF6-7CF26D10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2E81D94-BDFE-8F45-8714-9D4C97EB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7284FDD-F79D-6C47-9AEA-6A2EC92A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15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9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2132DE-B905-1F41-95C8-EC435BD3F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B2F1BD8-79CF-C94A-929C-BC3BB5A3E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9CB7643-E106-D040-B41D-D578AFC98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AA263D-6E83-2B4B-B745-E4EC863E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C2DFD0-0A45-584A-90FC-84E3E1FA6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4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89826C-428F-F04F-8C44-E78A5FFC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DACC158-5D68-3A4F-B83C-AF48D15C3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33333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5EB204-6D4B-8844-8C9C-DEA4724E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05B9F60-9274-0C4B-8265-586B54FE2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26FD408-5B99-E643-92C5-670C53E6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F6F57D-D32C-544E-9D42-0ACDF6E92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0480E41-4CC3-8044-892E-5428C45AA3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0FFDC95-3884-3C4F-8047-F51CBA961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B2E5967-1490-D240-B0CC-28B19DF11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7C3A05-3812-9445-B140-F57680BE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ED9E636-E6C4-1F46-A2D4-F20ACBAB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8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6DB344-3549-CB4D-A8C1-FFD50EA5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C8971B5-ABD9-F943-A8F9-61EB61CBD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842F6BE-2B5E-A942-830B-80893BBA9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AF741AE-B5BB-4349-9120-566411DED6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E91BFDEC-0511-3448-BD02-2EA892900E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027F107-0380-5E4F-9EB7-810F6EC18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2A9D19F-4485-6449-9037-EF1AF186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C60E6AA-1739-C141-9A2B-F925FFC93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6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97E6D7-F832-B945-9703-786E9873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B1B0079-A0A9-D544-9A27-E6D38BAB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30741F9-F1AD-AC42-9113-FF99B1FC9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F852895-D4E0-B547-80A0-10295725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12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0F3B434-52B8-9D41-BC8F-9877377A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72C36EE-E4AD-274F-B8C7-D550CFF94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8D42C05-4A69-874A-89AB-E20D5390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8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4316D4-9060-EC41-B390-8A213E9F1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7F906F-6DF6-F74F-8AF4-4DABABD14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333333"/>
                </a:solidFill>
              </a:defRPr>
            </a:lvl1pPr>
            <a:lvl2pPr>
              <a:defRPr sz="2800">
                <a:solidFill>
                  <a:srgbClr val="333333"/>
                </a:solidFill>
              </a:defRPr>
            </a:lvl2pPr>
            <a:lvl3pPr>
              <a:defRPr sz="2400">
                <a:solidFill>
                  <a:srgbClr val="333333"/>
                </a:solidFill>
              </a:defRPr>
            </a:lvl3pPr>
            <a:lvl4pPr>
              <a:defRPr sz="2000">
                <a:solidFill>
                  <a:srgbClr val="333333"/>
                </a:solidFill>
              </a:defRPr>
            </a:lvl4pPr>
            <a:lvl5pPr>
              <a:defRPr sz="2000">
                <a:solidFill>
                  <a:srgbClr val="333333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21B2A5D-63A7-5444-BCC2-46694E211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E150E45-675D-0D40-B4BF-25CBC806B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2CA61B8-BBA6-184A-B4C2-094929402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787238C-4A69-AC47-B5D9-13E13C1F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6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5DBB8B-5D68-3A42-BA71-C4CC8A099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E561ABA-FB05-DD49-8D9F-F650CB7C24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D7F09AB-5AFA-4D4E-AD12-2E1FFB1F8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9E56FD0-0F83-D847-AD1C-CBD5E5F41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E62BDDD-68B9-B446-BDC2-515C80D7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D70B990-67F2-0348-B3C4-FB8ACF6E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4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82CA0D7-0759-6A40-BF25-2DB035444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D979507-A284-E143-84BE-7DAA44A27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A5AE599-FD11-ED44-82F9-1014E6BDE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6FCCA-0E18-3D4F-ADBB-C22F71E9127A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58C0127-ED4E-A34B-944E-F667FAF09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ACC1388-3B1C-1C4A-BFA3-45261EDFE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88DE3-234A-E844-95ED-41C4037FD4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="" xmlns:a16="http://schemas.microsoft.com/office/drawing/2014/main" id="{6ACA3004-F050-3743-BED6-27E69642B7A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1506" y="-9000"/>
            <a:ext cx="1221501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6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4BB869A-EA10-4543-8FD9-BD91F0EF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CAABDD3-AB66-4D40-8A33-1F71C1765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E3ADB16-0DF1-C946-BA05-393A130C95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73CF-730A-DF4C-9257-E169B08C373B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8F05ED6-4976-8940-9D23-56E4FE41C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9E743F5-FB4A-2348-9B9D-B794A05BF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6897-392F-3D45-862F-37B1611D26F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 screenshot of a computer game&#10;&#10;Description automatically generated with medium confidence">
            <a:extLst>
              <a:ext uri="{FF2B5EF4-FFF2-40B4-BE49-F238E27FC236}">
                <a16:creationId xmlns="" xmlns:a16="http://schemas.microsoft.com/office/drawing/2014/main" id="{A0862357-B924-1F40-9339-0D0F30981A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506" y="-9000"/>
            <a:ext cx="1221501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1540" y="2277373"/>
            <a:ext cx="11714671" cy="2769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4400" dirty="0">
                <a:latin typeface="Book Antiqua" pitchFamily="18" charset="0"/>
                <a:cs typeface="Arial" pitchFamily="34" charset="0"/>
              </a:rPr>
              <a:t>LSMU – CERN</a:t>
            </a:r>
          </a:p>
          <a:p>
            <a:pPr algn="ctr"/>
            <a:endParaRPr lang="lt-LT" sz="6000" dirty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9902" y="4998293"/>
            <a:ext cx="6685472" cy="1264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3600" dirty="0">
                <a:latin typeface="Book Antiqua" pitchFamily="18" charset="0"/>
                <a:cs typeface="Arial" pitchFamily="34" charset="0"/>
              </a:rPr>
              <a:t>Prof. dr. Rasa </a:t>
            </a:r>
            <a:r>
              <a:rPr lang="lt-LT" sz="3600" dirty="0" err="1">
                <a:latin typeface="Book Antiqua" pitchFamily="18" charset="0"/>
                <a:cs typeface="Arial" pitchFamily="34" charset="0"/>
              </a:rPr>
              <a:t>Ugenskienė</a:t>
            </a:r>
            <a:r>
              <a:rPr lang="lt-LT" sz="3600" dirty="0">
                <a:latin typeface="Book Antiqua" pitchFamily="18" charset="0"/>
                <a:cs typeface="Arial" pitchFamily="34" charset="0"/>
              </a:rPr>
              <a:t>;</a:t>
            </a:r>
          </a:p>
          <a:p>
            <a:pPr algn="ctr"/>
            <a:r>
              <a:rPr lang="lt-LT" sz="3600" dirty="0">
                <a:latin typeface="Book Antiqua" pitchFamily="18" charset="0"/>
                <a:cs typeface="Arial" pitchFamily="34" charset="0"/>
              </a:rPr>
              <a:t>Prof. dr. </a:t>
            </a:r>
            <a:r>
              <a:rPr lang="lt-LT" sz="3600" dirty="0" err="1">
                <a:latin typeface="Book Antiqua" pitchFamily="18" charset="0"/>
                <a:cs typeface="Arial" pitchFamily="34" charset="0"/>
              </a:rPr>
              <a:t>Elona</a:t>
            </a:r>
            <a:r>
              <a:rPr lang="lt-LT" sz="3600" dirty="0">
                <a:latin typeface="Book Antiqua" pitchFamily="18" charset="0"/>
                <a:cs typeface="Arial" pitchFamily="34" charset="0"/>
              </a:rPr>
              <a:t> Juozaitytė</a:t>
            </a:r>
          </a:p>
          <a:p>
            <a:pPr algn="ctr"/>
            <a:r>
              <a:rPr lang="lt-LT" sz="2000" dirty="0">
                <a:latin typeface="Book Antiqua" pitchFamily="18" charset="0"/>
                <a:cs typeface="Arial" pitchFamily="34" charset="0"/>
              </a:rPr>
              <a:t>2022-10-24</a:t>
            </a:r>
          </a:p>
        </p:txBody>
      </p:sp>
      <p:sp>
        <p:nvSpPr>
          <p:cNvPr id="5" name="Rectangle 4"/>
          <p:cNvSpPr/>
          <p:nvPr/>
        </p:nvSpPr>
        <p:spPr>
          <a:xfrm>
            <a:off x="241540" y="3674854"/>
            <a:ext cx="117146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ook Antiqua" pitchFamily="18" charset="0"/>
                <a:cs typeface="Arial" pitchFamily="34" charset="0"/>
              </a:rPr>
              <a:t>Activities from Lithuanian University of Health Sciences </a:t>
            </a:r>
            <a:endParaRPr lang="lt-LT" sz="4000" dirty="0">
              <a:solidFill>
                <a:schemeClr val="bg1"/>
              </a:solidFill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2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1A35C4-6B65-4F86-A413-A23E3F00E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CERN-LSMU PROJECT </a:t>
            </a:r>
            <a:r>
              <a:rPr lang="lt-LT" dirty="0" err="1"/>
              <a:t>No</a:t>
            </a:r>
            <a:r>
              <a:rPr lang="lt-LT" dirty="0"/>
              <a:t>.</a:t>
            </a:r>
            <a:r>
              <a:rPr lang="en-US" dirty="0"/>
              <a:t>3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9149C8B-738D-AC11-B059-941F2CD83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54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lt-LT" sz="2400" kern="50" dirty="0">
                <a:effectLst/>
                <a:ea typeface="SimSun" panose="02010600030101010101" pitchFamily="2" charset="-122"/>
                <a:cs typeface="Mangal" panose="02040503050203030202" pitchFamily="18" charset="0"/>
              </a:rPr>
              <a:t>2019.07.01 – 2020.12.31 </a:t>
            </a:r>
          </a:p>
          <a:p>
            <a:pPr marL="0" indent="0" algn="just">
              <a:buNone/>
            </a:pPr>
            <a:r>
              <a:rPr lang="lt-LT" sz="2400" kern="50" dirty="0">
                <a:ea typeface="SimSun" panose="02010600030101010101" pitchFamily="2" charset="-122"/>
              </a:rPr>
              <a:t>“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Molecular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mechanisms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resistance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radiotherapy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breast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cancer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cells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radio-sensitizing</a:t>
            </a:r>
            <a:r>
              <a:rPr lang="lt-LT" sz="2400" b="1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b="1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agents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lt-LT" sz="2400" kern="50" dirty="0" err="1">
                <a:ea typeface="SimSun" panose="02010600030101010101" pitchFamily="2" charset="-122"/>
              </a:rPr>
              <a:t>lt</a:t>
            </a:r>
            <a:r>
              <a:rPr lang="lt-LT" sz="2400" kern="50" dirty="0">
                <a:ea typeface="SimSun" panose="02010600030101010101" pitchFamily="2" charset="-122"/>
              </a:rPr>
              <a:t>. ,,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Molekuliniai mechanizmai lemiantys krūties vėžio atsparumą radioterapijai ir </a:t>
            </a:r>
            <a:r>
              <a:rPr lang="lt-LT" sz="2400" kern="50" dirty="0" err="1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radiojautrumą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didinančių medžiagų poveikio analizė</a:t>
            </a:r>
            <a:r>
              <a:rPr lang="lt-LT" sz="2400" kern="50" dirty="0">
                <a:ea typeface="SimSun" panose="02010600030101010101" pitchFamily="2" charset="-122"/>
                <a:cs typeface="Mangal" panose="02040503050203030202" pitchFamily="18" charset="0"/>
              </a:rPr>
              <a:t>“</a:t>
            </a:r>
            <a:r>
              <a:rPr lang="lt-LT" sz="2400" kern="50" dirty="0">
                <a:solidFill>
                  <a:srgbClr val="00000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73004D8-AB65-5D9B-73D9-377F5D39C0F0}"/>
              </a:ext>
            </a:extLst>
          </p:cNvPr>
          <p:cNvSpPr txBox="1"/>
          <p:nvPr/>
        </p:nvSpPr>
        <p:spPr>
          <a:xfrm>
            <a:off x="670111" y="4354632"/>
            <a:ext cx="108517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Th</a:t>
            </a:r>
            <a:r>
              <a:rPr lang="lt-LT" sz="2000" dirty="0"/>
              <a:t>e </a:t>
            </a:r>
            <a:r>
              <a:rPr lang="en-US" sz="2000" dirty="0"/>
              <a:t>aim</a:t>
            </a:r>
            <a:r>
              <a:rPr lang="lt-LT" sz="2000" dirty="0"/>
              <a:t>:</a:t>
            </a:r>
            <a:r>
              <a:rPr lang="en-US" sz="2000" dirty="0"/>
              <a:t> to analyze the substances which could decrease </a:t>
            </a:r>
            <a:r>
              <a:rPr lang="en-US" sz="2000" dirty="0" err="1"/>
              <a:t>radioresistance</a:t>
            </a:r>
            <a:r>
              <a:rPr lang="en-US" sz="2000" dirty="0"/>
              <a:t> in breast cancer cell lines (MDA-MB-231 and MCF-7). </a:t>
            </a:r>
          </a:p>
          <a:p>
            <a:pPr algn="just">
              <a:spcBef>
                <a:spcPts val="1200"/>
              </a:spcBef>
            </a:pPr>
            <a:r>
              <a:rPr lang="lt-LT" sz="2000" dirty="0"/>
              <a:t>T</a:t>
            </a:r>
            <a:r>
              <a:rPr lang="en-US" sz="2000" dirty="0"/>
              <a:t>wo phytochemicals were selected as potential </a:t>
            </a:r>
            <a:r>
              <a:rPr lang="en-US" sz="2000" dirty="0" err="1"/>
              <a:t>radiosensitizing</a:t>
            </a:r>
            <a:r>
              <a:rPr lang="en-US" sz="2000" dirty="0"/>
              <a:t> agents: </a:t>
            </a:r>
            <a:r>
              <a:rPr lang="en-US" sz="2000" u="sng" dirty="0"/>
              <a:t>resveratrol</a:t>
            </a:r>
            <a:r>
              <a:rPr lang="en-US" sz="2000" dirty="0"/>
              <a:t> (RSV) and </a:t>
            </a:r>
            <a:r>
              <a:rPr lang="en-US" sz="2000" u="sng" dirty="0"/>
              <a:t>kaempferol</a:t>
            </a:r>
            <a:r>
              <a:rPr lang="en-US" sz="2000" dirty="0"/>
              <a:t> (KMF).</a:t>
            </a:r>
            <a:endParaRPr lang="lt-L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9EFFEE-3DFA-E755-1886-4B80DE95D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10</a:t>
            </a:fld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53CADE5-FB15-1D62-112F-0D8B5E7DE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03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5F3CEE57-B19A-028E-345A-92534C8F39FA}"/>
              </a:ext>
            </a:extLst>
          </p:cNvPr>
          <p:cNvSpPr txBox="1"/>
          <p:nvPr/>
        </p:nvSpPr>
        <p:spPr>
          <a:xfrm>
            <a:off x="4556062" y="4731407"/>
            <a:ext cx="370138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Effect of </a:t>
            </a:r>
            <a:r>
              <a:rPr lang="lt-LT" sz="1200" i="1" dirty="0"/>
              <a:t>RSV </a:t>
            </a:r>
            <a:r>
              <a:rPr lang="en-US" sz="1200" i="1" dirty="0"/>
              <a:t>and ionizing radiation on the </a:t>
            </a:r>
            <a:r>
              <a:rPr lang="lt-LT" sz="1200" i="1" dirty="0" err="1"/>
              <a:t>apoptosis</a:t>
            </a:r>
            <a:endParaRPr lang="lt-LT" sz="1200" i="1" dirty="0"/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295FEE54-FB81-57D4-57A2-F094683544AD}"/>
              </a:ext>
            </a:extLst>
          </p:cNvPr>
          <p:cNvSpPr txBox="1"/>
          <p:nvPr/>
        </p:nvSpPr>
        <p:spPr>
          <a:xfrm>
            <a:off x="8342403" y="2161016"/>
            <a:ext cx="37248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In MDA-MB-231 cells, both </a:t>
            </a:r>
            <a:r>
              <a:rPr lang="en-US" sz="1600" b="1" dirty="0"/>
              <a:t>RSV</a:t>
            </a:r>
            <a:r>
              <a:rPr lang="en-US" sz="1600" dirty="0"/>
              <a:t> and </a:t>
            </a:r>
            <a:r>
              <a:rPr lang="lt-LT" sz="1600" dirty="0"/>
              <a:t>RSV+IR</a:t>
            </a:r>
            <a:r>
              <a:rPr lang="en-US" sz="1600" dirty="0"/>
              <a:t> combination increased apoptosis. </a:t>
            </a:r>
            <a:endParaRPr lang="lt-LT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4DBDDC2B-68C7-FC93-F385-47DAF0F14765}"/>
              </a:ext>
            </a:extLst>
          </p:cNvPr>
          <p:cNvSpPr txBox="1"/>
          <p:nvPr/>
        </p:nvSpPr>
        <p:spPr>
          <a:xfrm>
            <a:off x="142860" y="1716866"/>
            <a:ext cx="4254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RSV</a:t>
            </a:r>
            <a:r>
              <a:rPr lang="en-US" sz="1600" dirty="0"/>
              <a:t> and </a:t>
            </a:r>
            <a:r>
              <a:rPr lang="en-US" sz="1600" b="1" dirty="0"/>
              <a:t>RSV+IR </a:t>
            </a:r>
            <a:r>
              <a:rPr lang="en-US" sz="1600" dirty="0"/>
              <a:t>significantly reduced the viability of  cell lines. </a:t>
            </a:r>
            <a:endParaRPr lang="lt-LT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194C3CD1-C4EF-F7DE-C632-DEBEECAC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11</a:t>
            </a:fld>
            <a:endParaRPr lang="lt-LT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D700B663-558A-FDE1-9BFD-C05CE5554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30" y="2380030"/>
            <a:ext cx="3515017" cy="38265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742FE53-4E3F-3D21-FA25-FC030B5924D0}"/>
              </a:ext>
            </a:extLst>
          </p:cNvPr>
          <p:cNvSpPr txBox="1"/>
          <p:nvPr/>
        </p:nvSpPr>
        <p:spPr>
          <a:xfrm>
            <a:off x="512732" y="6184576"/>
            <a:ext cx="37013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Cell viability following exposure to 25, 50, 80 µM of RSV and IR (2 and 10 </a:t>
            </a:r>
            <a:r>
              <a:rPr lang="en-US" sz="1200" i="1" dirty="0" err="1"/>
              <a:t>Gy</a:t>
            </a:r>
            <a:r>
              <a:rPr lang="en-US" sz="1200" i="1" dirty="0"/>
              <a:t>)</a:t>
            </a:r>
            <a:endParaRPr lang="lt-LT" sz="1200" i="1" dirty="0"/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2C0981B7-145B-D764-32EF-B6FB892AE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D1230BD-FDCD-42F3-FBEF-D6BC8338EA6B}"/>
              </a:ext>
            </a:extLst>
          </p:cNvPr>
          <p:cNvSpPr txBox="1"/>
          <p:nvPr/>
        </p:nvSpPr>
        <p:spPr>
          <a:xfrm>
            <a:off x="8333324" y="152044"/>
            <a:ext cx="45805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3 results I </a:t>
            </a:r>
          </a:p>
        </p:txBody>
      </p:sp>
      <p:pic>
        <p:nvPicPr>
          <p:cNvPr id="13" name="Picture 8">
            <a:extLst>
              <a:ext uri="{FF2B5EF4-FFF2-40B4-BE49-F238E27FC236}">
                <a16:creationId xmlns="" xmlns:a16="http://schemas.microsoft.com/office/drawing/2014/main" id="{17AE2D61-6912-1C30-660E-76B1107A1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1311" y="2788257"/>
            <a:ext cx="3465256" cy="19425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4">
            <a:extLst>
              <a:ext uri="{FF2B5EF4-FFF2-40B4-BE49-F238E27FC236}">
                <a16:creationId xmlns="" xmlns:a16="http://schemas.microsoft.com/office/drawing/2014/main" id="{854B6000-71D2-A097-D688-6622EBD40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062" y="2772021"/>
            <a:ext cx="3515017" cy="19425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48426CE-F4A4-6017-A2F5-2D6F2424E8C2}"/>
              </a:ext>
            </a:extLst>
          </p:cNvPr>
          <p:cNvSpPr txBox="1"/>
          <p:nvPr/>
        </p:nvSpPr>
        <p:spPr>
          <a:xfrm>
            <a:off x="4349238" y="2179128"/>
            <a:ext cx="399316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In MCF-7 apoptosis was induced by </a:t>
            </a:r>
            <a:r>
              <a:rPr lang="lt-LT" sz="1600" b="1" dirty="0"/>
              <a:t>RSV</a:t>
            </a:r>
            <a:r>
              <a:rPr lang="en-US" sz="1600" dirty="0"/>
              <a:t>, but RSV + </a:t>
            </a:r>
            <a:r>
              <a:rPr lang="lt-LT" sz="1600" dirty="0"/>
              <a:t>IR</a:t>
            </a:r>
            <a:r>
              <a:rPr lang="en-US" sz="1600" dirty="0"/>
              <a:t> combination had no effect. </a:t>
            </a:r>
            <a:endParaRPr lang="lt-LT" sz="1600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60206CB-F0F5-B0BF-4C18-776E1585DAD0}"/>
              </a:ext>
            </a:extLst>
          </p:cNvPr>
          <p:cNvSpPr txBox="1"/>
          <p:nvPr/>
        </p:nvSpPr>
        <p:spPr>
          <a:xfrm>
            <a:off x="1773651" y="659875"/>
            <a:ext cx="9781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 effect of </a:t>
            </a:r>
            <a:r>
              <a:rPr lang="en-US" sz="3200" dirty="0" err="1"/>
              <a:t>restveratrol</a:t>
            </a:r>
            <a:r>
              <a:rPr lang="en-US" sz="3200" dirty="0"/>
              <a:t> (RSV) and RSV</a:t>
            </a:r>
            <a:r>
              <a:rPr lang="en-US" sz="3200" b="1" dirty="0"/>
              <a:t>+</a:t>
            </a:r>
            <a:r>
              <a:rPr lang="en-US" sz="3200" dirty="0"/>
              <a:t>IR on cell survival and apoptosis</a:t>
            </a:r>
            <a:endParaRPr lang="lt-LT" sz="3200" dirty="0"/>
          </a:p>
        </p:txBody>
      </p:sp>
    </p:spTree>
    <p:extLst>
      <p:ext uri="{BB962C8B-B14F-4D97-AF65-F5344CB8AC3E}">
        <p14:creationId xmlns:p14="http://schemas.microsoft.com/office/powerpoint/2010/main" val="380034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B87E8F5-70C0-131B-06F9-EAF5F2931B6D}"/>
              </a:ext>
            </a:extLst>
          </p:cNvPr>
          <p:cNvSpPr txBox="1"/>
          <p:nvPr/>
        </p:nvSpPr>
        <p:spPr>
          <a:xfrm>
            <a:off x="4560514" y="6222385"/>
            <a:ext cx="43228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Effect of </a:t>
            </a:r>
            <a:r>
              <a:rPr lang="lt-LT" sz="1200" i="1" dirty="0"/>
              <a:t>RSV</a:t>
            </a:r>
            <a:r>
              <a:rPr lang="en-US" sz="1200" i="1" dirty="0"/>
              <a:t> and ionizing radiation on the cell cycle</a:t>
            </a:r>
            <a:endParaRPr lang="lt-LT" sz="1200" i="1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0C541A3-38DD-65D0-0914-4F16F6D3CF5E}"/>
              </a:ext>
            </a:extLst>
          </p:cNvPr>
          <p:cNvGrpSpPr>
            <a:grpSpLocks noChangeAspect="1"/>
          </p:cNvGrpSpPr>
          <p:nvPr/>
        </p:nvGrpSpPr>
        <p:grpSpPr>
          <a:xfrm>
            <a:off x="3555755" y="1930492"/>
            <a:ext cx="6018551" cy="4236186"/>
            <a:chOff x="3535008" y="834794"/>
            <a:chExt cx="6207854" cy="4550827"/>
          </a:xfrm>
        </p:grpSpPr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0527B2C9-CB70-D2FF-329B-86B427CDE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5008" y="2355460"/>
              <a:ext cx="3113225" cy="15086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A035A799-3E60-523D-A03F-B8B1D96DA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35008" y="834794"/>
              <a:ext cx="3118551" cy="15086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71A7C66A-9CCE-BC71-FB4D-323E358E8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5008" y="3877007"/>
              <a:ext cx="3113225" cy="15086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711261E8-72C8-569D-55C2-9A3A73868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48232" y="2352093"/>
              <a:ext cx="3094629" cy="151775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925FE80B-A02A-679D-8FE7-4BE928981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48232" y="3877008"/>
              <a:ext cx="3094629" cy="15086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DAA556C1-B3F1-B2EE-40EF-1E548C6DB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48233" y="834794"/>
              <a:ext cx="3094629" cy="15086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554B9F2-BB74-C838-C579-0D6AC6CDCD4A}"/>
              </a:ext>
            </a:extLst>
          </p:cNvPr>
          <p:cNvSpPr txBox="1"/>
          <p:nvPr/>
        </p:nvSpPr>
        <p:spPr>
          <a:xfrm>
            <a:off x="645083" y="2373310"/>
            <a:ext cx="264333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b="1" dirty="0"/>
              <a:t>RSV</a:t>
            </a:r>
            <a:r>
              <a:rPr lang="en-US" sz="1600" dirty="0"/>
              <a:t> in combination with IR caused cell cycle arrest depending on cell line, </a:t>
            </a:r>
            <a:r>
              <a:rPr lang="lt-LT" sz="1600" dirty="0"/>
              <a:t>IR </a:t>
            </a:r>
            <a:r>
              <a:rPr lang="en-US" sz="1600" dirty="0"/>
              <a:t>dose, and</a:t>
            </a:r>
            <a:r>
              <a:rPr lang="lt-LT" sz="1600" dirty="0"/>
              <a:t> </a:t>
            </a:r>
            <a:r>
              <a:rPr lang="en-US" sz="1600" dirty="0"/>
              <a:t>RSV concentration.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38DB7991-3774-ED18-C8E6-A784C65D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12</a:t>
            </a:fld>
            <a:endParaRPr lang="lt-LT" dirty="0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2F197F2B-D160-5893-E3B7-4EE515DEDA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06B1FBC-4AC8-CCB9-B0C6-74FE07EDF837}"/>
              </a:ext>
            </a:extLst>
          </p:cNvPr>
          <p:cNvSpPr txBox="1"/>
          <p:nvPr/>
        </p:nvSpPr>
        <p:spPr>
          <a:xfrm>
            <a:off x="1836473" y="566797"/>
            <a:ext cx="955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effect of </a:t>
            </a:r>
            <a:r>
              <a:rPr lang="en-US" sz="3600" dirty="0" err="1"/>
              <a:t>restveratrol</a:t>
            </a:r>
            <a:r>
              <a:rPr lang="en-US" sz="3600" dirty="0"/>
              <a:t> (RSV) and RSV</a:t>
            </a:r>
            <a:r>
              <a:rPr lang="en-US" sz="3600" b="1" dirty="0"/>
              <a:t>+</a:t>
            </a:r>
            <a:r>
              <a:rPr lang="en-US" sz="3600" dirty="0"/>
              <a:t>IR effect on cell cycle delay</a:t>
            </a:r>
            <a:endParaRPr lang="lt-LT" sz="36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563B92C-D1A3-7CC4-706C-8D345349647C}"/>
              </a:ext>
            </a:extLst>
          </p:cNvPr>
          <p:cNvSpPr txBox="1"/>
          <p:nvPr/>
        </p:nvSpPr>
        <p:spPr>
          <a:xfrm>
            <a:off x="9149559" y="212791"/>
            <a:ext cx="2854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3 results II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2410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9363894-2E39-0C63-55B1-B7ED10FD17A8}"/>
              </a:ext>
            </a:extLst>
          </p:cNvPr>
          <p:cNvSpPr txBox="1"/>
          <p:nvPr/>
        </p:nvSpPr>
        <p:spPr>
          <a:xfrm>
            <a:off x="875297" y="2174657"/>
            <a:ext cx="4664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lt-LT" dirty="0"/>
              <a:t>RSV</a:t>
            </a:r>
            <a:r>
              <a:rPr lang="en-US" dirty="0"/>
              <a:t> did not cause changes in the expression of either </a:t>
            </a:r>
            <a:r>
              <a:rPr lang="en-US" i="1" dirty="0"/>
              <a:t>BCL-2</a:t>
            </a:r>
            <a:r>
              <a:rPr lang="en-US" dirty="0"/>
              <a:t> or </a:t>
            </a:r>
            <a:r>
              <a:rPr lang="en-US" i="1" dirty="0"/>
              <a:t>MCL-1 </a:t>
            </a:r>
            <a:r>
              <a:rPr lang="en-US" dirty="0"/>
              <a:t>genes</a:t>
            </a:r>
            <a:r>
              <a:rPr lang="lt-LT" dirty="0"/>
              <a:t> </a:t>
            </a:r>
            <a:r>
              <a:rPr lang="lt-LT" dirty="0" err="1"/>
              <a:t>on</a:t>
            </a:r>
            <a:r>
              <a:rPr lang="lt-LT" dirty="0"/>
              <a:t> MCF-7 </a:t>
            </a:r>
            <a:r>
              <a:rPr lang="lt-LT" dirty="0" err="1"/>
              <a:t>cells</a:t>
            </a:r>
            <a:r>
              <a:rPr lang="lt-LT" dirty="0"/>
              <a:t>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38DB7991-3774-ED18-C8E6-A784C65D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13</a:t>
            </a:fld>
            <a:endParaRPr lang="lt-LT" dirty="0"/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F1D379B4-198F-2269-F226-4C4CE003B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297" y="2882490"/>
            <a:ext cx="4664354" cy="258230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24FD733F-8DA2-7546-979F-8730AD0A4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259" y="2882490"/>
            <a:ext cx="4840404" cy="25823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478FE4A-BB2A-1E4F-F237-A1F98841CD7C}"/>
              </a:ext>
            </a:extLst>
          </p:cNvPr>
          <p:cNvSpPr txBox="1"/>
          <p:nvPr/>
        </p:nvSpPr>
        <p:spPr>
          <a:xfrm>
            <a:off x="713932" y="5526301"/>
            <a:ext cx="4664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Effect of RSV and ionizing radiation on BCL-2 and MCL-1 expression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FF52A88C-68EF-7D1B-A4EE-17A04072058B}"/>
              </a:ext>
            </a:extLst>
          </p:cNvPr>
          <p:cNvSpPr txBox="1"/>
          <p:nvPr/>
        </p:nvSpPr>
        <p:spPr>
          <a:xfrm>
            <a:off x="7046259" y="2174656"/>
            <a:ext cx="4664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RSV downregulated </a:t>
            </a:r>
            <a:r>
              <a:rPr lang="en-US" i="1" dirty="0"/>
              <a:t>BCL-2</a:t>
            </a:r>
            <a:r>
              <a:rPr lang="en-US" dirty="0"/>
              <a:t> gene expression on MDA-MB-231 cells.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2F197F2B-D160-5893-E3B7-4EE515DED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C3EC27F-E51A-A1DE-0FA1-714A86BBDBD7}"/>
              </a:ext>
            </a:extLst>
          </p:cNvPr>
          <p:cNvSpPr txBox="1"/>
          <p:nvPr/>
        </p:nvSpPr>
        <p:spPr>
          <a:xfrm>
            <a:off x="9167984" y="168314"/>
            <a:ext cx="2931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3 results III</a:t>
            </a:r>
            <a:endParaRPr lang="lt-LT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A5F34BB-68A4-5CA7-8EC4-FA279B581A21}"/>
              </a:ext>
            </a:extLst>
          </p:cNvPr>
          <p:cNvSpPr txBox="1"/>
          <p:nvPr/>
        </p:nvSpPr>
        <p:spPr>
          <a:xfrm>
            <a:off x="7046259" y="5504700"/>
            <a:ext cx="4664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Effect of RSV and ionizing radiation on BCL-2 and MCL-1 expression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1C4C0C4-BBA4-FB91-D36F-3BA9995873D9}"/>
              </a:ext>
            </a:extLst>
          </p:cNvPr>
          <p:cNvSpPr txBox="1"/>
          <p:nvPr/>
        </p:nvSpPr>
        <p:spPr>
          <a:xfrm>
            <a:off x="1682934" y="737601"/>
            <a:ext cx="100276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effect of </a:t>
            </a:r>
            <a:r>
              <a:rPr lang="en-US" sz="3200" dirty="0" err="1"/>
              <a:t>Restveratrol</a:t>
            </a:r>
            <a:r>
              <a:rPr lang="en-US" sz="3200" dirty="0"/>
              <a:t> (RSV) and RSV</a:t>
            </a:r>
            <a:r>
              <a:rPr lang="en-US" sz="3200" b="1" dirty="0"/>
              <a:t>+</a:t>
            </a:r>
            <a:r>
              <a:rPr lang="en-US" sz="3200" dirty="0"/>
              <a:t>IR effect on gene expression</a:t>
            </a:r>
            <a:endParaRPr lang="lt-LT" sz="3200" dirty="0"/>
          </a:p>
        </p:txBody>
      </p:sp>
    </p:spTree>
    <p:extLst>
      <p:ext uri="{BB962C8B-B14F-4D97-AF65-F5344CB8AC3E}">
        <p14:creationId xmlns:p14="http://schemas.microsoft.com/office/powerpoint/2010/main" val="659561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5E9E4BC3-69C3-4CA4-8237-968484E64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0203" y="2131245"/>
            <a:ext cx="3243993" cy="16348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194C3CD1-C4EF-F7DE-C632-DEBEECAC4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14</a:t>
            </a:fld>
            <a:endParaRPr lang="lt-LT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F71BC3B-1BF4-809C-27B6-66D05C186E37}"/>
              </a:ext>
            </a:extLst>
          </p:cNvPr>
          <p:cNvSpPr txBox="1"/>
          <p:nvPr/>
        </p:nvSpPr>
        <p:spPr>
          <a:xfrm>
            <a:off x="5332667" y="2246430"/>
            <a:ext cx="29885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KMF</a:t>
            </a:r>
            <a:r>
              <a:rPr lang="en-US" sz="1600" dirty="0"/>
              <a:t> did not induce</a:t>
            </a:r>
            <a:r>
              <a:rPr lang="lt-LT" sz="1600" dirty="0"/>
              <a:t> </a:t>
            </a:r>
            <a:r>
              <a:rPr lang="lt-LT" sz="1600" dirty="0" err="1"/>
              <a:t>significant</a:t>
            </a:r>
            <a:r>
              <a:rPr lang="en-US" sz="1600" dirty="0"/>
              <a:t> apoptosis of MCF-7 cells either alone or in combination with IR.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860E1F2-8EC5-5791-6BE9-B876CFF8B98D}"/>
              </a:ext>
            </a:extLst>
          </p:cNvPr>
          <p:cNvSpPr txBox="1"/>
          <p:nvPr/>
        </p:nvSpPr>
        <p:spPr>
          <a:xfrm>
            <a:off x="8472986" y="3729924"/>
            <a:ext cx="3259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Effect of KMF and ionizing radiation on the apoptosis</a:t>
            </a:r>
            <a:r>
              <a:rPr lang="lt-LT" sz="1200" i="1" dirty="0"/>
              <a:t> </a:t>
            </a:r>
            <a:r>
              <a:rPr lang="lt-LT" sz="1200" i="1" dirty="0" err="1"/>
              <a:t>of</a:t>
            </a:r>
            <a:r>
              <a:rPr lang="lt-LT" sz="1200" i="1" dirty="0"/>
              <a:t> </a:t>
            </a:r>
            <a:r>
              <a:rPr lang="en-US" sz="1200" i="1" dirty="0"/>
              <a:t>MCF-7 cells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9DDCE35-95B4-480D-8D24-8A0179D5ED91}"/>
              </a:ext>
            </a:extLst>
          </p:cNvPr>
          <p:cNvSpPr txBox="1"/>
          <p:nvPr/>
        </p:nvSpPr>
        <p:spPr>
          <a:xfrm>
            <a:off x="243118" y="1965092"/>
            <a:ext cx="47099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KMF</a:t>
            </a:r>
            <a:r>
              <a:rPr lang="en-US" sz="1600" dirty="0"/>
              <a:t> was effective only on MCF-7 cells. </a:t>
            </a:r>
          </a:p>
          <a:p>
            <a:pPr algn="ctr"/>
            <a:r>
              <a:rPr lang="en-US" sz="1600" dirty="0"/>
              <a:t>MDA-MB-231 cell line showed the resistance to KMF.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B3459B2-21E3-81F7-7D32-4D3AE22D1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21" y="2683362"/>
            <a:ext cx="4399732" cy="31219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0FCEEAB-E1FD-DD82-07CD-BB73946FC752}"/>
              </a:ext>
            </a:extLst>
          </p:cNvPr>
          <p:cNvSpPr txBox="1"/>
          <p:nvPr/>
        </p:nvSpPr>
        <p:spPr>
          <a:xfrm>
            <a:off x="430721" y="5805327"/>
            <a:ext cx="4522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Cell viability following exposure to 10, 20, 30, 40 µM of KMF and IR (2 and 10 </a:t>
            </a:r>
            <a:r>
              <a:rPr lang="en-US" sz="1200" i="1" dirty="0" err="1"/>
              <a:t>Gy</a:t>
            </a:r>
            <a:r>
              <a:rPr lang="en-US" sz="1200" i="1" dirty="0"/>
              <a:t>)</a:t>
            </a:r>
            <a:endParaRPr lang="lt-LT" sz="1200" i="1" dirty="0"/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2C0981B7-145B-D764-32EF-B6FB892AE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C218CD5-08F5-5118-A806-AB6754A53403}"/>
              </a:ext>
            </a:extLst>
          </p:cNvPr>
          <p:cNvSpPr txBox="1"/>
          <p:nvPr/>
        </p:nvSpPr>
        <p:spPr>
          <a:xfrm>
            <a:off x="9388074" y="174460"/>
            <a:ext cx="27111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3 results</a:t>
            </a:r>
          </a:p>
          <a:p>
            <a:r>
              <a:rPr lang="en-US" sz="2400" dirty="0"/>
              <a:t> </a:t>
            </a:r>
            <a:endParaRPr lang="lt-LT" sz="2400" dirty="0"/>
          </a:p>
        </p:txBody>
      </p:sp>
      <p:pic>
        <p:nvPicPr>
          <p:cNvPr id="8" name="Picture 12">
            <a:extLst>
              <a:ext uri="{FF2B5EF4-FFF2-40B4-BE49-F238E27FC236}">
                <a16:creationId xmlns="" xmlns:a16="http://schemas.microsoft.com/office/drawing/2014/main" id="{5FDD5097-5247-2B82-C32E-1A87DA0BDA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6457" y="4424495"/>
            <a:ext cx="3552125" cy="17316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7D75D67-71A1-5D7A-FFF2-079E17059799}"/>
              </a:ext>
            </a:extLst>
          </p:cNvPr>
          <p:cNvSpPr txBox="1"/>
          <p:nvPr/>
        </p:nvSpPr>
        <p:spPr>
          <a:xfrm>
            <a:off x="8270205" y="6173152"/>
            <a:ext cx="39822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Effect of </a:t>
            </a:r>
            <a:r>
              <a:rPr lang="lt-LT" sz="1600" i="1" dirty="0"/>
              <a:t>KMF</a:t>
            </a:r>
            <a:r>
              <a:rPr lang="en-US" sz="1600" i="1" dirty="0"/>
              <a:t> and ionizing radiation on the cell cycle</a:t>
            </a:r>
            <a:endParaRPr lang="lt-LT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71A549E-63BA-729C-EBFD-AA4711D36541}"/>
              </a:ext>
            </a:extLst>
          </p:cNvPr>
          <p:cNvSpPr txBox="1"/>
          <p:nvPr/>
        </p:nvSpPr>
        <p:spPr>
          <a:xfrm>
            <a:off x="5487561" y="4909660"/>
            <a:ext cx="27775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lt-LT" sz="1600" b="1" dirty="0"/>
              <a:t>KMF</a:t>
            </a:r>
            <a:r>
              <a:rPr lang="en-US" sz="1600" dirty="0"/>
              <a:t> did not induce cell cycle changes in MCF-7 either alone or in combination with </a:t>
            </a:r>
            <a:r>
              <a:rPr lang="lt-LT" sz="1600" dirty="0"/>
              <a:t>IR</a:t>
            </a:r>
            <a:r>
              <a:rPr lang="en-US" sz="1600" dirty="0"/>
              <a:t>.</a:t>
            </a:r>
            <a:endParaRPr lang="lt-LT" sz="16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F46A387-ADB2-9D32-556F-6013B29D5627}"/>
              </a:ext>
            </a:extLst>
          </p:cNvPr>
          <p:cNvSpPr txBox="1"/>
          <p:nvPr/>
        </p:nvSpPr>
        <p:spPr>
          <a:xfrm>
            <a:off x="1337716" y="744651"/>
            <a:ext cx="108542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The</a:t>
            </a:r>
            <a:r>
              <a:rPr lang="en-US" sz="2800" dirty="0"/>
              <a:t> effect of kaempferol (KMF) and KMF</a:t>
            </a:r>
            <a:r>
              <a:rPr lang="en-US" sz="2800" b="1" dirty="0"/>
              <a:t>+</a:t>
            </a:r>
            <a:r>
              <a:rPr lang="en-US" sz="2800" dirty="0"/>
              <a:t>IR effect on  cell survival, apoptosis and cell cycle delay</a:t>
            </a:r>
            <a:endParaRPr lang="lt-LT" sz="2800" dirty="0"/>
          </a:p>
        </p:txBody>
      </p:sp>
    </p:spTree>
    <p:extLst>
      <p:ext uri="{BB962C8B-B14F-4D97-AF65-F5344CB8AC3E}">
        <p14:creationId xmlns:p14="http://schemas.microsoft.com/office/powerpoint/2010/main" val="2444354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25B600-74F1-BFF1-0D95-32A9D2C2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0195"/>
          </a:xfrm>
        </p:spPr>
        <p:txBody>
          <a:bodyPr/>
          <a:lstStyle/>
          <a:p>
            <a:pPr algn="ctr"/>
            <a:r>
              <a:rPr lang="en-US" dirty="0"/>
              <a:t>LSMU-</a:t>
            </a:r>
            <a:r>
              <a:rPr lang="lt-LT" dirty="0"/>
              <a:t>CERN PROJECT </a:t>
            </a:r>
            <a:r>
              <a:rPr lang="lt-LT" dirty="0" err="1"/>
              <a:t>No</a:t>
            </a:r>
            <a:r>
              <a:rPr lang="lt-LT" dirty="0"/>
              <a:t>.</a:t>
            </a:r>
            <a:r>
              <a:rPr lang="en-US" dirty="0"/>
              <a:t>4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E4F7DCD-0843-D76A-A346-F34B7897C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9921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lt-LT" sz="2400" kern="100" dirty="0">
                <a:effectLst/>
                <a:ea typeface="SimSun" panose="02010600030101010101" pitchFamily="2" charset="-122"/>
                <a:cs typeface="Mangal" panose="02040503050203030202" pitchFamily="18" charset="0"/>
              </a:rPr>
              <a:t>2021.07.01 – 2022.12.31</a:t>
            </a:r>
          </a:p>
          <a:p>
            <a:pPr marL="0" indent="0" algn="just">
              <a:buNone/>
            </a:pPr>
            <a:r>
              <a:rPr lang="lt-LT" sz="2400" kern="50" dirty="0">
                <a:ea typeface="SimSun" panose="02010600030101010101" pitchFamily="2" charset="-122"/>
              </a:rPr>
              <a:t>“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The search for </a:t>
            </a:r>
            <a:r>
              <a:rPr lang="en-US" sz="2400" b="1" dirty="0" err="1">
                <a:effectLst/>
                <a:ea typeface="Times New Roman" panose="02020603050405020304" pitchFamily="18" charset="0"/>
              </a:rPr>
              <a:t>radiosensitizing</a:t>
            </a:r>
            <a:r>
              <a:rPr lang="en-US" sz="2400" b="1" dirty="0">
                <a:effectLst/>
                <a:ea typeface="Times New Roman" panose="02020603050405020304" pitchFamily="18" charset="0"/>
              </a:rPr>
              <a:t> phytochemicals and the analysis of their effect on apoptosis mechanism in breast cancer cells </a:t>
            </a:r>
            <a:r>
              <a:rPr lang="en-US" sz="2400" b="1" i="1" dirty="0">
                <a:effectLst/>
                <a:ea typeface="Times New Roman" panose="02020603050405020304" pitchFamily="18" charset="0"/>
              </a:rPr>
              <a:t>in vitro</a:t>
            </a:r>
            <a:r>
              <a:rPr lang="lt-LT" sz="2400" dirty="0">
                <a:effectLst/>
                <a:ea typeface="Times New Roman" panose="02020603050405020304" pitchFamily="18" charset="0"/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dirty="0">
                <a:effectLst/>
                <a:ea typeface="Times New Roman" panose="02020603050405020304" pitchFamily="18" charset="0"/>
              </a:rPr>
              <a:t>(</a:t>
            </a:r>
            <a:r>
              <a:rPr lang="lt-LT" sz="2400" kern="50" dirty="0" err="1">
                <a:ea typeface="SimSun" panose="02010600030101010101" pitchFamily="2" charset="-122"/>
              </a:rPr>
              <a:t>lt</a:t>
            </a:r>
            <a:r>
              <a:rPr lang="lt-LT" sz="2400" kern="50" dirty="0">
                <a:ea typeface="SimSun" panose="02010600030101010101" pitchFamily="2" charset="-122"/>
              </a:rPr>
              <a:t>. ,,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Radiojautrumą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didinančių 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fitocheminių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medžiagų paieška ir jų poveikio </a:t>
            </a:r>
            <a:r>
              <a:rPr lang="lt-LT" sz="2400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apoptozės</a:t>
            </a:r>
            <a:r>
              <a:rPr lang="lt-LT" sz="2400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mechanizmui analizė krūties vėžio ląstelėms </a:t>
            </a:r>
            <a:r>
              <a:rPr lang="lt-LT" sz="2400" i="1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lt-LT" sz="2400" i="1" kern="1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lt-LT" sz="2400" i="1" kern="100" dirty="0" err="1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vitro</a:t>
            </a:r>
            <a:r>
              <a:rPr lang="lt-LT" sz="2400" kern="100" dirty="0"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lt-LT" sz="2400" dirty="0">
              <a:effectLst/>
              <a:ea typeface="Times New Roman" panose="02020603050405020304" pitchFamily="18" charset="0"/>
            </a:endParaRPr>
          </a:p>
          <a:p>
            <a:endParaRPr lang="lt-LT" sz="24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506B8F9-6979-D891-B2CF-87F56AB0488E}"/>
              </a:ext>
            </a:extLst>
          </p:cNvPr>
          <p:cNvSpPr txBox="1"/>
          <p:nvPr/>
        </p:nvSpPr>
        <p:spPr>
          <a:xfrm>
            <a:off x="838199" y="4171076"/>
            <a:ext cx="1106658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/>
              <a:t>The purpose: to continue the search for </a:t>
            </a:r>
            <a:r>
              <a:rPr lang="en-US" sz="2000" dirty="0" err="1"/>
              <a:t>radiosensitizing</a:t>
            </a:r>
            <a:r>
              <a:rPr lang="en-US" sz="2000" dirty="0"/>
              <a:t> phytochemicals and their analysis on breast cancer cells. </a:t>
            </a:r>
          </a:p>
          <a:p>
            <a:pPr algn="just">
              <a:spcBef>
                <a:spcPts val="1200"/>
              </a:spcBef>
            </a:pPr>
            <a:r>
              <a:rPr lang="en-US" sz="2000" u="sng" dirty="0"/>
              <a:t>Sulforaphane</a:t>
            </a:r>
            <a:r>
              <a:rPr lang="en-US" sz="2000" dirty="0"/>
              <a:t> (SFN), which is one of the strongest natural antioxidants, was chosen for this study. </a:t>
            </a:r>
          </a:p>
          <a:p>
            <a:pPr algn="just">
              <a:spcBef>
                <a:spcPts val="1200"/>
              </a:spcBef>
            </a:pPr>
            <a:r>
              <a:rPr lang="en-US" sz="2000" dirty="0">
                <a:effectLst/>
                <a:ea typeface="Calibri" panose="020F0502020204030204" pitchFamily="34" charset="0"/>
              </a:rPr>
              <a:t>Cell viability, the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i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ntensity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of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apoptosis</a:t>
            </a:r>
            <a:r>
              <a:rPr lang="lt-LT" sz="2000" dirty="0">
                <a:effectLst/>
                <a:ea typeface="Calibri" panose="020F0502020204030204" pitchFamily="34" charset="0"/>
              </a:rPr>
              <a:t>,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apoptosis-related</a:t>
            </a:r>
            <a:r>
              <a:rPr lang="lt-LT" sz="2000" dirty="0">
                <a:effectLst/>
                <a:ea typeface="Calibri" panose="020F0502020204030204" pitchFamily="34" charset="0"/>
              </a:rPr>
              <a:t> gene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expression</a:t>
            </a:r>
            <a:r>
              <a:rPr lang="lt-LT" sz="2000" dirty="0">
                <a:effectLst/>
                <a:ea typeface="Calibri" panose="020F0502020204030204" pitchFamily="34" charset="0"/>
              </a:rPr>
              <a:t> at RNA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and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protein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levels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following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the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combined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effect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of</a:t>
            </a:r>
            <a:r>
              <a:rPr lang="lt-LT" sz="2000" dirty="0">
                <a:effectLst/>
                <a:ea typeface="Calibri" panose="020F0502020204030204" pitchFamily="34" charset="0"/>
              </a:rPr>
              <a:t> SFN</a:t>
            </a:r>
            <a:r>
              <a:rPr lang="en-US" sz="2000" dirty="0">
                <a:effectLst/>
                <a:ea typeface="Calibri" panose="020F0502020204030204" pitchFamily="34" charset="0"/>
              </a:rPr>
              <a:t> and ionizing radiation </a:t>
            </a:r>
            <a:r>
              <a:rPr lang="lt-LT" sz="2000" dirty="0">
                <a:effectLst/>
                <a:ea typeface="Calibri" panose="020F0502020204030204" pitchFamily="34" charset="0"/>
              </a:rPr>
              <a:t>are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currently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under</a:t>
            </a:r>
            <a:r>
              <a:rPr lang="lt-LT" sz="2000" dirty="0">
                <a:effectLst/>
                <a:ea typeface="Calibri" panose="020F0502020204030204" pitchFamily="34" charset="0"/>
              </a:rPr>
              <a:t> </a:t>
            </a:r>
            <a:r>
              <a:rPr lang="lt-LT" sz="2000" dirty="0" err="1">
                <a:effectLst/>
                <a:ea typeface="Calibri" panose="020F0502020204030204" pitchFamily="34" charset="0"/>
              </a:rPr>
              <a:t>investigation</a:t>
            </a:r>
            <a:r>
              <a:rPr lang="en-US" sz="2000" dirty="0">
                <a:effectLst/>
                <a:ea typeface="Calibri" panose="020F0502020204030204" pitchFamily="34" charset="0"/>
              </a:rPr>
              <a:t> on </a:t>
            </a:r>
            <a:r>
              <a:rPr lang="en-US" sz="2000" dirty="0"/>
              <a:t>MDA-MB-231 and MCF-7 breast cancer cells</a:t>
            </a:r>
            <a:r>
              <a:rPr lang="en-US" sz="2000" dirty="0">
                <a:effectLst/>
                <a:ea typeface="Calibri" panose="020F0502020204030204" pitchFamily="34" charset="0"/>
              </a:rPr>
              <a:t>.</a:t>
            </a:r>
            <a:endParaRPr lang="lt-LT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3862C1D-DDCD-3C3C-6648-E1EC24DA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15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E038665-069C-103A-6F52-874A21486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19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594AF56-1CC9-4E0B-14B4-C6B7695CC70D}"/>
              </a:ext>
            </a:extLst>
          </p:cNvPr>
          <p:cNvSpPr txBox="1"/>
          <p:nvPr/>
        </p:nvSpPr>
        <p:spPr>
          <a:xfrm>
            <a:off x="1197401" y="6169723"/>
            <a:ext cx="3642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Cell viability following exposure to </a:t>
            </a:r>
            <a:r>
              <a:rPr lang="lt-LT" sz="1400" i="1" dirty="0">
                <a:effectLst/>
                <a:ea typeface="Calibri" panose="020F0502020204030204" pitchFamily="34" charset="0"/>
              </a:rPr>
              <a:t>SFN</a:t>
            </a:r>
            <a:r>
              <a:rPr lang="en-US" sz="1400" i="1" dirty="0">
                <a:effectLst/>
                <a:ea typeface="Calibri" panose="020F0502020204030204" pitchFamily="34" charset="0"/>
              </a:rPr>
              <a:t> and ionizing radiation</a:t>
            </a:r>
            <a:endParaRPr lang="lt-LT" sz="1400" i="1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FD14C10-338E-1A06-92B5-AC39A410E11A}"/>
              </a:ext>
            </a:extLst>
          </p:cNvPr>
          <p:cNvGrpSpPr>
            <a:grpSpLocks noChangeAspect="1"/>
          </p:cNvGrpSpPr>
          <p:nvPr/>
        </p:nvGrpSpPr>
        <p:grpSpPr>
          <a:xfrm>
            <a:off x="7348283" y="2419700"/>
            <a:ext cx="4108490" cy="3698237"/>
            <a:chOff x="4460108" y="3093712"/>
            <a:chExt cx="3598042" cy="3214880"/>
          </a:xfrm>
        </p:grpSpPr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C950FDE4-EC7D-D826-4E62-06B152BFE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0108" y="4670595"/>
              <a:ext cx="3598042" cy="163799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B3C4CEC8-3872-34AF-3BF9-B22CBD357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0108" y="3093712"/>
              <a:ext cx="3598042" cy="157688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072C999-BF13-11F3-4D63-A3DE312314F2}"/>
              </a:ext>
            </a:extLst>
          </p:cNvPr>
          <p:cNvSpPr txBox="1"/>
          <p:nvPr/>
        </p:nvSpPr>
        <p:spPr>
          <a:xfrm>
            <a:off x="7584367" y="6151571"/>
            <a:ext cx="34567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sz="1400" i="1" dirty="0"/>
              <a:t>E</a:t>
            </a:r>
            <a:r>
              <a:rPr lang="en-US" sz="1400" i="1" dirty="0" err="1"/>
              <a:t>ffect</a:t>
            </a:r>
            <a:r>
              <a:rPr lang="en-US" sz="1400" i="1" dirty="0"/>
              <a:t> of </a:t>
            </a:r>
            <a:r>
              <a:rPr lang="lt-LT" sz="1400" i="1" dirty="0"/>
              <a:t>SFN</a:t>
            </a:r>
            <a:r>
              <a:rPr lang="en-US" sz="1400" i="1" dirty="0"/>
              <a:t> and ionizing radiation on apoptosis</a:t>
            </a:r>
            <a:endParaRPr lang="lt-LT" sz="1400" i="1" dirty="0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084C1D4-B34F-05DE-34D3-D2718D4C0F3A}"/>
              </a:ext>
            </a:extLst>
          </p:cNvPr>
          <p:cNvSpPr txBox="1"/>
          <p:nvPr/>
        </p:nvSpPr>
        <p:spPr>
          <a:xfrm>
            <a:off x="7154379" y="1595005"/>
            <a:ext cx="4825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SNF and SNF + I</a:t>
            </a:r>
            <a:r>
              <a:rPr lang="lt-LT" sz="1600" dirty="0"/>
              <a:t>R</a:t>
            </a:r>
            <a:r>
              <a:rPr lang="en-US" sz="1600" dirty="0"/>
              <a:t>  </a:t>
            </a:r>
            <a:r>
              <a:rPr lang="en-US" sz="1600" b="1" dirty="0"/>
              <a:t>increases apoptosis.</a:t>
            </a:r>
          </a:p>
          <a:p>
            <a:pPr algn="just"/>
            <a:r>
              <a:rPr lang="en-US" sz="1600" dirty="0"/>
              <a:t>The combination of 50 µM SFN and 2 </a:t>
            </a:r>
            <a:r>
              <a:rPr lang="en-US" sz="1600" dirty="0" err="1"/>
              <a:t>Gy</a:t>
            </a:r>
            <a:r>
              <a:rPr lang="en-US" sz="1600" dirty="0"/>
              <a:t> IR was the most effective.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BC1F2B5A-2CAE-0721-C531-9FAB09077BD2}"/>
              </a:ext>
            </a:extLst>
          </p:cNvPr>
          <p:cNvSpPr txBox="1"/>
          <p:nvPr/>
        </p:nvSpPr>
        <p:spPr>
          <a:xfrm>
            <a:off x="1535730" y="1858865"/>
            <a:ext cx="3631707" cy="9079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dirty="0"/>
              <a:t>SNF and SNF + I</a:t>
            </a:r>
            <a:r>
              <a:rPr lang="lt-LT" sz="1600" dirty="0"/>
              <a:t>R</a:t>
            </a:r>
            <a:r>
              <a:rPr lang="en-US" sz="1600" dirty="0"/>
              <a:t>  </a:t>
            </a:r>
            <a:r>
              <a:rPr lang="en-US" sz="1600" b="1" dirty="0"/>
              <a:t>decreased</a:t>
            </a:r>
            <a:r>
              <a:rPr lang="en-US" sz="1600" dirty="0"/>
              <a:t> </a:t>
            </a:r>
            <a:r>
              <a:rPr lang="en-US" sz="1600" b="1" dirty="0"/>
              <a:t>cell</a:t>
            </a:r>
            <a:r>
              <a:rPr lang="en-US" sz="1600" dirty="0"/>
              <a:t> </a:t>
            </a:r>
            <a:r>
              <a:rPr lang="en-US" sz="1600" b="1" dirty="0" smtClean="0"/>
              <a:t>viability</a:t>
            </a:r>
            <a:r>
              <a:rPr lang="lt-LT" sz="1600" b="1" dirty="0" smtClean="0"/>
              <a:t> </a:t>
            </a:r>
            <a:r>
              <a:rPr lang="lt-LT" sz="1600" b="1" dirty="0" err="1" smtClean="0"/>
              <a:t>in</a:t>
            </a:r>
            <a:r>
              <a:rPr lang="lt-LT" sz="1600" b="1" dirty="0" smtClean="0"/>
              <a:t> MDA-MB-231 </a:t>
            </a:r>
            <a:r>
              <a:rPr lang="lt-LT" sz="1600" b="1" dirty="0" err="1" smtClean="0"/>
              <a:t>cells</a:t>
            </a:r>
            <a:endParaRPr lang="en-US" sz="1600" b="1" dirty="0"/>
          </a:p>
          <a:p>
            <a:pPr algn="just">
              <a:spcBef>
                <a:spcPts val="600"/>
              </a:spcBef>
            </a:pPr>
            <a:endParaRPr lang="en-US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3F84350C-7335-99CF-AF1D-6150C51DE049}"/>
              </a:ext>
            </a:extLst>
          </p:cNvPr>
          <p:cNvGrpSpPr>
            <a:grpSpLocks noChangeAspect="1"/>
          </p:cNvGrpSpPr>
          <p:nvPr/>
        </p:nvGrpSpPr>
        <p:grpSpPr>
          <a:xfrm>
            <a:off x="1447377" y="2460506"/>
            <a:ext cx="3808414" cy="3719187"/>
            <a:chOff x="185742" y="1256278"/>
            <a:chExt cx="4986960" cy="4870121"/>
          </a:xfrm>
        </p:grpSpPr>
        <p:pic>
          <p:nvPicPr>
            <p:cNvPr id="2" name="Picture 1">
              <a:extLst>
                <a:ext uri="{FF2B5EF4-FFF2-40B4-BE49-F238E27FC236}">
                  <a16:creationId xmlns="" xmlns:a16="http://schemas.microsoft.com/office/drawing/2014/main" id="{5A24A416-DF5C-4684-E047-83DCD0AB6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742" y="1256278"/>
              <a:ext cx="4986960" cy="245690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E901159A-EC54-5650-D982-06209A5D7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5742" y="3669498"/>
              <a:ext cx="4986960" cy="2456901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EED1F5-61EC-749D-B3AC-D0142458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16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E000869-2C28-DA28-5BBB-470F4C87D3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303B7BD-52C3-F319-85E2-C35B2CE5FBB3}"/>
              </a:ext>
            </a:extLst>
          </p:cNvPr>
          <p:cNvSpPr txBox="1"/>
          <p:nvPr/>
        </p:nvSpPr>
        <p:spPr>
          <a:xfrm>
            <a:off x="9213221" y="136525"/>
            <a:ext cx="29332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4 results I</a:t>
            </a:r>
            <a:endParaRPr lang="lt-LT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8942714-06CC-0C4A-313C-C6FFDD67C92A}"/>
              </a:ext>
            </a:extLst>
          </p:cNvPr>
          <p:cNvSpPr txBox="1"/>
          <p:nvPr/>
        </p:nvSpPr>
        <p:spPr>
          <a:xfrm>
            <a:off x="1535730" y="627562"/>
            <a:ext cx="101649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The effect of sulforaphane (SFN) and SFN</a:t>
            </a:r>
            <a:r>
              <a:rPr lang="en-US" sz="3200" b="1" dirty="0"/>
              <a:t> +</a:t>
            </a:r>
            <a:r>
              <a:rPr lang="en-US" sz="3200" dirty="0"/>
              <a:t> IR on cell survival and apoptosis</a:t>
            </a:r>
            <a:endParaRPr lang="lt-LT" sz="3200" dirty="0"/>
          </a:p>
        </p:txBody>
      </p:sp>
    </p:spTree>
    <p:extLst>
      <p:ext uri="{BB962C8B-B14F-4D97-AF65-F5344CB8AC3E}">
        <p14:creationId xmlns:p14="http://schemas.microsoft.com/office/powerpoint/2010/main" val="1472288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D8EC5C89-DBB3-F835-1645-02E77AECD63D}"/>
              </a:ext>
            </a:extLst>
          </p:cNvPr>
          <p:cNvGrpSpPr>
            <a:grpSpLocks noChangeAspect="1"/>
          </p:cNvGrpSpPr>
          <p:nvPr/>
        </p:nvGrpSpPr>
        <p:grpSpPr>
          <a:xfrm>
            <a:off x="4422057" y="2151818"/>
            <a:ext cx="4311285" cy="3880782"/>
            <a:chOff x="4530738" y="228384"/>
            <a:chExt cx="7268589" cy="6542783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6368EBC0-3312-BB92-2F5A-37A6EE01C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0738" y="228384"/>
              <a:ext cx="7268589" cy="30865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328F2DCD-3DE2-6F0B-A441-AB8D52941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0738" y="3329673"/>
              <a:ext cx="7268589" cy="34414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2C561ECD-40A4-0C6E-E26A-90B0F2CE3C42}"/>
              </a:ext>
            </a:extLst>
          </p:cNvPr>
          <p:cNvSpPr txBox="1"/>
          <p:nvPr/>
        </p:nvSpPr>
        <p:spPr>
          <a:xfrm>
            <a:off x="4604710" y="6032600"/>
            <a:ext cx="3945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sz="1600" i="1" dirty="0"/>
              <a:t>E</a:t>
            </a:r>
            <a:r>
              <a:rPr lang="en-US" sz="1600" i="1" dirty="0" err="1"/>
              <a:t>ffect</a:t>
            </a:r>
            <a:r>
              <a:rPr lang="en-US" sz="1600" i="1" dirty="0"/>
              <a:t> of </a:t>
            </a:r>
            <a:r>
              <a:rPr lang="lt-LT" sz="1600" i="1" dirty="0"/>
              <a:t>SFN</a:t>
            </a:r>
            <a:r>
              <a:rPr lang="en-US" sz="1600" i="1" dirty="0"/>
              <a:t> and IR on BCL-2 gene expression</a:t>
            </a:r>
            <a:endParaRPr lang="lt-LT" sz="1600" i="1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1F986F5E-9C12-C361-09E3-54CEFBBB53AA}"/>
              </a:ext>
            </a:extLst>
          </p:cNvPr>
          <p:cNvSpPr txBox="1"/>
          <p:nvPr/>
        </p:nvSpPr>
        <p:spPr>
          <a:xfrm>
            <a:off x="345015" y="2485265"/>
            <a:ext cx="36126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SFN </a:t>
            </a:r>
            <a:r>
              <a:rPr lang="lt-LT" dirty="0" err="1"/>
              <a:t>and</a:t>
            </a:r>
            <a:r>
              <a:rPr lang="lt-LT" dirty="0"/>
              <a:t> SFN</a:t>
            </a:r>
            <a:r>
              <a:rPr lang="en-US" dirty="0"/>
              <a:t>+IR </a:t>
            </a:r>
            <a:r>
              <a:rPr lang="en-US" b="1" dirty="0"/>
              <a:t>decreased the expression of </a:t>
            </a:r>
            <a:r>
              <a:rPr lang="en-US" b="1" i="1" dirty="0"/>
              <a:t>BCL-2</a:t>
            </a:r>
            <a:r>
              <a:rPr lang="en-US" b="1" dirty="0"/>
              <a:t> gene </a:t>
            </a:r>
            <a:r>
              <a:rPr lang="en-US" dirty="0"/>
              <a:t>in both cell lines.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EED1F5-61EC-749D-B3AC-D0142458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17</a:t>
            </a:fld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E000869-2C28-DA28-5BBB-470F4C87D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66503F9-E0BB-AF60-38F7-70C9DAB690D9}"/>
              </a:ext>
            </a:extLst>
          </p:cNvPr>
          <p:cNvSpPr txBox="1"/>
          <p:nvPr/>
        </p:nvSpPr>
        <p:spPr>
          <a:xfrm>
            <a:off x="8966580" y="170969"/>
            <a:ext cx="3132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lt-LT" sz="2400" dirty="0"/>
              <a:t> </a:t>
            </a:r>
            <a:r>
              <a:rPr lang="lt-LT" sz="2400" dirty="0" err="1"/>
              <a:t>No</a:t>
            </a:r>
            <a:r>
              <a:rPr lang="lt-LT" sz="2400" dirty="0"/>
              <a:t>.</a:t>
            </a:r>
            <a:r>
              <a:rPr lang="en-US" sz="2400" dirty="0"/>
              <a:t>4 results II</a:t>
            </a:r>
            <a:endParaRPr lang="lt-LT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88C57CA6-91D4-D6CA-C229-85C5371AB1D0}"/>
              </a:ext>
            </a:extLst>
          </p:cNvPr>
          <p:cNvSpPr txBox="1"/>
          <p:nvPr/>
        </p:nvSpPr>
        <p:spPr>
          <a:xfrm>
            <a:off x="1339933" y="680395"/>
            <a:ext cx="11024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effect of sulforaphane (SFN) and SFN</a:t>
            </a:r>
            <a:r>
              <a:rPr lang="en-US" sz="3600" b="1" dirty="0"/>
              <a:t>+</a:t>
            </a:r>
            <a:r>
              <a:rPr lang="en-US" sz="3600" dirty="0"/>
              <a:t>IR on </a:t>
            </a:r>
            <a:r>
              <a:rPr lang="en-US" sz="3600" i="1" dirty="0"/>
              <a:t>BCL-2 </a:t>
            </a:r>
            <a:r>
              <a:rPr lang="en-US" sz="3600" dirty="0"/>
              <a:t>gene expression</a:t>
            </a:r>
            <a:endParaRPr lang="lt-LT" sz="3600" dirty="0"/>
          </a:p>
        </p:txBody>
      </p:sp>
    </p:spTree>
    <p:extLst>
      <p:ext uri="{BB962C8B-B14F-4D97-AF65-F5344CB8AC3E}">
        <p14:creationId xmlns:p14="http://schemas.microsoft.com/office/powerpoint/2010/main" val="3239511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218857-2555-2CC3-7428-10184C16C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7505"/>
          </a:xfrm>
        </p:spPr>
        <p:txBody>
          <a:bodyPr/>
          <a:lstStyle/>
          <a:p>
            <a:pPr algn="ctr"/>
            <a:r>
              <a:rPr lang="lt-LT" dirty="0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4D1F53B-41FA-5E1C-28B6-ECC8E1D30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17" y="1389187"/>
            <a:ext cx="11112375" cy="4549886"/>
          </a:xfrm>
        </p:spPr>
        <p:txBody>
          <a:bodyPr>
            <a:normAutofit fontScale="92500" lnSpcReduction="20000"/>
          </a:bodyPr>
          <a:lstStyle/>
          <a:p>
            <a:r>
              <a:rPr lang="lt-LT" dirty="0" err="1"/>
              <a:t>Combined</a:t>
            </a:r>
            <a:r>
              <a:rPr lang="lt-LT" dirty="0"/>
              <a:t>  </a:t>
            </a:r>
            <a:r>
              <a:rPr lang="lt-LT" dirty="0" err="1"/>
              <a:t>radiosensitizing</a:t>
            </a:r>
            <a:r>
              <a:rPr lang="lt-LT" dirty="0"/>
              <a:t> </a:t>
            </a:r>
            <a:r>
              <a:rPr lang="lt-LT" dirty="0" err="1"/>
              <a:t>agent</a:t>
            </a:r>
            <a:r>
              <a:rPr lang="lt-LT" dirty="0"/>
              <a:t> </a:t>
            </a:r>
            <a:r>
              <a:rPr lang="lt-LT" dirty="0" err="1"/>
              <a:t>effect</a:t>
            </a:r>
            <a:r>
              <a:rPr lang="lt-LT" dirty="0"/>
              <a:t> </a:t>
            </a:r>
            <a:r>
              <a:rPr lang="lt-LT" dirty="0" err="1"/>
              <a:t>analyses</a:t>
            </a:r>
            <a:endParaRPr lang="lt-LT" dirty="0"/>
          </a:p>
          <a:p>
            <a:endParaRPr lang="lt-LT" dirty="0"/>
          </a:p>
          <a:p>
            <a:r>
              <a:rPr lang="lt-LT" dirty="0" err="1"/>
              <a:t>Multiple</a:t>
            </a:r>
            <a:r>
              <a:rPr lang="lt-LT" dirty="0"/>
              <a:t> gene </a:t>
            </a:r>
            <a:r>
              <a:rPr lang="lt-LT" dirty="0" err="1"/>
              <a:t>expression</a:t>
            </a:r>
            <a:r>
              <a:rPr lang="lt-LT" dirty="0"/>
              <a:t> </a:t>
            </a:r>
            <a:r>
              <a:rPr lang="lt-LT" dirty="0" err="1"/>
              <a:t>analysis</a:t>
            </a:r>
            <a:r>
              <a:rPr lang="lt-LT" dirty="0"/>
              <a:t> at RNA </a:t>
            </a:r>
            <a:r>
              <a:rPr lang="lt-LT" dirty="0" err="1"/>
              <a:t>and</a:t>
            </a:r>
            <a:r>
              <a:rPr lang="lt-LT" dirty="0"/>
              <a:t> </a:t>
            </a:r>
            <a:r>
              <a:rPr lang="lt-LT" dirty="0" err="1"/>
              <a:t>protein</a:t>
            </a:r>
            <a:r>
              <a:rPr lang="lt-LT" dirty="0"/>
              <a:t> </a:t>
            </a:r>
            <a:r>
              <a:rPr lang="lt-LT" dirty="0" err="1"/>
              <a:t>level</a:t>
            </a:r>
            <a:endParaRPr lang="lt-LT" dirty="0"/>
          </a:p>
          <a:p>
            <a:endParaRPr lang="lt-LT" dirty="0"/>
          </a:p>
          <a:p>
            <a:r>
              <a:rPr lang="en-US" dirty="0"/>
              <a:t>3</a:t>
            </a:r>
            <a:r>
              <a:rPr lang="lt-LT" dirty="0"/>
              <a:t>D </a:t>
            </a:r>
            <a:r>
              <a:rPr lang="lt-LT" dirty="0" err="1"/>
              <a:t>cell</a:t>
            </a:r>
            <a:r>
              <a:rPr lang="lt-LT" dirty="0"/>
              <a:t> </a:t>
            </a:r>
            <a:r>
              <a:rPr lang="lt-LT" dirty="0" err="1"/>
              <a:t>model</a:t>
            </a:r>
            <a:r>
              <a:rPr lang="en-US" dirty="0" smtClean="0"/>
              <a:t>s</a:t>
            </a:r>
            <a:endParaRPr lang="lt-LT" dirty="0" smtClean="0"/>
          </a:p>
          <a:p>
            <a:endParaRPr lang="lt-LT" dirty="0"/>
          </a:p>
          <a:p>
            <a:r>
              <a:rPr lang="lt-LT" dirty="0" err="1" smtClean="0"/>
              <a:t>Aditional</a:t>
            </a:r>
            <a:r>
              <a:rPr lang="lt-LT" dirty="0" smtClean="0"/>
              <a:t>  </a:t>
            </a:r>
            <a:r>
              <a:rPr lang="lt-LT" dirty="0" err="1"/>
              <a:t>functional</a:t>
            </a:r>
            <a:r>
              <a:rPr lang="lt-LT" dirty="0"/>
              <a:t> </a:t>
            </a:r>
            <a:r>
              <a:rPr lang="lt-LT" dirty="0" err="1"/>
              <a:t>cell</a:t>
            </a:r>
            <a:r>
              <a:rPr lang="lt-LT" dirty="0"/>
              <a:t> </a:t>
            </a:r>
            <a:r>
              <a:rPr lang="lt-LT" dirty="0" err="1"/>
              <a:t>assays</a:t>
            </a:r>
            <a:endParaRPr lang="lt-LT" dirty="0"/>
          </a:p>
          <a:p>
            <a:endParaRPr lang="lt-LT" dirty="0"/>
          </a:p>
          <a:p>
            <a:endParaRPr lang="lt-LT" dirty="0" smtClean="0"/>
          </a:p>
          <a:p>
            <a:endParaRPr lang="lt-LT" dirty="0"/>
          </a:p>
          <a:p>
            <a:r>
              <a:rPr lang="lt-LT" dirty="0"/>
              <a:t>P</a:t>
            </a:r>
            <a:r>
              <a:rPr lang="en-US" dirty="0" err="1"/>
              <a:t>recision</a:t>
            </a:r>
            <a:r>
              <a:rPr lang="en-US" dirty="0"/>
              <a:t> radiotherapy</a:t>
            </a:r>
            <a:r>
              <a:rPr lang="lt-LT" dirty="0"/>
              <a:t> </a:t>
            </a:r>
            <a:r>
              <a:rPr lang="lt-LT" dirty="0" err="1"/>
              <a:t>biomarkers</a:t>
            </a:r>
            <a:r>
              <a:rPr lang="lt-LT" dirty="0"/>
              <a:t> </a:t>
            </a:r>
            <a:r>
              <a:rPr lang="lt-LT" dirty="0" err="1"/>
              <a:t>analyses</a:t>
            </a:r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09DA142-A9FA-DD3C-AB15-B660E90F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18</a:t>
            </a:fld>
            <a:endParaRPr lang="lt-LT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F530B4D-4C57-1F94-2DDF-2B1608D65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2385" t="24467"/>
          <a:stretch/>
        </p:blipFill>
        <p:spPr>
          <a:xfrm>
            <a:off x="8220547" y="1162589"/>
            <a:ext cx="1466134" cy="954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178" t="43168" r="58530"/>
          <a:stretch/>
        </p:blipFill>
        <p:spPr>
          <a:xfrm>
            <a:off x="10103666" y="1768318"/>
            <a:ext cx="1683943" cy="14587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t="41238" b="4348"/>
          <a:stretch/>
        </p:blipFill>
        <p:spPr>
          <a:xfrm>
            <a:off x="5598059" y="3602513"/>
            <a:ext cx="3194154" cy="1346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1921" y="2670375"/>
            <a:ext cx="1113408" cy="1113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225025" y="5165658"/>
            <a:ext cx="2771149" cy="126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4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44417F-8AEF-65A1-382C-F35736B24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C9498F-DCC1-5FA2-8766-9D8B8BC37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35" y="1690688"/>
            <a:ext cx="11931445" cy="5049325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600"/>
              </a:spcBef>
            </a:pPr>
            <a:r>
              <a:rPr lang="lt-LT" sz="1400" dirty="0" err="1"/>
              <a:t>Laukaitienė</a:t>
            </a:r>
            <a:r>
              <a:rPr lang="lt-LT" sz="1400" dirty="0"/>
              <a:t>, Danguolė; </a:t>
            </a:r>
            <a:r>
              <a:rPr lang="lt-LT" sz="1400" dirty="0" err="1"/>
              <a:t>Ugenskienė</a:t>
            </a:r>
            <a:r>
              <a:rPr lang="lt-LT" sz="1400" dirty="0"/>
              <a:t>, Rasa; Inčiūra, Arturas;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Radiosensitizer</a:t>
            </a:r>
            <a:r>
              <a:rPr lang="lt-LT" sz="1400" b="1" dirty="0"/>
              <a:t> </a:t>
            </a:r>
            <a:r>
              <a:rPr lang="lt-LT" sz="1400" b="1" dirty="0" err="1"/>
              <a:t>Potential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Sulforaphane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dirty="0"/>
              <a:t>// 7th Kaunas / Lithuania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26 </a:t>
            </a:r>
            <a:r>
              <a:rPr lang="lt-LT" sz="1400" dirty="0" err="1"/>
              <a:t>May</a:t>
            </a:r>
            <a:r>
              <a:rPr lang="lt-LT" sz="1400" dirty="0"/>
              <a:t> </a:t>
            </a:r>
            <a:r>
              <a:rPr lang="lt-LT" sz="1400" b="1" dirty="0"/>
              <a:t>2022</a:t>
            </a:r>
            <a:r>
              <a:rPr lang="lt-LT" sz="1400" dirty="0"/>
              <a:t>, Kaunas,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Rolandas </a:t>
            </a:r>
            <a:r>
              <a:rPr lang="lt-LT" sz="1400" dirty="0" err="1"/>
              <a:t>Gerbutavičius</a:t>
            </a:r>
            <a:r>
              <a:rPr lang="lt-LT" sz="1400" dirty="0"/>
              <a:t>, Arturas Inčiūra, </a:t>
            </a:r>
            <a:r>
              <a:rPr lang="lt-LT" sz="1400" dirty="0" err="1"/>
              <a:t>Dietger</a:t>
            </a:r>
            <a:r>
              <a:rPr lang="lt-LT" sz="1400" dirty="0"/>
              <a:t> </a:t>
            </a:r>
            <a:r>
              <a:rPr lang="lt-LT" sz="1400" dirty="0" err="1"/>
              <a:t>Niederwieser</a:t>
            </a:r>
            <a:r>
              <a:rPr lang="lt-LT" sz="1400" dirty="0"/>
              <a:t>, Domas Vaitiekus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2022. ISBN 9786099616759, p. 9-9. 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Vaitkus, Antanas; </a:t>
            </a:r>
            <a:r>
              <a:rPr lang="lt-LT" sz="1400" dirty="0" err="1"/>
              <a:t>Savukaitytė</a:t>
            </a:r>
            <a:r>
              <a:rPr lang="lt-LT" sz="1400" dirty="0"/>
              <a:t>, Aistė; </a:t>
            </a:r>
            <a:r>
              <a:rPr lang="lt-LT" sz="1400" dirty="0" err="1"/>
              <a:t>Vadeikienė</a:t>
            </a:r>
            <a:r>
              <a:rPr lang="lt-LT" sz="1400" dirty="0"/>
              <a:t>, Roberta; Inčiūra, Arturas; </a:t>
            </a:r>
            <a:r>
              <a:rPr lang="lt-LT" sz="1400" dirty="0" err="1"/>
              <a:t>Ugenskienė</a:t>
            </a:r>
            <a:r>
              <a:rPr lang="lt-LT" sz="1400" dirty="0"/>
              <a:t>, Rasa;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/>
              <a:t>Skirtingų krūties vėžio ląstelių linijų atsparumo radioterapijai tyrimas</a:t>
            </a:r>
            <a:r>
              <a:rPr lang="lt-LT" sz="1400" dirty="0"/>
              <a:t> // Sveikatos mokslai = </a:t>
            </a:r>
            <a:r>
              <a:rPr lang="lt-LT" sz="1400" dirty="0" err="1"/>
              <a:t>Health</a:t>
            </a:r>
            <a:r>
              <a:rPr lang="lt-LT" sz="1400" dirty="0"/>
              <a:t> </a:t>
            </a:r>
            <a:r>
              <a:rPr lang="lt-LT" sz="1400" dirty="0" err="1"/>
              <a:t>sciences</a:t>
            </a:r>
            <a:r>
              <a:rPr lang="lt-LT" sz="1400" dirty="0"/>
              <a:t> </a:t>
            </a:r>
            <a:r>
              <a:rPr lang="lt-LT" sz="1400" dirty="0" err="1"/>
              <a:t>in</a:t>
            </a:r>
            <a:r>
              <a:rPr lang="lt-LT" sz="1400" dirty="0"/>
              <a:t> Eastern </a:t>
            </a:r>
            <a:r>
              <a:rPr lang="lt-LT" sz="1400" dirty="0" err="1"/>
              <a:t>Europe</a:t>
            </a:r>
            <a:r>
              <a:rPr lang="lt-LT" sz="1400" dirty="0"/>
              <a:t>. Vilnius : Sveikatos mokslai. ISSN 1392-6373, </a:t>
            </a:r>
            <a:r>
              <a:rPr lang="lt-LT" sz="1400" b="1" dirty="0"/>
              <a:t>2021</a:t>
            </a:r>
            <a:r>
              <a:rPr lang="lt-LT" sz="1400" dirty="0"/>
              <a:t>, t. 31, Nr. 3, p. 81-87. doi:10.35988/sm-hs.2021.085. Prieiga per internetą: &lt;https://doi.org/10.35988/sm-hs.2021.085&gt;.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Bartnykaitė, Agnė; </a:t>
            </a:r>
            <a:r>
              <a:rPr lang="lt-LT" sz="1400" dirty="0" err="1"/>
              <a:t>Ugenskienė</a:t>
            </a:r>
            <a:r>
              <a:rPr lang="lt-LT" sz="1400" dirty="0"/>
              <a:t>, Rasa; Inčiūra, Arturas;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Radiosensitization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Resveratrol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</a:t>
            </a:r>
            <a:r>
              <a:rPr lang="lt-LT" sz="1400" b="1" dirty="0"/>
              <a:t> </a:t>
            </a:r>
            <a:r>
              <a:rPr lang="lt-LT" sz="1400" dirty="0"/>
              <a:t>// 6th Kaunas / Lithuania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28 </a:t>
            </a:r>
            <a:r>
              <a:rPr lang="lt-LT" sz="1400" dirty="0" err="1"/>
              <a:t>May</a:t>
            </a:r>
            <a:r>
              <a:rPr lang="lt-LT" sz="1400" dirty="0"/>
              <a:t> </a:t>
            </a:r>
            <a:r>
              <a:rPr lang="lt-LT" sz="1400" b="1" dirty="0"/>
              <a:t>2021</a:t>
            </a:r>
            <a:r>
              <a:rPr lang="lt-LT" sz="1400" dirty="0"/>
              <a:t>, Kaunas /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Arturas Inčiūra, Viktoras Rudžianskas, Milda </a:t>
            </a:r>
            <a:r>
              <a:rPr lang="lt-LT" sz="1400" dirty="0" err="1"/>
              <a:t>Rudžianskienė</a:t>
            </a:r>
            <a:r>
              <a:rPr lang="lt-LT" sz="1400" dirty="0"/>
              <a:t>, Aistė </a:t>
            </a:r>
            <a:r>
              <a:rPr lang="lt-LT" sz="1400" dirty="0" err="1"/>
              <a:t>Savukaitytė</a:t>
            </a:r>
            <a:r>
              <a:rPr lang="lt-LT" sz="1400" dirty="0"/>
              <a:t>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2021. ISBN 9786099616728, p. 10-11.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Gudoitytė</a:t>
            </a:r>
            <a:r>
              <a:rPr lang="lt-LT" sz="1400" dirty="0"/>
              <a:t>, Greta; </a:t>
            </a:r>
            <a:r>
              <a:rPr lang="lt-LT" sz="1400" dirty="0" err="1"/>
              <a:t>Ugenskienė</a:t>
            </a:r>
            <a:r>
              <a:rPr lang="lt-LT" sz="1400" dirty="0"/>
              <a:t>, Rasa; </a:t>
            </a:r>
            <a:r>
              <a:rPr lang="lt-LT" sz="1400" dirty="0" err="1"/>
              <a:t>Savukaitytė</a:t>
            </a:r>
            <a:r>
              <a:rPr lang="lt-LT" sz="1400" dirty="0"/>
              <a:t>, Aistė; Bartnykaitė, Agnė; Vaitkus, Antanas;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Kaempferol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Change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Vitality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Combination</a:t>
            </a:r>
            <a:r>
              <a:rPr lang="lt-LT" sz="1400" b="1" dirty="0"/>
              <a:t> </a:t>
            </a:r>
            <a:r>
              <a:rPr lang="lt-LT" sz="1400" b="1" dirty="0" err="1"/>
              <a:t>with</a:t>
            </a:r>
            <a:r>
              <a:rPr lang="lt-LT" sz="1400" b="1" dirty="0"/>
              <a:t> </a:t>
            </a:r>
            <a:r>
              <a:rPr lang="lt-LT" sz="1400" b="1" dirty="0" err="1"/>
              <a:t>Ionizing</a:t>
            </a:r>
            <a:r>
              <a:rPr lang="lt-LT" sz="1400" b="1" dirty="0"/>
              <a:t> </a:t>
            </a:r>
            <a:r>
              <a:rPr lang="lt-LT" sz="1400" b="1" dirty="0" err="1"/>
              <a:t>Radiation</a:t>
            </a:r>
            <a:r>
              <a:rPr lang="lt-LT" sz="1400" b="1" dirty="0"/>
              <a:t> </a:t>
            </a:r>
            <a:r>
              <a:rPr lang="lt-LT" sz="1400" dirty="0"/>
              <a:t>// 5th International </a:t>
            </a:r>
            <a:r>
              <a:rPr lang="lt-LT" sz="1400" dirty="0" err="1"/>
              <a:t>Hematology</a:t>
            </a:r>
            <a:r>
              <a:rPr lang="lt-LT" sz="1400" dirty="0"/>
              <a:t> / </a:t>
            </a:r>
            <a:r>
              <a:rPr lang="lt-LT" sz="1400" dirty="0" err="1"/>
              <a:t>Oncology</a:t>
            </a:r>
            <a:r>
              <a:rPr lang="lt-LT" sz="1400" dirty="0"/>
              <a:t> </a:t>
            </a:r>
            <a:r>
              <a:rPr lang="lt-LT" sz="1400" dirty="0" err="1"/>
              <a:t>Colloquium</a:t>
            </a:r>
            <a:r>
              <a:rPr lang="lt-LT" sz="1400" dirty="0"/>
              <a:t> : 26 June </a:t>
            </a:r>
            <a:r>
              <a:rPr lang="lt-LT" sz="1400" b="1" dirty="0"/>
              <a:t>2020</a:t>
            </a:r>
            <a:r>
              <a:rPr lang="lt-LT" sz="1400" dirty="0"/>
              <a:t>, Kaunas / Lithuania : Online </a:t>
            </a:r>
            <a:r>
              <a:rPr lang="lt-LT" sz="1400" dirty="0" err="1"/>
              <a:t>Poster</a:t>
            </a:r>
            <a:r>
              <a:rPr lang="lt-LT" sz="1400" dirty="0"/>
              <a:t> </a:t>
            </a:r>
            <a:r>
              <a:rPr lang="lt-LT" sz="1400" dirty="0" err="1"/>
              <a:t>Abstract</a:t>
            </a:r>
            <a:r>
              <a:rPr lang="lt-LT" sz="1400" dirty="0"/>
              <a:t> </a:t>
            </a:r>
            <a:r>
              <a:rPr lang="lt-LT" sz="1400" dirty="0" err="1"/>
              <a:t>Book</a:t>
            </a:r>
            <a:r>
              <a:rPr lang="lt-LT" sz="1400" dirty="0"/>
              <a:t> / </a:t>
            </a:r>
            <a:r>
              <a:rPr lang="lt-LT" sz="1400" dirty="0" err="1"/>
              <a:t>Editor</a:t>
            </a:r>
            <a:r>
              <a:rPr lang="lt-LT" sz="1400" dirty="0"/>
              <a:t> </a:t>
            </a:r>
            <a:r>
              <a:rPr lang="lt-LT" sz="1400" dirty="0" err="1"/>
              <a:t>Elona</a:t>
            </a:r>
            <a:r>
              <a:rPr lang="lt-LT" sz="1400" dirty="0"/>
              <a:t> Juozaitytė ; </a:t>
            </a:r>
            <a:r>
              <a:rPr lang="lt-LT" sz="1400" dirty="0" err="1"/>
              <a:t>Abstracts</a:t>
            </a:r>
            <a:r>
              <a:rPr lang="lt-LT" sz="1400" dirty="0"/>
              <a:t>' </a:t>
            </a:r>
            <a:r>
              <a:rPr lang="lt-LT" sz="1400" dirty="0" err="1"/>
              <a:t>Reviewers</a:t>
            </a:r>
            <a:r>
              <a:rPr lang="lt-LT" sz="1400" dirty="0"/>
              <a:t> Arturas Inčiūra, Rolandas </a:t>
            </a:r>
            <a:r>
              <a:rPr lang="lt-LT" sz="1400" dirty="0" err="1"/>
              <a:t>Gerbutavičius</a:t>
            </a:r>
            <a:r>
              <a:rPr lang="lt-LT" sz="1400" dirty="0"/>
              <a:t>, Sigita </a:t>
            </a:r>
            <a:r>
              <a:rPr lang="lt-LT" sz="1400" dirty="0" err="1"/>
              <a:t>Liutkauskienė</a:t>
            </a:r>
            <a:r>
              <a:rPr lang="lt-LT" sz="1400" dirty="0"/>
              <a:t> ; Kaunas </a:t>
            </a:r>
            <a:r>
              <a:rPr lang="lt-LT" sz="1400" dirty="0" err="1"/>
              <a:t>Region</a:t>
            </a:r>
            <a:r>
              <a:rPr lang="lt-LT" sz="1400" dirty="0"/>
              <a:t> </a:t>
            </a:r>
            <a:r>
              <a:rPr lang="lt-LT" sz="1400" dirty="0" err="1"/>
              <a:t>Society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Oncologists</a:t>
            </a:r>
            <a:r>
              <a:rPr lang="lt-LT" sz="1400" dirty="0"/>
              <a:t>, </a:t>
            </a:r>
            <a:r>
              <a:rPr lang="lt-LT" sz="1400" dirty="0" err="1"/>
              <a:t>Hematologists</a:t>
            </a:r>
            <a:r>
              <a:rPr lang="lt-LT" sz="1400" dirty="0"/>
              <a:t> </a:t>
            </a:r>
            <a:r>
              <a:rPr lang="lt-LT" sz="1400" dirty="0" err="1"/>
              <a:t>and</a:t>
            </a:r>
            <a:r>
              <a:rPr lang="lt-LT" sz="1400" dirty="0"/>
              <a:t> </a:t>
            </a:r>
            <a:r>
              <a:rPr lang="lt-LT" sz="1400" dirty="0" err="1"/>
              <a:t>Transfusiologists</a:t>
            </a:r>
            <a:r>
              <a:rPr lang="lt-LT" sz="1400" dirty="0"/>
              <a:t>. Kaunas : </a:t>
            </a:r>
            <a:r>
              <a:rPr lang="lt-LT" sz="1400" dirty="0" err="1"/>
              <a:t>Eventas</a:t>
            </a:r>
            <a:r>
              <a:rPr lang="lt-LT" sz="1400" dirty="0"/>
              <a:t>, 2020. ISBN 9786099616704, p. 7-8, </a:t>
            </a:r>
            <a:r>
              <a:rPr lang="lt-LT" sz="1400" dirty="0" err="1"/>
              <a:t>no</a:t>
            </a:r>
            <a:r>
              <a:rPr lang="lt-LT" sz="1400" dirty="0"/>
              <a:t>. 7.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Gudoitytė</a:t>
            </a:r>
            <a:r>
              <a:rPr lang="lt-LT" sz="1400" dirty="0"/>
              <a:t>, Greta; </a:t>
            </a:r>
            <a:r>
              <a:rPr lang="lt-LT" sz="1400" dirty="0" err="1"/>
              <a:t>Ugenskienė</a:t>
            </a:r>
            <a:r>
              <a:rPr lang="lt-LT" sz="1400" dirty="0"/>
              <a:t>, Rasa; </a:t>
            </a:r>
            <a:r>
              <a:rPr lang="lt-LT" sz="1400" dirty="0" err="1"/>
              <a:t>Savukaitytė</a:t>
            </a:r>
            <a:r>
              <a:rPr lang="lt-LT" sz="1400" dirty="0"/>
              <a:t>, Aistė; Bartnykaitė, Agnė; Vaitkus, Antanas; Juozaitytė, </a:t>
            </a:r>
            <a:r>
              <a:rPr lang="lt-LT" sz="1400" dirty="0" err="1"/>
              <a:t>Elona</a:t>
            </a:r>
            <a:r>
              <a:rPr lang="lt-LT" sz="1400" dirty="0"/>
              <a:t>.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Effect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Resveratrol</a:t>
            </a:r>
            <a:r>
              <a:rPr lang="lt-LT" sz="1400" b="1" dirty="0"/>
              <a:t> </a:t>
            </a:r>
            <a:r>
              <a:rPr lang="lt-LT" sz="1400" b="1" dirty="0" err="1"/>
              <a:t>on</a:t>
            </a:r>
            <a:r>
              <a:rPr lang="lt-LT" sz="1400" b="1" dirty="0"/>
              <a:t> </a:t>
            </a:r>
            <a:r>
              <a:rPr lang="lt-LT" sz="1400" b="1" dirty="0" err="1"/>
              <a:t>the</a:t>
            </a:r>
            <a:r>
              <a:rPr lang="lt-LT" sz="1400" b="1" dirty="0"/>
              <a:t> </a:t>
            </a:r>
            <a:r>
              <a:rPr lang="lt-LT" sz="1400" b="1" dirty="0" err="1"/>
              <a:t>change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vitality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cells</a:t>
            </a:r>
            <a:r>
              <a:rPr lang="lt-LT" sz="1400" b="1" dirty="0"/>
              <a:t> </a:t>
            </a:r>
            <a:r>
              <a:rPr lang="lt-LT" sz="1400" b="1" dirty="0" err="1"/>
              <a:t>in</a:t>
            </a:r>
            <a:r>
              <a:rPr lang="lt-LT" sz="1400" b="1" dirty="0"/>
              <a:t> </a:t>
            </a:r>
            <a:r>
              <a:rPr lang="lt-LT" sz="1400" b="1" dirty="0" err="1"/>
              <a:t>combination</a:t>
            </a:r>
            <a:r>
              <a:rPr lang="lt-LT" sz="1400" b="1" dirty="0"/>
              <a:t> </a:t>
            </a:r>
            <a:r>
              <a:rPr lang="lt-LT" sz="1400" b="1" dirty="0" err="1"/>
              <a:t>with</a:t>
            </a:r>
            <a:r>
              <a:rPr lang="lt-LT" sz="1400" b="1" dirty="0"/>
              <a:t> </a:t>
            </a:r>
            <a:r>
              <a:rPr lang="lt-LT" sz="1400" b="1" dirty="0" err="1"/>
              <a:t>ionizing</a:t>
            </a:r>
            <a:r>
              <a:rPr lang="lt-LT" sz="1400" b="1" dirty="0"/>
              <a:t> </a:t>
            </a:r>
            <a:r>
              <a:rPr lang="lt-LT" sz="1400" b="1" dirty="0" err="1"/>
              <a:t>radiation</a:t>
            </a:r>
            <a:r>
              <a:rPr lang="lt-LT" sz="1400" dirty="0"/>
              <a:t> // </a:t>
            </a:r>
            <a:r>
              <a:rPr lang="lt-LT" sz="1400" dirty="0" err="1"/>
              <a:t>Eighth</a:t>
            </a:r>
            <a:r>
              <a:rPr lang="lt-LT" sz="1400" dirty="0"/>
              <a:t> International </a:t>
            </a:r>
            <a:r>
              <a:rPr lang="lt-LT" sz="1400" dirty="0" err="1"/>
              <a:t>Conference</a:t>
            </a:r>
            <a:r>
              <a:rPr lang="lt-LT" sz="1400" dirty="0"/>
              <a:t> </a:t>
            </a:r>
            <a:r>
              <a:rPr lang="lt-LT" sz="1400" dirty="0" err="1"/>
              <a:t>on</a:t>
            </a:r>
            <a:r>
              <a:rPr lang="lt-LT" sz="1400" dirty="0"/>
              <a:t> </a:t>
            </a:r>
            <a:r>
              <a:rPr lang="lt-LT" sz="1400" dirty="0" err="1"/>
              <a:t>Radiation</a:t>
            </a:r>
            <a:r>
              <a:rPr lang="lt-LT" sz="1400" dirty="0"/>
              <a:t> </a:t>
            </a:r>
            <a:r>
              <a:rPr lang="lt-LT" sz="1400" dirty="0" err="1"/>
              <a:t>in</a:t>
            </a:r>
            <a:r>
              <a:rPr lang="lt-LT" sz="1400" dirty="0"/>
              <a:t> </a:t>
            </a:r>
            <a:r>
              <a:rPr lang="lt-LT" sz="1400" dirty="0" err="1"/>
              <a:t>Various</a:t>
            </a:r>
            <a:r>
              <a:rPr lang="lt-LT" sz="1400" dirty="0"/>
              <a:t> </a:t>
            </a:r>
            <a:r>
              <a:rPr lang="lt-LT" sz="1400" dirty="0" err="1"/>
              <a:t>Fields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Research</a:t>
            </a:r>
            <a:r>
              <a:rPr lang="lt-LT" sz="1400" dirty="0"/>
              <a:t>, </a:t>
            </a:r>
            <a:r>
              <a:rPr lang="lt-LT" sz="1400" dirty="0" err="1"/>
              <a:t>Virtual</a:t>
            </a:r>
            <a:r>
              <a:rPr lang="lt-LT" sz="1400" dirty="0"/>
              <a:t> </a:t>
            </a:r>
            <a:r>
              <a:rPr lang="lt-LT" sz="1400" dirty="0" err="1"/>
              <a:t>Conference</a:t>
            </a:r>
            <a:r>
              <a:rPr lang="lt-LT" sz="1400" dirty="0"/>
              <a:t>, </a:t>
            </a:r>
            <a:r>
              <a:rPr lang="lt-LT" sz="1400" b="1" dirty="0"/>
              <a:t>2020</a:t>
            </a:r>
            <a:r>
              <a:rPr lang="lt-LT" sz="1400" dirty="0"/>
              <a:t> : (RAD 2020) : </a:t>
            </a:r>
            <a:r>
              <a:rPr lang="lt-LT" sz="1400" dirty="0" err="1"/>
              <a:t>Book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Abstracts</a:t>
            </a:r>
            <a:r>
              <a:rPr lang="lt-LT" sz="1400" dirty="0"/>
              <a:t> : [</a:t>
            </a:r>
            <a:r>
              <a:rPr lang="lt-LT" sz="1400" dirty="0" err="1"/>
              <a:t>July</a:t>
            </a:r>
            <a:r>
              <a:rPr lang="lt-LT" sz="1400" dirty="0"/>
              <a:t> 20-24, 2020, </a:t>
            </a:r>
            <a:r>
              <a:rPr lang="lt-LT" sz="1400" dirty="0" err="1"/>
              <a:t>Herceg</a:t>
            </a:r>
            <a:r>
              <a:rPr lang="lt-LT" sz="1400" dirty="0"/>
              <a:t> </a:t>
            </a:r>
            <a:r>
              <a:rPr lang="lt-LT" sz="1400" dirty="0" err="1"/>
              <a:t>Novi</a:t>
            </a:r>
            <a:r>
              <a:rPr lang="lt-LT" sz="1400" dirty="0"/>
              <a:t>, </a:t>
            </a:r>
            <a:r>
              <a:rPr lang="lt-LT" sz="1400" dirty="0" err="1"/>
              <a:t>Montenegro</a:t>
            </a:r>
            <a:r>
              <a:rPr lang="lt-LT" sz="1400" dirty="0"/>
              <a:t>] / [</a:t>
            </a:r>
            <a:r>
              <a:rPr lang="lt-LT" sz="1400" dirty="0" err="1"/>
              <a:t>editor</a:t>
            </a:r>
            <a:r>
              <a:rPr lang="lt-LT" sz="1400" dirty="0"/>
              <a:t> Goran </a:t>
            </a:r>
            <a:r>
              <a:rPr lang="lt-LT" sz="1400" dirty="0" err="1"/>
              <a:t>Ristić</a:t>
            </a:r>
            <a:r>
              <a:rPr lang="lt-LT" sz="1400" dirty="0"/>
              <a:t>]. Niš : RAD Centre, 2020. ISBN 9788690115013, p. 127-127.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t-LT" sz="1400" dirty="0" err="1"/>
              <a:t>Laukaitienė</a:t>
            </a:r>
            <a:r>
              <a:rPr lang="lt-LT" sz="1400" dirty="0"/>
              <a:t>, Danguolė; </a:t>
            </a:r>
            <a:r>
              <a:rPr lang="lt-LT" sz="1400" dirty="0" err="1"/>
              <a:t>Savukaitytė</a:t>
            </a:r>
            <a:r>
              <a:rPr lang="lt-LT" sz="1400" dirty="0"/>
              <a:t>, Aistė; </a:t>
            </a:r>
            <a:r>
              <a:rPr lang="lt-LT" sz="1400" dirty="0" err="1"/>
              <a:t>Vadeikienė</a:t>
            </a:r>
            <a:r>
              <a:rPr lang="lt-LT" sz="1400" dirty="0"/>
              <a:t>, Roberta; Vaitkus, Antanas; </a:t>
            </a:r>
            <a:r>
              <a:rPr lang="lt-LT" sz="1400" dirty="0" err="1"/>
              <a:t>Ugenskienė</a:t>
            </a:r>
            <a:r>
              <a:rPr lang="lt-LT" sz="1400" dirty="0"/>
              <a:t>, Rasa; Juozaitytė, </a:t>
            </a:r>
            <a:r>
              <a:rPr lang="lt-LT" sz="1400" dirty="0" err="1"/>
              <a:t>Elona</a:t>
            </a:r>
            <a:r>
              <a:rPr lang="lt-LT" sz="1400" dirty="0"/>
              <a:t>; Inčiūra, Arturas. </a:t>
            </a:r>
            <a:r>
              <a:rPr lang="lt-LT" sz="1400" b="1" dirty="0" err="1"/>
              <a:t>Evaluation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resistance</a:t>
            </a:r>
            <a:r>
              <a:rPr lang="lt-LT" sz="1400" b="1" dirty="0"/>
              <a:t> </a:t>
            </a:r>
            <a:r>
              <a:rPr lang="lt-LT" sz="1400" b="1" dirty="0" err="1"/>
              <a:t>of</a:t>
            </a:r>
            <a:r>
              <a:rPr lang="lt-LT" sz="1400" b="1" dirty="0"/>
              <a:t> </a:t>
            </a:r>
            <a:r>
              <a:rPr lang="lt-LT" sz="1400" b="1" dirty="0" err="1"/>
              <a:t>different</a:t>
            </a:r>
            <a:r>
              <a:rPr lang="lt-LT" sz="1400" b="1" dirty="0"/>
              <a:t> </a:t>
            </a:r>
            <a:r>
              <a:rPr lang="lt-LT" sz="1400" b="1" dirty="0" err="1"/>
              <a:t>breast</a:t>
            </a:r>
            <a:r>
              <a:rPr lang="lt-LT" sz="1400" b="1" dirty="0"/>
              <a:t> </a:t>
            </a:r>
            <a:r>
              <a:rPr lang="lt-LT" sz="1400" b="1" dirty="0" err="1"/>
              <a:t>cancer</a:t>
            </a:r>
            <a:r>
              <a:rPr lang="lt-LT" sz="1400" b="1" dirty="0"/>
              <a:t> </a:t>
            </a:r>
            <a:r>
              <a:rPr lang="lt-LT" sz="1400" b="1" dirty="0" err="1"/>
              <a:t>cell</a:t>
            </a:r>
            <a:r>
              <a:rPr lang="lt-LT" sz="1400" b="1" dirty="0"/>
              <a:t> </a:t>
            </a:r>
            <a:r>
              <a:rPr lang="lt-LT" sz="1400" b="1" dirty="0" err="1"/>
              <a:t>lines</a:t>
            </a:r>
            <a:r>
              <a:rPr lang="lt-LT" sz="1400" b="1" dirty="0"/>
              <a:t> to </a:t>
            </a:r>
            <a:r>
              <a:rPr lang="lt-LT" sz="1400" b="1" dirty="0" err="1"/>
              <a:t>radiotherapy</a:t>
            </a:r>
            <a:r>
              <a:rPr lang="lt-LT" sz="1400" dirty="0"/>
              <a:t> // 1st International </a:t>
            </a:r>
            <a:r>
              <a:rPr lang="lt-LT" sz="1400" dirty="0" err="1"/>
              <a:t>doctoral</a:t>
            </a:r>
            <a:r>
              <a:rPr lang="lt-LT" sz="1400" dirty="0"/>
              <a:t> </a:t>
            </a:r>
            <a:r>
              <a:rPr lang="lt-LT" sz="1400" dirty="0" err="1"/>
              <a:t>students</a:t>
            </a:r>
            <a:r>
              <a:rPr lang="lt-LT" sz="1400" dirty="0"/>
              <a:t>’ </a:t>
            </a:r>
            <a:r>
              <a:rPr lang="lt-LT" sz="1400" dirty="0" err="1"/>
              <a:t>conference</a:t>
            </a:r>
            <a:r>
              <a:rPr lang="lt-LT" sz="1400" dirty="0"/>
              <a:t> “</a:t>
            </a:r>
            <a:r>
              <a:rPr lang="lt-LT" sz="1400" dirty="0" err="1"/>
              <a:t>Science</a:t>
            </a:r>
            <a:r>
              <a:rPr lang="lt-LT" sz="1400" dirty="0"/>
              <a:t> </a:t>
            </a:r>
            <a:r>
              <a:rPr lang="lt-LT" sz="1400" dirty="0" err="1"/>
              <a:t>for</a:t>
            </a:r>
            <a:r>
              <a:rPr lang="lt-LT" sz="1400" dirty="0"/>
              <a:t> </a:t>
            </a:r>
            <a:r>
              <a:rPr lang="lt-LT" sz="1400" dirty="0" err="1"/>
              <a:t>Health</a:t>
            </a:r>
            <a:r>
              <a:rPr lang="lt-LT" sz="1400" dirty="0"/>
              <a:t>” : </a:t>
            </a:r>
            <a:r>
              <a:rPr lang="lt-LT" sz="1400" dirty="0" err="1"/>
              <a:t>book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abstracts</a:t>
            </a:r>
            <a:r>
              <a:rPr lang="lt-LT" sz="1400" dirty="0"/>
              <a:t> : </a:t>
            </a:r>
            <a:r>
              <a:rPr lang="lt-LT" sz="1400" dirty="0" err="1"/>
              <a:t>April</a:t>
            </a:r>
            <a:r>
              <a:rPr lang="lt-LT" sz="1400" dirty="0"/>
              <a:t> 13, </a:t>
            </a:r>
            <a:r>
              <a:rPr lang="lt-LT" sz="1400" b="1" dirty="0"/>
              <a:t>2018</a:t>
            </a:r>
            <a:r>
              <a:rPr lang="lt-LT" sz="1400" dirty="0"/>
              <a:t>, Kaunas, Lithuania / Lithuanian </a:t>
            </a:r>
            <a:r>
              <a:rPr lang="lt-LT" sz="1400" dirty="0" err="1"/>
              <a:t>university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health</a:t>
            </a:r>
            <a:r>
              <a:rPr lang="lt-LT" sz="1400" dirty="0"/>
              <a:t> </a:t>
            </a:r>
            <a:r>
              <a:rPr lang="lt-LT" sz="1400" dirty="0" err="1"/>
              <a:t>sciences</a:t>
            </a:r>
            <a:r>
              <a:rPr lang="lt-LT" sz="1400" dirty="0"/>
              <a:t>. LSMU </a:t>
            </a:r>
            <a:r>
              <a:rPr lang="lt-LT" sz="1400" dirty="0" err="1"/>
              <a:t>Department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</a:t>
            </a:r>
            <a:r>
              <a:rPr lang="lt-LT" sz="1400" dirty="0" err="1"/>
              <a:t>Research</a:t>
            </a:r>
            <a:r>
              <a:rPr lang="lt-LT" sz="1400" dirty="0"/>
              <a:t> </a:t>
            </a:r>
            <a:r>
              <a:rPr lang="lt-LT" sz="1400" dirty="0" err="1"/>
              <a:t>Affairs</a:t>
            </a:r>
            <a:r>
              <a:rPr lang="lt-LT" sz="1400" dirty="0"/>
              <a:t>. </a:t>
            </a:r>
            <a:r>
              <a:rPr lang="lt-LT" sz="1400" dirty="0" err="1"/>
              <a:t>Council</a:t>
            </a:r>
            <a:r>
              <a:rPr lang="lt-LT" sz="1400" dirty="0"/>
              <a:t> </a:t>
            </a:r>
            <a:r>
              <a:rPr lang="lt-LT" sz="1400" dirty="0" err="1"/>
              <a:t>of</a:t>
            </a:r>
            <a:r>
              <a:rPr lang="lt-LT" sz="1400" dirty="0"/>
              <a:t> LSMU </a:t>
            </a:r>
            <a:r>
              <a:rPr lang="lt-LT" sz="1400" dirty="0" err="1"/>
              <a:t>Doctoral</a:t>
            </a:r>
            <a:r>
              <a:rPr lang="lt-LT" sz="1400" dirty="0"/>
              <a:t> </a:t>
            </a:r>
            <a:r>
              <a:rPr lang="lt-LT" sz="1400" dirty="0" err="1"/>
              <a:t>Students</a:t>
            </a:r>
            <a:r>
              <a:rPr lang="lt-LT" sz="1400" dirty="0"/>
              <a:t> ; [</a:t>
            </a:r>
            <a:r>
              <a:rPr lang="lt-LT" sz="1400" dirty="0" err="1"/>
              <a:t>Edited</a:t>
            </a:r>
            <a:r>
              <a:rPr lang="lt-LT" sz="1400" dirty="0"/>
              <a:t> </a:t>
            </a:r>
            <a:r>
              <a:rPr lang="lt-LT" sz="1400" dirty="0" err="1"/>
              <a:t>by</a:t>
            </a:r>
            <a:r>
              <a:rPr lang="lt-LT" sz="1400" dirty="0"/>
              <a:t> Indrė </a:t>
            </a:r>
            <a:r>
              <a:rPr lang="lt-LT" sz="1400" dirty="0" err="1"/>
              <a:t>Šveikauskaitė</a:t>
            </a:r>
            <a:r>
              <a:rPr lang="lt-LT" sz="1400" dirty="0"/>
              <a:t>]. Kaunas : Lietuvos sveikatos mokslų universiteto Leidybos namai, 2018. ISBN 9789955155300, p. 59-60.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8E0E5F4-5CD1-A186-1502-22E022BA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19</a:t>
            </a:fld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764A268-D7CF-D3DA-B2AA-1DB2D08DF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5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>
                <a:solidFill>
                  <a:schemeClr val="tx1"/>
                </a:solidFill>
                <a:latin typeface="Book Antiqua" pitchFamily="18" charset="0"/>
              </a:rPr>
              <a:t>About </a:t>
            </a:r>
            <a:r>
              <a:rPr lang="en-US" dirty="0">
                <a:solidFill>
                  <a:schemeClr val="tx1"/>
                </a:solidFill>
                <a:latin typeface="Book Antiqua" pitchFamily="18" charset="0"/>
              </a:rPr>
              <a:t>Lithuanian University of Health Sciences</a:t>
            </a:r>
            <a:r>
              <a:rPr lang="lt-LT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594" y="2208441"/>
            <a:ext cx="7163206" cy="3716921"/>
          </a:xfrm>
        </p:spPr>
        <p:txBody>
          <a:bodyPr/>
          <a:lstStyle/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T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he largest institution of higher education for biomedical sciences in Lithuania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Integration of 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studies, research and clinical practice. </a:t>
            </a:r>
            <a:endParaRPr lang="lt-LT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C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onsists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 of two main academies: Medical Academy and Veterinary Academy.</a:t>
            </a:r>
            <a:endParaRPr lang="lt-LT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I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ncludes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 7 faculties, 6 research institutes, two animal clinics and the Hospital of 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LUHS.</a:t>
            </a:r>
            <a:endParaRPr lang="en-US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Has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more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than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7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,000 students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enrolled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. </a:t>
            </a:r>
            <a:endParaRPr lang="en-US" sz="2400" dirty="0"/>
          </a:p>
        </p:txBody>
      </p:sp>
      <p:pic>
        <p:nvPicPr>
          <p:cNvPr id="48130" name="Picture 2" descr="00148_20110210.jpg (regular, 333x500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990" y="1976845"/>
            <a:ext cx="2976331" cy="4180115"/>
          </a:xfrm>
          <a:prstGeom prst="rect">
            <a:avLst/>
          </a:prstGeom>
          <a:noFill/>
        </p:spPr>
      </p:pic>
      <p:pic>
        <p:nvPicPr>
          <p:cNvPr id="4" name="Picture 9">
            <a:extLst>
              <a:ext uri="{FF2B5EF4-FFF2-40B4-BE49-F238E27FC236}">
                <a16:creationId xmlns="" xmlns:a16="http://schemas.microsoft.com/office/drawing/2014/main" id="{783B6DDA-24BA-8C47-2872-915A2D95B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7888" y="2686190"/>
            <a:ext cx="11714671" cy="27690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5400" dirty="0"/>
              <a:t>Thank</a:t>
            </a:r>
            <a:r>
              <a:rPr lang="lt-LT" sz="5400" dirty="0"/>
              <a:t> </a:t>
            </a:r>
            <a:r>
              <a:rPr lang="lt-LT" sz="5400" dirty="0" err="1"/>
              <a:t>You</a:t>
            </a:r>
            <a:r>
              <a:rPr lang="lt-LT" sz="5400" dirty="0"/>
              <a:t> F</a:t>
            </a:r>
            <a:r>
              <a:rPr lang="en-US" sz="5400" dirty="0"/>
              <a:t>or </a:t>
            </a:r>
            <a:r>
              <a:rPr lang="lt-LT" sz="5400" dirty="0"/>
              <a:t>Y</a:t>
            </a:r>
            <a:r>
              <a:rPr lang="en-US" sz="5400" dirty="0"/>
              <a:t>our </a:t>
            </a:r>
            <a:r>
              <a:rPr lang="lt-LT" sz="5400" dirty="0"/>
              <a:t>A</a:t>
            </a:r>
            <a:r>
              <a:rPr lang="en-US" sz="5400" dirty="0" err="1"/>
              <a:t>ttention</a:t>
            </a:r>
            <a:endParaRPr lang="lt-LT" sz="5400" dirty="0"/>
          </a:p>
          <a:p>
            <a:pPr algn="ctr"/>
            <a:endParaRPr lang="lt-LT" sz="6000" dirty="0"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7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401" y="3437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Book Antiqua" pitchFamily="18" charset="0"/>
              </a:rPr>
              <a:t>Hospital of Lithuanian University of Health Sciences </a:t>
            </a:r>
            <a:r>
              <a:rPr lang="en-US" sz="4000" dirty="0" err="1">
                <a:latin typeface="Book Antiqua" pitchFamily="18" charset="0"/>
              </a:rPr>
              <a:t>Kauno</a:t>
            </a:r>
            <a:r>
              <a:rPr lang="en-US" sz="4000" dirty="0">
                <a:latin typeface="Book Antiqua" pitchFamily="18" charset="0"/>
              </a:rPr>
              <a:t> </a:t>
            </a:r>
            <a:r>
              <a:rPr lang="en-US" sz="4000" dirty="0" err="1">
                <a:latin typeface="Book Antiqua" pitchFamily="18" charset="0"/>
              </a:rPr>
              <a:t>Klinikos</a:t>
            </a:r>
            <a:endParaRPr lang="lt-LT" sz="400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4"/>
            <a:ext cx="6442494" cy="46959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t-LT" dirty="0" err="1">
                <a:latin typeface="Book Antiqua" pitchFamily="18" charset="0"/>
              </a:rPr>
              <a:t>The</a:t>
            </a:r>
            <a:r>
              <a:rPr lang="lt-LT" dirty="0">
                <a:latin typeface="Book Antiqua" pitchFamily="18" charset="0"/>
              </a:rPr>
              <a:t> l</a:t>
            </a:r>
            <a:r>
              <a:rPr lang="en-US" dirty="0" err="1">
                <a:latin typeface="Book Antiqua" pitchFamily="18" charset="0"/>
              </a:rPr>
              <a:t>argest</a:t>
            </a:r>
            <a:r>
              <a:rPr lang="en-US" dirty="0">
                <a:latin typeface="Book Antiqua" pitchFamily="18" charset="0"/>
              </a:rPr>
              <a:t> healthcare institution in</a:t>
            </a:r>
            <a:r>
              <a:rPr lang="lt-LT" dirty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Lithuania</a:t>
            </a:r>
            <a:r>
              <a:rPr lang="lt-LT" dirty="0">
                <a:latin typeface="Book Antiqua" pitchFamily="18" charset="0"/>
              </a:rPr>
              <a:t> </a:t>
            </a:r>
            <a:r>
              <a:rPr lang="lt-LT" b="1" dirty="0" err="1">
                <a:latin typeface="Book Antiqua" pitchFamily="18" charset="0"/>
              </a:rPr>
              <a:t>which</a:t>
            </a:r>
            <a:r>
              <a:rPr lang="lt-LT" b="1" dirty="0">
                <a:latin typeface="Book Antiqua" pitchFamily="18" charset="0"/>
              </a:rPr>
              <a:t> </a:t>
            </a:r>
            <a:r>
              <a:rPr lang="lt-LT" b="1" dirty="0" err="1">
                <a:latin typeface="Book Antiqua" pitchFamily="18" charset="0"/>
              </a:rPr>
              <a:t>aims</a:t>
            </a:r>
            <a:r>
              <a:rPr lang="lt-LT" b="1" dirty="0">
                <a:latin typeface="Book Antiqua" pitchFamily="18" charset="0"/>
              </a:rPr>
              <a:t> to</a:t>
            </a:r>
            <a:r>
              <a:rPr lang="lt-LT" dirty="0">
                <a:latin typeface="Book Antiqua" pitchFamily="18" charset="0"/>
              </a:rPr>
              <a:t>:</a:t>
            </a:r>
            <a:endParaRPr lang="en-US" dirty="0">
              <a:latin typeface="Book Antiqua" pitchFamily="18" charset="0"/>
            </a:endParaRPr>
          </a:p>
          <a:p>
            <a:r>
              <a:rPr lang="en-US" dirty="0">
                <a:latin typeface="Book Antiqua" pitchFamily="18" charset="0"/>
              </a:rPr>
              <a:t>improve the health and life quality of </a:t>
            </a:r>
            <a:r>
              <a:rPr lang="en-US" dirty="0" err="1">
                <a:latin typeface="Book Antiqua" pitchFamily="18" charset="0"/>
              </a:rPr>
              <a:t>of</a:t>
            </a:r>
            <a:r>
              <a:rPr lang="en-US" dirty="0">
                <a:latin typeface="Book Antiqua" pitchFamily="18" charset="0"/>
              </a:rPr>
              <a:t> population</a:t>
            </a:r>
          </a:p>
          <a:p>
            <a:r>
              <a:rPr lang="en-US" dirty="0">
                <a:latin typeface="Book Antiqua" pitchFamily="18" charset="0"/>
              </a:rPr>
              <a:t>develop ambitious and advanced health specialists</a:t>
            </a:r>
          </a:p>
          <a:p>
            <a:r>
              <a:rPr lang="en-US" dirty="0">
                <a:latin typeface="Book Antiqua" pitchFamily="18" charset="0"/>
              </a:rPr>
              <a:t>create and implement innovations based on scientific research</a:t>
            </a:r>
            <a:r>
              <a:rPr lang="lt-LT" dirty="0"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  <a:p>
            <a:r>
              <a:rPr lang="lt-LT" dirty="0" err="1">
                <a:latin typeface="Book Antiqua" pitchFamily="18" charset="0"/>
              </a:rPr>
              <a:t>uses</a:t>
            </a:r>
            <a:r>
              <a:rPr lang="lt-LT" dirty="0">
                <a:latin typeface="Book Antiqua" pitchFamily="18" charset="0"/>
              </a:rPr>
              <a:t> s</a:t>
            </a:r>
            <a:r>
              <a:rPr lang="en-US" dirty="0" err="1">
                <a:latin typeface="Book Antiqua" pitchFamily="18" charset="0"/>
              </a:rPr>
              <a:t>tate</a:t>
            </a:r>
            <a:r>
              <a:rPr lang="en-US" dirty="0">
                <a:latin typeface="Book Antiqua" pitchFamily="18" charset="0"/>
              </a:rPr>
              <a:t>-of-the-art technologies in </a:t>
            </a:r>
            <a:r>
              <a:rPr lang="lt-LT" dirty="0" err="1">
                <a:latin typeface="Book Antiqua" pitchFamily="18" charset="0"/>
              </a:rPr>
              <a:t>radiotherapy</a:t>
            </a:r>
            <a:r>
              <a:rPr lang="lt-LT" dirty="0"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</p:txBody>
      </p:sp>
      <p:pic>
        <p:nvPicPr>
          <p:cNvPr id="4" name="Picture 3" descr="IMG_95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0695" y="2057509"/>
            <a:ext cx="4321833" cy="3259017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00E5C4EE-26CE-4C34-E70B-41275E020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9103"/>
          </a:xfrm>
        </p:spPr>
        <p:txBody>
          <a:bodyPr>
            <a:noAutofit/>
          </a:bodyPr>
          <a:lstStyle/>
          <a:p>
            <a:pPr algn="ctr"/>
            <a:r>
              <a:rPr lang="lt-LT" sz="4000" dirty="0">
                <a:solidFill>
                  <a:schemeClr val="tx1"/>
                </a:solidFill>
                <a:latin typeface="Book Antiqua" pitchFamily="18" charset="0"/>
              </a:rPr>
              <a:t>LSMU r</a:t>
            </a:r>
            <a:r>
              <a:rPr lang="en-GB" sz="4000" dirty="0" err="1">
                <a:solidFill>
                  <a:schemeClr val="tx1"/>
                </a:solidFill>
                <a:latin typeface="Book Antiqua" pitchFamily="18" charset="0"/>
              </a:rPr>
              <a:t>esearch</a:t>
            </a:r>
            <a:r>
              <a:rPr lang="en-GB" sz="4000" dirty="0">
                <a:solidFill>
                  <a:schemeClr val="tx1"/>
                </a:solidFill>
                <a:latin typeface="Book Antiqua" pitchFamily="18" charset="0"/>
              </a:rPr>
              <a:t> area</a:t>
            </a:r>
            <a:r>
              <a:rPr lang="lt-LT" sz="4000" dirty="0">
                <a:solidFill>
                  <a:schemeClr val="tx1"/>
                </a:solidFill>
                <a:latin typeface="Book Antiqua" pitchFamily="18" charset="0"/>
              </a:rPr>
              <a:t>s in radiotherapy </a:t>
            </a:r>
            <a:r>
              <a:rPr lang="lt-LT" sz="4000" dirty="0" err="1">
                <a:solidFill>
                  <a:schemeClr val="tx1"/>
                </a:solidFill>
                <a:latin typeface="Book Antiqua" pitchFamily="18" charset="0"/>
              </a:rPr>
              <a:t>and</a:t>
            </a:r>
            <a:r>
              <a:rPr lang="lt-LT" sz="40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4000" dirty="0" err="1">
                <a:solidFill>
                  <a:schemeClr val="tx1"/>
                </a:solidFill>
                <a:latin typeface="Book Antiqua" pitchFamily="18" charset="0"/>
              </a:rPr>
              <a:t>radiobiology</a:t>
            </a:r>
            <a:endParaRPr lang="en-US" sz="40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611" y="1824637"/>
            <a:ext cx="7904245" cy="4284615"/>
          </a:xfrm>
        </p:spPr>
        <p:txBody>
          <a:bodyPr>
            <a:normAutofit lnSpcReduction="10000"/>
          </a:bodyPr>
          <a:lstStyle/>
          <a:p>
            <a:r>
              <a:rPr lang="lt-LT" sz="2400" b="1" dirty="0">
                <a:solidFill>
                  <a:schemeClr val="tx1"/>
                </a:solidFill>
              </a:rPr>
              <a:t>P</a:t>
            </a:r>
            <a:r>
              <a:rPr lang="en-US" sz="2400" b="1" dirty="0" err="1">
                <a:solidFill>
                  <a:schemeClr val="tx1"/>
                </a:solidFill>
                <a:latin typeface="Book Antiqua" pitchFamily="18" charset="0"/>
              </a:rPr>
              <a:t>rognostic</a:t>
            </a:r>
            <a:r>
              <a:rPr lang="en-US" sz="2400" b="1" dirty="0">
                <a:solidFill>
                  <a:schemeClr val="tx1"/>
                </a:solidFill>
                <a:latin typeface="Book Antiqua" pitchFamily="18" charset="0"/>
              </a:rPr>
              <a:t> and predictive molecular markers of solid tumors</a:t>
            </a:r>
            <a:r>
              <a:rPr lang="lt-LT" sz="2400" b="1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en-US" sz="2400" b="1" dirty="0">
                <a:solidFill>
                  <a:schemeClr val="tx1"/>
                </a:solidFill>
                <a:latin typeface="Book Antiqua" pitchFamily="18" charset="0"/>
              </a:rPr>
              <a:t>Molecular mechanisms of sensitivity and resistance to radiotherapy in breast cancer or other cell lines</a:t>
            </a:r>
            <a:r>
              <a:rPr lang="lt-LT" sz="2400" b="1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Association between common genetic variations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with individual patient variability in normal tissue late radiation toxicities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lt-LT" sz="2400" dirty="0" err="1" smtClean="0">
                <a:solidFill>
                  <a:schemeClr val="tx1"/>
                </a:solidFill>
                <a:latin typeface="Book Antiqua" pitchFamily="18" charset="0"/>
              </a:rPr>
              <a:t>Radiotherapy</a:t>
            </a:r>
            <a:r>
              <a:rPr lang="lt-LT" sz="24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lt-LT" sz="2400" dirty="0" err="1">
                <a:solidFill>
                  <a:schemeClr val="tx1"/>
                </a:solidFill>
                <a:latin typeface="Book Antiqua" pitchFamily="18" charset="0"/>
              </a:rPr>
              <a:t>optimisation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using </a:t>
            </a:r>
            <a:r>
              <a:rPr lang="en-US" sz="2400" baseline="30000" dirty="0">
                <a:solidFill>
                  <a:schemeClr val="tx1"/>
                </a:solidFill>
                <a:latin typeface="Book Antiqua" pitchFamily="18" charset="0"/>
              </a:rPr>
              <a:t>18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F-FDG-PET/CT images</a:t>
            </a:r>
            <a:r>
              <a:rPr lang="lt-LT" sz="2400" dirty="0">
                <a:solidFill>
                  <a:schemeClr val="tx1"/>
                </a:solidFill>
                <a:latin typeface="Book Antiqua" pitchFamily="18" charset="0"/>
              </a:rPr>
              <a:t>;</a:t>
            </a:r>
          </a:p>
          <a:p>
            <a:r>
              <a:rPr lang="lt-LT" sz="2400" dirty="0" smtClean="0">
                <a:solidFill>
                  <a:schemeClr val="tx1"/>
                </a:solidFill>
                <a:latin typeface="Book Antiqua" pitchFamily="18" charset="0"/>
              </a:rPr>
              <a:t>L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inac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-based fractionated stereotactic radiotherapy vs. intensity modulated radiotherapy;</a:t>
            </a:r>
            <a:endParaRPr lang="lt-LT" sz="2400" dirty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New </a:t>
            </a:r>
            <a:r>
              <a:rPr lang="en-US" sz="2400" dirty="0" err="1">
                <a:solidFill>
                  <a:schemeClr val="tx1"/>
                </a:solidFill>
                <a:latin typeface="Book Antiqua" pitchFamily="18" charset="0"/>
              </a:rPr>
              <a:t>brachytherapy</a:t>
            </a:r>
            <a:r>
              <a:rPr lang="en-US" sz="2400" dirty="0">
                <a:solidFill>
                  <a:schemeClr val="tx1"/>
                </a:solidFill>
                <a:latin typeface="Book Antiqua" pitchFamily="18" charset="0"/>
              </a:rPr>
              <a:t> techniques.</a:t>
            </a: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  <p:grpSp>
        <p:nvGrpSpPr>
          <p:cNvPr id="4" name="Group 11">
            <a:extLst>
              <a:ext uri="{FF2B5EF4-FFF2-40B4-BE49-F238E27FC236}">
                <a16:creationId xmlns="" xmlns:a16="http://schemas.microsoft.com/office/drawing/2014/main" id="{4D354FBF-48C3-A7C5-E5CF-9604A9912DC0}"/>
              </a:ext>
            </a:extLst>
          </p:cNvPr>
          <p:cNvGrpSpPr/>
          <p:nvPr/>
        </p:nvGrpSpPr>
        <p:grpSpPr>
          <a:xfrm>
            <a:off x="8221153" y="1450549"/>
            <a:ext cx="3539475" cy="4777973"/>
            <a:chOff x="6485971" y="427897"/>
            <a:chExt cx="4556736" cy="6540086"/>
          </a:xfrm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5" name="Picture 12">
              <a:extLst>
                <a:ext uri="{FF2B5EF4-FFF2-40B4-BE49-F238E27FC236}">
                  <a16:creationId xmlns="" xmlns:a16="http://schemas.microsoft.com/office/drawing/2014/main" id="{0B90232F-5F41-9D2F-2C44-4820E1503B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4" t="13519" r="56250" b="57640"/>
            <a:stretch/>
          </p:blipFill>
          <p:spPr>
            <a:xfrm>
              <a:off x="6496104" y="427897"/>
              <a:ext cx="4546603" cy="17811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6" name="Picture 13">
              <a:extLst>
                <a:ext uri="{FF2B5EF4-FFF2-40B4-BE49-F238E27FC236}">
                  <a16:creationId xmlns="" xmlns:a16="http://schemas.microsoft.com/office/drawing/2014/main" id="{5472DA02-E5BD-4998-4A14-C6FE89BE49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t="6257" r="33125" b="54375"/>
            <a:stretch/>
          </p:blipFill>
          <p:spPr>
            <a:xfrm>
              <a:off x="6502183" y="5224197"/>
              <a:ext cx="4532889" cy="174378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7" name="Picture 14">
              <a:extLst>
                <a:ext uri="{FF2B5EF4-FFF2-40B4-BE49-F238E27FC236}">
                  <a16:creationId xmlns="" xmlns:a16="http://schemas.microsoft.com/office/drawing/2014/main" id="{3B7EBCEB-D983-6E90-E765-A2ED19268C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6" b="7258"/>
            <a:stretch/>
          </p:blipFill>
          <p:spPr>
            <a:xfrm>
              <a:off x="6485971" y="2171683"/>
              <a:ext cx="4549101" cy="30525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8" name="Picture 9">
            <a:extLst>
              <a:ext uri="{FF2B5EF4-FFF2-40B4-BE49-F238E27FC236}">
                <a16:creationId xmlns="" xmlns:a16="http://schemas.microsoft.com/office/drawing/2014/main" id="{5A839E42-F9E0-18D3-5450-2D02472097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173"/>
            <a:ext cx="10515600" cy="1023728"/>
          </a:xfrm>
        </p:spPr>
        <p:txBody>
          <a:bodyPr/>
          <a:lstStyle/>
          <a:p>
            <a:pPr algn="ctr"/>
            <a:r>
              <a:rPr lang="lt-LT" dirty="0">
                <a:latin typeface="Book Antiqua" pitchFamily="18" charset="0"/>
              </a:rPr>
              <a:t>LSMU-CERN </a:t>
            </a:r>
            <a:r>
              <a:rPr lang="lt-LT" dirty="0" err="1">
                <a:latin typeface="Book Antiqua" pitchFamily="18" charset="0"/>
              </a:rPr>
              <a:t>collaboration</a:t>
            </a:r>
            <a:r>
              <a:rPr lang="lt-LT" dirty="0">
                <a:latin typeface="Book Antiqua" pitchFamily="18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488831" y="1690062"/>
            <a:ext cx="63977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Book Antiqua" pitchFamily="18" charset="0"/>
              </a:rPr>
              <a:t>During the last years training of medical physicists and radiation oncologists was organized in collaboration with CERN.</a:t>
            </a:r>
            <a:endParaRPr lang="lt-LT" sz="2400" dirty="0">
              <a:latin typeface="Book Antiqua" pitchFamily="18" charset="0"/>
            </a:endParaRPr>
          </a:p>
          <a:p>
            <a:r>
              <a:rPr lang="en-US" sz="2400" dirty="0">
                <a:latin typeface="Book Antiqua" pitchFamily="18" charset="0"/>
              </a:rPr>
              <a:t> </a:t>
            </a:r>
            <a:endParaRPr lang="lt-LT" sz="2400" dirty="0">
              <a:latin typeface="Book Antiqu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Book Antiqua" pitchFamily="18" charset="0"/>
              </a:rPr>
              <a:t>Development of nuclear medicine is closely related to the deployment of cyclotron at LUHS University Hospital. </a:t>
            </a:r>
            <a:endParaRPr lang="lt-LT" sz="2400" dirty="0">
              <a:latin typeface="Book Antiqu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t-LT" sz="2400" dirty="0">
              <a:latin typeface="Book Antiqu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t-LT" sz="2400" dirty="0" err="1">
                <a:latin typeface="Book Antiqua" pitchFamily="18" charset="0"/>
              </a:rPr>
              <a:t>Oncology</a:t>
            </a:r>
            <a:r>
              <a:rPr lang="lt-LT" sz="2400" dirty="0">
                <a:latin typeface="Book Antiqua" pitchFamily="18" charset="0"/>
              </a:rPr>
              <a:t> institute: CERN- </a:t>
            </a:r>
            <a:r>
              <a:rPr lang="lt-LT" sz="2400" dirty="0" err="1">
                <a:latin typeface="Book Antiqua" pitchFamily="18" charset="0"/>
              </a:rPr>
              <a:t>activities</a:t>
            </a:r>
            <a:r>
              <a:rPr lang="lt-LT" sz="2400" dirty="0">
                <a:latin typeface="Book Antiqua" pitchFamily="18" charset="0"/>
              </a:rPr>
              <a:t> </a:t>
            </a:r>
            <a:r>
              <a:rPr lang="lt-LT" sz="2400" dirty="0" err="1">
                <a:latin typeface="Book Antiqua" pitchFamily="18" charset="0"/>
              </a:rPr>
              <a:t>related</a:t>
            </a:r>
            <a:r>
              <a:rPr lang="lt-LT" sz="2400" dirty="0">
                <a:latin typeface="Book Antiqua" pitchFamily="18" charset="0"/>
              </a:rPr>
              <a:t> </a:t>
            </a:r>
            <a:r>
              <a:rPr lang="en-US" sz="2400" dirty="0">
                <a:latin typeface="Book Antiqua" pitchFamily="18" charset="0"/>
              </a:rPr>
              <a:t>to 4</a:t>
            </a:r>
            <a:r>
              <a:rPr lang="lt-LT" sz="2400" dirty="0">
                <a:latin typeface="Book Antiqua" pitchFamily="18" charset="0"/>
              </a:rPr>
              <a:t> </a:t>
            </a:r>
            <a:r>
              <a:rPr lang="lt-LT" sz="2400" dirty="0" err="1">
                <a:latin typeface="Book Antiqua" pitchFamily="18" charset="0"/>
              </a:rPr>
              <a:t>projects</a:t>
            </a:r>
            <a:r>
              <a:rPr lang="lt-LT" sz="2400" dirty="0">
                <a:latin typeface="Book Antiqua" pitchFamily="18" charset="0"/>
              </a:rPr>
              <a:t> </a:t>
            </a:r>
            <a:r>
              <a:rPr lang="lt-LT" sz="2400" dirty="0" err="1">
                <a:latin typeface="Book Antiqua" pitchFamily="18" charset="0"/>
              </a:rPr>
              <a:t>in</a:t>
            </a:r>
            <a:r>
              <a:rPr lang="lt-LT" sz="2400" dirty="0">
                <a:latin typeface="Book Antiqua" pitchFamily="18" charset="0"/>
              </a:rPr>
              <a:t> </a:t>
            </a:r>
            <a:r>
              <a:rPr lang="lt-LT" sz="2400" dirty="0" err="1">
                <a:latin typeface="Book Antiqua" pitchFamily="18" charset="0"/>
              </a:rPr>
              <a:t>Radiobiology</a:t>
            </a:r>
            <a:r>
              <a:rPr lang="lt-LT" sz="2400" dirty="0">
                <a:latin typeface="Book Antiqua" pitchFamily="18" charset="0"/>
              </a:rPr>
              <a:t>. </a:t>
            </a:r>
          </a:p>
          <a:p>
            <a:endParaRPr lang="lt-LT" sz="2000" dirty="0">
              <a:latin typeface="Book Antiqua" pitchFamily="18" charset="0"/>
            </a:endParaRPr>
          </a:p>
        </p:txBody>
      </p:sp>
      <p:pic>
        <p:nvPicPr>
          <p:cNvPr id="3" name="Picture 3" descr="image1.jpeg">
            <a:extLst>
              <a:ext uri="{FF2B5EF4-FFF2-40B4-BE49-F238E27FC236}">
                <a16:creationId xmlns="" xmlns:a16="http://schemas.microsoft.com/office/drawing/2014/main" id="{AB57AB56-9225-162C-9F7E-789543FE4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951" y="2084418"/>
            <a:ext cx="3840201" cy="3096251"/>
          </a:xfrm>
          <a:prstGeom prst="rect">
            <a:avLst/>
          </a:prstGeom>
        </p:spPr>
      </p:pic>
      <p:pic>
        <p:nvPicPr>
          <p:cNvPr id="4" name="Picture 9">
            <a:extLst>
              <a:ext uri="{FF2B5EF4-FFF2-40B4-BE49-F238E27FC236}">
                <a16:creationId xmlns="" xmlns:a16="http://schemas.microsoft.com/office/drawing/2014/main" id="{8E5A9B6A-6577-6EFF-7806-CD19DB5CB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E515DD-9741-2ABE-6944-284AFB71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LSMU-CERN PROJECT No.1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1E9DF33-9E43-9791-A281-DF2EF1001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2017.07.01 – 2017.12.31</a:t>
            </a:r>
          </a:p>
          <a:p>
            <a:pPr marL="0" indent="0" algn="just">
              <a:buNone/>
            </a:pPr>
            <a:r>
              <a:rPr lang="en-US" sz="2400" b="1" dirty="0"/>
              <a:t>“Molecular mechanisms determining breast cancer cells resistance to radiotherapy”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2400" dirty="0"/>
              <a:t>(lt. ,,</a:t>
            </a:r>
            <a:r>
              <a:rPr lang="lt-LT" sz="2400" dirty="0"/>
              <a:t>Molekuliniai mechanizmai lemiantys krūties vėžio ląstelių</a:t>
            </a:r>
            <a:r>
              <a:rPr lang="en-US" sz="2400" dirty="0"/>
              <a:t> </a:t>
            </a:r>
            <a:r>
              <a:rPr lang="lt-LT" sz="2400" dirty="0"/>
              <a:t>atsparumą radioterapijai</a:t>
            </a:r>
            <a:r>
              <a:rPr lang="en-US" sz="2400" dirty="0"/>
              <a:t>”)</a:t>
            </a:r>
            <a:endParaRPr lang="lt-LT" sz="2400" dirty="0"/>
          </a:p>
          <a:p>
            <a:pPr algn="just"/>
            <a:endParaRPr lang="lt-LT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136045B-C49D-2C8B-8EC0-20B4B6D6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6</a:t>
            </a:fld>
            <a:endParaRPr lang="lt-LT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10E5DCE-41FE-08D2-7085-AF8CBDBE94BE}"/>
              </a:ext>
            </a:extLst>
          </p:cNvPr>
          <p:cNvSpPr txBox="1"/>
          <p:nvPr/>
        </p:nvSpPr>
        <p:spPr>
          <a:xfrm>
            <a:off x="645083" y="4430734"/>
            <a:ext cx="1121036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2000" dirty="0" err="1"/>
              <a:t>The</a:t>
            </a:r>
            <a:r>
              <a:rPr lang="lt-LT" sz="2000" dirty="0"/>
              <a:t> </a:t>
            </a:r>
            <a:r>
              <a:rPr lang="lt-LT" sz="2000" dirty="0" err="1"/>
              <a:t>aim</a:t>
            </a:r>
            <a:r>
              <a:rPr lang="lt-LT" sz="2000" dirty="0"/>
              <a:t>: </a:t>
            </a:r>
            <a:r>
              <a:rPr lang="en-US" sz="2000" dirty="0"/>
              <a:t>to compare the response of </a:t>
            </a:r>
            <a:r>
              <a:rPr lang="lt-LT" sz="2000" dirty="0" err="1"/>
              <a:t>breast</a:t>
            </a:r>
            <a:r>
              <a:rPr lang="lt-LT" sz="2000" dirty="0"/>
              <a:t> </a:t>
            </a:r>
            <a:r>
              <a:rPr lang="lt-LT" sz="2000" dirty="0" err="1"/>
              <a:t>cancer</a:t>
            </a:r>
            <a:r>
              <a:rPr lang="lt-LT" sz="2000" dirty="0"/>
              <a:t> </a:t>
            </a:r>
            <a:r>
              <a:rPr lang="en-US" sz="2000" dirty="0"/>
              <a:t>cell</a:t>
            </a:r>
            <a:r>
              <a:rPr lang="lt-LT" sz="2000" dirty="0"/>
              <a:t>s </a:t>
            </a:r>
            <a:r>
              <a:rPr lang="en-US" sz="2000" dirty="0"/>
              <a:t>to radiotherapy</a:t>
            </a:r>
            <a:r>
              <a:rPr lang="lt-LT" sz="2000" dirty="0"/>
              <a:t>.</a:t>
            </a:r>
          </a:p>
          <a:p>
            <a:pPr>
              <a:spcBef>
                <a:spcPts val="1200"/>
              </a:spcBef>
            </a:pPr>
            <a:r>
              <a:rPr lang="lt-LT" sz="2000" dirty="0" err="1"/>
              <a:t>Cell</a:t>
            </a:r>
            <a:r>
              <a:rPr lang="lt-LT" sz="2000" dirty="0"/>
              <a:t> </a:t>
            </a:r>
            <a:r>
              <a:rPr lang="lt-LT" sz="2000" dirty="0" err="1"/>
              <a:t>survival</a:t>
            </a:r>
            <a:r>
              <a:rPr lang="lt-LT" sz="2000" dirty="0"/>
              <a:t>, </a:t>
            </a:r>
            <a:r>
              <a:rPr lang="en-US" sz="2000" dirty="0"/>
              <a:t>intensity of apoptosis,</a:t>
            </a:r>
            <a:r>
              <a:rPr lang="lt-LT" sz="2000" dirty="0"/>
              <a:t> </a:t>
            </a:r>
            <a:r>
              <a:rPr lang="lt-LT" sz="2000" dirty="0" err="1"/>
              <a:t>and</a:t>
            </a:r>
            <a:r>
              <a:rPr lang="lt-LT" sz="2000" dirty="0"/>
              <a:t> </a:t>
            </a:r>
            <a:r>
              <a:rPr lang="en-US" sz="2000" dirty="0"/>
              <a:t>cell cycle changes</a:t>
            </a:r>
            <a:r>
              <a:rPr lang="lt-LT" sz="2000" dirty="0"/>
              <a:t> </a:t>
            </a:r>
            <a:r>
              <a:rPr lang="lt-LT" sz="2000" dirty="0" err="1"/>
              <a:t>were</a:t>
            </a:r>
            <a:r>
              <a:rPr lang="lt-LT" sz="2000" dirty="0"/>
              <a:t> </a:t>
            </a:r>
            <a:r>
              <a:rPr lang="lt-LT" sz="2000" dirty="0" err="1"/>
              <a:t>analyzed</a:t>
            </a:r>
            <a:r>
              <a:rPr lang="lt-LT" sz="2000" dirty="0"/>
              <a:t> </a:t>
            </a:r>
            <a:r>
              <a:rPr lang="lt-LT" sz="2000" dirty="0" err="1"/>
              <a:t>on</a:t>
            </a:r>
            <a:r>
              <a:rPr lang="lt-LT" sz="2000" dirty="0"/>
              <a:t> </a:t>
            </a:r>
            <a:r>
              <a:rPr lang="en-US" sz="2000" dirty="0"/>
              <a:t>MCF-7 and MDA-MB-231 </a:t>
            </a:r>
            <a:r>
              <a:rPr lang="lt-LT" sz="2000" dirty="0" err="1"/>
              <a:t>breast</a:t>
            </a:r>
            <a:r>
              <a:rPr lang="lt-LT" sz="2000" dirty="0"/>
              <a:t> </a:t>
            </a:r>
            <a:r>
              <a:rPr lang="lt-LT" sz="2000" dirty="0" err="1"/>
              <a:t>cancer</a:t>
            </a:r>
            <a:r>
              <a:rPr lang="lt-LT" sz="2000" dirty="0"/>
              <a:t> </a:t>
            </a:r>
            <a:r>
              <a:rPr lang="lt-LT" sz="2000" dirty="0" err="1"/>
              <a:t>cells</a:t>
            </a:r>
            <a:r>
              <a:rPr lang="en-US" sz="2000" dirty="0"/>
              <a:t>.</a:t>
            </a:r>
            <a:endParaRPr lang="lt-LT" sz="2000" dirty="0"/>
          </a:p>
          <a:p>
            <a:endParaRPr lang="lt-LT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03ABCD1-0559-A504-8447-01FAA57E3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49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E77464C-02A0-FC3E-3E4D-C5BB87D8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7</a:t>
            </a:fld>
            <a:endParaRPr lang="lt-LT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8506480-FB39-3629-50C7-2DE7EC56D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82" y="1726400"/>
            <a:ext cx="3940565" cy="23561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EF7F8A7-6297-301F-6274-DBB1B7BA40F8}"/>
              </a:ext>
            </a:extLst>
          </p:cNvPr>
          <p:cNvSpPr txBox="1"/>
          <p:nvPr/>
        </p:nvSpPr>
        <p:spPr>
          <a:xfrm>
            <a:off x="349334" y="4070886"/>
            <a:ext cx="46971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Cell survival following the exposure to ionizing radiation (IR).</a:t>
            </a:r>
            <a:endParaRPr lang="lt-LT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808423E-58AA-E87D-7E29-FFFA9902CD3F}"/>
              </a:ext>
            </a:extLst>
          </p:cNvPr>
          <p:cNvSpPr txBox="1"/>
          <p:nvPr/>
        </p:nvSpPr>
        <p:spPr>
          <a:xfrm>
            <a:off x="8457306" y="4082959"/>
            <a:ext cx="31805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The apoptosis following the exposure to IR</a:t>
            </a:r>
            <a:r>
              <a:rPr lang="lt-LT" sz="1200" i="1" dirty="0"/>
              <a:t>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2B36709-E578-C017-8554-847C3CD96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546" y="1853775"/>
            <a:ext cx="3794473" cy="22692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98ABFD07-B994-3238-643B-CFECC81E0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782" y="4408526"/>
            <a:ext cx="3860424" cy="20362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F27530B-6CDF-FC55-01C0-29BB9517EC77}"/>
              </a:ext>
            </a:extLst>
          </p:cNvPr>
          <p:cNvSpPr txBox="1"/>
          <p:nvPr/>
        </p:nvSpPr>
        <p:spPr>
          <a:xfrm>
            <a:off x="4753684" y="6400412"/>
            <a:ext cx="33215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The cell-cycle phase distributions following  IR. </a:t>
            </a:r>
            <a:endParaRPr lang="lt-LT" sz="1200" i="1" dirty="0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0F6FB67-80F6-02A2-8665-E25059A61F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AE79DB6-B385-E6B6-82D9-00F7641AF660}"/>
              </a:ext>
            </a:extLst>
          </p:cNvPr>
          <p:cNvSpPr txBox="1"/>
          <p:nvPr/>
        </p:nvSpPr>
        <p:spPr>
          <a:xfrm>
            <a:off x="9456563" y="175017"/>
            <a:ext cx="2631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dirty="0"/>
              <a:t>P</a:t>
            </a:r>
            <a:r>
              <a:rPr lang="en-US" sz="2400" dirty="0" err="1"/>
              <a:t>roject</a:t>
            </a:r>
            <a:r>
              <a:rPr lang="en-US" sz="2400" dirty="0"/>
              <a:t> No.1 results</a:t>
            </a:r>
            <a:endParaRPr lang="lt-LT" sz="2400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49A689D-A071-5C45-8418-037F8131083D}"/>
              </a:ext>
            </a:extLst>
          </p:cNvPr>
          <p:cNvSpPr txBox="1"/>
          <p:nvPr/>
        </p:nvSpPr>
        <p:spPr>
          <a:xfrm>
            <a:off x="1720933" y="674766"/>
            <a:ext cx="938700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 effect of ionizing radiation (IR) on cell survival, apoptosis and cell cycle delay</a:t>
            </a:r>
            <a:endParaRPr lang="lt-LT" sz="2800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417114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510675-422C-9559-58B7-2112BB82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/>
              <a:t>LSMU-CERN PROJECTS </a:t>
            </a:r>
            <a:r>
              <a:rPr lang="lt-LT" dirty="0" err="1"/>
              <a:t>No</a:t>
            </a:r>
            <a:r>
              <a:rPr lang="lt-LT" dirty="0"/>
              <a:t>.</a:t>
            </a:r>
            <a:r>
              <a:rPr lang="en-US" dirty="0"/>
              <a:t>2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FF6F21-0648-F1B7-B4C8-FBC2040AE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487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>
                <a:effectLst/>
                <a:ea typeface="Calibri" panose="020F0502020204030204" pitchFamily="34" charset="0"/>
              </a:rPr>
              <a:t>2018.07.01 – 2018.12.31</a:t>
            </a:r>
            <a:r>
              <a:rPr lang="lt-LT" sz="2400" dirty="0">
                <a:effectLst/>
                <a:ea typeface="Calibri" panose="020F0502020204030204" pitchFamily="34" charset="0"/>
              </a:rPr>
              <a:t> </a:t>
            </a:r>
          </a:p>
          <a:p>
            <a:pPr marL="0" indent="0" algn="just">
              <a:buNone/>
            </a:pPr>
            <a:r>
              <a:rPr lang="lt-LT" sz="2400" kern="50" dirty="0">
                <a:ea typeface="SimSun" panose="02010600030101010101" pitchFamily="2" charset="-122"/>
              </a:rPr>
              <a:t>“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The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identification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of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biomarkers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responsible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for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head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and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neck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cancer</a:t>
            </a:r>
            <a:r>
              <a:rPr lang="lt-LT" sz="2400" b="1" kern="50" dirty="0">
                <a:effectLst/>
                <a:ea typeface="SimSun" panose="02010600030101010101" pitchFamily="2" charset="-122"/>
              </a:rPr>
              <a:t> </a:t>
            </a:r>
            <a:r>
              <a:rPr lang="lt-LT" sz="2400" b="1" kern="50" dirty="0" err="1">
                <a:effectLst/>
                <a:ea typeface="SimSun" panose="02010600030101010101" pitchFamily="2" charset="-122"/>
              </a:rPr>
              <a:t>radioresistance</a:t>
            </a:r>
            <a:r>
              <a:rPr lang="lt-LT" sz="2400" kern="50" dirty="0">
                <a:ea typeface="SimSun" panose="02010600030101010101" pitchFamily="2" charset="-122"/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lt-LT" sz="2400" kern="50" dirty="0">
                <a:ea typeface="SimSun" panose="02010600030101010101" pitchFamily="2" charset="-122"/>
              </a:rPr>
              <a:t>(</a:t>
            </a:r>
            <a:r>
              <a:rPr lang="lt-LT" sz="2400" kern="50" dirty="0" err="1">
                <a:ea typeface="SimSun" panose="02010600030101010101" pitchFamily="2" charset="-122"/>
              </a:rPr>
              <a:t>lt</a:t>
            </a:r>
            <a:r>
              <a:rPr lang="lt-LT" sz="2400" kern="50" dirty="0">
                <a:ea typeface="SimSun" panose="02010600030101010101" pitchFamily="2" charset="-122"/>
              </a:rPr>
              <a:t>. ,,</a:t>
            </a:r>
            <a:r>
              <a:rPr lang="en-US" sz="2400" dirty="0">
                <a:effectLst/>
                <a:ea typeface="Calibri" panose="020F0502020204030204" pitchFamily="34" charset="0"/>
              </a:rPr>
              <a:t>Galvos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ir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kaklo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navikų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rezistentiškumą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sąlygojančių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biožymenų</a:t>
            </a:r>
            <a:r>
              <a:rPr lang="en-US" sz="2400" dirty="0">
                <a:effectLst/>
                <a:ea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ea typeface="Calibri" panose="020F0502020204030204" pitchFamily="34" charset="0"/>
              </a:rPr>
              <a:t>analizė</a:t>
            </a:r>
            <a:r>
              <a:rPr lang="lt-LT" sz="2400" dirty="0">
                <a:effectLst/>
                <a:ea typeface="Calibri" panose="020F0502020204030204" pitchFamily="34" charset="0"/>
              </a:rPr>
              <a:t>“)</a:t>
            </a:r>
            <a:endParaRPr lang="lt-LT" sz="2400" dirty="0"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43C1BEE-AE06-C0CE-160A-8515386EFF40}"/>
              </a:ext>
            </a:extLst>
          </p:cNvPr>
          <p:cNvSpPr txBox="1"/>
          <p:nvPr/>
        </p:nvSpPr>
        <p:spPr>
          <a:xfrm>
            <a:off x="838200" y="4145686"/>
            <a:ext cx="1112071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lt-LT" sz="2000" dirty="0" err="1"/>
              <a:t>The</a:t>
            </a:r>
            <a:r>
              <a:rPr lang="lt-LT" sz="2000" dirty="0"/>
              <a:t> </a:t>
            </a:r>
            <a:r>
              <a:rPr lang="lt-LT" sz="2000" dirty="0" err="1"/>
              <a:t>aim</a:t>
            </a:r>
            <a:r>
              <a:rPr lang="lt-LT" sz="2000" dirty="0"/>
              <a:t>: to </a:t>
            </a:r>
            <a:r>
              <a:rPr lang="en-US" sz="2000" dirty="0"/>
              <a:t>determine </a:t>
            </a:r>
            <a:r>
              <a:rPr lang="en-US" sz="2000" i="1" dirty="0"/>
              <a:t>YAP1</a:t>
            </a:r>
            <a:r>
              <a:rPr lang="en-US" sz="2000" dirty="0"/>
              <a:t> gene copy number and several miRNA (miRNA-200a, miRNA-141, miRNA-375) expression in head-neck tumors relative to normal adjective tissue</a:t>
            </a:r>
            <a:r>
              <a:rPr lang="lt-LT" sz="2000" dirty="0"/>
              <a:t>.</a:t>
            </a:r>
          </a:p>
          <a:p>
            <a:pPr algn="just">
              <a:spcBef>
                <a:spcPts val="1200"/>
              </a:spcBef>
            </a:pPr>
            <a:r>
              <a:rPr lang="lt-LT" sz="2000" dirty="0" err="1"/>
              <a:t>The</a:t>
            </a:r>
            <a:r>
              <a:rPr lang="lt-LT" sz="2000" dirty="0"/>
              <a:t> </a:t>
            </a:r>
            <a:r>
              <a:rPr lang="en-US" sz="2000" dirty="0"/>
              <a:t>cohort </a:t>
            </a:r>
            <a:r>
              <a:rPr lang="lt-LT" sz="2000" dirty="0" err="1"/>
              <a:t>consisted</a:t>
            </a:r>
            <a:r>
              <a:rPr lang="lt-LT" sz="2000" dirty="0"/>
              <a:t> </a:t>
            </a:r>
            <a:r>
              <a:rPr lang="lt-LT" sz="2000" dirty="0" err="1"/>
              <a:t>of</a:t>
            </a:r>
            <a:r>
              <a:rPr lang="en-US" sz="2000" dirty="0"/>
              <a:t> 50 head-neck cancer patient</a:t>
            </a:r>
            <a:r>
              <a:rPr lang="lt-LT" sz="2000" dirty="0"/>
              <a:t>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D039CCB-E347-4C82-C2BA-E7EC18B31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8</a:t>
            </a:fld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4AA222D-11EB-ED56-A0D8-1B0EE9F7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0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FB8DCFE-4D2D-86A5-3E3C-BC8A61186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447" y="1897625"/>
            <a:ext cx="4693157" cy="2734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97BCF0-793C-0102-3822-1460B6912513}"/>
              </a:ext>
            </a:extLst>
          </p:cNvPr>
          <p:cNvSpPr txBox="1"/>
          <p:nvPr/>
        </p:nvSpPr>
        <p:spPr>
          <a:xfrm>
            <a:off x="6676636" y="4601545"/>
            <a:ext cx="50827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Distribution of studied miRNA expression profiles among patients</a:t>
            </a:r>
            <a:endParaRPr lang="lt-LT" i="1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04849C0-56D4-4B49-893D-6D3FF4517EC9}"/>
              </a:ext>
            </a:extLst>
          </p:cNvPr>
          <p:cNvSpPr txBox="1"/>
          <p:nvPr/>
        </p:nvSpPr>
        <p:spPr>
          <a:xfrm>
            <a:off x="117066" y="4626077"/>
            <a:ext cx="59789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t-LT" i="1" dirty="0"/>
              <a:t>YAP1 gene</a:t>
            </a:r>
            <a:r>
              <a:rPr lang="en-US" i="1" dirty="0"/>
              <a:t> copy number</a:t>
            </a:r>
            <a:r>
              <a:rPr lang="lt-LT" i="1" dirty="0"/>
              <a:t> status </a:t>
            </a:r>
            <a:r>
              <a:rPr lang="lt-LT" i="1" dirty="0" err="1"/>
              <a:t>in</a:t>
            </a:r>
            <a:r>
              <a:rPr lang="lt-LT" i="1" dirty="0"/>
              <a:t> </a:t>
            </a:r>
            <a:r>
              <a:rPr lang="lt-LT" i="1" dirty="0" err="1"/>
              <a:t>the</a:t>
            </a:r>
            <a:r>
              <a:rPr lang="lt-LT" i="1" dirty="0"/>
              <a:t> </a:t>
            </a:r>
            <a:r>
              <a:rPr lang="lt-LT" i="1" dirty="0" err="1"/>
              <a:t>studied</a:t>
            </a:r>
            <a:r>
              <a:rPr lang="lt-LT" i="1" dirty="0"/>
              <a:t> </a:t>
            </a:r>
            <a:r>
              <a:rPr lang="lt-LT" i="1" dirty="0" err="1"/>
              <a:t>head-neck</a:t>
            </a:r>
            <a:r>
              <a:rPr lang="lt-LT" i="1" dirty="0"/>
              <a:t> </a:t>
            </a:r>
            <a:r>
              <a:rPr lang="lt-LT" i="1" dirty="0" err="1"/>
              <a:t>cancer</a:t>
            </a:r>
            <a:r>
              <a:rPr lang="lt-LT" i="1" dirty="0"/>
              <a:t> </a:t>
            </a:r>
            <a:r>
              <a:rPr lang="lt-LT" i="1" dirty="0" err="1"/>
              <a:t>group</a:t>
            </a:r>
            <a:r>
              <a:rPr lang="lt-LT" i="1" dirty="0"/>
              <a:t> (n</a:t>
            </a:r>
            <a:r>
              <a:rPr lang="en-US" i="1" dirty="0"/>
              <a:t>=50)</a:t>
            </a:r>
            <a:endParaRPr lang="lt-LT" i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F57A47E6-DB59-21C0-8B8F-0401D65C0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6C06-4519-404A-8174-780C23D80483}" type="slidenum">
              <a:rPr lang="lt-LT" smtClean="0"/>
              <a:t>9</a:t>
            </a:fld>
            <a:endParaRPr lang="lt-LT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40BBF84-285D-4261-8D2B-9DD94C9F97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65" y="74820"/>
            <a:ext cx="1104636" cy="1325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9F85259-9B25-BF0D-FF45-FA1DD8A33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083" y="1897625"/>
            <a:ext cx="5082777" cy="27284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DE5B19A-4B54-050A-13E1-7763F1253968}"/>
              </a:ext>
            </a:extLst>
          </p:cNvPr>
          <p:cNvSpPr txBox="1"/>
          <p:nvPr/>
        </p:nvSpPr>
        <p:spPr>
          <a:xfrm>
            <a:off x="9467745" y="95546"/>
            <a:ext cx="2631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dirty="0"/>
              <a:t>Project</a:t>
            </a:r>
            <a:r>
              <a:rPr lang="en-US" sz="2400" dirty="0"/>
              <a:t> No.2 results</a:t>
            </a:r>
            <a:endParaRPr lang="lt-LT" sz="24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BAB0C57-5616-A78C-46F0-664B92467023}"/>
              </a:ext>
            </a:extLst>
          </p:cNvPr>
          <p:cNvSpPr txBox="1"/>
          <p:nvPr/>
        </p:nvSpPr>
        <p:spPr>
          <a:xfrm>
            <a:off x="1685897" y="771842"/>
            <a:ext cx="9667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3200" dirty="0"/>
              <a:t>YAP</a:t>
            </a:r>
            <a:r>
              <a:rPr lang="en-US" sz="3200" dirty="0"/>
              <a:t>1  copy number status and miRNA expression profiles</a:t>
            </a:r>
            <a:endParaRPr lang="lt-LT" sz="3200" dirty="0"/>
          </a:p>
        </p:txBody>
      </p:sp>
    </p:spTree>
    <p:extLst>
      <p:ext uri="{BB962C8B-B14F-4D97-AF65-F5344CB8AC3E}">
        <p14:creationId xmlns:p14="http://schemas.microsoft.com/office/powerpoint/2010/main" val="339674178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2561</TotalTime>
  <Words>1786</Words>
  <Application>Microsoft Office PowerPoint</Application>
  <PresentationFormat>Widescreen</PresentationFormat>
  <Paragraphs>153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SimSun</vt:lpstr>
      <vt:lpstr>Arial</vt:lpstr>
      <vt:lpstr>Book Antiqua</vt:lpstr>
      <vt:lpstr>Calibri</vt:lpstr>
      <vt:lpstr>Calibri Light</vt:lpstr>
      <vt:lpstr>dinproregular</vt:lpstr>
      <vt:lpstr>Mangal</vt:lpstr>
      <vt:lpstr>Times New Roman</vt:lpstr>
      <vt:lpstr>1_Custom Design</vt:lpstr>
      <vt:lpstr>Office Theme</vt:lpstr>
      <vt:lpstr>PowerPoint Presentation</vt:lpstr>
      <vt:lpstr>About Lithuanian University of Health Sciences </vt:lpstr>
      <vt:lpstr>Hospital of Lithuanian University of Health Sciences Kauno Klinikos</vt:lpstr>
      <vt:lpstr>LSMU research areas in radiotherapy and radiobiology</vt:lpstr>
      <vt:lpstr>LSMU-CERN collaboration </vt:lpstr>
      <vt:lpstr>LSMU-CERN PROJECT No.1</vt:lpstr>
      <vt:lpstr>PowerPoint Presentation</vt:lpstr>
      <vt:lpstr>LSMU-CERN PROJECTS No.2</vt:lpstr>
      <vt:lpstr>PowerPoint Presentation</vt:lpstr>
      <vt:lpstr>CERN-LSMU PROJECT No.3</vt:lpstr>
      <vt:lpstr>PowerPoint Presentation</vt:lpstr>
      <vt:lpstr>PowerPoint Presentation</vt:lpstr>
      <vt:lpstr>PowerPoint Presentation</vt:lpstr>
      <vt:lpstr>PowerPoint Presentation</vt:lpstr>
      <vt:lpstr>LSMU-CERN PROJECT No.4</vt:lpstr>
      <vt:lpstr>PowerPoint Presentation</vt:lpstr>
      <vt:lpstr>PowerPoint Presentation</vt:lpstr>
      <vt:lpstr>FUTURE DIRECTIONS</vt:lpstr>
      <vt:lpstr>PUBLICATIONS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Elona Juozaityte</dc:creator>
  <cp:lastModifiedBy>Rasa Ugenskienė</cp:lastModifiedBy>
  <cp:revision>212</cp:revision>
  <dcterms:created xsi:type="dcterms:W3CDTF">2019-12-15T18:49:34Z</dcterms:created>
  <dcterms:modified xsi:type="dcterms:W3CDTF">2023-05-04T07:53:04Z</dcterms:modified>
</cp:coreProperties>
</file>