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887" r:id="rId3"/>
    <p:sldId id="890" r:id="rId4"/>
    <p:sldId id="891" r:id="rId5"/>
    <p:sldId id="902" r:id="rId6"/>
    <p:sldId id="904" r:id="rId7"/>
    <p:sldId id="903" r:id="rId8"/>
    <p:sldId id="88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46C"/>
    <a:srgbClr val="7D0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187" autoAdjust="0"/>
    <p:restoredTop sz="99850" autoAdjust="0"/>
  </p:normalViewPr>
  <p:slideViewPr>
    <p:cSldViewPr snapToGrid="0" snapToObjects="1">
      <p:cViewPr varScale="1">
        <p:scale>
          <a:sx n="119" d="100"/>
          <a:sy n="119" d="100"/>
        </p:scale>
        <p:origin x="91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19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637A2-0CB2-2E4E-8719-AE06C58428F4}" type="datetimeFigureOut">
              <a:rPr lang="en-US" smtClean="0"/>
              <a:t>3/20/23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324BA-DE2D-1E41-87E1-85AC2C94E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17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DD07A-CD3B-A44C-B12F-FEA21F8C572C}" type="datetimeFigureOut">
              <a:rPr lang="en-US" smtClean="0"/>
              <a:t>3/20/23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365AB-B789-7F43-B26E-2149D3DDD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359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89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630"/>
            <a:ext cx="8229600" cy="509449"/>
          </a:xfrm>
        </p:spPr>
        <p:txBody>
          <a:bodyPr/>
          <a:lstStyle>
            <a:lvl1pPr>
              <a:defRPr sz="2600" b="1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1680"/>
            <a:ext cx="8229600" cy="5384484"/>
          </a:xfrm>
        </p:spPr>
        <p:txBody>
          <a:bodyPr/>
          <a:lstStyle>
            <a:lvl1pPr>
              <a:defRPr sz="1700"/>
            </a:lvl1pPr>
            <a:lvl2pPr marL="742950" indent="-285750">
              <a:buFont typeface="Courier New" panose="02070309020205020404" pitchFamily="49" charset="0"/>
              <a:buChar char="o"/>
              <a:defRPr sz="1700"/>
            </a:lvl2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624320"/>
            <a:ext cx="2133600" cy="225256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4320"/>
            <a:ext cx="2895600" cy="225256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5304" y="6624320"/>
            <a:ext cx="2133600" cy="225256"/>
          </a:xfrm>
        </p:spPr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02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3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2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10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0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2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3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75251"/>
            <a:ext cx="8229600" cy="509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5566"/>
            <a:ext cx="8229600" cy="5220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336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5304" y="64336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B2E6-27D2-1240-A515-2DF3A0B11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58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indico.cern.ch/event/120831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md.web.cern.ch/WCrPNYY_SS-C7PU5fYrPGQ?view" TargetMode="External"/><Relationship Id="rId2" Type="http://schemas.openxmlformats.org/officeDocument/2006/relationships/hyperlink" Target="https://mattermost.web.cern.ch/be-dep/channels/eclou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972" y="2434380"/>
            <a:ext cx="8132057" cy="1470025"/>
          </a:xfrm>
        </p:spPr>
        <p:txBody>
          <a:bodyPr>
            <a:noAutofit/>
          </a:bodyPr>
          <a:lstStyle/>
          <a:p>
            <a:r>
              <a:rPr lang="en-GB" b="1" dirty="0"/>
              <a:t>SPS scrubbing </a:t>
            </a:r>
            <a:r>
              <a:rPr lang="en-GB" b="1" dirty="0" err="1"/>
              <a:t>kickoff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5972" y="3832233"/>
            <a:ext cx="8230498" cy="14700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Mether for the e-cloud team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108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FDD7B-02E4-9C64-D358-265579C78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3A019-A149-7D56-F5AE-E545DD138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Main goal to condition the newly installed MKP-L</a:t>
            </a:r>
          </a:p>
          <a:p>
            <a:endParaRPr lang="en-GB" dirty="0"/>
          </a:p>
          <a:p>
            <a:r>
              <a:rPr lang="en-GB" dirty="0"/>
              <a:t>Considerations for the scrubbing run based on e-cloud simulations and previous experience presented at </a:t>
            </a:r>
            <a:r>
              <a:rPr lang="en-GB" dirty="0">
                <a:hlinkClick r:id="rId2"/>
              </a:rPr>
              <a:t>SPS MPC #29</a:t>
            </a:r>
            <a:endParaRPr lang="en-GB" dirty="0"/>
          </a:p>
          <a:p>
            <a:endParaRPr lang="en-GB" dirty="0"/>
          </a:p>
          <a:p>
            <a:pPr>
              <a:buFont typeface="Wingdings" pitchFamily="2" charset="2"/>
              <a:buChar char="à"/>
            </a:pPr>
            <a:r>
              <a:rPr lang="en-GB" dirty="0"/>
              <a:t>6 days of scrubbing scheduled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36C71-7E1A-6E1D-B481-AE8B9BB4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95165-59A3-F57A-8E88-2FF6AC35D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C813F-4409-97FD-A777-A873B2A77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 descr="A picture containing indoor, projector, miller, control panel&#10;&#10;Description automatically generated">
            <a:extLst>
              <a:ext uri="{FF2B5EF4-FFF2-40B4-BE49-F238E27FC236}">
                <a16:creationId xmlns:a16="http://schemas.microsoft.com/office/drawing/2014/main" id="{61631138-ED05-0A27-2B02-48C8A2C24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901" y="3100078"/>
            <a:ext cx="4460198" cy="33335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F065DD-27B2-73A2-E85D-4DAE041BDAC8}"/>
              </a:ext>
            </a:extLst>
          </p:cNvPr>
          <p:cNvSpPr txBox="1"/>
          <p:nvPr/>
        </p:nvSpPr>
        <p:spPr>
          <a:xfrm>
            <a:off x="5234683" y="6136200"/>
            <a:ext cx="3452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i="1" dirty="0"/>
              <a:t>Courtesy of M. Barnes</a:t>
            </a:r>
          </a:p>
        </p:txBody>
      </p:sp>
    </p:spTree>
    <p:extLst>
      <p:ext uri="{BB962C8B-B14F-4D97-AF65-F5344CB8AC3E}">
        <p14:creationId xmlns:p14="http://schemas.microsoft.com/office/powerpoint/2010/main" val="1192132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C49D0-A987-D580-0ACD-95AA26FC8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targets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5A8A3-A1C7-9398-4361-B6391ADE0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Normally, the scrubbing would be divided into three main parts:</a:t>
            </a:r>
          </a:p>
          <a:p>
            <a:pPr lvl="1"/>
            <a:r>
              <a:rPr lang="en-GB" dirty="0"/>
              <a:t>Scrubbing on flat bottom up to intensity required for LHC operation (~1.9e11 p/b)</a:t>
            </a:r>
          </a:p>
          <a:p>
            <a:pPr lvl="1"/>
            <a:r>
              <a:rPr lang="en-GB" dirty="0"/>
              <a:t>Scrubbing on the ramp up to LHC target intensity (~1.8e11 p/b)</a:t>
            </a:r>
          </a:p>
          <a:p>
            <a:pPr lvl="1"/>
            <a:r>
              <a:rPr lang="en-GB" dirty="0"/>
              <a:t>Scrubbing on flat bottom with high intensity for LIU studies (~2.3e11 p/b)</a:t>
            </a:r>
          </a:p>
          <a:p>
            <a:pPr lvl="1"/>
            <a:endParaRPr lang="en-GB" sz="1000" dirty="0"/>
          </a:p>
          <a:p>
            <a:r>
              <a:rPr lang="en-GB" dirty="0"/>
              <a:t>The flat top target is most likely not possible due to the limitation in the MKDH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294EF-AC28-1FB4-3955-B33CC79E2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84923-43C1-FB9C-7F55-9A426D40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57FDC-4BC8-4FAE-473B-78AE9E5F5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4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DBC19-C625-4011-9A56-79345216F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Scrubbing in MKP-L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E0F42-0269-47B6-0A42-63C02C138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ym typeface="Wingdings" pitchFamily="2" charset="2"/>
              </a:rPr>
              <a:t>Significant scrubbing at flat top should not be needed after flat bottom scrubbing</a:t>
            </a:r>
          </a:p>
          <a:p>
            <a:pPr lvl="1"/>
            <a:r>
              <a:rPr lang="en-GB" dirty="0"/>
              <a:t>Simulations predict slightly weaker e-cloud build-up overall at top energy </a:t>
            </a:r>
            <a:endParaRPr lang="en-GB" dirty="0"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Consistent with experience from old device</a:t>
            </a:r>
          </a:p>
          <a:p>
            <a:pPr lvl="1"/>
            <a:endParaRPr lang="en-GB" sz="800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The spatial distribution of the electron current also points in this direction</a:t>
            </a:r>
          </a:p>
          <a:p>
            <a:pPr lvl="1"/>
            <a:r>
              <a:rPr lang="en-GB" dirty="0">
                <a:sym typeface="Wingdings" pitchFamily="2" charset="2"/>
              </a:rPr>
              <a:t>In particular, higher intensity at injection can compensate for the displacement due to the injection bump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CB8B9-6A16-D560-9F24-86CAFA38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32FCB-4C6E-C81E-E807-EF793CC6A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B98EF-F8BB-472D-EE3A-4EB1FA08F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3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E64CB90-D46C-AEE6-7790-3470D90643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3" t="9161" r="1449" b="7844"/>
          <a:stretch/>
        </p:blipFill>
        <p:spPr>
          <a:xfrm>
            <a:off x="1995510" y="2904570"/>
            <a:ext cx="5937978" cy="36316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1D0C69-BE83-AD3E-785D-5414A42EE817}"/>
              </a:ext>
            </a:extLst>
          </p:cNvPr>
          <p:cNvSpPr txBox="1"/>
          <p:nvPr/>
        </p:nvSpPr>
        <p:spPr>
          <a:xfrm>
            <a:off x="2590800" y="3010196"/>
            <a:ext cx="3272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/>
              <a:t>PyECLOUD</a:t>
            </a:r>
            <a:r>
              <a:rPr lang="en-GB" sz="1400" b="1" dirty="0"/>
              <a:t> simulations, SEY = 1.6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A79F095-A18F-34C9-4983-1BF91FC69AFC}"/>
                  </a:ext>
                </a:extLst>
              </p:cNvPr>
              <p:cNvSpPr txBox="1"/>
              <p:nvPr/>
            </p:nvSpPr>
            <p:spPr>
              <a:xfrm>
                <a:off x="6416870" y="5039102"/>
                <a:ext cx="2269930" cy="1077218"/>
              </a:xfrm>
              <a:prstGeom prst="rect">
                <a:avLst/>
              </a:prstGeom>
              <a:noFill/>
              <a:ln w="19050"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Simulated bunch length</a:t>
                </a:r>
              </a:p>
              <a:p>
                <a:pPr algn="ctr"/>
                <a:endParaRPr lang="en-GB" sz="800" dirty="0"/>
              </a:p>
              <a:p>
                <a:pPr algn="ctr"/>
                <a:r>
                  <a:rPr lang="en-GB" sz="1600" dirty="0"/>
                  <a:t>26 GeV: 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600" dirty="0"/>
                  <a:t> = 3 ns</a:t>
                </a:r>
              </a:p>
              <a:p>
                <a:pPr algn="ctr"/>
                <a:endParaRPr lang="en-GB" sz="800" dirty="0"/>
              </a:p>
              <a:p>
                <a:pPr algn="ctr"/>
                <a:r>
                  <a:rPr lang="en-GB" sz="1600" dirty="0"/>
                  <a:t>450 GeV: 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600" dirty="0"/>
                  <a:t> = 1.6 ns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A79F095-A18F-34C9-4983-1BF91FC69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870" y="5039102"/>
                <a:ext cx="2269930" cy="1077218"/>
              </a:xfrm>
              <a:prstGeom prst="rect">
                <a:avLst/>
              </a:prstGeom>
              <a:blipFill>
                <a:blip r:embed="rId3"/>
                <a:stretch>
                  <a:fillRect t="-1149" b="-5747"/>
                </a:stretch>
              </a:blipFill>
              <a:ln w="19050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393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4DC44-BE9A-2E1D-1873-DB382ED5C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scrubbing plan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AD488-5B0D-79C6-85FC-2F877935C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2FF80-23D5-D62E-4467-54EC050AA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5A4CE-F9E1-C96E-EFEF-C40AE016E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A0AD69-7489-C8FA-E3A1-57B860BEE2A5}"/>
              </a:ext>
            </a:extLst>
          </p:cNvPr>
          <p:cNvSpPr txBox="1"/>
          <p:nvPr/>
        </p:nvSpPr>
        <p:spPr>
          <a:xfrm>
            <a:off x="451821" y="914400"/>
            <a:ext cx="8240358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800" dirty="0"/>
          </a:p>
          <a:p>
            <a:pPr algn="ctr"/>
            <a:r>
              <a:rPr lang="en-GB" sz="1600" dirty="0"/>
              <a:t>Push train length and number at flat bottom 12b </a:t>
            </a:r>
            <a:r>
              <a:rPr lang="en-GB" sz="1600" dirty="0">
                <a:sym typeface="Wingdings" pitchFamily="2" charset="2"/>
              </a:rPr>
              <a:t> 4x72b with ~</a:t>
            </a:r>
            <a:r>
              <a:rPr lang="en-GB" sz="1600" dirty="0"/>
              <a:t>1.4e11 p/b</a:t>
            </a:r>
          </a:p>
          <a:p>
            <a:pPr algn="ctr"/>
            <a:endParaRPr lang="en-GB" sz="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9D396C-C997-ACE3-4DBE-DA97CB6490B2}"/>
              </a:ext>
            </a:extLst>
          </p:cNvPr>
          <p:cNvSpPr txBox="1"/>
          <p:nvPr/>
        </p:nvSpPr>
        <p:spPr>
          <a:xfrm>
            <a:off x="451821" y="1646219"/>
            <a:ext cx="8240358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800" dirty="0"/>
          </a:p>
          <a:p>
            <a:pPr algn="ctr"/>
            <a:r>
              <a:rPr lang="en-GB" sz="1600" dirty="0"/>
              <a:t>Push bunch intensity at flat bottom with 4x72b up to 1.8e11 p/b</a:t>
            </a:r>
          </a:p>
          <a:p>
            <a:pPr algn="ctr"/>
            <a:endParaRPr lang="en-GB" sz="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C9DD5-78FD-676B-AA97-86976B531BBD}"/>
              </a:ext>
            </a:extLst>
          </p:cNvPr>
          <p:cNvSpPr txBox="1"/>
          <p:nvPr/>
        </p:nvSpPr>
        <p:spPr>
          <a:xfrm>
            <a:off x="451821" y="2761228"/>
            <a:ext cx="384048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Push number of trains on the ramp </a:t>
            </a:r>
            <a:br>
              <a:rPr lang="en-GB" sz="1600" dirty="0"/>
            </a:br>
            <a:r>
              <a:rPr lang="en-GB" sz="1600" dirty="0"/>
              <a:t>72b </a:t>
            </a:r>
            <a:r>
              <a:rPr lang="en-GB" sz="1600" dirty="0">
                <a:sym typeface="Wingdings" pitchFamily="2" charset="2"/>
              </a:rPr>
              <a:t> 4x72b </a:t>
            </a:r>
            <a:r>
              <a:rPr lang="en-GB" sz="1600" dirty="0"/>
              <a:t>with ~1.4e11 p/b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38BDA8-9EDB-C196-3301-F5CB507872AE}"/>
              </a:ext>
            </a:extLst>
          </p:cNvPr>
          <p:cNvSpPr txBox="1"/>
          <p:nvPr/>
        </p:nvSpPr>
        <p:spPr>
          <a:xfrm>
            <a:off x="4851701" y="2756017"/>
            <a:ext cx="3840480" cy="2554545"/>
          </a:xfrm>
          <a:prstGeom prst="rect">
            <a:avLst/>
          </a:prstGeom>
          <a:solidFill>
            <a:schemeClr val="accent5">
              <a:lumMod val="20000"/>
              <a:lumOff val="80000"/>
              <a:alpha val="50000"/>
            </a:schemeClr>
          </a:solidFill>
          <a:ln>
            <a:solidFill>
              <a:schemeClr val="accent5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r>
              <a:rPr lang="en-GB" sz="1600" dirty="0"/>
              <a:t>Ramp up bunch intensity at flat bottom up towards 2.5e11 p/b</a:t>
            </a:r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  <a:p>
            <a:pPr algn="ctr"/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CC298C-DB4F-A7E6-1FDB-DF16EA2B3C7B}"/>
              </a:ext>
            </a:extLst>
          </p:cNvPr>
          <p:cNvSpPr txBox="1"/>
          <p:nvPr/>
        </p:nvSpPr>
        <p:spPr>
          <a:xfrm>
            <a:off x="451821" y="3486284"/>
            <a:ext cx="3840480" cy="10772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Push bunch intensity on the ramp:</a:t>
            </a:r>
          </a:p>
          <a:p>
            <a:pPr algn="ctr"/>
            <a:r>
              <a:rPr lang="en-GB" sz="1600" dirty="0"/>
              <a:t>push number of trains for each intensity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600" dirty="0"/>
              <a:t>Up to MKDH limit or </a:t>
            </a:r>
            <a:br>
              <a:rPr lang="en-GB" sz="1600" dirty="0"/>
            </a:br>
            <a:r>
              <a:rPr lang="en-GB" sz="1600" dirty="0"/>
              <a:t>at least 4x48b@1.6e11 p/b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16A1D9-067D-6BD9-A999-099FE5F9CBBF}"/>
              </a:ext>
            </a:extLst>
          </p:cNvPr>
          <p:cNvSpPr txBox="1"/>
          <p:nvPr/>
        </p:nvSpPr>
        <p:spPr>
          <a:xfrm>
            <a:off x="451821" y="4703784"/>
            <a:ext cx="3840480" cy="584775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accent6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MKDH conditioning with increased thresholds at lower energy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112D64-3518-6C99-91D6-72E25175D7E2}"/>
              </a:ext>
            </a:extLst>
          </p:cNvPr>
          <p:cNvSpPr txBox="1"/>
          <p:nvPr/>
        </p:nvSpPr>
        <p:spPr>
          <a:xfrm>
            <a:off x="451821" y="5832281"/>
            <a:ext cx="8240358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800" dirty="0"/>
          </a:p>
          <a:p>
            <a:pPr algn="ctr"/>
            <a:r>
              <a:rPr lang="en-GB" sz="1600" dirty="0"/>
              <a:t>Push bunch intensity at flat bottom with 4x72b up to 2.5e11 p/b</a:t>
            </a:r>
          </a:p>
          <a:p>
            <a:pPr algn="ctr"/>
            <a:endParaRPr lang="en-GB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B7D615-8F73-40D3-8A3A-FD934DE5FE4A}"/>
              </a:ext>
            </a:extLst>
          </p:cNvPr>
          <p:cNvSpPr txBox="1"/>
          <p:nvPr/>
        </p:nvSpPr>
        <p:spPr>
          <a:xfrm>
            <a:off x="451820" y="2312893"/>
            <a:ext cx="8229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No later than Thursday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0BD03B-E973-5854-E4A5-A4C2B8D2446D}"/>
              </a:ext>
            </a:extLst>
          </p:cNvPr>
          <p:cNvSpPr txBox="1"/>
          <p:nvPr/>
        </p:nvSpPr>
        <p:spPr>
          <a:xfrm>
            <a:off x="451819" y="5419828"/>
            <a:ext cx="8229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~Weekend</a:t>
            </a:r>
          </a:p>
        </p:txBody>
      </p:sp>
    </p:spTree>
    <p:extLst>
      <p:ext uri="{BB962C8B-B14F-4D97-AF65-F5344CB8AC3E}">
        <p14:creationId xmlns:p14="http://schemas.microsoft.com/office/powerpoint/2010/main" val="184683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96794-2B12-7360-6F23-C34F9CB84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impression in the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26E13-2210-4FB3-1BE5-923706C5C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First multi-bunch beam taken for ~1.5 hours on Wed evening </a:t>
            </a:r>
            <a:r>
              <a:rPr lang="en-GB" dirty="0">
                <a:sym typeface="Wingdings" pitchFamily="2" charset="2"/>
              </a:rPr>
              <a:t> 24b with ~1.2e11 p/b</a:t>
            </a:r>
          </a:p>
          <a:p>
            <a:pPr lvl="1"/>
            <a:r>
              <a:rPr lang="en-GB" dirty="0">
                <a:sym typeface="Wingdings" pitchFamily="2" charset="2"/>
              </a:rPr>
              <a:t>Vacuum in MKP-L calm around 1-2e-8 mbar</a:t>
            </a:r>
          </a:p>
          <a:p>
            <a:pPr lvl="1"/>
            <a:r>
              <a:rPr lang="en-GB" dirty="0">
                <a:sym typeface="Wingdings" pitchFamily="2" charset="2"/>
              </a:rPr>
              <a:t>Vacuum activity in a few other locations, corresponding to locations that were vented (see list by Chiara in </a:t>
            </a:r>
            <a:r>
              <a:rPr lang="en-GB" dirty="0" err="1">
                <a:sym typeface="Wingdings" pitchFamily="2" charset="2"/>
              </a:rPr>
              <a:t>CodiMD</a:t>
            </a:r>
            <a:r>
              <a:rPr lang="en-GB" dirty="0">
                <a:sym typeface="Wingdings" pitchFamily="2" charset="2"/>
              </a:rPr>
              <a:t>)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Issue with e-cloud monitors: no signal in app, only zeros in data </a:t>
            </a:r>
          </a:p>
          <a:p>
            <a:pPr lvl="1"/>
            <a:r>
              <a:rPr lang="en-GB" dirty="0">
                <a:sym typeface="Wingdings" pitchFamily="2" charset="2"/>
              </a:rPr>
              <a:t>Fixed yesterday thanks to Holger and Michel (CPU board changed)</a:t>
            </a:r>
          </a:p>
          <a:p>
            <a:pPr lvl="1"/>
            <a:r>
              <a:rPr lang="en-GB" dirty="0">
                <a:sym typeface="Wingdings" pitchFamily="2" charset="2"/>
              </a:rPr>
              <a:t>Dead channels to be fixed this morning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ACF9A-AAC4-2E9C-7533-790675311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FC362-E311-D45B-89CA-D27B6D60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6A0D0-B815-B049-AD43-8C1768E11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33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D90FF-4134-4A98-907E-3006552D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80B49-B468-548A-A1EE-B6A97D7D3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Resources</a:t>
            </a:r>
            <a:endParaRPr lang="en-GB" dirty="0">
              <a:hlinkClick r:id="rId2"/>
            </a:endParaRPr>
          </a:p>
          <a:p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Mattermost channel</a:t>
            </a:r>
            <a:endParaRPr lang="en-GB" dirty="0"/>
          </a:p>
          <a:p>
            <a:endParaRPr lang="en-GB" dirty="0"/>
          </a:p>
          <a:p>
            <a:r>
              <a:rPr lang="en-GB" dirty="0" err="1">
                <a:hlinkClick r:id="rId3"/>
              </a:rPr>
              <a:t>CodiMD</a:t>
            </a:r>
            <a:r>
              <a:rPr lang="en-GB" dirty="0">
                <a:hlinkClick r:id="rId3"/>
              </a:rPr>
              <a:t> page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Scheduling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037DB-0284-EC53-8820-B68BE6640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264F52-A9D7-4AC4-DB86-D58D930DC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D19DF-9575-8A2F-B37A-334B7235D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60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98490-97E1-9B15-AE91-A31A3AC96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A970C-10CD-8FE0-59AE-B2D730A88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0BFDD3-16FE-7B82-AC06-6982E7DA8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B2E6-27D2-1240-A515-2DF3A0B1185F}" type="slidenum">
              <a:rPr lang="en-US" smtClean="0"/>
              <a:t>7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F3BE5-0A41-B4CB-4941-90AE29733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F42BB-8AD7-13DA-EA0C-2D3227B48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82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79478</TotalTime>
  <Words>431</Words>
  <Application>Microsoft Macintosh PowerPoint</Application>
  <PresentationFormat>On-screen Show (4:3)</PresentationFormat>
  <Paragraphs>73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Courier New</vt:lpstr>
      <vt:lpstr>Wingdings</vt:lpstr>
      <vt:lpstr>Office Theme</vt:lpstr>
      <vt:lpstr>SPS scrubbing kickoff</vt:lpstr>
      <vt:lpstr>Overview</vt:lpstr>
      <vt:lpstr>Scrubbing targets</vt:lpstr>
      <vt:lpstr>Scrubbing in MKP-L</vt:lpstr>
      <vt:lpstr>Tentative scrubbing plan</vt:lpstr>
      <vt:lpstr>First impression in the machine</vt:lpstr>
      <vt:lpstr>Resources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ion instability investigation</dc:title>
  <dc:creator>Lotta Mether</dc:creator>
  <cp:lastModifiedBy>Lotta Mether</cp:lastModifiedBy>
  <cp:revision>1265</cp:revision>
  <dcterms:created xsi:type="dcterms:W3CDTF">2017-07-07T12:54:19Z</dcterms:created>
  <dcterms:modified xsi:type="dcterms:W3CDTF">2023-03-24T10:35:43Z</dcterms:modified>
</cp:coreProperties>
</file>