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  <p:sldMasterId id="2147483753" r:id="rId2"/>
  </p:sldMasterIdLst>
  <p:notesMasterIdLst>
    <p:notesMasterId r:id="rId9"/>
  </p:notesMasterIdLst>
  <p:sldIdLst>
    <p:sldId id="256" r:id="rId3"/>
    <p:sldId id="491" r:id="rId4"/>
    <p:sldId id="484" r:id="rId5"/>
    <p:sldId id="501" r:id="rId6"/>
    <p:sldId id="500" r:id="rId7"/>
    <p:sldId id="485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876" userDrawn="1">
          <p15:clr>
            <a:srgbClr val="A4A3A4"/>
          </p15:clr>
        </p15:guide>
        <p15:guide id="3" pos="4203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476"/>
    <a:srgbClr val="FFFFFF"/>
    <a:srgbClr val="CDC301"/>
    <a:srgbClr val="D8C318"/>
    <a:srgbClr val="92B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1" autoAdjust="0"/>
    <p:restoredTop sz="74942" autoAdjust="0"/>
  </p:normalViewPr>
  <p:slideViewPr>
    <p:cSldViewPr snapToGrid="0">
      <p:cViewPr varScale="1">
        <p:scale>
          <a:sx n="68" d="100"/>
          <a:sy n="68" d="100"/>
        </p:scale>
        <p:origin x="424" y="48"/>
      </p:cViewPr>
      <p:guideLst>
        <p:guide orient="horz" pos="714"/>
        <p:guide pos="876"/>
        <p:guide pos="4203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9C05-D12D-445F-9B93-E8B06C945ACB}" type="datetimeFigureOut">
              <a:rPr lang="de-DE" smtClean="0"/>
              <a:t>06.03.2023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780E3-FF10-45A8-9E0B-F5510624FA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89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8164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Jugendliche nehmen im Basisprogramm z.B. an einer </a:t>
            </a:r>
            <a:r>
              <a:rPr lang="de-DE" baseline="0" dirty="0" err="1"/>
              <a:t>Masterclass</a:t>
            </a:r>
            <a:r>
              <a:rPr lang="de-DE" baseline="0" dirty="0"/>
              <a:t> (Teilchenphysik oder Astroteilchenphysik) teil. 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Im Qualifizierungsprogramm steht die Vermittlung ihres bereits erworbenen Wissens im Vordergrund. Das kann z.B. durch eine Präsentation in der Schule zum Thema Astro-/Teilchenphysik, eine Projektarbeit oder die Unterstützung als Tutor bei einer </a:t>
            </a:r>
            <a:r>
              <a:rPr lang="de-DE" baseline="0" dirty="0" err="1"/>
              <a:t>Masterclass</a:t>
            </a:r>
            <a:r>
              <a:rPr lang="de-DE" baseline="0" dirty="0"/>
              <a:t> geschehen. 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Aktive Mitglieder des Netzwerks Teilchenwelt können sich für </a:t>
            </a:r>
            <a:r>
              <a:rPr lang="de-DE" b="1" dirty="0"/>
              <a:t>Workshops am CERN</a:t>
            </a:r>
            <a:r>
              <a:rPr lang="de-DE" dirty="0"/>
              <a:t> bewerben, um das internationale Forschungszentrum zu besuchen, Kenntnisse zu vertiefen,</a:t>
            </a:r>
            <a:r>
              <a:rPr lang="de-DE" baseline="0" dirty="0"/>
              <a:t> </a:t>
            </a:r>
            <a:r>
              <a:rPr lang="de-DE" dirty="0"/>
              <a:t>den </a:t>
            </a:r>
            <a:r>
              <a:rPr lang="de-DE" dirty="0" err="1"/>
              <a:t>Forscher:innen</a:t>
            </a:r>
            <a:r>
              <a:rPr lang="de-DE" dirty="0"/>
              <a:t> über die Schulter zu schauen und Gleichgesinnte zu treffen. Reise und Unterkunft werden vom Netzwerk finanziert.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Außerdem ist es möglich, Forschungsarbeiten für die Schule oder einen Wettbewerb wie Jugend forscht anzufertigen, betreut von </a:t>
            </a:r>
            <a:r>
              <a:rPr lang="de-DE" dirty="0" err="1"/>
              <a:t>Teilchenwelt-Vermittler:innen</a:t>
            </a:r>
            <a:r>
              <a:rPr lang="de-DE" dirty="0"/>
              <a:t>.</a:t>
            </a:r>
            <a:r>
              <a:rPr lang="de-DE" baseline="0" dirty="0"/>
              <a:t> Ein Teil der Forschungsarbeit kann unter Umständen sogar während der</a:t>
            </a:r>
            <a:r>
              <a:rPr lang="de-DE" dirty="0"/>
              <a:t> </a:t>
            </a:r>
            <a:r>
              <a:rPr lang="de-DE" b="1" dirty="0"/>
              <a:t>Projektwochen am CERN</a:t>
            </a:r>
            <a:r>
              <a:rPr lang="de-DE" dirty="0"/>
              <a:t> durchgeführt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Darüber</a:t>
            </a:r>
            <a:r>
              <a:rPr lang="de-DE" baseline="0" dirty="0"/>
              <a:t> hinaus </a:t>
            </a:r>
            <a:r>
              <a:rPr lang="de-DE" dirty="0"/>
              <a:t>kann man sich im Studium</a:t>
            </a:r>
            <a:r>
              <a:rPr lang="de-DE" baseline="0" dirty="0"/>
              <a:t> </a:t>
            </a:r>
            <a:r>
              <a:rPr lang="de-DE" dirty="0"/>
              <a:t>für unser </a:t>
            </a:r>
            <a:r>
              <a:rPr lang="de-DE" b="1" dirty="0"/>
              <a:t>Fellow-Programm</a:t>
            </a:r>
            <a:r>
              <a:rPr lang="de-DE" b="1" baseline="0" dirty="0"/>
              <a:t> </a:t>
            </a:r>
            <a:r>
              <a:rPr lang="de-DE" baseline="0" dirty="0"/>
              <a:t>anmelden und dadurch direkten Zugang zu den Forschungsgruppen bekommen.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7819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 b="1" dirty="0"/>
              <a:t>Ask </a:t>
            </a:r>
            <a:r>
              <a:rPr lang="de-DE" b="1" dirty="0" err="1"/>
              <a:t>the</a:t>
            </a:r>
            <a:r>
              <a:rPr lang="de-DE" b="1" dirty="0"/>
              <a:t> Expert </a:t>
            </a:r>
          </a:p>
          <a:p>
            <a:pPr marL="171450" lvl="0" indent="-171450" defTabSz="914400">
              <a:spcBef>
                <a:spcPts val="1000"/>
              </a:spcBef>
              <a:buFontTx/>
              <a:buChar char="-"/>
            </a:pPr>
            <a:r>
              <a:rPr lang="de-DE" dirty="0"/>
              <a:t>Konzept: online-Vortrag zur aktuellen Forschung auf Fellow-Niveau, breite Auswahl an Themen und </a:t>
            </a:r>
            <a:r>
              <a:rPr lang="de-DE" dirty="0" err="1"/>
              <a:t>Sprecher:innen</a:t>
            </a:r>
            <a:r>
              <a:rPr lang="de-DE" dirty="0"/>
              <a:t>, je 30 min Vortrag + Diskussion</a:t>
            </a:r>
          </a:p>
          <a:p>
            <a:pPr marL="171450" lvl="0" indent="-171450" defTabSz="914400">
              <a:spcBef>
                <a:spcPts val="1000"/>
              </a:spcBef>
              <a:buFontTx/>
              <a:buChar char="-"/>
            </a:pPr>
            <a:r>
              <a:rPr lang="de-DE" dirty="0"/>
              <a:t>Themen bislang: KATRIN (K. Valerius, M. Kobel), </a:t>
            </a:r>
            <a:r>
              <a:rPr lang="de-DE" dirty="0" err="1"/>
              <a:t>LHCb</a:t>
            </a:r>
            <a:r>
              <a:rPr lang="de-DE" dirty="0"/>
              <a:t> (U. </a:t>
            </a:r>
            <a:r>
              <a:rPr lang="de-DE" dirty="0" err="1"/>
              <a:t>Uwer</a:t>
            </a:r>
            <a:r>
              <a:rPr lang="de-DE" dirty="0"/>
              <a:t>), Myon g-2 (A. Denig, D. </a:t>
            </a:r>
            <a:r>
              <a:rPr lang="de-DE" dirty="0" err="1"/>
              <a:t>Stöckinger</a:t>
            </a:r>
            <a:r>
              <a:rPr lang="de-DE" dirty="0"/>
              <a:t>), PANDA (M. Fritsch), </a:t>
            </a:r>
            <a:r>
              <a:rPr lang="de-DE" dirty="0" err="1"/>
              <a:t>Higgs</a:t>
            </a:r>
            <a:r>
              <a:rPr lang="de-DE" dirty="0"/>
              <a:t> (R. Harlander), Belle II (C. Sfienti), Dunkle Materie mit XENON1T (M. Lindner), Neutrino-Astronomie (M. Kowalski), Schwarze Löcher (R. </a:t>
            </a:r>
            <a:r>
              <a:rPr lang="de-DE" dirty="0" err="1"/>
              <a:t>Genzel</a:t>
            </a:r>
            <a:r>
              <a:rPr lang="de-DE" dirty="0"/>
              <a:t>), Bild Schwarzes Loch (A. Zensus)</a:t>
            </a:r>
          </a:p>
          <a:p>
            <a:pPr marL="0" lvl="0" indent="0" defTabSz="914400">
              <a:spcBef>
                <a:spcPts val="1000"/>
              </a:spcBef>
              <a:buFontTx/>
              <a:buNone/>
            </a:pPr>
            <a:r>
              <a:rPr lang="de-DE" b="1" dirty="0"/>
              <a:t>Fellow-Treffen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dirty="0"/>
              <a:t>- </a:t>
            </a:r>
            <a:r>
              <a:rPr lang="de-DE" sz="1200" dirty="0">
                <a:solidFill>
                  <a:srgbClr val="FF0000"/>
                </a:solidFill>
              </a:rPr>
              <a:t>Vorträge (ATLAS Detektor, Streubretter, mit Teilchenphysik </a:t>
            </a:r>
            <a:r>
              <a:rPr lang="de-DE" sz="1200" dirty="0" err="1">
                <a:solidFill>
                  <a:srgbClr val="FF0000"/>
                </a:solidFill>
              </a:rPr>
              <a:t>Schüler:innen</a:t>
            </a:r>
            <a:r>
              <a:rPr lang="de-DE" sz="1200" dirty="0">
                <a:solidFill>
                  <a:srgbClr val="FF0000"/>
                </a:solidFill>
              </a:rPr>
              <a:t> in der Sek I begeistern, neue OPAL-</a:t>
            </a:r>
            <a:r>
              <a:rPr lang="de-DE" sz="1200" dirty="0" err="1">
                <a:solidFill>
                  <a:srgbClr val="FF0000"/>
                </a:solidFill>
              </a:rPr>
              <a:t>Masterclass</a:t>
            </a:r>
            <a:r>
              <a:rPr lang="de-DE" sz="1200" dirty="0">
                <a:solidFill>
                  <a:srgbClr val="FF0000"/>
                </a:solidFill>
              </a:rPr>
              <a:t> - </a:t>
            </a:r>
            <a:r>
              <a:rPr lang="de-DE" sz="1200" dirty="0" err="1">
                <a:solidFill>
                  <a:srgbClr val="FF0000"/>
                </a:solidFill>
              </a:rPr>
              <a:t>Machine</a:t>
            </a:r>
            <a:r>
              <a:rPr lang="de-DE" sz="1200" dirty="0">
                <a:solidFill>
                  <a:srgbClr val="FF0000"/>
                </a:solidFill>
              </a:rPr>
              <a:t> Learning)</a:t>
            </a:r>
          </a:p>
          <a:p>
            <a:pPr marL="0" lvl="0" indent="0" defTabSz="914400">
              <a:spcBef>
                <a:spcPts val="1000"/>
              </a:spcBef>
              <a:buFontTx/>
              <a:buNone/>
            </a:pPr>
            <a:endParaRPr lang="de-DE" b="1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566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80143" indent="-180143">
              <a:buFontTx/>
              <a:buChar char="-"/>
            </a:pPr>
            <a:endParaRPr lang="de-DE" sz="13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703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tif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25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Überschrif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4162" y="663276"/>
            <a:ext cx="10036851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8501" y="6392504"/>
            <a:ext cx="745299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94163" y="6392504"/>
            <a:ext cx="1153432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39616" y="6392504"/>
            <a:ext cx="7872875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0720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Letzte Foli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6240017" y="6045212"/>
            <a:ext cx="2027767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Logo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62"/>
            <a:ext cx="1513885" cy="3651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3119670" y="836713"/>
            <a:ext cx="6240693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7124" y="1484784"/>
            <a:ext cx="720000" cy="540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9695829" y="1196753"/>
            <a:ext cx="2496171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9695829" y="156745"/>
            <a:ext cx="2496171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0940" y="447668"/>
            <a:ext cx="2094619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9695829" y="2303614"/>
            <a:ext cx="2496171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6289" y="2640110"/>
            <a:ext cx="1346007" cy="42885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4469" y="4848082"/>
            <a:ext cx="2101088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4469" y="3627864"/>
            <a:ext cx="2101088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9656928" y="3311726"/>
            <a:ext cx="2496171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184E6D1-E163-4704-B428-C25C082A8AA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6000" y="1494000"/>
            <a:ext cx="900000" cy="6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156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950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bearbeiten </a:t>
            </a:r>
            <a:r>
              <a:rPr lang="de-DE" dirty="0" err="1"/>
              <a:t>nmbf</a:t>
            </a:r>
            <a:r>
              <a:rPr lang="de-DE" dirty="0"/>
              <a:t> </a:t>
            </a:r>
            <a:r>
              <a:rPr lang="de-DE" dirty="0" err="1"/>
              <a:t>akjbfn</a:t>
            </a:r>
            <a:r>
              <a:rPr lang="de-DE" dirty="0"/>
              <a:t> </a:t>
            </a:r>
            <a:r>
              <a:rPr lang="de-DE" dirty="0" err="1"/>
              <a:t>fojnfk</a:t>
            </a:r>
            <a:r>
              <a:rPr lang="de-DE" dirty="0"/>
              <a:t> </a:t>
            </a:r>
            <a:r>
              <a:rPr lang="de-DE" dirty="0" err="1"/>
              <a:t>fekn</a:t>
            </a:r>
            <a:r>
              <a:rPr lang="de-DE" dirty="0"/>
              <a:t> </a:t>
            </a:r>
            <a:r>
              <a:rPr lang="de-DE" dirty="0" err="1"/>
              <a:t>qefonwgkn</a:t>
            </a:r>
            <a:r>
              <a:rPr lang="de-DE" dirty="0"/>
              <a:t> </a:t>
            </a:r>
            <a:r>
              <a:rPr lang="de-DE" dirty="0" err="1"/>
              <a:t>knefk</a:t>
            </a:r>
            <a:r>
              <a:rPr lang="de-DE" dirty="0"/>
              <a:t> </a:t>
            </a:r>
            <a:r>
              <a:rPr lang="de-DE" dirty="0" err="1"/>
              <a:t>vlknvaökjgngG</a:t>
            </a:r>
            <a:r>
              <a:rPr lang="de-DE" dirty="0"/>
              <a:t> GJRK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de-DE"/>
              <a:t>Netzwerk Teilchenwelt - Angebote und Materialien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6121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3786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404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46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leiner Titel &amp; Tex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8"/>
            <a:ext cx="10035547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6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62"/>
            <a:ext cx="1513885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3605" y="6356361"/>
            <a:ext cx="5472608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Netzwerk Teilchenwelt - Angebote und Materialien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295467" y="2060849"/>
            <a:ext cx="10051984" cy="3956805"/>
          </a:xfrm>
        </p:spPr>
        <p:txBody>
          <a:bodyPr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 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19394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bearbeiten </a:t>
            </a:r>
            <a:r>
              <a:rPr lang="de-DE" dirty="0" err="1"/>
              <a:t>nmbf</a:t>
            </a:r>
            <a:r>
              <a:rPr lang="de-DE" dirty="0"/>
              <a:t> </a:t>
            </a:r>
            <a:r>
              <a:rPr lang="de-DE" dirty="0" err="1"/>
              <a:t>akjbfn</a:t>
            </a:r>
            <a:r>
              <a:rPr lang="de-DE" dirty="0"/>
              <a:t> </a:t>
            </a:r>
            <a:r>
              <a:rPr lang="de-DE" dirty="0" err="1"/>
              <a:t>fojnfk</a:t>
            </a:r>
            <a:r>
              <a:rPr lang="de-DE" dirty="0"/>
              <a:t> </a:t>
            </a:r>
            <a:r>
              <a:rPr lang="de-DE" dirty="0" err="1"/>
              <a:t>fekn</a:t>
            </a:r>
            <a:r>
              <a:rPr lang="de-DE" dirty="0"/>
              <a:t> </a:t>
            </a:r>
            <a:r>
              <a:rPr lang="de-DE" dirty="0" err="1"/>
              <a:t>qefonwgkn</a:t>
            </a:r>
            <a:r>
              <a:rPr lang="de-DE" dirty="0"/>
              <a:t> </a:t>
            </a:r>
            <a:r>
              <a:rPr lang="de-DE" dirty="0" err="1"/>
              <a:t>knefk</a:t>
            </a:r>
            <a:r>
              <a:rPr lang="de-DE" dirty="0"/>
              <a:t> </a:t>
            </a:r>
            <a:r>
              <a:rPr lang="de-DE" dirty="0" err="1"/>
              <a:t>vlknvaökjgngG</a:t>
            </a:r>
            <a:r>
              <a:rPr lang="de-DE" dirty="0"/>
              <a:t> GJRK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de-DE"/>
              <a:t>Netzwerk Teilchenwelt - Angebote und Materialien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1726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6186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706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5844C35-E5A9-CF4B-A547-B4C102CABF25}"/>
              </a:ext>
            </a:extLst>
          </p:cNvPr>
          <p:cNvGrpSpPr/>
          <p:nvPr userDrawn="1"/>
        </p:nvGrpSpPr>
        <p:grpSpPr>
          <a:xfrm>
            <a:off x="3478529" y="2346667"/>
            <a:ext cx="5234941" cy="1368078"/>
            <a:chOff x="2023108" y="1748790"/>
            <a:chExt cx="5234941" cy="1368078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9FE81C44-CF2A-1D4F-80BB-DEB48D668888}"/>
                </a:ext>
              </a:extLst>
            </p:cNvPr>
            <p:cNvSpPr txBox="1"/>
            <p:nvPr userDrawn="1"/>
          </p:nvSpPr>
          <p:spPr>
            <a:xfrm flipH="1">
              <a:off x="2023108" y="1748790"/>
              <a:ext cx="5234941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80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FOLLOW US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D92C424-FB8E-9247-B252-F4F0261CC5C8}"/>
                </a:ext>
              </a:extLst>
            </p:cNvPr>
            <p:cNvSpPr txBox="1"/>
            <p:nvPr userDrawn="1"/>
          </p:nvSpPr>
          <p:spPr>
            <a:xfrm flipH="1">
              <a:off x="2160270" y="2682903"/>
              <a:ext cx="4937760" cy="433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ctr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on </a:t>
              </a:r>
              <a:r>
                <a:rPr lang="de-DE" sz="2400" b="0" i="0" dirty="0" err="1">
                  <a:solidFill>
                    <a:schemeClr val="accent4"/>
                  </a:solidFill>
                  <a:latin typeface="MetaOT-Book" panose="02000503040000020004" pitchFamily="2" charset="77"/>
                </a:rPr>
                <a:t>Social</a:t>
              </a: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 Media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947D3F7-4293-1D4B-A4F0-499824D36415}"/>
              </a:ext>
            </a:extLst>
          </p:cNvPr>
          <p:cNvGrpSpPr/>
          <p:nvPr userDrawn="1"/>
        </p:nvGrpSpPr>
        <p:grpSpPr>
          <a:xfrm>
            <a:off x="4504552" y="4019470"/>
            <a:ext cx="3182893" cy="629388"/>
            <a:chOff x="4282377" y="4253218"/>
            <a:chExt cx="3182893" cy="62938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8287AA7B-C1C1-6741-95FF-10C74CAA87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6612" y="4253218"/>
              <a:ext cx="629388" cy="6293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58A55E02-073B-DC44-BF32-3E62A221B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2377" y="4253218"/>
              <a:ext cx="629388" cy="629388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B5C61A6D-2D98-354E-8F3E-0E2A689AE0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50847" y="4281835"/>
              <a:ext cx="814423" cy="573436"/>
            </a:xfrm>
            <a:prstGeom prst="rect">
              <a:avLst/>
            </a:prstGeom>
          </p:spPr>
        </p:pic>
        <p:cxnSp>
          <p:nvCxnSpPr>
            <p:cNvPr id="17" name="Gerade Verbindung 16">
              <a:extLst>
                <a:ext uri="{FF2B5EF4-FFF2-40B4-BE49-F238E27FC236}">
                  <a16:creationId xmlns:a16="http://schemas.microsoft.com/office/drawing/2014/main" id="{CCFD458F-4EB7-A547-A232-91BB9A565E71}"/>
                </a:ext>
              </a:extLst>
            </p:cNvPr>
            <p:cNvCxnSpPr/>
            <p:nvPr userDrawn="1"/>
          </p:nvCxnSpPr>
          <p:spPr>
            <a:xfrm>
              <a:off x="5168348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>
              <a:extLst>
                <a:ext uri="{FF2B5EF4-FFF2-40B4-BE49-F238E27FC236}">
                  <a16:creationId xmlns:a16="http://schemas.microsoft.com/office/drawing/2014/main" id="{C9D398EC-4D72-EA48-90D5-30C1C6ABE0CB}"/>
                </a:ext>
              </a:extLst>
            </p:cNvPr>
            <p:cNvCxnSpPr/>
            <p:nvPr userDrawn="1"/>
          </p:nvCxnSpPr>
          <p:spPr>
            <a:xfrm>
              <a:off x="6361043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610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511" y="979565"/>
            <a:ext cx="11135072" cy="4351338"/>
          </a:xfr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 sz="2000"/>
            </a:lvl1pPr>
            <a:lvl2pPr marL="514350" indent="-171450">
              <a:buFont typeface="Arial" panose="020B0604020202020204" pitchFamily="34" charset="0"/>
              <a:buChar char="•"/>
              <a:defRPr sz="1800"/>
            </a:lvl2pPr>
            <a:lvl3pPr>
              <a:defRPr sz="12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523877" y="12701"/>
            <a:ext cx="11172825" cy="958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514349" y="6356352"/>
            <a:ext cx="3067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Netzwerk Teilchenwelt - Angebote und Materialien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3076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469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9696" y="6609582"/>
            <a:ext cx="5868651" cy="277199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Netzwerk Teilchenwelt - Angebote und Materialien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60115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1280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3600000" y="4516560"/>
            <a:ext cx="5148360" cy="1899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4711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 ,</a:t>
            </a:r>
            <a:r>
              <a:rPr lang="de-DE" dirty="0" err="1"/>
              <a:t>mn,mnre</a:t>
            </a:r>
            <a:r>
              <a:rPr lang="de-DE" dirty="0"/>
              <a:t> wer </a:t>
            </a:r>
            <a:r>
              <a:rPr lang="de-DE" dirty="0" err="1"/>
              <a:t>rw</a:t>
            </a:r>
            <a:r>
              <a:rPr lang="de-DE" dirty="0"/>
              <a:t> m </a:t>
            </a:r>
            <a:r>
              <a:rPr lang="de-DE" dirty="0" err="1"/>
              <a:t>ewnm</a:t>
            </a:r>
            <a:r>
              <a:rPr lang="de-DE" dirty="0"/>
              <a:t> </a:t>
            </a:r>
            <a:r>
              <a:rPr lang="de-DE" dirty="0" err="1"/>
              <a:t>fwn</a:t>
            </a:r>
            <a:r>
              <a:rPr lang="de-DE" dirty="0"/>
              <a:t> </a:t>
            </a:r>
            <a:r>
              <a:rPr lang="de-DE" dirty="0" err="1"/>
              <a:t>fwk</a:t>
            </a:r>
            <a:r>
              <a:rPr lang="de-DE" dirty="0"/>
              <a:t> </a:t>
            </a:r>
            <a:r>
              <a:rPr lang="de-DE" dirty="0" err="1"/>
              <a:t>fkj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fqkj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feqkj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25165" y="6372333"/>
            <a:ext cx="870892" cy="348865"/>
          </a:xfrm>
          <a:prstGeom prst="rect">
            <a:avLst/>
          </a:prstGeom>
        </p:spPr>
        <p:txBody>
          <a:bodyPr anchor="ctr"/>
          <a:lstStyle>
            <a:lvl1pPr algn="ctr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36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7" r:id="rId3"/>
    <p:sldLayoutId id="2147483738" r:id="rId4"/>
    <p:sldLayoutId id="2147483736" r:id="rId5"/>
    <p:sldLayoutId id="2147483776" r:id="rId6"/>
    <p:sldLayoutId id="2147483778" r:id="rId7"/>
    <p:sldLayoutId id="2147483779" r:id="rId8"/>
    <p:sldLayoutId id="2147483780" r:id="rId9"/>
    <p:sldLayoutId id="2147483782" r:id="rId10"/>
    <p:sldLayoutId id="214748378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 ,</a:t>
            </a:r>
            <a:r>
              <a:rPr lang="de-DE" dirty="0" err="1"/>
              <a:t>mn,mnre</a:t>
            </a:r>
            <a:r>
              <a:rPr lang="de-DE" dirty="0"/>
              <a:t> wer </a:t>
            </a:r>
            <a:r>
              <a:rPr lang="de-DE" dirty="0" err="1"/>
              <a:t>rw</a:t>
            </a:r>
            <a:r>
              <a:rPr lang="de-DE" dirty="0"/>
              <a:t> m </a:t>
            </a:r>
            <a:r>
              <a:rPr lang="de-DE" dirty="0" err="1"/>
              <a:t>ewnm</a:t>
            </a:r>
            <a:r>
              <a:rPr lang="de-DE" dirty="0"/>
              <a:t> </a:t>
            </a:r>
            <a:r>
              <a:rPr lang="de-DE" dirty="0" err="1"/>
              <a:t>fwn</a:t>
            </a:r>
            <a:r>
              <a:rPr lang="de-DE" dirty="0"/>
              <a:t> </a:t>
            </a:r>
            <a:r>
              <a:rPr lang="de-DE" dirty="0" err="1"/>
              <a:t>fwk</a:t>
            </a:r>
            <a:r>
              <a:rPr lang="de-DE" dirty="0"/>
              <a:t> </a:t>
            </a:r>
            <a:r>
              <a:rPr lang="de-DE" dirty="0" err="1"/>
              <a:t>fkj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fqkj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feqkj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533" y="6092687"/>
            <a:ext cx="1093236" cy="648682"/>
          </a:xfrm>
          <a:prstGeom prst="rect">
            <a:avLst/>
          </a:prstGeom>
        </p:spPr>
        <p:txBody>
          <a:bodyPr anchor="ctr"/>
          <a:lstStyle>
            <a:lvl1pPr algn="r">
              <a:defRPr sz="3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124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81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g"/><Relationship Id="rId9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hyperlink" Target="https://indico.cern.ch/event/1108440/" TargetMode="External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pg-verhandlungen.de/year/2023/conference/smuk/parts?lang=de" TargetMode="External"/><Relationship Id="rId5" Type="http://schemas.openxmlformats.org/officeDocument/2006/relationships/hyperlink" Target="https://indico.desy.de/event/33888/" TargetMode="External"/><Relationship Id="rId4" Type="http://schemas.openxmlformats.org/officeDocument/2006/relationships/hyperlink" Target="https://indico.cern.ch/event/1162784/" TargetMode="External"/><Relationship Id="rId9" Type="http://schemas.openxmlformats.org/officeDocument/2006/relationships/image" Target="../media/image28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hyperlink" Target="https://www.teilchenwelt.de/info-fuer/fellows/anmeldung/" TargetMode="External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hyperlink" Target="mailto:mail@teilchenwelt.de" TargetMode="External"/><Relationship Id="rId4" Type="http://schemas.openxmlformats.org/officeDocument/2006/relationships/hyperlink" Target="http://www.teilchenwelt.de/" TargetMode="External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2D62FC-32A7-49DC-9379-B8A560EBB0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608" y="4464018"/>
            <a:ext cx="5111320" cy="1646302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de-DE" sz="4000" dirty="0"/>
              <a:t/>
            </a:r>
            <a:br>
              <a:rPr lang="de-DE" sz="4000" dirty="0"/>
            </a:br>
            <a:r>
              <a:rPr lang="de-DE" sz="4000" dirty="0"/>
              <a:t/>
            </a:r>
            <a:br>
              <a:rPr lang="de-DE" sz="4000" dirty="0"/>
            </a:br>
            <a:r>
              <a:rPr lang="de-DE" sz="4000" dirty="0"/>
              <a:t>Das Fellow-Programm von </a:t>
            </a:r>
            <a:br>
              <a:rPr lang="de-DE" sz="4000" dirty="0"/>
            </a:br>
            <a:r>
              <a:rPr lang="de-DE" sz="4000" dirty="0"/>
              <a:t>Netzwerk Teilchenwelt</a:t>
            </a:r>
            <a:br>
              <a:rPr lang="de-DE" sz="4000" dirty="0"/>
            </a:br>
            <a:r>
              <a:rPr lang="de-DE" sz="2000" dirty="0"/>
              <a:t/>
            </a:r>
            <a:br>
              <a:rPr lang="de-DE" sz="2000" dirty="0"/>
            </a:br>
            <a:r>
              <a:rPr lang="de-DE" sz="2000" b="0" dirty="0">
                <a:solidFill>
                  <a:srgbClr val="013476"/>
                </a:solidFill>
              </a:rPr>
              <a:t/>
            </a:r>
            <a:br>
              <a:rPr lang="de-DE" sz="2000" b="0" dirty="0">
                <a:solidFill>
                  <a:srgbClr val="013476"/>
                </a:solidFill>
              </a:rPr>
            </a:br>
            <a:r>
              <a:rPr lang="de-DE" sz="2000" b="0" dirty="0"/>
              <a:t/>
            </a:r>
            <a:br>
              <a:rPr lang="de-DE" sz="2000" b="0" dirty="0"/>
            </a:br>
            <a:r>
              <a:rPr lang="de-DE" sz="2400" dirty="0"/>
              <a:t/>
            </a:r>
            <a:br>
              <a:rPr lang="de-DE" sz="2400" dirty="0"/>
            </a:br>
            <a:endParaRPr lang="de-DE" sz="2600" b="0" dirty="0"/>
          </a:p>
        </p:txBody>
      </p:sp>
    </p:spTree>
    <p:extLst>
      <p:ext uri="{BB962C8B-B14F-4D97-AF65-F5344CB8AC3E}">
        <p14:creationId xmlns:p14="http://schemas.microsoft.com/office/powerpoint/2010/main" val="249601413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de-DE" dirty="0">
                <a:solidFill>
                  <a:srgbClr val="013476"/>
                </a:solidFill>
              </a:rPr>
              <a:t>Netzwerk Teilchenwelt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6581708" cy="453548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1" dirty="0"/>
              <a:t>30 Standorte </a:t>
            </a:r>
            <a:r>
              <a:rPr lang="de-DE" dirty="0"/>
              <a:t>(Unis / MPIs / KIT / DESY / …) + CERN</a:t>
            </a:r>
          </a:p>
          <a:p>
            <a:pPr marL="358775" lvl="1" indent="-358775">
              <a:lnSpc>
                <a:spcPct val="100000"/>
              </a:lnSpc>
              <a:spcBef>
                <a:spcPts val="600"/>
              </a:spcBef>
              <a:buClr>
                <a:schemeClr val="bg1"/>
              </a:buClr>
              <a:buSzTx/>
              <a:buFont typeface="Arial Narrow" panose="020B0606020202030204" pitchFamily="34" charset="0"/>
              <a:buChar char="►"/>
            </a:pPr>
            <a:r>
              <a:rPr lang="de-DE" sz="2400" dirty="0"/>
              <a:t>200 engagierte junge </a:t>
            </a:r>
            <a:r>
              <a:rPr lang="de-DE" sz="2400" dirty="0" err="1"/>
              <a:t>Wissenschaftler:innen</a:t>
            </a:r>
            <a:endParaRPr lang="de-DE" sz="2400" dirty="0"/>
          </a:p>
          <a:p>
            <a:pPr marL="358775" lvl="1" indent="-358775">
              <a:lnSpc>
                <a:spcPct val="100000"/>
              </a:lnSpc>
              <a:spcBef>
                <a:spcPts val="600"/>
              </a:spcBef>
              <a:buClr>
                <a:schemeClr val="bg1"/>
              </a:buClr>
              <a:buSzTx/>
              <a:buFont typeface="Arial Narrow" panose="020B0606020202030204" pitchFamily="34" charset="0"/>
              <a:buChar char="►"/>
            </a:pPr>
            <a:r>
              <a:rPr lang="de-DE" sz="2400" dirty="0"/>
              <a:t>rund 4.000 Jugendliche und Lehrkräfte nehmen pro Jahr an Veranstaltungen teil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Gesamtes Themenfeld </a:t>
            </a:r>
            <a:r>
              <a:rPr lang="de-DE"/>
              <a:t>der kleinsten </a:t>
            </a:r>
            <a:r>
              <a:rPr lang="de-DE" dirty="0"/>
              <a:t>Teilchen </a:t>
            </a:r>
            <a:r>
              <a:rPr lang="de-DE" sz="2000" dirty="0"/>
              <a:t>(Teilchen- und Astroteilchenphysik, </a:t>
            </a:r>
            <a:r>
              <a:rPr lang="de-DE" sz="2000" dirty="0" err="1"/>
              <a:t>Hadronen</a:t>
            </a:r>
            <a:r>
              <a:rPr lang="de-DE" sz="2000" dirty="0"/>
              <a:t> und Kerne)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sz="20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1" dirty="0"/>
              <a:t>gemeinsames Ziel</a:t>
            </a:r>
            <a:r>
              <a:rPr lang="de-DE" dirty="0"/>
              <a:t>: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Forschung erlebbar machen!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Nachwuchsförderung/-gewinnung (Forschung, </a:t>
            </a:r>
            <a:r>
              <a:rPr lang="de-DE" dirty="0" err="1"/>
              <a:t>Outreach</a:t>
            </a:r>
            <a:r>
              <a:rPr lang="de-DE" dirty="0"/>
              <a:t>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de-DE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dirty="0"/>
          </a:p>
        </p:txBody>
      </p:sp>
      <p:sp>
        <p:nvSpPr>
          <p:cNvPr id="12" name="Inhaltsplatzhalter 2"/>
          <p:cNvSpPr txBox="1">
            <a:spLocks/>
          </p:cNvSpPr>
          <p:nvPr/>
        </p:nvSpPr>
        <p:spPr>
          <a:xfrm>
            <a:off x="7164302" y="5506535"/>
            <a:ext cx="5489766" cy="1481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>
              <a:lnSpc>
                <a:spcPct val="100000"/>
              </a:lnSpc>
              <a:spcBef>
                <a:spcPts val="600"/>
              </a:spcBef>
            </a:pPr>
            <a:endParaRPr lang="de-DE" sz="2200" dirty="0">
              <a:solidFill>
                <a:srgbClr val="013476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458" y="1627707"/>
            <a:ext cx="3475630" cy="473915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052" y="625368"/>
            <a:ext cx="2336962" cy="735860"/>
          </a:xfrm>
          <a:prstGeom prst="rect">
            <a:avLst/>
          </a:prstGeom>
        </p:spPr>
      </p:pic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01325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Stufenprogramm</a:t>
            </a: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1271" y="4702015"/>
            <a:ext cx="2700001" cy="1800000"/>
          </a:xfr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5194" y="1631773"/>
            <a:ext cx="9156078" cy="289139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3885" y="4702015"/>
            <a:ext cx="2726872" cy="18000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0234" y="4702015"/>
            <a:ext cx="2531560" cy="1800000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0057" y="2943226"/>
            <a:ext cx="511215" cy="51121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B52B4845-8DD1-F214-904B-09BC5EEC27A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1936" y="4872937"/>
            <a:ext cx="1458156" cy="1458156"/>
          </a:xfrm>
          <a:prstGeom prst="rect">
            <a:avLst/>
          </a:prstGeom>
          <a:ln>
            <a:solidFill>
              <a:srgbClr val="013476"/>
            </a:solidFill>
          </a:ln>
        </p:spPr>
      </p:pic>
    </p:spTree>
    <p:extLst>
      <p:ext uri="{BB962C8B-B14F-4D97-AF65-F5344CB8AC3E}">
        <p14:creationId xmlns:p14="http://schemas.microsoft.com/office/powerpoint/2010/main" val="1363785571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sind Fellows?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6314702" cy="4535487"/>
          </a:xfrm>
        </p:spPr>
        <p:txBody>
          <a:bodyPr>
            <a:normAutofit/>
          </a:bodyPr>
          <a:lstStyle/>
          <a:p>
            <a:r>
              <a:rPr lang="de-DE" dirty="0"/>
              <a:t>Alumni der CERN-Workshops/-Projektwochen und Teilchenphysik Akademie Mainz</a:t>
            </a:r>
          </a:p>
          <a:p>
            <a:r>
              <a:rPr lang="de-DE" dirty="0"/>
              <a:t>danach oft Physik- oder MINT-Studium</a:t>
            </a:r>
          </a:p>
          <a:p>
            <a:r>
              <a:rPr lang="de-DE" dirty="0"/>
              <a:t>Fellows teilweise noch in Schule</a:t>
            </a:r>
          </a:p>
          <a:p>
            <a:r>
              <a:rPr lang="de-DE" dirty="0"/>
              <a:t>Physik-Studierende als qualifizierte Quereinsteiger</a:t>
            </a:r>
          </a:p>
          <a:p>
            <a:r>
              <a:rPr lang="de-DE" dirty="0"/>
              <a:t>rund 130 Personen bundesweit, 50 % weiblich</a:t>
            </a:r>
          </a:p>
          <a:p>
            <a:r>
              <a:rPr lang="de-DE" sz="2200" b="1" dirty="0"/>
              <a:t>Win für Fellows</a:t>
            </a:r>
            <a:r>
              <a:rPr lang="de-DE" sz="2200" dirty="0"/>
              <a:t>: </a:t>
            </a:r>
          </a:p>
          <a:p>
            <a:pPr lvl="1"/>
            <a:r>
              <a:rPr lang="de-DE" dirty="0"/>
              <a:t>Frühe Anbindung an Forschung</a:t>
            </a:r>
          </a:p>
          <a:p>
            <a:pPr lvl="1"/>
            <a:r>
              <a:rPr lang="de-DE" dirty="0"/>
              <a:t>Fachliche Weiterbildung/Begleitung</a:t>
            </a:r>
          </a:p>
          <a:p>
            <a:pPr lvl="1"/>
            <a:r>
              <a:rPr lang="de-DE" dirty="0"/>
              <a:t>persönliche Kontakte</a:t>
            </a:r>
          </a:p>
          <a:p>
            <a:pPr lvl="1"/>
            <a:r>
              <a:rPr lang="de-DE" dirty="0"/>
              <a:t>Vernetzung lokal und bundesweit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7284284" y="1498317"/>
            <a:ext cx="4641016" cy="1850672"/>
            <a:chOff x="5474027" y="150811"/>
            <a:chExt cx="4641016" cy="1850672"/>
          </a:xfrm>
        </p:grpSpPr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220AE947-D280-7D42-8EB9-C5AB435B307F}"/>
                </a:ext>
              </a:extLst>
            </p:cNvPr>
            <p:cNvGrpSpPr/>
            <p:nvPr/>
          </p:nvGrpSpPr>
          <p:grpSpPr>
            <a:xfrm>
              <a:off x="5474027" y="510851"/>
              <a:ext cx="1425717" cy="1425717"/>
              <a:chOff x="348245" y="1038413"/>
              <a:chExt cx="1425717" cy="1425717"/>
            </a:xfrm>
          </p:grpSpPr>
          <p:pic>
            <p:nvPicPr>
              <p:cNvPr id="24" name="Grafik 23">
                <a:extLst>
                  <a:ext uri="{FF2B5EF4-FFF2-40B4-BE49-F238E27FC236}">
                    <a16:creationId xmlns:a16="http://schemas.microsoft.com/office/drawing/2014/main" id="{DF210542-DD3D-6D43-B420-2229ADE42E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screen">
                <a:duotone>
                  <a:prstClr val="black"/>
                  <a:srgbClr val="013476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8245" y="1038413"/>
                <a:ext cx="1425717" cy="1425717"/>
              </a:xfrm>
              <a:prstGeom prst="rect">
                <a:avLst/>
              </a:prstGeom>
            </p:spPr>
          </p:pic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C4C04EE7-B1B2-424B-AB5C-33F991F96B4F}"/>
                  </a:ext>
                </a:extLst>
              </p:cNvPr>
              <p:cNvSpPr txBox="1"/>
              <p:nvPr/>
            </p:nvSpPr>
            <p:spPr>
              <a:xfrm>
                <a:off x="616903" y="2079000"/>
                <a:ext cx="900001" cy="315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1000"/>
                  </a:spcBef>
                  <a:buClr>
                    <a:srgbClr val="CCCC00"/>
                  </a:buClr>
                  <a:buSzPct val="90000"/>
                </a:pPr>
                <a:r>
                  <a:rPr lang="de-DE" sz="1600">
                    <a:solidFill>
                      <a:srgbClr val="002060"/>
                    </a:solidFill>
                    <a:latin typeface="Arial Narrow" panose="020B0606020202030204" pitchFamily="34" charset="0"/>
                  </a:rPr>
                  <a:t>SCHOOL</a:t>
                </a:r>
              </a:p>
            </p:txBody>
          </p:sp>
        </p:grp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372A6E06-8BE5-9C47-85AB-C81384972274}"/>
                </a:ext>
              </a:extLst>
            </p:cNvPr>
            <p:cNvGrpSpPr/>
            <p:nvPr/>
          </p:nvGrpSpPr>
          <p:grpSpPr>
            <a:xfrm>
              <a:off x="8223807" y="150811"/>
              <a:ext cx="1891236" cy="1850672"/>
              <a:chOff x="3098027" y="685813"/>
              <a:chExt cx="1891236" cy="1850672"/>
            </a:xfrm>
          </p:grpSpPr>
          <p:pic>
            <p:nvPicPr>
              <p:cNvPr id="22" name="Grafik 21">
                <a:extLst>
                  <a:ext uri="{FF2B5EF4-FFF2-40B4-BE49-F238E27FC236}">
                    <a16:creationId xmlns:a16="http://schemas.microsoft.com/office/drawing/2014/main" id="{81BFF889-930C-2749-A753-60DA5EFDC9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duotone>
                  <a:prstClr val="black"/>
                  <a:srgbClr val="013476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00164" y="685813"/>
                <a:ext cx="1850672" cy="1850672"/>
              </a:xfrm>
              <a:prstGeom prst="rect">
                <a:avLst/>
              </a:prstGeom>
            </p:spPr>
          </p:pic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20289189-9B7E-A243-BF1D-5D3DCE1FECD6}"/>
                  </a:ext>
                </a:extLst>
              </p:cNvPr>
              <p:cNvSpPr txBox="1"/>
              <p:nvPr/>
            </p:nvSpPr>
            <p:spPr>
              <a:xfrm>
                <a:off x="3098027" y="2087546"/>
                <a:ext cx="1891236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1000"/>
                  </a:spcBef>
                  <a:buClr>
                    <a:srgbClr val="CCCC00"/>
                  </a:buClr>
                  <a:buSzPct val="90000"/>
                </a:pPr>
                <a:r>
                  <a:rPr lang="de-DE" sz="1600">
                    <a:solidFill>
                      <a:srgbClr val="002060"/>
                    </a:solidFill>
                    <a:latin typeface="Arial Narrow" panose="020B0606020202030204" pitchFamily="34" charset="0"/>
                  </a:rPr>
                  <a:t>RESEARCH GROUPS</a:t>
                </a:r>
              </a:p>
            </p:txBody>
          </p:sp>
        </p:grpSp>
        <p:sp>
          <p:nvSpPr>
            <p:cNvPr id="20" name="Nach unten gekrümmter Pfeil 19">
              <a:extLst>
                <a:ext uri="{FF2B5EF4-FFF2-40B4-BE49-F238E27FC236}">
                  <a16:creationId xmlns:a16="http://schemas.microsoft.com/office/drawing/2014/main" id="{EF2041BE-4A0D-DB46-86FD-A87B2CB74549}"/>
                </a:ext>
              </a:extLst>
            </p:cNvPr>
            <p:cNvSpPr/>
            <p:nvPr/>
          </p:nvSpPr>
          <p:spPr>
            <a:xfrm>
              <a:off x="6899744" y="782316"/>
              <a:ext cx="1324065" cy="544120"/>
            </a:xfrm>
            <a:prstGeom prst="curvedDownArrow">
              <a:avLst/>
            </a:prstGeom>
            <a:solidFill>
              <a:srgbClr val="CDC301"/>
            </a:solidFill>
            <a:ln w="12700" cap="flat" cmpd="sng" algn="ctr">
              <a:solidFill>
                <a:srgbClr val="CDC30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CDC30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5" name="Grafik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143" y="3675625"/>
            <a:ext cx="3023870" cy="2015490"/>
          </a:xfrm>
          <a:prstGeom prst="rect">
            <a:avLst/>
          </a:prstGeom>
        </p:spPr>
      </p:pic>
      <p:sp>
        <p:nvSpPr>
          <p:cNvPr id="16" name="Textfeld 8"/>
          <p:cNvSpPr txBox="1"/>
          <p:nvPr/>
        </p:nvSpPr>
        <p:spPr>
          <a:xfrm>
            <a:off x="8063865" y="5718167"/>
            <a:ext cx="278892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de-DE" sz="1400" kern="1200" dirty="0"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Fellow-Treffen 2018 in Dresden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11087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bietet das Fellow-Programm?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1295468" y="1772816"/>
            <a:ext cx="5842795" cy="4599517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de-DE" sz="2000" b="1" dirty="0">
                <a:sym typeface="Wingdings" panose="05000000000000000000" pitchFamily="2" charset="2"/>
              </a:rPr>
              <a:t>Maßgeschneiderte Weiterbildungsangebote </a:t>
            </a:r>
          </a:p>
          <a:p>
            <a:pPr>
              <a:lnSpc>
                <a:spcPct val="110000"/>
              </a:lnSpc>
            </a:pPr>
            <a:r>
              <a:rPr lang="de-DE" sz="2000" b="1" dirty="0" err="1">
                <a:hlinkClick r:id="rId3"/>
              </a:rPr>
              <a:t>Ask</a:t>
            </a:r>
            <a:r>
              <a:rPr lang="de-DE" sz="2000" b="1" dirty="0">
                <a:hlinkClick r:id="rId3"/>
              </a:rPr>
              <a:t> </a:t>
            </a:r>
            <a:r>
              <a:rPr lang="de-DE" sz="2000" b="1" dirty="0" err="1">
                <a:hlinkClick r:id="rId3"/>
              </a:rPr>
              <a:t>the</a:t>
            </a:r>
            <a:r>
              <a:rPr lang="de-DE" sz="2000" b="1" dirty="0">
                <a:hlinkClick r:id="rId3"/>
              </a:rPr>
              <a:t> Expert</a:t>
            </a:r>
            <a:r>
              <a:rPr lang="de-DE" sz="2000" dirty="0"/>
              <a:t>: Online-Vortrag zur aktuellen Forschung, breite Auswahl an Themen und </a:t>
            </a:r>
            <a:r>
              <a:rPr lang="de-DE" sz="2000" dirty="0" err="1"/>
              <a:t>Sprecher:innen</a:t>
            </a:r>
            <a:endParaRPr lang="de-DE" sz="2000" dirty="0"/>
          </a:p>
          <a:p>
            <a:pPr>
              <a:lnSpc>
                <a:spcPct val="110000"/>
              </a:lnSpc>
            </a:pPr>
            <a:r>
              <a:rPr lang="de-DE" sz="2000" b="1" dirty="0">
                <a:hlinkClick r:id="rId4"/>
              </a:rPr>
              <a:t>Fellow-Treffen</a:t>
            </a:r>
            <a:r>
              <a:rPr lang="de-DE" sz="2000" dirty="0"/>
              <a:t>: fachliche Vorträge, </a:t>
            </a:r>
            <a:r>
              <a:rPr lang="de-DE" sz="2000" dirty="0" err="1"/>
              <a:t>Postersession</a:t>
            </a:r>
            <a:r>
              <a:rPr lang="de-DE" sz="2000" dirty="0"/>
              <a:t>, Gruppenarbeit, Kulturprogramm etc.</a:t>
            </a:r>
          </a:p>
          <a:p>
            <a:pPr>
              <a:lnSpc>
                <a:spcPct val="110000"/>
              </a:lnSpc>
            </a:pPr>
            <a:r>
              <a:rPr lang="de-DE" sz="2000" b="1" dirty="0">
                <a:hlinkClick r:id="rId5"/>
              </a:rPr>
              <a:t>Fellow-Schule</a:t>
            </a:r>
            <a:r>
              <a:rPr lang="de-DE" sz="2000" dirty="0"/>
              <a:t>: Vorlesungen und Tutorials</a:t>
            </a:r>
          </a:p>
          <a:p>
            <a:pPr>
              <a:lnSpc>
                <a:spcPct val="110000"/>
              </a:lnSpc>
            </a:pPr>
            <a:r>
              <a:rPr lang="de-DE" sz="2000" b="1" dirty="0">
                <a:hlinkClick r:id="rId6"/>
              </a:rPr>
              <a:t>Teilnahme Konferenzen</a:t>
            </a:r>
            <a:r>
              <a:rPr lang="de-DE" sz="2000" b="1" dirty="0"/>
              <a:t>: </a:t>
            </a:r>
            <a:r>
              <a:rPr lang="de-DE" sz="2000" dirty="0"/>
              <a:t>z.B. LHC-D-Meetings, DPG-Frühjahrstagungen</a:t>
            </a:r>
          </a:p>
          <a:p>
            <a:pPr marL="358775" lvl="1" indent="-358775">
              <a:lnSpc>
                <a:spcPct val="110000"/>
              </a:lnSpc>
              <a:spcBef>
                <a:spcPts val="1000"/>
              </a:spcBef>
              <a:buClr>
                <a:schemeClr val="bg1"/>
              </a:buClr>
              <a:buSzTx/>
              <a:buFont typeface="Arial Narrow" panose="020B0606020202030204" pitchFamily="34" charset="0"/>
              <a:buChar char="►"/>
            </a:pPr>
            <a:r>
              <a:rPr lang="de-DE" b="1" dirty="0"/>
              <a:t>Angebote der Standorte</a:t>
            </a:r>
            <a:r>
              <a:rPr lang="de-DE" dirty="0"/>
              <a:t>: Praktika, Exkursionen, Seminare, Stammtische/Fellow-Nachmittage, </a:t>
            </a:r>
            <a:r>
              <a:rPr lang="de-DE" dirty="0" err="1"/>
              <a:t>Outreach</a:t>
            </a:r>
            <a:r>
              <a:rPr lang="de-DE" dirty="0"/>
              <a:t> Veranstaltungen (z.B. Lange Nacht der Wissenschaft, Tagungen) etc.</a:t>
            </a:r>
          </a:p>
          <a:p>
            <a:pPr marL="358775" lvl="1" indent="-358775">
              <a:lnSpc>
                <a:spcPct val="110000"/>
              </a:lnSpc>
              <a:spcBef>
                <a:spcPts val="1000"/>
              </a:spcBef>
              <a:buClr>
                <a:schemeClr val="bg1"/>
              </a:buClr>
              <a:buSzTx/>
              <a:buFont typeface="Arial Narrow" panose="020B0606020202030204" pitchFamily="34" charset="0"/>
              <a:buChar char="►"/>
            </a:pPr>
            <a:endParaRPr lang="de-DE" dirty="0"/>
          </a:p>
          <a:p>
            <a:pPr>
              <a:lnSpc>
                <a:spcPct val="110000"/>
              </a:lnSpc>
            </a:pPr>
            <a:endParaRPr lang="de-DE" sz="20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300" y="4676017"/>
            <a:ext cx="3052877" cy="187074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7415" y="2412395"/>
            <a:ext cx="2571467" cy="257533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367" y="433834"/>
            <a:ext cx="2666385" cy="232369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7194381" y="2703765"/>
            <a:ext cx="2891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13476"/>
                </a:solidFill>
              </a:rPr>
              <a:t>Fellows mit </a:t>
            </a:r>
            <a:r>
              <a:rPr lang="de-DE" sz="1400" dirty="0" err="1">
                <a:solidFill>
                  <a:srgbClr val="013476"/>
                </a:solidFill>
              </a:rPr>
              <a:t>Spokesperson</a:t>
            </a:r>
            <a:endParaRPr lang="de-DE" sz="1400" dirty="0">
              <a:solidFill>
                <a:srgbClr val="013476"/>
              </a:solidFill>
            </a:endParaRPr>
          </a:p>
          <a:p>
            <a:r>
              <a:rPr lang="de-DE" sz="1400" dirty="0">
                <a:solidFill>
                  <a:srgbClr val="013476"/>
                </a:solidFill>
              </a:rPr>
              <a:t>beim ATLAS-D-Meeting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8049622" y="4317129"/>
            <a:ext cx="2891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rgbClr val="013476"/>
                </a:solidFill>
              </a:rPr>
              <a:t>Ask</a:t>
            </a:r>
            <a:r>
              <a:rPr lang="de-DE" sz="1400" dirty="0">
                <a:solidFill>
                  <a:srgbClr val="013476"/>
                </a:solidFill>
              </a:rPr>
              <a:t> </a:t>
            </a:r>
            <a:r>
              <a:rPr lang="de-DE" sz="1400" dirty="0" err="1">
                <a:solidFill>
                  <a:srgbClr val="013476"/>
                </a:solidFill>
              </a:rPr>
              <a:t>the</a:t>
            </a:r>
            <a:r>
              <a:rPr lang="de-DE" sz="1400" dirty="0">
                <a:solidFill>
                  <a:srgbClr val="013476"/>
                </a:solidFill>
              </a:rPr>
              <a:t> Expert</a:t>
            </a:r>
          </a:p>
        </p:txBody>
      </p:sp>
    </p:spTree>
    <p:extLst>
      <p:ext uri="{BB962C8B-B14F-4D97-AF65-F5344CB8AC3E}">
        <p14:creationId xmlns:p14="http://schemas.microsoft.com/office/powerpoint/2010/main" val="20315721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Mitmachen bei Netzwerk Teilchenwelt</a:t>
            </a:r>
          </a:p>
        </p:txBody>
      </p:sp>
      <p:sp>
        <p:nvSpPr>
          <p:cNvPr id="6" name="Textplatzhalter 2"/>
          <p:cNvSpPr>
            <a:spLocks noGrp="1"/>
          </p:cNvSpPr>
          <p:nvPr>
            <p:ph sz="quarter" idx="13"/>
          </p:nvPr>
        </p:nvSpPr>
        <p:spPr>
          <a:xfrm>
            <a:off x="1295466" y="1635276"/>
            <a:ext cx="9640011" cy="453548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tabLst>
                <a:tab pos="269875" algn="l"/>
              </a:tabLst>
            </a:pPr>
            <a:r>
              <a:rPr lang="de-DE" sz="2800" b="1" dirty="0"/>
              <a:t>Anmeldung Fellow-Programm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tabLst>
                <a:tab pos="269875" algn="l"/>
              </a:tabLst>
            </a:pPr>
            <a:r>
              <a:rPr lang="de-DE" dirty="0">
                <a:hlinkClick r:id="rId3"/>
              </a:rPr>
              <a:t>https://www.teilchenwelt.de/info-fuer/fellows/anmeldung/</a:t>
            </a:r>
            <a:endParaRPr lang="de-DE" dirty="0"/>
          </a:p>
          <a:p>
            <a:pPr lvl="1">
              <a:lnSpc>
                <a:spcPct val="100000"/>
              </a:lnSpc>
              <a:spcBef>
                <a:spcPts val="0"/>
              </a:spcBef>
              <a:tabLst>
                <a:tab pos="269875" algn="l"/>
              </a:tabLst>
            </a:pPr>
            <a:endParaRPr lang="de-DE" dirty="0"/>
          </a:p>
          <a:p>
            <a:pPr lvl="1">
              <a:lnSpc>
                <a:spcPct val="100000"/>
              </a:lnSpc>
              <a:spcBef>
                <a:spcPts val="0"/>
              </a:spcBef>
              <a:tabLst>
                <a:tab pos="269875" algn="l"/>
              </a:tabLst>
            </a:pPr>
            <a:endParaRPr lang="de-DE" dirty="0"/>
          </a:p>
          <a:p>
            <a:pPr lvl="1">
              <a:lnSpc>
                <a:spcPct val="100000"/>
              </a:lnSpc>
              <a:spcBef>
                <a:spcPts val="0"/>
              </a:spcBef>
              <a:tabLst>
                <a:tab pos="269875" algn="l"/>
              </a:tabLst>
            </a:pPr>
            <a:endParaRPr lang="de-DE" dirty="0"/>
          </a:p>
          <a:p>
            <a:pPr marL="355600" lvl="1" indent="0">
              <a:lnSpc>
                <a:spcPct val="100000"/>
              </a:lnSpc>
              <a:spcBef>
                <a:spcPts val="0"/>
              </a:spcBef>
              <a:buNone/>
              <a:tabLst>
                <a:tab pos="269875" algn="l"/>
              </a:tabLst>
            </a:pPr>
            <a:endParaRPr lang="de-DE" dirty="0"/>
          </a:p>
          <a:p>
            <a:pPr lvl="1">
              <a:lnSpc>
                <a:spcPct val="100000"/>
              </a:lnSpc>
              <a:spcBef>
                <a:spcPts val="0"/>
              </a:spcBef>
              <a:tabLst>
                <a:tab pos="269875" algn="l"/>
              </a:tabLst>
            </a:pPr>
            <a:endParaRPr lang="de-DE" dirty="0"/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269875" algn="l"/>
              </a:tabLst>
            </a:pPr>
            <a:r>
              <a:rPr lang="de-DE" sz="2800" dirty="0"/>
              <a:t>Wir freuen uns, euch wiederzusehen!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tabLst>
                <a:tab pos="269875" algn="l"/>
              </a:tabLst>
            </a:pPr>
            <a:r>
              <a:rPr lang="de-DE" dirty="0">
                <a:hlinkClick r:id="rId4"/>
              </a:rPr>
              <a:t>www.teilchenwelt.de</a:t>
            </a:r>
            <a:endParaRPr lang="de-DE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269875" algn="l"/>
              </a:tabLst>
            </a:pPr>
            <a:r>
              <a:rPr lang="de-DE" dirty="0">
                <a:hlinkClick r:id="rId5"/>
              </a:rPr>
              <a:t>mail@teilchenwelt.de</a:t>
            </a:r>
            <a:endParaRPr lang="de-DE" dirty="0"/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269875" algn="l"/>
              </a:tabLst>
            </a:pPr>
            <a:endParaRPr lang="de-DE" sz="2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269875" algn="l"/>
              </a:tabLst>
            </a:pPr>
            <a:endParaRPr lang="de-DE" sz="16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5761" y="5324276"/>
            <a:ext cx="903637" cy="90363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421" y="5324276"/>
            <a:ext cx="903637" cy="9036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1979" y="5324276"/>
            <a:ext cx="903637" cy="90363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83B58BF2-BA72-C3A8-9BD0-82B150CC77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11618" y="1635276"/>
            <a:ext cx="1554157" cy="15517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761352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1_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421</Words>
  <Application>Microsoft Office PowerPoint</Application>
  <PresentationFormat>Breitbild</PresentationFormat>
  <Paragraphs>65</Paragraphs>
  <Slides>6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5" baseType="lpstr">
      <vt:lpstr>Arial</vt:lpstr>
      <vt:lpstr>Arial Narrow</vt:lpstr>
      <vt:lpstr>Calibri</vt:lpstr>
      <vt:lpstr>MetaOT-Book</vt:lpstr>
      <vt:lpstr>Symbol</vt:lpstr>
      <vt:lpstr>Times New Roman</vt:lpstr>
      <vt:lpstr>Wingdings</vt:lpstr>
      <vt:lpstr>NTW</vt:lpstr>
      <vt:lpstr>1_NTW</vt:lpstr>
      <vt:lpstr>  Das Fellow-Programm von  Netzwerk Teilchenwelt     </vt:lpstr>
      <vt:lpstr>Netzwerk Teilchenwelt</vt:lpstr>
      <vt:lpstr>Das Stufenprogramm</vt:lpstr>
      <vt:lpstr>Was sind Fellows?</vt:lpstr>
      <vt:lpstr>Was bietet das Fellow-Programm?</vt:lpstr>
      <vt:lpstr>Mitmachen bei Netzwerk Teilchenwelt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Uta Bilow</dc:creator>
  <cp:lastModifiedBy>Niklas Herff</cp:lastModifiedBy>
  <cp:revision>453</cp:revision>
  <dcterms:created xsi:type="dcterms:W3CDTF">2018-11-01T09:16:39Z</dcterms:created>
  <dcterms:modified xsi:type="dcterms:W3CDTF">2023-03-06T18:41:41Z</dcterms:modified>
</cp:coreProperties>
</file>