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7"/>
  </p:notesMasterIdLst>
  <p:sldIdLst>
    <p:sldId id="263" r:id="rId2"/>
    <p:sldId id="264" r:id="rId3"/>
    <p:sldId id="265" r:id="rId4"/>
    <p:sldId id="315" r:id="rId5"/>
    <p:sldId id="266" r:id="rId6"/>
    <p:sldId id="313" r:id="rId7"/>
    <p:sldId id="270" r:id="rId8"/>
    <p:sldId id="271" r:id="rId9"/>
    <p:sldId id="318" r:id="rId10"/>
    <p:sldId id="275" r:id="rId11"/>
    <p:sldId id="276" r:id="rId12"/>
    <p:sldId id="277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9" r:id="rId23"/>
    <p:sldId id="291" r:id="rId24"/>
    <p:sldId id="293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7" r:id="rId37"/>
    <p:sldId id="306" r:id="rId38"/>
    <p:sldId id="309" r:id="rId39"/>
    <p:sldId id="310" r:id="rId40"/>
    <p:sldId id="311" r:id="rId41"/>
    <p:sldId id="320" r:id="rId42"/>
    <p:sldId id="321" r:id="rId43"/>
    <p:sldId id="322" r:id="rId44"/>
    <p:sldId id="323" r:id="rId45"/>
    <p:sldId id="258" r:id="rId4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3" autoAdjust="0"/>
    <p:restoredTop sz="93054"/>
  </p:normalViewPr>
  <p:slideViewPr>
    <p:cSldViewPr snapToGrid="0" snapToObjects="1">
      <p:cViewPr varScale="1">
        <p:scale>
          <a:sx n="87" d="100"/>
          <a:sy n="87" d="100"/>
        </p:scale>
        <p:origin x="744" y="4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8881212061392698E-2"/>
          <c:y val="2.06722423859871E-2"/>
          <c:w val="0.86912105808616702"/>
          <c:h val="0.827047498816474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Proposals</c:v>
                </c:pt>
              </c:strCache>
            </c:strRef>
          </c:tx>
          <c:spPr>
            <a:solidFill>
              <a:srgbClr val="0033A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8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8"/>
                <c:pt idx="0">
                  <c:v>292</c:v>
                </c:pt>
                <c:pt idx="1">
                  <c:v>119</c:v>
                </c:pt>
                <c:pt idx="2">
                  <c:v>150</c:v>
                </c:pt>
                <c:pt idx="3">
                  <c:v>180</c:v>
                </c:pt>
                <c:pt idx="4">
                  <c:v>195</c:v>
                </c:pt>
                <c:pt idx="5">
                  <c:v>178</c:v>
                </c:pt>
                <c:pt idx="6">
                  <c:v>198</c:v>
                </c:pt>
                <c:pt idx="7">
                  <c:v>289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48-47EF-9DA8-EDDBDBF6256B}"/>
            </c:ext>
          </c:extLst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Countries</c:v>
                </c:pt>
              </c:strCache>
            </c:strRef>
          </c:tx>
          <c:spPr>
            <a:solidFill>
              <a:srgbClr val="61C4D3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8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8"/>
                <c:pt idx="0">
                  <c:v>50</c:v>
                </c:pt>
                <c:pt idx="1">
                  <c:v>28</c:v>
                </c:pt>
                <c:pt idx="2">
                  <c:v>37</c:v>
                </c:pt>
                <c:pt idx="3">
                  <c:v>43</c:v>
                </c:pt>
                <c:pt idx="4">
                  <c:v>42</c:v>
                </c:pt>
                <c:pt idx="5">
                  <c:v>48</c:v>
                </c:pt>
                <c:pt idx="6">
                  <c:v>47</c:v>
                </c:pt>
                <c:pt idx="7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48-47EF-9DA8-EDDBDBF625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735323"/>
        <c:axId val="24603740"/>
      </c:barChart>
      <c:catAx>
        <c:axId val="473532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360">
            <a:solidFill>
              <a:srgbClr val="CADBFF"/>
            </a:solidFill>
            <a:round/>
          </a:ln>
        </c:spPr>
        <c:txPr>
          <a:bodyPr/>
          <a:lstStyle/>
          <a:p>
            <a:pPr>
              <a:defRPr sz="1600" b="0" strike="noStrike" spc="-1">
                <a:solidFill>
                  <a:srgbClr val="2F2F2F"/>
                </a:solidFill>
                <a:latin typeface="Arial"/>
                <a:ea typeface="DejaVu Sans"/>
              </a:defRPr>
            </a:pPr>
            <a:endParaRPr lang="de-DE"/>
          </a:p>
        </c:txPr>
        <c:crossAx val="24603740"/>
        <c:crosses val="autoZero"/>
        <c:auto val="1"/>
        <c:lblAlgn val="ctr"/>
        <c:lblOffset val="100"/>
        <c:noMultiLvlLbl val="1"/>
      </c:catAx>
      <c:valAx>
        <c:axId val="24603740"/>
        <c:scaling>
          <c:orientation val="minMax"/>
        </c:scaling>
        <c:delete val="0"/>
        <c:axPos val="l"/>
        <c:majorGridlines>
          <c:spPr>
            <a:ln w="9360">
              <a:solidFill>
                <a:srgbClr val="CADBFF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6480">
            <a:noFill/>
          </a:ln>
        </c:spPr>
        <c:txPr>
          <a:bodyPr/>
          <a:lstStyle/>
          <a:p>
            <a:pPr>
              <a:defRPr sz="1600" b="0" strike="noStrike" spc="-1">
                <a:solidFill>
                  <a:srgbClr val="2F2F2F"/>
                </a:solidFill>
                <a:latin typeface="Arial"/>
                <a:ea typeface="DejaVu Sans"/>
              </a:defRPr>
            </a:pPr>
            <a:endParaRPr lang="de-DE"/>
          </a:p>
        </c:txPr>
        <c:crossAx val="4735323"/>
        <c:crossesAt val="1"/>
        <c:crossBetween val="between"/>
      </c:valAx>
      <c:spPr>
        <a:noFill/>
        <a:ln>
          <a:noFill/>
        </a:ln>
      </c:spPr>
    </c:plotArea>
    <c:plotVisOnly val="1"/>
    <c:dispBlanksAs val="gap"/>
    <c:showDLblsOverMax val="1"/>
  </c:chart>
  <c:spPr>
    <a:noFill/>
    <a:ln>
      <a:noFill/>
    </a:ln>
  </c:spPr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58768-7EFC-430C-A30A-2A25487E3F3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D358A-2376-4E80-87A0-4676E4F437F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620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7384DB91-2A12-EB44-BBA8-9B8987FC169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9413" y="684213"/>
            <a:ext cx="6100762" cy="34321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31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7754592" y="4864184"/>
            <a:ext cx="14013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smtClean="0">
                <a:solidFill>
                  <a:srgbClr val="80B3F4"/>
                </a:solidFill>
              </a:rPr>
              <a:t>Sebastian Fabianski</a:t>
            </a:r>
            <a:endParaRPr lang="en-US" sz="1600" dirty="0">
              <a:solidFill>
                <a:srgbClr val="80B3F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_Inhal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97457"/>
            <a:ext cx="7526660" cy="729000"/>
          </a:xfrm>
          <a:prstGeom prst="rect">
            <a:avLst/>
          </a:prstGeom>
        </p:spPr>
        <p:txBody>
          <a:bodyPr anchor="ctr"/>
          <a:lstStyle>
            <a:lvl1pPr>
              <a:defRPr sz="2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4794378"/>
            <a:ext cx="558974" cy="261649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4794378"/>
            <a:ext cx="865074" cy="273844"/>
          </a:xfrm>
          <a:prstGeom prst="rect">
            <a:avLst/>
          </a:prstGeom>
        </p:spPr>
        <p:txBody>
          <a:bodyPr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4794378"/>
            <a:ext cx="5904656" cy="261649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CERN-Exkursion IKTP TU Dresden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329613"/>
            <a:ext cx="7546684" cy="34016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4201179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Überschrif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497457"/>
            <a:ext cx="7527638" cy="729000"/>
          </a:xfrm>
          <a:prstGeom prst="rect">
            <a:avLst/>
          </a:prstGeom>
        </p:spPr>
        <p:txBody>
          <a:bodyPr anchor="ctr"/>
          <a:lstStyle>
            <a:lvl1pPr>
              <a:defRPr sz="2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4794378"/>
            <a:ext cx="558974" cy="261649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4794378"/>
            <a:ext cx="865074" cy="273844"/>
          </a:xfrm>
          <a:prstGeom prst="rect">
            <a:avLst/>
          </a:prstGeom>
        </p:spPr>
        <p:txBody>
          <a:bodyPr anchor="ctr"/>
          <a:lstStyle>
            <a:lvl1pPr algn="l">
              <a:defRPr sz="9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4794378"/>
            <a:ext cx="5904656" cy="261649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CERN-Exkursion IKTP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8501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265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9350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4763139"/>
            <a:ext cx="473370" cy="273844"/>
          </a:xfrm>
          <a:prstGeom prst="rect">
            <a:avLst/>
          </a:prstGeom>
        </p:spPr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193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99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  <p:sldLayoutId id="2147483684" r:id="rId16"/>
    <p:sldLayoutId id="2147483685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tiff"/><Relationship Id="rId4" Type="http://schemas.openxmlformats.org/officeDocument/2006/relationships/image" Target="../media/image42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jpeg"/><Relationship Id="rId5" Type="http://schemas.openxmlformats.org/officeDocument/2006/relationships/image" Target="../media/image49.tiff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iff"/><Relationship Id="rId2" Type="http://schemas.openxmlformats.org/officeDocument/2006/relationships/image" Target="../media/image64.tiff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tif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0.gi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gif"/><Relationship Id="rId5" Type="http://schemas.openxmlformats.org/officeDocument/2006/relationships/image" Target="../media/image78.gif"/><Relationship Id="rId4" Type="http://schemas.openxmlformats.org/officeDocument/2006/relationships/image" Target="../media/image3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tiff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tiff"/><Relationship Id="rId2" Type="http://schemas.openxmlformats.org/officeDocument/2006/relationships/image" Target="../media/image87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9.tif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tiff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tiff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4.tiff"/><Relationship Id="rId4" Type="http://schemas.openxmlformats.org/officeDocument/2006/relationships/image" Target="../media/image103.tif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09.tif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6.xml"/><Relationship Id="rId6" Type="http://schemas.openxmlformats.org/officeDocument/2006/relationships/chart" Target="../charts/chart1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tiff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6616" y="318749"/>
            <a:ext cx="42358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</a:rPr>
              <a:t>Was </a:t>
            </a:r>
            <a:r>
              <a:rPr lang="en-US" sz="3300" dirty="0" err="1">
                <a:solidFill>
                  <a:schemeClr val="bg1"/>
                </a:solidFill>
              </a:rPr>
              <a:t>ist</a:t>
            </a:r>
            <a:r>
              <a:rPr lang="en-US" sz="3300" dirty="0">
                <a:solidFill>
                  <a:schemeClr val="bg1"/>
                </a:solidFill>
              </a:rPr>
              <a:t> </a:t>
            </a:r>
            <a:r>
              <a:rPr lang="en-US" sz="3300" dirty="0" smtClean="0">
                <a:solidFill>
                  <a:schemeClr val="bg1"/>
                </a:solidFill>
              </a:rPr>
              <a:t>der </a:t>
            </a:r>
            <a:r>
              <a:rPr lang="en-US" sz="3300" dirty="0">
                <a:solidFill>
                  <a:schemeClr val="bg1"/>
                </a:solidFill>
              </a:rPr>
              <a:t>/ die / das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7400" y="3333605"/>
            <a:ext cx="221086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 err="1">
                <a:solidFill>
                  <a:schemeClr val="bg1"/>
                </a:solidFill>
              </a:rPr>
              <a:t>eigentlich</a:t>
            </a:r>
            <a:r>
              <a:rPr lang="en-US" sz="3300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6428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550" y="622463"/>
            <a:ext cx="65090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700" i="1" dirty="0">
                <a:solidFill>
                  <a:srgbClr val="FFC000"/>
                </a:solidFill>
                <a:latin typeface="+mj-lt"/>
              </a:rPr>
              <a:t>Warum haben Teilchen Masse?</a:t>
            </a:r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432801" y="1771649"/>
            <a:ext cx="6439328" cy="2748301"/>
          </a:xfrm>
          <a:prstGeom prst="rect">
            <a:avLst/>
          </a:prstGeom>
        </p:spPr>
        <p:txBody>
          <a:bodyPr rtlCol="0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sz="2100" dirty="0"/>
              <a:t>Newton konnte es nicht erklären, </a:t>
            </a:r>
          </a:p>
          <a:p>
            <a:pPr marL="0" indent="0">
              <a:buNone/>
              <a:defRPr/>
            </a:pPr>
            <a:r>
              <a:rPr lang="de-DE" sz="2100" dirty="0"/>
              <a:t>wir können es (fast).</a:t>
            </a:r>
          </a:p>
        </p:txBody>
      </p:sp>
      <p:pic>
        <p:nvPicPr>
          <p:cNvPr id="14" name="Picture 4" descr="http://www.futura-sciences.com/uploads/tx_oxcsfutura/FatHiggs_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9939">
            <a:off x="4822532" y="1426265"/>
            <a:ext cx="3880070" cy="25996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5" name="Picture 14" descr="higgs_boson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1429" y="2693101"/>
            <a:ext cx="1415079" cy="12824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4504" y="4061890"/>
            <a:ext cx="1053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1">
                    <a:lumMod val="10000"/>
                  </a:schemeClr>
                </a:solidFill>
              </a:rPr>
              <a:t>Higgs Boson</a:t>
            </a:r>
          </a:p>
        </p:txBody>
      </p:sp>
      <p:sp>
        <p:nvSpPr>
          <p:cNvPr id="4" name="TextBox 3"/>
          <p:cNvSpPr txBox="1"/>
          <p:nvPr/>
        </p:nvSpPr>
        <p:spPr>
          <a:xfrm rot="321850">
            <a:off x="4674685" y="3880773"/>
            <a:ext cx="36856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5"/>
                </a:solidFill>
              </a:rPr>
              <a:t>Peter Higgs </a:t>
            </a:r>
            <a:r>
              <a:rPr lang="en-US" sz="900" dirty="0" err="1">
                <a:solidFill>
                  <a:schemeClr val="accent5"/>
                </a:solidFill>
              </a:rPr>
              <a:t>hatte</a:t>
            </a:r>
            <a:r>
              <a:rPr lang="en-US" sz="900" dirty="0">
                <a:solidFill>
                  <a:schemeClr val="accent5"/>
                </a:solidFill>
              </a:rPr>
              <a:t> 1964 die </a:t>
            </a:r>
            <a:r>
              <a:rPr lang="en-US" sz="900" dirty="0" err="1">
                <a:solidFill>
                  <a:schemeClr val="accent5"/>
                </a:solidFill>
              </a:rPr>
              <a:t>Existenz</a:t>
            </a:r>
            <a:r>
              <a:rPr lang="en-US" sz="900" dirty="0">
                <a:solidFill>
                  <a:schemeClr val="accent5"/>
                </a:solidFill>
              </a:rPr>
              <a:t> des Higgs Bosons </a:t>
            </a:r>
            <a:r>
              <a:rPr lang="en-US" sz="900" dirty="0" err="1">
                <a:solidFill>
                  <a:schemeClr val="accent5"/>
                </a:solidFill>
              </a:rPr>
              <a:t>vorhergesagt</a:t>
            </a:r>
            <a:endParaRPr lang="en-US" sz="9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60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757" y="625695"/>
            <a:ext cx="65090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700" i="1" dirty="0">
                <a:solidFill>
                  <a:srgbClr val="FFC000"/>
                </a:solidFill>
                <a:latin typeface="+mj-lt"/>
              </a:rPr>
              <a:t>Woraus besteht das Universum?</a:t>
            </a:r>
          </a:p>
        </p:txBody>
      </p:sp>
      <p:pic>
        <p:nvPicPr>
          <p:cNvPr id="7" name="Picture 6" descr="Couri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030" y="1319530"/>
            <a:ext cx="3825911" cy="25107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Content Placeholder 8"/>
          <p:cNvSpPr txBox="1">
            <a:spLocks/>
          </p:cNvSpPr>
          <p:nvPr/>
        </p:nvSpPr>
        <p:spPr>
          <a:xfrm>
            <a:off x="343202" y="1486298"/>
            <a:ext cx="6480720" cy="3085702"/>
          </a:xfrm>
          <a:prstGeom prst="rect">
            <a:avLst/>
          </a:prstGeom>
        </p:spPr>
        <p:txBody>
          <a:bodyPr rtlCol="0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sz="2200" dirty="0"/>
              <a:t>Wir sehen </a:t>
            </a:r>
            <a:r>
              <a:rPr lang="de-DE" sz="2200" dirty="0" smtClean="0"/>
              <a:t>nur</a:t>
            </a:r>
            <a:r>
              <a:rPr lang="de-DE" sz="2200" dirty="0"/>
              <a:t> </a:t>
            </a:r>
            <a:r>
              <a:rPr lang="de-DE" sz="2200" dirty="0" smtClean="0"/>
              <a:t>5%</a:t>
            </a:r>
          </a:p>
          <a:p>
            <a:pPr marL="0" indent="0">
              <a:buNone/>
              <a:defRPr/>
            </a:pPr>
            <a:r>
              <a:rPr lang="de-DE" sz="2200" dirty="0" smtClean="0"/>
              <a:t>seiner geschätzte Masse!</a:t>
            </a:r>
          </a:p>
          <a:p>
            <a:pPr marL="0" indent="0">
              <a:buNone/>
              <a:defRPr/>
            </a:pPr>
            <a:endParaRPr lang="de-DE" sz="2200" dirty="0"/>
          </a:p>
          <a:p>
            <a:pPr marL="0" indent="0">
              <a:buNone/>
              <a:defRPr/>
            </a:pPr>
            <a:r>
              <a:rPr lang="de-DE" sz="2200" dirty="0"/>
              <a:t>Was ist der Rest?</a:t>
            </a:r>
          </a:p>
          <a:p>
            <a:pPr marL="0" indent="0">
              <a:buNone/>
              <a:defRPr/>
            </a:pPr>
            <a:endParaRPr lang="de-DE" sz="2200" dirty="0"/>
          </a:p>
          <a:p>
            <a:pPr marL="0" indent="0">
              <a:buNone/>
              <a:defRPr/>
            </a:pPr>
            <a:r>
              <a:rPr lang="de-DE" sz="2200" dirty="0"/>
              <a:t>Dunkle </a:t>
            </a:r>
            <a:r>
              <a:rPr lang="de-DE" sz="2200" dirty="0" smtClean="0"/>
              <a:t>Materie? Dunkle </a:t>
            </a:r>
            <a:r>
              <a:rPr lang="de-DE" sz="2200" dirty="0"/>
              <a:t>Energie?</a:t>
            </a:r>
          </a:p>
        </p:txBody>
      </p:sp>
    </p:spTree>
    <p:extLst>
      <p:ext uri="{BB962C8B-B14F-4D97-AF65-F5344CB8AC3E}">
        <p14:creationId xmlns:p14="http://schemas.microsoft.com/office/powerpoint/2010/main" val="41444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772" y="602059"/>
            <a:ext cx="650907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>
                <a:solidFill>
                  <a:srgbClr val="FFC000"/>
                </a:solidFill>
                <a:latin typeface="+mj-lt"/>
              </a:rPr>
              <a:t>Was geschah nach dem „Big Bang“?</a:t>
            </a:r>
          </a:p>
          <a:p>
            <a:endParaRPr lang="de-DE" sz="1350" i="1" dirty="0">
              <a:solidFill>
                <a:srgbClr val="FFC000"/>
              </a:solidFill>
              <a:latin typeface="+mj-lt"/>
            </a:endParaRPr>
          </a:p>
          <a:p>
            <a:r>
              <a:rPr lang="de-DE" sz="2400" i="1" dirty="0">
                <a:solidFill>
                  <a:srgbClr val="00B050"/>
                </a:solidFill>
                <a:latin typeface="+mj-lt"/>
              </a:rPr>
              <a:t>Warum gibt es keine Antimaterie (mehr)?</a:t>
            </a:r>
          </a:p>
          <a:p>
            <a:endParaRPr lang="de-DE" sz="1350" i="1" dirty="0">
              <a:solidFill>
                <a:srgbClr val="FFC000"/>
              </a:solidFill>
              <a:latin typeface="+mj-lt"/>
            </a:endParaRPr>
          </a:p>
          <a:p>
            <a:r>
              <a:rPr lang="de-DE" sz="2400" i="1" dirty="0">
                <a:solidFill>
                  <a:srgbClr val="7030A0"/>
                </a:solidFill>
                <a:latin typeface="+mj-lt"/>
              </a:rPr>
              <a:t>Gibt es noch </a:t>
            </a:r>
            <a:r>
              <a:rPr lang="de-DE" sz="2400" i="1" dirty="0" smtClean="0">
                <a:solidFill>
                  <a:srgbClr val="7030A0"/>
                </a:solidFill>
                <a:latin typeface="+mj-lt"/>
              </a:rPr>
              <a:t>kleinere Teilchen </a:t>
            </a:r>
            <a:br>
              <a:rPr lang="de-DE" sz="2400" i="1" dirty="0" smtClean="0">
                <a:solidFill>
                  <a:srgbClr val="7030A0"/>
                </a:solidFill>
                <a:latin typeface="+mj-lt"/>
              </a:rPr>
            </a:br>
            <a:r>
              <a:rPr lang="de-DE" sz="2400" i="1" dirty="0" smtClean="0">
                <a:solidFill>
                  <a:srgbClr val="7030A0"/>
                </a:solidFill>
                <a:latin typeface="+mj-lt"/>
              </a:rPr>
              <a:t>als </a:t>
            </a:r>
            <a:r>
              <a:rPr lang="de-DE" sz="2400" i="1" dirty="0">
                <a:solidFill>
                  <a:srgbClr val="7030A0"/>
                </a:solidFill>
                <a:latin typeface="+mj-lt"/>
              </a:rPr>
              <a:t>Quarks?</a:t>
            </a:r>
          </a:p>
          <a:p>
            <a:endParaRPr lang="de-DE" sz="1350" i="1" dirty="0">
              <a:solidFill>
                <a:srgbClr val="FFC000"/>
              </a:solidFill>
              <a:latin typeface="+mj-lt"/>
            </a:endParaRPr>
          </a:p>
          <a:p>
            <a:r>
              <a:rPr lang="de-DE" sz="2400" i="1" dirty="0">
                <a:solidFill>
                  <a:srgbClr val="C00000"/>
                </a:solidFill>
                <a:latin typeface="+mj-lt"/>
              </a:rPr>
              <a:t>Wie viele </a:t>
            </a:r>
            <a:r>
              <a:rPr lang="de-DE" sz="2400" i="1" dirty="0" smtClean="0">
                <a:solidFill>
                  <a:srgbClr val="C00000"/>
                </a:solidFill>
                <a:latin typeface="+mj-lt"/>
              </a:rPr>
              <a:t>Dimensionen gibt </a:t>
            </a:r>
            <a:r>
              <a:rPr lang="de-DE" sz="2400" i="1" dirty="0">
                <a:solidFill>
                  <a:srgbClr val="C00000"/>
                </a:solidFill>
                <a:latin typeface="+mj-lt"/>
              </a:rPr>
              <a:t>es </a:t>
            </a:r>
            <a:r>
              <a:rPr lang="de-DE" sz="2400" i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de-DE" sz="2400" i="1" dirty="0" smtClean="0">
                <a:solidFill>
                  <a:srgbClr val="C00000"/>
                </a:solidFill>
                <a:latin typeface="+mj-lt"/>
              </a:rPr>
            </a:br>
            <a:r>
              <a:rPr lang="de-DE" sz="2400" i="1" dirty="0" smtClean="0">
                <a:solidFill>
                  <a:srgbClr val="C00000"/>
                </a:solidFill>
                <a:latin typeface="+mj-lt"/>
              </a:rPr>
              <a:t>im </a:t>
            </a:r>
            <a:r>
              <a:rPr lang="de-DE" sz="2400" i="1" dirty="0">
                <a:solidFill>
                  <a:srgbClr val="C00000"/>
                </a:solidFill>
                <a:latin typeface="+mj-lt"/>
              </a:rPr>
              <a:t>Universum?</a:t>
            </a:r>
          </a:p>
          <a:p>
            <a:endParaRPr lang="de-DE" sz="1350" i="1" dirty="0">
              <a:solidFill>
                <a:srgbClr val="FFC000"/>
              </a:solidFill>
              <a:latin typeface="+mj-lt"/>
            </a:endParaRPr>
          </a:p>
          <a:p>
            <a:r>
              <a:rPr lang="de-DE" sz="2400" i="1" dirty="0">
                <a:solidFill>
                  <a:schemeClr val="accent5"/>
                </a:solidFill>
                <a:latin typeface="+mj-lt"/>
              </a:rPr>
              <a:t>Was wissen wir sonst noch nicht?</a:t>
            </a:r>
          </a:p>
        </p:txBody>
      </p:sp>
      <p:pic>
        <p:nvPicPr>
          <p:cNvPr id="10" name="Picture 3" descr="T:\Federico\VisitService\General\Pics\CMB_Timeline300_no_WMA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7774" y="1737038"/>
            <a:ext cx="3851275" cy="250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173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7691" y="394950"/>
            <a:ext cx="298511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</a:rPr>
              <a:t>Und </a:t>
            </a:r>
            <a:r>
              <a:rPr lang="en-US" sz="3300" dirty="0" err="1">
                <a:solidFill>
                  <a:schemeClr val="bg1"/>
                </a:solidFill>
              </a:rPr>
              <a:t>wie</a:t>
            </a:r>
            <a:r>
              <a:rPr lang="en-US" sz="3300" dirty="0">
                <a:solidFill>
                  <a:schemeClr val="bg1"/>
                </a:solidFill>
              </a:rPr>
              <a:t> </a:t>
            </a:r>
            <a:r>
              <a:rPr lang="en-US" sz="3300" dirty="0" err="1">
                <a:solidFill>
                  <a:schemeClr val="bg1"/>
                </a:solidFill>
              </a:rPr>
              <a:t>macht</a:t>
            </a:r>
            <a:endParaRPr lang="en-US" sz="33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0517" y="3336332"/>
            <a:ext cx="11031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>
                <a:solidFill>
                  <a:schemeClr val="bg1"/>
                </a:solidFill>
              </a:rPr>
              <a:t>das?</a:t>
            </a:r>
            <a:endParaRPr lang="en-US" sz="3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3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9144000" cy="992981"/>
          </a:xfrm>
        </p:spPr>
        <p:txBody>
          <a:bodyPr vert="horz" lIns="162000" tIns="81000" rIns="45720" anchor="ctr">
            <a:noAutofit/>
          </a:bodyPr>
          <a:lstStyle/>
          <a:p>
            <a:r>
              <a:rPr lang="de-DE" sz="3300" dirty="0"/>
              <a:t>Durch Beschleunigen von Objekten und anschließender Kollision...</a:t>
            </a:r>
          </a:p>
        </p:txBody>
      </p:sp>
      <p:pic>
        <p:nvPicPr>
          <p:cNvPr id="13314" name="Picture 2" descr="http://www.testadaz.com/blog/images/admintdz/2007-10/deux_pommes_2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7969" y="1293651"/>
            <a:ext cx="4024568" cy="31865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302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87908"/>
            <a:ext cx="9144000" cy="3770869"/>
          </a:xfrm>
          <a:prstGeom prst="rect">
            <a:avLst/>
          </a:prstGeom>
        </p:spPr>
      </p:pic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-5128" y="1"/>
            <a:ext cx="6858000" cy="729014"/>
          </a:xfrm>
        </p:spPr>
        <p:txBody>
          <a:bodyPr vert="horz" lIns="162000" tIns="81000" rIns="34290" anchor="ctr">
            <a:noAutofit/>
          </a:bodyPr>
          <a:lstStyle/>
          <a:p>
            <a:r>
              <a:rPr lang="de-DE" sz="3300"/>
              <a:t>...mit </a:t>
            </a:r>
            <a:r>
              <a:rPr lang="de-DE" sz="3300" dirty="0"/>
              <a:t>unglaublich </a:t>
            </a:r>
            <a:r>
              <a:rPr lang="de-DE" sz="3300"/>
              <a:t>hoher Energie!</a:t>
            </a:r>
            <a:endParaRPr lang="de-DE" sz="3300" dirty="0"/>
          </a:p>
        </p:txBody>
      </p:sp>
      <p:sp>
        <p:nvSpPr>
          <p:cNvPr id="6" name="Content Placeholder 8"/>
          <p:cNvSpPr>
            <a:spLocks noGrp="1"/>
          </p:cNvSpPr>
          <p:nvPr>
            <p:ph idx="4294967295"/>
          </p:nvPr>
        </p:nvSpPr>
        <p:spPr>
          <a:xfrm>
            <a:off x="3711938" y="2243549"/>
            <a:ext cx="1765092" cy="622675"/>
          </a:xfrm>
          <a:solidFill>
            <a:srgbClr val="3A3A3A">
              <a:alpha val="69804"/>
            </a:srgbClr>
          </a:solidFill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r>
              <a:rPr lang="fr-CH" sz="4050" b="1" dirty="0">
                <a:solidFill>
                  <a:schemeClr val="bg1"/>
                </a:solidFill>
              </a:rPr>
              <a:t>E=mc</a:t>
            </a:r>
            <a:r>
              <a:rPr lang="fr-CH" sz="4050" b="1" baseline="30000" dirty="0">
                <a:solidFill>
                  <a:schemeClr val="bg1"/>
                </a:solidFill>
              </a:rPr>
              <a:t>2</a:t>
            </a:r>
            <a:endParaRPr lang="fr-FR" sz="825" b="1" baseline="300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522" y="768182"/>
            <a:ext cx="1053196" cy="129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0" y="3848278"/>
            <a:ext cx="9144000" cy="659153"/>
            <a:chOff x="0" y="5108216"/>
            <a:chExt cx="9143999" cy="878870"/>
          </a:xfrm>
        </p:grpSpPr>
        <p:sp>
          <p:nvSpPr>
            <p:cNvPr id="9" name="Rectangle 8"/>
            <p:cNvSpPr/>
            <p:nvPr/>
          </p:nvSpPr>
          <p:spPr>
            <a:xfrm>
              <a:off x="0" y="5141391"/>
              <a:ext cx="9143999" cy="780820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18399" y="5209586"/>
              <a:ext cx="1120728" cy="64443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791890" y="5817809"/>
              <a:ext cx="1004976" cy="169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25" dirty="0">
                  <a:solidFill>
                    <a:schemeClr val="accent5">
                      <a:lumMod val="50000"/>
                    </a:schemeClr>
                  </a:solidFill>
                  <a:latin typeface="Helvetica" charset="0"/>
                </a:rPr>
                <a:t>© Johannes </a:t>
              </a:r>
              <a:r>
                <a:rPr lang="en-US" sz="225" dirty="0" err="1">
                  <a:solidFill>
                    <a:schemeClr val="accent5">
                      <a:lumMod val="50000"/>
                    </a:schemeClr>
                  </a:solidFill>
                  <a:latin typeface="Helvetica" charset="0"/>
                </a:rPr>
                <a:t>Kazah</a:t>
              </a:r>
              <a:r>
                <a:rPr lang="en-US" sz="225" dirty="0">
                  <a:solidFill>
                    <a:schemeClr val="accent5">
                      <a:lumMod val="50000"/>
                    </a:schemeClr>
                  </a:solidFill>
                  <a:latin typeface="Helvetica" charset="0"/>
                </a:rPr>
                <a:t> under CC-BY 3.0 </a:t>
              </a:r>
              <a:r>
                <a:rPr lang="en-US" sz="225" dirty="0" err="1">
                  <a:solidFill>
                    <a:schemeClr val="accent5">
                      <a:lumMod val="50000"/>
                    </a:schemeClr>
                  </a:solidFill>
                  <a:latin typeface="Helvetica" charset="0"/>
                </a:rPr>
                <a:t>licence</a:t>
              </a:r>
              <a:endParaRPr lang="en-US" sz="225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231" y="5209586"/>
              <a:ext cx="791069" cy="644431"/>
            </a:xfrm>
            <a:prstGeom prst="rect">
              <a:avLst/>
            </a:prstGeom>
          </p:spPr>
        </p:pic>
        <p:sp>
          <p:nvSpPr>
            <p:cNvPr id="13" name="Content Placeholder 8"/>
            <p:cNvSpPr txBox="1">
              <a:spLocks/>
            </p:cNvSpPr>
            <p:nvPr/>
          </p:nvSpPr>
          <p:spPr>
            <a:xfrm>
              <a:off x="3065002" y="5108216"/>
              <a:ext cx="3013995" cy="830230"/>
            </a:xfrm>
            <a:prstGeom prst="rect">
              <a:avLst/>
            </a:prstGeom>
            <a:noFill/>
          </p:spPr>
          <p:txBody>
            <a:bodyPr vert="horz" rtlCol="0" anchor="ctr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  <a:defRPr/>
              </a:pPr>
              <a:r>
                <a:rPr lang="fr-CH" sz="4050" b="1" dirty="0"/>
                <a:t>14 </a:t>
              </a:r>
              <a:r>
                <a:rPr lang="fr-CH" sz="4050" b="1" dirty="0" err="1"/>
                <a:t>TeV</a:t>
              </a:r>
              <a:endParaRPr lang="fr-FR" sz="825" b="1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703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715"/>
            <a:ext cx="6604000" cy="445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7"/>
          <p:cNvSpPr txBox="1">
            <a:spLocks/>
          </p:cNvSpPr>
          <p:nvPr/>
        </p:nvSpPr>
        <p:spPr>
          <a:xfrm>
            <a:off x="6546850" y="450850"/>
            <a:ext cx="2546350" cy="7951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 smtClean="0"/>
              <a:t>Im LHC </a:t>
            </a:r>
            <a:r>
              <a:rPr lang="mr-IN" sz="2800" dirty="0" smtClean="0"/>
              <a:t>–</a:t>
            </a:r>
            <a:r>
              <a:rPr lang="de-DE" sz="2800" dirty="0" smtClean="0"/>
              <a:t> </a:t>
            </a:r>
            <a:br>
              <a:rPr lang="de-DE" sz="2800" dirty="0" smtClean="0"/>
            </a:br>
            <a:r>
              <a:rPr lang="de-DE" sz="2800" dirty="0" smtClean="0"/>
              <a:t>der </a:t>
            </a:r>
            <a:r>
              <a:rPr lang="de-DE" sz="2800" dirty="0" err="1" smtClean="0"/>
              <a:t>grö</a:t>
            </a:r>
            <a:r>
              <a:rPr lang="de-CH" sz="2800"/>
              <a:t>ß</a:t>
            </a:r>
            <a:r>
              <a:rPr lang="de-DE" sz="2800" smtClean="0"/>
              <a:t>ten</a:t>
            </a:r>
            <a:r>
              <a:rPr lang="de-DE" sz="2800" dirty="0"/>
              <a:t>, stärksten, </a:t>
            </a:r>
            <a:r>
              <a:rPr lang="de-DE" sz="2800" dirty="0" smtClean="0"/>
              <a:t>kältesten, komplexesten </a:t>
            </a:r>
            <a:r>
              <a:rPr lang="de-DE" sz="2800" dirty="0"/>
              <a:t>Maschine </a:t>
            </a:r>
            <a:endParaRPr lang="de-DE" sz="2800" dirty="0" smtClean="0"/>
          </a:p>
          <a:p>
            <a:r>
              <a:rPr lang="de-DE" sz="2800" dirty="0" smtClean="0"/>
              <a:t>der </a:t>
            </a:r>
            <a:r>
              <a:rPr lang="de-DE" sz="2800" dirty="0"/>
              <a:t>Welt...</a:t>
            </a:r>
          </a:p>
        </p:txBody>
      </p:sp>
    </p:spTree>
    <p:extLst>
      <p:ext uri="{BB962C8B-B14F-4D97-AF65-F5344CB8AC3E}">
        <p14:creationId xmlns:p14="http://schemas.microsoft.com/office/powerpoint/2010/main" val="190636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erialLH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35747">
            <a:off x="1519934" y="305583"/>
            <a:ext cx="6017892" cy="39557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Freeform 2"/>
          <p:cNvSpPr/>
          <p:nvPr/>
        </p:nvSpPr>
        <p:spPr>
          <a:xfrm>
            <a:off x="2347473" y="1616264"/>
            <a:ext cx="5088752" cy="1648225"/>
          </a:xfrm>
          <a:custGeom>
            <a:avLst/>
            <a:gdLst>
              <a:gd name="connsiteX0" fmla="*/ 0 w 6785002"/>
              <a:gd name="connsiteY0" fmla="*/ 0 h 2197633"/>
              <a:gd name="connsiteX1" fmla="*/ 99892 w 6785002"/>
              <a:gd name="connsiteY1" fmla="*/ 7684 h 2197633"/>
              <a:gd name="connsiteX2" fmla="*/ 107576 w 6785002"/>
              <a:gd name="connsiteY2" fmla="*/ 46104 h 2197633"/>
              <a:gd name="connsiteX3" fmla="*/ 115261 w 6785002"/>
              <a:gd name="connsiteY3" fmla="*/ 107576 h 2197633"/>
              <a:gd name="connsiteX4" fmla="*/ 230521 w 6785002"/>
              <a:gd name="connsiteY4" fmla="*/ 99892 h 2197633"/>
              <a:gd name="connsiteX5" fmla="*/ 284309 w 6785002"/>
              <a:gd name="connsiteY5" fmla="*/ 76840 h 2197633"/>
              <a:gd name="connsiteX6" fmla="*/ 330413 w 6785002"/>
              <a:gd name="connsiteY6" fmla="*/ 69156 h 2197633"/>
              <a:gd name="connsiteX7" fmla="*/ 353466 w 6785002"/>
              <a:gd name="connsiteY7" fmla="*/ 61472 h 2197633"/>
              <a:gd name="connsiteX8" fmla="*/ 391886 w 6785002"/>
              <a:gd name="connsiteY8" fmla="*/ 53788 h 2197633"/>
              <a:gd name="connsiteX9" fmla="*/ 607039 w 6785002"/>
              <a:gd name="connsiteY9" fmla="*/ 61472 h 2197633"/>
              <a:gd name="connsiteX10" fmla="*/ 622407 w 6785002"/>
              <a:gd name="connsiteY10" fmla="*/ 84524 h 2197633"/>
              <a:gd name="connsiteX11" fmla="*/ 645459 w 6785002"/>
              <a:gd name="connsiteY11" fmla="*/ 99892 h 2197633"/>
              <a:gd name="connsiteX12" fmla="*/ 668511 w 6785002"/>
              <a:gd name="connsiteY12" fmla="*/ 107576 h 2197633"/>
              <a:gd name="connsiteX13" fmla="*/ 691563 w 6785002"/>
              <a:gd name="connsiteY13" fmla="*/ 122944 h 2197633"/>
              <a:gd name="connsiteX14" fmla="*/ 745351 w 6785002"/>
              <a:gd name="connsiteY14" fmla="*/ 130628 h 2197633"/>
              <a:gd name="connsiteX15" fmla="*/ 791455 w 6785002"/>
              <a:gd name="connsiteY15" fmla="*/ 145996 h 2197633"/>
              <a:gd name="connsiteX16" fmla="*/ 1029661 w 6785002"/>
              <a:gd name="connsiteY16" fmla="*/ 161364 h 2197633"/>
              <a:gd name="connsiteX17" fmla="*/ 1021976 w 6785002"/>
              <a:gd name="connsiteY17" fmla="*/ 192100 h 2197633"/>
              <a:gd name="connsiteX18" fmla="*/ 1006608 w 6785002"/>
              <a:gd name="connsiteY18" fmla="*/ 207469 h 2197633"/>
              <a:gd name="connsiteX19" fmla="*/ 975872 w 6785002"/>
              <a:gd name="connsiteY19" fmla="*/ 253573 h 2197633"/>
              <a:gd name="connsiteX20" fmla="*/ 975872 w 6785002"/>
              <a:gd name="connsiteY20" fmla="*/ 253573 h 2197633"/>
              <a:gd name="connsiteX21" fmla="*/ 952820 w 6785002"/>
              <a:gd name="connsiteY21" fmla="*/ 299677 h 2197633"/>
              <a:gd name="connsiteX22" fmla="*/ 945136 w 6785002"/>
              <a:gd name="connsiteY22" fmla="*/ 322729 h 2197633"/>
              <a:gd name="connsiteX23" fmla="*/ 914400 w 6785002"/>
              <a:gd name="connsiteY23" fmla="*/ 368833 h 2197633"/>
              <a:gd name="connsiteX24" fmla="*/ 868296 w 6785002"/>
              <a:gd name="connsiteY24" fmla="*/ 384201 h 2197633"/>
              <a:gd name="connsiteX25" fmla="*/ 814508 w 6785002"/>
              <a:gd name="connsiteY25" fmla="*/ 445674 h 2197633"/>
              <a:gd name="connsiteX26" fmla="*/ 960504 w 6785002"/>
              <a:gd name="connsiteY26" fmla="*/ 453358 h 2197633"/>
              <a:gd name="connsiteX27" fmla="*/ 983556 w 6785002"/>
              <a:gd name="connsiteY27" fmla="*/ 437990 h 2197633"/>
              <a:gd name="connsiteX28" fmla="*/ 1006608 w 6785002"/>
              <a:gd name="connsiteY28" fmla="*/ 430306 h 2197633"/>
              <a:gd name="connsiteX29" fmla="*/ 1106501 w 6785002"/>
              <a:gd name="connsiteY29" fmla="*/ 422621 h 2197633"/>
              <a:gd name="connsiteX30" fmla="*/ 1191025 w 6785002"/>
              <a:gd name="connsiteY30" fmla="*/ 414937 h 2197633"/>
              <a:gd name="connsiteX31" fmla="*/ 1429230 w 6785002"/>
              <a:gd name="connsiteY31" fmla="*/ 422621 h 2197633"/>
              <a:gd name="connsiteX32" fmla="*/ 1467650 w 6785002"/>
              <a:gd name="connsiteY32" fmla="*/ 461042 h 2197633"/>
              <a:gd name="connsiteX33" fmla="*/ 1498387 w 6785002"/>
              <a:gd name="connsiteY33" fmla="*/ 468726 h 2197633"/>
              <a:gd name="connsiteX34" fmla="*/ 1521439 w 6785002"/>
              <a:gd name="connsiteY34" fmla="*/ 484094 h 2197633"/>
              <a:gd name="connsiteX35" fmla="*/ 1759644 w 6785002"/>
              <a:gd name="connsiteY35" fmla="*/ 491778 h 2197633"/>
              <a:gd name="connsiteX36" fmla="*/ 1751960 w 6785002"/>
              <a:gd name="connsiteY36" fmla="*/ 545566 h 2197633"/>
              <a:gd name="connsiteX37" fmla="*/ 1736592 w 6785002"/>
              <a:gd name="connsiteY37" fmla="*/ 568618 h 2197633"/>
              <a:gd name="connsiteX38" fmla="*/ 1667435 w 6785002"/>
              <a:gd name="connsiteY38" fmla="*/ 583986 h 2197633"/>
              <a:gd name="connsiteX39" fmla="*/ 1636699 w 6785002"/>
              <a:gd name="connsiteY39" fmla="*/ 653142 h 2197633"/>
              <a:gd name="connsiteX40" fmla="*/ 1621331 w 6785002"/>
              <a:gd name="connsiteY40" fmla="*/ 668511 h 2197633"/>
              <a:gd name="connsiteX41" fmla="*/ 1598279 w 6785002"/>
              <a:gd name="connsiteY41" fmla="*/ 683879 h 2197633"/>
              <a:gd name="connsiteX42" fmla="*/ 1590595 w 6785002"/>
              <a:gd name="connsiteY42" fmla="*/ 706931 h 2197633"/>
              <a:gd name="connsiteX43" fmla="*/ 1613647 w 6785002"/>
              <a:gd name="connsiteY43" fmla="*/ 714615 h 2197633"/>
              <a:gd name="connsiteX44" fmla="*/ 1659751 w 6785002"/>
              <a:gd name="connsiteY44" fmla="*/ 722299 h 2197633"/>
              <a:gd name="connsiteX45" fmla="*/ 1636699 w 6785002"/>
              <a:gd name="connsiteY45" fmla="*/ 729983 h 2197633"/>
              <a:gd name="connsiteX46" fmla="*/ 1644383 w 6785002"/>
              <a:gd name="connsiteY46" fmla="*/ 753035 h 2197633"/>
              <a:gd name="connsiteX47" fmla="*/ 1728908 w 6785002"/>
              <a:gd name="connsiteY47" fmla="*/ 729983 h 2197633"/>
              <a:gd name="connsiteX48" fmla="*/ 1751960 w 6785002"/>
              <a:gd name="connsiteY48" fmla="*/ 722299 h 2197633"/>
              <a:gd name="connsiteX49" fmla="*/ 1775012 w 6785002"/>
              <a:gd name="connsiteY49" fmla="*/ 714615 h 2197633"/>
              <a:gd name="connsiteX50" fmla="*/ 1851852 w 6785002"/>
              <a:gd name="connsiteY50" fmla="*/ 722299 h 2197633"/>
              <a:gd name="connsiteX51" fmla="*/ 1867220 w 6785002"/>
              <a:gd name="connsiteY51" fmla="*/ 745351 h 2197633"/>
              <a:gd name="connsiteX52" fmla="*/ 1890272 w 6785002"/>
              <a:gd name="connsiteY52" fmla="*/ 753035 h 2197633"/>
              <a:gd name="connsiteX53" fmla="*/ 1913324 w 6785002"/>
              <a:gd name="connsiteY53" fmla="*/ 768403 h 2197633"/>
              <a:gd name="connsiteX54" fmla="*/ 1959429 w 6785002"/>
              <a:gd name="connsiteY54" fmla="*/ 783771 h 2197633"/>
              <a:gd name="connsiteX55" fmla="*/ 2090057 w 6785002"/>
              <a:gd name="connsiteY55" fmla="*/ 806823 h 2197633"/>
              <a:gd name="connsiteX56" fmla="*/ 2105425 w 6785002"/>
              <a:gd name="connsiteY56" fmla="*/ 829875 h 2197633"/>
              <a:gd name="connsiteX57" fmla="*/ 2159213 w 6785002"/>
              <a:gd name="connsiteY57" fmla="*/ 860611 h 2197633"/>
              <a:gd name="connsiteX58" fmla="*/ 2174582 w 6785002"/>
              <a:gd name="connsiteY58" fmla="*/ 875979 h 2197633"/>
              <a:gd name="connsiteX59" fmla="*/ 2205318 w 6785002"/>
              <a:gd name="connsiteY59" fmla="*/ 883663 h 2197633"/>
              <a:gd name="connsiteX60" fmla="*/ 2228370 w 6785002"/>
              <a:gd name="connsiteY60" fmla="*/ 891348 h 2197633"/>
              <a:gd name="connsiteX61" fmla="*/ 2243738 w 6785002"/>
              <a:gd name="connsiteY61" fmla="*/ 914400 h 2197633"/>
              <a:gd name="connsiteX62" fmla="*/ 2251422 w 6785002"/>
              <a:gd name="connsiteY62" fmla="*/ 945136 h 2197633"/>
              <a:gd name="connsiteX63" fmla="*/ 2297526 w 6785002"/>
              <a:gd name="connsiteY63" fmla="*/ 960504 h 2197633"/>
              <a:gd name="connsiteX64" fmla="*/ 2289842 w 6785002"/>
              <a:gd name="connsiteY64" fmla="*/ 998924 h 2197633"/>
              <a:gd name="connsiteX65" fmla="*/ 2236054 w 6785002"/>
              <a:gd name="connsiteY65" fmla="*/ 1060396 h 2197633"/>
              <a:gd name="connsiteX66" fmla="*/ 2220686 w 6785002"/>
              <a:gd name="connsiteY66" fmla="*/ 1083448 h 2197633"/>
              <a:gd name="connsiteX67" fmla="*/ 2197634 w 6785002"/>
              <a:gd name="connsiteY67" fmla="*/ 1121869 h 2197633"/>
              <a:gd name="connsiteX68" fmla="*/ 2128477 w 6785002"/>
              <a:gd name="connsiteY68" fmla="*/ 1129553 h 2197633"/>
              <a:gd name="connsiteX69" fmla="*/ 2105425 w 6785002"/>
              <a:gd name="connsiteY69" fmla="*/ 1152605 h 2197633"/>
              <a:gd name="connsiteX70" fmla="*/ 2090057 w 6785002"/>
              <a:gd name="connsiteY70" fmla="*/ 1183341 h 2197633"/>
              <a:gd name="connsiteX71" fmla="*/ 2059321 w 6785002"/>
              <a:gd name="connsiteY71" fmla="*/ 1229445 h 2197633"/>
              <a:gd name="connsiteX72" fmla="*/ 2043953 w 6785002"/>
              <a:gd name="connsiteY72" fmla="*/ 1252497 h 2197633"/>
              <a:gd name="connsiteX73" fmla="*/ 2036269 w 6785002"/>
              <a:gd name="connsiteY73" fmla="*/ 1275549 h 2197633"/>
              <a:gd name="connsiteX74" fmla="*/ 2013217 w 6785002"/>
              <a:gd name="connsiteY74" fmla="*/ 1283233 h 2197633"/>
              <a:gd name="connsiteX75" fmla="*/ 1982481 w 6785002"/>
              <a:gd name="connsiteY75" fmla="*/ 1329337 h 2197633"/>
              <a:gd name="connsiteX76" fmla="*/ 1967113 w 6785002"/>
              <a:gd name="connsiteY76" fmla="*/ 1344706 h 2197633"/>
              <a:gd name="connsiteX77" fmla="*/ 1951745 w 6785002"/>
              <a:gd name="connsiteY77" fmla="*/ 1367758 h 2197633"/>
              <a:gd name="connsiteX78" fmla="*/ 1897956 w 6785002"/>
              <a:gd name="connsiteY78" fmla="*/ 1383126 h 2197633"/>
              <a:gd name="connsiteX79" fmla="*/ 1882588 w 6785002"/>
              <a:gd name="connsiteY79" fmla="*/ 1413862 h 2197633"/>
              <a:gd name="connsiteX80" fmla="*/ 1836484 w 6785002"/>
              <a:gd name="connsiteY80" fmla="*/ 1452282 h 2197633"/>
              <a:gd name="connsiteX81" fmla="*/ 1828800 w 6785002"/>
              <a:gd name="connsiteY81" fmla="*/ 1475334 h 2197633"/>
              <a:gd name="connsiteX82" fmla="*/ 1798064 w 6785002"/>
              <a:gd name="connsiteY82" fmla="*/ 1521438 h 2197633"/>
              <a:gd name="connsiteX83" fmla="*/ 1767328 w 6785002"/>
              <a:gd name="connsiteY83" fmla="*/ 1567542 h 2197633"/>
              <a:gd name="connsiteX84" fmla="*/ 1759644 w 6785002"/>
              <a:gd name="connsiteY84" fmla="*/ 1590595 h 2197633"/>
              <a:gd name="connsiteX85" fmla="*/ 1713540 w 6785002"/>
              <a:gd name="connsiteY85" fmla="*/ 1613647 h 2197633"/>
              <a:gd name="connsiteX86" fmla="*/ 1705855 w 6785002"/>
              <a:gd name="connsiteY86" fmla="*/ 1659751 h 2197633"/>
              <a:gd name="connsiteX87" fmla="*/ 1828800 w 6785002"/>
              <a:gd name="connsiteY87" fmla="*/ 1667435 h 2197633"/>
              <a:gd name="connsiteX88" fmla="*/ 1905640 w 6785002"/>
              <a:gd name="connsiteY88" fmla="*/ 1675119 h 2197633"/>
              <a:gd name="connsiteX89" fmla="*/ 1974797 w 6785002"/>
              <a:gd name="connsiteY89" fmla="*/ 1690487 h 2197633"/>
              <a:gd name="connsiteX90" fmla="*/ 1997849 w 6785002"/>
              <a:gd name="connsiteY90" fmla="*/ 1698171 h 2197633"/>
              <a:gd name="connsiteX91" fmla="*/ 2082373 w 6785002"/>
              <a:gd name="connsiteY91" fmla="*/ 1705855 h 2197633"/>
              <a:gd name="connsiteX92" fmla="*/ 2120793 w 6785002"/>
              <a:gd name="connsiteY92" fmla="*/ 1744275 h 2197633"/>
              <a:gd name="connsiteX93" fmla="*/ 2113109 w 6785002"/>
              <a:gd name="connsiteY93" fmla="*/ 1767327 h 2197633"/>
              <a:gd name="connsiteX94" fmla="*/ 2090057 w 6785002"/>
              <a:gd name="connsiteY94" fmla="*/ 1782695 h 2197633"/>
              <a:gd name="connsiteX95" fmla="*/ 2059321 w 6785002"/>
              <a:gd name="connsiteY95" fmla="*/ 1851852 h 2197633"/>
              <a:gd name="connsiteX96" fmla="*/ 2067005 w 6785002"/>
              <a:gd name="connsiteY96" fmla="*/ 1874904 h 2197633"/>
              <a:gd name="connsiteX97" fmla="*/ 2120793 w 6785002"/>
              <a:gd name="connsiteY97" fmla="*/ 1882588 h 2197633"/>
              <a:gd name="connsiteX98" fmla="*/ 2174582 w 6785002"/>
              <a:gd name="connsiteY98" fmla="*/ 1897956 h 2197633"/>
              <a:gd name="connsiteX99" fmla="*/ 2220686 w 6785002"/>
              <a:gd name="connsiteY99" fmla="*/ 1905640 h 2197633"/>
              <a:gd name="connsiteX100" fmla="*/ 2289842 w 6785002"/>
              <a:gd name="connsiteY100" fmla="*/ 1928692 h 2197633"/>
              <a:gd name="connsiteX101" fmla="*/ 2312894 w 6785002"/>
              <a:gd name="connsiteY101" fmla="*/ 1936376 h 2197633"/>
              <a:gd name="connsiteX102" fmla="*/ 2581835 w 6785002"/>
              <a:gd name="connsiteY102" fmla="*/ 1951744 h 2197633"/>
              <a:gd name="connsiteX103" fmla="*/ 2627940 w 6785002"/>
              <a:gd name="connsiteY103" fmla="*/ 1967112 h 2197633"/>
              <a:gd name="connsiteX104" fmla="*/ 2681728 w 6785002"/>
              <a:gd name="connsiteY104" fmla="*/ 1982480 h 2197633"/>
              <a:gd name="connsiteX105" fmla="*/ 2743200 w 6785002"/>
              <a:gd name="connsiteY105" fmla="*/ 1990164 h 2197633"/>
              <a:gd name="connsiteX106" fmla="*/ 2766252 w 6785002"/>
              <a:gd name="connsiteY106" fmla="*/ 2005532 h 2197633"/>
              <a:gd name="connsiteX107" fmla="*/ 2812356 w 6785002"/>
              <a:gd name="connsiteY107" fmla="*/ 2020900 h 2197633"/>
              <a:gd name="connsiteX108" fmla="*/ 2835408 w 6785002"/>
              <a:gd name="connsiteY108" fmla="*/ 2028585 h 2197633"/>
              <a:gd name="connsiteX109" fmla="*/ 2927617 w 6785002"/>
              <a:gd name="connsiteY109" fmla="*/ 2043953 h 2197633"/>
              <a:gd name="connsiteX110" fmla="*/ 2996773 w 6785002"/>
              <a:gd name="connsiteY110" fmla="*/ 2059321 h 2197633"/>
              <a:gd name="connsiteX111" fmla="*/ 3019825 w 6785002"/>
              <a:gd name="connsiteY111" fmla="*/ 2067005 h 2197633"/>
              <a:gd name="connsiteX112" fmla="*/ 3081298 w 6785002"/>
              <a:gd name="connsiteY112" fmla="*/ 2082373 h 2197633"/>
              <a:gd name="connsiteX113" fmla="*/ 3104350 w 6785002"/>
              <a:gd name="connsiteY113" fmla="*/ 2097741 h 2197633"/>
              <a:gd name="connsiteX114" fmla="*/ 3334871 w 6785002"/>
              <a:gd name="connsiteY114" fmla="*/ 2120793 h 2197633"/>
              <a:gd name="connsiteX115" fmla="*/ 3411711 w 6785002"/>
              <a:gd name="connsiteY115" fmla="*/ 2128477 h 2197633"/>
              <a:gd name="connsiteX116" fmla="*/ 3749808 w 6785002"/>
              <a:gd name="connsiteY116" fmla="*/ 2136161 h 2197633"/>
              <a:gd name="connsiteX117" fmla="*/ 3772861 w 6785002"/>
              <a:gd name="connsiteY117" fmla="*/ 2151529 h 2197633"/>
              <a:gd name="connsiteX118" fmla="*/ 3795913 w 6785002"/>
              <a:gd name="connsiteY118" fmla="*/ 2159213 h 2197633"/>
              <a:gd name="connsiteX119" fmla="*/ 3818965 w 6785002"/>
              <a:gd name="connsiteY119" fmla="*/ 2174581 h 2197633"/>
              <a:gd name="connsiteX120" fmla="*/ 3865069 w 6785002"/>
              <a:gd name="connsiteY120" fmla="*/ 2189949 h 2197633"/>
              <a:gd name="connsiteX121" fmla="*/ 3888121 w 6785002"/>
              <a:gd name="connsiteY121" fmla="*/ 2197633 h 2197633"/>
              <a:gd name="connsiteX122" fmla="*/ 3957277 w 6785002"/>
              <a:gd name="connsiteY122" fmla="*/ 2182265 h 2197633"/>
              <a:gd name="connsiteX123" fmla="*/ 3988013 w 6785002"/>
              <a:gd name="connsiteY123" fmla="*/ 2166897 h 2197633"/>
              <a:gd name="connsiteX124" fmla="*/ 4011066 w 6785002"/>
              <a:gd name="connsiteY124" fmla="*/ 2159213 h 2197633"/>
              <a:gd name="connsiteX125" fmla="*/ 4026434 w 6785002"/>
              <a:gd name="connsiteY125" fmla="*/ 2136161 h 2197633"/>
              <a:gd name="connsiteX126" fmla="*/ 4057170 w 6785002"/>
              <a:gd name="connsiteY126" fmla="*/ 2105425 h 2197633"/>
              <a:gd name="connsiteX127" fmla="*/ 4072538 w 6785002"/>
              <a:gd name="connsiteY127" fmla="*/ 1967112 h 2197633"/>
              <a:gd name="connsiteX128" fmla="*/ 4080222 w 6785002"/>
              <a:gd name="connsiteY128" fmla="*/ 1944060 h 2197633"/>
              <a:gd name="connsiteX129" fmla="*/ 4103274 w 6785002"/>
              <a:gd name="connsiteY129" fmla="*/ 1921008 h 2197633"/>
              <a:gd name="connsiteX130" fmla="*/ 4118642 w 6785002"/>
              <a:gd name="connsiteY130" fmla="*/ 1897956 h 2197633"/>
              <a:gd name="connsiteX131" fmla="*/ 4149378 w 6785002"/>
              <a:gd name="connsiteY131" fmla="*/ 1882588 h 2197633"/>
              <a:gd name="connsiteX132" fmla="*/ 4372215 w 6785002"/>
              <a:gd name="connsiteY132" fmla="*/ 1897956 h 2197633"/>
              <a:gd name="connsiteX133" fmla="*/ 4395267 w 6785002"/>
              <a:gd name="connsiteY133" fmla="*/ 1905640 h 2197633"/>
              <a:gd name="connsiteX134" fmla="*/ 4441371 w 6785002"/>
              <a:gd name="connsiteY134" fmla="*/ 1897956 h 2197633"/>
              <a:gd name="connsiteX135" fmla="*/ 4456740 w 6785002"/>
              <a:gd name="connsiteY135" fmla="*/ 1874904 h 2197633"/>
              <a:gd name="connsiteX136" fmla="*/ 4479792 w 6785002"/>
              <a:gd name="connsiteY136" fmla="*/ 1867220 h 2197633"/>
              <a:gd name="connsiteX137" fmla="*/ 4525896 w 6785002"/>
              <a:gd name="connsiteY137" fmla="*/ 1828800 h 2197633"/>
              <a:gd name="connsiteX138" fmla="*/ 4548948 w 6785002"/>
              <a:gd name="connsiteY138" fmla="*/ 1821116 h 2197633"/>
              <a:gd name="connsiteX139" fmla="*/ 4602736 w 6785002"/>
              <a:gd name="connsiteY139" fmla="*/ 1821116 h 2197633"/>
              <a:gd name="connsiteX140" fmla="*/ 4610420 w 6785002"/>
              <a:gd name="connsiteY140" fmla="*/ 1798063 h 2197633"/>
              <a:gd name="connsiteX141" fmla="*/ 4618104 w 6785002"/>
              <a:gd name="connsiteY141" fmla="*/ 1759643 h 2197633"/>
              <a:gd name="connsiteX142" fmla="*/ 4633472 w 6785002"/>
              <a:gd name="connsiteY142" fmla="*/ 1713539 h 2197633"/>
              <a:gd name="connsiteX143" fmla="*/ 4656524 w 6785002"/>
              <a:gd name="connsiteY143" fmla="*/ 1667435 h 2197633"/>
              <a:gd name="connsiteX144" fmla="*/ 4679576 w 6785002"/>
              <a:gd name="connsiteY144" fmla="*/ 1659751 h 2197633"/>
              <a:gd name="connsiteX145" fmla="*/ 4717997 w 6785002"/>
              <a:gd name="connsiteY145" fmla="*/ 1605963 h 2197633"/>
              <a:gd name="connsiteX146" fmla="*/ 4779469 w 6785002"/>
              <a:gd name="connsiteY146" fmla="*/ 1598279 h 2197633"/>
              <a:gd name="connsiteX147" fmla="*/ 4802521 w 6785002"/>
              <a:gd name="connsiteY147" fmla="*/ 1559858 h 2197633"/>
              <a:gd name="connsiteX148" fmla="*/ 4810205 w 6785002"/>
              <a:gd name="connsiteY148" fmla="*/ 1536806 h 2197633"/>
              <a:gd name="connsiteX149" fmla="*/ 4856309 w 6785002"/>
              <a:gd name="connsiteY149" fmla="*/ 1506070 h 2197633"/>
              <a:gd name="connsiteX150" fmla="*/ 4971570 w 6785002"/>
              <a:gd name="connsiteY150" fmla="*/ 1513754 h 2197633"/>
              <a:gd name="connsiteX151" fmla="*/ 4986938 w 6785002"/>
              <a:gd name="connsiteY151" fmla="*/ 1536806 h 2197633"/>
              <a:gd name="connsiteX152" fmla="*/ 5040726 w 6785002"/>
              <a:gd name="connsiteY152" fmla="*/ 1559858 h 2197633"/>
              <a:gd name="connsiteX153" fmla="*/ 5079146 w 6785002"/>
              <a:gd name="connsiteY153" fmla="*/ 1398494 h 2197633"/>
              <a:gd name="connsiteX154" fmla="*/ 5056094 w 6785002"/>
              <a:gd name="connsiteY154" fmla="*/ 1383126 h 2197633"/>
              <a:gd name="connsiteX155" fmla="*/ 5002306 w 6785002"/>
              <a:gd name="connsiteY155" fmla="*/ 1375442 h 2197633"/>
              <a:gd name="connsiteX156" fmla="*/ 5009990 w 6785002"/>
              <a:gd name="connsiteY156" fmla="*/ 1160289 h 2197633"/>
              <a:gd name="connsiteX157" fmla="*/ 5025358 w 6785002"/>
              <a:gd name="connsiteY157" fmla="*/ 1114185 h 2197633"/>
              <a:gd name="connsiteX158" fmla="*/ 5033042 w 6785002"/>
              <a:gd name="connsiteY158" fmla="*/ 1052712 h 2197633"/>
              <a:gd name="connsiteX159" fmla="*/ 5056094 w 6785002"/>
              <a:gd name="connsiteY159" fmla="*/ 1045028 h 2197633"/>
              <a:gd name="connsiteX160" fmla="*/ 5086830 w 6785002"/>
              <a:gd name="connsiteY160" fmla="*/ 1037344 h 2197633"/>
              <a:gd name="connsiteX161" fmla="*/ 5155987 w 6785002"/>
              <a:gd name="connsiteY161" fmla="*/ 1045028 h 2197633"/>
              <a:gd name="connsiteX162" fmla="*/ 5202091 w 6785002"/>
              <a:gd name="connsiteY162" fmla="*/ 1060396 h 2197633"/>
              <a:gd name="connsiteX163" fmla="*/ 5263563 w 6785002"/>
              <a:gd name="connsiteY163" fmla="*/ 1068080 h 2197633"/>
              <a:gd name="connsiteX164" fmla="*/ 5417244 w 6785002"/>
              <a:gd name="connsiteY164" fmla="*/ 914400 h 2197633"/>
              <a:gd name="connsiteX165" fmla="*/ 5401876 w 6785002"/>
              <a:gd name="connsiteY165" fmla="*/ 891348 h 2197633"/>
              <a:gd name="connsiteX166" fmla="*/ 5394192 w 6785002"/>
              <a:gd name="connsiteY166" fmla="*/ 868295 h 2197633"/>
              <a:gd name="connsiteX167" fmla="*/ 5409560 w 6785002"/>
              <a:gd name="connsiteY167" fmla="*/ 791455 h 2197633"/>
              <a:gd name="connsiteX168" fmla="*/ 5417244 w 6785002"/>
              <a:gd name="connsiteY168" fmla="*/ 737667 h 2197633"/>
              <a:gd name="connsiteX169" fmla="*/ 5540188 w 6785002"/>
              <a:gd name="connsiteY169" fmla="*/ 683879 h 2197633"/>
              <a:gd name="connsiteX170" fmla="*/ 5563240 w 6785002"/>
              <a:gd name="connsiteY170" fmla="*/ 676195 h 2197633"/>
              <a:gd name="connsiteX171" fmla="*/ 5670817 w 6785002"/>
              <a:gd name="connsiteY171" fmla="*/ 660827 h 2197633"/>
              <a:gd name="connsiteX172" fmla="*/ 5755341 w 6785002"/>
              <a:gd name="connsiteY172" fmla="*/ 637774 h 2197633"/>
              <a:gd name="connsiteX173" fmla="*/ 5763025 w 6785002"/>
              <a:gd name="connsiteY173" fmla="*/ 614722 h 2197633"/>
              <a:gd name="connsiteX174" fmla="*/ 5809129 w 6785002"/>
              <a:gd name="connsiteY174" fmla="*/ 576302 h 2197633"/>
              <a:gd name="connsiteX175" fmla="*/ 5847550 w 6785002"/>
              <a:gd name="connsiteY175" fmla="*/ 553250 h 2197633"/>
              <a:gd name="connsiteX176" fmla="*/ 6062703 w 6785002"/>
              <a:gd name="connsiteY176" fmla="*/ 560934 h 2197633"/>
              <a:gd name="connsiteX177" fmla="*/ 6116491 w 6785002"/>
              <a:gd name="connsiteY177" fmla="*/ 576302 h 2197633"/>
              <a:gd name="connsiteX178" fmla="*/ 6208699 w 6785002"/>
              <a:gd name="connsiteY178" fmla="*/ 591670 h 2197633"/>
              <a:gd name="connsiteX179" fmla="*/ 6300908 w 6785002"/>
              <a:gd name="connsiteY179" fmla="*/ 607038 h 2197633"/>
              <a:gd name="connsiteX180" fmla="*/ 6646689 w 6785002"/>
              <a:gd name="connsiteY180" fmla="*/ 614722 h 2197633"/>
              <a:gd name="connsiteX181" fmla="*/ 6669741 w 6785002"/>
              <a:gd name="connsiteY181" fmla="*/ 622406 h 2197633"/>
              <a:gd name="connsiteX182" fmla="*/ 6700477 w 6785002"/>
              <a:gd name="connsiteY182" fmla="*/ 630090 h 2197633"/>
              <a:gd name="connsiteX183" fmla="*/ 6777318 w 6785002"/>
              <a:gd name="connsiteY183" fmla="*/ 653142 h 2197633"/>
              <a:gd name="connsiteX184" fmla="*/ 6785002 w 6785002"/>
              <a:gd name="connsiteY184" fmla="*/ 653142 h 219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6785002" h="2197633">
                <a:moveTo>
                  <a:pt x="0" y="0"/>
                </a:moveTo>
                <a:lnTo>
                  <a:pt x="99892" y="7684"/>
                </a:lnTo>
                <a:cubicBezTo>
                  <a:pt x="111896" y="12829"/>
                  <a:pt x="105590" y="33196"/>
                  <a:pt x="107576" y="46104"/>
                </a:cubicBezTo>
                <a:cubicBezTo>
                  <a:pt x="110716" y="66514"/>
                  <a:pt x="112699" y="87085"/>
                  <a:pt x="115261" y="107576"/>
                </a:cubicBezTo>
                <a:cubicBezTo>
                  <a:pt x="153681" y="105015"/>
                  <a:pt x="192227" y="103923"/>
                  <a:pt x="230521" y="99892"/>
                </a:cubicBezTo>
                <a:cubicBezTo>
                  <a:pt x="298239" y="92764"/>
                  <a:pt x="227965" y="95621"/>
                  <a:pt x="284309" y="76840"/>
                </a:cubicBezTo>
                <a:cubicBezTo>
                  <a:pt x="299089" y="71913"/>
                  <a:pt x="315204" y="72536"/>
                  <a:pt x="330413" y="69156"/>
                </a:cubicBezTo>
                <a:cubicBezTo>
                  <a:pt x="338320" y="67399"/>
                  <a:pt x="345608" y="63436"/>
                  <a:pt x="353466" y="61472"/>
                </a:cubicBezTo>
                <a:cubicBezTo>
                  <a:pt x="366136" y="58304"/>
                  <a:pt x="379079" y="56349"/>
                  <a:pt x="391886" y="53788"/>
                </a:cubicBezTo>
                <a:cubicBezTo>
                  <a:pt x="463604" y="56349"/>
                  <a:pt x="535905" y="51988"/>
                  <a:pt x="607039" y="61472"/>
                </a:cubicBezTo>
                <a:cubicBezTo>
                  <a:pt x="616193" y="62693"/>
                  <a:pt x="615877" y="77994"/>
                  <a:pt x="622407" y="84524"/>
                </a:cubicBezTo>
                <a:cubicBezTo>
                  <a:pt x="628937" y="91054"/>
                  <a:pt x="637199" y="95762"/>
                  <a:pt x="645459" y="99892"/>
                </a:cubicBezTo>
                <a:cubicBezTo>
                  <a:pt x="652704" y="103514"/>
                  <a:pt x="661266" y="103954"/>
                  <a:pt x="668511" y="107576"/>
                </a:cubicBezTo>
                <a:cubicBezTo>
                  <a:pt x="676771" y="111706"/>
                  <a:pt x="682717" y="120290"/>
                  <a:pt x="691563" y="122944"/>
                </a:cubicBezTo>
                <a:cubicBezTo>
                  <a:pt x="708911" y="128148"/>
                  <a:pt x="727422" y="128067"/>
                  <a:pt x="745351" y="130628"/>
                </a:cubicBezTo>
                <a:cubicBezTo>
                  <a:pt x="760719" y="135751"/>
                  <a:pt x="775381" y="143987"/>
                  <a:pt x="791455" y="145996"/>
                </a:cubicBezTo>
                <a:cubicBezTo>
                  <a:pt x="911439" y="160994"/>
                  <a:pt x="832297" y="152783"/>
                  <a:pt x="1029661" y="161364"/>
                </a:cubicBezTo>
                <a:cubicBezTo>
                  <a:pt x="1027099" y="171609"/>
                  <a:pt x="1026699" y="182654"/>
                  <a:pt x="1021976" y="192100"/>
                </a:cubicBezTo>
                <a:cubicBezTo>
                  <a:pt x="1018736" y="198580"/>
                  <a:pt x="1010955" y="201673"/>
                  <a:pt x="1006608" y="207469"/>
                </a:cubicBezTo>
                <a:cubicBezTo>
                  <a:pt x="995526" y="222245"/>
                  <a:pt x="986117" y="238205"/>
                  <a:pt x="975872" y="253573"/>
                </a:cubicBezTo>
                <a:lnTo>
                  <a:pt x="975872" y="253573"/>
                </a:lnTo>
                <a:cubicBezTo>
                  <a:pt x="956558" y="311515"/>
                  <a:pt x="982611" y="240094"/>
                  <a:pt x="952820" y="299677"/>
                </a:cubicBezTo>
                <a:cubicBezTo>
                  <a:pt x="949198" y="306922"/>
                  <a:pt x="949070" y="315649"/>
                  <a:pt x="945136" y="322729"/>
                </a:cubicBezTo>
                <a:cubicBezTo>
                  <a:pt x="936166" y="338875"/>
                  <a:pt x="931922" y="362992"/>
                  <a:pt x="914400" y="368833"/>
                </a:cubicBezTo>
                <a:lnTo>
                  <a:pt x="868296" y="384201"/>
                </a:lnTo>
                <a:cubicBezTo>
                  <a:pt x="832437" y="437990"/>
                  <a:pt x="852928" y="420061"/>
                  <a:pt x="814508" y="445674"/>
                </a:cubicBezTo>
                <a:cubicBezTo>
                  <a:pt x="868286" y="481526"/>
                  <a:pt x="843633" y="471811"/>
                  <a:pt x="960504" y="453358"/>
                </a:cubicBezTo>
                <a:cubicBezTo>
                  <a:pt x="969626" y="451918"/>
                  <a:pt x="975296" y="442120"/>
                  <a:pt x="983556" y="437990"/>
                </a:cubicBezTo>
                <a:cubicBezTo>
                  <a:pt x="990801" y="434368"/>
                  <a:pt x="998571" y="431311"/>
                  <a:pt x="1006608" y="430306"/>
                </a:cubicBezTo>
                <a:cubicBezTo>
                  <a:pt x="1039746" y="426163"/>
                  <a:pt x="1073220" y="425395"/>
                  <a:pt x="1106501" y="422621"/>
                </a:cubicBezTo>
                <a:lnTo>
                  <a:pt x="1191025" y="414937"/>
                </a:lnTo>
                <a:lnTo>
                  <a:pt x="1429230" y="422621"/>
                </a:lnTo>
                <a:cubicBezTo>
                  <a:pt x="1447095" y="425599"/>
                  <a:pt x="1450079" y="456649"/>
                  <a:pt x="1467650" y="461042"/>
                </a:cubicBezTo>
                <a:lnTo>
                  <a:pt x="1498387" y="468726"/>
                </a:lnTo>
                <a:cubicBezTo>
                  <a:pt x="1506071" y="473849"/>
                  <a:pt x="1512240" y="483282"/>
                  <a:pt x="1521439" y="484094"/>
                </a:cubicBezTo>
                <a:cubicBezTo>
                  <a:pt x="1600575" y="491077"/>
                  <a:pt x="1682883" y="471309"/>
                  <a:pt x="1759644" y="491778"/>
                </a:cubicBezTo>
                <a:cubicBezTo>
                  <a:pt x="1777144" y="496445"/>
                  <a:pt x="1757164" y="528218"/>
                  <a:pt x="1751960" y="545566"/>
                </a:cubicBezTo>
                <a:cubicBezTo>
                  <a:pt x="1749306" y="554412"/>
                  <a:pt x="1743803" y="562849"/>
                  <a:pt x="1736592" y="568618"/>
                </a:cubicBezTo>
                <a:cubicBezTo>
                  <a:pt x="1726636" y="576583"/>
                  <a:pt x="1667907" y="583907"/>
                  <a:pt x="1667435" y="583986"/>
                </a:cubicBezTo>
                <a:cubicBezTo>
                  <a:pt x="1655249" y="620545"/>
                  <a:pt x="1657574" y="627048"/>
                  <a:pt x="1636699" y="653142"/>
                </a:cubicBezTo>
                <a:cubicBezTo>
                  <a:pt x="1632173" y="658799"/>
                  <a:pt x="1626988" y="663985"/>
                  <a:pt x="1621331" y="668511"/>
                </a:cubicBezTo>
                <a:cubicBezTo>
                  <a:pt x="1614120" y="674280"/>
                  <a:pt x="1605963" y="678756"/>
                  <a:pt x="1598279" y="683879"/>
                </a:cubicBezTo>
                <a:cubicBezTo>
                  <a:pt x="1595718" y="691563"/>
                  <a:pt x="1586973" y="699686"/>
                  <a:pt x="1590595" y="706931"/>
                </a:cubicBezTo>
                <a:cubicBezTo>
                  <a:pt x="1594217" y="714176"/>
                  <a:pt x="1605740" y="712858"/>
                  <a:pt x="1613647" y="714615"/>
                </a:cubicBezTo>
                <a:cubicBezTo>
                  <a:pt x="1628856" y="717995"/>
                  <a:pt x="1644383" y="719738"/>
                  <a:pt x="1659751" y="722299"/>
                </a:cubicBezTo>
                <a:cubicBezTo>
                  <a:pt x="1652067" y="724860"/>
                  <a:pt x="1640321" y="722738"/>
                  <a:pt x="1636699" y="729983"/>
                </a:cubicBezTo>
                <a:cubicBezTo>
                  <a:pt x="1633077" y="737228"/>
                  <a:pt x="1636699" y="750474"/>
                  <a:pt x="1644383" y="753035"/>
                </a:cubicBezTo>
                <a:cubicBezTo>
                  <a:pt x="1655244" y="756655"/>
                  <a:pt x="1724300" y="731519"/>
                  <a:pt x="1728908" y="729983"/>
                </a:cubicBezTo>
                <a:lnTo>
                  <a:pt x="1751960" y="722299"/>
                </a:lnTo>
                <a:lnTo>
                  <a:pt x="1775012" y="714615"/>
                </a:lnTo>
                <a:cubicBezTo>
                  <a:pt x="1800625" y="717176"/>
                  <a:pt x="1827432" y="714159"/>
                  <a:pt x="1851852" y="722299"/>
                </a:cubicBezTo>
                <a:cubicBezTo>
                  <a:pt x="1860613" y="725219"/>
                  <a:pt x="1860009" y="739582"/>
                  <a:pt x="1867220" y="745351"/>
                </a:cubicBezTo>
                <a:cubicBezTo>
                  <a:pt x="1873545" y="750411"/>
                  <a:pt x="1883027" y="749413"/>
                  <a:pt x="1890272" y="753035"/>
                </a:cubicBezTo>
                <a:cubicBezTo>
                  <a:pt x="1898532" y="757165"/>
                  <a:pt x="1904885" y="764652"/>
                  <a:pt x="1913324" y="768403"/>
                </a:cubicBezTo>
                <a:cubicBezTo>
                  <a:pt x="1928127" y="774982"/>
                  <a:pt x="1959429" y="783771"/>
                  <a:pt x="1959429" y="783771"/>
                </a:cubicBezTo>
                <a:cubicBezTo>
                  <a:pt x="2025251" y="827652"/>
                  <a:pt x="1923218" y="765113"/>
                  <a:pt x="2090057" y="806823"/>
                </a:cubicBezTo>
                <a:cubicBezTo>
                  <a:pt x="2099016" y="809063"/>
                  <a:pt x="2099513" y="822780"/>
                  <a:pt x="2105425" y="829875"/>
                </a:cubicBezTo>
                <a:cubicBezTo>
                  <a:pt x="2129519" y="858788"/>
                  <a:pt x="2124179" y="851852"/>
                  <a:pt x="2159213" y="860611"/>
                </a:cubicBezTo>
                <a:cubicBezTo>
                  <a:pt x="2164336" y="865734"/>
                  <a:pt x="2168102" y="872739"/>
                  <a:pt x="2174582" y="875979"/>
                </a:cubicBezTo>
                <a:cubicBezTo>
                  <a:pt x="2184028" y="880702"/>
                  <a:pt x="2195164" y="880762"/>
                  <a:pt x="2205318" y="883663"/>
                </a:cubicBezTo>
                <a:cubicBezTo>
                  <a:pt x="2213106" y="885888"/>
                  <a:pt x="2220686" y="888786"/>
                  <a:pt x="2228370" y="891348"/>
                </a:cubicBezTo>
                <a:cubicBezTo>
                  <a:pt x="2233493" y="899032"/>
                  <a:pt x="2240100" y="905912"/>
                  <a:pt x="2243738" y="914400"/>
                </a:cubicBezTo>
                <a:cubicBezTo>
                  <a:pt x="2247898" y="924107"/>
                  <a:pt x="2243404" y="938263"/>
                  <a:pt x="2251422" y="945136"/>
                </a:cubicBezTo>
                <a:cubicBezTo>
                  <a:pt x="2263721" y="955678"/>
                  <a:pt x="2297526" y="960504"/>
                  <a:pt x="2297526" y="960504"/>
                </a:cubicBezTo>
                <a:cubicBezTo>
                  <a:pt x="2294965" y="973311"/>
                  <a:pt x="2295246" y="987034"/>
                  <a:pt x="2289842" y="998924"/>
                </a:cubicBezTo>
                <a:cubicBezTo>
                  <a:pt x="2270354" y="1041798"/>
                  <a:pt x="2266289" y="1040239"/>
                  <a:pt x="2236054" y="1060396"/>
                </a:cubicBezTo>
                <a:cubicBezTo>
                  <a:pt x="2230931" y="1068080"/>
                  <a:pt x="2224816" y="1075188"/>
                  <a:pt x="2220686" y="1083448"/>
                </a:cubicBezTo>
                <a:cubicBezTo>
                  <a:pt x="2214867" y="1095086"/>
                  <a:pt x="2215012" y="1117129"/>
                  <a:pt x="2197634" y="1121869"/>
                </a:cubicBezTo>
                <a:cubicBezTo>
                  <a:pt x="2175257" y="1127972"/>
                  <a:pt x="2151529" y="1126992"/>
                  <a:pt x="2128477" y="1129553"/>
                </a:cubicBezTo>
                <a:cubicBezTo>
                  <a:pt x="2120793" y="1137237"/>
                  <a:pt x="2111741" y="1143762"/>
                  <a:pt x="2105425" y="1152605"/>
                </a:cubicBezTo>
                <a:cubicBezTo>
                  <a:pt x="2098767" y="1161926"/>
                  <a:pt x="2095950" y="1173519"/>
                  <a:pt x="2090057" y="1183341"/>
                </a:cubicBezTo>
                <a:cubicBezTo>
                  <a:pt x="2080554" y="1199179"/>
                  <a:pt x="2069566" y="1214077"/>
                  <a:pt x="2059321" y="1229445"/>
                </a:cubicBezTo>
                <a:cubicBezTo>
                  <a:pt x="2054198" y="1237129"/>
                  <a:pt x="2046873" y="1243736"/>
                  <a:pt x="2043953" y="1252497"/>
                </a:cubicBezTo>
                <a:cubicBezTo>
                  <a:pt x="2041392" y="1260181"/>
                  <a:pt x="2041996" y="1269822"/>
                  <a:pt x="2036269" y="1275549"/>
                </a:cubicBezTo>
                <a:cubicBezTo>
                  <a:pt x="2030542" y="1281276"/>
                  <a:pt x="2020901" y="1280672"/>
                  <a:pt x="2013217" y="1283233"/>
                </a:cubicBezTo>
                <a:cubicBezTo>
                  <a:pt x="2002972" y="1298601"/>
                  <a:pt x="1995541" y="1316276"/>
                  <a:pt x="1982481" y="1329337"/>
                </a:cubicBezTo>
                <a:cubicBezTo>
                  <a:pt x="1977358" y="1334460"/>
                  <a:pt x="1971639" y="1339049"/>
                  <a:pt x="1967113" y="1344706"/>
                </a:cubicBezTo>
                <a:cubicBezTo>
                  <a:pt x="1961344" y="1351917"/>
                  <a:pt x="1958956" y="1361989"/>
                  <a:pt x="1951745" y="1367758"/>
                </a:cubicBezTo>
                <a:cubicBezTo>
                  <a:pt x="1946735" y="1371766"/>
                  <a:pt x="1899964" y="1382624"/>
                  <a:pt x="1897956" y="1383126"/>
                </a:cubicBezTo>
                <a:cubicBezTo>
                  <a:pt x="1892833" y="1393371"/>
                  <a:pt x="1889246" y="1404541"/>
                  <a:pt x="1882588" y="1413862"/>
                </a:cubicBezTo>
                <a:cubicBezTo>
                  <a:pt x="1869142" y="1432687"/>
                  <a:pt x="1854865" y="1440028"/>
                  <a:pt x="1836484" y="1452282"/>
                </a:cubicBezTo>
                <a:cubicBezTo>
                  <a:pt x="1833923" y="1459966"/>
                  <a:pt x="1832734" y="1468254"/>
                  <a:pt x="1828800" y="1475334"/>
                </a:cubicBezTo>
                <a:cubicBezTo>
                  <a:pt x="1819830" y="1491480"/>
                  <a:pt x="1803905" y="1503916"/>
                  <a:pt x="1798064" y="1521438"/>
                </a:cubicBezTo>
                <a:cubicBezTo>
                  <a:pt x="1786944" y="1554799"/>
                  <a:pt x="1796107" y="1538763"/>
                  <a:pt x="1767328" y="1567542"/>
                </a:cubicBezTo>
                <a:cubicBezTo>
                  <a:pt x="1764767" y="1575226"/>
                  <a:pt x="1764704" y="1584270"/>
                  <a:pt x="1759644" y="1590595"/>
                </a:cubicBezTo>
                <a:cubicBezTo>
                  <a:pt x="1748811" y="1604136"/>
                  <a:pt x="1728725" y="1608585"/>
                  <a:pt x="1713540" y="1613647"/>
                </a:cubicBezTo>
                <a:cubicBezTo>
                  <a:pt x="1712943" y="1614543"/>
                  <a:pt x="1678354" y="1653280"/>
                  <a:pt x="1705855" y="1659751"/>
                </a:cubicBezTo>
                <a:cubicBezTo>
                  <a:pt x="1745825" y="1669156"/>
                  <a:pt x="1787859" y="1664286"/>
                  <a:pt x="1828800" y="1667435"/>
                </a:cubicBezTo>
                <a:cubicBezTo>
                  <a:pt x="1854465" y="1669409"/>
                  <a:pt x="1880125" y="1671717"/>
                  <a:pt x="1905640" y="1675119"/>
                </a:cubicBezTo>
                <a:cubicBezTo>
                  <a:pt x="1920497" y="1677100"/>
                  <a:pt x="1958818" y="1685921"/>
                  <a:pt x="1974797" y="1690487"/>
                </a:cubicBezTo>
                <a:cubicBezTo>
                  <a:pt x="1982585" y="1692712"/>
                  <a:pt x="1989831" y="1697026"/>
                  <a:pt x="1997849" y="1698171"/>
                </a:cubicBezTo>
                <a:cubicBezTo>
                  <a:pt x="2025856" y="1702172"/>
                  <a:pt x="2054198" y="1703294"/>
                  <a:pt x="2082373" y="1705855"/>
                </a:cubicBezTo>
                <a:cubicBezTo>
                  <a:pt x="2095820" y="1714820"/>
                  <a:pt x="2117591" y="1725065"/>
                  <a:pt x="2120793" y="1744275"/>
                </a:cubicBezTo>
                <a:cubicBezTo>
                  <a:pt x="2122125" y="1752264"/>
                  <a:pt x="2118169" y="1761002"/>
                  <a:pt x="2113109" y="1767327"/>
                </a:cubicBezTo>
                <a:cubicBezTo>
                  <a:pt x="2107340" y="1774538"/>
                  <a:pt x="2097741" y="1777572"/>
                  <a:pt x="2090057" y="1782695"/>
                </a:cubicBezTo>
                <a:cubicBezTo>
                  <a:pt x="2071769" y="1837561"/>
                  <a:pt x="2083675" y="1815321"/>
                  <a:pt x="2059321" y="1851852"/>
                </a:cubicBezTo>
                <a:cubicBezTo>
                  <a:pt x="2061882" y="1859536"/>
                  <a:pt x="2059760" y="1871282"/>
                  <a:pt x="2067005" y="1874904"/>
                </a:cubicBezTo>
                <a:cubicBezTo>
                  <a:pt x="2083204" y="1883004"/>
                  <a:pt x="2102974" y="1879348"/>
                  <a:pt x="2120793" y="1882588"/>
                </a:cubicBezTo>
                <a:cubicBezTo>
                  <a:pt x="2212828" y="1899322"/>
                  <a:pt x="2100521" y="1881498"/>
                  <a:pt x="2174582" y="1897956"/>
                </a:cubicBezTo>
                <a:cubicBezTo>
                  <a:pt x="2189791" y="1901336"/>
                  <a:pt x="2205318" y="1903079"/>
                  <a:pt x="2220686" y="1905640"/>
                </a:cubicBezTo>
                <a:cubicBezTo>
                  <a:pt x="2286918" y="1932133"/>
                  <a:pt x="2231938" y="1912148"/>
                  <a:pt x="2289842" y="1928692"/>
                </a:cubicBezTo>
                <a:cubicBezTo>
                  <a:pt x="2297630" y="1930917"/>
                  <a:pt x="2304819" y="1935739"/>
                  <a:pt x="2312894" y="1936376"/>
                </a:cubicBezTo>
                <a:cubicBezTo>
                  <a:pt x="2402409" y="1943443"/>
                  <a:pt x="2581835" y="1951744"/>
                  <a:pt x="2581835" y="1951744"/>
                </a:cubicBezTo>
                <a:lnTo>
                  <a:pt x="2627940" y="1967112"/>
                </a:lnTo>
                <a:cubicBezTo>
                  <a:pt x="2646211" y="1973202"/>
                  <a:pt x="2662430" y="1979264"/>
                  <a:pt x="2681728" y="1982480"/>
                </a:cubicBezTo>
                <a:cubicBezTo>
                  <a:pt x="2702097" y="1985875"/>
                  <a:pt x="2722709" y="1987603"/>
                  <a:pt x="2743200" y="1990164"/>
                </a:cubicBezTo>
                <a:cubicBezTo>
                  <a:pt x="2750884" y="1995287"/>
                  <a:pt x="2757813" y="2001781"/>
                  <a:pt x="2766252" y="2005532"/>
                </a:cubicBezTo>
                <a:cubicBezTo>
                  <a:pt x="2781055" y="2012111"/>
                  <a:pt x="2796988" y="2015777"/>
                  <a:pt x="2812356" y="2020900"/>
                </a:cubicBezTo>
                <a:cubicBezTo>
                  <a:pt x="2820040" y="2023461"/>
                  <a:pt x="2827466" y="2026997"/>
                  <a:pt x="2835408" y="2028585"/>
                </a:cubicBezTo>
                <a:cubicBezTo>
                  <a:pt x="2891589" y="2039821"/>
                  <a:pt x="2860900" y="2034422"/>
                  <a:pt x="2927617" y="2043953"/>
                </a:cubicBezTo>
                <a:cubicBezTo>
                  <a:pt x="2979510" y="2061251"/>
                  <a:pt x="2915633" y="2041290"/>
                  <a:pt x="2996773" y="2059321"/>
                </a:cubicBezTo>
                <a:cubicBezTo>
                  <a:pt x="3004680" y="2061078"/>
                  <a:pt x="3011967" y="2065041"/>
                  <a:pt x="3019825" y="2067005"/>
                </a:cubicBezTo>
                <a:lnTo>
                  <a:pt x="3081298" y="2082373"/>
                </a:lnTo>
                <a:cubicBezTo>
                  <a:pt x="3088982" y="2087496"/>
                  <a:pt x="3095911" y="2093990"/>
                  <a:pt x="3104350" y="2097741"/>
                </a:cubicBezTo>
                <a:cubicBezTo>
                  <a:pt x="3180002" y="2131364"/>
                  <a:pt x="3243728" y="2116995"/>
                  <a:pt x="3334871" y="2120793"/>
                </a:cubicBezTo>
                <a:cubicBezTo>
                  <a:pt x="3360484" y="2123354"/>
                  <a:pt x="3385988" y="2127524"/>
                  <a:pt x="3411711" y="2128477"/>
                </a:cubicBezTo>
                <a:cubicBezTo>
                  <a:pt x="3524362" y="2132649"/>
                  <a:pt x="3637309" y="2128980"/>
                  <a:pt x="3749808" y="2136161"/>
                </a:cubicBezTo>
                <a:cubicBezTo>
                  <a:pt x="3759025" y="2136749"/>
                  <a:pt x="3764601" y="2147399"/>
                  <a:pt x="3772861" y="2151529"/>
                </a:cubicBezTo>
                <a:cubicBezTo>
                  <a:pt x="3780106" y="2155151"/>
                  <a:pt x="3788668" y="2155591"/>
                  <a:pt x="3795913" y="2159213"/>
                </a:cubicBezTo>
                <a:cubicBezTo>
                  <a:pt x="3804173" y="2163343"/>
                  <a:pt x="3810526" y="2170830"/>
                  <a:pt x="3818965" y="2174581"/>
                </a:cubicBezTo>
                <a:cubicBezTo>
                  <a:pt x="3833768" y="2181160"/>
                  <a:pt x="3849701" y="2184826"/>
                  <a:pt x="3865069" y="2189949"/>
                </a:cubicBezTo>
                <a:lnTo>
                  <a:pt x="3888121" y="2197633"/>
                </a:lnTo>
                <a:cubicBezTo>
                  <a:pt x="3911173" y="2192510"/>
                  <a:pt x="3934707" y="2189210"/>
                  <a:pt x="3957277" y="2182265"/>
                </a:cubicBezTo>
                <a:cubicBezTo>
                  <a:pt x="3968225" y="2178896"/>
                  <a:pt x="3977485" y="2171409"/>
                  <a:pt x="3988013" y="2166897"/>
                </a:cubicBezTo>
                <a:cubicBezTo>
                  <a:pt x="3995458" y="2163706"/>
                  <a:pt x="4003382" y="2161774"/>
                  <a:pt x="4011066" y="2159213"/>
                </a:cubicBezTo>
                <a:cubicBezTo>
                  <a:pt x="4016189" y="2151529"/>
                  <a:pt x="4019223" y="2141930"/>
                  <a:pt x="4026434" y="2136161"/>
                </a:cubicBezTo>
                <a:cubicBezTo>
                  <a:pt x="4063690" y="2106356"/>
                  <a:pt x="4040405" y="2155720"/>
                  <a:pt x="4057170" y="2105425"/>
                </a:cubicBezTo>
                <a:cubicBezTo>
                  <a:pt x="4062947" y="2024540"/>
                  <a:pt x="4056916" y="2021790"/>
                  <a:pt x="4072538" y="1967112"/>
                </a:cubicBezTo>
                <a:cubicBezTo>
                  <a:pt x="4074763" y="1959324"/>
                  <a:pt x="4075729" y="1950799"/>
                  <a:pt x="4080222" y="1944060"/>
                </a:cubicBezTo>
                <a:cubicBezTo>
                  <a:pt x="4086250" y="1935018"/>
                  <a:pt x="4096317" y="1929356"/>
                  <a:pt x="4103274" y="1921008"/>
                </a:cubicBezTo>
                <a:cubicBezTo>
                  <a:pt x="4109186" y="1913913"/>
                  <a:pt x="4111547" y="1903868"/>
                  <a:pt x="4118642" y="1897956"/>
                </a:cubicBezTo>
                <a:cubicBezTo>
                  <a:pt x="4127442" y="1890623"/>
                  <a:pt x="4139133" y="1887711"/>
                  <a:pt x="4149378" y="1882588"/>
                </a:cubicBezTo>
                <a:cubicBezTo>
                  <a:pt x="4235195" y="1886164"/>
                  <a:pt x="4297164" y="1879193"/>
                  <a:pt x="4372215" y="1897956"/>
                </a:cubicBezTo>
                <a:cubicBezTo>
                  <a:pt x="4380073" y="1899920"/>
                  <a:pt x="4387583" y="1903079"/>
                  <a:pt x="4395267" y="1905640"/>
                </a:cubicBezTo>
                <a:cubicBezTo>
                  <a:pt x="4410635" y="1903079"/>
                  <a:pt x="4427436" y="1904923"/>
                  <a:pt x="4441371" y="1897956"/>
                </a:cubicBezTo>
                <a:cubicBezTo>
                  <a:pt x="4449631" y="1893826"/>
                  <a:pt x="4449528" y="1880673"/>
                  <a:pt x="4456740" y="1874904"/>
                </a:cubicBezTo>
                <a:cubicBezTo>
                  <a:pt x="4463065" y="1869844"/>
                  <a:pt x="4472108" y="1869781"/>
                  <a:pt x="4479792" y="1867220"/>
                </a:cubicBezTo>
                <a:cubicBezTo>
                  <a:pt x="4496786" y="1850226"/>
                  <a:pt x="4504500" y="1839498"/>
                  <a:pt x="4525896" y="1828800"/>
                </a:cubicBezTo>
                <a:cubicBezTo>
                  <a:pt x="4533141" y="1825178"/>
                  <a:pt x="4541264" y="1823677"/>
                  <a:pt x="4548948" y="1821116"/>
                </a:cubicBezTo>
                <a:cubicBezTo>
                  <a:pt x="4567654" y="1827351"/>
                  <a:pt x="4582872" y="1837008"/>
                  <a:pt x="4602736" y="1821116"/>
                </a:cubicBezTo>
                <a:cubicBezTo>
                  <a:pt x="4609061" y="1816056"/>
                  <a:pt x="4608456" y="1805921"/>
                  <a:pt x="4610420" y="1798063"/>
                </a:cubicBezTo>
                <a:cubicBezTo>
                  <a:pt x="4613588" y="1785393"/>
                  <a:pt x="4614668" y="1772243"/>
                  <a:pt x="4618104" y="1759643"/>
                </a:cubicBezTo>
                <a:cubicBezTo>
                  <a:pt x="4622366" y="1744015"/>
                  <a:pt x="4628349" y="1728907"/>
                  <a:pt x="4633472" y="1713539"/>
                </a:cubicBezTo>
                <a:cubicBezTo>
                  <a:pt x="4638534" y="1698353"/>
                  <a:pt x="4642982" y="1678268"/>
                  <a:pt x="4656524" y="1667435"/>
                </a:cubicBezTo>
                <a:cubicBezTo>
                  <a:pt x="4662849" y="1662375"/>
                  <a:pt x="4671892" y="1662312"/>
                  <a:pt x="4679576" y="1659751"/>
                </a:cubicBezTo>
                <a:cubicBezTo>
                  <a:pt x="4693375" y="1618357"/>
                  <a:pt x="4681643" y="1612573"/>
                  <a:pt x="4717997" y="1605963"/>
                </a:cubicBezTo>
                <a:cubicBezTo>
                  <a:pt x="4738314" y="1602269"/>
                  <a:pt x="4758978" y="1600840"/>
                  <a:pt x="4779469" y="1598279"/>
                </a:cubicBezTo>
                <a:cubicBezTo>
                  <a:pt x="4801236" y="1532978"/>
                  <a:pt x="4770878" y="1612597"/>
                  <a:pt x="4802521" y="1559858"/>
                </a:cubicBezTo>
                <a:cubicBezTo>
                  <a:pt x="4806688" y="1552913"/>
                  <a:pt x="4805712" y="1543545"/>
                  <a:pt x="4810205" y="1536806"/>
                </a:cubicBezTo>
                <a:cubicBezTo>
                  <a:pt x="4826650" y="1512138"/>
                  <a:pt x="4832141" y="1514126"/>
                  <a:pt x="4856309" y="1506070"/>
                </a:cubicBezTo>
                <a:cubicBezTo>
                  <a:pt x="4894729" y="1508631"/>
                  <a:pt x="4934088" y="1504935"/>
                  <a:pt x="4971570" y="1513754"/>
                </a:cubicBezTo>
                <a:cubicBezTo>
                  <a:pt x="4980560" y="1515869"/>
                  <a:pt x="4980408" y="1530276"/>
                  <a:pt x="4986938" y="1536806"/>
                </a:cubicBezTo>
                <a:cubicBezTo>
                  <a:pt x="5004626" y="1554494"/>
                  <a:pt x="5017213" y="1553980"/>
                  <a:pt x="5040726" y="1559858"/>
                </a:cubicBezTo>
                <a:cubicBezTo>
                  <a:pt x="5126075" y="1531408"/>
                  <a:pt x="5108701" y="1553660"/>
                  <a:pt x="5079146" y="1398494"/>
                </a:cubicBezTo>
                <a:cubicBezTo>
                  <a:pt x="5077418" y="1389422"/>
                  <a:pt x="5064940" y="1385780"/>
                  <a:pt x="5056094" y="1383126"/>
                </a:cubicBezTo>
                <a:cubicBezTo>
                  <a:pt x="5038746" y="1377922"/>
                  <a:pt x="5020235" y="1378003"/>
                  <a:pt x="5002306" y="1375442"/>
                </a:cubicBezTo>
                <a:cubicBezTo>
                  <a:pt x="5004867" y="1303724"/>
                  <a:pt x="5003682" y="1231775"/>
                  <a:pt x="5009990" y="1160289"/>
                </a:cubicBezTo>
                <a:cubicBezTo>
                  <a:pt x="5011414" y="1144152"/>
                  <a:pt x="5025358" y="1114185"/>
                  <a:pt x="5025358" y="1114185"/>
                </a:cubicBezTo>
                <a:cubicBezTo>
                  <a:pt x="5027919" y="1093694"/>
                  <a:pt x="5024655" y="1071583"/>
                  <a:pt x="5033042" y="1052712"/>
                </a:cubicBezTo>
                <a:cubicBezTo>
                  <a:pt x="5036332" y="1045310"/>
                  <a:pt x="5048306" y="1047253"/>
                  <a:pt x="5056094" y="1045028"/>
                </a:cubicBezTo>
                <a:cubicBezTo>
                  <a:pt x="5066248" y="1042127"/>
                  <a:pt x="5076585" y="1039905"/>
                  <a:pt x="5086830" y="1037344"/>
                </a:cubicBezTo>
                <a:cubicBezTo>
                  <a:pt x="5109882" y="1039905"/>
                  <a:pt x="5133243" y="1040479"/>
                  <a:pt x="5155987" y="1045028"/>
                </a:cubicBezTo>
                <a:cubicBezTo>
                  <a:pt x="5171872" y="1048205"/>
                  <a:pt x="5186017" y="1058387"/>
                  <a:pt x="5202091" y="1060396"/>
                </a:cubicBezTo>
                <a:lnTo>
                  <a:pt x="5263563" y="1068080"/>
                </a:lnTo>
                <a:cubicBezTo>
                  <a:pt x="5455241" y="1058953"/>
                  <a:pt x="5444378" y="1113379"/>
                  <a:pt x="5417244" y="914400"/>
                </a:cubicBezTo>
                <a:cubicBezTo>
                  <a:pt x="5415996" y="905250"/>
                  <a:pt x="5406999" y="899032"/>
                  <a:pt x="5401876" y="891348"/>
                </a:cubicBezTo>
                <a:cubicBezTo>
                  <a:pt x="5399315" y="883664"/>
                  <a:pt x="5394192" y="876395"/>
                  <a:pt x="5394192" y="868295"/>
                </a:cubicBezTo>
                <a:cubicBezTo>
                  <a:pt x="5394192" y="832977"/>
                  <a:pt x="5400097" y="819843"/>
                  <a:pt x="5409560" y="791455"/>
                </a:cubicBezTo>
                <a:cubicBezTo>
                  <a:pt x="5412121" y="773526"/>
                  <a:pt x="5413171" y="755315"/>
                  <a:pt x="5417244" y="737667"/>
                </a:cubicBezTo>
                <a:cubicBezTo>
                  <a:pt x="5435616" y="658055"/>
                  <a:pt x="5435017" y="691391"/>
                  <a:pt x="5540188" y="683879"/>
                </a:cubicBezTo>
                <a:cubicBezTo>
                  <a:pt x="5547872" y="681318"/>
                  <a:pt x="5555264" y="677603"/>
                  <a:pt x="5563240" y="676195"/>
                </a:cubicBezTo>
                <a:cubicBezTo>
                  <a:pt x="5598912" y="669900"/>
                  <a:pt x="5670817" y="660827"/>
                  <a:pt x="5670817" y="660827"/>
                </a:cubicBezTo>
                <a:cubicBezTo>
                  <a:pt x="5714067" y="617574"/>
                  <a:pt x="5642224" y="683021"/>
                  <a:pt x="5755341" y="637774"/>
                </a:cubicBezTo>
                <a:cubicBezTo>
                  <a:pt x="5762861" y="634766"/>
                  <a:pt x="5758532" y="621461"/>
                  <a:pt x="5763025" y="614722"/>
                </a:cubicBezTo>
                <a:cubicBezTo>
                  <a:pt x="5778670" y="591255"/>
                  <a:pt x="5788880" y="592501"/>
                  <a:pt x="5809129" y="576302"/>
                </a:cubicBezTo>
                <a:cubicBezTo>
                  <a:pt x="5839265" y="552194"/>
                  <a:pt x="5807519" y="566594"/>
                  <a:pt x="5847550" y="553250"/>
                </a:cubicBezTo>
                <a:cubicBezTo>
                  <a:pt x="5919268" y="555811"/>
                  <a:pt x="5991079" y="556458"/>
                  <a:pt x="6062703" y="560934"/>
                </a:cubicBezTo>
                <a:cubicBezTo>
                  <a:pt x="6090481" y="562670"/>
                  <a:pt x="6091716" y="571347"/>
                  <a:pt x="6116491" y="576302"/>
                </a:cubicBezTo>
                <a:cubicBezTo>
                  <a:pt x="6147046" y="582413"/>
                  <a:pt x="6178469" y="584113"/>
                  <a:pt x="6208699" y="591670"/>
                </a:cubicBezTo>
                <a:cubicBezTo>
                  <a:pt x="6244342" y="600581"/>
                  <a:pt x="6258536" y="605439"/>
                  <a:pt x="6300908" y="607038"/>
                </a:cubicBezTo>
                <a:cubicBezTo>
                  <a:pt x="6416115" y="611385"/>
                  <a:pt x="6531429" y="612161"/>
                  <a:pt x="6646689" y="614722"/>
                </a:cubicBezTo>
                <a:cubicBezTo>
                  <a:pt x="6654373" y="617283"/>
                  <a:pt x="6661953" y="620181"/>
                  <a:pt x="6669741" y="622406"/>
                </a:cubicBezTo>
                <a:cubicBezTo>
                  <a:pt x="6679895" y="625307"/>
                  <a:pt x="6690362" y="627055"/>
                  <a:pt x="6700477" y="630090"/>
                </a:cubicBezTo>
                <a:cubicBezTo>
                  <a:pt x="6739678" y="641850"/>
                  <a:pt x="6741898" y="646058"/>
                  <a:pt x="6777318" y="653142"/>
                </a:cubicBezTo>
                <a:cubicBezTo>
                  <a:pt x="6779830" y="653644"/>
                  <a:pt x="6782441" y="653142"/>
                  <a:pt x="6785002" y="653142"/>
                </a:cubicBezTo>
              </a:path>
            </a:pathLst>
          </a:custGeom>
          <a:ln w="28575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5" name="Group 4"/>
          <p:cNvGrpSpPr/>
          <p:nvPr/>
        </p:nvGrpSpPr>
        <p:grpSpPr>
          <a:xfrm rot="235747">
            <a:off x="2800703" y="1663553"/>
            <a:ext cx="1765521" cy="378676"/>
            <a:chOff x="858837" y="3568700"/>
            <a:chExt cx="1970088" cy="458788"/>
          </a:xfrm>
        </p:grpSpPr>
        <p:sp>
          <p:nvSpPr>
            <p:cNvPr id="6" name="Freeform 5"/>
            <p:cNvSpPr/>
            <p:nvPr/>
          </p:nvSpPr>
          <p:spPr>
            <a:xfrm>
              <a:off x="2141538" y="3568700"/>
              <a:ext cx="687387" cy="177800"/>
            </a:xfrm>
            <a:custGeom>
              <a:avLst/>
              <a:gdLst>
                <a:gd name="connsiteX0" fmla="*/ 68262 w 687387"/>
                <a:gd name="connsiteY0" fmla="*/ 22225 h 177800"/>
                <a:gd name="connsiteX1" fmla="*/ 611187 w 687387"/>
                <a:gd name="connsiteY1" fmla="*/ 22225 h 177800"/>
                <a:gd name="connsiteX2" fmla="*/ 525462 w 687387"/>
                <a:gd name="connsiteY2" fmla="*/ 155575 h 177800"/>
                <a:gd name="connsiteX3" fmla="*/ 354012 w 687387"/>
                <a:gd name="connsiteY3" fmla="*/ 155575 h 177800"/>
                <a:gd name="connsiteX4" fmla="*/ 201612 w 687387"/>
                <a:gd name="connsiteY4" fmla="*/ 136525 h 177800"/>
                <a:gd name="connsiteX5" fmla="*/ 201612 w 687387"/>
                <a:gd name="connsiteY5" fmla="*/ 69850 h 177800"/>
                <a:gd name="connsiteX6" fmla="*/ 68262 w 687387"/>
                <a:gd name="connsiteY6" fmla="*/ 22225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387" h="177800">
                  <a:moveTo>
                    <a:pt x="68262" y="22225"/>
                  </a:moveTo>
                  <a:cubicBezTo>
                    <a:pt x="136525" y="14288"/>
                    <a:pt x="534987" y="0"/>
                    <a:pt x="611187" y="22225"/>
                  </a:cubicBezTo>
                  <a:cubicBezTo>
                    <a:pt x="687387" y="44450"/>
                    <a:pt x="568324" y="133350"/>
                    <a:pt x="525462" y="155575"/>
                  </a:cubicBezTo>
                  <a:cubicBezTo>
                    <a:pt x="482600" y="177800"/>
                    <a:pt x="407987" y="158750"/>
                    <a:pt x="354012" y="155575"/>
                  </a:cubicBezTo>
                  <a:cubicBezTo>
                    <a:pt x="300037" y="152400"/>
                    <a:pt x="227012" y="150812"/>
                    <a:pt x="201612" y="136525"/>
                  </a:cubicBezTo>
                  <a:cubicBezTo>
                    <a:pt x="176212" y="122238"/>
                    <a:pt x="222249" y="82550"/>
                    <a:pt x="201612" y="69850"/>
                  </a:cubicBezTo>
                  <a:cubicBezTo>
                    <a:pt x="180975" y="57150"/>
                    <a:pt x="0" y="30163"/>
                    <a:pt x="68262" y="22225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Freeform 6"/>
            <p:cNvSpPr/>
            <p:nvPr/>
          </p:nvSpPr>
          <p:spPr>
            <a:xfrm>
              <a:off x="858837" y="3638550"/>
              <a:ext cx="444500" cy="388938"/>
            </a:xfrm>
            <a:custGeom>
              <a:avLst/>
              <a:gdLst>
                <a:gd name="connsiteX0" fmla="*/ 407988 w 444500"/>
                <a:gd name="connsiteY0" fmla="*/ 9525 h 388938"/>
                <a:gd name="connsiteX1" fmla="*/ 246063 w 444500"/>
                <a:gd name="connsiteY1" fmla="*/ 285750 h 388938"/>
                <a:gd name="connsiteX2" fmla="*/ 26988 w 444500"/>
                <a:gd name="connsiteY2" fmla="*/ 342900 h 388938"/>
                <a:gd name="connsiteX3" fmla="*/ 407988 w 444500"/>
                <a:gd name="connsiteY3" fmla="*/ 9525 h 388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" h="388938">
                  <a:moveTo>
                    <a:pt x="407988" y="9525"/>
                  </a:moveTo>
                  <a:cubicBezTo>
                    <a:pt x="444500" y="0"/>
                    <a:pt x="309563" y="230188"/>
                    <a:pt x="246063" y="285750"/>
                  </a:cubicBezTo>
                  <a:cubicBezTo>
                    <a:pt x="182563" y="341312"/>
                    <a:pt x="0" y="388938"/>
                    <a:pt x="26988" y="342900"/>
                  </a:cubicBezTo>
                  <a:cubicBezTo>
                    <a:pt x="53976" y="296862"/>
                    <a:pt x="371476" y="19050"/>
                    <a:pt x="407988" y="9525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8" name="Freeform 7"/>
          <p:cNvSpPr/>
          <p:nvPr/>
        </p:nvSpPr>
        <p:spPr>
          <a:xfrm rot="235747">
            <a:off x="3124926" y="1706333"/>
            <a:ext cx="1068790" cy="433796"/>
          </a:xfrm>
          <a:custGeom>
            <a:avLst/>
            <a:gdLst>
              <a:gd name="connsiteX0" fmla="*/ 88900 w 1227137"/>
              <a:gd name="connsiteY0" fmla="*/ 220663 h 481013"/>
              <a:gd name="connsiteX1" fmla="*/ 384175 w 1227137"/>
              <a:gd name="connsiteY1" fmla="*/ 87313 h 481013"/>
              <a:gd name="connsiteX2" fmla="*/ 717550 w 1227137"/>
              <a:gd name="connsiteY2" fmla="*/ 11113 h 481013"/>
              <a:gd name="connsiteX3" fmla="*/ 1012825 w 1227137"/>
              <a:gd name="connsiteY3" fmla="*/ 20638 h 481013"/>
              <a:gd name="connsiteX4" fmla="*/ 1203325 w 1227137"/>
              <a:gd name="connsiteY4" fmla="*/ 87313 h 481013"/>
              <a:gd name="connsiteX5" fmla="*/ 1155700 w 1227137"/>
              <a:gd name="connsiteY5" fmla="*/ 211138 h 481013"/>
              <a:gd name="connsiteX6" fmla="*/ 917575 w 1227137"/>
              <a:gd name="connsiteY6" fmla="*/ 354013 h 481013"/>
              <a:gd name="connsiteX7" fmla="*/ 603250 w 1227137"/>
              <a:gd name="connsiteY7" fmla="*/ 449263 h 481013"/>
              <a:gd name="connsiteX8" fmla="*/ 336550 w 1227137"/>
              <a:gd name="connsiteY8" fmla="*/ 477838 h 481013"/>
              <a:gd name="connsiteX9" fmla="*/ 98425 w 1227137"/>
              <a:gd name="connsiteY9" fmla="*/ 430213 h 481013"/>
              <a:gd name="connsiteX10" fmla="*/ 3175 w 1227137"/>
              <a:gd name="connsiteY10" fmla="*/ 354013 h 481013"/>
              <a:gd name="connsiteX11" fmla="*/ 88900 w 1227137"/>
              <a:gd name="connsiteY11" fmla="*/ 220663 h 48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7137" h="481013">
                <a:moveTo>
                  <a:pt x="88900" y="220663"/>
                </a:moveTo>
                <a:cubicBezTo>
                  <a:pt x="152400" y="176213"/>
                  <a:pt x="279400" y="122238"/>
                  <a:pt x="384175" y="87313"/>
                </a:cubicBezTo>
                <a:cubicBezTo>
                  <a:pt x="488950" y="52388"/>
                  <a:pt x="612775" y="22226"/>
                  <a:pt x="717550" y="11113"/>
                </a:cubicBezTo>
                <a:cubicBezTo>
                  <a:pt x="822325" y="0"/>
                  <a:pt x="931862" y="7938"/>
                  <a:pt x="1012825" y="20638"/>
                </a:cubicBezTo>
                <a:cubicBezTo>
                  <a:pt x="1093788" y="33338"/>
                  <a:pt x="1179513" y="55563"/>
                  <a:pt x="1203325" y="87313"/>
                </a:cubicBezTo>
                <a:cubicBezTo>
                  <a:pt x="1227137" y="119063"/>
                  <a:pt x="1203325" y="166688"/>
                  <a:pt x="1155700" y="211138"/>
                </a:cubicBezTo>
                <a:cubicBezTo>
                  <a:pt x="1108075" y="255588"/>
                  <a:pt x="1009650" y="314326"/>
                  <a:pt x="917575" y="354013"/>
                </a:cubicBezTo>
                <a:cubicBezTo>
                  <a:pt x="825500" y="393701"/>
                  <a:pt x="700087" y="428626"/>
                  <a:pt x="603250" y="449263"/>
                </a:cubicBezTo>
                <a:cubicBezTo>
                  <a:pt x="506413" y="469900"/>
                  <a:pt x="420687" y="481013"/>
                  <a:pt x="336550" y="477838"/>
                </a:cubicBezTo>
                <a:cubicBezTo>
                  <a:pt x="252413" y="474663"/>
                  <a:pt x="153988" y="450851"/>
                  <a:pt x="98425" y="430213"/>
                </a:cubicBezTo>
                <a:cubicBezTo>
                  <a:pt x="42863" y="409576"/>
                  <a:pt x="6350" y="388938"/>
                  <a:pt x="3175" y="354013"/>
                </a:cubicBezTo>
                <a:cubicBezTo>
                  <a:pt x="0" y="319088"/>
                  <a:pt x="25400" y="265113"/>
                  <a:pt x="88900" y="220663"/>
                </a:cubicBezTo>
                <a:close/>
              </a:path>
            </a:pathLst>
          </a:cu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Freeform 8"/>
          <p:cNvSpPr/>
          <p:nvPr/>
        </p:nvSpPr>
        <p:spPr>
          <a:xfrm rot="235747">
            <a:off x="3110656" y="1223489"/>
            <a:ext cx="4356184" cy="1632818"/>
          </a:xfrm>
          <a:custGeom>
            <a:avLst/>
            <a:gdLst>
              <a:gd name="connsiteX0" fmla="*/ 2957512 w 4860925"/>
              <a:gd name="connsiteY0" fmla="*/ 4762 h 1835150"/>
              <a:gd name="connsiteX1" fmla="*/ 3643312 w 4860925"/>
              <a:gd name="connsiteY1" fmla="*/ 42862 h 1835150"/>
              <a:gd name="connsiteX2" fmla="*/ 4110037 w 4860925"/>
              <a:gd name="connsiteY2" fmla="*/ 128587 h 1835150"/>
              <a:gd name="connsiteX3" fmla="*/ 4624387 w 4860925"/>
              <a:gd name="connsiteY3" fmla="*/ 328612 h 1835150"/>
              <a:gd name="connsiteX4" fmla="*/ 4824412 w 4860925"/>
              <a:gd name="connsiteY4" fmla="*/ 614362 h 1835150"/>
              <a:gd name="connsiteX5" fmla="*/ 4814887 w 4860925"/>
              <a:gd name="connsiteY5" fmla="*/ 957262 h 1835150"/>
              <a:gd name="connsiteX6" fmla="*/ 4548187 w 4860925"/>
              <a:gd name="connsiteY6" fmla="*/ 1290637 h 1835150"/>
              <a:gd name="connsiteX7" fmla="*/ 3957637 w 4860925"/>
              <a:gd name="connsiteY7" fmla="*/ 1547812 h 1835150"/>
              <a:gd name="connsiteX8" fmla="*/ 3300412 w 4860925"/>
              <a:gd name="connsiteY8" fmla="*/ 1681162 h 1835150"/>
              <a:gd name="connsiteX9" fmla="*/ 2386012 w 4860925"/>
              <a:gd name="connsiteY9" fmla="*/ 1795462 h 1835150"/>
              <a:gd name="connsiteX10" fmla="*/ 1652587 w 4860925"/>
              <a:gd name="connsiteY10" fmla="*/ 1824037 h 1835150"/>
              <a:gd name="connsiteX11" fmla="*/ 919162 w 4860925"/>
              <a:gd name="connsiteY11" fmla="*/ 1728787 h 1835150"/>
              <a:gd name="connsiteX12" fmla="*/ 404812 w 4860925"/>
              <a:gd name="connsiteY12" fmla="*/ 1566862 h 1835150"/>
              <a:gd name="connsiteX13" fmla="*/ 80962 w 4860925"/>
              <a:gd name="connsiteY13" fmla="*/ 1309687 h 1835150"/>
              <a:gd name="connsiteX14" fmla="*/ 33337 w 4860925"/>
              <a:gd name="connsiteY14" fmla="*/ 957262 h 1835150"/>
              <a:gd name="connsiteX15" fmla="*/ 280987 w 4860925"/>
              <a:gd name="connsiteY15" fmla="*/ 671512 h 1835150"/>
              <a:gd name="connsiteX16" fmla="*/ 728662 w 4860925"/>
              <a:gd name="connsiteY16" fmla="*/ 414337 h 1835150"/>
              <a:gd name="connsiteX17" fmla="*/ 1404937 w 4860925"/>
              <a:gd name="connsiteY17" fmla="*/ 195262 h 1835150"/>
              <a:gd name="connsiteX18" fmla="*/ 2062162 w 4860925"/>
              <a:gd name="connsiteY18" fmla="*/ 80962 h 1835150"/>
              <a:gd name="connsiteX19" fmla="*/ 2700337 w 4860925"/>
              <a:gd name="connsiteY19" fmla="*/ 14287 h 1835150"/>
              <a:gd name="connsiteX20" fmla="*/ 2957512 w 4860925"/>
              <a:gd name="connsiteY20" fmla="*/ 4762 h 183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0925" h="1835150">
                <a:moveTo>
                  <a:pt x="2957512" y="4762"/>
                </a:moveTo>
                <a:cubicBezTo>
                  <a:pt x="3114674" y="9524"/>
                  <a:pt x="3451225" y="22225"/>
                  <a:pt x="3643312" y="42862"/>
                </a:cubicBezTo>
                <a:cubicBezTo>
                  <a:pt x="3835400" y="63500"/>
                  <a:pt x="3946525" y="80962"/>
                  <a:pt x="4110037" y="128587"/>
                </a:cubicBezTo>
                <a:cubicBezTo>
                  <a:pt x="4273550" y="176212"/>
                  <a:pt x="4505325" y="247650"/>
                  <a:pt x="4624387" y="328612"/>
                </a:cubicBezTo>
                <a:cubicBezTo>
                  <a:pt x="4743449" y="409574"/>
                  <a:pt x="4792662" y="509587"/>
                  <a:pt x="4824412" y="614362"/>
                </a:cubicBezTo>
                <a:cubicBezTo>
                  <a:pt x="4856162" y="719137"/>
                  <a:pt x="4860925" y="844550"/>
                  <a:pt x="4814887" y="957262"/>
                </a:cubicBezTo>
                <a:cubicBezTo>
                  <a:pt x="4768850" y="1069975"/>
                  <a:pt x="4691062" y="1192212"/>
                  <a:pt x="4548187" y="1290637"/>
                </a:cubicBezTo>
                <a:cubicBezTo>
                  <a:pt x="4405312" y="1389062"/>
                  <a:pt x="4165599" y="1482725"/>
                  <a:pt x="3957637" y="1547812"/>
                </a:cubicBezTo>
                <a:cubicBezTo>
                  <a:pt x="3749675" y="1612899"/>
                  <a:pt x="3562349" y="1639887"/>
                  <a:pt x="3300412" y="1681162"/>
                </a:cubicBezTo>
                <a:cubicBezTo>
                  <a:pt x="3038475" y="1722437"/>
                  <a:pt x="2660650" y="1771650"/>
                  <a:pt x="2386012" y="1795462"/>
                </a:cubicBezTo>
                <a:cubicBezTo>
                  <a:pt x="2111375" y="1819275"/>
                  <a:pt x="1897062" y="1835150"/>
                  <a:pt x="1652587" y="1824037"/>
                </a:cubicBezTo>
                <a:cubicBezTo>
                  <a:pt x="1408112" y="1812925"/>
                  <a:pt x="1127124" y="1771649"/>
                  <a:pt x="919162" y="1728787"/>
                </a:cubicBezTo>
                <a:cubicBezTo>
                  <a:pt x="711200" y="1685925"/>
                  <a:pt x="544512" y="1636712"/>
                  <a:pt x="404812" y="1566862"/>
                </a:cubicBezTo>
                <a:cubicBezTo>
                  <a:pt x="265112" y="1497012"/>
                  <a:pt x="142875" y="1411287"/>
                  <a:pt x="80962" y="1309687"/>
                </a:cubicBezTo>
                <a:cubicBezTo>
                  <a:pt x="19049" y="1208087"/>
                  <a:pt x="0" y="1063624"/>
                  <a:pt x="33337" y="957262"/>
                </a:cubicBezTo>
                <a:cubicBezTo>
                  <a:pt x="66674" y="850900"/>
                  <a:pt x="165100" y="761999"/>
                  <a:pt x="280987" y="671512"/>
                </a:cubicBezTo>
                <a:cubicBezTo>
                  <a:pt x="396874" y="581025"/>
                  <a:pt x="541337" y="493712"/>
                  <a:pt x="728662" y="414337"/>
                </a:cubicBezTo>
                <a:cubicBezTo>
                  <a:pt x="915987" y="334962"/>
                  <a:pt x="1182687" y="250824"/>
                  <a:pt x="1404937" y="195262"/>
                </a:cubicBezTo>
                <a:cubicBezTo>
                  <a:pt x="1627187" y="139700"/>
                  <a:pt x="1846262" y="111124"/>
                  <a:pt x="2062162" y="80962"/>
                </a:cubicBezTo>
                <a:cubicBezTo>
                  <a:pt x="2278062" y="50800"/>
                  <a:pt x="2547937" y="26987"/>
                  <a:pt x="2700337" y="14287"/>
                </a:cubicBezTo>
                <a:cubicBezTo>
                  <a:pt x="2852737" y="1587"/>
                  <a:pt x="2800350" y="0"/>
                  <a:pt x="2957512" y="4762"/>
                </a:cubicBezTo>
                <a:close/>
              </a:path>
            </a:pathLst>
          </a:custGeom>
          <a:noFill/>
          <a:ln>
            <a:solidFill>
              <a:srgbClr val="942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10" name="Group 9"/>
          <p:cNvGrpSpPr/>
          <p:nvPr/>
        </p:nvGrpSpPr>
        <p:grpSpPr>
          <a:xfrm rot="235747">
            <a:off x="3016983" y="1484234"/>
            <a:ext cx="4353369" cy="1298064"/>
            <a:chOff x="1071538" y="3286124"/>
            <a:chExt cx="4857784" cy="1572681"/>
          </a:xfrm>
        </p:grpSpPr>
        <p:sp>
          <p:nvSpPr>
            <p:cNvPr id="11" name="Oval 10"/>
            <p:cNvSpPr/>
            <p:nvPr/>
          </p:nvSpPr>
          <p:spPr>
            <a:xfrm>
              <a:off x="1761547" y="3377477"/>
              <a:ext cx="214314" cy="7143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94209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Oval 11"/>
            <p:cNvSpPr/>
            <p:nvPr/>
          </p:nvSpPr>
          <p:spPr>
            <a:xfrm>
              <a:off x="1071538" y="3929066"/>
              <a:ext cx="214314" cy="7143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94209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Oval 12"/>
            <p:cNvSpPr/>
            <p:nvPr/>
          </p:nvSpPr>
          <p:spPr>
            <a:xfrm>
              <a:off x="1911141" y="4787367"/>
              <a:ext cx="214314" cy="7143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94209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Oval 13"/>
            <p:cNvSpPr/>
            <p:nvPr/>
          </p:nvSpPr>
          <p:spPr>
            <a:xfrm>
              <a:off x="5715008" y="3286124"/>
              <a:ext cx="214314" cy="7143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942092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6057901" y="3703720"/>
            <a:ext cx="16002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D698006-7770-4D45-9D4A-81F15BF3CA96}" type="slidenum">
              <a:rPr lang="fr-FR" sz="1350"/>
              <a:pPr>
                <a:defRPr/>
              </a:pPr>
              <a:t>17</a:t>
            </a:fld>
            <a:endParaRPr lang="fr-FR" sz="1350"/>
          </a:p>
        </p:txBody>
      </p:sp>
    </p:spTree>
    <p:extLst>
      <p:ext uri="{BB962C8B-B14F-4D97-AF65-F5344CB8AC3E}">
        <p14:creationId xmlns:p14="http://schemas.microsoft.com/office/powerpoint/2010/main" val="196291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79482" y="806053"/>
            <a:ext cx="3707368" cy="287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376092"/>
                </a:solidFill>
                <a:latin typeface="Calibri" charset="0"/>
              </a:defRPr>
            </a:lvl1pPr>
            <a:lvl2pPr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376092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>
                <a:solidFill>
                  <a:srgbClr val="376092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600">
                <a:solidFill>
                  <a:srgbClr val="376092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rgbClr val="376092"/>
                </a:solidFill>
                <a:latin typeface="Calibri" charset="0"/>
              </a:defRPr>
            </a:lvl9pPr>
          </a:lstStyle>
          <a:p>
            <a:pPr marL="0" lvl="1">
              <a:spcBef>
                <a:spcPct val="0"/>
              </a:spcBef>
              <a:buNone/>
            </a:pP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27km langer Tunnel</a:t>
            </a: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9.593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supraleitende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Magneten</a:t>
            </a:r>
            <a:endParaRPr lang="fr-FR" altLang="en-US" sz="1575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Ultra-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dünnes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Vakuum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10x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dünner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als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auf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dem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Mond</a:t>
            </a:r>
            <a:endParaRPr lang="fr-FR" altLang="en-US" sz="1575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Kältester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Ort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im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Universium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: -271° C</a:t>
            </a:r>
            <a:br>
              <a:rPr lang="fr-FR" altLang="en-US" sz="1575" dirty="0">
                <a:solidFill>
                  <a:schemeClr val="tx1"/>
                </a:solidFill>
                <a:latin typeface="+mn-lt"/>
              </a:rPr>
            </a:br>
            <a:r>
              <a:rPr lang="de-DE" altLang="en-US" sz="975" dirty="0">
                <a:solidFill>
                  <a:srgbClr val="C00000"/>
                </a:solidFill>
                <a:latin typeface="Arial"/>
              </a:rPr>
              <a:t>(und heißester im Sonnensystem: 100.000x heißer als Sonne)</a:t>
            </a:r>
            <a:endParaRPr lang="de-DE" altLang="en-US" sz="1575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Benötigt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so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viel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Strom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wie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ganz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Genf</a:t>
            </a:r>
          </a:p>
          <a:p>
            <a:pPr marL="0" lvl="1">
              <a:spcBef>
                <a:spcPct val="0"/>
              </a:spcBef>
              <a:buNone/>
            </a:pPr>
            <a:endParaRPr lang="fr-FR" altLang="en-US" sz="900" dirty="0">
              <a:solidFill>
                <a:schemeClr val="tx1"/>
              </a:solidFill>
              <a:latin typeface="+mn-lt"/>
            </a:endParaRPr>
          </a:p>
          <a:p>
            <a:pPr marL="0" lvl="1">
              <a:spcBef>
                <a:spcPct val="0"/>
              </a:spcBef>
              <a:buNone/>
            </a:pP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Rund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um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die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Uhr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kontrolliert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</a:t>
            </a:r>
            <a:r>
              <a:rPr lang="fr-FR" altLang="en-US" sz="1575" dirty="0" err="1">
                <a:solidFill>
                  <a:schemeClr val="tx1"/>
                </a:solidFill>
                <a:latin typeface="+mn-lt"/>
              </a:rPr>
              <a:t>im</a:t>
            </a:r>
            <a:r>
              <a:rPr lang="fr-FR" altLang="en-US" sz="1575" dirty="0">
                <a:solidFill>
                  <a:schemeClr val="tx1"/>
                </a:solidFill>
                <a:latin typeface="+mn-lt"/>
              </a:rPr>
              <a:t> CCC</a:t>
            </a:r>
          </a:p>
          <a:p>
            <a:pPr marL="0" lvl="1">
              <a:spcBef>
                <a:spcPct val="0"/>
              </a:spcBef>
              <a:buNone/>
            </a:pPr>
            <a:endParaRPr lang="fr-FR" altLang="en-US" sz="1575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4" name="Picture 5" descr="interconnec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4960">
            <a:off x="746973" y="1270794"/>
            <a:ext cx="4043722" cy="26377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Picture 6" descr="beampip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572" y="1218804"/>
            <a:ext cx="3897761" cy="2665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4" descr="http://mediaarchive.cern.ch/MediaArchive/Photo/Public/2006/0606020/0606020_01/0606020_01-A4-at-144-d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6198">
            <a:off x="728548" y="1330845"/>
            <a:ext cx="3925328" cy="26274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0" y="0"/>
            <a:ext cx="6434472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CH" sz="3300" dirty="0"/>
              <a:t>Ein paar Fakten zum LHC</a:t>
            </a:r>
            <a:endParaRPr lang="fr-FR" sz="33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11698">
            <a:off x="806419" y="947186"/>
            <a:ext cx="3822565" cy="3053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158">
            <a:off x="663464" y="1150002"/>
            <a:ext cx="4210736" cy="28028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8675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:\Federico\VisitService\General\Pics\CERN_Accelerator_Complex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9401" y="627401"/>
            <a:ext cx="5922169" cy="390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6350" y="0"/>
            <a:ext cx="915035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fr-FR" sz="3300" dirty="0" smtClean="0"/>
              <a:t>Teil </a:t>
            </a:r>
            <a:r>
              <a:rPr lang="fr-FR" sz="3300" dirty="0" err="1"/>
              <a:t>eines</a:t>
            </a:r>
            <a:r>
              <a:rPr lang="fr-FR" sz="3300" dirty="0"/>
              <a:t> </a:t>
            </a:r>
            <a:r>
              <a:rPr lang="fr-FR" sz="3300" dirty="0" err="1" smtClean="0"/>
              <a:t>ganzen</a:t>
            </a:r>
            <a:r>
              <a:rPr lang="fr-FR" sz="3300" dirty="0" smtClean="0"/>
              <a:t> </a:t>
            </a:r>
            <a:r>
              <a:rPr lang="fr-FR" sz="3300" dirty="0" err="1" smtClean="0"/>
              <a:t>Beschleunigerkomplexes</a:t>
            </a:r>
            <a:endParaRPr lang="fr-FR" sz="3300" dirty="0"/>
          </a:p>
        </p:txBody>
      </p:sp>
      <p:sp>
        <p:nvSpPr>
          <p:cNvPr id="4" name="TextBox 3"/>
          <p:cNvSpPr txBox="1"/>
          <p:nvPr/>
        </p:nvSpPr>
        <p:spPr>
          <a:xfrm>
            <a:off x="4911814" y="2975747"/>
            <a:ext cx="720069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>
                <a:solidFill>
                  <a:srgbClr val="CB7DF9"/>
                </a:solidFill>
              </a:rPr>
              <a:t>(1.4 </a:t>
            </a:r>
            <a:r>
              <a:rPr lang="en-US" sz="525" dirty="0" err="1">
                <a:solidFill>
                  <a:srgbClr val="CB7DF9"/>
                </a:solidFill>
              </a:rPr>
              <a:t>GeV</a:t>
            </a:r>
            <a:r>
              <a:rPr lang="en-US" sz="525" dirty="0">
                <a:solidFill>
                  <a:srgbClr val="CB7DF9"/>
                </a:solidFill>
              </a:rPr>
              <a:t> / 92% c)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3351" y="3662742"/>
            <a:ext cx="4860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" dirty="0">
                <a:solidFill>
                  <a:srgbClr val="CC3BFF"/>
                </a:solidFill>
              </a:rPr>
              <a:t>(26 </a:t>
            </a:r>
            <a:r>
              <a:rPr lang="en-US" sz="525" dirty="0" err="1">
                <a:solidFill>
                  <a:srgbClr val="CC3BFF"/>
                </a:solidFill>
              </a:rPr>
              <a:t>GeV</a:t>
            </a:r>
            <a:r>
              <a:rPr lang="en-US" sz="525" dirty="0">
                <a:solidFill>
                  <a:srgbClr val="CC3BFF"/>
                </a:solidFill>
              </a:rPr>
              <a:t>,</a:t>
            </a:r>
          </a:p>
          <a:p>
            <a:pPr algn="ctr"/>
            <a:r>
              <a:rPr lang="en-US" sz="525" dirty="0">
                <a:solidFill>
                  <a:srgbClr val="CC3BFF"/>
                </a:solidFill>
              </a:rPr>
              <a:t>99.93% c)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3075" y="2052322"/>
            <a:ext cx="5373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" dirty="0">
                <a:solidFill>
                  <a:srgbClr val="538BF1"/>
                </a:solidFill>
              </a:rPr>
              <a:t>(450 </a:t>
            </a:r>
            <a:r>
              <a:rPr lang="en-US" sz="525" dirty="0" err="1">
                <a:solidFill>
                  <a:srgbClr val="538BF1"/>
                </a:solidFill>
              </a:rPr>
              <a:t>GeV</a:t>
            </a:r>
            <a:r>
              <a:rPr lang="en-US" sz="525" dirty="0">
                <a:solidFill>
                  <a:srgbClr val="538BF1"/>
                </a:solidFill>
              </a:rPr>
              <a:t>,</a:t>
            </a:r>
          </a:p>
          <a:p>
            <a:pPr algn="ctr"/>
            <a:r>
              <a:rPr lang="en-US" sz="525" dirty="0">
                <a:solidFill>
                  <a:srgbClr val="538BF1"/>
                </a:solidFill>
              </a:rPr>
              <a:t>99.9998% 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4014" y="1258237"/>
            <a:ext cx="966932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25" dirty="0"/>
              <a:t>(6,5 </a:t>
            </a:r>
            <a:r>
              <a:rPr lang="en-US" sz="525" dirty="0" err="1"/>
              <a:t>TeV</a:t>
            </a:r>
            <a:r>
              <a:rPr lang="en-US" sz="525" dirty="0"/>
              <a:t>/ 99.9999991% c)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7762" y="3418447"/>
            <a:ext cx="723769" cy="111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1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325" y="1084913"/>
            <a:ext cx="3324854" cy="3327817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36799" y="833761"/>
            <a:ext cx="275479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4050" spc="-113" dirty="0">
                <a:latin typeface="Calibri" pitchFamily="34" charset="0"/>
              </a:rPr>
              <a:t>C</a:t>
            </a:r>
            <a:r>
              <a:rPr lang="fr-FR" sz="3000" spc="-113" dirty="0">
                <a:latin typeface="Calibri" pitchFamily="34" charset="0"/>
              </a:rPr>
              <a:t>onseil</a:t>
            </a:r>
            <a:br>
              <a:rPr lang="fr-FR" sz="3000" spc="-113" dirty="0">
                <a:latin typeface="Calibri" pitchFamily="34" charset="0"/>
              </a:rPr>
            </a:br>
            <a:r>
              <a:rPr lang="fr-FR" sz="4050" spc="-113" dirty="0">
                <a:latin typeface="Calibri" pitchFamily="34" charset="0"/>
              </a:rPr>
              <a:t>E</a:t>
            </a:r>
            <a:r>
              <a:rPr lang="fr-FR" sz="3000" spc="-113" dirty="0">
                <a:latin typeface="Calibri" pitchFamily="34" charset="0"/>
              </a:rPr>
              <a:t>uropéen pour la</a:t>
            </a:r>
            <a:br>
              <a:rPr lang="fr-FR" sz="3000" spc="-113" dirty="0">
                <a:latin typeface="Calibri" pitchFamily="34" charset="0"/>
              </a:rPr>
            </a:br>
            <a:r>
              <a:rPr lang="fr-FR" sz="4050" spc="-113" dirty="0">
                <a:latin typeface="Calibri" pitchFamily="34" charset="0"/>
              </a:rPr>
              <a:t>R</a:t>
            </a:r>
            <a:r>
              <a:rPr lang="fr-FR" sz="3000" spc="-113" dirty="0">
                <a:latin typeface="Calibri" pitchFamily="34" charset="0"/>
              </a:rPr>
              <a:t>echerche</a:t>
            </a:r>
            <a:br>
              <a:rPr lang="fr-FR" sz="3000" spc="-113" dirty="0">
                <a:latin typeface="Calibri" pitchFamily="34" charset="0"/>
              </a:rPr>
            </a:br>
            <a:r>
              <a:rPr lang="fr-FR" sz="4050" spc="-113" dirty="0">
                <a:latin typeface="Calibri" pitchFamily="34" charset="0"/>
              </a:rPr>
              <a:t>N</a:t>
            </a:r>
            <a:r>
              <a:rPr lang="fr-FR" sz="3000" spc="-113" dirty="0">
                <a:latin typeface="Calibri" pitchFamily="34" charset="0"/>
              </a:rPr>
              <a:t>ucléaire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772" y="-2498"/>
            <a:ext cx="6689429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Was heißt «          » ursprünglich?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8524" y="3336731"/>
            <a:ext cx="2503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7200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1952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305701" y="-7054"/>
            <a:ext cx="1321496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CERN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05701" y="-4306"/>
            <a:ext cx="270030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C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75823" y="-9928"/>
            <a:ext cx="270031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E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31087" y="-4895"/>
            <a:ext cx="324036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R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113552" y="-704"/>
            <a:ext cx="378042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050" dirty="0">
                <a:solidFill>
                  <a:schemeClr val="tx2"/>
                </a:solidFill>
                <a:latin typeface="Calibri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30795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46914E-6 L -0.1717 0.1635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94" y="83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23457E-6 L -0.20139 0.2830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83" y="1413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48148E-6 L -0.22934 0.4043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76" y="202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L -0.25972 0.52068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86" y="25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6858000" cy="612723"/>
          </a:xfrm>
          <a:prstGeom prst="rect">
            <a:avLst/>
          </a:prstGeom>
          <a:solidFill>
            <a:srgbClr val="101629">
              <a:alpha val="69804"/>
            </a:srgbClr>
          </a:solidFill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25" dirty="0" err="1">
                <a:solidFill>
                  <a:schemeClr val="bg1"/>
                </a:solidFill>
              </a:rPr>
              <a:t>Kollisionen</a:t>
            </a:r>
            <a:r>
              <a:rPr lang="fr-FR" sz="3225" dirty="0">
                <a:solidFill>
                  <a:schemeClr val="bg1"/>
                </a:solidFill>
              </a:rPr>
              <a:t> </a:t>
            </a:r>
            <a:r>
              <a:rPr lang="fr-FR" sz="3225" dirty="0" err="1">
                <a:solidFill>
                  <a:schemeClr val="bg1"/>
                </a:solidFill>
              </a:rPr>
              <a:t>werden</a:t>
            </a:r>
            <a:r>
              <a:rPr lang="fr-FR" sz="3225" dirty="0">
                <a:solidFill>
                  <a:schemeClr val="bg1"/>
                </a:solidFill>
              </a:rPr>
              <a:t> </a:t>
            </a:r>
            <a:r>
              <a:rPr lang="fr-FR" sz="3225" dirty="0" err="1">
                <a:solidFill>
                  <a:schemeClr val="bg1"/>
                </a:solidFill>
              </a:rPr>
              <a:t>aufgezeichnet</a:t>
            </a:r>
            <a:r>
              <a:rPr lang="fr-FR" sz="3225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89051" y="4441566"/>
            <a:ext cx="5171606" cy="612723"/>
          </a:xfrm>
          <a:prstGeom prst="rect">
            <a:avLst/>
          </a:prstGeom>
          <a:noFill/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000" dirty="0">
                <a:solidFill>
                  <a:schemeClr val="bg1"/>
                </a:solidFill>
              </a:rPr>
              <a:t>...mit 4 großen </a:t>
            </a:r>
            <a:r>
              <a:rPr lang="de-DE" sz="3000" dirty="0" smtClean="0">
                <a:solidFill>
                  <a:schemeClr val="bg1"/>
                </a:solidFill>
              </a:rPr>
              <a:t>Detektoren</a:t>
            </a:r>
            <a:endParaRPr lang="de-DE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61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_Toroid_high_r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27">
            <a:off x="1658145" y="861366"/>
            <a:ext cx="5244766" cy="34174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65151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300"/>
              <a:t>ATLAS</a:t>
            </a:r>
            <a:endParaRPr lang="nl-NL" sz="3300" dirty="0"/>
          </a:p>
        </p:txBody>
      </p:sp>
      <p:sp>
        <p:nvSpPr>
          <p:cNvPr id="5" name="Freeform 4"/>
          <p:cNvSpPr/>
          <p:nvPr/>
        </p:nvSpPr>
        <p:spPr>
          <a:xfrm>
            <a:off x="4182256" y="3280151"/>
            <a:ext cx="194245" cy="439927"/>
          </a:xfrm>
          <a:custGeom>
            <a:avLst/>
            <a:gdLst>
              <a:gd name="connsiteX0" fmla="*/ 95250 w 278606"/>
              <a:gd name="connsiteY0" fmla="*/ 569892 h 622299"/>
              <a:gd name="connsiteX1" fmla="*/ 88106 w 278606"/>
              <a:gd name="connsiteY1" fmla="*/ 581798 h 622299"/>
              <a:gd name="connsiteX2" fmla="*/ 83343 w 278606"/>
              <a:gd name="connsiteY2" fmla="*/ 588942 h 622299"/>
              <a:gd name="connsiteX3" fmla="*/ 80962 w 278606"/>
              <a:gd name="connsiteY3" fmla="*/ 603230 h 622299"/>
              <a:gd name="connsiteX4" fmla="*/ 83343 w 278606"/>
              <a:gd name="connsiteY4" fmla="*/ 619898 h 622299"/>
              <a:gd name="connsiteX5" fmla="*/ 92868 w 278606"/>
              <a:gd name="connsiteY5" fmla="*/ 622280 h 622299"/>
              <a:gd name="connsiteX6" fmla="*/ 119062 w 278606"/>
              <a:gd name="connsiteY6" fmla="*/ 619898 h 622299"/>
              <a:gd name="connsiteX7" fmla="*/ 126206 w 278606"/>
              <a:gd name="connsiteY7" fmla="*/ 612755 h 622299"/>
              <a:gd name="connsiteX8" fmla="*/ 128587 w 278606"/>
              <a:gd name="connsiteY8" fmla="*/ 605611 h 622299"/>
              <a:gd name="connsiteX9" fmla="*/ 133350 w 278606"/>
              <a:gd name="connsiteY9" fmla="*/ 598467 h 622299"/>
              <a:gd name="connsiteX10" fmla="*/ 138112 w 278606"/>
              <a:gd name="connsiteY10" fmla="*/ 517505 h 622299"/>
              <a:gd name="connsiteX11" fmla="*/ 140493 w 278606"/>
              <a:gd name="connsiteY11" fmla="*/ 493692 h 622299"/>
              <a:gd name="connsiteX12" fmla="*/ 145256 w 278606"/>
              <a:gd name="connsiteY12" fmla="*/ 396061 h 622299"/>
              <a:gd name="connsiteX13" fmla="*/ 147637 w 278606"/>
              <a:gd name="connsiteY13" fmla="*/ 388917 h 622299"/>
              <a:gd name="connsiteX14" fmla="*/ 152400 w 278606"/>
              <a:gd name="connsiteY14" fmla="*/ 391298 h 622299"/>
              <a:gd name="connsiteX15" fmla="*/ 159543 w 278606"/>
              <a:gd name="connsiteY15" fmla="*/ 405586 h 622299"/>
              <a:gd name="connsiteX16" fmla="*/ 164306 w 278606"/>
              <a:gd name="connsiteY16" fmla="*/ 429398 h 622299"/>
              <a:gd name="connsiteX17" fmla="*/ 169068 w 278606"/>
              <a:gd name="connsiteY17" fmla="*/ 436542 h 622299"/>
              <a:gd name="connsiteX18" fmla="*/ 173831 w 278606"/>
              <a:gd name="connsiteY18" fmla="*/ 450830 h 622299"/>
              <a:gd name="connsiteX19" fmla="*/ 176212 w 278606"/>
              <a:gd name="connsiteY19" fmla="*/ 565130 h 622299"/>
              <a:gd name="connsiteX20" fmla="*/ 185737 w 278606"/>
              <a:gd name="connsiteY20" fmla="*/ 579417 h 622299"/>
              <a:gd name="connsiteX21" fmla="*/ 188118 w 278606"/>
              <a:gd name="connsiteY21" fmla="*/ 591323 h 622299"/>
              <a:gd name="connsiteX22" fmla="*/ 197643 w 278606"/>
              <a:gd name="connsiteY22" fmla="*/ 605611 h 622299"/>
              <a:gd name="connsiteX23" fmla="*/ 207168 w 278606"/>
              <a:gd name="connsiteY23" fmla="*/ 607992 h 622299"/>
              <a:gd name="connsiteX24" fmla="*/ 219075 w 278606"/>
              <a:gd name="connsiteY24" fmla="*/ 610373 h 622299"/>
              <a:gd name="connsiteX25" fmla="*/ 226218 w 278606"/>
              <a:gd name="connsiteY25" fmla="*/ 612755 h 622299"/>
              <a:gd name="connsiteX26" fmla="*/ 245268 w 278606"/>
              <a:gd name="connsiteY26" fmla="*/ 610373 h 622299"/>
              <a:gd name="connsiteX27" fmla="*/ 238125 w 278606"/>
              <a:gd name="connsiteY27" fmla="*/ 577036 h 622299"/>
              <a:gd name="connsiteX28" fmla="*/ 233362 w 278606"/>
              <a:gd name="connsiteY28" fmla="*/ 567511 h 622299"/>
              <a:gd name="connsiteX29" fmla="*/ 230981 w 278606"/>
              <a:gd name="connsiteY29" fmla="*/ 524648 h 622299"/>
              <a:gd name="connsiteX30" fmla="*/ 226218 w 278606"/>
              <a:gd name="connsiteY30" fmla="*/ 510361 h 622299"/>
              <a:gd name="connsiteX31" fmla="*/ 223837 w 278606"/>
              <a:gd name="connsiteY31" fmla="*/ 486548 h 622299"/>
              <a:gd name="connsiteX32" fmla="*/ 221456 w 278606"/>
              <a:gd name="connsiteY32" fmla="*/ 474642 h 622299"/>
              <a:gd name="connsiteX33" fmla="*/ 219075 w 278606"/>
              <a:gd name="connsiteY33" fmla="*/ 457973 h 622299"/>
              <a:gd name="connsiteX34" fmla="*/ 214312 w 278606"/>
              <a:gd name="connsiteY34" fmla="*/ 405586 h 622299"/>
              <a:gd name="connsiteX35" fmla="*/ 209550 w 278606"/>
              <a:gd name="connsiteY35" fmla="*/ 391298 h 622299"/>
              <a:gd name="connsiteX36" fmla="*/ 216693 w 278606"/>
              <a:gd name="connsiteY36" fmla="*/ 284142 h 622299"/>
              <a:gd name="connsiteX37" fmla="*/ 223837 w 278606"/>
              <a:gd name="connsiteY37" fmla="*/ 279380 h 622299"/>
              <a:gd name="connsiteX38" fmla="*/ 226218 w 278606"/>
              <a:gd name="connsiteY38" fmla="*/ 272236 h 622299"/>
              <a:gd name="connsiteX39" fmla="*/ 228600 w 278606"/>
              <a:gd name="connsiteY39" fmla="*/ 257948 h 622299"/>
              <a:gd name="connsiteX40" fmla="*/ 235743 w 278606"/>
              <a:gd name="connsiteY40" fmla="*/ 253186 h 622299"/>
              <a:gd name="connsiteX41" fmla="*/ 240506 w 278606"/>
              <a:gd name="connsiteY41" fmla="*/ 246042 h 622299"/>
              <a:gd name="connsiteX42" fmla="*/ 247650 w 278606"/>
              <a:gd name="connsiteY42" fmla="*/ 241280 h 622299"/>
              <a:gd name="connsiteX43" fmla="*/ 250031 w 278606"/>
              <a:gd name="connsiteY43" fmla="*/ 234136 h 622299"/>
              <a:gd name="connsiteX44" fmla="*/ 254793 w 278606"/>
              <a:gd name="connsiteY44" fmla="*/ 226992 h 622299"/>
              <a:gd name="connsiteX45" fmla="*/ 257175 w 278606"/>
              <a:gd name="connsiteY45" fmla="*/ 219848 h 622299"/>
              <a:gd name="connsiteX46" fmla="*/ 264318 w 278606"/>
              <a:gd name="connsiteY46" fmla="*/ 217467 h 622299"/>
              <a:gd name="connsiteX47" fmla="*/ 269081 w 278606"/>
              <a:gd name="connsiteY47" fmla="*/ 210323 h 622299"/>
              <a:gd name="connsiteX48" fmla="*/ 273843 w 278606"/>
              <a:gd name="connsiteY48" fmla="*/ 196036 h 622299"/>
              <a:gd name="connsiteX49" fmla="*/ 278606 w 278606"/>
              <a:gd name="connsiteY49" fmla="*/ 176986 h 622299"/>
              <a:gd name="connsiteX50" fmla="*/ 276225 w 278606"/>
              <a:gd name="connsiteY50" fmla="*/ 157936 h 622299"/>
              <a:gd name="connsiteX51" fmla="*/ 264318 w 278606"/>
              <a:gd name="connsiteY51" fmla="*/ 143648 h 622299"/>
              <a:gd name="connsiteX52" fmla="*/ 250031 w 278606"/>
              <a:gd name="connsiteY52" fmla="*/ 126980 h 622299"/>
              <a:gd name="connsiteX53" fmla="*/ 233362 w 278606"/>
              <a:gd name="connsiteY53" fmla="*/ 117455 h 622299"/>
              <a:gd name="connsiteX54" fmla="*/ 219075 w 278606"/>
              <a:gd name="connsiteY54" fmla="*/ 107930 h 622299"/>
              <a:gd name="connsiteX55" fmla="*/ 204787 w 278606"/>
              <a:gd name="connsiteY55" fmla="*/ 98405 h 622299"/>
              <a:gd name="connsiteX56" fmla="*/ 197643 w 278606"/>
              <a:gd name="connsiteY56" fmla="*/ 96023 h 622299"/>
              <a:gd name="connsiteX57" fmla="*/ 180975 w 278606"/>
              <a:gd name="connsiteY57" fmla="*/ 91261 h 622299"/>
              <a:gd name="connsiteX58" fmla="*/ 173831 w 278606"/>
              <a:gd name="connsiteY58" fmla="*/ 86498 h 622299"/>
              <a:gd name="connsiteX59" fmla="*/ 171450 w 278606"/>
              <a:gd name="connsiteY59" fmla="*/ 79355 h 622299"/>
              <a:gd name="connsiteX60" fmla="*/ 166687 w 278606"/>
              <a:gd name="connsiteY60" fmla="*/ 72211 h 622299"/>
              <a:gd name="connsiteX61" fmla="*/ 166687 w 278606"/>
              <a:gd name="connsiteY61" fmla="*/ 17442 h 622299"/>
              <a:gd name="connsiteX62" fmla="*/ 164306 w 278606"/>
              <a:gd name="connsiteY62" fmla="*/ 10298 h 622299"/>
              <a:gd name="connsiteX63" fmla="*/ 142875 w 278606"/>
              <a:gd name="connsiteY63" fmla="*/ 7917 h 622299"/>
              <a:gd name="connsiteX64" fmla="*/ 100012 w 278606"/>
              <a:gd name="connsiteY64" fmla="*/ 5536 h 622299"/>
              <a:gd name="connsiteX65" fmla="*/ 97631 w 278606"/>
              <a:gd name="connsiteY65" fmla="*/ 12680 h 622299"/>
              <a:gd name="connsiteX66" fmla="*/ 92868 w 278606"/>
              <a:gd name="connsiteY66" fmla="*/ 19823 h 622299"/>
              <a:gd name="connsiteX67" fmla="*/ 90487 w 278606"/>
              <a:gd name="connsiteY67" fmla="*/ 26967 h 622299"/>
              <a:gd name="connsiteX68" fmla="*/ 85725 w 278606"/>
              <a:gd name="connsiteY68" fmla="*/ 34111 h 622299"/>
              <a:gd name="connsiteX69" fmla="*/ 88106 w 278606"/>
              <a:gd name="connsiteY69" fmla="*/ 67448 h 622299"/>
              <a:gd name="connsiteX70" fmla="*/ 92868 w 278606"/>
              <a:gd name="connsiteY70" fmla="*/ 81736 h 622299"/>
              <a:gd name="connsiteX71" fmla="*/ 73818 w 278606"/>
              <a:gd name="connsiteY71" fmla="*/ 105548 h 622299"/>
              <a:gd name="connsiteX72" fmla="*/ 59531 w 278606"/>
              <a:gd name="connsiteY72" fmla="*/ 110311 h 622299"/>
              <a:gd name="connsiteX73" fmla="*/ 52387 w 278606"/>
              <a:gd name="connsiteY73" fmla="*/ 112692 h 622299"/>
              <a:gd name="connsiteX74" fmla="*/ 35718 w 278606"/>
              <a:gd name="connsiteY74" fmla="*/ 134123 h 622299"/>
              <a:gd name="connsiteX75" fmla="*/ 28575 w 278606"/>
              <a:gd name="connsiteY75" fmla="*/ 138886 h 622299"/>
              <a:gd name="connsiteX76" fmla="*/ 26193 w 278606"/>
              <a:gd name="connsiteY76" fmla="*/ 146030 h 622299"/>
              <a:gd name="connsiteX77" fmla="*/ 19050 w 278606"/>
              <a:gd name="connsiteY77" fmla="*/ 167461 h 622299"/>
              <a:gd name="connsiteX78" fmla="*/ 11906 w 278606"/>
              <a:gd name="connsiteY78" fmla="*/ 172223 h 622299"/>
              <a:gd name="connsiteX79" fmla="*/ 4762 w 278606"/>
              <a:gd name="connsiteY79" fmla="*/ 179367 h 622299"/>
              <a:gd name="connsiteX80" fmla="*/ 0 w 278606"/>
              <a:gd name="connsiteY80" fmla="*/ 196036 h 622299"/>
              <a:gd name="connsiteX81" fmla="*/ 2381 w 278606"/>
              <a:gd name="connsiteY81" fmla="*/ 231755 h 622299"/>
              <a:gd name="connsiteX82" fmla="*/ 4762 w 278606"/>
              <a:gd name="connsiteY82" fmla="*/ 238898 h 622299"/>
              <a:gd name="connsiteX83" fmla="*/ 28575 w 278606"/>
              <a:gd name="connsiteY83" fmla="*/ 253186 h 622299"/>
              <a:gd name="connsiteX84" fmla="*/ 35718 w 278606"/>
              <a:gd name="connsiteY84" fmla="*/ 257948 h 622299"/>
              <a:gd name="connsiteX85" fmla="*/ 50006 w 278606"/>
              <a:gd name="connsiteY85" fmla="*/ 262711 h 622299"/>
              <a:gd name="connsiteX86" fmla="*/ 57150 w 278606"/>
              <a:gd name="connsiteY86" fmla="*/ 276998 h 622299"/>
              <a:gd name="connsiteX87" fmla="*/ 64293 w 278606"/>
              <a:gd name="connsiteY87" fmla="*/ 300811 h 622299"/>
              <a:gd name="connsiteX88" fmla="*/ 66675 w 278606"/>
              <a:gd name="connsiteY88" fmla="*/ 312717 h 622299"/>
              <a:gd name="connsiteX89" fmla="*/ 69056 w 278606"/>
              <a:gd name="connsiteY89" fmla="*/ 319861 h 622299"/>
              <a:gd name="connsiteX90" fmla="*/ 71437 w 278606"/>
              <a:gd name="connsiteY90" fmla="*/ 334148 h 622299"/>
              <a:gd name="connsiteX91" fmla="*/ 76200 w 278606"/>
              <a:gd name="connsiteY91" fmla="*/ 350817 h 622299"/>
              <a:gd name="connsiteX92" fmla="*/ 78581 w 278606"/>
              <a:gd name="connsiteY92" fmla="*/ 415111 h 622299"/>
              <a:gd name="connsiteX93" fmla="*/ 80962 w 278606"/>
              <a:gd name="connsiteY93" fmla="*/ 434161 h 622299"/>
              <a:gd name="connsiteX94" fmla="*/ 83343 w 278606"/>
              <a:gd name="connsiteY94" fmla="*/ 522267 h 622299"/>
              <a:gd name="connsiteX95" fmla="*/ 88106 w 278606"/>
              <a:gd name="connsiteY95" fmla="*/ 543698 h 622299"/>
              <a:gd name="connsiteX96" fmla="*/ 95250 w 278606"/>
              <a:gd name="connsiteY96" fmla="*/ 569892 h 62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278606" h="622299">
                <a:moveTo>
                  <a:pt x="95250" y="569892"/>
                </a:moveTo>
                <a:cubicBezTo>
                  <a:pt x="95250" y="576242"/>
                  <a:pt x="90559" y="577873"/>
                  <a:pt x="88106" y="581798"/>
                </a:cubicBezTo>
                <a:cubicBezTo>
                  <a:pt x="86589" y="584225"/>
                  <a:pt x="84248" y="586227"/>
                  <a:pt x="83343" y="588942"/>
                </a:cubicBezTo>
                <a:cubicBezTo>
                  <a:pt x="81816" y="593523"/>
                  <a:pt x="81756" y="598467"/>
                  <a:pt x="80962" y="603230"/>
                </a:cubicBezTo>
                <a:cubicBezTo>
                  <a:pt x="81756" y="608786"/>
                  <a:pt x="80368" y="615139"/>
                  <a:pt x="83343" y="619898"/>
                </a:cubicBezTo>
                <a:cubicBezTo>
                  <a:pt x="85078" y="622673"/>
                  <a:pt x="89595" y="622280"/>
                  <a:pt x="92868" y="622280"/>
                </a:cubicBezTo>
                <a:cubicBezTo>
                  <a:pt x="101635" y="622280"/>
                  <a:pt x="110331" y="620692"/>
                  <a:pt x="119062" y="619898"/>
                </a:cubicBezTo>
                <a:cubicBezTo>
                  <a:pt x="121443" y="617517"/>
                  <a:pt x="124338" y="615557"/>
                  <a:pt x="126206" y="612755"/>
                </a:cubicBezTo>
                <a:cubicBezTo>
                  <a:pt x="127598" y="610666"/>
                  <a:pt x="127464" y="607856"/>
                  <a:pt x="128587" y="605611"/>
                </a:cubicBezTo>
                <a:cubicBezTo>
                  <a:pt x="129867" y="603051"/>
                  <a:pt x="131762" y="600848"/>
                  <a:pt x="133350" y="598467"/>
                </a:cubicBezTo>
                <a:cubicBezTo>
                  <a:pt x="143666" y="567515"/>
                  <a:pt x="134173" y="598264"/>
                  <a:pt x="138112" y="517505"/>
                </a:cubicBezTo>
                <a:cubicBezTo>
                  <a:pt x="138501" y="509537"/>
                  <a:pt x="139699" y="501630"/>
                  <a:pt x="140493" y="493692"/>
                </a:cubicBezTo>
                <a:cubicBezTo>
                  <a:pt x="141689" y="449442"/>
                  <a:pt x="135892" y="428839"/>
                  <a:pt x="145256" y="396061"/>
                </a:cubicBezTo>
                <a:cubicBezTo>
                  <a:pt x="145946" y="393647"/>
                  <a:pt x="146843" y="391298"/>
                  <a:pt x="147637" y="388917"/>
                </a:cubicBezTo>
                <a:cubicBezTo>
                  <a:pt x="151628" y="333034"/>
                  <a:pt x="148462" y="355864"/>
                  <a:pt x="152400" y="391298"/>
                </a:cubicBezTo>
                <a:cubicBezTo>
                  <a:pt x="153057" y="397214"/>
                  <a:pt x="156386" y="400849"/>
                  <a:pt x="159543" y="405586"/>
                </a:cubicBezTo>
                <a:cubicBezTo>
                  <a:pt x="160421" y="411728"/>
                  <a:pt x="160982" y="422749"/>
                  <a:pt x="164306" y="429398"/>
                </a:cubicBezTo>
                <a:cubicBezTo>
                  <a:pt x="165586" y="431958"/>
                  <a:pt x="167906" y="433927"/>
                  <a:pt x="169068" y="436542"/>
                </a:cubicBezTo>
                <a:cubicBezTo>
                  <a:pt x="171107" y="441130"/>
                  <a:pt x="173831" y="450830"/>
                  <a:pt x="173831" y="450830"/>
                </a:cubicBezTo>
                <a:cubicBezTo>
                  <a:pt x="174625" y="488930"/>
                  <a:pt x="172699" y="527184"/>
                  <a:pt x="176212" y="565130"/>
                </a:cubicBezTo>
                <a:cubicBezTo>
                  <a:pt x="176740" y="570829"/>
                  <a:pt x="185737" y="579417"/>
                  <a:pt x="185737" y="579417"/>
                </a:cubicBezTo>
                <a:cubicBezTo>
                  <a:pt x="186531" y="583386"/>
                  <a:pt x="186443" y="587639"/>
                  <a:pt x="188118" y="591323"/>
                </a:cubicBezTo>
                <a:cubicBezTo>
                  <a:pt x="190487" y="596534"/>
                  <a:pt x="192090" y="604223"/>
                  <a:pt x="197643" y="605611"/>
                </a:cubicBezTo>
                <a:cubicBezTo>
                  <a:pt x="200818" y="606405"/>
                  <a:pt x="203973" y="607282"/>
                  <a:pt x="207168" y="607992"/>
                </a:cubicBezTo>
                <a:cubicBezTo>
                  <a:pt x="211119" y="608870"/>
                  <a:pt x="215148" y="609391"/>
                  <a:pt x="219075" y="610373"/>
                </a:cubicBezTo>
                <a:cubicBezTo>
                  <a:pt x="221510" y="610982"/>
                  <a:pt x="223837" y="611961"/>
                  <a:pt x="226218" y="612755"/>
                </a:cubicBezTo>
                <a:cubicBezTo>
                  <a:pt x="232568" y="611961"/>
                  <a:pt x="242043" y="615901"/>
                  <a:pt x="245268" y="610373"/>
                </a:cubicBezTo>
                <a:cubicBezTo>
                  <a:pt x="254444" y="594643"/>
                  <a:pt x="243892" y="587129"/>
                  <a:pt x="238125" y="577036"/>
                </a:cubicBezTo>
                <a:cubicBezTo>
                  <a:pt x="236364" y="573954"/>
                  <a:pt x="234950" y="570686"/>
                  <a:pt x="233362" y="567511"/>
                </a:cubicBezTo>
                <a:cubicBezTo>
                  <a:pt x="232568" y="553223"/>
                  <a:pt x="232756" y="538847"/>
                  <a:pt x="230981" y="524648"/>
                </a:cubicBezTo>
                <a:cubicBezTo>
                  <a:pt x="230358" y="519667"/>
                  <a:pt x="226218" y="510361"/>
                  <a:pt x="226218" y="510361"/>
                </a:cubicBezTo>
                <a:cubicBezTo>
                  <a:pt x="225424" y="502423"/>
                  <a:pt x="224891" y="494455"/>
                  <a:pt x="223837" y="486548"/>
                </a:cubicBezTo>
                <a:cubicBezTo>
                  <a:pt x="223302" y="482536"/>
                  <a:pt x="222121" y="478634"/>
                  <a:pt x="221456" y="474642"/>
                </a:cubicBezTo>
                <a:cubicBezTo>
                  <a:pt x="220533" y="469106"/>
                  <a:pt x="219869" y="463529"/>
                  <a:pt x="219075" y="457973"/>
                </a:cubicBezTo>
                <a:cubicBezTo>
                  <a:pt x="218483" y="449098"/>
                  <a:pt x="217363" y="418807"/>
                  <a:pt x="214312" y="405586"/>
                </a:cubicBezTo>
                <a:cubicBezTo>
                  <a:pt x="213183" y="400694"/>
                  <a:pt x="209550" y="391298"/>
                  <a:pt x="209550" y="391298"/>
                </a:cubicBezTo>
                <a:cubicBezTo>
                  <a:pt x="209821" y="382881"/>
                  <a:pt x="209577" y="306915"/>
                  <a:pt x="216693" y="284142"/>
                </a:cubicBezTo>
                <a:cubicBezTo>
                  <a:pt x="217547" y="281410"/>
                  <a:pt x="221456" y="280967"/>
                  <a:pt x="223837" y="279380"/>
                </a:cubicBezTo>
                <a:cubicBezTo>
                  <a:pt x="224631" y="276999"/>
                  <a:pt x="225673" y="274686"/>
                  <a:pt x="226218" y="272236"/>
                </a:cubicBezTo>
                <a:cubicBezTo>
                  <a:pt x="227265" y="267523"/>
                  <a:pt x="226441" y="262267"/>
                  <a:pt x="228600" y="257948"/>
                </a:cubicBezTo>
                <a:cubicBezTo>
                  <a:pt x="229880" y="255389"/>
                  <a:pt x="233362" y="254773"/>
                  <a:pt x="235743" y="253186"/>
                </a:cubicBezTo>
                <a:cubicBezTo>
                  <a:pt x="237331" y="250805"/>
                  <a:pt x="238482" y="248066"/>
                  <a:pt x="240506" y="246042"/>
                </a:cubicBezTo>
                <a:cubicBezTo>
                  <a:pt x="242530" y="244018"/>
                  <a:pt x="245862" y="243515"/>
                  <a:pt x="247650" y="241280"/>
                </a:cubicBezTo>
                <a:cubicBezTo>
                  <a:pt x="249218" y="239320"/>
                  <a:pt x="248909" y="236381"/>
                  <a:pt x="250031" y="234136"/>
                </a:cubicBezTo>
                <a:cubicBezTo>
                  <a:pt x="251311" y="231576"/>
                  <a:pt x="253513" y="229552"/>
                  <a:pt x="254793" y="226992"/>
                </a:cubicBezTo>
                <a:cubicBezTo>
                  <a:pt x="255916" y="224747"/>
                  <a:pt x="255400" y="221623"/>
                  <a:pt x="257175" y="219848"/>
                </a:cubicBezTo>
                <a:cubicBezTo>
                  <a:pt x="258950" y="218073"/>
                  <a:pt x="261937" y="218261"/>
                  <a:pt x="264318" y="217467"/>
                </a:cubicBezTo>
                <a:cubicBezTo>
                  <a:pt x="265906" y="215086"/>
                  <a:pt x="267919" y="212938"/>
                  <a:pt x="269081" y="210323"/>
                </a:cubicBezTo>
                <a:cubicBezTo>
                  <a:pt x="271120" y="205736"/>
                  <a:pt x="272256" y="200798"/>
                  <a:pt x="273843" y="196036"/>
                </a:cubicBezTo>
                <a:cubicBezTo>
                  <a:pt x="277506" y="185046"/>
                  <a:pt x="275731" y="191364"/>
                  <a:pt x="278606" y="176986"/>
                </a:cubicBezTo>
                <a:cubicBezTo>
                  <a:pt x="277812" y="170636"/>
                  <a:pt x="277909" y="164110"/>
                  <a:pt x="276225" y="157936"/>
                </a:cubicBezTo>
                <a:cubicBezTo>
                  <a:pt x="274982" y="153378"/>
                  <a:pt x="267146" y="146476"/>
                  <a:pt x="264318" y="143648"/>
                </a:cubicBezTo>
                <a:cubicBezTo>
                  <a:pt x="258521" y="126256"/>
                  <a:pt x="264426" y="130578"/>
                  <a:pt x="250031" y="126980"/>
                </a:cubicBezTo>
                <a:cubicBezTo>
                  <a:pt x="225323" y="110507"/>
                  <a:pt x="263567" y="135578"/>
                  <a:pt x="233362" y="117455"/>
                </a:cubicBezTo>
                <a:cubicBezTo>
                  <a:pt x="228454" y="114510"/>
                  <a:pt x="223837" y="111105"/>
                  <a:pt x="219075" y="107930"/>
                </a:cubicBezTo>
                <a:lnTo>
                  <a:pt x="204787" y="98405"/>
                </a:lnTo>
                <a:cubicBezTo>
                  <a:pt x="202406" y="97611"/>
                  <a:pt x="200057" y="96713"/>
                  <a:pt x="197643" y="96023"/>
                </a:cubicBezTo>
                <a:cubicBezTo>
                  <a:pt x="176695" y="90037"/>
                  <a:pt x="198115" y="96974"/>
                  <a:pt x="180975" y="91261"/>
                </a:cubicBezTo>
                <a:cubicBezTo>
                  <a:pt x="178594" y="89673"/>
                  <a:pt x="175619" y="88733"/>
                  <a:pt x="173831" y="86498"/>
                </a:cubicBezTo>
                <a:cubicBezTo>
                  <a:pt x="172263" y="84538"/>
                  <a:pt x="172572" y="81600"/>
                  <a:pt x="171450" y="79355"/>
                </a:cubicBezTo>
                <a:cubicBezTo>
                  <a:pt x="170170" y="76795"/>
                  <a:pt x="168275" y="74592"/>
                  <a:pt x="166687" y="72211"/>
                </a:cubicBezTo>
                <a:cubicBezTo>
                  <a:pt x="170017" y="45571"/>
                  <a:pt x="170484" y="51621"/>
                  <a:pt x="166687" y="17442"/>
                </a:cubicBezTo>
                <a:cubicBezTo>
                  <a:pt x="166410" y="14947"/>
                  <a:pt x="166637" y="11230"/>
                  <a:pt x="164306" y="10298"/>
                </a:cubicBezTo>
                <a:cubicBezTo>
                  <a:pt x="157632" y="7629"/>
                  <a:pt x="150019" y="8711"/>
                  <a:pt x="142875" y="7917"/>
                </a:cubicBezTo>
                <a:cubicBezTo>
                  <a:pt x="127652" y="-2230"/>
                  <a:pt x="130871" y="-2179"/>
                  <a:pt x="100012" y="5536"/>
                </a:cubicBezTo>
                <a:cubicBezTo>
                  <a:pt x="97577" y="6145"/>
                  <a:pt x="98754" y="10435"/>
                  <a:pt x="97631" y="12680"/>
                </a:cubicBezTo>
                <a:cubicBezTo>
                  <a:pt x="96351" y="15240"/>
                  <a:pt x="94456" y="17442"/>
                  <a:pt x="92868" y="19823"/>
                </a:cubicBezTo>
                <a:cubicBezTo>
                  <a:pt x="92074" y="22204"/>
                  <a:pt x="91609" y="24722"/>
                  <a:pt x="90487" y="26967"/>
                </a:cubicBezTo>
                <a:cubicBezTo>
                  <a:pt x="89207" y="29527"/>
                  <a:pt x="85893" y="31254"/>
                  <a:pt x="85725" y="34111"/>
                </a:cubicBezTo>
                <a:cubicBezTo>
                  <a:pt x="85071" y="45232"/>
                  <a:pt x="86454" y="56431"/>
                  <a:pt x="88106" y="67448"/>
                </a:cubicBezTo>
                <a:cubicBezTo>
                  <a:pt x="88851" y="72413"/>
                  <a:pt x="92868" y="81736"/>
                  <a:pt x="92868" y="81736"/>
                </a:cubicBezTo>
                <a:cubicBezTo>
                  <a:pt x="88320" y="95382"/>
                  <a:pt x="89975" y="100161"/>
                  <a:pt x="73818" y="105548"/>
                </a:cubicBezTo>
                <a:lnTo>
                  <a:pt x="59531" y="110311"/>
                </a:lnTo>
                <a:lnTo>
                  <a:pt x="52387" y="112692"/>
                </a:lnTo>
                <a:cubicBezTo>
                  <a:pt x="48883" y="130212"/>
                  <a:pt x="53374" y="122352"/>
                  <a:pt x="35718" y="134123"/>
                </a:cubicBezTo>
                <a:lnTo>
                  <a:pt x="28575" y="138886"/>
                </a:lnTo>
                <a:cubicBezTo>
                  <a:pt x="27781" y="141267"/>
                  <a:pt x="26802" y="143595"/>
                  <a:pt x="26193" y="146030"/>
                </a:cubicBezTo>
                <a:cubicBezTo>
                  <a:pt x="24158" y="154171"/>
                  <a:pt x="24708" y="160671"/>
                  <a:pt x="19050" y="167461"/>
                </a:cubicBezTo>
                <a:cubicBezTo>
                  <a:pt x="17218" y="169660"/>
                  <a:pt x="14105" y="170391"/>
                  <a:pt x="11906" y="172223"/>
                </a:cubicBezTo>
                <a:cubicBezTo>
                  <a:pt x="9319" y="174379"/>
                  <a:pt x="7143" y="176986"/>
                  <a:pt x="4762" y="179367"/>
                </a:cubicBezTo>
                <a:cubicBezTo>
                  <a:pt x="3639" y="182736"/>
                  <a:pt x="0" y="193046"/>
                  <a:pt x="0" y="196036"/>
                </a:cubicBezTo>
                <a:cubicBezTo>
                  <a:pt x="0" y="207969"/>
                  <a:pt x="1063" y="219895"/>
                  <a:pt x="2381" y="231755"/>
                </a:cubicBezTo>
                <a:cubicBezTo>
                  <a:pt x="2658" y="234249"/>
                  <a:pt x="2987" y="237123"/>
                  <a:pt x="4762" y="238898"/>
                </a:cubicBezTo>
                <a:cubicBezTo>
                  <a:pt x="12527" y="246663"/>
                  <a:pt x="19807" y="248176"/>
                  <a:pt x="28575" y="253186"/>
                </a:cubicBezTo>
                <a:cubicBezTo>
                  <a:pt x="31060" y="254606"/>
                  <a:pt x="33103" y="256786"/>
                  <a:pt x="35718" y="257948"/>
                </a:cubicBezTo>
                <a:cubicBezTo>
                  <a:pt x="40306" y="259987"/>
                  <a:pt x="50006" y="262711"/>
                  <a:pt x="50006" y="262711"/>
                </a:cubicBezTo>
                <a:cubicBezTo>
                  <a:pt x="54017" y="268728"/>
                  <a:pt x="55742" y="269960"/>
                  <a:pt x="57150" y="276998"/>
                </a:cubicBezTo>
                <a:cubicBezTo>
                  <a:pt x="61529" y="298891"/>
                  <a:pt x="55605" y="287778"/>
                  <a:pt x="64293" y="300811"/>
                </a:cubicBezTo>
                <a:cubicBezTo>
                  <a:pt x="65087" y="304780"/>
                  <a:pt x="65693" y="308791"/>
                  <a:pt x="66675" y="312717"/>
                </a:cubicBezTo>
                <a:cubicBezTo>
                  <a:pt x="67284" y="315152"/>
                  <a:pt x="68512" y="317411"/>
                  <a:pt x="69056" y="319861"/>
                </a:cubicBezTo>
                <a:cubicBezTo>
                  <a:pt x="70103" y="324574"/>
                  <a:pt x="70490" y="329414"/>
                  <a:pt x="71437" y="334148"/>
                </a:cubicBezTo>
                <a:cubicBezTo>
                  <a:pt x="72933" y="341628"/>
                  <a:pt x="73929" y="344005"/>
                  <a:pt x="76200" y="350817"/>
                </a:cubicBezTo>
                <a:cubicBezTo>
                  <a:pt x="76994" y="372248"/>
                  <a:pt x="77358" y="393700"/>
                  <a:pt x="78581" y="415111"/>
                </a:cubicBezTo>
                <a:cubicBezTo>
                  <a:pt x="78946" y="421500"/>
                  <a:pt x="80678" y="427768"/>
                  <a:pt x="80962" y="434161"/>
                </a:cubicBezTo>
                <a:cubicBezTo>
                  <a:pt x="82266" y="463511"/>
                  <a:pt x="81945" y="492921"/>
                  <a:pt x="83343" y="522267"/>
                </a:cubicBezTo>
                <a:cubicBezTo>
                  <a:pt x="85928" y="576537"/>
                  <a:pt x="85099" y="498585"/>
                  <a:pt x="88106" y="543698"/>
                </a:cubicBezTo>
                <a:cubicBezTo>
                  <a:pt x="88687" y="552410"/>
                  <a:pt x="95250" y="563542"/>
                  <a:pt x="95250" y="569892"/>
                </a:cubicBezTo>
                <a:close/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7564">
            <a:off x="6224401" y="330329"/>
            <a:ext cx="2319797" cy="1364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7" name="Rectangle 6"/>
          <p:cNvSpPr/>
          <p:nvPr/>
        </p:nvSpPr>
        <p:spPr>
          <a:xfrm>
            <a:off x="1560418" y="182121"/>
            <a:ext cx="219201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u="sng" dirty="0">
                <a:latin typeface="ArialMT" charset="0"/>
              </a:rPr>
              <a:t>A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 err="1">
                <a:latin typeface="ArialMT" charset="0"/>
              </a:rPr>
              <a:t>T</a:t>
            </a:r>
            <a:r>
              <a:rPr lang="en-US" sz="1350" dirty="0" err="1">
                <a:latin typeface="ArialMT" charset="0"/>
              </a:rPr>
              <a:t>oroidal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>
                <a:latin typeface="ArialMT" charset="0"/>
              </a:rPr>
              <a:t>L</a:t>
            </a:r>
            <a:r>
              <a:rPr lang="en-US" sz="1350" dirty="0">
                <a:latin typeface="ArialMT" charset="0"/>
              </a:rPr>
              <a:t>HC </a:t>
            </a:r>
            <a:r>
              <a:rPr lang="en-US" sz="1350" u="sng" dirty="0" err="1">
                <a:latin typeface="ArialMT" charset="0"/>
              </a:rPr>
              <a:t>A</a:t>
            </a:r>
            <a:r>
              <a:rPr lang="en-US" sz="1350" dirty="0" err="1">
                <a:latin typeface="ArialMT" charset="0"/>
              </a:rPr>
              <a:t>pparatu</a:t>
            </a:r>
            <a:r>
              <a:rPr lang="en-US" sz="1350" u="sng" dirty="0" err="1">
                <a:latin typeface="ArialMT" charset="0"/>
              </a:rPr>
              <a:t>S</a:t>
            </a:r>
            <a:endParaRPr lang="en-US" sz="1350" u="sng" dirty="0"/>
          </a:p>
        </p:txBody>
      </p:sp>
    </p:spTree>
    <p:extLst>
      <p:ext uri="{BB962C8B-B14F-4D97-AF65-F5344CB8AC3E}">
        <p14:creationId xmlns:p14="http://schemas.microsoft.com/office/powerpoint/2010/main" val="126274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700" y="-12878"/>
            <a:ext cx="65151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300" dirty="0"/>
              <a:t>CMS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675" y="678967"/>
            <a:ext cx="4794979" cy="3598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4622">
            <a:off x="5779546" y="345590"/>
            <a:ext cx="2887091" cy="16297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7" name="Rectangle 6"/>
          <p:cNvSpPr/>
          <p:nvPr/>
        </p:nvSpPr>
        <p:spPr>
          <a:xfrm>
            <a:off x="1231945" y="169243"/>
            <a:ext cx="207941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u="sng" dirty="0">
                <a:latin typeface="ArialMT" charset="0"/>
              </a:rPr>
              <a:t>C</a:t>
            </a:r>
            <a:r>
              <a:rPr lang="en-US" sz="1350" dirty="0">
                <a:latin typeface="ArialMT" charset="0"/>
              </a:rPr>
              <a:t>ompact </a:t>
            </a:r>
            <a:r>
              <a:rPr lang="en-US" sz="1350" u="sng" dirty="0" err="1">
                <a:latin typeface="ArialMT" charset="0"/>
              </a:rPr>
              <a:t>M</a:t>
            </a:r>
            <a:r>
              <a:rPr lang="en-US" sz="1350" dirty="0" err="1">
                <a:latin typeface="ArialMT" charset="0"/>
              </a:rPr>
              <a:t>uon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>
                <a:latin typeface="ArialMT" charset="0"/>
              </a:rPr>
              <a:t>S</a:t>
            </a:r>
            <a:r>
              <a:rPr lang="en-US" sz="1350" dirty="0">
                <a:latin typeface="ArialMT" charset="0"/>
              </a:rPr>
              <a:t>olenoid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04832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ediaarchive.cern.ch/MediaArchive/Photo/Public/2007/0706056/0706056_01/0706056_01-A4-at-144-dp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0792">
            <a:off x="1527217" y="837761"/>
            <a:ext cx="5289195" cy="3527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627" y="0"/>
            <a:ext cx="65151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300" dirty="0"/>
              <a:t>ALICE</a:t>
            </a:r>
          </a:p>
        </p:txBody>
      </p:sp>
      <p:pic>
        <p:nvPicPr>
          <p:cNvPr id="4" name="Picture 7" descr="T:\Federico\VisitService\General\Pics\alice_setup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8210">
            <a:off x="5970244" y="387378"/>
            <a:ext cx="2672018" cy="16310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Rectangle 4"/>
          <p:cNvSpPr/>
          <p:nvPr/>
        </p:nvSpPr>
        <p:spPr>
          <a:xfrm>
            <a:off x="1614940" y="182121"/>
            <a:ext cx="262770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u="sng" dirty="0">
                <a:latin typeface="ArialMT" charset="0"/>
              </a:rPr>
              <a:t>A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>
                <a:latin typeface="ArialMT" charset="0"/>
              </a:rPr>
              <a:t>L</a:t>
            </a:r>
            <a:r>
              <a:rPr lang="en-US" sz="1350" dirty="0">
                <a:latin typeface="ArialMT" charset="0"/>
              </a:rPr>
              <a:t>arge </a:t>
            </a:r>
            <a:r>
              <a:rPr lang="en-US" sz="1350" u="sng" dirty="0">
                <a:latin typeface="ArialMT" charset="0"/>
              </a:rPr>
              <a:t>I</a:t>
            </a:r>
            <a:r>
              <a:rPr lang="en-US" sz="1350" dirty="0">
                <a:latin typeface="ArialMT" charset="0"/>
              </a:rPr>
              <a:t>on </a:t>
            </a:r>
            <a:r>
              <a:rPr lang="en-US" sz="1350" u="sng" dirty="0">
                <a:latin typeface="ArialMT" charset="0"/>
              </a:rPr>
              <a:t>C</a:t>
            </a:r>
            <a:r>
              <a:rPr lang="en-US" sz="1350" dirty="0">
                <a:latin typeface="ArialMT" charset="0"/>
              </a:rPr>
              <a:t>ollider </a:t>
            </a:r>
            <a:r>
              <a:rPr lang="en-US" sz="1350" u="sng" dirty="0">
                <a:latin typeface="ArialMT" charset="0"/>
              </a:rPr>
              <a:t>E</a:t>
            </a:r>
            <a:r>
              <a:rPr lang="en-US" sz="1350" dirty="0">
                <a:latin typeface="ArialMT" charset="0"/>
              </a:rPr>
              <a:t>xperiment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4368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7879">
            <a:off x="1434111" y="1022812"/>
            <a:ext cx="6197083" cy="32385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Freeform 2"/>
          <p:cNvSpPr/>
          <p:nvPr/>
        </p:nvSpPr>
        <p:spPr>
          <a:xfrm rot="610818">
            <a:off x="5875894" y="2961534"/>
            <a:ext cx="224421" cy="529504"/>
          </a:xfrm>
          <a:custGeom>
            <a:avLst/>
            <a:gdLst>
              <a:gd name="connsiteX0" fmla="*/ 46503 w 332534"/>
              <a:gd name="connsiteY0" fmla="*/ 15455 h 785611"/>
              <a:gd name="connsiteX1" fmla="*/ 33624 w 332534"/>
              <a:gd name="connsiteY1" fmla="*/ 36061 h 785611"/>
              <a:gd name="connsiteX2" fmla="*/ 28473 w 332534"/>
              <a:gd name="connsiteY2" fmla="*/ 51515 h 785611"/>
              <a:gd name="connsiteX3" fmla="*/ 36200 w 332534"/>
              <a:gd name="connsiteY3" fmla="*/ 105607 h 785611"/>
              <a:gd name="connsiteX4" fmla="*/ 43927 w 332534"/>
              <a:gd name="connsiteY4" fmla="*/ 110758 h 785611"/>
              <a:gd name="connsiteX5" fmla="*/ 61958 w 332534"/>
              <a:gd name="connsiteY5" fmla="*/ 128789 h 785611"/>
              <a:gd name="connsiteX6" fmla="*/ 69685 w 332534"/>
              <a:gd name="connsiteY6" fmla="*/ 136516 h 785611"/>
              <a:gd name="connsiteX7" fmla="*/ 77412 w 332534"/>
              <a:gd name="connsiteY7" fmla="*/ 139092 h 785611"/>
              <a:gd name="connsiteX8" fmla="*/ 74837 w 332534"/>
              <a:gd name="connsiteY8" fmla="*/ 154546 h 785611"/>
              <a:gd name="connsiteX9" fmla="*/ 64534 w 332534"/>
              <a:gd name="connsiteY9" fmla="*/ 170001 h 785611"/>
              <a:gd name="connsiteX10" fmla="*/ 61958 w 332534"/>
              <a:gd name="connsiteY10" fmla="*/ 182880 h 785611"/>
              <a:gd name="connsiteX11" fmla="*/ 56806 w 332534"/>
              <a:gd name="connsiteY11" fmla="*/ 198335 h 785611"/>
              <a:gd name="connsiteX12" fmla="*/ 51655 w 332534"/>
              <a:gd name="connsiteY12" fmla="*/ 216365 h 785611"/>
              <a:gd name="connsiteX13" fmla="*/ 49079 w 332534"/>
              <a:gd name="connsiteY13" fmla="*/ 262729 h 785611"/>
              <a:gd name="connsiteX14" fmla="*/ 33624 w 332534"/>
              <a:gd name="connsiteY14" fmla="*/ 273032 h 785611"/>
              <a:gd name="connsiteX15" fmla="*/ 13018 w 332534"/>
              <a:gd name="connsiteY15" fmla="*/ 291062 h 785611"/>
              <a:gd name="connsiteX16" fmla="*/ 5291 w 332534"/>
              <a:gd name="connsiteY16" fmla="*/ 296214 h 785611"/>
              <a:gd name="connsiteX17" fmla="*/ 5291 w 332534"/>
              <a:gd name="connsiteY17" fmla="*/ 332275 h 785611"/>
              <a:gd name="connsiteX18" fmla="*/ 28473 w 332534"/>
              <a:gd name="connsiteY18" fmla="*/ 329699 h 785611"/>
              <a:gd name="connsiteX19" fmla="*/ 36200 w 332534"/>
              <a:gd name="connsiteY19" fmla="*/ 321972 h 785611"/>
              <a:gd name="connsiteX20" fmla="*/ 51655 w 332534"/>
              <a:gd name="connsiteY20" fmla="*/ 332275 h 785611"/>
              <a:gd name="connsiteX21" fmla="*/ 54230 w 332534"/>
              <a:gd name="connsiteY21" fmla="*/ 340002 h 785611"/>
              <a:gd name="connsiteX22" fmla="*/ 54230 w 332534"/>
              <a:gd name="connsiteY22" fmla="*/ 360608 h 785611"/>
              <a:gd name="connsiteX23" fmla="*/ 61958 w 332534"/>
              <a:gd name="connsiteY23" fmla="*/ 368336 h 785611"/>
              <a:gd name="connsiteX24" fmla="*/ 69685 w 332534"/>
              <a:gd name="connsiteY24" fmla="*/ 373487 h 785611"/>
              <a:gd name="connsiteX25" fmla="*/ 98019 w 332534"/>
              <a:gd name="connsiteY25" fmla="*/ 378639 h 785611"/>
              <a:gd name="connsiteX26" fmla="*/ 100594 w 332534"/>
              <a:gd name="connsiteY26" fmla="*/ 386366 h 785611"/>
              <a:gd name="connsiteX27" fmla="*/ 108322 w 332534"/>
              <a:gd name="connsiteY27" fmla="*/ 388942 h 785611"/>
              <a:gd name="connsiteX28" fmla="*/ 110898 w 332534"/>
              <a:gd name="connsiteY28" fmla="*/ 399245 h 785611"/>
              <a:gd name="connsiteX29" fmla="*/ 113473 w 332534"/>
              <a:gd name="connsiteY29" fmla="*/ 406972 h 785611"/>
              <a:gd name="connsiteX30" fmla="*/ 128928 w 332534"/>
              <a:gd name="connsiteY30" fmla="*/ 414700 h 785611"/>
              <a:gd name="connsiteX31" fmla="*/ 136655 w 332534"/>
              <a:gd name="connsiteY31" fmla="*/ 461064 h 785611"/>
              <a:gd name="connsiteX32" fmla="*/ 141807 w 332534"/>
              <a:gd name="connsiteY32" fmla="*/ 476518 h 785611"/>
              <a:gd name="connsiteX33" fmla="*/ 146958 w 332534"/>
              <a:gd name="connsiteY33" fmla="*/ 491973 h 785611"/>
              <a:gd name="connsiteX34" fmla="*/ 149534 w 332534"/>
              <a:gd name="connsiteY34" fmla="*/ 499700 h 785611"/>
              <a:gd name="connsiteX35" fmla="*/ 162413 w 332534"/>
              <a:gd name="connsiteY35" fmla="*/ 520306 h 785611"/>
              <a:gd name="connsiteX36" fmla="*/ 164989 w 332534"/>
              <a:gd name="connsiteY36" fmla="*/ 528034 h 785611"/>
              <a:gd name="connsiteX37" fmla="*/ 167565 w 332534"/>
              <a:gd name="connsiteY37" fmla="*/ 546064 h 785611"/>
              <a:gd name="connsiteX38" fmla="*/ 175292 w 332534"/>
              <a:gd name="connsiteY38" fmla="*/ 553791 h 785611"/>
              <a:gd name="connsiteX39" fmla="*/ 190747 w 332534"/>
              <a:gd name="connsiteY39" fmla="*/ 564095 h 785611"/>
              <a:gd name="connsiteX40" fmla="*/ 195898 w 332534"/>
              <a:gd name="connsiteY40" fmla="*/ 579549 h 785611"/>
              <a:gd name="connsiteX41" fmla="*/ 198474 w 332534"/>
              <a:gd name="connsiteY41" fmla="*/ 587277 h 785611"/>
              <a:gd name="connsiteX42" fmla="*/ 201050 w 332534"/>
              <a:gd name="connsiteY42" fmla="*/ 607883 h 785611"/>
              <a:gd name="connsiteX43" fmla="*/ 206201 w 332534"/>
              <a:gd name="connsiteY43" fmla="*/ 623337 h 785611"/>
              <a:gd name="connsiteX44" fmla="*/ 208777 w 332534"/>
              <a:gd name="connsiteY44" fmla="*/ 659398 h 785611"/>
              <a:gd name="connsiteX45" fmla="*/ 208777 w 332534"/>
              <a:gd name="connsiteY45" fmla="*/ 698035 h 785611"/>
              <a:gd name="connsiteX46" fmla="*/ 201050 w 332534"/>
              <a:gd name="connsiteY46" fmla="*/ 700611 h 785611"/>
              <a:gd name="connsiteX47" fmla="*/ 188171 w 332534"/>
              <a:gd name="connsiteY47" fmla="*/ 723793 h 785611"/>
              <a:gd name="connsiteX48" fmla="*/ 185595 w 332534"/>
              <a:gd name="connsiteY48" fmla="*/ 731520 h 785611"/>
              <a:gd name="connsiteX49" fmla="*/ 188171 w 332534"/>
              <a:gd name="connsiteY49" fmla="*/ 752126 h 785611"/>
              <a:gd name="connsiteX50" fmla="*/ 190747 w 332534"/>
              <a:gd name="connsiteY50" fmla="*/ 759853 h 785611"/>
              <a:gd name="connsiteX51" fmla="*/ 198474 w 332534"/>
              <a:gd name="connsiteY51" fmla="*/ 765005 h 785611"/>
              <a:gd name="connsiteX52" fmla="*/ 216504 w 332534"/>
              <a:gd name="connsiteY52" fmla="*/ 780460 h 785611"/>
              <a:gd name="connsiteX53" fmla="*/ 242262 w 332534"/>
              <a:gd name="connsiteY53" fmla="*/ 785611 h 785611"/>
              <a:gd name="connsiteX54" fmla="*/ 296353 w 332534"/>
              <a:gd name="connsiteY54" fmla="*/ 780460 h 785611"/>
              <a:gd name="connsiteX55" fmla="*/ 304081 w 332534"/>
              <a:gd name="connsiteY55" fmla="*/ 775308 h 785611"/>
              <a:gd name="connsiteX56" fmla="*/ 311808 w 332534"/>
              <a:gd name="connsiteY56" fmla="*/ 772732 h 785611"/>
              <a:gd name="connsiteX57" fmla="*/ 327263 w 332534"/>
              <a:gd name="connsiteY57" fmla="*/ 759853 h 785611"/>
              <a:gd name="connsiteX58" fmla="*/ 332414 w 332534"/>
              <a:gd name="connsiteY58" fmla="*/ 744399 h 785611"/>
              <a:gd name="connsiteX59" fmla="*/ 329838 w 332534"/>
              <a:gd name="connsiteY59" fmla="*/ 728944 h 785611"/>
              <a:gd name="connsiteX60" fmla="*/ 324687 w 332534"/>
              <a:gd name="connsiteY60" fmla="*/ 700611 h 785611"/>
              <a:gd name="connsiteX61" fmla="*/ 319535 w 332534"/>
              <a:gd name="connsiteY61" fmla="*/ 690308 h 785611"/>
              <a:gd name="connsiteX62" fmla="*/ 316960 w 332534"/>
              <a:gd name="connsiteY62" fmla="*/ 677429 h 785611"/>
              <a:gd name="connsiteX63" fmla="*/ 311808 w 332534"/>
              <a:gd name="connsiteY63" fmla="*/ 661974 h 785611"/>
              <a:gd name="connsiteX64" fmla="*/ 309232 w 332534"/>
              <a:gd name="connsiteY64" fmla="*/ 649095 h 785611"/>
              <a:gd name="connsiteX65" fmla="*/ 304081 w 332534"/>
              <a:gd name="connsiteY65" fmla="*/ 633641 h 785611"/>
              <a:gd name="connsiteX66" fmla="*/ 301505 w 332534"/>
              <a:gd name="connsiteY66" fmla="*/ 597580 h 785611"/>
              <a:gd name="connsiteX67" fmla="*/ 298929 w 332534"/>
              <a:gd name="connsiteY67" fmla="*/ 589852 h 785611"/>
              <a:gd name="connsiteX68" fmla="*/ 288626 w 332534"/>
              <a:gd name="connsiteY68" fmla="*/ 574398 h 785611"/>
              <a:gd name="connsiteX69" fmla="*/ 278323 w 332534"/>
              <a:gd name="connsiteY69" fmla="*/ 561519 h 785611"/>
              <a:gd name="connsiteX70" fmla="*/ 275747 w 332534"/>
              <a:gd name="connsiteY70" fmla="*/ 553791 h 785611"/>
              <a:gd name="connsiteX71" fmla="*/ 273171 w 332534"/>
              <a:gd name="connsiteY71" fmla="*/ 510003 h 785611"/>
              <a:gd name="connsiteX72" fmla="*/ 265444 w 332534"/>
              <a:gd name="connsiteY72" fmla="*/ 491973 h 785611"/>
              <a:gd name="connsiteX73" fmla="*/ 260292 w 332534"/>
              <a:gd name="connsiteY73" fmla="*/ 476518 h 785611"/>
              <a:gd name="connsiteX74" fmla="*/ 255141 w 332534"/>
              <a:gd name="connsiteY74" fmla="*/ 453336 h 785611"/>
              <a:gd name="connsiteX75" fmla="*/ 247414 w 332534"/>
              <a:gd name="connsiteY75" fmla="*/ 388942 h 785611"/>
              <a:gd name="connsiteX76" fmla="*/ 239686 w 332534"/>
              <a:gd name="connsiteY76" fmla="*/ 381215 h 785611"/>
              <a:gd name="connsiteX77" fmla="*/ 237110 w 332534"/>
              <a:gd name="connsiteY77" fmla="*/ 373487 h 785611"/>
              <a:gd name="connsiteX78" fmla="*/ 231959 w 332534"/>
              <a:gd name="connsiteY78" fmla="*/ 365760 h 785611"/>
              <a:gd name="connsiteX79" fmla="*/ 229383 w 332534"/>
              <a:gd name="connsiteY79" fmla="*/ 337426 h 785611"/>
              <a:gd name="connsiteX80" fmla="*/ 224232 w 332534"/>
              <a:gd name="connsiteY80" fmla="*/ 316820 h 785611"/>
              <a:gd name="connsiteX81" fmla="*/ 221656 w 332534"/>
              <a:gd name="connsiteY81" fmla="*/ 306517 h 785611"/>
              <a:gd name="connsiteX82" fmla="*/ 213929 w 332534"/>
              <a:gd name="connsiteY82" fmla="*/ 252426 h 785611"/>
              <a:gd name="connsiteX83" fmla="*/ 211353 w 332534"/>
              <a:gd name="connsiteY83" fmla="*/ 216365 h 785611"/>
              <a:gd name="connsiteX84" fmla="*/ 208777 w 332534"/>
              <a:gd name="connsiteY84" fmla="*/ 208638 h 785611"/>
              <a:gd name="connsiteX85" fmla="*/ 206201 w 332534"/>
              <a:gd name="connsiteY85" fmla="*/ 172577 h 785611"/>
              <a:gd name="connsiteX86" fmla="*/ 203625 w 332534"/>
              <a:gd name="connsiteY86" fmla="*/ 151971 h 785611"/>
              <a:gd name="connsiteX87" fmla="*/ 188171 w 332534"/>
              <a:gd name="connsiteY87" fmla="*/ 136516 h 785611"/>
              <a:gd name="connsiteX88" fmla="*/ 180443 w 332534"/>
              <a:gd name="connsiteY88" fmla="*/ 128789 h 785611"/>
              <a:gd name="connsiteX89" fmla="*/ 172716 w 332534"/>
              <a:gd name="connsiteY89" fmla="*/ 113334 h 785611"/>
              <a:gd name="connsiteX90" fmla="*/ 164989 w 332534"/>
              <a:gd name="connsiteY90" fmla="*/ 110758 h 785611"/>
              <a:gd name="connsiteX91" fmla="*/ 157261 w 332534"/>
              <a:gd name="connsiteY91" fmla="*/ 105607 h 785611"/>
              <a:gd name="connsiteX92" fmla="*/ 146958 w 332534"/>
              <a:gd name="connsiteY92" fmla="*/ 82425 h 785611"/>
              <a:gd name="connsiteX93" fmla="*/ 141807 w 332534"/>
              <a:gd name="connsiteY93" fmla="*/ 59243 h 785611"/>
              <a:gd name="connsiteX94" fmla="*/ 136655 w 332534"/>
              <a:gd name="connsiteY94" fmla="*/ 51515 h 785611"/>
              <a:gd name="connsiteX95" fmla="*/ 128928 w 332534"/>
              <a:gd name="connsiteY95" fmla="*/ 28333 h 785611"/>
              <a:gd name="connsiteX96" fmla="*/ 126352 w 332534"/>
              <a:gd name="connsiteY96" fmla="*/ 20606 h 785611"/>
              <a:gd name="connsiteX97" fmla="*/ 121201 w 332534"/>
              <a:gd name="connsiteY97" fmla="*/ 12879 h 785611"/>
              <a:gd name="connsiteX98" fmla="*/ 108322 w 332534"/>
              <a:gd name="connsiteY98" fmla="*/ 10303 h 785611"/>
              <a:gd name="connsiteX99" fmla="*/ 100594 w 332534"/>
              <a:gd name="connsiteY99" fmla="*/ 5151 h 785611"/>
              <a:gd name="connsiteX100" fmla="*/ 85140 w 332534"/>
              <a:gd name="connsiteY100" fmla="*/ 0 h 785611"/>
              <a:gd name="connsiteX101" fmla="*/ 61958 w 332534"/>
              <a:gd name="connsiteY101" fmla="*/ 5151 h 785611"/>
              <a:gd name="connsiteX102" fmla="*/ 54230 w 332534"/>
              <a:gd name="connsiteY102" fmla="*/ 10303 h 785611"/>
              <a:gd name="connsiteX103" fmla="*/ 46503 w 332534"/>
              <a:gd name="connsiteY103" fmla="*/ 15455 h 78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332534" h="785611">
                <a:moveTo>
                  <a:pt x="46503" y="15455"/>
                </a:moveTo>
                <a:cubicBezTo>
                  <a:pt x="42210" y="22324"/>
                  <a:pt x="36185" y="28377"/>
                  <a:pt x="33624" y="36061"/>
                </a:cubicBezTo>
                <a:lnTo>
                  <a:pt x="28473" y="51515"/>
                </a:lnTo>
                <a:cubicBezTo>
                  <a:pt x="29200" y="64596"/>
                  <a:pt x="22868" y="92274"/>
                  <a:pt x="36200" y="105607"/>
                </a:cubicBezTo>
                <a:cubicBezTo>
                  <a:pt x="38389" y="107796"/>
                  <a:pt x="41351" y="109041"/>
                  <a:pt x="43927" y="110758"/>
                </a:cubicBezTo>
                <a:cubicBezTo>
                  <a:pt x="55736" y="128472"/>
                  <a:pt x="48356" y="124255"/>
                  <a:pt x="61958" y="128789"/>
                </a:cubicBezTo>
                <a:cubicBezTo>
                  <a:pt x="64534" y="131365"/>
                  <a:pt x="66654" y="134495"/>
                  <a:pt x="69685" y="136516"/>
                </a:cubicBezTo>
                <a:cubicBezTo>
                  <a:pt x="71944" y="138022"/>
                  <a:pt x="76666" y="136481"/>
                  <a:pt x="77412" y="139092"/>
                </a:cubicBezTo>
                <a:cubicBezTo>
                  <a:pt x="78847" y="144113"/>
                  <a:pt x="76845" y="149725"/>
                  <a:pt x="74837" y="154546"/>
                </a:cubicBezTo>
                <a:cubicBezTo>
                  <a:pt x="72456" y="160261"/>
                  <a:pt x="64534" y="170001"/>
                  <a:pt x="64534" y="170001"/>
                </a:cubicBezTo>
                <a:cubicBezTo>
                  <a:pt x="63675" y="174294"/>
                  <a:pt x="63110" y="178656"/>
                  <a:pt x="61958" y="182880"/>
                </a:cubicBezTo>
                <a:cubicBezTo>
                  <a:pt x="60529" y="188119"/>
                  <a:pt x="58123" y="193067"/>
                  <a:pt x="56806" y="198335"/>
                </a:cubicBezTo>
                <a:cubicBezTo>
                  <a:pt x="53571" y="211272"/>
                  <a:pt x="55349" y="205280"/>
                  <a:pt x="51655" y="216365"/>
                </a:cubicBezTo>
                <a:cubicBezTo>
                  <a:pt x="50796" y="231820"/>
                  <a:pt x="53772" y="247979"/>
                  <a:pt x="49079" y="262729"/>
                </a:cubicBezTo>
                <a:cubicBezTo>
                  <a:pt x="47202" y="268629"/>
                  <a:pt x="33624" y="273032"/>
                  <a:pt x="33624" y="273032"/>
                </a:cubicBezTo>
                <a:cubicBezTo>
                  <a:pt x="25038" y="285911"/>
                  <a:pt x="31049" y="279041"/>
                  <a:pt x="13018" y="291062"/>
                </a:cubicBezTo>
                <a:lnTo>
                  <a:pt x="5291" y="296214"/>
                </a:lnTo>
                <a:cubicBezTo>
                  <a:pt x="1735" y="306880"/>
                  <a:pt x="-4586" y="322398"/>
                  <a:pt x="5291" y="332275"/>
                </a:cubicBezTo>
                <a:cubicBezTo>
                  <a:pt x="10789" y="337773"/>
                  <a:pt x="20746" y="330558"/>
                  <a:pt x="28473" y="329699"/>
                </a:cubicBezTo>
                <a:cubicBezTo>
                  <a:pt x="31049" y="327123"/>
                  <a:pt x="32580" y="321570"/>
                  <a:pt x="36200" y="321972"/>
                </a:cubicBezTo>
                <a:cubicBezTo>
                  <a:pt x="42354" y="322656"/>
                  <a:pt x="51655" y="332275"/>
                  <a:pt x="51655" y="332275"/>
                </a:cubicBezTo>
                <a:cubicBezTo>
                  <a:pt x="52513" y="334851"/>
                  <a:pt x="54230" y="337287"/>
                  <a:pt x="54230" y="340002"/>
                </a:cubicBezTo>
                <a:cubicBezTo>
                  <a:pt x="54230" y="354017"/>
                  <a:pt x="44740" y="341628"/>
                  <a:pt x="54230" y="360608"/>
                </a:cubicBezTo>
                <a:cubicBezTo>
                  <a:pt x="55859" y="363866"/>
                  <a:pt x="59159" y="366004"/>
                  <a:pt x="61958" y="368336"/>
                </a:cubicBezTo>
                <a:cubicBezTo>
                  <a:pt x="64336" y="370318"/>
                  <a:pt x="66916" y="372103"/>
                  <a:pt x="69685" y="373487"/>
                </a:cubicBezTo>
                <a:cubicBezTo>
                  <a:pt x="77628" y="377458"/>
                  <a:pt x="90912" y="377751"/>
                  <a:pt x="98019" y="378639"/>
                </a:cubicBezTo>
                <a:cubicBezTo>
                  <a:pt x="98877" y="381215"/>
                  <a:pt x="98674" y="384446"/>
                  <a:pt x="100594" y="386366"/>
                </a:cubicBezTo>
                <a:cubicBezTo>
                  <a:pt x="102514" y="388286"/>
                  <a:pt x="106626" y="386822"/>
                  <a:pt x="108322" y="388942"/>
                </a:cubicBezTo>
                <a:cubicBezTo>
                  <a:pt x="110534" y="391706"/>
                  <a:pt x="109926" y="395841"/>
                  <a:pt x="110898" y="399245"/>
                </a:cubicBezTo>
                <a:cubicBezTo>
                  <a:pt x="111644" y="401855"/>
                  <a:pt x="111777" y="404852"/>
                  <a:pt x="113473" y="406972"/>
                </a:cubicBezTo>
                <a:cubicBezTo>
                  <a:pt x="117104" y="411511"/>
                  <a:pt x="123838" y="413003"/>
                  <a:pt x="128928" y="414700"/>
                </a:cubicBezTo>
                <a:cubicBezTo>
                  <a:pt x="142211" y="434622"/>
                  <a:pt x="129827" y="413269"/>
                  <a:pt x="136655" y="461064"/>
                </a:cubicBezTo>
                <a:cubicBezTo>
                  <a:pt x="137423" y="466439"/>
                  <a:pt x="140090" y="471367"/>
                  <a:pt x="141807" y="476518"/>
                </a:cubicBezTo>
                <a:lnTo>
                  <a:pt x="146958" y="491973"/>
                </a:lnTo>
                <a:cubicBezTo>
                  <a:pt x="147817" y="494549"/>
                  <a:pt x="148137" y="497372"/>
                  <a:pt x="149534" y="499700"/>
                </a:cubicBezTo>
                <a:cubicBezTo>
                  <a:pt x="158854" y="515234"/>
                  <a:pt x="154484" y="508414"/>
                  <a:pt x="162413" y="520306"/>
                </a:cubicBezTo>
                <a:cubicBezTo>
                  <a:pt x="163272" y="522882"/>
                  <a:pt x="164456" y="525371"/>
                  <a:pt x="164989" y="528034"/>
                </a:cubicBezTo>
                <a:cubicBezTo>
                  <a:pt x="166180" y="533987"/>
                  <a:pt x="165310" y="540427"/>
                  <a:pt x="167565" y="546064"/>
                </a:cubicBezTo>
                <a:cubicBezTo>
                  <a:pt x="168918" y="549446"/>
                  <a:pt x="172417" y="551555"/>
                  <a:pt x="175292" y="553791"/>
                </a:cubicBezTo>
                <a:cubicBezTo>
                  <a:pt x="180179" y="557592"/>
                  <a:pt x="190747" y="564095"/>
                  <a:pt x="190747" y="564095"/>
                </a:cubicBezTo>
                <a:lnTo>
                  <a:pt x="195898" y="579549"/>
                </a:lnTo>
                <a:lnTo>
                  <a:pt x="198474" y="587277"/>
                </a:lnTo>
                <a:cubicBezTo>
                  <a:pt x="199333" y="594146"/>
                  <a:pt x="199600" y="601115"/>
                  <a:pt x="201050" y="607883"/>
                </a:cubicBezTo>
                <a:cubicBezTo>
                  <a:pt x="202188" y="613192"/>
                  <a:pt x="206201" y="623337"/>
                  <a:pt x="206201" y="623337"/>
                </a:cubicBezTo>
                <a:cubicBezTo>
                  <a:pt x="207060" y="635357"/>
                  <a:pt x="207369" y="647430"/>
                  <a:pt x="208777" y="659398"/>
                </a:cubicBezTo>
                <a:cubicBezTo>
                  <a:pt x="211339" y="681170"/>
                  <a:pt x="224082" y="648294"/>
                  <a:pt x="208777" y="698035"/>
                </a:cubicBezTo>
                <a:cubicBezTo>
                  <a:pt x="207979" y="700630"/>
                  <a:pt x="203626" y="699752"/>
                  <a:pt x="201050" y="700611"/>
                </a:cubicBezTo>
                <a:cubicBezTo>
                  <a:pt x="189481" y="712178"/>
                  <a:pt x="194475" y="704881"/>
                  <a:pt x="188171" y="723793"/>
                </a:cubicBezTo>
                <a:lnTo>
                  <a:pt x="185595" y="731520"/>
                </a:lnTo>
                <a:cubicBezTo>
                  <a:pt x="186454" y="738389"/>
                  <a:pt x="186933" y="745316"/>
                  <a:pt x="188171" y="752126"/>
                </a:cubicBezTo>
                <a:cubicBezTo>
                  <a:pt x="188657" y="754797"/>
                  <a:pt x="189051" y="757733"/>
                  <a:pt x="190747" y="759853"/>
                </a:cubicBezTo>
                <a:cubicBezTo>
                  <a:pt x="192681" y="762270"/>
                  <a:pt x="196096" y="763023"/>
                  <a:pt x="198474" y="765005"/>
                </a:cubicBezTo>
                <a:cubicBezTo>
                  <a:pt x="208434" y="773305"/>
                  <a:pt x="204233" y="773448"/>
                  <a:pt x="216504" y="780460"/>
                </a:cubicBezTo>
                <a:cubicBezTo>
                  <a:pt x="222495" y="783883"/>
                  <a:pt x="238307" y="785046"/>
                  <a:pt x="242262" y="785611"/>
                </a:cubicBezTo>
                <a:cubicBezTo>
                  <a:pt x="243943" y="785482"/>
                  <a:pt x="288572" y="782582"/>
                  <a:pt x="296353" y="780460"/>
                </a:cubicBezTo>
                <a:cubicBezTo>
                  <a:pt x="299340" y="779645"/>
                  <a:pt x="301312" y="776693"/>
                  <a:pt x="304081" y="775308"/>
                </a:cubicBezTo>
                <a:cubicBezTo>
                  <a:pt x="306509" y="774094"/>
                  <a:pt x="309380" y="773946"/>
                  <a:pt x="311808" y="772732"/>
                </a:cubicBezTo>
                <a:cubicBezTo>
                  <a:pt x="318981" y="769145"/>
                  <a:pt x="321565" y="765551"/>
                  <a:pt x="327263" y="759853"/>
                </a:cubicBezTo>
                <a:cubicBezTo>
                  <a:pt x="328980" y="754702"/>
                  <a:pt x="333307" y="749755"/>
                  <a:pt x="332414" y="744399"/>
                </a:cubicBezTo>
                <a:cubicBezTo>
                  <a:pt x="331555" y="739247"/>
                  <a:pt x="330632" y="734106"/>
                  <a:pt x="329838" y="728944"/>
                </a:cubicBezTo>
                <a:cubicBezTo>
                  <a:pt x="328775" y="722031"/>
                  <a:pt x="327562" y="708278"/>
                  <a:pt x="324687" y="700611"/>
                </a:cubicBezTo>
                <a:cubicBezTo>
                  <a:pt x="323339" y="697016"/>
                  <a:pt x="321252" y="693742"/>
                  <a:pt x="319535" y="690308"/>
                </a:cubicBezTo>
                <a:cubicBezTo>
                  <a:pt x="318677" y="686015"/>
                  <a:pt x="318112" y="681653"/>
                  <a:pt x="316960" y="677429"/>
                </a:cubicBezTo>
                <a:cubicBezTo>
                  <a:pt x="315531" y="672190"/>
                  <a:pt x="312873" y="667299"/>
                  <a:pt x="311808" y="661974"/>
                </a:cubicBezTo>
                <a:cubicBezTo>
                  <a:pt x="310949" y="657681"/>
                  <a:pt x="310384" y="653319"/>
                  <a:pt x="309232" y="649095"/>
                </a:cubicBezTo>
                <a:cubicBezTo>
                  <a:pt x="307803" y="643856"/>
                  <a:pt x="304081" y="633641"/>
                  <a:pt x="304081" y="633641"/>
                </a:cubicBezTo>
                <a:cubicBezTo>
                  <a:pt x="303222" y="621621"/>
                  <a:pt x="302913" y="609548"/>
                  <a:pt x="301505" y="597580"/>
                </a:cubicBezTo>
                <a:cubicBezTo>
                  <a:pt x="301188" y="594883"/>
                  <a:pt x="300248" y="592226"/>
                  <a:pt x="298929" y="589852"/>
                </a:cubicBezTo>
                <a:cubicBezTo>
                  <a:pt x="295922" y="584440"/>
                  <a:pt x="288626" y="574398"/>
                  <a:pt x="288626" y="574398"/>
                </a:cubicBezTo>
                <a:cubicBezTo>
                  <a:pt x="282151" y="554972"/>
                  <a:pt x="291639" y="578164"/>
                  <a:pt x="278323" y="561519"/>
                </a:cubicBezTo>
                <a:cubicBezTo>
                  <a:pt x="276627" y="559399"/>
                  <a:pt x="276606" y="556367"/>
                  <a:pt x="275747" y="553791"/>
                </a:cubicBezTo>
                <a:cubicBezTo>
                  <a:pt x="274888" y="539195"/>
                  <a:pt x="274557" y="524558"/>
                  <a:pt x="273171" y="510003"/>
                </a:cubicBezTo>
                <a:cubicBezTo>
                  <a:pt x="271726" y="494824"/>
                  <a:pt x="270916" y="504283"/>
                  <a:pt x="265444" y="491973"/>
                </a:cubicBezTo>
                <a:cubicBezTo>
                  <a:pt x="263238" y="487011"/>
                  <a:pt x="262009" y="481670"/>
                  <a:pt x="260292" y="476518"/>
                </a:cubicBezTo>
                <a:cubicBezTo>
                  <a:pt x="256067" y="463842"/>
                  <a:pt x="258162" y="471458"/>
                  <a:pt x="255141" y="453336"/>
                </a:cubicBezTo>
                <a:cubicBezTo>
                  <a:pt x="254446" y="440126"/>
                  <a:pt x="257010" y="406215"/>
                  <a:pt x="247414" y="388942"/>
                </a:cubicBezTo>
                <a:cubicBezTo>
                  <a:pt x="245645" y="385758"/>
                  <a:pt x="242262" y="383791"/>
                  <a:pt x="239686" y="381215"/>
                </a:cubicBezTo>
                <a:cubicBezTo>
                  <a:pt x="238827" y="378639"/>
                  <a:pt x="238324" y="375916"/>
                  <a:pt x="237110" y="373487"/>
                </a:cubicBezTo>
                <a:cubicBezTo>
                  <a:pt x="235726" y="370718"/>
                  <a:pt x="232608" y="368787"/>
                  <a:pt x="231959" y="365760"/>
                </a:cubicBezTo>
                <a:cubicBezTo>
                  <a:pt x="229972" y="356487"/>
                  <a:pt x="230559" y="346836"/>
                  <a:pt x="229383" y="337426"/>
                </a:cubicBezTo>
                <a:cubicBezTo>
                  <a:pt x="227639" y="323475"/>
                  <a:pt x="227345" y="327715"/>
                  <a:pt x="224232" y="316820"/>
                </a:cubicBezTo>
                <a:cubicBezTo>
                  <a:pt x="223260" y="313416"/>
                  <a:pt x="222515" y="309951"/>
                  <a:pt x="221656" y="306517"/>
                </a:cubicBezTo>
                <a:cubicBezTo>
                  <a:pt x="216204" y="257455"/>
                  <a:pt x="221420" y="274905"/>
                  <a:pt x="213929" y="252426"/>
                </a:cubicBezTo>
                <a:cubicBezTo>
                  <a:pt x="213070" y="240406"/>
                  <a:pt x="212761" y="228333"/>
                  <a:pt x="211353" y="216365"/>
                </a:cubicBezTo>
                <a:cubicBezTo>
                  <a:pt x="211036" y="213669"/>
                  <a:pt x="209094" y="211334"/>
                  <a:pt x="208777" y="208638"/>
                </a:cubicBezTo>
                <a:cubicBezTo>
                  <a:pt x="207369" y="196670"/>
                  <a:pt x="207292" y="184578"/>
                  <a:pt x="206201" y="172577"/>
                </a:cubicBezTo>
                <a:cubicBezTo>
                  <a:pt x="205574" y="165683"/>
                  <a:pt x="206721" y="158162"/>
                  <a:pt x="203625" y="151971"/>
                </a:cubicBezTo>
                <a:cubicBezTo>
                  <a:pt x="200367" y="145455"/>
                  <a:pt x="193323" y="141668"/>
                  <a:pt x="188171" y="136516"/>
                </a:cubicBezTo>
                <a:lnTo>
                  <a:pt x="180443" y="128789"/>
                </a:lnTo>
                <a:cubicBezTo>
                  <a:pt x="178746" y="123696"/>
                  <a:pt x="177257" y="116967"/>
                  <a:pt x="172716" y="113334"/>
                </a:cubicBezTo>
                <a:cubicBezTo>
                  <a:pt x="170596" y="111638"/>
                  <a:pt x="167417" y="111972"/>
                  <a:pt x="164989" y="110758"/>
                </a:cubicBezTo>
                <a:cubicBezTo>
                  <a:pt x="162220" y="109374"/>
                  <a:pt x="159837" y="107324"/>
                  <a:pt x="157261" y="105607"/>
                </a:cubicBezTo>
                <a:cubicBezTo>
                  <a:pt x="151131" y="87215"/>
                  <a:pt x="155122" y="94670"/>
                  <a:pt x="146958" y="82425"/>
                </a:cubicBezTo>
                <a:cubicBezTo>
                  <a:pt x="145968" y="76485"/>
                  <a:pt x="144979" y="65586"/>
                  <a:pt x="141807" y="59243"/>
                </a:cubicBezTo>
                <a:cubicBezTo>
                  <a:pt x="140422" y="56474"/>
                  <a:pt x="138372" y="54091"/>
                  <a:pt x="136655" y="51515"/>
                </a:cubicBezTo>
                <a:lnTo>
                  <a:pt x="128928" y="28333"/>
                </a:lnTo>
                <a:cubicBezTo>
                  <a:pt x="128069" y="25757"/>
                  <a:pt x="127858" y="22865"/>
                  <a:pt x="126352" y="20606"/>
                </a:cubicBezTo>
                <a:cubicBezTo>
                  <a:pt x="124635" y="18030"/>
                  <a:pt x="123889" y="14415"/>
                  <a:pt x="121201" y="12879"/>
                </a:cubicBezTo>
                <a:cubicBezTo>
                  <a:pt x="117400" y="10707"/>
                  <a:pt x="112615" y="11162"/>
                  <a:pt x="108322" y="10303"/>
                </a:cubicBezTo>
                <a:cubicBezTo>
                  <a:pt x="105746" y="8586"/>
                  <a:pt x="103423" y="6408"/>
                  <a:pt x="100594" y="5151"/>
                </a:cubicBezTo>
                <a:cubicBezTo>
                  <a:pt x="95632" y="2946"/>
                  <a:pt x="85140" y="0"/>
                  <a:pt x="85140" y="0"/>
                </a:cubicBezTo>
                <a:cubicBezTo>
                  <a:pt x="79211" y="988"/>
                  <a:pt x="68296" y="1982"/>
                  <a:pt x="61958" y="5151"/>
                </a:cubicBezTo>
                <a:cubicBezTo>
                  <a:pt x="59189" y="6535"/>
                  <a:pt x="56806" y="8586"/>
                  <a:pt x="54230" y="10303"/>
                </a:cubicBezTo>
                <a:cubicBezTo>
                  <a:pt x="48405" y="19040"/>
                  <a:pt x="51268" y="15841"/>
                  <a:pt x="46503" y="15455"/>
                </a:cubicBezTo>
                <a:close/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217" y="0"/>
            <a:ext cx="65151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300" dirty="0" err="1"/>
              <a:t>LHCb</a:t>
            </a:r>
            <a:endParaRPr lang="nl-NL" sz="3300" dirty="0"/>
          </a:p>
        </p:txBody>
      </p:sp>
      <p:pic>
        <p:nvPicPr>
          <p:cNvPr id="5" name="Picture 8" descr="T:\Federico\VisitService\General\Pics\LHCbDetectorlight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5619">
            <a:off x="6106633" y="324396"/>
            <a:ext cx="2580717" cy="13852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6" name="Rectangle 5"/>
          <p:cNvSpPr/>
          <p:nvPr/>
        </p:nvSpPr>
        <p:spPr>
          <a:xfrm>
            <a:off x="1550154" y="182121"/>
            <a:ext cx="200247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u="sng" dirty="0">
                <a:latin typeface="ArialMT" charset="0"/>
              </a:rPr>
              <a:t>LHC</a:t>
            </a:r>
            <a:r>
              <a:rPr lang="en-US" sz="1350" dirty="0">
                <a:latin typeface="ArialMT" charset="0"/>
              </a:rPr>
              <a:t> </a:t>
            </a:r>
            <a:r>
              <a:rPr lang="en-US" sz="1350" u="sng" dirty="0">
                <a:latin typeface="ArialMT" charset="0"/>
              </a:rPr>
              <a:t>b</a:t>
            </a:r>
            <a:r>
              <a:rPr lang="en-US" sz="1350" dirty="0">
                <a:latin typeface="ArialMT" charset="0"/>
              </a:rPr>
              <a:t>eauty experiment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79311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501" y="1510644"/>
            <a:ext cx="4261126" cy="2837791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/>
              <a:t>Teilchen </a:t>
            </a:r>
            <a:r>
              <a:rPr lang="nl-NL" sz="3225" dirty="0" smtClean="0"/>
              <a:t>wandeln sich </a:t>
            </a:r>
            <a:r>
              <a:rPr lang="nl-NL" sz="3225" dirty="0"/>
              <a:t>bei der </a:t>
            </a:r>
            <a:r>
              <a:rPr lang="nl-NL" sz="3225" dirty="0" smtClean="0"/>
              <a:t>Kollision in </a:t>
            </a:r>
            <a:r>
              <a:rPr lang="nl-NL" sz="3225" dirty="0"/>
              <a:t>andere </a:t>
            </a:r>
            <a:r>
              <a:rPr lang="nl-NL" sz="3225" dirty="0" smtClean="0"/>
              <a:t>Teilchen um, </a:t>
            </a:r>
            <a:r>
              <a:rPr lang="nl-NL" sz="3225" dirty="0"/>
              <a:t>die </a:t>
            </a:r>
            <a:r>
              <a:rPr lang="nl-NL" sz="3225" dirty="0" smtClean="0"/>
              <a:t>sich wieder umwandeln </a:t>
            </a:r>
            <a:r>
              <a:rPr lang="nl-NL" sz="3225" dirty="0"/>
              <a:t>usw…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1408" y="1510644"/>
            <a:ext cx="4401242" cy="283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19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/>
              <a:t>…die Magneten der </a:t>
            </a:r>
            <a:r>
              <a:rPr lang="nl-NL" sz="3225" dirty="0" err="1"/>
              <a:t>Detektoren</a:t>
            </a:r>
            <a:r>
              <a:rPr lang="nl-NL" sz="3225" dirty="0"/>
              <a:t> </a:t>
            </a:r>
            <a:r>
              <a:rPr lang="nl-NL" sz="3225" dirty="0" err="1"/>
              <a:t>lenken</a:t>
            </a:r>
            <a:r>
              <a:rPr lang="nl-NL" sz="3225" dirty="0"/>
              <a:t> die </a:t>
            </a:r>
            <a:r>
              <a:rPr lang="nl-NL" sz="3225" dirty="0" err="1"/>
              <a:t>Teilchen</a:t>
            </a:r>
            <a:r>
              <a:rPr lang="nl-NL" sz="3225" dirty="0"/>
              <a:t> </a:t>
            </a:r>
            <a:r>
              <a:rPr lang="nl-NL" sz="3225" dirty="0" err="1"/>
              <a:t>ab</a:t>
            </a:r>
            <a:r>
              <a:rPr lang="nl-NL" sz="3225" dirty="0"/>
              <a:t> </a:t>
            </a:r>
            <a:r>
              <a:rPr lang="nl-NL" sz="3225" dirty="0" err="1"/>
              <a:t>und</a:t>
            </a:r>
            <a:r>
              <a:rPr lang="nl-NL" sz="3225" dirty="0"/>
              <a:t> deren </a:t>
            </a:r>
            <a:r>
              <a:rPr lang="nl-NL" sz="3225" dirty="0" err="1"/>
              <a:t>Spur</a:t>
            </a:r>
            <a:r>
              <a:rPr lang="nl-NL" sz="3225" dirty="0"/>
              <a:t> </a:t>
            </a:r>
            <a:r>
              <a:rPr lang="nl-NL" sz="3225" dirty="0" err="1"/>
              <a:t>wird</a:t>
            </a:r>
            <a:r>
              <a:rPr lang="nl-NL" sz="3225" dirty="0"/>
              <a:t> </a:t>
            </a:r>
            <a:r>
              <a:rPr lang="nl-NL" sz="3225" dirty="0" err="1"/>
              <a:t>aufgezeichnet</a:t>
            </a:r>
            <a:r>
              <a:rPr lang="nl-NL" sz="3225" dirty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56" y="1153669"/>
            <a:ext cx="4738080" cy="24381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5949" y="2065082"/>
            <a:ext cx="4848051" cy="237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137605" y="763138"/>
            <a:ext cx="3609580" cy="331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575" dirty="0"/>
              <a:t>LHC generiert jedes Jahr:</a:t>
            </a:r>
          </a:p>
          <a:p>
            <a:pPr marL="0" lvl="1"/>
            <a:r>
              <a:rPr lang="de-DE" sz="1575" dirty="0"/>
              <a:t>25 </a:t>
            </a:r>
            <a:r>
              <a:rPr lang="de-DE" sz="1575" dirty="0" err="1"/>
              <a:t>Petabytes</a:t>
            </a:r>
            <a:r>
              <a:rPr lang="de-DE" sz="1575" dirty="0"/>
              <a:t> (25 </a:t>
            </a:r>
            <a:r>
              <a:rPr lang="de-DE" sz="1575" dirty="0" err="1"/>
              <a:t>Mio</a:t>
            </a:r>
            <a:r>
              <a:rPr lang="de-DE" sz="1575" dirty="0"/>
              <a:t> GB) experimental Daten. </a:t>
            </a:r>
          </a:p>
          <a:p>
            <a:pPr marL="0" lvl="1"/>
            <a:endParaRPr lang="de-DE" sz="900" dirty="0"/>
          </a:p>
          <a:p>
            <a:pPr marL="0" lvl="1"/>
            <a:r>
              <a:rPr lang="de-DE" sz="1575" dirty="0"/>
              <a:t>CERN </a:t>
            </a:r>
            <a:r>
              <a:rPr lang="de-CH" sz="1575" dirty="0"/>
              <a:t>Rechenkapazität: </a:t>
            </a:r>
            <a:endParaRPr lang="de-CH" sz="1575" dirty="0" smtClean="0"/>
          </a:p>
          <a:p>
            <a:pPr marL="0" lvl="1"/>
            <a:r>
              <a:rPr lang="de-CH" sz="1575" dirty="0" smtClean="0"/>
              <a:t>150.000 Prozessoren (+60.000 in HU)</a:t>
            </a:r>
            <a:endParaRPr lang="de-CH" sz="1575" dirty="0"/>
          </a:p>
          <a:p>
            <a:pPr marL="0" lvl="1"/>
            <a:endParaRPr lang="de-CH" sz="900" dirty="0"/>
          </a:p>
          <a:p>
            <a:pPr marL="0" lvl="1"/>
            <a:r>
              <a:rPr lang="de-CH" sz="1575" dirty="0"/>
              <a:t>CERN Speicherkapazität:</a:t>
            </a:r>
          </a:p>
          <a:p>
            <a:pPr marL="0" lvl="1"/>
            <a:r>
              <a:rPr lang="de-CH" sz="1575" dirty="0" smtClean="0"/>
              <a:t>170 </a:t>
            </a:r>
            <a:r>
              <a:rPr lang="de-CH" sz="1575" dirty="0" err="1"/>
              <a:t>Petabyte</a:t>
            </a:r>
            <a:r>
              <a:rPr lang="de-CH" sz="1575" dirty="0"/>
              <a:t> auf Tape</a:t>
            </a:r>
            <a:endParaRPr lang="de-DE" sz="1575" dirty="0"/>
          </a:p>
          <a:p>
            <a:pPr marL="0" lvl="1"/>
            <a:endParaRPr lang="de-DE" sz="900" dirty="0"/>
          </a:p>
          <a:p>
            <a:pPr marL="0" lvl="1"/>
            <a:r>
              <a:rPr lang="de-DE" sz="1575" dirty="0"/>
              <a:t>Nur 20% der notwendigen Rechenleistung im CERN; </a:t>
            </a:r>
          </a:p>
          <a:p>
            <a:pPr marL="0" lvl="1"/>
            <a:endParaRPr lang="de-DE" sz="900" dirty="0"/>
          </a:p>
          <a:p>
            <a:pPr marL="0" lvl="1"/>
            <a:r>
              <a:rPr lang="de-DE" sz="1575" dirty="0"/>
              <a:t>Lösung: Worldwide Computing </a:t>
            </a:r>
            <a:r>
              <a:rPr lang="de-DE" sz="1575" dirty="0" err="1"/>
              <a:t>Grid</a:t>
            </a:r>
            <a:r>
              <a:rPr lang="de-DE" sz="1575" dirty="0"/>
              <a:t> (ca. 175 Rechenzentren weltweit)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71" y="1137218"/>
            <a:ext cx="3714281" cy="2476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3" descr="http://mediaarchive.cern.ch/MediaArchive/Photo/Public/2006/0610004/0610004_02/0610004_02-A4-at-144-dp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4283">
            <a:off x="1960250" y="815338"/>
            <a:ext cx="2373935" cy="35631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8164018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 err="1"/>
              <a:t>Detektoren</a:t>
            </a:r>
            <a:r>
              <a:rPr lang="nl-NL" sz="3225" dirty="0"/>
              <a:t> </a:t>
            </a:r>
            <a:r>
              <a:rPr lang="nl-NL" sz="3225" dirty="0" err="1"/>
              <a:t>sammeln</a:t>
            </a:r>
            <a:r>
              <a:rPr lang="nl-NL" sz="3225" dirty="0"/>
              <a:t> </a:t>
            </a:r>
            <a:r>
              <a:rPr lang="nl-NL" sz="3225" dirty="0" err="1"/>
              <a:t>Unmengen</a:t>
            </a:r>
            <a:r>
              <a:rPr lang="nl-NL" sz="3225" dirty="0"/>
              <a:t> </a:t>
            </a:r>
            <a:r>
              <a:rPr lang="nl-NL" sz="3225" dirty="0" err="1"/>
              <a:t>an</a:t>
            </a:r>
            <a:r>
              <a:rPr lang="nl-NL" sz="3225" dirty="0"/>
              <a:t> Daten</a:t>
            </a:r>
          </a:p>
        </p:txBody>
      </p:sp>
      <p:pic>
        <p:nvPicPr>
          <p:cNvPr id="3" name="Picture 4" descr="http://mediaarchive.cern.ch/MediaArchive/Photo/Public/2006/0610046/0610046_01/0610046_01-A4-at-144-d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0206">
            <a:off x="1147974" y="1032513"/>
            <a:ext cx="2256634" cy="33839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5160">
            <a:off x="819685" y="1475839"/>
            <a:ext cx="3647836" cy="24326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6722">
            <a:off x="865485" y="1142603"/>
            <a:ext cx="3208422" cy="31526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7292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4633" y="399420"/>
            <a:ext cx="2508050" cy="2084816"/>
          </a:xfrm>
          <a:prstGeom prst="rect">
            <a:avLst/>
          </a:prstGeom>
        </p:spPr>
      </p:pic>
      <p:pic>
        <p:nvPicPr>
          <p:cNvPr id="7" name="Picture 1" descr="Untitled4.png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652" y="639180"/>
            <a:ext cx="2427529" cy="2044458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557189_147753308694637_955698490_n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4241">
            <a:off x="5772763" y="2578223"/>
            <a:ext cx="2711966" cy="17995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7021018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 err="1"/>
              <a:t>Higgs</a:t>
            </a:r>
            <a:r>
              <a:rPr lang="nl-NL" sz="3225" dirty="0"/>
              <a:t> Boson </a:t>
            </a:r>
            <a:r>
              <a:rPr lang="nl-NL" sz="3225" dirty="0" err="1"/>
              <a:t>gefunden</a:t>
            </a:r>
            <a:r>
              <a:rPr lang="nl-NL" sz="3225" dirty="0"/>
              <a:t>!</a:t>
            </a:r>
          </a:p>
        </p:txBody>
      </p:sp>
      <p:pic>
        <p:nvPicPr>
          <p:cNvPr id="10" name="Image 9" descr="P1080425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2241">
            <a:off x="3736473" y="1803592"/>
            <a:ext cx="1715058" cy="9506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8814">
            <a:off x="895816" y="2761422"/>
            <a:ext cx="2445271" cy="1632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273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Fig2-eemm_run195099_evt137440354_ispy_3d-annotated-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58" y="668445"/>
            <a:ext cx="3619715" cy="2316471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066642" y="3131068"/>
            <a:ext cx="3241331" cy="323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152460"/>
                </a:solidFill>
                <a:ea typeface="Optima" charset="0"/>
                <a:cs typeface="Optima" charset="0"/>
              </a:rPr>
              <a:t>Higgs candidate: H-&gt;ZZ-&gt; 2e2μ</a:t>
            </a:r>
          </a:p>
        </p:txBody>
      </p:sp>
      <p:pic>
        <p:nvPicPr>
          <p:cNvPr id="8" name="Picture 7" descr="run204769_evt71902630_VP1Base.png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004" y="668446"/>
            <a:ext cx="3567868" cy="2316472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755253" y="3131068"/>
            <a:ext cx="3194903" cy="323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152460"/>
                </a:solidFill>
                <a:effectLst/>
                <a:ea typeface="Optima" charset="0"/>
                <a:cs typeface="Optima" charset="0"/>
              </a:defRPr>
            </a:lvl1pPr>
          </a:lstStyle>
          <a:p>
            <a:pPr algn="ctr"/>
            <a:r>
              <a:rPr lang="en-US" sz="1500" dirty="0"/>
              <a:t>Higgs candidate: H-&gt;ZZ-&gt; 4μ</a:t>
            </a:r>
          </a:p>
        </p:txBody>
      </p:sp>
      <p:cxnSp>
        <p:nvCxnSpPr>
          <p:cNvPr id="11" name="Straight Arrow Connector 10"/>
          <p:cNvCxnSpPr>
            <a:endCxn id="22" idx="3"/>
          </p:cNvCxnSpPr>
          <p:nvPr/>
        </p:nvCxnSpPr>
        <p:spPr>
          <a:xfrm flipH="1">
            <a:off x="2192490" y="3431150"/>
            <a:ext cx="659690" cy="274327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852179" y="3418358"/>
            <a:ext cx="379771" cy="312875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581829" y="3431149"/>
            <a:ext cx="146222" cy="471056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961600" y="3431150"/>
            <a:ext cx="172798" cy="196954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65395" y="3555436"/>
            <a:ext cx="6270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>
                <a:solidFill>
                  <a:schemeClr val="accent5"/>
                </a:solidFill>
              </a:rPr>
              <a:t>Higgs</a:t>
            </a:r>
          </a:p>
        </p:txBody>
      </p:sp>
      <p:pic>
        <p:nvPicPr>
          <p:cNvPr id="23" name="Picture 22" descr="higgs_boson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137" y="3832436"/>
            <a:ext cx="436899" cy="395940"/>
          </a:xfrm>
          <a:prstGeom prst="rect">
            <a:avLst/>
          </a:prstGeom>
        </p:spPr>
      </p:pic>
      <p:pic>
        <p:nvPicPr>
          <p:cNvPr id="25" name="Picture 24" descr="Z-boson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149" y="3984821"/>
            <a:ext cx="312119" cy="303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2500375" y="3731233"/>
            <a:ext cx="5854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2x Z</a:t>
            </a:r>
            <a:r>
              <a:rPr lang="en-US" sz="1350" baseline="30000" dirty="0">
                <a:solidFill>
                  <a:schemeClr val="accent5"/>
                </a:solidFill>
              </a:rPr>
              <a:t>0</a:t>
            </a:r>
          </a:p>
        </p:txBody>
      </p:sp>
      <p:pic>
        <p:nvPicPr>
          <p:cNvPr id="27" name="Picture 26" descr="Z-boson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708" y="4076744"/>
            <a:ext cx="312119" cy="303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Picture 29" descr="electron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287" y="4180928"/>
            <a:ext cx="228542" cy="214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TextBox 30"/>
          <p:cNvSpPr txBox="1"/>
          <p:nvPr/>
        </p:nvSpPr>
        <p:spPr>
          <a:xfrm>
            <a:off x="3130277" y="3891906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>
                <a:solidFill>
                  <a:schemeClr val="accent5"/>
                </a:solidFill>
              </a:rPr>
              <a:t>2x </a:t>
            </a:r>
            <a:r>
              <a:rPr lang="en-US" sz="1350" dirty="0" err="1">
                <a:solidFill>
                  <a:schemeClr val="accent5"/>
                </a:solidFill>
              </a:rPr>
              <a:t>Elektron</a:t>
            </a:r>
            <a:endParaRPr lang="en-US" sz="1350" dirty="0">
              <a:solidFill>
                <a:schemeClr val="accent5"/>
              </a:solidFill>
            </a:endParaRPr>
          </a:p>
        </p:txBody>
      </p:sp>
      <p:pic>
        <p:nvPicPr>
          <p:cNvPr id="34" name="Picture 33" descr="electron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780" y="4245992"/>
            <a:ext cx="228542" cy="214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 descr="muon.g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372" y="3832436"/>
            <a:ext cx="302420" cy="321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/>
          <p:cNvSpPr txBox="1"/>
          <p:nvPr/>
        </p:nvSpPr>
        <p:spPr>
          <a:xfrm>
            <a:off x="4077931" y="3575870"/>
            <a:ext cx="8386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2x </a:t>
            </a:r>
            <a:r>
              <a:rPr lang="en-US" sz="1350" dirty="0" err="1">
                <a:solidFill>
                  <a:schemeClr val="accent5"/>
                </a:solidFill>
              </a:rPr>
              <a:t>Myon</a:t>
            </a:r>
            <a:endParaRPr lang="en-US" sz="1350" dirty="0">
              <a:solidFill>
                <a:schemeClr val="accent5"/>
              </a:solidFill>
            </a:endParaRPr>
          </a:p>
        </p:txBody>
      </p:sp>
      <p:pic>
        <p:nvPicPr>
          <p:cNvPr id="39" name="Picture 38" descr="muon.g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931" y="3975718"/>
            <a:ext cx="302420" cy="321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" name="Title 1"/>
          <p:cNvSpPr txBox="1">
            <a:spLocks/>
          </p:cNvSpPr>
          <p:nvPr/>
        </p:nvSpPr>
        <p:spPr>
          <a:xfrm>
            <a:off x="-1439" y="0"/>
            <a:ext cx="7021018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/>
              <a:t>Higgs Boson </a:t>
            </a:r>
            <a:r>
              <a:rPr lang="nl-NL" sz="3225" dirty="0" smtClean="0"/>
              <a:t>Umwandlung </a:t>
            </a:r>
            <a:r>
              <a:rPr lang="nl-NL" sz="3225" dirty="0"/>
              <a:t>(visualisiert)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04.03.2019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CERN-Exkursion IKTP TU Dresden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67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2" grpId="0"/>
      <p:bldP spid="26" grpId="0"/>
      <p:bldP spid="31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011" y="815816"/>
            <a:ext cx="2446163" cy="34272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9675" y="449222"/>
            <a:ext cx="2503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7200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1954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350" y="8975"/>
            <a:ext cx="645419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Der Name CERN blieb erhalten...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40799" y="2038483"/>
            <a:ext cx="2754795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  <a:t>Organisation</a:t>
            </a:r>
            <a:b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</a:br>
            <a: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  <a:t>Européenne pour </a:t>
            </a:r>
          </a:p>
          <a:p>
            <a:pPr algn="r">
              <a:lnSpc>
                <a:spcPct val="150000"/>
              </a:lnSpc>
            </a:pPr>
            <a: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  <a:t>la Recherche</a:t>
            </a:r>
            <a:b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</a:br>
            <a:r>
              <a:rPr lang="fr-FR" sz="2550" spc="-113" dirty="0">
                <a:solidFill>
                  <a:srgbClr val="528CF4"/>
                </a:solidFill>
                <a:latin typeface="Calibri" pitchFamily="34" charset="0"/>
              </a:rPr>
              <a:t>Nucléaire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01215" y="2038483"/>
            <a:ext cx="2754795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550" spc="-113" dirty="0" err="1">
                <a:solidFill>
                  <a:srgbClr val="4576D0"/>
                </a:solidFill>
                <a:latin typeface="Calibri" pitchFamily="34" charset="0"/>
              </a:rPr>
              <a:t>European</a:t>
            </a:r>
            <a: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  <a:t/>
            </a:r>
            <a:b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</a:br>
            <a:r>
              <a:rPr lang="fr-FR" sz="2550" spc="-113" dirty="0" err="1">
                <a:solidFill>
                  <a:srgbClr val="4576D0"/>
                </a:solidFill>
                <a:latin typeface="Calibri" pitchFamily="34" charset="0"/>
              </a:rPr>
              <a:t>Organization</a:t>
            </a:r>
            <a: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  <a:t> for</a:t>
            </a:r>
            <a:b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</a:br>
            <a:r>
              <a:rPr lang="fr-FR" sz="2550" spc="-113" dirty="0" err="1">
                <a:solidFill>
                  <a:srgbClr val="4576D0"/>
                </a:solidFill>
                <a:latin typeface="Calibri" pitchFamily="34" charset="0"/>
              </a:rPr>
              <a:t>Nuclear</a:t>
            </a:r>
            <a: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  <a:t/>
            </a:r>
            <a:br>
              <a:rPr lang="fr-FR" sz="2550" spc="-113" dirty="0">
                <a:solidFill>
                  <a:srgbClr val="4576D0"/>
                </a:solidFill>
                <a:latin typeface="Calibri" pitchFamily="34" charset="0"/>
              </a:rPr>
            </a:br>
            <a:r>
              <a:rPr lang="fr-FR" sz="2550" spc="-113" dirty="0" err="1">
                <a:solidFill>
                  <a:srgbClr val="4576D0"/>
                </a:solidFill>
                <a:latin typeface="Calibri" pitchFamily="34" charset="0"/>
              </a:rPr>
              <a:t>Research</a:t>
            </a:r>
            <a:endParaRPr lang="fr-FR" sz="2550" spc="-113" dirty="0">
              <a:solidFill>
                <a:srgbClr val="4576D0"/>
              </a:solidFill>
              <a:latin typeface="Calibri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295594" y="2134044"/>
            <a:ext cx="5009" cy="22513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68210" y="1554201"/>
            <a:ext cx="366478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/>
              <a:t>12 </a:t>
            </a:r>
            <a:r>
              <a:rPr lang="en-US" sz="3000" dirty="0" err="1"/>
              <a:t>Staaten</a:t>
            </a:r>
            <a:r>
              <a:rPr lang="en-US" sz="3000" dirty="0"/>
              <a:t> </a:t>
            </a:r>
            <a:r>
              <a:rPr lang="en-US" sz="3000" dirty="0" err="1"/>
              <a:t>gründen</a:t>
            </a:r>
            <a:r>
              <a:rPr lang="en-US" sz="3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516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5095" y="497318"/>
            <a:ext cx="6213005" cy="394241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313" y="0"/>
            <a:ext cx="7021018" cy="482203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25" dirty="0" err="1"/>
              <a:t>Aufbau</a:t>
            </a:r>
            <a:r>
              <a:rPr lang="nl-NL" sz="3225" dirty="0"/>
              <a:t> </a:t>
            </a:r>
            <a:r>
              <a:rPr lang="nl-NL" sz="3225" dirty="0" err="1"/>
              <a:t>eines</a:t>
            </a:r>
            <a:r>
              <a:rPr lang="nl-NL" sz="3225" dirty="0"/>
              <a:t> </a:t>
            </a:r>
            <a:r>
              <a:rPr lang="nl-NL" sz="3225" dirty="0" err="1"/>
              <a:t>Detektors</a:t>
            </a:r>
            <a:r>
              <a:rPr lang="nl-NL" sz="3225" dirty="0"/>
              <a:t> (ATLAS)</a:t>
            </a:r>
          </a:p>
        </p:txBody>
      </p:sp>
    </p:spTree>
    <p:extLst>
      <p:ext uri="{BB962C8B-B14F-4D97-AF65-F5344CB8AC3E}">
        <p14:creationId xmlns:p14="http://schemas.microsoft.com/office/powerpoint/2010/main" val="8937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Forschung im Weltraum</a:t>
            </a:r>
          </a:p>
        </p:txBody>
      </p:sp>
      <p:sp>
        <p:nvSpPr>
          <p:cNvPr id="4" name="Date Placeholder 5"/>
          <p:cNvSpPr txBox="1">
            <a:spLocks/>
          </p:cNvSpPr>
          <p:nvPr/>
        </p:nvSpPr>
        <p:spPr bwMode="auto">
          <a:xfrm>
            <a:off x="634305" y="592733"/>
            <a:ext cx="4648196" cy="13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650" dirty="0">
                <a:solidFill>
                  <a:srgbClr val="528CF4"/>
                </a:solidFill>
                <a:latin typeface="+mn-lt"/>
              </a:rPr>
              <a:t>AMS02 (Alpha Magnetic Spectrometer)</a:t>
            </a:r>
          </a:p>
          <a:p>
            <a:pPr eaLnBrk="1" hangingPunct="1">
              <a:defRPr/>
            </a:pPr>
            <a:endParaRPr lang="en-US" sz="600" dirty="0">
              <a:solidFill>
                <a:srgbClr val="528CF4"/>
              </a:solidFill>
              <a:latin typeface="+mn-lt"/>
            </a:endParaRPr>
          </a:p>
          <a:p>
            <a:pPr marL="257175" indent="-257175" eaLnBrk="1" hangingPunct="1">
              <a:buFont typeface="Courier New" pitchFamily="49" charset="0"/>
              <a:buChar char="o"/>
              <a:defRPr/>
            </a:pPr>
            <a:r>
              <a:rPr lang="en-US" sz="1650" dirty="0" err="1">
                <a:latin typeface="+mn-lt"/>
              </a:rPr>
              <a:t>Im</a:t>
            </a:r>
            <a:r>
              <a:rPr lang="en-US" sz="1650" dirty="0">
                <a:latin typeface="+mn-lt"/>
              </a:rPr>
              <a:t> CERN </a:t>
            </a:r>
            <a:r>
              <a:rPr lang="en-US" sz="1650" dirty="0" err="1">
                <a:latin typeface="+mn-lt"/>
              </a:rPr>
              <a:t>konstruiert</a:t>
            </a:r>
            <a:r>
              <a:rPr lang="en-US" sz="1650" dirty="0">
                <a:latin typeface="+mn-lt"/>
              </a:rPr>
              <a:t> &amp; von </a:t>
            </a:r>
            <a:r>
              <a:rPr lang="en-US" sz="1650" dirty="0" err="1">
                <a:latin typeface="+mn-lt"/>
              </a:rPr>
              <a:t>hier</a:t>
            </a:r>
            <a:r>
              <a:rPr lang="en-US" sz="1650" dirty="0">
                <a:latin typeface="+mn-lt"/>
              </a:rPr>
              <a:t> </a:t>
            </a:r>
            <a:r>
              <a:rPr lang="en-US" sz="1650" dirty="0" err="1">
                <a:latin typeface="+mn-lt"/>
              </a:rPr>
              <a:t>überwacht</a:t>
            </a:r>
            <a:endParaRPr lang="en-US" sz="1650" dirty="0">
              <a:latin typeface="+mn-lt"/>
            </a:endParaRPr>
          </a:p>
          <a:p>
            <a:pPr marL="257175" indent="-257175" eaLnBrk="1" hangingPunct="1">
              <a:buFont typeface="Courier New" pitchFamily="49" charset="0"/>
              <a:buChar char="o"/>
              <a:defRPr/>
            </a:pPr>
            <a:r>
              <a:rPr lang="en-US" sz="1650" dirty="0" err="1">
                <a:latin typeface="+mn-lt"/>
              </a:rPr>
              <a:t>Seit</a:t>
            </a:r>
            <a:r>
              <a:rPr lang="en-US" sz="1650" dirty="0">
                <a:latin typeface="+mn-lt"/>
              </a:rPr>
              <a:t> 2011 auf der ISS </a:t>
            </a:r>
            <a:r>
              <a:rPr lang="en-US" sz="1650" dirty="0" err="1">
                <a:latin typeface="+mn-lt"/>
              </a:rPr>
              <a:t>installiert</a:t>
            </a:r>
            <a:endParaRPr lang="de-CH" sz="1650" dirty="0">
              <a:latin typeface="+mn-lt"/>
            </a:endParaRPr>
          </a:p>
          <a:p>
            <a:pPr marL="257175" indent="-257175" eaLnBrk="1" hangingPunct="1">
              <a:buFont typeface="Courier New" pitchFamily="49" charset="0"/>
              <a:buChar char="o"/>
              <a:defRPr/>
            </a:pPr>
            <a:r>
              <a:rPr lang="de-CH" sz="1650" dirty="0">
                <a:latin typeface="+mn-lt"/>
              </a:rPr>
              <a:t>Zur Erforschung von Dunkler &amp; Antimaterie</a:t>
            </a:r>
            <a:endParaRPr lang="en-US" sz="1650" dirty="0">
              <a:latin typeface="+mn-lt"/>
            </a:endParaRPr>
          </a:p>
          <a:p>
            <a:pPr marL="257175" indent="-257175" eaLnBrk="1" hangingPunct="1">
              <a:buFont typeface="Courier New" pitchFamily="49" charset="0"/>
              <a:buChar char="o"/>
              <a:defRPr/>
            </a:pPr>
            <a:endParaRPr lang="en-US" sz="165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92" y="1789042"/>
            <a:ext cx="4704409" cy="2646230"/>
          </a:xfrm>
          <a:prstGeom prst="rect">
            <a:avLst/>
          </a:prstGeom>
        </p:spPr>
      </p:pic>
      <p:pic>
        <p:nvPicPr>
          <p:cNvPr id="6" name="Picture 3" descr="T:\Federico\VisitService\General\Pics\AMS_detecto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1174">
            <a:off x="5717172" y="2382170"/>
            <a:ext cx="2608333" cy="17342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063" y="487817"/>
            <a:ext cx="1995566" cy="13357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Oval 8"/>
          <p:cNvSpPr/>
          <p:nvPr/>
        </p:nvSpPr>
        <p:spPr>
          <a:xfrm>
            <a:off x="751723" y="2931060"/>
            <a:ext cx="1163612" cy="770120"/>
          </a:xfrm>
          <a:prstGeom prst="ellipse">
            <a:avLst/>
          </a:prstGeom>
          <a:noFill/>
          <a:ln w="28575">
            <a:solidFill>
              <a:srgbClr val="FF93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5870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8632" y="621633"/>
            <a:ext cx="380905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</a:rPr>
              <a:t>Und was </a:t>
            </a:r>
            <a:r>
              <a:rPr lang="en-US" sz="3300" dirty="0" err="1">
                <a:solidFill>
                  <a:schemeClr val="bg1"/>
                </a:solidFill>
              </a:rPr>
              <a:t>bringt</a:t>
            </a:r>
            <a:r>
              <a:rPr lang="en-US" sz="3300" dirty="0">
                <a:solidFill>
                  <a:schemeClr val="bg1"/>
                </a:solidFill>
              </a:rPr>
              <a:t> das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3287" y="3423642"/>
            <a:ext cx="305724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>
                <a:solidFill>
                  <a:schemeClr val="bg1"/>
                </a:solidFill>
              </a:rPr>
              <a:t>mir</a:t>
            </a:r>
            <a:r>
              <a:rPr lang="en-US" sz="3300" dirty="0">
                <a:solidFill>
                  <a:schemeClr val="bg1"/>
                </a:solidFill>
              </a:rPr>
              <a:t> </a:t>
            </a:r>
            <a:r>
              <a:rPr lang="en-US" sz="3300" dirty="0" err="1">
                <a:solidFill>
                  <a:schemeClr val="bg1"/>
                </a:solidFill>
              </a:rPr>
              <a:t>persönlich</a:t>
            </a:r>
            <a:r>
              <a:rPr lang="en-US" sz="3300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3308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p-blogger.com/wp-content/uploads/2007/11/next-comput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1687">
            <a:off x="6107215" y="2682528"/>
            <a:ext cx="2040384" cy="13572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50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3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>
                <a:solidFill>
                  <a:srgbClr val="528CF4"/>
                </a:solidFill>
              </a:rPr>
              <a:t>Anwendungen: </a:t>
            </a:r>
            <a:r>
              <a:rPr lang="de-DE" sz="3150" dirty="0"/>
              <a:t>das World Wide Web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17574" y="860138"/>
            <a:ext cx="3496949" cy="144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575" dirty="0"/>
              <a:t>Entwickelt 1989 </a:t>
            </a:r>
            <a:r>
              <a:rPr lang="de-DE" sz="1575"/>
              <a:t>um </a:t>
            </a:r>
            <a:r>
              <a:rPr lang="de-DE" sz="1575" smtClean="0"/>
              <a:t>den Austausch </a:t>
            </a:r>
            <a:r>
              <a:rPr lang="de-DE" sz="1575" dirty="0"/>
              <a:t>von Ergebnissen zwischen Physikern zu erleichtern</a:t>
            </a:r>
          </a:p>
          <a:p>
            <a:pPr marL="0" lvl="1"/>
            <a:endParaRPr lang="de-DE" sz="900" dirty="0"/>
          </a:p>
          <a:p>
            <a:pPr marL="0" lvl="1"/>
            <a:r>
              <a:rPr lang="de-DE" sz="1575" dirty="0"/>
              <a:t>Gratis der Menschheit zur Verfügung gestellt!</a:t>
            </a:r>
          </a:p>
        </p:txBody>
      </p:sp>
      <p:pic>
        <p:nvPicPr>
          <p:cNvPr id="5" name="Picture 2" descr="http://mediaarchive.cern.ch/MediaArchive/Photo/Public/1994/9407011/9407011_31/9407011_31-A4-at-144-dp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176" y="1043746"/>
            <a:ext cx="3925556" cy="25181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 rot="21280117">
            <a:off x="728753" y="3446221"/>
            <a:ext cx="3618402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050" dirty="0">
                <a:latin typeface="Calibri" pitchFamily="34" charset="0"/>
              </a:rPr>
              <a:t>Sir Tim Berners-Lee, Erfinder </a:t>
            </a:r>
            <a:r>
              <a:rPr lang="de-DE" sz="1050">
                <a:latin typeface="Calibri" pitchFamily="34" charset="0"/>
              </a:rPr>
              <a:t>des WWW</a:t>
            </a:r>
            <a:endParaRPr lang="de-DE" sz="1050" dirty="0">
              <a:latin typeface="Calibri" pitchFamily="34" charset="0"/>
            </a:endParaRPr>
          </a:p>
        </p:txBody>
      </p:sp>
      <p:sp>
        <p:nvSpPr>
          <p:cNvPr id="7" name="Date Placeholder 5"/>
          <p:cNvSpPr txBox="1">
            <a:spLocks/>
          </p:cNvSpPr>
          <p:nvPr/>
        </p:nvSpPr>
        <p:spPr bwMode="auto">
          <a:xfrm>
            <a:off x="1991306" y="3933401"/>
            <a:ext cx="2359819" cy="45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i="1" dirty="0">
                <a:solidFill>
                  <a:srgbClr val="0066FF"/>
                </a:solidFill>
                <a:latin typeface="+mn-lt"/>
              </a:rPr>
              <a:t>http://info.cern.ch</a:t>
            </a:r>
          </a:p>
        </p:txBody>
      </p:sp>
    </p:spTree>
    <p:extLst>
      <p:ext uri="{BB962C8B-B14F-4D97-AF65-F5344CB8AC3E}">
        <p14:creationId xmlns:p14="http://schemas.microsoft.com/office/powerpoint/2010/main" val="167830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4369" y="693349"/>
            <a:ext cx="2030592" cy="163265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3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>
                <a:solidFill>
                  <a:srgbClr val="528CF4"/>
                </a:solidFill>
              </a:rPr>
              <a:t>Anwendungen: </a:t>
            </a:r>
            <a:r>
              <a:rPr lang="de-DE" sz="3150" dirty="0"/>
              <a:t>Touchscreen &amp; Maus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6197" y="2826599"/>
            <a:ext cx="5060032" cy="130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575" dirty="0"/>
              <a:t>Bent Stumpe und Frank </a:t>
            </a:r>
            <a:r>
              <a:rPr lang="de-DE" sz="1575" dirty="0" err="1"/>
              <a:t>Bech</a:t>
            </a:r>
            <a:r>
              <a:rPr lang="de-DE" sz="1575" dirty="0"/>
              <a:t> entwickelten 1973 neue Technologien für den komplexen SPS Kontrollraum:</a:t>
            </a:r>
          </a:p>
          <a:p>
            <a:pPr marL="257175" lvl="1" indent="-257175">
              <a:buFont typeface="Wingdings" charset="2"/>
              <a:buChar char="§"/>
            </a:pPr>
            <a:r>
              <a:rPr lang="de-DE" sz="1575" dirty="0"/>
              <a:t>Kapazitiver Touchscreen</a:t>
            </a:r>
          </a:p>
          <a:p>
            <a:pPr marL="257175" lvl="1" indent="-257175">
              <a:buFont typeface="Wingdings" charset="2"/>
              <a:buChar char="§"/>
            </a:pPr>
            <a:r>
              <a:rPr lang="de-DE" sz="1575" dirty="0"/>
              <a:t>“</a:t>
            </a:r>
            <a:r>
              <a:rPr lang="de-DE" sz="1575" dirty="0" err="1"/>
              <a:t>Tracker</a:t>
            </a:r>
            <a:r>
              <a:rPr lang="de-DE" sz="1575" dirty="0"/>
              <a:t> Ball“ &gt; Vorläufer der Maus</a:t>
            </a:r>
          </a:p>
          <a:p>
            <a:pPr marL="257175" lvl="1" indent="-257175">
              <a:buFont typeface="Wingdings" charset="2"/>
              <a:buChar char="§"/>
            </a:pPr>
            <a:r>
              <a:rPr lang="de-DE" sz="1575" dirty="0"/>
              <a:t>Programmierbare Tasten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787" y="1044812"/>
            <a:ext cx="1833173" cy="2749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18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 rot="438497">
            <a:off x="6326830" y="3644753"/>
            <a:ext cx="204770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050" dirty="0">
                <a:latin typeface="Calibri" pitchFamily="34" charset="0"/>
              </a:rPr>
              <a:t>Bent Stumpe mit einem </a:t>
            </a:r>
            <a:r>
              <a:rPr lang="de-DE" sz="1050" dirty="0" err="1">
                <a:latin typeface="Calibri" pitchFamily="34" charset="0"/>
              </a:rPr>
              <a:t>Protypen</a:t>
            </a:r>
            <a:endParaRPr lang="de-DE" sz="1050" dirty="0">
              <a:latin typeface="Calibri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96197" y="2274350"/>
            <a:ext cx="204770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050" dirty="0">
                <a:latin typeface="Calibri" pitchFamily="34" charset="0"/>
              </a:rPr>
              <a:t>Touch Terminal 1980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473851" y="2278256"/>
            <a:ext cx="18639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sz="1050">
                <a:latin typeface="Calibri" pitchFamily="34" charset="0"/>
              </a:rPr>
              <a:t>Bowlingkugel als </a:t>
            </a:r>
            <a:r>
              <a:rPr lang="de-DE" sz="1050" dirty="0" err="1">
                <a:latin typeface="Calibri" pitchFamily="34" charset="0"/>
              </a:rPr>
              <a:t>Tracker</a:t>
            </a:r>
            <a:r>
              <a:rPr lang="de-DE" sz="1050" dirty="0">
                <a:latin typeface="Calibri" pitchFamily="34" charset="0"/>
              </a:rPr>
              <a:t> Ball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145" y="693349"/>
            <a:ext cx="2016326" cy="163265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340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5"/>
          <p:cNvSpPr txBox="1">
            <a:spLocks/>
          </p:cNvSpPr>
          <p:nvPr/>
        </p:nvSpPr>
        <p:spPr bwMode="auto">
          <a:xfrm>
            <a:off x="523336" y="663033"/>
            <a:ext cx="8367622" cy="1322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spcAft>
                <a:spcPts val="450"/>
              </a:spcAft>
              <a:buNone/>
            </a:pPr>
            <a:r>
              <a:rPr lang="en-US" altLang="en-US" sz="1800" dirty="0" err="1">
                <a:latin typeface="+mn-lt"/>
              </a:rPr>
              <a:t>Supraleitende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Magneten</a:t>
            </a:r>
            <a:r>
              <a:rPr lang="en-US" altLang="en-US" sz="1800" dirty="0">
                <a:latin typeface="+mn-lt"/>
              </a:rPr>
              <a:t> und </a:t>
            </a:r>
            <a:r>
              <a:rPr lang="en-US" altLang="en-US" sz="1800" dirty="0" err="1">
                <a:latin typeface="+mn-lt"/>
              </a:rPr>
              <a:t>andere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Magnettechnologie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für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präziser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Diagnostik</a:t>
            </a:r>
            <a:r>
              <a:rPr lang="en-US" altLang="en-US" sz="1800" dirty="0">
                <a:latin typeface="+mn-lt"/>
              </a:rPr>
              <a:t>:</a:t>
            </a:r>
          </a:p>
          <a:p>
            <a:pPr marL="464344" indent="-296466">
              <a:lnSpc>
                <a:spcPct val="110000"/>
              </a:lnSpc>
              <a:spcBef>
                <a:spcPct val="0"/>
              </a:spcBef>
              <a:spcAft>
                <a:spcPts val="450"/>
              </a:spcAft>
              <a:buFont typeface="Courier New" charset="0"/>
              <a:buChar char="o"/>
            </a:pPr>
            <a:r>
              <a:rPr lang="en-US" altLang="en-US" sz="1800" i="1" dirty="0">
                <a:latin typeface="+mn-lt"/>
              </a:rPr>
              <a:t>MRT </a:t>
            </a:r>
            <a:r>
              <a:rPr lang="en-US" altLang="en-US" sz="1800" dirty="0">
                <a:latin typeface="+mn-lt"/>
              </a:rPr>
              <a:t>– Magnet </a:t>
            </a:r>
            <a:r>
              <a:rPr lang="en-US" altLang="en-US" sz="1800" dirty="0" err="1">
                <a:latin typeface="+mn-lt"/>
              </a:rPr>
              <a:t>Resonanz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 err="1">
                <a:latin typeface="+mn-lt"/>
              </a:rPr>
              <a:t>Tomographie</a:t>
            </a:r>
            <a:r>
              <a:rPr lang="en-US" altLang="en-US" sz="1800" dirty="0">
                <a:latin typeface="+mn-lt"/>
              </a:rPr>
              <a:t> </a:t>
            </a:r>
          </a:p>
          <a:p>
            <a:pPr marL="464344" indent="-296466">
              <a:lnSpc>
                <a:spcPct val="110000"/>
              </a:lnSpc>
              <a:spcBef>
                <a:spcPct val="0"/>
              </a:spcBef>
              <a:spcAft>
                <a:spcPts val="450"/>
              </a:spcAft>
              <a:buFont typeface="Courier New" charset="0"/>
              <a:buChar char="o"/>
            </a:pPr>
            <a:r>
              <a:rPr lang="en-US" altLang="en-US" sz="1800" i="1" dirty="0">
                <a:latin typeface="+mn-lt"/>
              </a:rPr>
              <a:t>PET</a:t>
            </a:r>
            <a:r>
              <a:rPr lang="en-US" altLang="en-US" sz="1800" dirty="0">
                <a:latin typeface="+mn-lt"/>
              </a:rPr>
              <a:t> – Positron Emission </a:t>
            </a:r>
            <a:r>
              <a:rPr lang="en-US" altLang="en-US" sz="1800" dirty="0" err="1">
                <a:latin typeface="+mn-lt"/>
              </a:rPr>
              <a:t>Tomographie</a:t>
            </a:r>
            <a:endParaRPr lang="en-US" altLang="en-US" sz="1800" dirty="0">
              <a:latin typeface="+mn-lt"/>
            </a:endParaRPr>
          </a:p>
        </p:txBody>
      </p:sp>
      <p:pic>
        <p:nvPicPr>
          <p:cNvPr id="3" name="Picture 2" descr="T:\Federico\VisitService\General\Pics\MRI-machin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252" y="1922483"/>
            <a:ext cx="3035587" cy="251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T:\Federico\VisitService\General\Pics\MRI_bra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4362" y="1922482"/>
            <a:ext cx="2512727" cy="251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1439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200">
                <a:solidFill>
                  <a:srgbClr val="528CF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/>
              <a:t>Anwendungen: </a:t>
            </a:r>
            <a:r>
              <a:rPr lang="de-DE" sz="3150" dirty="0">
                <a:solidFill>
                  <a:schemeClr val="tx1"/>
                </a:solidFill>
              </a:rPr>
              <a:t>Krebsdiagnostik</a:t>
            </a:r>
          </a:p>
        </p:txBody>
      </p:sp>
    </p:spTree>
    <p:extLst>
      <p:ext uri="{BB962C8B-B14F-4D97-AF65-F5344CB8AC3E}">
        <p14:creationId xmlns:p14="http://schemas.microsoft.com/office/powerpoint/2010/main" val="15265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2013" y="758453"/>
            <a:ext cx="4145391" cy="18213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313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200">
                <a:solidFill>
                  <a:srgbClr val="528CF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/>
              <a:t>Anwendungen: </a:t>
            </a:r>
            <a:r>
              <a:rPr lang="de-DE" sz="3150" dirty="0">
                <a:solidFill>
                  <a:schemeClr val="tx1"/>
                </a:solidFill>
              </a:rPr>
              <a:t>Besser als Röntgen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164347" y="1115970"/>
            <a:ext cx="35253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dirty="0"/>
              <a:t>Analyse der Ladung </a:t>
            </a:r>
            <a:r>
              <a:rPr lang="de-DE" dirty="0" smtClean="0"/>
              <a:t>eines </a:t>
            </a:r>
            <a:r>
              <a:rPr lang="de-DE" dirty="0"/>
              <a:t>LKWs via </a:t>
            </a:r>
            <a:r>
              <a:rPr lang="de-DE" dirty="0" smtClean="0"/>
              <a:t>Driftkammer </a:t>
            </a:r>
            <a:r>
              <a:rPr lang="de-DE" dirty="0"/>
              <a:t>Technik</a:t>
            </a:r>
            <a:endParaRPr lang="nl-NL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87879" y="3260720"/>
            <a:ext cx="41061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r"/>
            <a:r>
              <a:rPr lang="de-DE" dirty="0"/>
              <a:t>Digitales </a:t>
            </a:r>
            <a:r>
              <a:rPr lang="de-DE"/>
              <a:t>Röntgen </a:t>
            </a:r>
            <a:r>
              <a:rPr lang="de-DE" smtClean="0"/>
              <a:t>mit </a:t>
            </a:r>
            <a:r>
              <a:rPr lang="de-DE" dirty="0"/>
              <a:t>Pixeldetektoren</a:t>
            </a:r>
            <a:endParaRPr lang="nl-NL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347" y="2491715"/>
            <a:ext cx="3548130" cy="190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3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58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200">
                <a:solidFill>
                  <a:srgbClr val="528CF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/>
              <a:t>Anwendungen: </a:t>
            </a:r>
            <a:r>
              <a:rPr lang="de-DE" sz="3150" dirty="0">
                <a:solidFill>
                  <a:schemeClr val="tx1"/>
                </a:solidFill>
              </a:rPr>
              <a:t>Krebstherapie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61057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dirty="0"/>
              <a:t>Teilchenbeschleuniger als „Protonen Kanone“ zur extrem gezielten Behandlung von Tumoren</a:t>
            </a:r>
            <a:endParaRPr lang="nl-NL" dirty="0"/>
          </a:p>
        </p:txBody>
      </p:sp>
      <p:pic>
        <p:nvPicPr>
          <p:cNvPr id="7" name="Picture 8" descr="http://www.mpri.org/images/protonTherapyLarg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257"/>
          <a:stretch>
            <a:fillRect/>
          </a:stretch>
        </p:blipFill>
        <p:spPr bwMode="auto">
          <a:xfrm>
            <a:off x="773965" y="1364015"/>
            <a:ext cx="3962400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858" y="1025238"/>
            <a:ext cx="2235395" cy="14918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67393">
            <a:off x="7075040" y="2060249"/>
            <a:ext cx="1716188" cy="22661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000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9773" y="1425117"/>
            <a:ext cx="2992412" cy="2865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Picture 2" descr="http://www.disasterscharter.org/graphics/dis/CALLID_162/bp_UNOSAT_Dadu_Flood_Movement_MODIS_7-22July2007_Highres_v1.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84689" y="391517"/>
            <a:ext cx="3143250" cy="4022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8001000" cy="52508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200">
                <a:solidFill>
                  <a:srgbClr val="528CF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150" dirty="0"/>
              <a:t>Anwendungen: </a:t>
            </a:r>
            <a:r>
              <a:rPr lang="de-DE" sz="3150" dirty="0" smtClean="0">
                <a:solidFill>
                  <a:schemeClr val="tx1"/>
                </a:solidFill>
              </a:rPr>
              <a:t>Computing </a:t>
            </a:r>
            <a:r>
              <a:rPr lang="de-DE" sz="3150" dirty="0" err="1" smtClean="0">
                <a:solidFill>
                  <a:schemeClr val="tx1"/>
                </a:solidFill>
              </a:rPr>
              <a:t>Grid</a:t>
            </a:r>
            <a:endParaRPr lang="de-DE" sz="315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0294" y="654374"/>
            <a:ext cx="45827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de-DE" dirty="0"/>
              <a:t>GRID für Simulationen / Analysen der Klimaentwicklung und bei Naturkatastrophen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4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7966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Ausbildung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6558" y="694227"/>
            <a:ext cx="7028385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763" indent="-4763" eaLnBrk="0" hangingPunct="0">
              <a:defRPr/>
            </a:pPr>
            <a:r>
              <a:rPr lang="de-DE" sz="1575" dirty="0">
                <a:cs typeface="Calibri" pitchFamily="34" charset="0"/>
              </a:rPr>
              <a:t>Aufenthalt am CERN in Verbindung mit der Hochschulausbildung:</a:t>
            </a:r>
            <a:endParaRPr lang="de-DE" sz="1575" b="1" dirty="0">
              <a:cs typeface="Calibri" pitchFamily="34" charset="0"/>
            </a:endParaRPr>
          </a:p>
          <a:p>
            <a:pPr marL="417910" lvl="1" indent="-232172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Sommerstudenten (10 - 12 Wochen)</a:t>
            </a:r>
          </a:p>
          <a:p>
            <a:pPr marL="417910" lvl="1" indent="-232172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Technische und Administrative Studenten (4 - 12 Monate)</a:t>
            </a:r>
          </a:p>
          <a:p>
            <a:pPr marL="417910" lvl="1" indent="-232172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Doktoranden (bis 3 Jahren)</a:t>
            </a:r>
          </a:p>
          <a:p>
            <a:pPr marL="0" lvl="1" eaLnBrk="0" hangingPunct="0">
              <a:defRPr/>
            </a:pPr>
            <a:endParaRPr lang="de-DE" sz="1575" dirty="0">
              <a:cs typeface="Calibri" pitchFamily="34" charset="0"/>
            </a:endParaRPr>
          </a:p>
          <a:p>
            <a:pPr marL="0" lvl="1" eaLnBrk="0" hangingPunct="0">
              <a:defRPr/>
            </a:pPr>
            <a:r>
              <a:rPr lang="de-DE" sz="1575" dirty="0">
                <a:cs typeface="Calibri" pitchFamily="34" charset="0"/>
              </a:rPr>
              <a:t>Forschung &amp; Entwicklung:</a:t>
            </a:r>
          </a:p>
          <a:p>
            <a:pPr marL="417910" lvl="1" indent="-203597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Fellows und graduierte </a:t>
            </a:r>
            <a:r>
              <a:rPr lang="de-DE" sz="1575" dirty="0" smtClean="0">
                <a:cs typeface="Calibri" pitchFamily="34" charset="0"/>
              </a:rPr>
              <a:t>Ingenieure </a:t>
            </a:r>
            <a:r>
              <a:rPr lang="de-DE" sz="1575" dirty="0">
                <a:cs typeface="Calibri" pitchFamily="34" charset="0"/>
              </a:rPr>
              <a:t>(1 - 2 Jahre)</a:t>
            </a:r>
          </a:p>
          <a:p>
            <a:pPr marL="417910" lvl="1" indent="-203597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Spezielle Programme</a:t>
            </a:r>
          </a:p>
          <a:p>
            <a:pPr marL="214313" lvl="1" eaLnBrk="0" hangingPunct="0">
              <a:defRPr/>
            </a:pPr>
            <a:endParaRPr lang="de-DE" sz="1575" dirty="0">
              <a:cs typeface="Calibri" pitchFamily="34" charset="0"/>
            </a:endParaRPr>
          </a:p>
          <a:p>
            <a:pPr marL="4763" lvl="1" eaLnBrk="0" hangingPunct="0">
              <a:defRPr/>
            </a:pPr>
            <a:r>
              <a:rPr lang="de-DE" sz="1575" dirty="0">
                <a:cs typeface="Calibri" pitchFamily="34" charset="0"/>
              </a:rPr>
              <a:t>S</a:t>
            </a:r>
            <a:r>
              <a:rPr lang="de-CH" sz="1575" dirty="0">
                <a:cs typeface="Calibri" pitchFamily="34" charset="0"/>
              </a:rPr>
              <a:t>‘</a:t>
            </a:r>
            <a:r>
              <a:rPr lang="de-DE" sz="1575" dirty="0">
                <a:cs typeface="Calibri" pitchFamily="34" charset="0"/>
              </a:rPr>
              <a:t>Cool LAB</a:t>
            </a:r>
          </a:p>
          <a:p>
            <a:pPr marL="417910" lvl="1" indent="-203597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1-Tages Programm incl. </a:t>
            </a:r>
            <a:r>
              <a:rPr lang="de-DE" sz="1575" dirty="0" smtClean="0">
                <a:cs typeface="Calibri" pitchFamily="34" charset="0"/>
              </a:rPr>
              <a:t>Live-Experimenten</a:t>
            </a:r>
            <a:endParaRPr lang="de-DE" sz="1575" dirty="0">
              <a:cs typeface="Calibri" pitchFamily="34" charset="0"/>
            </a:endParaRPr>
          </a:p>
          <a:p>
            <a:pPr marL="417910" lvl="1" indent="-203597" eaLnBrk="0" hangingPunct="0">
              <a:buFont typeface="Courier New" charset="0"/>
              <a:buChar char="o"/>
              <a:defRPr/>
            </a:pPr>
            <a:r>
              <a:rPr lang="de-DE" sz="1575" dirty="0">
                <a:cs typeface="Calibri" pitchFamily="34" charset="0"/>
              </a:rPr>
              <a:t>Schulklassen (16-19 J.)</a:t>
            </a:r>
          </a:p>
        </p:txBody>
      </p:sp>
      <p:pic>
        <p:nvPicPr>
          <p:cNvPr id="4" name="Picture 4" descr="\\cern.ch\dfs\Users\j\joos\Documents\Shared\Guide\css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5408" y="1592538"/>
            <a:ext cx="3737029" cy="269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170" y="3764935"/>
            <a:ext cx="292531" cy="3339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85661" y="3799916"/>
            <a:ext cx="198323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http://</a:t>
            </a:r>
            <a:r>
              <a:rPr lang="en-US" sz="1350" dirty="0" err="1">
                <a:solidFill>
                  <a:schemeClr val="accent5"/>
                </a:solidFill>
              </a:rPr>
              <a:t>cern.ch</a:t>
            </a:r>
            <a:r>
              <a:rPr lang="en-US" sz="1350" dirty="0">
                <a:solidFill>
                  <a:schemeClr val="accent5"/>
                </a:solidFill>
              </a:rPr>
              <a:t>/s-cool-lab</a:t>
            </a:r>
          </a:p>
        </p:txBody>
      </p:sp>
    </p:spTree>
    <p:extLst>
      <p:ext uri="{BB962C8B-B14F-4D97-AF65-F5344CB8AC3E}">
        <p14:creationId xmlns:p14="http://schemas.microsoft.com/office/powerpoint/2010/main" val="165676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6400800" y="4869657"/>
            <a:ext cx="16002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E1A9C4C-1871-3348-B7D6-ACA2480456CB}" type="slidenum">
              <a:rPr lang="en-US" sz="900" b="1">
                <a:solidFill>
                  <a:srgbClr val="898989"/>
                </a:solidFill>
                <a:ea typeface="ＭＳ Ｐゴシック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900" b="1" dirty="0">
              <a:solidFill>
                <a:srgbClr val="898989"/>
              </a:solidFill>
              <a:ea typeface="ＭＳ Ｐゴシック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-163705"/>
            <a:ext cx="9144000" cy="176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srgbClr val="0055A0"/>
                </a:solidFill>
                <a:ea typeface="ＭＳ Ｐゴシック" charset="-128"/>
              </a:rPr>
              <a:t>CERN </a:t>
            </a:r>
            <a:r>
              <a:rPr lang="en-GB" sz="2400" b="1" dirty="0" err="1">
                <a:solidFill>
                  <a:srgbClr val="0055A0"/>
                </a:solidFill>
                <a:ea typeface="ＭＳ Ｐゴシック" charset="-128"/>
              </a:rPr>
              <a:t>wurde</a:t>
            </a:r>
            <a:r>
              <a:rPr lang="en-GB" sz="2400" b="1" dirty="0">
                <a:solidFill>
                  <a:srgbClr val="0055A0"/>
                </a:solidFill>
                <a:ea typeface="ＭＳ Ｐゴシック" charset="-128"/>
              </a:rPr>
              <a:t> 1954 von 12 </a:t>
            </a:r>
            <a:r>
              <a:rPr lang="en-GB" sz="2400" b="1" dirty="0" err="1">
                <a:solidFill>
                  <a:srgbClr val="0055A0"/>
                </a:solidFill>
                <a:ea typeface="ＭＳ Ｐゴシック" charset="-128"/>
              </a:rPr>
              <a:t>europäischen</a:t>
            </a:r>
            <a:r>
              <a:rPr lang="en-GB" sz="2400" b="1" dirty="0">
                <a:solidFill>
                  <a:srgbClr val="0055A0"/>
                </a:solidFill>
                <a:ea typeface="ＭＳ Ｐゴシック" charset="-128"/>
              </a:rPr>
              <a:t> </a:t>
            </a:r>
            <a:r>
              <a:rPr lang="en-GB" sz="2400" b="1" dirty="0" err="1">
                <a:solidFill>
                  <a:srgbClr val="0055A0"/>
                </a:solidFill>
                <a:ea typeface="ＭＳ Ｐゴシック" charset="-128"/>
              </a:rPr>
              <a:t>Staaten</a:t>
            </a:r>
            <a:r>
              <a:rPr lang="en-GB" sz="2400" b="1" dirty="0">
                <a:solidFill>
                  <a:srgbClr val="0055A0"/>
                </a:solidFill>
                <a:ea typeface="ＭＳ Ｐゴシック" charset="-128"/>
              </a:rPr>
              <a:t> </a:t>
            </a:r>
            <a:r>
              <a:rPr lang="en-GB" sz="2400" b="1" dirty="0" err="1">
                <a:solidFill>
                  <a:srgbClr val="0055A0"/>
                </a:solidFill>
                <a:ea typeface="ＭＳ Ｐゴシック" charset="-128"/>
              </a:rPr>
              <a:t>gegründet</a:t>
            </a:r>
            <a:r>
              <a:rPr lang="en-GB" sz="2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/>
            </a:r>
            <a:br>
              <a:rPr lang="en-GB" sz="2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</a:br>
            <a:r>
              <a:rPr lang="en-GB" sz="3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</a:rPr>
              <a:t>“Science for Peace”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7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 err="1">
                <a:solidFill>
                  <a:srgbClr val="0055A0"/>
                </a:solidFill>
                <a:ea typeface="ＭＳ Ｐゴシック" charset="-128"/>
              </a:rPr>
              <a:t>Heute</a:t>
            </a:r>
            <a:r>
              <a:rPr lang="en-GB" sz="2000" dirty="0">
                <a:solidFill>
                  <a:srgbClr val="0055A0"/>
                </a:solidFill>
                <a:ea typeface="ＭＳ Ｐゴシック" charset="-128"/>
              </a:rPr>
              <a:t> hat CERN </a:t>
            </a:r>
            <a:r>
              <a:rPr lang="en-GB" sz="2000" dirty="0" smtClean="0">
                <a:solidFill>
                  <a:srgbClr val="0055A0"/>
                </a:solidFill>
                <a:ea typeface="ＭＳ Ｐゴシック" charset="-128"/>
              </a:rPr>
              <a:t>23 </a:t>
            </a:r>
            <a:r>
              <a:rPr lang="en-GB" sz="2000" dirty="0" err="1">
                <a:solidFill>
                  <a:srgbClr val="0055A0"/>
                </a:solidFill>
                <a:ea typeface="ＭＳ Ｐゴシック" charset="-128"/>
              </a:rPr>
              <a:t>Mitgliedsstaaten</a:t>
            </a:r>
            <a:endParaRPr lang="en-GB" sz="2000" dirty="0">
              <a:solidFill>
                <a:srgbClr val="0055A0"/>
              </a:solidFill>
              <a:ea typeface="ＭＳ Ｐゴシック" charset="-128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0" y="3556001"/>
            <a:ext cx="9144000" cy="1587499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2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Mitgliedsstaaten:</a:t>
            </a:r>
            <a:r>
              <a:rPr lang="de-DE" sz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de-DE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Belgien, Bulgarien, Dänemark, Deutschland, Finnland, Frankreich, Griechenland, Großbritannien, Israel, Italien, Niederlande, Norwegen, Österreich, Polen, Portugal, Rumänien, Schweden, Schweiz, Slowakische Republik, Spanien, Tschechische Republik, Ungarn </a:t>
            </a:r>
          </a:p>
          <a:p>
            <a:pPr marL="64292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Assoziierte Mitgliedsstaaten: </a:t>
            </a: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Indien</a:t>
            </a: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de-DE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Litauen, </a:t>
            </a: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Pakistan, </a:t>
            </a: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Türkei</a:t>
            </a: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Ukraine; </a:t>
            </a: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… im Beitrittsverfahren: </a:t>
            </a:r>
            <a:r>
              <a:rPr lang="de-DE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Serbien, </a:t>
            </a: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Slowenien</a:t>
            </a:r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Zypern</a:t>
            </a:r>
            <a:endParaRPr lang="de-DE" sz="12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2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Beitrittskandidaten:</a:t>
            </a:r>
            <a:r>
              <a:rPr lang="de-DE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Australien, Brasilien, Estland, Irland, Kanada, Kroatien, </a:t>
            </a:r>
            <a:r>
              <a:rPr lang="de-DE" sz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Lettland, Südkorea</a:t>
            </a:r>
            <a:endParaRPr lang="de-DE" sz="1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2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de-DE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Beobachter im Rat:</a:t>
            </a:r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Japan, </a:t>
            </a:r>
            <a:r>
              <a:rPr lang="en-GB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Russland</a:t>
            </a:r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USA; </a:t>
            </a:r>
            <a:r>
              <a:rPr lang="en-GB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Europäische</a:t>
            </a:r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Kommission</a:t>
            </a:r>
            <a:r>
              <a:rPr lang="en-GB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UNESCO, JINR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146629" y="1597955"/>
            <a:ext cx="2916324" cy="972108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5" indent="-128585" fontAlgn="base">
              <a:lnSpc>
                <a:spcPct val="80000"/>
              </a:lnSpc>
              <a:spcBef>
                <a:spcPts val="5400"/>
              </a:spcBef>
              <a:spcAft>
                <a:spcPct val="0"/>
              </a:spcAft>
              <a:buSzPct val="65000"/>
              <a:defRPr/>
            </a:pP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 2.560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internationale</a:t>
            </a: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Beamte</a:t>
            </a:r>
            <a:endParaRPr lang="en-GB" sz="15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28585" indent="-12858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 2.490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weitere</a:t>
            </a: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Angestellte</a:t>
            </a:r>
            <a:endParaRPr lang="en-GB" sz="15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28585" indent="-128585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~12.000 </a:t>
            </a:r>
            <a:r>
              <a:rPr lang="en-GB" sz="150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Nutzer</a:t>
            </a:r>
            <a:endParaRPr lang="en-GB" sz="15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28585" indent="-128585" fontAlgn="base">
              <a:spcBef>
                <a:spcPct val="20000"/>
              </a:spcBef>
              <a:spcAft>
                <a:spcPct val="0"/>
              </a:spcAft>
              <a:buSzPct val="65000"/>
              <a:defRPr/>
            </a:pP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Budget (2018) ~</a:t>
            </a:r>
            <a:r>
              <a:rPr lang="en-GB" sz="15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1,24 </a:t>
            </a:r>
            <a:r>
              <a:rPr lang="en-GB" sz="15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MCHF</a:t>
            </a:r>
          </a:p>
        </p:txBody>
      </p:sp>
    </p:spTree>
    <p:extLst>
      <p:ext uri="{BB962C8B-B14F-4D97-AF65-F5344CB8AC3E}">
        <p14:creationId xmlns:p14="http://schemas.microsoft.com/office/powerpoint/2010/main" val="4085158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/>
          <p:cNvSpPr txBox="1">
            <a:spLocks/>
          </p:cNvSpPr>
          <p:nvPr/>
        </p:nvSpPr>
        <p:spPr>
          <a:xfrm>
            <a:off x="-2063" y="0"/>
            <a:ext cx="6407944" cy="795114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Gemeinsam für die Wissenschaft</a:t>
            </a:r>
          </a:p>
        </p:txBody>
      </p:sp>
      <p:sp>
        <p:nvSpPr>
          <p:cNvPr id="3" name="Content Placeholder 8"/>
          <p:cNvSpPr txBox="1">
            <a:spLocks/>
          </p:cNvSpPr>
          <p:nvPr/>
        </p:nvSpPr>
        <p:spPr>
          <a:xfrm>
            <a:off x="355450" y="728391"/>
            <a:ext cx="6349515" cy="3456384"/>
          </a:xfrm>
          <a:prstGeom prst="rect">
            <a:avLst/>
          </a:prstGeom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2172" indent="-204788">
              <a:buFont typeface="Courier New" charset="0"/>
              <a:buChar char="o"/>
              <a:defRPr/>
            </a:pPr>
            <a:r>
              <a:rPr lang="de-DE" sz="1800" dirty="0"/>
              <a:t>Größtes Laboratorium der Welt</a:t>
            </a:r>
          </a:p>
          <a:p>
            <a:pPr marL="232172" lvl="1" indent="-204788">
              <a:spcBef>
                <a:spcPts val="900"/>
              </a:spcBef>
              <a:buSzPct val="80000"/>
              <a:buFont typeface="Courier New" charset="0"/>
              <a:buChar char="o"/>
              <a:defRPr/>
            </a:pPr>
            <a:r>
              <a:rPr lang="de-CH" sz="1800" dirty="0">
                <a:cs typeface="Calibri" pitchFamily="34" charset="0"/>
              </a:rPr>
              <a:t>Mehr als 10.000 Wissenschaftlern aus über 100 Ländern</a:t>
            </a:r>
          </a:p>
          <a:p>
            <a:pPr marL="232172" indent="-204788">
              <a:spcBef>
                <a:spcPts val="900"/>
              </a:spcBef>
              <a:buFont typeface="Courier New" charset="0"/>
              <a:buChar char="o"/>
              <a:defRPr/>
            </a:pPr>
            <a:r>
              <a:rPr lang="de-CH" sz="1800" dirty="0">
                <a:cs typeface="Calibri" pitchFamily="34" charset="0"/>
              </a:rPr>
              <a:t>Grundlagenforschung zum Verständnis des Universums</a:t>
            </a:r>
          </a:p>
          <a:p>
            <a:pPr marL="232172" indent="-204788">
              <a:spcBef>
                <a:spcPts val="900"/>
              </a:spcBef>
              <a:buFont typeface="Courier New" charset="0"/>
              <a:buChar char="o"/>
              <a:defRPr/>
            </a:pPr>
            <a:r>
              <a:rPr lang="de-CH" sz="1800" dirty="0">
                <a:cs typeface="Calibri" pitchFamily="34" charset="0"/>
              </a:rPr>
              <a:t>Viele praktische Anwendungsgebiete der Technologie</a:t>
            </a:r>
          </a:p>
          <a:p>
            <a:pPr marL="232172" lvl="1" indent="-204788">
              <a:spcBef>
                <a:spcPts val="900"/>
              </a:spcBef>
              <a:buSzPct val="80000"/>
              <a:buFont typeface="Courier New" charset="0"/>
              <a:buChar char="o"/>
              <a:defRPr/>
            </a:pPr>
            <a:r>
              <a:rPr lang="de-CH" sz="1800" dirty="0">
                <a:cs typeface="Calibri" pitchFamily="34" charset="0"/>
              </a:rPr>
              <a:t>Ausbildung der Wissenschaftler &amp; Ingenieure von morgen</a:t>
            </a:r>
          </a:p>
          <a:p>
            <a:pPr marL="232172" indent="-204788">
              <a:spcBef>
                <a:spcPts val="900"/>
              </a:spcBef>
              <a:buFont typeface="Courier New" charset="0"/>
              <a:buChar char="o"/>
              <a:defRPr/>
            </a:pPr>
            <a:endParaRPr lang="de-CH" sz="1800" dirty="0">
              <a:cs typeface="Calibri" pitchFamily="34" charset="0"/>
            </a:endParaRPr>
          </a:p>
        </p:txBody>
      </p:sp>
      <p:pic>
        <p:nvPicPr>
          <p:cNvPr id="5" name="Picture 2" descr="http://mediaarchive.cern.ch/MediaArchive/Photo/Public/2008/0808003/0808003_02/0808003_02-A4-at-144-dp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7270" y="2687222"/>
            <a:ext cx="3633995" cy="16060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64566" y="4484129"/>
            <a:ext cx="3936085" cy="705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>
                <a:solidFill>
                  <a:schemeClr val="bg1"/>
                </a:solidFill>
              </a:rPr>
              <a:t>Science for </a:t>
            </a:r>
            <a:r>
              <a:rPr lang="en-US" sz="3000" dirty="0">
                <a:solidFill>
                  <a:schemeClr val="bg1"/>
                </a:solidFill>
              </a:rPr>
              <a:t>Peace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6778" y="2785783"/>
            <a:ext cx="2335289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lvl="1" eaLnBrk="0" hangingPunct="0">
              <a:lnSpc>
                <a:spcPct val="170000"/>
              </a:lnSpc>
              <a:tabLst>
                <a:tab pos="1729979" algn="l"/>
                <a:tab pos="4296966" algn="l"/>
              </a:tabLst>
              <a:defRPr/>
            </a:pP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home.cern</a:t>
            </a:r>
            <a:endParaRPr lang="de-DE" sz="1500" dirty="0">
              <a:solidFill>
                <a:schemeClr val="accent5"/>
              </a:solidFill>
              <a:cs typeface="Calibri" pitchFamily="34" charset="0"/>
            </a:endParaRPr>
          </a:p>
          <a:p>
            <a:pPr marL="185738" lvl="1" eaLnBrk="0" hangingPunct="0">
              <a:lnSpc>
                <a:spcPct val="170000"/>
              </a:lnSpc>
              <a:tabLst>
                <a:tab pos="1729979" algn="l"/>
                <a:tab pos="4296966" algn="l"/>
              </a:tabLst>
              <a:defRPr/>
            </a:pP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facebook.com</a:t>
            </a:r>
            <a:r>
              <a:rPr lang="de-DE" sz="1500" dirty="0">
                <a:solidFill>
                  <a:schemeClr val="accent5"/>
                </a:solidFill>
                <a:cs typeface="Calibri" pitchFamily="34" charset="0"/>
              </a:rPr>
              <a:t>/</a:t>
            </a: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cern</a:t>
            </a:r>
            <a:endParaRPr lang="de-DE" sz="1500" dirty="0">
              <a:solidFill>
                <a:schemeClr val="accent5"/>
              </a:solidFill>
              <a:cs typeface="Calibri" pitchFamily="34" charset="0"/>
            </a:endParaRPr>
          </a:p>
          <a:p>
            <a:pPr marL="185738" lvl="1" eaLnBrk="0" hangingPunct="0">
              <a:lnSpc>
                <a:spcPct val="170000"/>
              </a:lnSpc>
              <a:tabLst>
                <a:tab pos="1729979" algn="l"/>
                <a:tab pos="4296966" algn="l"/>
              </a:tabLst>
              <a:defRPr/>
            </a:pP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youtube.com</a:t>
            </a:r>
            <a:r>
              <a:rPr lang="de-DE" sz="1500" dirty="0">
                <a:solidFill>
                  <a:schemeClr val="accent5"/>
                </a:solidFill>
                <a:cs typeface="Calibri" pitchFamily="34" charset="0"/>
              </a:rPr>
              <a:t>/</a:t>
            </a:r>
            <a:r>
              <a:rPr lang="de-DE" sz="1500" dirty="0" err="1">
                <a:solidFill>
                  <a:schemeClr val="accent5"/>
                </a:solidFill>
                <a:cs typeface="Calibri" pitchFamily="34" charset="0"/>
              </a:rPr>
              <a:t>cern</a:t>
            </a:r>
            <a:r>
              <a:rPr lang="de-DE" sz="1500" dirty="0">
                <a:solidFill>
                  <a:schemeClr val="accent5"/>
                </a:solidFill>
                <a:cs typeface="Calibri" pitchFamily="34" charset="0"/>
              </a:rPr>
              <a:t>	</a:t>
            </a:r>
            <a:endParaRPr lang="de-CH" sz="1500" dirty="0">
              <a:solidFill>
                <a:schemeClr val="accent5"/>
              </a:solidFill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409" y="3276817"/>
            <a:ext cx="336558" cy="3367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01" y="3559031"/>
            <a:ext cx="948182" cy="5900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408" y="2885142"/>
            <a:ext cx="336368" cy="32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8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E58144-5BE0-4D92-9CC8-BC4B9FE77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Beamline for Schools Competition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D5D04E3-F77A-4865-9811-0E5128CBE543}"/>
              </a:ext>
            </a:extLst>
          </p:cNvPr>
          <p:cNvSpPr txBox="1">
            <a:spLocks/>
          </p:cNvSpPr>
          <p:nvPr/>
        </p:nvSpPr>
        <p:spPr>
          <a:xfrm>
            <a:off x="52965" y="1114191"/>
            <a:ext cx="3001752" cy="437238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Optima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tima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tima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tima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tima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685800">
              <a:spcBef>
                <a:spcPts val="750"/>
              </a:spcBef>
              <a:defRPr/>
            </a:pPr>
            <a:r>
              <a:rPr lang="en-US" sz="1400" dirty="0">
                <a:solidFill>
                  <a:sysClr val="windowText" lastClr="000000"/>
                </a:solidFill>
              </a:rPr>
              <a:t>Competition for High-School Student Teams</a:t>
            </a:r>
          </a:p>
          <a:p>
            <a:pPr marL="171450" indent="-171450" defTabSz="685800">
              <a:spcBef>
                <a:spcPts val="750"/>
              </a:spcBef>
              <a:defRPr/>
            </a:pPr>
            <a:endParaRPr lang="en-US" sz="1400" dirty="0">
              <a:solidFill>
                <a:sysClr val="windowText" lastClr="000000"/>
              </a:solidFill>
            </a:endParaRPr>
          </a:p>
          <a:p>
            <a:pPr marL="171450" indent="-171450" defTabSz="685800">
              <a:spcBef>
                <a:spcPts val="750"/>
              </a:spcBef>
              <a:defRPr/>
            </a:pPr>
            <a:r>
              <a:rPr lang="en-US" sz="1400" dirty="0">
                <a:solidFill>
                  <a:sysClr val="windowText" lastClr="000000"/>
                </a:solidFill>
              </a:rPr>
              <a:t>Normally at CERN’s PS, 2019-21 at DESY</a:t>
            </a:r>
          </a:p>
          <a:p>
            <a:pPr marL="171450" indent="-171450" defTabSz="685800">
              <a:spcBef>
                <a:spcPts val="750"/>
              </a:spcBef>
              <a:defRPr/>
            </a:pPr>
            <a:endParaRPr lang="en-US" sz="1400" dirty="0">
              <a:solidFill>
                <a:sysClr val="windowText" lastClr="000000"/>
              </a:solidFill>
            </a:endParaRPr>
          </a:p>
          <a:p>
            <a:pPr marL="171450" indent="-171450" defTabSz="685800">
              <a:spcBef>
                <a:spcPts val="750"/>
              </a:spcBef>
              <a:defRPr/>
            </a:pPr>
            <a:r>
              <a:rPr lang="en-US" sz="1400" dirty="0">
                <a:solidFill>
                  <a:sysClr val="windowText" lastClr="000000"/>
                </a:solidFill>
              </a:rPr>
              <a:t>Participation 2021</a:t>
            </a:r>
          </a:p>
          <a:p>
            <a:pPr marL="514350" lvl="1" indent="-171450" defTabSz="685800">
              <a:spcBef>
                <a:spcPts val="375"/>
              </a:spcBef>
              <a:defRPr/>
            </a:pPr>
            <a:r>
              <a:rPr lang="en-US" sz="1100" dirty="0">
                <a:solidFill>
                  <a:sysClr val="windowText" lastClr="000000"/>
                </a:solidFill>
              </a:rPr>
              <a:t>298 proposals</a:t>
            </a:r>
          </a:p>
          <a:p>
            <a:pPr marL="171450" indent="-171450" defTabSz="685800">
              <a:spcBef>
                <a:spcPts val="750"/>
              </a:spcBef>
              <a:defRPr/>
            </a:pPr>
            <a:endParaRPr lang="en-US" sz="1400" dirty="0">
              <a:solidFill>
                <a:sysClr val="windowText" lastClr="000000"/>
              </a:solidFill>
            </a:endParaRPr>
          </a:p>
          <a:p>
            <a:pPr marL="171450" indent="-171450" defTabSz="685800">
              <a:spcBef>
                <a:spcPts val="750"/>
              </a:spcBef>
              <a:defRPr/>
            </a:pPr>
            <a:r>
              <a:rPr lang="en-US" sz="1400" dirty="0">
                <a:solidFill>
                  <a:sysClr val="windowText" lastClr="000000"/>
                </a:solidFill>
              </a:rPr>
              <a:t>2022</a:t>
            </a:r>
          </a:p>
          <a:p>
            <a:pPr marL="514350" lvl="1" indent="-171450" defTabSz="685800">
              <a:spcBef>
                <a:spcPts val="375"/>
              </a:spcBef>
              <a:defRPr/>
            </a:pPr>
            <a:r>
              <a:rPr lang="en-US" sz="1100" dirty="0">
                <a:solidFill>
                  <a:sysClr val="windowText" lastClr="000000"/>
                </a:solidFill>
              </a:rPr>
              <a:t>back at CERN for the finals of the competition</a:t>
            </a:r>
          </a:p>
          <a:p>
            <a:pPr>
              <a:spcBef>
                <a:spcPts val="375"/>
              </a:spcBef>
            </a:pPr>
            <a:endParaRPr lang="en-US" sz="2100" dirty="0">
              <a:solidFill>
                <a:sysClr val="windowText" lastClr="000000"/>
              </a:solidFill>
            </a:endParaRPr>
          </a:p>
          <a:p>
            <a:pPr lvl="1"/>
            <a:endParaRPr lang="en-US" sz="1800" dirty="0">
              <a:solidFill>
                <a:sysClr val="windowText" lastClr="00000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700B13A-B1CF-4F95-8DD5-271EA1EC3F99}"/>
              </a:ext>
            </a:extLst>
          </p:cNvPr>
          <p:cNvGrpSpPr/>
          <p:nvPr/>
        </p:nvGrpSpPr>
        <p:grpSpPr>
          <a:xfrm>
            <a:off x="6375717" y="192190"/>
            <a:ext cx="2700000" cy="2546100"/>
            <a:chOff x="5868000" y="1584000"/>
            <a:chExt cx="3600000" cy="3394800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610F9A7-E5DD-4AC9-8688-CEF0FE1242E5}"/>
                </a:ext>
              </a:extLst>
            </p:cNvPr>
            <p:cNvPicPr/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68000" y="1584000"/>
              <a:ext cx="3600000" cy="33948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104B5C1-89A2-4AC7-BFAB-3268303F62A6}"/>
                </a:ext>
              </a:extLst>
            </p:cNvPr>
            <p:cNvPicPr/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7524000" y="2242800"/>
              <a:ext cx="360000" cy="36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94DEFA1-F2D6-404F-A0DD-6EA461399A83}"/>
                </a:ext>
              </a:extLst>
            </p:cNvPr>
            <p:cNvPicPr/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7308000" y="2962800"/>
              <a:ext cx="360000" cy="36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9" name="Line 3">
              <a:extLst>
                <a:ext uri="{FF2B5EF4-FFF2-40B4-BE49-F238E27FC236}">
                  <a16:creationId xmlns:a16="http://schemas.microsoft.com/office/drawing/2014/main" id="{4327AD6C-9268-4288-8A1D-D35C9D4774F1}"/>
                </a:ext>
              </a:extLst>
            </p:cNvPr>
            <p:cNvSpPr/>
            <p:nvPr/>
          </p:nvSpPr>
          <p:spPr>
            <a:xfrm flipV="1">
              <a:off x="7524000" y="2602800"/>
              <a:ext cx="144000" cy="360000"/>
            </a:xfrm>
            <a:prstGeom prst="line">
              <a:avLst/>
            </a:prstGeom>
            <a:noFill/>
            <a:ln w="29160">
              <a:solidFill>
                <a:srgbClr val="000000"/>
              </a:solidFill>
              <a:custDash>
                <a:ds d="0" sp="0"/>
                <a:ds d="0" sp="0"/>
              </a:custDash>
              <a:round/>
            </a:ln>
            <a:effectLst/>
          </p:spPr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597E5937-4FF8-4885-8A1A-D612DD66124E}"/>
              </a:ext>
            </a:extLst>
          </p:cNvPr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294717" y="1772278"/>
            <a:ext cx="2849283" cy="2792297"/>
          </a:xfrm>
          <a:prstGeom prst="rect">
            <a:avLst/>
          </a:prstGeom>
          <a:ln>
            <a:noFill/>
          </a:ln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0385D494-E4B6-4D1A-9983-0053A1053D02}"/>
              </a:ext>
            </a:extLst>
          </p:cNvPr>
          <p:cNvGrpSpPr/>
          <p:nvPr/>
        </p:nvGrpSpPr>
        <p:grpSpPr>
          <a:xfrm>
            <a:off x="3009912" y="2322442"/>
            <a:ext cx="3329611" cy="2242133"/>
            <a:chOff x="2375690" y="1159136"/>
            <a:chExt cx="7638206" cy="4693068"/>
          </a:xfrm>
        </p:grpSpPr>
        <p:graphicFrame>
          <p:nvGraphicFramePr>
            <p:cNvPr id="35" name="Content Placeholder 10">
              <a:extLst>
                <a:ext uri="{FF2B5EF4-FFF2-40B4-BE49-F238E27FC236}">
                  <a16:creationId xmlns:a16="http://schemas.microsoft.com/office/drawing/2014/main" id="{BA8630EC-5537-453F-AC2E-F10D73537289}"/>
                </a:ext>
              </a:extLst>
            </p:cNvPr>
            <p:cNvGraphicFramePr/>
            <p:nvPr/>
          </p:nvGraphicFramePr>
          <p:xfrm>
            <a:off x="2720526" y="1159136"/>
            <a:ext cx="7293370" cy="456168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6" name="CustomShape 3">
              <a:extLst>
                <a:ext uri="{FF2B5EF4-FFF2-40B4-BE49-F238E27FC236}">
                  <a16:creationId xmlns:a16="http://schemas.microsoft.com/office/drawing/2014/main" id="{9D7C17AA-6F98-488B-B936-6710E02D47AE}"/>
                </a:ext>
              </a:extLst>
            </p:cNvPr>
            <p:cNvSpPr/>
            <p:nvPr/>
          </p:nvSpPr>
          <p:spPr>
            <a:xfrm>
              <a:off x="4931357" y="5507729"/>
              <a:ext cx="3381760" cy="34447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67491" tIns="33746" rIns="67491" bIns="33746"/>
            <a:lstStyle/>
            <a:p>
              <a:pPr defTabSz="685732">
                <a:defRPr/>
              </a:pPr>
              <a:r>
                <a:rPr lang="fr-FR" sz="525" kern="0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Number of Proposals/Countries</a:t>
              </a:r>
              <a:endParaRPr lang="fr-FR" sz="525" kern="0" spc="-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7" name="CustomShape 4">
              <a:extLst>
                <a:ext uri="{FF2B5EF4-FFF2-40B4-BE49-F238E27FC236}">
                  <a16:creationId xmlns:a16="http://schemas.microsoft.com/office/drawing/2014/main" id="{95AE1638-70C5-4BB8-A343-BAC5E44FD410}"/>
                </a:ext>
              </a:extLst>
            </p:cNvPr>
            <p:cNvSpPr/>
            <p:nvPr/>
          </p:nvSpPr>
          <p:spPr>
            <a:xfrm rot="16200000">
              <a:off x="2080889" y="2816720"/>
              <a:ext cx="934078" cy="34447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67491" tIns="33746" rIns="67491" bIns="33746"/>
            <a:lstStyle/>
            <a:p>
              <a:pPr defTabSz="685732">
                <a:defRPr/>
              </a:pPr>
              <a:r>
                <a:rPr lang="fr-FR" sz="525" kern="0" spc="-1">
                  <a:solidFill>
                    <a:srgbClr val="000000"/>
                  </a:solidFill>
                  <a:latin typeface="Calibri" panose="020F0502020204030204"/>
                  <a:ea typeface="DejaVu Sans"/>
                </a:rPr>
                <a:t>Edition</a:t>
              </a:r>
              <a:endParaRPr lang="fr-FR" sz="525" kern="0" spc="-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8" name="Line 8">
              <a:extLst>
                <a:ext uri="{FF2B5EF4-FFF2-40B4-BE49-F238E27FC236}">
                  <a16:creationId xmlns:a16="http://schemas.microsoft.com/office/drawing/2014/main" id="{792BFEFD-6743-4B15-820A-F7F637F4A932}"/>
                </a:ext>
              </a:extLst>
            </p:cNvPr>
            <p:cNvSpPr/>
            <p:nvPr/>
          </p:nvSpPr>
          <p:spPr>
            <a:xfrm>
              <a:off x="2987611" y="2700095"/>
              <a:ext cx="6767119" cy="360"/>
            </a:xfrm>
            <a:prstGeom prst="line">
              <a:avLst/>
            </a:prstGeom>
            <a:noFill/>
            <a:ln w="29160" cap="rnd">
              <a:solidFill>
                <a:srgbClr val="61C4D3"/>
              </a:solidFill>
              <a:custDash>
                <a:ds d="200000" sp="200000"/>
              </a:custDash>
              <a:round/>
            </a:ln>
            <a:effectLst/>
          </p:spPr>
        </p:sp>
        <p:sp>
          <p:nvSpPr>
            <p:cNvPr id="39" name="CustomShape 9">
              <a:extLst>
                <a:ext uri="{FF2B5EF4-FFF2-40B4-BE49-F238E27FC236}">
                  <a16:creationId xmlns:a16="http://schemas.microsoft.com/office/drawing/2014/main" id="{AAB81DBF-F0BD-4CDB-B079-B5A80669BF77}"/>
                </a:ext>
              </a:extLst>
            </p:cNvPr>
            <p:cNvSpPr/>
            <p:nvPr/>
          </p:nvSpPr>
          <p:spPr>
            <a:xfrm>
              <a:off x="7918969" y="3527987"/>
              <a:ext cx="1150770" cy="40170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67491" tIns="33746" rIns="67491" bIns="33746"/>
            <a:lstStyle/>
            <a:p>
              <a:pPr defTabSz="685732">
                <a:defRPr/>
              </a:pPr>
              <a:r>
                <a:rPr lang="fr-FR" sz="675" b="1" kern="0" spc="-1">
                  <a:solidFill>
                    <a:srgbClr val="61C4D3"/>
                  </a:solidFill>
                  <a:latin typeface="Calibri" panose="020F0502020204030204"/>
                  <a:ea typeface="DejaVu Sans"/>
                </a:rPr>
                <a:t>CERN</a:t>
              </a:r>
              <a:endParaRPr lang="fr-FR" sz="675" kern="0" spc="-1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0" name="CustomShape 10">
              <a:extLst>
                <a:ext uri="{FF2B5EF4-FFF2-40B4-BE49-F238E27FC236}">
                  <a16:creationId xmlns:a16="http://schemas.microsoft.com/office/drawing/2014/main" id="{2C235081-5FDB-4498-8265-97005242251B}"/>
                </a:ext>
              </a:extLst>
            </p:cNvPr>
            <p:cNvSpPr/>
            <p:nvPr/>
          </p:nvSpPr>
          <p:spPr>
            <a:xfrm>
              <a:off x="7918969" y="1836567"/>
              <a:ext cx="1150770" cy="40170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67491" tIns="33746" rIns="67491" bIns="33746"/>
            <a:lstStyle/>
            <a:p>
              <a:pPr defTabSz="685732">
                <a:defRPr/>
              </a:pPr>
              <a:r>
                <a:rPr lang="fr-FR" sz="675" b="1" kern="0" spc="-1">
                  <a:solidFill>
                    <a:srgbClr val="61C4D3"/>
                  </a:solidFill>
                  <a:latin typeface="Calibri" panose="020F0502020204030204"/>
                  <a:ea typeface="DejaVu Sans"/>
                </a:rPr>
                <a:t>DESY</a:t>
              </a:r>
              <a:endParaRPr lang="fr-FR" sz="675" kern="0" spc="-1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41" name="Image" descr="Image">
            <a:extLst>
              <a:ext uri="{FF2B5EF4-FFF2-40B4-BE49-F238E27FC236}">
                <a16:creationId xmlns:a16="http://schemas.microsoft.com/office/drawing/2014/main" id="{382B6662-8B13-4D51-8588-4B3EE407FC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0075" y="15096"/>
            <a:ext cx="3179291" cy="211952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944848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6425801A-C6EE-2F4D-8818-184FC494078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7813"/>
            <a:ext cx="9144001" cy="5161313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00184-FEEA-024F-A5A3-DABE33D85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36B5EA5A-BC32-A742-B11B-8E7414D5B535}" type="slidenum">
              <a:rPr lang="en-US" sz="750">
                <a:solidFill>
                  <a:srgbClr val="FFFFFF"/>
                </a:solidFill>
                <a:latin typeface="Arial"/>
              </a:rPr>
              <a:pPr defTabSz="685800">
                <a:defRPr/>
              </a:pPr>
              <a:t>42</a:t>
            </a:fld>
            <a:endParaRPr lang="en-US" sz="75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676E4B-ABFB-4AD8-929A-23C03F1340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59" t="34286" r="15886" b="19308"/>
          <a:stretch/>
        </p:blipFill>
        <p:spPr>
          <a:xfrm>
            <a:off x="2066306" y="347352"/>
            <a:ext cx="4987637" cy="238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8820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76EAB6E-143F-8547-B39D-48174BB40B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25CC4-02D0-8143-8A5D-9C3FD17C7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r>
              <a:rPr lang="fr-FR" sz="900">
                <a:solidFill>
                  <a:srgbClr val="FFFFFF"/>
                </a:solidFill>
                <a:latin typeface="Arial"/>
              </a:rPr>
              <a:t>CERN Science Gateway                  SGAC Jun 2021</a:t>
            </a:r>
            <a:endParaRPr lang="en-US" sz="9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00184-FEEA-024F-A5A3-DABE33D85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36B5EA5A-BC32-A742-B11B-8E7414D5B535}" type="slidenum">
              <a:rPr lang="en-US" sz="750">
                <a:solidFill>
                  <a:srgbClr val="FFFFFF"/>
                </a:solidFill>
                <a:latin typeface="Arial"/>
              </a:rPr>
              <a:pPr defTabSz="685800">
                <a:defRPr/>
              </a:pPr>
              <a:t>43</a:t>
            </a:fld>
            <a:endParaRPr lang="en-US" sz="75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05330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84F67-1E94-9E4E-BD30-52DA9837959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14812" y="4767263"/>
            <a:ext cx="4929188" cy="273844"/>
          </a:xfrm>
          <a:prstGeom prst="rect">
            <a:avLst/>
          </a:prstGeom>
        </p:spPr>
        <p:txBody>
          <a:bodyPr/>
          <a:lstStyle/>
          <a:p>
            <a:pPr defTabSz="685800">
              <a:defRPr/>
            </a:pPr>
            <a:r>
              <a:rPr lang="en-US" sz="900">
                <a:solidFill>
                  <a:srgbClr val="FFFFFF"/>
                </a:solidFill>
                <a:latin typeface="Arial"/>
              </a:rPr>
              <a:t>CERN Science Gateway                  SGAC Jun 2021</a:t>
            </a:r>
            <a:endParaRPr lang="en-US" sz="9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D614FD-912B-2D49-A33F-89149F69BD7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33223" y="4767263"/>
            <a:ext cx="510778" cy="273844"/>
          </a:xfrm>
          <a:prstGeom prst="rect">
            <a:avLst/>
          </a:prstGeom>
        </p:spPr>
        <p:txBody>
          <a:bodyPr/>
          <a:lstStyle/>
          <a:p>
            <a:pPr defTabSz="685800">
              <a:defRPr/>
            </a:pPr>
            <a:fld id="{36B5EA5A-BC32-A742-B11B-8E7414D5B535}" type="slidenum">
              <a:rPr lang="en-US" sz="750">
                <a:solidFill>
                  <a:srgbClr val="FFFFFF"/>
                </a:solidFill>
                <a:latin typeface="Arial"/>
              </a:rPr>
              <a:pPr defTabSz="685800">
                <a:defRPr/>
              </a:pPr>
              <a:t>44</a:t>
            </a:fld>
            <a:endParaRPr lang="en-US" sz="750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Picture Placeholder 6" descr="A picture containing text, blue&#10;&#10;Description automatically generated">
            <a:extLst>
              <a:ext uri="{FF2B5EF4-FFF2-40B4-BE49-F238E27FC236}">
                <a16:creationId xmlns:a16="http://schemas.microsoft.com/office/drawing/2014/main" id="{C9437A97-B255-9844-AFB4-AC0E3C5D0CFC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22622"/>
            <a:ext cx="9144000" cy="4763691"/>
          </a:xfrm>
        </p:spPr>
      </p:pic>
    </p:spTree>
    <p:extLst>
      <p:ext uri="{BB962C8B-B14F-4D97-AF65-F5344CB8AC3E}">
        <p14:creationId xmlns:p14="http://schemas.microsoft.com/office/powerpoint/2010/main" val="26102500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836239" y="60474"/>
            <a:ext cx="746877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altLang="en-US" sz="3600" dirty="0"/>
              <a:t>“Magic is not happening at </a:t>
            </a:r>
            <a:r>
              <a:rPr lang="en-GB" altLang="en-US" sz="3600" dirty="0" smtClean="0"/>
              <a:t>CERN,</a:t>
            </a:r>
          </a:p>
          <a:p>
            <a:pPr algn="r" eaLnBrk="1" hangingPunct="1"/>
            <a:r>
              <a:rPr lang="en-GB" altLang="en-US" sz="3600" dirty="0" smtClean="0"/>
              <a:t>magic </a:t>
            </a:r>
            <a:r>
              <a:rPr lang="en-GB" altLang="en-US" sz="3600" dirty="0"/>
              <a:t>is being explained at CERN</a:t>
            </a:r>
            <a:r>
              <a:rPr lang="en-GB" altLang="en-US" sz="3600" dirty="0" smtClean="0"/>
              <a:t>.”</a:t>
            </a:r>
          </a:p>
          <a:p>
            <a:pPr algn="r" eaLnBrk="1" hangingPunct="1"/>
            <a:r>
              <a:rPr lang="en-GB" altLang="en-US" sz="800" dirty="0"/>
              <a:t/>
            </a:r>
            <a:br>
              <a:rPr lang="en-GB" altLang="en-US" sz="800" dirty="0"/>
            </a:br>
            <a:r>
              <a:rPr lang="en-GB" altLang="en-US" sz="3200" i="1" dirty="0"/>
              <a:t>Tom Hanks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33048" y="3680192"/>
            <a:ext cx="407515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GB" altLang="en-US" sz="4400" dirty="0" smtClean="0"/>
              <a:t>VIELEN DANK!</a:t>
            </a:r>
            <a:endParaRPr lang="en-GB" alt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202325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921" y="1698729"/>
            <a:ext cx="3367117" cy="2462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652" y="2393950"/>
            <a:ext cx="2636395" cy="1897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85" y="699696"/>
            <a:ext cx="2656337" cy="1982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457860" y="498400"/>
            <a:ext cx="2503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720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1957</a:t>
            </a:r>
            <a:endParaRPr lang="en-GB" sz="7200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5118"/>
            <a:ext cx="8047059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</a:t>
            </a:r>
            <a:r>
              <a:rPr lang="de-DE" sz="3300"/>
              <a:t>seit 60 Jahren</a:t>
            </a:r>
            <a:endParaRPr lang="de-DE" sz="3300" dirty="0"/>
          </a:p>
        </p:txBody>
      </p:sp>
    </p:spTree>
    <p:extLst>
      <p:ext uri="{BB962C8B-B14F-4D97-AF65-F5344CB8AC3E}">
        <p14:creationId xmlns:p14="http://schemas.microsoft.com/office/powerpoint/2010/main" val="11995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9464">
            <a:off x="1835321" y="670752"/>
            <a:ext cx="4740869" cy="36583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287" y="677919"/>
            <a:ext cx="5103149" cy="3399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374" y="744339"/>
            <a:ext cx="5282565" cy="35195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9165">
            <a:off x="1924747" y="850382"/>
            <a:ext cx="5124320" cy="34268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6498">
            <a:off x="2024902" y="708144"/>
            <a:ext cx="4796312" cy="35972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81660">
            <a:off x="4621229" y="665629"/>
            <a:ext cx="2803289" cy="3751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2388">
            <a:off x="1699773" y="651551"/>
            <a:ext cx="4870299" cy="34213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1455">
            <a:off x="2730904" y="864956"/>
            <a:ext cx="3681992" cy="29969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98422">
            <a:off x="4037400" y="893820"/>
            <a:ext cx="2807551" cy="35187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530" y="648829"/>
            <a:ext cx="4709794" cy="3532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915">
            <a:off x="2026941" y="560428"/>
            <a:ext cx="3436772" cy="2863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0466">
            <a:off x="2287020" y="1032285"/>
            <a:ext cx="4432760" cy="29551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7613">
            <a:off x="1934305" y="587096"/>
            <a:ext cx="4975742" cy="38396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143000" y="-14699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Eine richtige kleine Stadt</a:t>
            </a:r>
          </a:p>
        </p:txBody>
      </p:sp>
    </p:spTree>
    <p:extLst>
      <p:ext uri="{BB962C8B-B14F-4D97-AF65-F5344CB8AC3E}">
        <p14:creationId xmlns:p14="http://schemas.microsoft.com/office/powerpoint/2010/main" val="326595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628" y="-6019"/>
            <a:ext cx="5501754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Die Aufgaben des CERN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82587" y="1603746"/>
            <a:ext cx="2007482" cy="8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tabLst>
                <a:tab pos="1960960" algn="l"/>
              </a:tabLst>
            </a:pPr>
            <a:r>
              <a:rPr lang="fr-FR" sz="4050" spc="-113">
                <a:latin typeface="Calibri" pitchFamily="34" charset="0"/>
              </a:rPr>
              <a:t>E</a:t>
            </a:r>
            <a:r>
              <a:rPr lang="fr-FR" sz="3000" spc="-113">
                <a:solidFill>
                  <a:srgbClr val="528CF4"/>
                </a:solidFill>
                <a:latin typeface="Calibri" pitchFamily="34" charset="0"/>
              </a:rPr>
              <a:t>ducation</a:t>
            </a:r>
            <a:endParaRPr lang="fr-FR" sz="3000" spc="-113" dirty="0">
              <a:solidFill>
                <a:srgbClr val="528CF4"/>
              </a:solidFill>
              <a:latin typeface="Calibri" pitchFamily="34" charset="0"/>
            </a:endParaRPr>
          </a:p>
        </p:txBody>
      </p:sp>
      <p:pic>
        <p:nvPicPr>
          <p:cNvPr id="4" name="Picture 3" descr="einstein-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2978" y="2460367"/>
            <a:ext cx="614362" cy="84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5" name="Picture 4" descr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0465" y="2460367"/>
            <a:ext cx="852265" cy="84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6" name="Picture 1032" descr="PET_Alzheim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9355" y="3227360"/>
            <a:ext cx="1106318" cy="82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7" name="Picture 1033" descr="Grid_globe_V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469" y="3227360"/>
            <a:ext cx="983972" cy="82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0" name="Picture 1034" descr="Picture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225" y="1635808"/>
            <a:ext cx="1085850" cy="79414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40" descr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3037" y="1636998"/>
            <a:ext cx="1176338" cy="79414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39" descr="Picture 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0591" y="957049"/>
            <a:ext cx="1418690" cy="76517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16901" y="818110"/>
            <a:ext cx="5984099" cy="8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tabLst>
                <a:tab pos="1960960" algn="l"/>
              </a:tabLst>
            </a:pP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             Global 	</a:t>
            </a:r>
            <a:r>
              <a:rPr lang="fr-FR" sz="4050" spc="-113" dirty="0">
                <a:latin typeface="Calibri" pitchFamily="34" charset="0"/>
              </a:rPr>
              <a:t>C</a:t>
            </a: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ollaboration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972351" y="3175019"/>
            <a:ext cx="3327496" cy="8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tabLst>
                <a:tab pos="1960960" algn="l"/>
              </a:tabLst>
            </a:pPr>
            <a:r>
              <a:rPr lang="fr-FR" sz="4050" spc="-113" dirty="0">
                <a:latin typeface="Calibri" pitchFamily="34" charset="0"/>
              </a:rPr>
              <a:t>N</a:t>
            </a: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ew</a:t>
            </a:r>
            <a:r>
              <a:rPr lang="fr-FR" sz="3000" spc="-113" dirty="0">
                <a:latin typeface="Calibri" pitchFamily="34" charset="0"/>
              </a:rPr>
              <a:t> </a:t>
            </a: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Technologies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032066" y="2389382"/>
            <a:ext cx="3723623" cy="8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tabLst>
                <a:tab pos="1960960" algn="l"/>
              </a:tabLst>
            </a:pPr>
            <a:r>
              <a:rPr lang="fr-FR" sz="3000" spc="-113" dirty="0" err="1">
                <a:solidFill>
                  <a:srgbClr val="528CF4"/>
                </a:solidFill>
                <a:latin typeface="Calibri" pitchFamily="34" charset="0"/>
              </a:rPr>
              <a:t>Fundamental</a:t>
            </a:r>
            <a:r>
              <a:rPr lang="fr-FR" sz="3000" spc="-113" dirty="0">
                <a:solidFill>
                  <a:srgbClr val="528CF4"/>
                </a:solidFill>
                <a:latin typeface="Calibri" pitchFamily="34" charset="0"/>
              </a:rPr>
              <a:t> </a:t>
            </a:r>
            <a:r>
              <a:rPr lang="fr-FR" sz="4050" spc="-113" dirty="0" err="1">
                <a:latin typeface="Calibri" pitchFamily="34" charset="0"/>
              </a:rPr>
              <a:t>R</a:t>
            </a:r>
            <a:r>
              <a:rPr lang="fr-FR" sz="3000" spc="-113" dirty="0" err="1">
                <a:solidFill>
                  <a:srgbClr val="528CF4"/>
                </a:solidFill>
                <a:latin typeface="Calibri" pitchFamily="34" charset="0"/>
              </a:rPr>
              <a:t>esearch</a:t>
            </a:r>
            <a:endParaRPr lang="fr-FR" sz="3000" spc="-113" dirty="0">
              <a:solidFill>
                <a:srgbClr val="528CF4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1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build="allAtOnce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1082330"/>
            <a:ext cx="90995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700" i="1" dirty="0">
                <a:solidFill>
                  <a:srgbClr val="FFC000"/>
                </a:solidFill>
                <a:latin typeface="+mj-lt"/>
              </a:rPr>
              <a:t>Woraus sind wir und </a:t>
            </a:r>
            <a:r>
              <a:rPr lang="de-DE" sz="2700" i="1">
                <a:solidFill>
                  <a:srgbClr val="FFC000"/>
                </a:solidFill>
                <a:latin typeface="+mj-lt"/>
              </a:rPr>
              <a:t>alles andere um </a:t>
            </a:r>
            <a:r>
              <a:rPr lang="de-DE" sz="2700" i="1" smtClean="0">
                <a:solidFill>
                  <a:srgbClr val="FFC000"/>
                </a:solidFill>
                <a:latin typeface="+mj-lt"/>
              </a:rPr>
              <a:t>uns </a:t>
            </a:r>
            <a:r>
              <a:rPr lang="de-DE" sz="2700" i="1">
                <a:solidFill>
                  <a:srgbClr val="FFC000"/>
                </a:solidFill>
                <a:latin typeface="+mj-lt"/>
              </a:rPr>
              <a:t>gemacht</a:t>
            </a:r>
            <a:r>
              <a:rPr lang="de-DE" sz="2700" i="1" dirty="0">
                <a:solidFill>
                  <a:srgbClr val="FFC000"/>
                </a:solidFill>
                <a:latin typeface="+mj-lt"/>
              </a:rPr>
              <a:t>?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3C859AE-840E-43E1-8910-787CB6CD32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475" y="1964226"/>
            <a:ext cx="5400410" cy="205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5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6823922" cy="589359"/>
          </a:xfrm>
          <a:prstGeom prst="rect">
            <a:avLst/>
          </a:prstGeom>
        </p:spPr>
        <p:txBody>
          <a:bodyPr lIns="162000" tIns="81000">
            <a:no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400">
                <a:latin typeface="+mj-lt"/>
                <a:ea typeface="+mj-ea"/>
                <a:cs typeface="+mj-cs"/>
              </a:defRPr>
            </a:lvl1pPr>
          </a:lstStyle>
          <a:p>
            <a:r>
              <a:rPr lang="de-DE" sz="3300" dirty="0"/>
              <a:t>Grundlagenforschung am CERN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591902" y="871065"/>
            <a:ext cx="7533689" cy="3536870"/>
            <a:chOff x="899592" y="1836024"/>
            <a:chExt cx="8114062" cy="4113256"/>
          </a:xfrm>
        </p:grpSpPr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0288" y="1988355"/>
              <a:ext cx="5213366" cy="3960925"/>
            </a:xfrm>
            <a:prstGeom prst="rect">
              <a:avLst/>
            </a:prstGeom>
          </p:spPr>
        </p:pic>
        <p:pic>
          <p:nvPicPr>
            <p:cNvPr id="32" name="Grafik 3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7234"/>
            <a:stretch/>
          </p:blipFill>
          <p:spPr>
            <a:xfrm>
              <a:off x="899592" y="1988355"/>
              <a:ext cx="3793582" cy="3960925"/>
            </a:xfrm>
            <a:prstGeom prst="rect">
              <a:avLst/>
            </a:prstGeom>
          </p:spPr>
        </p:pic>
        <p:pic>
          <p:nvPicPr>
            <p:cNvPr id="33" name="Grafik 3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0513"/>
            <a:stretch/>
          </p:blipFill>
          <p:spPr>
            <a:xfrm>
              <a:off x="3469038" y="1836024"/>
              <a:ext cx="2778408" cy="33439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731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906</Words>
  <Application>Microsoft Office PowerPoint</Application>
  <PresentationFormat>Bildschirmpräsentation (16:9)</PresentationFormat>
  <Paragraphs>212</Paragraphs>
  <Slides>45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45</vt:i4>
      </vt:variant>
    </vt:vector>
  </HeadingPairs>
  <TitlesOfParts>
    <vt:vector size="57" baseType="lpstr">
      <vt:lpstr>ＭＳ Ｐゴシック</vt:lpstr>
      <vt:lpstr>Arial</vt:lpstr>
      <vt:lpstr>Arial Narrow</vt:lpstr>
      <vt:lpstr>ArialMT</vt:lpstr>
      <vt:lpstr>Calibri</vt:lpstr>
      <vt:lpstr>Courier New</vt:lpstr>
      <vt:lpstr>DejaVu Sans</vt:lpstr>
      <vt:lpstr>Helvetica</vt:lpstr>
      <vt:lpstr>Mangal</vt:lpstr>
      <vt:lpstr>Optima</vt:lpstr>
      <vt:lpstr>Wingdings</vt:lpstr>
      <vt:lpstr>CERNCorporate16-9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Durch Beschleunigen von Objekten und anschließender Kollision...</vt:lpstr>
      <vt:lpstr>...mit unglaublich hoher Energie!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Beamline for Schools Competition</vt:lpstr>
      <vt:lpstr>PowerPoint-Präsentation</vt:lpstr>
      <vt:lpstr>PowerPoint-Präsentation</vt:lpstr>
      <vt:lpstr>PowerPoint-Präsentation</vt:lpstr>
      <vt:lpstr>PowerPoint-Präsentation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Niklas Herff</cp:lastModifiedBy>
  <cp:revision>49</cp:revision>
  <dcterms:created xsi:type="dcterms:W3CDTF">2012-11-30T11:04:26Z</dcterms:created>
  <dcterms:modified xsi:type="dcterms:W3CDTF">2022-11-23T15:22:27Z</dcterms:modified>
</cp:coreProperties>
</file>