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64" r:id="rId2"/>
    <p:sldId id="266" r:id="rId3"/>
    <p:sldId id="279" r:id="rId4"/>
    <p:sldId id="280" r:id="rId5"/>
    <p:sldId id="272" r:id="rId6"/>
    <p:sldId id="273" r:id="rId7"/>
    <p:sldId id="265" r:id="rId8"/>
    <p:sldId id="274" r:id="rId9"/>
    <p:sldId id="275" r:id="rId10"/>
    <p:sldId id="276" r:id="rId11"/>
    <p:sldId id="268" r:id="rId12"/>
    <p:sldId id="277" r:id="rId13"/>
    <p:sldId id="278" r:id="rId14"/>
    <p:sldId id="267" r:id="rId15"/>
    <p:sldId id="269" r:id="rId16"/>
    <p:sldId id="270" r:id="rId17"/>
    <p:sldId id="281" r:id="rId18"/>
    <p:sldId id="282" r:id="rId19"/>
    <p:sldId id="271" r:id="rId20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A0FEA0"/>
    <a:srgbClr val="FF8989"/>
    <a:srgbClr val="00529E"/>
    <a:srgbClr val="FF0000"/>
    <a:srgbClr val="CC3300"/>
    <a:srgbClr val="004F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4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587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6A74CA14-E9E8-44BA-9819-7CFDF966518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21592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587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B2BA5DA4-6A94-4701-98CE-F2D162CDE9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6434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 userDrawn="1"/>
        </p:nvSpPr>
        <p:spPr bwMode="auto">
          <a:xfrm>
            <a:off x="-533400" y="6111875"/>
            <a:ext cx="18288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CERN -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</a:rPr>
              <a:t>www.cern.ch/i</a:t>
            </a:r>
            <a:r>
              <a:rPr lang="en-US" sz="1000" b="1" dirty="0">
                <a:latin typeface="Tahoma" pitchFamily="34" charset="0"/>
              </a:rPr>
              <a:t>t</a:t>
            </a:r>
          </a:p>
        </p:txBody>
      </p:sp>
      <p:pic>
        <p:nvPicPr>
          <p:cNvPr id="5" name="Picture 9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40750" y="6248400"/>
            <a:ext cx="527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0" descr="banner1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0"/>
            <a:ext cx="80010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2" descr="lato4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189038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00529E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00529E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29450" y="76200"/>
            <a:ext cx="1885950" cy="5943600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76200"/>
            <a:ext cx="5505450" cy="5943600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5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 descr="banner2"/>
          <p:cNvPicPr>
            <a:picLocks noChangeAspect="1" noChangeArrowheads="1"/>
          </p:cNvPicPr>
          <p:nvPr userDrawn="1"/>
        </p:nvPicPr>
        <p:blipFill rotWithShape="1">
          <a:blip r:embed="rId13" cstate="print"/>
          <a:srcRect t="10109" b="6137"/>
          <a:stretch/>
        </p:blipFill>
        <p:spPr bwMode="auto">
          <a:xfrm>
            <a:off x="1143000" y="0"/>
            <a:ext cx="8001000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71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38200"/>
            <a:ext cx="86868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29" name="Picture 9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534400" y="6248400"/>
            <a:ext cx="527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Text Box 14"/>
          <p:cNvSpPr txBox="1">
            <a:spLocks noChangeArrowheads="1"/>
          </p:cNvSpPr>
          <p:nvPr userDrawn="1"/>
        </p:nvSpPr>
        <p:spPr bwMode="auto">
          <a:xfrm>
            <a:off x="-152400" y="6180892"/>
            <a:ext cx="144780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CERN -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</a:rPr>
              <a:t>www.cern.ch/i</a:t>
            </a:r>
            <a:r>
              <a:rPr lang="en-US" sz="1000" b="1" dirty="0">
                <a:latin typeface="Tahoma" pitchFamily="34" charset="0"/>
              </a:rPr>
              <a:t>t</a:t>
            </a:r>
          </a:p>
        </p:txBody>
      </p:sp>
      <p:pic>
        <p:nvPicPr>
          <p:cNvPr id="1031" name="Picture 25" descr="lato4"/>
          <p:cNvPicPr>
            <a:picLocks noChangeAspect="1" noChangeArrowheads="1"/>
          </p:cNvPicPr>
          <p:nvPr userDrawn="1"/>
        </p:nvPicPr>
        <p:blipFill rotWithShape="1">
          <a:blip r:embed="rId15" cstate="print"/>
          <a:srcRect t="1477" b="86264"/>
          <a:stretch/>
        </p:blipFill>
        <p:spPr bwMode="auto">
          <a:xfrm>
            <a:off x="0" y="0"/>
            <a:ext cx="1189038" cy="73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 userDrawn="1"/>
        </p:nvSpPr>
        <p:spPr>
          <a:xfrm>
            <a:off x="3429000" y="6550025"/>
            <a:ext cx="45720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400" b="1" i="1" dirty="0" smtClean="0">
                <a:solidFill>
                  <a:srgbClr val="00529E"/>
                </a:solidFill>
              </a:rPr>
              <a:t>INSPIRE - GLM [Feb 2011] </a:t>
            </a:r>
            <a:r>
              <a:rPr lang="en-US" sz="1400" b="1" i="1" dirty="0">
                <a:solidFill>
                  <a:srgbClr val="00529E"/>
                </a:solidFill>
              </a:rPr>
              <a:t>- </a:t>
            </a:r>
            <a:fld id="{7411D7AD-6CB2-446F-A775-E890509EE7FF}" type="slidenum">
              <a:rPr lang="en-US" sz="1400" b="1" i="1">
                <a:solidFill>
                  <a:srgbClr val="00529E"/>
                </a:solidFill>
              </a:rPr>
              <a:pPr algn="r">
                <a:defRPr/>
              </a:pPr>
              <a:t>‹#›</a:t>
            </a:fld>
            <a:endParaRPr lang="en-US" sz="1400" b="1" i="1" dirty="0">
              <a:solidFill>
                <a:srgbClr val="00529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529E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529E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tiff"/><Relationship Id="rId3" Type="http://schemas.openxmlformats.org/officeDocument/2006/relationships/image" Target="../media/image18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ndico.cern.ch/conferenceDisplay.py?confId=103325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nspirebeta.net" TargetMode="External"/><Relationship Id="rId3" Type="http://schemas.openxmlformats.org/officeDocument/2006/relationships/hyperlink" Target="http://invenio-software.or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gif"/><Relationship Id="rId5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nvenio-software.org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4" Type="http://schemas.openxmlformats.org/officeDocument/2006/relationships/image" Target="../media/image11.jpeg"/><Relationship Id="rId5" Type="http://schemas.openxmlformats.org/officeDocument/2006/relationships/image" Target="../media/image12.png"/><Relationship Id="rId6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INSPIRE</a:t>
            </a:r>
            <a:br>
              <a:rPr lang="en-GB" dirty="0"/>
            </a:br>
            <a:r>
              <a:rPr lang="en-GB" dirty="0" smtClean="0"/>
              <a:t>A </a:t>
            </a:r>
            <a:r>
              <a:rPr lang="en-GB" dirty="0"/>
              <a:t>Global Digital Library </a:t>
            </a:r>
            <a:r>
              <a:rPr lang="en-GB" dirty="0" smtClean="0"/>
              <a:t>for HEP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14</a:t>
            </a:r>
            <a:r>
              <a:rPr lang="en-GB" baseline="30000" dirty="0" smtClean="0">
                <a:solidFill>
                  <a:srgbClr val="FF0000"/>
                </a:solidFill>
              </a:rPr>
              <a:t>th</a:t>
            </a:r>
            <a:r>
              <a:rPr lang="en-GB" dirty="0" smtClean="0">
                <a:solidFill>
                  <a:srgbClr val="FF0000"/>
                </a:solidFill>
              </a:rPr>
              <a:t> February 2011</a:t>
            </a:r>
          </a:p>
          <a:p>
            <a:r>
              <a:rPr lang="fr-CH" dirty="0" smtClean="0"/>
              <a:t>Tim Smith</a:t>
            </a:r>
          </a:p>
          <a:p>
            <a:r>
              <a:rPr lang="fr-CH" dirty="0" smtClean="0"/>
              <a:t>on behalf of</a:t>
            </a:r>
          </a:p>
          <a:p>
            <a:r>
              <a:rPr lang="fr-CH" dirty="0" smtClean="0"/>
              <a:t>IT/UDS/CDS and GS/</a:t>
            </a:r>
            <a:r>
              <a:rPr lang="fr-CH" dirty="0" smtClean="0"/>
              <a:t>SI</a:t>
            </a:r>
          </a:p>
          <a:p>
            <a:r>
              <a:rPr lang="fr-CH" smtClean="0"/>
              <a:t>SLAC, DESY, FNAL</a:t>
            </a:r>
            <a:endParaRPr lang="fr-CH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INSPIRE References</a:t>
            </a:r>
            <a:endParaRPr lang="en-US" dirty="0"/>
          </a:p>
        </p:txBody>
      </p:sp>
      <p:pic>
        <p:nvPicPr>
          <p:cNvPr id="4" name="Content Placeholder 3" descr="Inspire references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804" r="-680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36239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Citation Graphs</a:t>
            </a:r>
            <a:endParaRPr lang="en-US" dirty="0"/>
          </a:p>
        </p:txBody>
      </p:sp>
      <p:pic>
        <p:nvPicPr>
          <p:cNvPr id="4" name="Content Placeholder 3" descr="Inspire citations 2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36" r="-1036"/>
          <a:stretch>
            <a:fillRect/>
          </a:stretch>
        </p:blipFill>
        <p:spPr/>
      </p:pic>
      <p:pic>
        <p:nvPicPr>
          <p:cNvPr id="5" name="Picture 4" descr="Citation history ho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4191000"/>
            <a:ext cx="2133600" cy="1804838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038294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INSPIRE </a:t>
            </a:r>
            <a:r>
              <a:rPr lang="en-US" dirty="0"/>
              <a:t>A</a:t>
            </a:r>
            <a:r>
              <a:rPr lang="en-US" dirty="0" smtClean="0"/>
              <a:t>uthor Page</a:t>
            </a:r>
            <a:endParaRPr lang="en-US" dirty="0"/>
          </a:p>
        </p:txBody>
      </p:sp>
      <p:pic>
        <p:nvPicPr>
          <p:cNvPr id="4" name="Content Placeholder 3" descr="Screen shot 2010-07-04 at 12.57.45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65" b="9465"/>
          <a:stretch>
            <a:fillRect/>
          </a:stretch>
        </p:blipFill>
        <p:spPr bwMode="auto">
          <a:xfrm>
            <a:off x="457200" y="914400"/>
            <a:ext cx="81534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0705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INSPIRE </a:t>
            </a:r>
            <a:r>
              <a:rPr lang="en-US" dirty="0" err="1" smtClean="0"/>
              <a:t>Fulltext</a:t>
            </a:r>
            <a:r>
              <a:rPr lang="en-US" dirty="0" smtClean="0"/>
              <a:t> Search</a:t>
            </a:r>
            <a:endParaRPr lang="en-US" dirty="0"/>
          </a:p>
        </p:txBody>
      </p:sp>
      <p:pic>
        <p:nvPicPr>
          <p:cNvPr id="4" name="Content Placeholder 3" descr="Inspire fulltext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651" r="-56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43341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Plot Extraction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Caption extraction… and search</a:t>
            </a:r>
            <a:endParaRPr lang="en-US" dirty="0"/>
          </a:p>
        </p:txBody>
      </p:sp>
      <p:pic>
        <p:nvPicPr>
          <p:cNvPr id="4" name="Content Placeholder 3" descr="Inspire plot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77" b="6577"/>
          <a:stretch>
            <a:fillRect/>
          </a:stretch>
        </p:blipFill>
        <p:spPr bwMode="auto">
          <a:xfrm>
            <a:off x="762000" y="856248"/>
            <a:ext cx="7798904" cy="4720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</p:spTree>
    <p:extLst>
      <p:ext uri="{BB962C8B-B14F-4D97-AF65-F5344CB8AC3E}">
        <p14:creationId xmlns:p14="http://schemas.microsoft.com/office/powerpoint/2010/main" val="2811230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Keyword-</a:t>
            </a:r>
            <a:r>
              <a:rPr lang="en-US" dirty="0" err="1" smtClean="0"/>
              <a:t>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Auto-</a:t>
            </a:r>
            <a:r>
              <a:rPr lang="en-US" dirty="0" err="1" smtClean="0"/>
              <a:t>Keywording</a:t>
            </a:r>
            <a:r>
              <a:rPr lang="en-US" dirty="0" smtClean="0"/>
              <a:t>: Particle Physics Taxonomy</a:t>
            </a:r>
            <a:endParaRPr lang="en-US" dirty="0"/>
          </a:p>
        </p:txBody>
      </p:sp>
      <p:pic>
        <p:nvPicPr>
          <p:cNvPr id="4" name="Content Placeholder 3" descr="INSPIRE keyword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036" y="838201"/>
            <a:ext cx="6961331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</p:spTree>
    <p:extLst>
      <p:ext uri="{BB962C8B-B14F-4D97-AF65-F5344CB8AC3E}">
        <p14:creationId xmlns:p14="http://schemas.microsoft.com/office/powerpoint/2010/main" val="2870845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loud 3"/>
          <p:cNvSpPr/>
          <p:nvPr/>
        </p:nvSpPr>
        <p:spPr>
          <a:xfrm>
            <a:off x="4572000" y="1219200"/>
            <a:ext cx="2438400" cy="685800"/>
          </a:xfrm>
          <a:prstGeom prst="cloud">
            <a:avLst/>
          </a:prstGeom>
          <a:noFill/>
          <a:ln>
            <a:solidFill>
              <a:srgbClr val="21DFD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5334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Parallelization and dispatching of intensive tasks</a:t>
            </a:r>
          </a:p>
          <a:p>
            <a:r>
              <a:rPr lang="en-US" dirty="0" smtClean="0"/>
              <a:t>Data Mining </a:t>
            </a:r>
            <a:r>
              <a:rPr lang="en-US" strike="sngStrike" dirty="0"/>
              <a:t>o</a:t>
            </a:r>
            <a:r>
              <a:rPr lang="en-US" strike="sngStrike" dirty="0" smtClean="0"/>
              <a:t>n the GRID</a:t>
            </a:r>
            <a:r>
              <a:rPr lang="en-US" dirty="0" smtClean="0"/>
              <a:t> in the Cloud</a:t>
            </a:r>
          </a:p>
          <a:p>
            <a:pPr lvl="1"/>
            <a:r>
              <a:rPr lang="en-US" dirty="0" smtClean="0"/>
              <a:t>OCR processing</a:t>
            </a:r>
          </a:p>
          <a:p>
            <a:pPr lvl="2"/>
            <a:r>
              <a:rPr lang="en-US" dirty="0" err="1" smtClean="0"/>
              <a:t>Ocropus</a:t>
            </a:r>
            <a:r>
              <a:rPr lang="en-US" dirty="0" smtClean="0"/>
              <a:t> (open source)</a:t>
            </a:r>
          </a:p>
          <a:p>
            <a:pPr lvl="2"/>
            <a:r>
              <a:rPr lang="en-US" dirty="0" smtClean="0"/>
              <a:t>De-skewing, text recognition, </a:t>
            </a:r>
            <a:r>
              <a:rPr lang="en-US" dirty="0" err="1" smtClean="0"/>
              <a:t>hOCR</a:t>
            </a:r>
            <a:r>
              <a:rPr lang="en-US" dirty="0" smtClean="0"/>
              <a:t> production (html), PDF</a:t>
            </a:r>
          </a:p>
          <a:p>
            <a:pPr lvl="1"/>
            <a:r>
              <a:rPr lang="en-US" dirty="0" err="1" smtClean="0"/>
              <a:t>Fulltext</a:t>
            </a:r>
            <a:r>
              <a:rPr lang="en-US" dirty="0" smtClean="0"/>
              <a:t> indexing</a:t>
            </a:r>
          </a:p>
          <a:p>
            <a:pPr lvl="2"/>
            <a:r>
              <a:rPr lang="en-US" dirty="0" err="1" smtClean="0"/>
              <a:t>Solr</a:t>
            </a:r>
            <a:r>
              <a:rPr lang="en-US" dirty="0" smtClean="0"/>
              <a:t>/</a:t>
            </a:r>
            <a:r>
              <a:rPr lang="en-US" dirty="0" err="1" smtClean="0"/>
              <a:t>Lucene</a:t>
            </a:r>
            <a:r>
              <a:rPr lang="en-US" dirty="0" smtClean="0"/>
              <a:t>, </a:t>
            </a:r>
            <a:r>
              <a:rPr lang="en-US" dirty="0" err="1" smtClean="0"/>
              <a:t>Hadoop</a:t>
            </a:r>
            <a:r>
              <a:rPr lang="en-US" dirty="0" smtClean="0"/>
              <a:t>, Process Execution Engine</a:t>
            </a:r>
          </a:p>
          <a:p>
            <a:pPr lvl="2"/>
            <a:r>
              <a:rPr lang="en-US" dirty="0" smtClean="0"/>
              <a:t>Extension to semantic indexing with HEP ontology</a:t>
            </a:r>
          </a:p>
          <a:p>
            <a:pPr lvl="1"/>
            <a:r>
              <a:rPr lang="en-US" dirty="0" err="1" smtClean="0"/>
              <a:t>Bibliometrics</a:t>
            </a:r>
            <a:endParaRPr lang="en-US" dirty="0" smtClean="0"/>
          </a:p>
          <a:p>
            <a:pPr lvl="2"/>
            <a:r>
              <a:rPr lang="en-US" dirty="0" smtClean="0"/>
              <a:t>Scientific impact e.g. H-Index</a:t>
            </a:r>
          </a:p>
          <a:p>
            <a:pPr lvl="1"/>
            <a:r>
              <a:rPr lang="en-US" dirty="0" smtClean="0"/>
              <a:t>Author disambiguation</a:t>
            </a:r>
          </a:p>
          <a:p>
            <a:pPr lvl="2"/>
            <a:r>
              <a:rPr lang="en-US" dirty="0" smtClean="0"/>
              <a:t>Using affiliations, coauthors, research topics, </a:t>
            </a:r>
            <a:r>
              <a:rPr lang="en-US" dirty="0" err="1" smtClean="0"/>
              <a:t>etc</a:t>
            </a:r>
            <a:endParaRPr lang="en-US" dirty="0" smtClean="0"/>
          </a:p>
          <a:p>
            <a:pPr lvl="2"/>
            <a:r>
              <a:rPr lang="en-US" dirty="0"/>
              <a:t>G. Chen: 963 docs, 21 real authors, only 22 docs not assigned, 97.2% success </a:t>
            </a:r>
            <a:r>
              <a:rPr lang="en-US" dirty="0" smtClean="0"/>
              <a:t>rate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Back-end Machinery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311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in 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</a:t>
            </a:r>
          </a:p>
          <a:p>
            <a:pPr lvl="1"/>
            <a:r>
              <a:rPr lang="en-US" dirty="0" smtClean="0"/>
              <a:t>Issue DOIs, agreement with TIB</a:t>
            </a:r>
          </a:p>
          <a:p>
            <a:pPr lvl="1"/>
            <a:r>
              <a:rPr lang="en-US" dirty="0" smtClean="0"/>
              <a:t>Data Citations</a:t>
            </a:r>
          </a:p>
          <a:p>
            <a:pPr lvl="1"/>
            <a:r>
              <a:rPr lang="en-US" dirty="0" smtClean="0"/>
              <a:t>Collaboration with PDG (Particle Data Group), Durham</a:t>
            </a:r>
          </a:p>
          <a:p>
            <a:r>
              <a:rPr lang="en-US" dirty="0" smtClean="0"/>
              <a:t>Author ID</a:t>
            </a:r>
          </a:p>
          <a:p>
            <a:pPr lvl="1"/>
            <a:r>
              <a:rPr lang="en-US" dirty="0" smtClean="0"/>
              <a:t>Claim my paper</a:t>
            </a:r>
          </a:p>
          <a:p>
            <a:r>
              <a:rPr lang="en-US" dirty="0" smtClean="0"/>
              <a:t>Search clustering and facets</a:t>
            </a:r>
          </a:p>
        </p:txBody>
      </p:sp>
    </p:spTree>
    <p:extLst>
      <p:ext uri="{BB962C8B-B14F-4D97-AF65-F5344CB8AC3E}">
        <p14:creationId xmlns:p14="http://schemas.microsoft.com/office/powerpoint/2010/main" val="38756802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Relevance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INSPIRE Workshop</a:t>
            </a:r>
          </a:p>
          <a:p>
            <a:pPr lvl="1"/>
            <a:r>
              <a:rPr lang="en-US" dirty="0" smtClean="0"/>
              <a:t>Elsevier, Thomson-Reuters, Springer, APS, Google Scholar, ADS, </a:t>
            </a:r>
            <a:r>
              <a:rPr lang="en-US" dirty="0" err="1" smtClean="0"/>
              <a:t>arXiv</a:t>
            </a:r>
            <a:r>
              <a:rPr lang="en-US" dirty="0" smtClean="0"/>
              <a:t>, PDG</a:t>
            </a:r>
          </a:p>
          <a:p>
            <a:r>
              <a:rPr lang="en-US" dirty="0" smtClean="0"/>
              <a:t>OAI7: CERN Workshop on Scholarly Communication</a:t>
            </a:r>
          </a:p>
          <a:p>
            <a:pPr lvl="1"/>
            <a:r>
              <a:rPr lang="en-US" dirty="0">
                <a:hlinkClick r:id="rId2"/>
              </a:rPr>
              <a:t>http://indico.cern.ch/conferenceDisplay.py?confId=</a:t>
            </a:r>
            <a:r>
              <a:rPr lang="en-US" dirty="0" smtClean="0">
                <a:hlinkClick r:id="rId2"/>
              </a:rPr>
              <a:t>103325</a:t>
            </a:r>
            <a:endParaRPr lang="en-US" dirty="0" smtClean="0"/>
          </a:p>
          <a:p>
            <a:r>
              <a:rPr lang="en-US" dirty="0" smtClean="0"/>
              <a:t>Master Class on Scholarly Communication</a:t>
            </a:r>
          </a:p>
          <a:p>
            <a:pPr lvl="1"/>
            <a:r>
              <a:rPr lang="en-US" dirty="0" smtClean="0"/>
              <a:t>Stanford Bernstein (a </a:t>
            </a:r>
            <a:r>
              <a:rPr lang="en-US" dirty="0"/>
              <a:t>leading Wall Street company advising large </a:t>
            </a:r>
            <a:r>
              <a:rPr lang="en-US" dirty="0" smtClean="0"/>
              <a:t>investors), on STEM publishing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154165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4300" dirty="0" smtClean="0"/>
              <a:t>Questions ?</a:t>
            </a:r>
          </a:p>
          <a:p>
            <a:pPr marL="0" indent="0" algn="ctr">
              <a:buNone/>
            </a:pPr>
            <a:endParaRPr lang="en-US" sz="4300" dirty="0" smtClean="0"/>
          </a:p>
          <a:p>
            <a:pPr marL="0" indent="0" algn="ctr">
              <a:buNone/>
            </a:pPr>
            <a:endParaRPr lang="da-DK" dirty="0" smtClean="0"/>
          </a:p>
          <a:p>
            <a:pPr marL="0" indent="0" algn="ctr">
              <a:buNone/>
            </a:pPr>
            <a:r>
              <a:rPr lang="da-DK" dirty="0" smtClean="0">
                <a:hlinkClick r:id="rId2"/>
              </a:rPr>
              <a:t>http://inspirebeta.net</a:t>
            </a:r>
            <a:r>
              <a:rPr lang="da-DK" dirty="0" smtClean="0"/>
              <a:t> </a:t>
            </a:r>
          </a:p>
          <a:p>
            <a:pPr marL="0" indent="0" algn="ctr">
              <a:buNone/>
            </a:pPr>
            <a:r>
              <a:rPr lang="da-DK" dirty="0">
                <a:hlinkClick r:id="rId3"/>
              </a:rPr>
              <a:t>http://www.projecthepinspire.net</a:t>
            </a:r>
            <a:r>
              <a:rPr lang="da-DK" dirty="0" smtClean="0">
                <a:hlinkClick r:id="rId3"/>
              </a:rPr>
              <a:t>/</a:t>
            </a:r>
          </a:p>
          <a:p>
            <a:pPr marL="0" indent="0" algn="ctr">
              <a:buNone/>
            </a:pP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invenio</a:t>
            </a:r>
            <a:r>
              <a:rPr lang="en-US" dirty="0">
                <a:hlinkClick r:id="rId3"/>
              </a:rPr>
              <a:t>-</a:t>
            </a:r>
            <a:r>
              <a:rPr lang="en-US" dirty="0" smtClean="0">
                <a:hlinkClick r:id="rId3"/>
              </a:rPr>
              <a:t>software.org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030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Access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Traditional publication agreement</a:t>
            </a:r>
          </a:p>
          <a:p>
            <a:pPr lvl="1"/>
            <a:r>
              <a:rPr lang="en-US" dirty="0" smtClean="0"/>
              <a:t>All rights, including copyright, go to publisher</a:t>
            </a:r>
          </a:p>
          <a:p>
            <a:pPr lvl="1"/>
            <a:r>
              <a:rPr lang="en-US" dirty="0" smtClean="0"/>
              <a:t>Limits or prevents your ability to disseminate your research:</a:t>
            </a:r>
          </a:p>
          <a:p>
            <a:pPr lvl="2"/>
            <a:r>
              <a:rPr lang="en-US" dirty="0" smtClean="0"/>
              <a:t>Include sections / figures in your later works</a:t>
            </a:r>
          </a:p>
          <a:p>
            <a:pPr lvl="2"/>
            <a:r>
              <a:rPr lang="en-US" dirty="0" smtClean="0"/>
              <a:t>Hand out copies to your classes or colleagues</a:t>
            </a:r>
          </a:p>
          <a:p>
            <a:pPr lvl="2"/>
            <a:r>
              <a:rPr lang="en-US" dirty="0" smtClean="0"/>
              <a:t>Put on your web site</a:t>
            </a:r>
            <a:endParaRPr lang="en-US" dirty="0"/>
          </a:p>
          <a:p>
            <a:r>
              <a:rPr lang="en-US" dirty="0" smtClean="0"/>
              <a:t>Pre-print culture</a:t>
            </a:r>
          </a:p>
          <a:p>
            <a:pPr lvl="1"/>
            <a:r>
              <a:rPr lang="en-US" dirty="0" smtClean="0"/>
              <a:t>Rapid scholarly dialogue</a:t>
            </a:r>
          </a:p>
          <a:p>
            <a:pPr lvl="1"/>
            <a:r>
              <a:rPr lang="en-US" dirty="0" smtClean="0"/>
              <a:t>Pre-print repositories: </a:t>
            </a:r>
            <a:r>
              <a:rPr lang="en-US" dirty="0" err="1" smtClean="0"/>
              <a:t>arXiv</a:t>
            </a:r>
            <a:endParaRPr lang="en-US" dirty="0" smtClean="0"/>
          </a:p>
          <a:p>
            <a:pPr lvl="1"/>
            <a:r>
              <a:rPr lang="en-US" dirty="0" smtClean="0"/>
              <a:t>No publisher services: peer review, citation indexes</a:t>
            </a:r>
          </a:p>
          <a:p>
            <a:r>
              <a:rPr lang="en-US" dirty="0" smtClean="0"/>
              <a:t>OA Movement</a:t>
            </a:r>
          </a:p>
          <a:p>
            <a:pPr lvl="1"/>
            <a:r>
              <a:rPr lang="en-US" dirty="0" smtClean="0"/>
              <a:t>Green: Publish in any journal, then self-archive post-print</a:t>
            </a:r>
          </a:p>
          <a:p>
            <a:pPr lvl="1"/>
            <a:r>
              <a:rPr lang="en-US" dirty="0" smtClean="0"/>
              <a:t>Gold: Publish in a OA journal</a:t>
            </a:r>
          </a:p>
          <a:p>
            <a:r>
              <a:rPr lang="en-US" dirty="0" smtClean="0"/>
              <a:t>OA Archives</a:t>
            </a:r>
          </a:p>
          <a:p>
            <a:pPr lvl="1"/>
            <a:r>
              <a:rPr lang="en-US" dirty="0" smtClean="0"/>
              <a:t>Institutional Repositories</a:t>
            </a:r>
          </a:p>
          <a:p>
            <a:pPr lvl="1"/>
            <a:r>
              <a:rPr lang="en-US" dirty="0" smtClean="0"/>
              <a:t>Subject Repositories</a:t>
            </a:r>
          </a:p>
        </p:txBody>
      </p:sp>
      <p:pic>
        <p:nvPicPr>
          <p:cNvPr id="5" name="Picture 4" descr="alma-mand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3430" y="2019300"/>
            <a:ext cx="6558170" cy="407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025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Access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Finding the publications</a:t>
            </a:r>
          </a:p>
          <a:p>
            <a:pPr lvl="1"/>
            <a:r>
              <a:rPr lang="en-US" dirty="0" smtClean="0"/>
              <a:t>Google Web</a:t>
            </a:r>
          </a:p>
          <a:p>
            <a:pPr lvl="1"/>
            <a:r>
              <a:rPr lang="en-US" dirty="0" smtClean="0"/>
              <a:t>Microsoft Academic Search</a:t>
            </a:r>
          </a:p>
          <a:p>
            <a:r>
              <a:rPr lang="en-US" dirty="0" smtClean="0"/>
              <a:t>Citation Indexes… full-text search</a:t>
            </a:r>
          </a:p>
          <a:p>
            <a:pPr lvl="1"/>
            <a:r>
              <a:rPr lang="en-US" dirty="0" smtClean="0"/>
              <a:t>Web of Science (Thomson-Reuters)</a:t>
            </a:r>
          </a:p>
          <a:p>
            <a:pPr lvl="1"/>
            <a:r>
              <a:rPr lang="en-US" dirty="0" err="1" smtClean="0"/>
              <a:t>SciVerse</a:t>
            </a:r>
            <a:r>
              <a:rPr lang="en-US" dirty="0" smtClean="0"/>
              <a:t> (Elsevier)</a:t>
            </a:r>
          </a:p>
          <a:p>
            <a:r>
              <a:rPr lang="en-US" dirty="0" smtClean="0"/>
              <a:t>…and digitize and host articles</a:t>
            </a:r>
            <a:endParaRPr lang="en-US" dirty="0"/>
          </a:p>
          <a:p>
            <a:pPr lvl="1"/>
            <a:r>
              <a:rPr lang="en-US" dirty="0" smtClean="0"/>
              <a:t>Google Scholar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Noise, lack of conventions, coverage, quality</a:t>
            </a:r>
          </a:p>
        </p:txBody>
      </p:sp>
    </p:spTree>
    <p:extLst>
      <p:ext uri="{BB962C8B-B14F-4D97-AF65-F5344CB8AC3E}">
        <p14:creationId xmlns:p14="http://schemas.microsoft.com/office/powerpoint/2010/main" val="1568157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HEP: Subject Repositories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PubMed by NLM</a:t>
            </a:r>
          </a:p>
          <a:p>
            <a:r>
              <a:rPr lang="en-US" dirty="0" smtClean="0"/>
              <a:t>ADS by NASA/Harvard Smithsonian</a:t>
            </a:r>
            <a:endParaRPr lang="en-US" dirty="0" smtClean="0"/>
          </a:p>
          <a:p>
            <a:r>
              <a:rPr lang="en-US" dirty="0" smtClean="0"/>
              <a:t>SPIRES, CDS … INSPIRE</a:t>
            </a:r>
          </a:p>
          <a:p>
            <a:endParaRPr lang="en-US" dirty="0" smtClean="0"/>
          </a:p>
          <a:p>
            <a:r>
              <a:rPr lang="en-US" dirty="0" smtClean="0"/>
              <a:t>Meta</a:t>
            </a:r>
            <a:r>
              <a:rPr lang="en-US" dirty="0" smtClean="0"/>
              <a:t>-data Quality</a:t>
            </a:r>
          </a:p>
          <a:p>
            <a:pPr lvl="1"/>
            <a:r>
              <a:rPr lang="en-US" dirty="0" smtClean="0"/>
              <a:t>Disambiguation</a:t>
            </a:r>
          </a:p>
          <a:p>
            <a:pPr lvl="2"/>
            <a:r>
              <a:rPr lang="en-US" dirty="0" smtClean="0"/>
              <a:t>Authors, Institutes, Journal Titles</a:t>
            </a:r>
          </a:p>
          <a:p>
            <a:pPr lvl="1"/>
            <a:r>
              <a:rPr lang="en-US" dirty="0" smtClean="0"/>
              <a:t>Standardization</a:t>
            </a:r>
          </a:p>
          <a:p>
            <a:pPr lvl="2"/>
            <a:r>
              <a:rPr lang="en-US" dirty="0" smtClean="0"/>
              <a:t>Authority files</a:t>
            </a:r>
          </a:p>
          <a:p>
            <a:pPr lvl="1"/>
            <a:r>
              <a:rPr lang="en-US" dirty="0" err="1" smtClean="0"/>
              <a:t>Keywording</a:t>
            </a:r>
            <a:endParaRPr lang="en-US" dirty="0" smtClean="0"/>
          </a:p>
          <a:p>
            <a:pPr lvl="2"/>
            <a:r>
              <a:rPr lang="en-US" dirty="0" smtClean="0"/>
              <a:t>Taxonomies</a:t>
            </a:r>
          </a:p>
          <a:p>
            <a:r>
              <a:rPr lang="en-US" dirty="0" smtClean="0"/>
              <a:t>Coverage</a:t>
            </a:r>
          </a:p>
          <a:p>
            <a:pPr lvl="1"/>
            <a:r>
              <a:rPr lang="en-US" dirty="0" smtClean="0"/>
              <a:t>Pre-prints</a:t>
            </a:r>
          </a:p>
          <a:p>
            <a:pPr lvl="1"/>
            <a:r>
              <a:rPr lang="en-US" dirty="0" smtClean="0"/>
              <a:t>Post-prints</a:t>
            </a:r>
          </a:p>
          <a:p>
            <a:pPr lvl="1"/>
            <a:r>
              <a:rPr lang="en-US" dirty="0" smtClean="0"/>
              <a:t>Conferences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6738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Building Blocks: A Quick Recap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SPIRES</a:t>
            </a:r>
          </a:p>
          <a:p>
            <a:pPr lvl="1"/>
            <a:r>
              <a:rPr lang="en-US" dirty="0" smtClean="0"/>
              <a:t>1974 Birth of SPIRES HEP </a:t>
            </a:r>
            <a:r>
              <a:rPr lang="en-US" dirty="0" err="1" smtClean="0"/>
              <a:t>DataBase</a:t>
            </a:r>
            <a:endParaRPr lang="en-US" dirty="0" smtClean="0"/>
          </a:p>
          <a:p>
            <a:pPr lvl="2"/>
            <a:r>
              <a:rPr lang="en-US" dirty="0" smtClean="0"/>
              <a:t>IBM mainframe at SLAC run with DESY</a:t>
            </a:r>
          </a:p>
          <a:p>
            <a:pPr lvl="1"/>
            <a:r>
              <a:rPr lang="en-US" dirty="0" smtClean="0"/>
              <a:t>1980s email interface</a:t>
            </a:r>
          </a:p>
          <a:p>
            <a:pPr lvl="1"/>
            <a:r>
              <a:rPr lang="en-US" dirty="0" smtClean="0"/>
              <a:t>1991 Web interface to SPIRES</a:t>
            </a:r>
          </a:p>
          <a:p>
            <a:pPr lvl="2"/>
            <a:r>
              <a:rPr lang="en-US" dirty="0" smtClean="0"/>
              <a:t>First US web server</a:t>
            </a:r>
          </a:p>
          <a:p>
            <a:pPr lvl="1"/>
            <a:r>
              <a:rPr lang="en-US" dirty="0" smtClean="0"/>
              <a:t>1994 Citation services</a:t>
            </a:r>
          </a:p>
          <a:p>
            <a:pPr lvl="1"/>
            <a:r>
              <a:rPr lang="en-US" dirty="0" smtClean="0"/>
              <a:t>2000 summary formats</a:t>
            </a:r>
          </a:p>
          <a:p>
            <a:r>
              <a:rPr lang="en-US" dirty="0" err="1" smtClean="0"/>
              <a:t>Invenio</a:t>
            </a:r>
            <a:endParaRPr lang="en-US" dirty="0" smtClean="0"/>
          </a:p>
          <a:p>
            <a:pPr lvl="1"/>
            <a:r>
              <a:rPr lang="en-US" dirty="0" smtClean="0"/>
              <a:t>1993 CERN preprint server on web</a:t>
            </a:r>
          </a:p>
          <a:p>
            <a:pPr lvl="1"/>
            <a:r>
              <a:rPr lang="en-US" dirty="0" smtClean="0"/>
              <a:t>1996 CERN Library on Web</a:t>
            </a:r>
          </a:p>
          <a:p>
            <a:pPr lvl="1"/>
            <a:r>
              <a:rPr lang="en-US" dirty="0" smtClean="0"/>
              <a:t>2000 CERN Document server</a:t>
            </a:r>
          </a:p>
          <a:p>
            <a:pPr lvl="1"/>
            <a:r>
              <a:rPr lang="en-US" dirty="0" smtClean="0"/>
              <a:t>2002 </a:t>
            </a:r>
            <a:r>
              <a:rPr lang="en-US" dirty="0" err="1" smtClean="0"/>
              <a:t>CDSWare</a:t>
            </a:r>
            <a:r>
              <a:rPr lang="en-US" dirty="0" smtClean="0"/>
              <a:t> released GPL</a:t>
            </a:r>
          </a:p>
          <a:p>
            <a:pPr lvl="2"/>
            <a:r>
              <a:rPr lang="en-US" dirty="0" smtClean="0"/>
              <a:t>Python, Apache application server, MySQL</a:t>
            </a:r>
          </a:p>
          <a:p>
            <a:pPr lvl="1"/>
            <a:r>
              <a:rPr lang="en-US" dirty="0" smtClean="0"/>
              <a:t>2006 </a:t>
            </a:r>
            <a:r>
              <a:rPr lang="en-US" dirty="0" err="1" smtClean="0"/>
              <a:t>CDSWare</a:t>
            </a:r>
            <a:r>
              <a:rPr lang="en-US" dirty="0" smtClean="0"/>
              <a:t> became </a:t>
            </a:r>
            <a:r>
              <a:rPr lang="en-US" dirty="0" err="1" smtClean="0"/>
              <a:t>Invenio</a:t>
            </a:r>
            <a:endParaRPr lang="en-US" dirty="0" smtClean="0"/>
          </a:p>
          <a:p>
            <a:pPr lvl="1"/>
            <a:r>
              <a:rPr lang="pl-PL" dirty="0" smtClean="0"/>
              <a:t>2010 </a:t>
            </a:r>
            <a:r>
              <a:rPr lang="pl-PL" dirty="0" smtClean="0">
                <a:hlinkClick r:id="rId2"/>
              </a:rPr>
              <a:t>http</a:t>
            </a:r>
            <a:r>
              <a:rPr lang="pl-PL" dirty="0">
                <a:hlinkClick r:id="rId2"/>
              </a:rPr>
              <a:t>://invenio-software.org</a:t>
            </a:r>
            <a:r>
              <a:rPr lang="pl-PL" dirty="0" smtClean="0">
                <a:hlinkClick r:id="rId2"/>
              </a:rPr>
              <a:t>/</a:t>
            </a:r>
            <a:r>
              <a:rPr lang="pl-PL" dirty="0" smtClean="0"/>
              <a:t> </a:t>
            </a:r>
            <a:endParaRPr lang="en-US" dirty="0"/>
          </a:p>
        </p:txBody>
      </p:sp>
      <p:pic>
        <p:nvPicPr>
          <p:cNvPr id="4" name="Picture 3" descr="Inveni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5257800"/>
            <a:ext cx="1630516" cy="636103"/>
          </a:xfrm>
          <a:prstGeom prst="rect">
            <a:avLst/>
          </a:prstGeom>
        </p:spPr>
      </p:pic>
      <p:pic>
        <p:nvPicPr>
          <p:cNvPr id="5" name="Picture 4" descr="cdsware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4495800"/>
            <a:ext cx="1016000" cy="495300"/>
          </a:xfrm>
          <a:prstGeom prst="rect">
            <a:avLst/>
          </a:prstGeom>
        </p:spPr>
      </p:pic>
      <p:pic>
        <p:nvPicPr>
          <p:cNvPr id="6" name="Picture 5" descr="spires_logo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0739" y="2133600"/>
            <a:ext cx="1818861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608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INSPIRE: A Collaboration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Meta-data from SPIRES</a:t>
            </a:r>
          </a:p>
          <a:p>
            <a:pPr lvl="1"/>
            <a:r>
              <a:rPr lang="en-US" dirty="0" smtClean="0"/>
              <a:t>Noise free, high quality</a:t>
            </a:r>
          </a:p>
          <a:p>
            <a:pPr lvl="1"/>
            <a:r>
              <a:rPr lang="en-US" dirty="0" smtClean="0"/>
              <a:t>Manually validated affiliation and citation data</a:t>
            </a:r>
          </a:p>
          <a:p>
            <a:r>
              <a:rPr lang="en-US" dirty="0" smtClean="0"/>
              <a:t>Technology from </a:t>
            </a:r>
            <a:r>
              <a:rPr lang="en-US" dirty="0" err="1" smtClean="0"/>
              <a:t>Invenio</a:t>
            </a:r>
            <a:endParaRPr lang="en-US" dirty="0" smtClean="0"/>
          </a:p>
          <a:p>
            <a:pPr lvl="1"/>
            <a:r>
              <a:rPr lang="en-US" dirty="0" smtClean="0"/>
              <a:t>Modern Open Source digital library SW</a:t>
            </a:r>
          </a:p>
          <a:p>
            <a:pPr lvl="1"/>
            <a:r>
              <a:rPr lang="en-US" dirty="0" smtClean="0"/>
              <a:t>Good performance, scalability and feature set</a:t>
            </a:r>
          </a:p>
          <a:p>
            <a:r>
              <a:rPr lang="en-US" dirty="0" smtClean="0"/>
              <a:t>Feeds from information sources</a:t>
            </a:r>
          </a:p>
          <a:p>
            <a:pPr lvl="1"/>
            <a:r>
              <a:rPr lang="en-US" dirty="0" err="1" smtClean="0"/>
              <a:t>arXiv</a:t>
            </a:r>
            <a:r>
              <a:rPr lang="en-US" dirty="0" smtClean="0"/>
              <a:t>, Publishers</a:t>
            </a:r>
          </a:p>
          <a:p>
            <a:pPr lvl="1"/>
            <a:r>
              <a:rPr lang="en-US" dirty="0" smtClean="0"/>
              <a:t>Institutional repositories</a:t>
            </a:r>
          </a:p>
          <a:p>
            <a:r>
              <a:rPr lang="en-US" dirty="0" smtClean="0"/>
              <a:t>Digital Librarians from the labs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</a:p>
        </p:txBody>
      </p:sp>
      <p:pic>
        <p:nvPicPr>
          <p:cNvPr id="4" name="Picture 3" descr="des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5257800"/>
            <a:ext cx="838200" cy="838200"/>
          </a:xfrm>
          <a:prstGeom prst="rect">
            <a:avLst/>
          </a:prstGeom>
        </p:spPr>
      </p:pic>
      <p:pic>
        <p:nvPicPr>
          <p:cNvPr id="5" name="Picture 4" descr="fermi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5486400"/>
            <a:ext cx="2438400" cy="462622"/>
          </a:xfrm>
          <a:prstGeom prst="rect">
            <a:avLst/>
          </a:prstGeom>
        </p:spPr>
      </p:pic>
      <p:pic>
        <p:nvPicPr>
          <p:cNvPr id="6" name="Picture 5" descr="slac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5334000"/>
            <a:ext cx="1916075" cy="685800"/>
          </a:xfrm>
          <a:prstGeom prst="rect">
            <a:avLst/>
          </a:prstGeom>
        </p:spPr>
      </p:pic>
      <p:pic>
        <p:nvPicPr>
          <p:cNvPr id="7" name="Picture 6" descr="CERN_80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200" y="5181600"/>
            <a:ext cx="1016000" cy="1016000"/>
          </a:xfrm>
          <a:prstGeom prst="rect">
            <a:avLst/>
          </a:prstGeom>
        </p:spPr>
      </p:pic>
      <p:pic>
        <p:nvPicPr>
          <p:cNvPr id="8" name="Picture 7" descr="inspire_logo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4343400"/>
            <a:ext cx="2908300" cy="683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813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Extended Publication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Supporting data</a:t>
            </a:r>
          </a:p>
          <a:p>
            <a:pPr lvl="1"/>
            <a:r>
              <a:rPr lang="en-US" dirty="0"/>
              <a:t>Meta </a:t>
            </a:r>
            <a:r>
              <a:rPr lang="en-US" dirty="0" smtClean="0"/>
              <a:t>data</a:t>
            </a:r>
          </a:p>
          <a:p>
            <a:pPr lvl="1"/>
            <a:r>
              <a:rPr lang="en-US" dirty="0" smtClean="0"/>
              <a:t>Figure data, and code that generated them (</a:t>
            </a:r>
            <a:r>
              <a:rPr lang="en-US" i="1" dirty="0" smtClean="0"/>
              <a:t>e.g.</a:t>
            </a:r>
            <a:r>
              <a:rPr lang="en-US" dirty="0" smtClean="0"/>
              <a:t> root files)</a:t>
            </a:r>
          </a:p>
          <a:p>
            <a:pPr lvl="1"/>
            <a:r>
              <a:rPr lang="en-US" dirty="0" smtClean="0"/>
              <a:t>Photos of apparatus</a:t>
            </a:r>
          </a:p>
          <a:p>
            <a:pPr lvl="1"/>
            <a:r>
              <a:rPr lang="en-US" dirty="0" smtClean="0"/>
              <a:t>Supplementary </a:t>
            </a:r>
            <a:r>
              <a:rPr lang="en-US" dirty="0"/>
              <a:t>plots and </a:t>
            </a:r>
            <a:r>
              <a:rPr lang="en-US" dirty="0" smtClean="0"/>
              <a:t>tables (</a:t>
            </a:r>
            <a:r>
              <a:rPr lang="en-US" i="1" dirty="0" smtClean="0"/>
              <a:t>e.g.</a:t>
            </a:r>
            <a:r>
              <a:rPr lang="en-US" dirty="0" smtClean="0"/>
              <a:t> correlation matrices)</a:t>
            </a:r>
            <a:endParaRPr lang="en-US" dirty="0"/>
          </a:p>
          <a:p>
            <a:r>
              <a:rPr lang="en-US" dirty="0" smtClean="0"/>
              <a:t>Post </a:t>
            </a:r>
            <a:r>
              <a:rPr lang="en-US" dirty="0"/>
              <a:t>publication data</a:t>
            </a:r>
          </a:p>
          <a:p>
            <a:pPr lvl="1"/>
            <a:r>
              <a:rPr lang="en-US" dirty="0"/>
              <a:t>Comments, rankings, reviews</a:t>
            </a:r>
          </a:p>
          <a:p>
            <a:r>
              <a:rPr lang="en-US" dirty="0" smtClean="0"/>
              <a:t>Extensions</a:t>
            </a:r>
          </a:p>
          <a:p>
            <a:pPr lvl="1"/>
            <a:r>
              <a:rPr lang="en-US" dirty="0" smtClean="0"/>
              <a:t>Presentations</a:t>
            </a:r>
            <a:r>
              <a:rPr lang="en-US" dirty="0"/>
              <a:t>, </a:t>
            </a:r>
            <a:r>
              <a:rPr lang="en-US" dirty="0" smtClean="0"/>
              <a:t>videos</a:t>
            </a:r>
          </a:p>
          <a:p>
            <a:r>
              <a:rPr lang="en-US" dirty="0" smtClean="0"/>
              <a:t>Data sets</a:t>
            </a:r>
          </a:p>
          <a:p>
            <a:pPr lvl="1"/>
            <a:r>
              <a:rPr lang="en-US" dirty="0" smtClean="0"/>
              <a:t>High level analysis objects</a:t>
            </a:r>
          </a:p>
          <a:p>
            <a:pPr lvl="1"/>
            <a:r>
              <a:rPr lang="en-US" dirty="0" smtClean="0"/>
              <a:t>Raw data sets</a:t>
            </a:r>
          </a:p>
          <a:p>
            <a:pPr marL="457200" lvl="1" indent="0" algn="r">
              <a:buNone/>
            </a:pPr>
            <a:r>
              <a:rPr lang="en-US" i="1" dirty="0" smtClean="0">
                <a:solidFill>
                  <a:srgbClr val="FF0000"/>
                </a:solidFill>
              </a:rPr>
              <a:t>The Data Pyramid / Iceberg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218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spire splash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914400"/>
            <a:ext cx="7392491" cy="5029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INSPIRE Launched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9600" y="3810000"/>
            <a:ext cx="6172200" cy="2209800"/>
          </a:xfrm>
          <a:solidFill>
            <a:schemeClr val="bg1"/>
          </a:solidFill>
          <a:ln>
            <a:solidFill>
              <a:srgbClr val="006600"/>
            </a:solidFill>
          </a:ln>
        </p:spPr>
        <p:txBody>
          <a:bodyPr>
            <a:normAutofit/>
          </a:bodyPr>
          <a:lstStyle/>
          <a:p>
            <a:r>
              <a:rPr lang="en-US" sz="1800" dirty="0" smtClean="0"/>
              <a:t>Flexible search syntax</a:t>
            </a:r>
          </a:p>
          <a:p>
            <a:pPr lvl="1"/>
            <a:r>
              <a:rPr lang="en-US" sz="1600" dirty="0" smtClean="0"/>
              <a:t>SPIRES:</a:t>
            </a:r>
          </a:p>
          <a:p>
            <a:pPr lvl="2"/>
            <a:r>
              <a:rPr lang="en-US" sz="1200" dirty="0" smtClean="0"/>
              <a:t>find </a:t>
            </a:r>
            <a:r>
              <a:rPr lang="en-US" sz="1200" dirty="0"/>
              <a:t>a </a:t>
            </a:r>
            <a:r>
              <a:rPr lang="en-US" sz="1200" dirty="0" err="1"/>
              <a:t>richter</a:t>
            </a:r>
            <a:r>
              <a:rPr lang="en-US" sz="1200" dirty="0"/>
              <a:t>, b and t quark and date &gt; </a:t>
            </a:r>
            <a:r>
              <a:rPr lang="en-US" sz="1200" dirty="0" smtClean="0"/>
              <a:t>1984</a:t>
            </a:r>
          </a:p>
          <a:p>
            <a:pPr lvl="1"/>
            <a:r>
              <a:rPr lang="en-US" sz="1600" dirty="0" smtClean="0"/>
              <a:t>Google generation:</a:t>
            </a:r>
          </a:p>
          <a:p>
            <a:pPr lvl="2"/>
            <a:r>
              <a:rPr lang="nl-NL" sz="1200" dirty="0" smtClean="0"/>
              <a:t>1985 </a:t>
            </a:r>
            <a:r>
              <a:rPr lang="nl-NL" sz="1200" dirty="0"/>
              <a:t>richter quark </a:t>
            </a:r>
            <a:r>
              <a:rPr lang="nl-NL" sz="1200" dirty="0" err="1" smtClean="0"/>
              <a:t>multiplicity</a:t>
            </a:r>
            <a:endParaRPr lang="nl-NL" sz="1200" dirty="0" smtClean="0"/>
          </a:p>
          <a:p>
            <a:pPr lvl="1"/>
            <a:r>
              <a:rPr lang="nl-NL" sz="1600" dirty="0" smtClean="0"/>
              <a:t>Complex:</a:t>
            </a:r>
          </a:p>
          <a:p>
            <a:pPr lvl="2"/>
            <a:r>
              <a:rPr lang="en-US" sz="1200" dirty="0" smtClean="0"/>
              <a:t>(</a:t>
            </a:r>
            <a:r>
              <a:rPr lang="en-US" sz="1200" dirty="0"/>
              <a:t>symmetry or asymmetry) </a:t>
            </a:r>
            <a:r>
              <a:rPr lang="en-US" sz="1200" dirty="0" err="1"/>
              <a:t>author:gell-mann</a:t>
            </a:r>
            <a:r>
              <a:rPr lang="en-US" sz="1200" dirty="0"/>
              <a:t> -quark</a:t>
            </a:r>
          </a:p>
        </p:txBody>
      </p:sp>
    </p:spTree>
    <p:extLst>
      <p:ext uri="{BB962C8B-B14F-4D97-AF65-F5344CB8AC3E}">
        <p14:creationId xmlns:p14="http://schemas.microsoft.com/office/powerpoint/2010/main" val="602115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INSPIRE Detailed Records</a:t>
            </a:r>
            <a:endParaRPr lang="en-US" dirty="0"/>
          </a:p>
        </p:txBody>
      </p:sp>
      <p:pic>
        <p:nvPicPr>
          <p:cNvPr id="4" name="Content Placeholder 3" descr="Inspire detailed record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804" r="-680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5256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2465</TotalTime>
  <Words>673</Words>
  <Application>Microsoft Macintosh PowerPoint</Application>
  <PresentationFormat>On-screen Show (4:3)</PresentationFormat>
  <Paragraphs>168</Paragraphs>
  <Slides>19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Default Design</vt:lpstr>
      <vt:lpstr>INSPIRE A Global Digital Library for HEP</vt:lpstr>
      <vt:lpstr>Open Access</vt:lpstr>
      <vt:lpstr>Open Access</vt:lpstr>
      <vt:lpstr>HEP: Subject Repositories</vt:lpstr>
      <vt:lpstr>Building Blocks: A Quick Recap </vt:lpstr>
      <vt:lpstr>INSPIRE: A Collaboration </vt:lpstr>
      <vt:lpstr>The Extended Publication</vt:lpstr>
      <vt:lpstr>INSPIRE Launched</vt:lpstr>
      <vt:lpstr>INSPIRE Detailed Records</vt:lpstr>
      <vt:lpstr>INSPIRE References</vt:lpstr>
      <vt:lpstr>Citation Graphs</vt:lpstr>
      <vt:lpstr>INSPIRE Author Page</vt:lpstr>
      <vt:lpstr>INSPIRE Fulltext Search</vt:lpstr>
      <vt:lpstr>Plot Extraction</vt:lpstr>
      <vt:lpstr>Keyword-ing</vt:lpstr>
      <vt:lpstr>Back-end Machinery</vt:lpstr>
      <vt:lpstr>Work in Progress</vt:lpstr>
      <vt:lpstr>Relevance ?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UDS Group Meeting</dc:title>
  <dc:creator>Tim Smith; rosy</dc:creator>
  <cp:lastModifiedBy>Tim Smith</cp:lastModifiedBy>
  <cp:revision>379</cp:revision>
  <dcterms:created xsi:type="dcterms:W3CDTF">2006-05-15T08:51:15Z</dcterms:created>
  <dcterms:modified xsi:type="dcterms:W3CDTF">2011-02-14T08:00:41Z</dcterms:modified>
</cp:coreProperties>
</file>