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9"/>
  </p:notesMasterIdLst>
  <p:sldIdLst>
    <p:sldId id="293" r:id="rId2"/>
    <p:sldId id="636" r:id="rId3"/>
    <p:sldId id="628" r:id="rId4"/>
    <p:sldId id="306" r:id="rId5"/>
    <p:sldId id="287" r:id="rId6"/>
    <p:sldId id="635" r:id="rId7"/>
    <p:sldId id="627" r:id="rId8"/>
    <p:sldId id="629" r:id="rId9"/>
    <p:sldId id="630" r:id="rId10"/>
    <p:sldId id="631" r:id="rId11"/>
    <p:sldId id="311" r:id="rId12"/>
    <p:sldId id="314" r:id="rId13"/>
    <p:sldId id="632" r:id="rId14"/>
    <p:sldId id="266" r:id="rId15"/>
    <p:sldId id="308" r:id="rId16"/>
    <p:sldId id="312" r:id="rId17"/>
    <p:sldId id="637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0AE7"/>
    <a:srgbClr val="CC0099"/>
    <a:srgbClr val="9933FF"/>
    <a:srgbClr val="F4F7EC"/>
    <a:srgbClr val="FFCCFF"/>
    <a:srgbClr val="F3F5D9"/>
    <a:srgbClr val="FFFFCC"/>
    <a:srgbClr val="C53B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69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60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0FAD5-9433-40A9-9055-47207FCE2B07}" type="datetimeFigureOut">
              <a:rPr lang="LID4096" smtClean="0"/>
              <a:t>06/21/2023</a:t>
            </a:fld>
            <a:endParaRPr lang="LID4096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ID4096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716382-001D-46BB-8AAE-19822EB0F973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539401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03DB84-5C7F-4524-A76F-C9E26490C02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3974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4778" y="278874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4778" y="396830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56997-938D-4074-A0C1-9953AAE8B7D4}" type="datetime1">
              <a:rPr lang="en-GB" smtClean="0"/>
              <a:t>21/06/2023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Skomina, Fast Quality Assurance for LGAD Production, 42nd RD50 Workshop, Tivat, MNE</a:t>
            </a:r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  <p:cxnSp>
        <p:nvCxnSpPr>
          <p:cNvPr id="9" name="Straight Connector 8"/>
          <p:cNvCxnSpPr/>
          <p:nvPr/>
        </p:nvCxnSpPr>
        <p:spPr>
          <a:xfrm>
            <a:off x="1097280" y="3888283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849FF1A6-9907-4E29-9EDA-21316DE07BE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83178" y="0"/>
            <a:ext cx="1121761" cy="115834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2B01FA4-C1FE-4A99-ABF9-02F26C9158A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2940"/>
            <a:ext cx="955723" cy="44673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D12968F-4A64-43F4-BB68-476A9396F35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343892" y="6362631"/>
            <a:ext cx="1848108" cy="495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504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CA55-53F8-489E-8493-2B8AB3032875}" type="datetime1">
              <a:rPr lang="en-GB" smtClean="0"/>
              <a:t>21/06/2023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Skomina, Fast Quality Assurance for LGAD Production, 42nd RD50 Workshop, Tivat, MNE</a:t>
            </a:r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699224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B4E-541C-42FB-A279-E3023063E0A6}" type="datetime1">
              <a:rPr lang="en-GB" smtClean="0"/>
              <a:t>21/06/2023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Skomina, Fast Quality Assurance for LGAD Production, 42nd RD50 Workshop, Tivat, MNE</a:t>
            </a:r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238766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993406"/>
            <a:ext cx="1005840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7845661-1A97-46CB-8DEE-DBBA978BE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360EB-927B-46CA-ADE6-49B138138FB3}" type="datetime1">
              <a:rPr lang="en-GB" smtClean="0"/>
              <a:t>21/06/2023</a:t>
            </a:fld>
            <a:endParaRPr lang="LID4096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72BFA5A-87DA-4F11-BEDC-06066BB75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Skomina, Fast Quality Assurance for LGAD Production, 42nd RD50 Workshop, Tivat, MNE</a:t>
            </a:r>
            <a:endParaRPr lang="LID4096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8C6411-E6C9-44D5-A088-EBD58632E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743FDF49-9C53-48B2-8289-9DCF0E033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438497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BF509-58F0-4327-90FE-25729852C74F}" type="datetime1">
              <a:rPr lang="en-GB" smtClean="0"/>
              <a:t>21/06/2023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Skomina, Fast Quality Assurance for LGAD Production, 42nd RD50 Workshop, Tivat, MNE</a:t>
            </a:r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5215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188720" y="-520705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2FFAA-075B-42E0-AB63-A4B65E13E94C}" type="datetime1">
              <a:rPr lang="en-GB" smtClean="0"/>
              <a:t>21/06/2023</a:t>
            </a:fld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Skomina, Fast Quality Assurance for LGAD Production, 42nd RD50 Workshop, Tivat, MNE</a:t>
            </a:r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181189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-461852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2A822-0B28-4918-8451-E878C2E7E445}" type="datetime1">
              <a:rPr lang="en-GB" smtClean="0"/>
              <a:t>21/06/2023</a:t>
            </a:fld>
            <a:endParaRPr lang="LID4096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Skomina, Fast Quality Assurance for LGAD Production, 42nd RD50 Workshop, Tivat, MNE</a:t>
            </a:r>
            <a:endParaRPr lang="LID4096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722612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748" y="-461319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78E8B-7B6F-4E80-8FF5-A8E0297F1A30}" type="datetime1">
              <a:rPr lang="en-GB" smtClean="0"/>
              <a:t>21/06/2023</a:t>
            </a:fld>
            <a:endParaRPr lang="LID4096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Skomina, Fast Quality Assurance for LGAD Production, 42nd RD50 Workshop, Tivat, MNE</a:t>
            </a:r>
            <a:endParaRPr lang="LID4096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702844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581E8-7A98-4EB0-A0CA-E5A8F062CE5A}" type="datetime1">
              <a:rPr lang="en-GB" smtClean="0"/>
              <a:t>21/06/2023</a:t>
            </a:fld>
            <a:endParaRPr lang="LID4096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P. Skomina, Fast Quality Assurance for LGAD Production, 42nd RD50 Workshop, Tivat, MNE</a:t>
            </a:r>
            <a:endParaRPr lang="LID4096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097314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1B91910-75D7-4138-87E9-97CBE37700D7}" type="datetime1">
              <a:rPr lang="en-GB" smtClean="0"/>
              <a:t>21/06/2023</a:t>
            </a:fld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P. Skomina, Fast Quality Assurance for LGAD Production, 42nd RD50 Workshop, Tivat, MNE</a:t>
            </a:r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575449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BBBC1-0A87-4C78-8904-1C4BCF7A223F}" type="datetime1">
              <a:rPr lang="en-GB" smtClean="0"/>
              <a:t>21/06/2023</a:t>
            </a:fld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Skomina, Fast Quality Assurance for LGAD Production, 42nd RD50 Workshop, Tivat, MNE</a:t>
            </a:r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506230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6325" y="-487269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2092" y="1081699"/>
            <a:ext cx="10058400" cy="503076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20172"/>
            <a:ext cx="737261" cy="2378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E78815D-F921-4619-84E1-555B0D43101B}" type="datetime1">
              <a:rPr lang="en-GB" smtClean="0"/>
              <a:t>21/06/2023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02093" y="6446837"/>
            <a:ext cx="71921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P. Skomina, Fast Quality Assurance for LGAD Production, 42nd RD50 Workshop, Tivat, MNE</a:t>
            </a:r>
            <a:endParaRPr lang="LID4096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398324"/>
            <a:ext cx="596024" cy="1978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963488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4F99B3AE-6792-4E0C-90AB-34B92565CA5B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343892" y="6362631"/>
            <a:ext cx="1848108" cy="495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738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F8326-76CB-49F0-83E1-9327456974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37362" y="2066059"/>
            <a:ext cx="10058400" cy="1647282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Fast Quality Assurance (QA) Tests for LGAD Production</a:t>
            </a:r>
            <a:endParaRPr lang="LID4096" sz="4000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BFBBBDE-47EC-4177-BBD1-3CBBA7434E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04108" y="3959987"/>
            <a:ext cx="10143257" cy="1143000"/>
          </a:xfrm>
        </p:spPr>
        <p:txBody>
          <a:bodyPr>
            <a:normAutofit fontScale="92500"/>
          </a:bodyPr>
          <a:lstStyle/>
          <a:p>
            <a:r>
              <a:rPr lang="en-GB" dirty="0"/>
              <a:t>p</a:t>
            </a:r>
            <a:r>
              <a:rPr lang="en-GB" dirty="0" smtClean="0"/>
              <a:t>. Skomina, G. </a:t>
            </a:r>
            <a:r>
              <a:rPr lang="en-GB" dirty="0" err="1" smtClean="0"/>
              <a:t>Kramberger</a:t>
            </a:r>
            <a:r>
              <a:rPr lang="en-GB" dirty="0" smtClean="0"/>
              <a:t>, j. </a:t>
            </a:r>
            <a:r>
              <a:rPr lang="en-GB" dirty="0" err="1" smtClean="0"/>
              <a:t>debevc</a:t>
            </a:r>
            <a:r>
              <a:rPr lang="en-GB" dirty="0" smtClean="0"/>
              <a:t>, a. Howard, </a:t>
            </a:r>
            <a:r>
              <a:rPr lang="en-GB" dirty="0" err="1" smtClean="0"/>
              <a:t>i</a:t>
            </a:r>
            <a:r>
              <a:rPr lang="en-GB" dirty="0" smtClean="0"/>
              <a:t>. </a:t>
            </a:r>
            <a:r>
              <a:rPr lang="en-GB" dirty="0" err="1" smtClean="0"/>
              <a:t>Mandić</a:t>
            </a:r>
            <a:r>
              <a:rPr lang="en-GB" dirty="0" smtClean="0"/>
              <a:t>, b. </a:t>
            </a:r>
            <a:r>
              <a:rPr lang="en-GB" dirty="0" err="1" smtClean="0"/>
              <a:t>Hiti</a:t>
            </a:r>
            <a:endParaRPr lang="en-GB" dirty="0"/>
          </a:p>
          <a:p>
            <a:r>
              <a:rPr lang="en-GB" dirty="0"/>
              <a:t>JSI Ljubljana</a:t>
            </a:r>
            <a:endParaRPr lang="LID4096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72272" y="6324600"/>
            <a:ext cx="2719728" cy="5334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846" y="8313"/>
            <a:ext cx="2061029" cy="1117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930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A1B56-6521-4040-9F66-DEF5FDE208FE}" type="datetime1">
              <a:rPr lang="en-GB" smtClean="0"/>
              <a:t>21/06/2023</a:t>
            </a:fld>
            <a:endParaRPr lang="LID4096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Skomina, Fast Quality Assurance for LGAD Production, 42nd RD50 Workshop, Tivat, MNE</a:t>
            </a:r>
            <a:endParaRPr lang="LID4096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10</a:t>
            </a:fld>
            <a:endParaRPr lang="LID4096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216325" y="-16294"/>
            <a:ext cx="9980919" cy="979782"/>
          </a:xfrm>
        </p:spPr>
        <p:txBody>
          <a:bodyPr/>
          <a:lstStyle/>
          <a:p>
            <a:r>
              <a:rPr lang="en-GB" dirty="0"/>
              <a:t>Extraction of parameters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093" y="980680"/>
            <a:ext cx="7872634" cy="5353852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flipV="1">
            <a:off x="5652655" y="3142776"/>
            <a:ext cx="656705" cy="4156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6109855" y="2336442"/>
            <a:ext cx="498763" cy="889461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6309360" y="1355543"/>
            <a:ext cx="2568633" cy="1197030"/>
          </a:xfrm>
          <a:prstGeom prst="line">
            <a:avLst/>
          </a:prstGeom>
          <a:ln w="28575">
            <a:solidFill>
              <a:srgbClr val="CC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DA8B60D0-059E-4EC3-8DB2-156A444F26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74727" y="1077327"/>
            <a:ext cx="2222517" cy="525720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One scan </a:t>
            </a:r>
            <a:r>
              <a:rPr lang="en-SI" dirty="0" smtClean="0">
                <a:sym typeface="Wingdings" panose="05000000000000000000" pitchFamily="2" charset="2"/>
              </a:rPr>
              <a:t></a:t>
            </a:r>
            <a:r>
              <a:rPr lang="en-GB" dirty="0" smtClean="0"/>
              <a:t> several </a:t>
            </a:r>
            <a:r>
              <a:rPr lang="en-GB" dirty="0"/>
              <a:t>parameters </a:t>
            </a:r>
            <a:r>
              <a:rPr lang="en-GB" dirty="0" smtClean="0"/>
              <a:t>measured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V</a:t>
            </a:r>
            <a:r>
              <a:rPr lang="en-US" baseline="-25000" dirty="0" smtClean="0"/>
              <a:t>GL</a:t>
            </a:r>
            <a:r>
              <a:rPr lang="en-US" dirty="0" smtClean="0"/>
              <a:t>, V</a:t>
            </a:r>
            <a:r>
              <a:rPr lang="en-US" baseline="-25000" dirty="0" smtClean="0"/>
              <a:t>FD </a:t>
            </a:r>
            <a:r>
              <a:rPr lang="en-US" dirty="0" smtClean="0"/>
              <a:t>extracted the same way as from CV</a:t>
            </a: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Gives good </a:t>
            </a:r>
            <a:r>
              <a:rPr lang="en-GB" dirty="0"/>
              <a:t>picture </a:t>
            </a:r>
            <a:r>
              <a:rPr lang="en-GB" dirty="0" smtClean="0"/>
              <a:t>of </a:t>
            </a:r>
            <a:r>
              <a:rPr lang="en-GB" dirty="0"/>
              <a:t>radiation hardness of </a:t>
            </a:r>
            <a:r>
              <a:rPr lang="en-GB" dirty="0" smtClean="0"/>
              <a:t>entire device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Analysis done </a:t>
            </a:r>
            <a:r>
              <a:rPr lang="en-GB" dirty="0"/>
              <a:t>with r</a:t>
            </a:r>
            <a:r>
              <a:rPr lang="en-GB" dirty="0" smtClean="0"/>
              <a:t>oot </a:t>
            </a:r>
            <a:r>
              <a:rPr lang="en-GB" dirty="0"/>
              <a:t>script </a:t>
            </a:r>
            <a:r>
              <a:rPr lang="en-GB" dirty="0" smtClean="0"/>
              <a:t>(can produce </a:t>
            </a:r>
            <a:r>
              <a:rPr lang="en-GB" dirty="0"/>
              <a:t>file ready for reporting </a:t>
            </a:r>
            <a:r>
              <a:rPr lang="en-GB" dirty="0" smtClean="0"/>
              <a:t>to DB)</a:t>
            </a:r>
            <a:endParaRPr lang="LID4096" dirty="0"/>
          </a:p>
        </p:txBody>
      </p:sp>
      <p:sp>
        <p:nvSpPr>
          <p:cNvPr id="11" name="TextBox 10"/>
          <p:cNvSpPr txBox="1"/>
          <p:nvPr/>
        </p:nvSpPr>
        <p:spPr>
          <a:xfrm>
            <a:off x="7705900" y="2511009"/>
            <a:ext cx="1218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V</a:t>
            </a:r>
            <a:r>
              <a:rPr lang="en-US" sz="2000" baseline="-25000" dirty="0"/>
              <a:t>GL</a:t>
            </a:r>
            <a:r>
              <a:rPr lang="en-US" sz="2000" dirty="0"/>
              <a:t> </a:t>
            </a:r>
            <a:r>
              <a:rPr lang="en-SI" sz="2000" dirty="0"/>
              <a:t>≈</a:t>
            </a:r>
            <a:r>
              <a:rPr lang="en-US" sz="2000" dirty="0"/>
              <a:t> </a:t>
            </a:r>
            <a:r>
              <a:rPr lang="en-US" sz="2000" dirty="0" smtClean="0"/>
              <a:t>35V</a:t>
            </a:r>
            <a:endParaRPr lang="en-US" sz="2000" dirty="0"/>
          </a:p>
          <a:p>
            <a:r>
              <a:rPr lang="en-US" sz="2000" dirty="0" smtClean="0"/>
              <a:t>V</a:t>
            </a:r>
            <a:r>
              <a:rPr lang="en-US" sz="2000" baseline="-25000" dirty="0" smtClean="0"/>
              <a:t>FD</a:t>
            </a:r>
            <a:r>
              <a:rPr lang="en-US" sz="2000" dirty="0" smtClean="0"/>
              <a:t> </a:t>
            </a:r>
            <a:r>
              <a:rPr lang="en-SI" sz="2000" dirty="0"/>
              <a:t>≈</a:t>
            </a:r>
            <a:r>
              <a:rPr lang="en-US" sz="2000" dirty="0"/>
              <a:t> </a:t>
            </a:r>
            <a:r>
              <a:rPr lang="en-US" sz="2000" dirty="0" smtClean="0"/>
              <a:t>75V</a:t>
            </a:r>
            <a:endParaRPr lang="en-US" sz="2000" dirty="0"/>
          </a:p>
        </p:txBody>
      </p:sp>
      <p:cxnSp>
        <p:nvCxnSpPr>
          <p:cNvPr id="18" name="Straight Connector 17"/>
          <p:cNvCxnSpPr/>
          <p:nvPr/>
        </p:nvCxnSpPr>
        <p:spPr>
          <a:xfrm flipH="1">
            <a:off x="1837114" y="1771176"/>
            <a:ext cx="274319" cy="806335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1858073" y="1322289"/>
            <a:ext cx="2805367" cy="560008"/>
          </a:xfrm>
          <a:prstGeom prst="line">
            <a:avLst/>
          </a:prstGeom>
          <a:ln w="28575">
            <a:solidFill>
              <a:srgbClr val="CC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397243" y="2825793"/>
            <a:ext cx="11664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V</a:t>
            </a:r>
            <a:r>
              <a:rPr lang="en-US" sz="2000" baseline="-25000" dirty="0" smtClean="0"/>
              <a:t>FD</a:t>
            </a:r>
            <a:r>
              <a:rPr lang="en-US" sz="2000" dirty="0" smtClean="0"/>
              <a:t> </a:t>
            </a:r>
            <a:r>
              <a:rPr lang="en-SI" sz="2000" dirty="0"/>
              <a:t>≈</a:t>
            </a:r>
            <a:r>
              <a:rPr lang="en-US" sz="2000" dirty="0"/>
              <a:t> </a:t>
            </a:r>
            <a:r>
              <a:rPr lang="en-US" sz="2000" dirty="0" smtClean="0"/>
              <a:t>55V</a:t>
            </a:r>
            <a:endParaRPr lang="en-US" sz="2000" dirty="0"/>
          </a:p>
        </p:txBody>
      </p:sp>
      <p:cxnSp>
        <p:nvCxnSpPr>
          <p:cNvPr id="44" name="Straight Connector 43"/>
          <p:cNvCxnSpPr/>
          <p:nvPr/>
        </p:nvCxnSpPr>
        <p:spPr>
          <a:xfrm>
            <a:off x="1397000" y="5529145"/>
            <a:ext cx="7110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2102967" y="5529145"/>
            <a:ext cx="0" cy="58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7134" y="6328216"/>
            <a:ext cx="2645938" cy="535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65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85DED53-088C-4C84-9DAB-B9E4C2D926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067575"/>
            <a:ext cx="10058400" cy="502651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Use TCT and </a:t>
            </a:r>
            <a:r>
              <a:rPr lang="en-GB" dirty="0"/>
              <a:t>a 1x2 LGAD array w/ opening in IP </a:t>
            </a:r>
            <a:r>
              <a:rPr lang="en-GB" dirty="0" smtClean="0"/>
              <a:t>region on the ATLAS QC-TS for QA-IT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At </a:t>
            </a:r>
            <a:r>
              <a:rPr lang="en-GB" dirty="0"/>
              <a:t>room temperature a full test takes around </a:t>
            </a:r>
            <a:r>
              <a:rPr lang="en-GB" dirty="0" smtClean="0"/>
              <a:t>2h </a:t>
            </a:r>
            <a:r>
              <a:rPr lang="en-GB" dirty="0"/>
              <a:t>– </a:t>
            </a:r>
            <a:r>
              <a:rPr lang="en-GB" dirty="0" smtClean="0"/>
              <a:t>much </a:t>
            </a:r>
            <a:r>
              <a:rPr lang="en-GB" dirty="0"/>
              <a:t>faster than CC/timing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An analysis script will produce the output for the database with all extracted parameters: </a:t>
            </a:r>
            <a:r>
              <a:rPr lang="en-US" dirty="0" err="1"/>
              <a:t>I</a:t>
            </a:r>
            <a:r>
              <a:rPr lang="en-US" baseline="-25000" dirty="0" err="1"/>
              <a:t>leak</a:t>
            </a:r>
            <a:r>
              <a:rPr lang="en-US" dirty="0"/>
              <a:t>, </a:t>
            </a:r>
            <a:r>
              <a:rPr lang="en-US" dirty="0" err="1" smtClean="0"/>
              <a:t>I</a:t>
            </a:r>
            <a:r>
              <a:rPr lang="en-US" baseline="-25000" dirty="0" err="1" smtClean="0"/>
              <a:t>gen</a:t>
            </a:r>
            <a:r>
              <a:rPr lang="en-US" dirty="0" smtClean="0"/>
              <a:t>, G</a:t>
            </a:r>
            <a:r>
              <a:rPr lang="en-US" dirty="0"/>
              <a:t>, V</a:t>
            </a:r>
            <a:r>
              <a:rPr lang="en-US" baseline="-25000" dirty="0"/>
              <a:t>GL</a:t>
            </a:r>
            <a:r>
              <a:rPr lang="en-US" dirty="0"/>
              <a:t>, V</a:t>
            </a:r>
            <a:r>
              <a:rPr lang="en-US" baseline="-25000" dirty="0"/>
              <a:t>FD</a:t>
            </a:r>
            <a:r>
              <a:rPr lang="en-US" dirty="0"/>
              <a:t>, </a:t>
            </a:r>
            <a:r>
              <a:rPr lang="en-US" dirty="0" smtClean="0"/>
              <a:t>IPD</a:t>
            </a: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Very </a:t>
            </a:r>
            <a:r>
              <a:rPr lang="en-GB" dirty="0"/>
              <a:t>low values </a:t>
            </a:r>
            <a:r>
              <a:rPr lang="en-GB" dirty="0" smtClean="0"/>
              <a:t>of gain </a:t>
            </a:r>
            <a:r>
              <a:rPr lang="en-GB" dirty="0"/>
              <a:t>can be measured </a:t>
            </a:r>
            <a:r>
              <a:rPr lang="en-GB" dirty="0" smtClean="0"/>
              <a:t>at room temperature (with CC in </a:t>
            </a:r>
            <a:r>
              <a:rPr lang="en-GB" baseline="30000" dirty="0"/>
              <a:t>90</a:t>
            </a:r>
            <a:r>
              <a:rPr lang="en-GB" dirty="0" smtClean="0"/>
              <a:t>Sr </a:t>
            </a:r>
            <a:r>
              <a:rPr lang="en-GB" dirty="0"/>
              <a:t>gains at room temperature can not be observed due to </a:t>
            </a:r>
            <a:r>
              <a:rPr lang="en-GB" dirty="0" smtClean="0"/>
              <a:t>noise)</a:t>
            </a:r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N</a:t>
            </a:r>
            <a:r>
              <a:rPr lang="en-GB" dirty="0" smtClean="0"/>
              <a:t>eed </a:t>
            </a:r>
            <a:r>
              <a:rPr lang="en-GB" dirty="0"/>
              <a:t>to </a:t>
            </a:r>
            <a:r>
              <a:rPr lang="en-GB" dirty="0" smtClean="0"/>
              <a:t>assure </a:t>
            </a:r>
            <a:r>
              <a:rPr lang="en-GB" dirty="0"/>
              <a:t>a clear correlation between gain measured for </a:t>
            </a:r>
            <a:r>
              <a:rPr lang="en-GB" dirty="0" smtClean="0"/>
              <a:t>a sample </a:t>
            </a:r>
            <a:r>
              <a:rPr lang="en-GB" dirty="0"/>
              <a:t>with </a:t>
            </a:r>
            <a:r>
              <a:rPr lang="en-GB" dirty="0" smtClean="0"/>
              <a:t>CC/timing using </a:t>
            </a:r>
            <a:r>
              <a:rPr lang="en-GB" baseline="30000" dirty="0" smtClean="0"/>
              <a:t>90</a:t>
            </a:r>
            <a:r>
              <a:rPr lang="en-GB" dirty="0" smtClean="0"/>
              <a:t>Sr </a:t>
            </a:r>
            <a:r>
              <a:rPr lang="en-GB" dirty="0"/>
              <a:t>at -</a:t>
            </a:r>
            <a:r>
              <a:rPr lang="en-GB" dirty="0" smtClean="0"/>
              <a:t>30°C </a:t>
            </a:r>
            <a:r>
              <a:rPr lang="en-GB" dirty="0"/>
              <a:t>and </a:t>
            </a:r>
            <a:r>
              <a:rPr lang="en-SI" dirty="0"/>
              <a:t>≈</a:t>
            </a:r>
            <a:r>
              <a:rPr lang="en-GB" dirty="0" smtClean="0"/>
              <a:t>V</a:t>
            </a:r>
            <a:r>
              <a:rPr lang="en-GB" baseline="-25000" dirty="0" smtClean="0"/>
              <a:t>SEB</a:t>
            </a:r>
            <a:r>
              <a:rPr lang="en-GB" dirty="0" smtClean="0"/>
              <a:t> and </a:t>
            </a:r>
            <a:r>
              <a:rPr lang="en-GB" dirty="0"/>
              <a:t>the gain measured with </a:t>
            </a:r>
            <a:r>
              <a:rPr lang="en-GB" dirty="0" smtClean="0"/>
              <a:t>TCT </a:t>
            </a:r>
            <a:r>
              <a:rPr lang="en-GB" dirty="0"/>
              <a:t>at room temperature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Once the correlation is established we monitor the differences </a:t>
            </a:r>
            <a:r>
              <a:rPr lang="en-GB" dirty="0" smtClean="0"/>
              <a:t>with </a:t>
            </a:r>
            <a:r>
              <a:rPr lang="en-GB" dirty="0"/>
              <a:t>respect to the “reference” </a:t>
            </a:r>
            <a:r>
              <a:rPr lang="en-GB" dirty="0" smtClean="0"/>
              <a:t>sample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7721A3-39E9-4D8E-849F-54C510F1B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1CC67-8863-4654-845B-A9328A647D20}" type="datetime1">
              <a:rPr lang="en-GB" smtClean="0"/>
              <a:t>21/06/2023</a:t>
            </a:fld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3F9668-8071-4F21-A83C-57791A489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Skomina, Fast Quality Assurance for LGAD Production, 42nd RD50 Workshop, Tivat, MNE</a:t>
            </a:r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25D9C4-6C02-4A01-9744-DA05FFA28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11</a:t>
            </a:fld>
            <a:endParaRPr lang="LID4096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3E8E5C9-4DFB-451A-84E7-F69C9649A2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6325" y="0"/>
            <a:ext cx="9939355" cy="963488"/>
          </a:xfrm>
        </p:spPr>
        <p:txBody>
          <a:bodyPr/>
          <a:lstStyle/>
          <a:p>
            <a:r>
              <a:rPr lang="en-GB" dirty="0" smtClean="0"/>
              <a:t>Conclusions</a:t>
            </a:r>
            <a:endParaRPr lang="LID4096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7134" y="6328216"/>
            <a:ext cx="2645938" cy="535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5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F24A94-807C-4336-A091-6EA25F54C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35904-18C0-4757-9A0C-30898F6821E5}" type="datetime1">
              <a:rPr lang="en-GB" smtClean="0"/>
              <a:t>21/06/2023</a:t>
            </a:fld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B96D13-7A6F-44C5-B670-1A38ED31D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Skomina, Fast Quality Assurance for LGAD Production, 42nd RD50 Workshop, Tivat, MNE</a:t>
            </a:r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88BBAE-DDFA-4624-9FF6-4F5A40172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12</a:t>
            </a:fld>
            <a:endParaRPr lang="LID4096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6870C32-367C-44E1-A00A-942205E95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9250" y="2277687"/>
            <a:ext cx="8706474" cy="1619501"/>
          </a:xfrm>
        </p:spPr>
        <p:txBody>
          <a:bodyPr/>
          <a:lstStyle/>
          <a:p>
            <a:r>
              <a:rPr lang="en-GB" dirty="0" smtClean="0"/>
              <a:t>Thank you for your attention</a:t>
            </a:r>
            <a:endParaRPr lang="LID4096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7134" y="6328216"/>
            <a:ext cx="2645938" cy="535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53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F24A94-807C-4336-A091-6EA25F54C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FF9D9-9BF3-4176-A704-25BD5F1CCC0B}" type="datetime1">
              <a:rPr lang="en-GB" smtClean="0"/>
              <a:t>21/06/2023</a:t>
            </a:fld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B96D13-7A6F-44C5-B670-1A38ED31D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Skomina, Fast Quality Assurance for LGAD Production, 42nd RD50 Workshop, Tivat, MNE</a:t>
            </a:r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88BBAE-DDFA-4624-9FF6-4F5A40172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13</a:t>
            </a:fld>
            <a:endParaRPr lang="LID4096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6870C32-367C-44E1-A00A-942205E95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9250" y="2277687"/>
            <a:ext cx="8706474" cy="1619501"/>
          </a:xfrm>
        </p:spPr>
        <p:txBody>
          <a:bodyPr/>
          <a:lstStyle/>
          <a:p>
            <a:r>
              <a:rPr lang="en-GB" dirty="0"/>
              <a:t>Backup Slides</a:t>
            </a:r>
            <a:endParaRPr lang="LID4096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7134" y="6328216"/>
            <a:ext cx="2645938" cy="535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81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102093" y="1005164"/>
            <a:ext cx="2671885" cy="5315325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sl-SI" b="1" dirty="0"/>
              <a:t>Scanning TCT</a:t>
            </a:r>
            <a:endParaRPr lang="en-GB" b="1" dirty="0" smtClean="0"/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dirty="0" smtClean="0"/>
              <a:t>XYZ </a:t>
            </a:r>
            <a:r>
              <a:rPr lang="en-GB" dirty="0"/>
              <a:t>tables</a:t>
            </a:r>
            <a:endParaRPr lang="sl-SI" dirty="0"/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sl-SI" dirty="0"/>
              <a:t>IR l</a:t>
            </a:r>
            <a:r>
              <a:rPr lang="en-GB" dirty="0" err="1"/>
              <a:t>aser</a:t>
            </a:r>
            <a:r>
              <a:rPr lang="en-GB" dirty="0"/>
              <a:t> –</a:t>
            </a:r>
            <a:r>
              <a:rPr lang="sl-SI" dirty="0"/>
              <a:t> </a:t>
            </a:r>
            <a:r>
              <a:rPr lang="en-GB" dirty="0"/>
              <a:t>focused beam of (8-10</a:t>
            </a:r>
            <a:r>
              <a:rPr lang="en-GB" dirty="0">
                <a:solidFill>
                  <a:schemeClr val="tx1"/>
                </a:solidFill>
              </a:rPr>
              <a:t>µ</a:t>
            </a:r>
            <a:r>
              <a:rPr lang="en-GB" dirty="0"/>
              <a:t>m in waist)</a:t>
            </a:r>
            <a:endParaRPr lang="sl-SI" dirty="0"/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sl-SI" dirty="0"/>
              <a:t>HV </a:t>
            </a:r>
            <a:r>
              <a:rPr lang="en-US" dirty="0" smtClean="0"/>
              <a:t>and readout through Bias-T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dirty="0" smtClean="0"/>
              <a:t>Both </a:t>
            </a:r>
            <a:r>
              <a:rPr lang="en-GB" dirty="0"/>
              <a:t>pads connected to one amplifier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sl-SI" dirty="0"/>
              <a:t>Operating </a:t>
            </a:r>
            <a:r>
              <a:rPr lang="sl-SI" dirty="0" smtClean="0"/>
              <a:t>conditions</a:t>
            </a:r>
            <a:r>
              <a:rPr lang="en-US" dirty="0"/>
              <a:t>:</a:t>
            </a:r>
            <a:endParaRPr lang="en-GB" dirty="0"/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FF0000"/>
                </a:solidFill>
              </a:rPr>
              <a:t>Temp. control from 40°C </a:t>
            </a:r>
            <a:r>
              <a:rPr lang="en-GB" b="1" dirty="0">
                <a:solidFill>
                  <a:srgbClr val="FF0000"/>
                </a:solidFill>
              </a:rPr>
              <a:t>to </a:t>
            </a:r>
            <a:r>
              <a:rPr lang="en-GB" b="1" dirty="0" smtClean="0">
                <a:solidFill>
                  <a:srgbClr val="FF0000"/>
                </a:solidFill>
              </a:rPr>
              <a:t>-30°C</a:t>
            </a:r>
            <a:endParaRPr lang="en-GB" b="1" dirty="0">
              <a:solidFill>
                <a:srgbClr val="FF0000"/>
              </a:solidFill>
            </a:endParaRP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dirty="0"/>
              <a:t>Insulation cap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dirty="0"/>
              <a:t>Closed environment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dirty="0"/>
              <a:t>Dry air (dew point well below measuring temperature)</a:t>
            </a:r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16325" y="8399"/>
            <a:ext cx="9947668" cy="955089"/>
          </a:xfrm>
        </p:spPr>
        <p:txBody>
          <a:bodyPr/>
          <a:lstStyle/>
          <a:p>
            <a:r>
              <a:rPr lang="en-GB" dirty="0"/>
              <a:t>Experimental </a:t>
            </a:r>
            <a:r>
              <a:rPr lang="en-GB" dirty="0" smtClean="0"/>
              <a:t>setup</a:t>
            </a:r>
            <a:endParaRPr lang="en-GB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3978" y="1593069"/>
            <a:ext cx="8418022" cy="4735887"/>
          </a:xfrm>
          <a:prstGeom prst="rect">
            <a:avLst/>
          </a:prstGeom>
        </p:spPr>
      </p:pic>
      <p:sp>
        <p:nvSpPr>
          <p:cNvPr id="5" name="Označba mest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8E1F34-E93A-44FD-A90E-F8EA910C3DC1}" type="datetime1">
              <a:rPr lang="en-GB" smtClean="0"/>
              <a:t>21/06/2023</a:t>
            </a:fld>
            <a:endParaRPr lang="en-GB"/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P. Skomina, Fast Quality Assurance for LGAD Production, 42nd RD50 Workshop, Tivat, MNE</a:t>
            </a:r>
            <a:endParaRPr lang="en-US" dirty="0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2D73F1-E440-471F-A1D6-3101CD187FFC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57134" y="6328216"/>
            <a:ext cx="2645938" cy="535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309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15AD68E-101C-4152-AA26-8DBD0FED12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6325" y="4835327"/>
            <a:ext cx="5968538" cy="621806"/>
          </a:xfrm>
        </p:spPr>
        <p:txBody>
          <a:bodyPr>
            <a:normAutofit/>
          </a:bodyPr>
          <a:lstStyle/>
          <a:p>
            <a:r>
              <a:rPr lang="en-GB" dirty="0"/>
              <a:t>A good agreement with measured charge in CC setup.</a:t>
            </a:r>
            <a:endParaRPr lang="LID4096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361AAA-D28E-4292-97EE-B445822A0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98B037-A131-478D-976C-C71CAC059A81}" type="datetime1">
              <a:rPr lang="en-GB" smtClean="0"/>
              <a:t>21/06/2023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7FC390-0777-4AC1-9734-1ABCD5523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P. Skomina, Fast Quality Assurance for LGAD Production, 42nd RD50 Workshop, Tivat, MNE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180DC9-A67C-4FC9-B2D1-94884AF7E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2D73F1-E440-471F-A1D6-3101CD187FFC}" type="slidenum">
              <a:rPr lang="en-SI" smtClean="0"/>
              <a:pPr>
                <a:defRPr/>
              </a:pPr>
              <a:t>15</a:t>
            </a:fld>
            <a:endParaRPr lang="en-SI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E28C426-BED9-4983-A430-5EEE86F04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6325" y="0"/>
            <a:ext cx="9939355" cy="963488"/>
          </a:xfrm>
        </p:spPr>
        <p:txBody>
          <a:bodyPr/>
          <a:lstStyle/>
          <a:p>
            <a:r>
              <a:rPr lang="en-GB" dirty="0"/>
              <a:t>IP and gain </a:t>
            </a:r>
            <a:r>
              <a:rPr lang="en-GB" dirty="0" smtClean="0"/>
              <a:t>measurement </a:t>
            </a:r>
            <a:r>
              <a:rPr lang="en-SI" dirty="0" smtClean="0"/>
              <a:t>–</a:t>
            </a:r>
            <a:r>
              <a:rPr lang="en-GB" dirty="0" smtClean="0"/>
              <a:t> 2 amps</a:t>
            </a:r>
            <a:endParaRPr lang="LID4096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B289F47-89AB-4D3F-AF2F-D378646C4D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3933" y="1273663"/>
            <a:ext cx="5691667" cy="333414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2855A68-B412-41D2-BA33-B10CD371A63A}"/>
              </a:ext>
            </a:extLst>
          </p:cNvPr>
          <p:cNvSpPr txBox="1"/>
          <p:nvPr/>
        </p:nvSpPr>
        <p:spPr>
          <a:xfrm>
            <a:off x="2160027" y="1129745"/>
            <a:ext cx="517051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FBK4.0 – W9 </a:t>
            </a:r>
            <a:r>
              <a:rPr lang="en-GB" dirty="0" smtClean="0"/>
              <a:t>Type9 (not irradiated) at 100V </a:t>
            </a:r>
            <a:r>
              <a:rPr lang="en-GB" dirty="0"/>
              <a:t>and </a:t>
            </a:r>
            <a:r>
              <a:rPr lang="en-GB" dirty="0" smtClean="0"/>
              <a:t>293K</a:t>
            </a:r>
            <a:endParaRPr lang="LID4096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136D5F5-55E4-4516-86BC-27EBDE2D43C6}"/>
              </a:ext>
            </a:extLst>
          </p:cNvPr>
          <p:cNvCxnSpPr>
            <a:cxnSpLocks/>
          </p:cNvCxnSpPr>
          <p:nvPr/>
        </p:nvCxnSpPr>
        <p:spPr>
          <a:xfrm flipH="1">
            <a:off x="1705850" y="3833207"/>
            <a:ext cx="2981325" cy="0"/>
          </a:xfrm>
          <a:prstGeom prst="line">
            <a:avLst/>
          </a:prstGeom>
          <a:ln w="22225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75D70B8-F7C4-4D98-A1D0-A3CCCC701934}"/>
              </a:ext>
            </a:extLst>
          </p:cNvPr>
          <p:cNvSpPr txBox="1"/>
          <p:nvPr/>
        </p:nvSpPr>
        <p:spPr>
          <a:xfrm>
            <a:off x="1142875" y="3648541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G=1</a:t>
            </a:r>
            <a:endParaRPr lang="LID4096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900B07D-6F17-48FC-AAE1-77C6E149250F}"/>
              </a:ext>
            </a:extLst>
          </p:cNvPr>
          <p:cNvCxnSpPr>
            <a:cxnSpLocks/>
          </p:cNvCxnSpPr>
          <p:nvPr/>
        </p:nvCxnSpPr>
        <p:spPr>
          <a:xfrm flipH="1">
            <a:off x="1705850" y="2175857"/>
            <a:ext cx="4392026" cy="0"/>
          </a:xfrm>
          <a:prstGeom prst="line">
            <a:avLst/>
          </a:prstGeom>
          <a:ln w="22225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6DAD35B-2761-4FA2-AD98-C728B478AD06}"/>
              </a:ext>
            </a:extLst>
          </p:cNvPr>
          <p:cNvSpPr txBox="1"/>
          <p:nvPr/>
        </p:nvSpPr>
        <p:spPr>
          <a:xfrm>
            <a:off x="1097280" y="1991191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G=9</a:t>
            </a:r>
            <a:endParaRPr lang="LID4096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FD91CEF-80EA-4C06-89D5-9527CAE7D8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6803" y="2256389"/>
            <a:ext cx="3218967" cy="2030144"/>
          </a:xfrm>
          <a:prstGeom prst="rect">
            <a:avLst/>
          </a:prstGeom>
        </p:spPr>
      </p:pic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AAD9C90E-31AF-45D8-96B8-CE4117C81638}"/>
              </a:ext>
            </a:extLst>
          </p:cNvPr>
          <p:cNvSpPr/>
          <p:nvPr/>
        </p:nvSpPr>
        <p:spPr>
          <a:xfrm rot="5400000">
            <a:off x="8532960" y="1536372"/>
            <a:ext cx="470263" cy="496388"/>
          </a:xfrm>
          <a:prstGeom prst="triangle">
            <a:avLst/>
          </a:prstGeom>
          <a:solidFill>
            <a:srgbClr val="050AE7"/>
          </a:solidFill>
          <a:ln>
            <a:solidFill>
              <a:srgbClr val="050A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DA89B32-1FEA-4C75-8BC9-970FE0A3D785}"/>
              </a:ext>
            </a:extLst>
          </p:cNvPr>
          <p:cNvCxnSpPr>
            <a:cxnSpLocks/>
          </p:cNvCxnSpPr>
          <p:nvPr/>
        </p:nvCxnSpPr>
        <p:spPr>
          <a:xfrm flipV="1">
            <a:off x="8118619" y="1781107"/>
            <a:ext cx="0" cy="983101"/>
          </a:xfrm>
          <a:prstGeom prst="line">
            <a:avLst/>
          </a:prstGeom>
          <a:ln>
            <a:solidFill>
              <a:srgbClr val="050A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9B04C8C-AF1A-45F1-B1EF-E0FA9EA119D6}"/>
              </a:ext>
            </a:extLst>
          </p:cNvPr>
          <p:cNvCxnSpPr>
            <a:cxnSpLocks/>
            <a:endCxn id="17" idx="3"/>
          </p:cNvCxnSpPr>
          <p:nvPr/>
        </p:nvCxnSpPr>
        <p:spPr>
          <a:xfrm>
            <a:off x="8118619" y="1781107"/>
            <a:ext cx="401279" cy="3460"/>
          </a:xfrm>
          <a:prstGeom prst="line">
            <a:avLst/>
          </a:prstGeom>
          <a:ln>
            <a:solidFill>
              <a:srgbClr val="050A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0831BC32-E914-4662-8598-C2725019AA21}"/>
              </a:ext>
            </a:extLst>
          </p:cNvPr>
          <p:cNvSpPr/>
          <p:nvPr/>
        </p:nvSpPr>
        <p:spPr>
          <a:xfrm rot="5400000">
            <a:off x="10078733" y="1516787"/>
            <a:ext cx="470263" cy="496388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>
              <a:solidFill>
                <a:srgbClr val="FF0000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9ABEC87-6A74-4DA4-B203-942496B0FC70}"/>
              </a:ext>
            </a:extLst>
          </p:cNvPr>
          <p:cNvCxnSpPr>
            <a:cxnSpLocks/>
          </p:cNvCxnSpPr>
          <p:nvPr/>
        </p:nvCxnSpPr>
        <p:spPr>
          <a:xfrm flipV="1">
            <a:off x="9664392" y="1761522"/>
            <a:ext cx="0" cy="98310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87F4BEB-8CD0-4651-A135-A1420165376B}"/>
              </a:ext>
            </a:extLst>
          </p:cNvPr>
          <p:cNvCxnSpPr>
            <a:cxnSpLocks/>
            <a:endCxn id="20" idx="3"/>
          </p:cNvCxnSpPr>
          <p:nvPr/>
        </p:nvCxnSpPr>
        <p:spPr>
          <a:xfrm>
            <a:off x="9664392" y="1761522"/>
            <a:ext cx="401279" cy="346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8475B48-D108-4945-BF2E-75C2AA00B961}"/>
              </a:ext>
            </a:extLst>
          </p:cNvPr>
          <p:cNvSpPr txBox="1"/>
          <p:nvPr/>
        </p:nvSpPr>
        <p:spPr>
          <a:xfrm>
            <a:off x="10165388" y="4465995"/>
            <a:ext cx="46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HV</a:t>
            </a:r>
            <a:endParaRPr lang="LID4096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F061E70-933C-4A05-8ED1-E51AB3E8801A}"/>
              </a:ext>
            </a:extLst>
          </p:cNvPr>
          <p:cNvCxnSpPr/>
          <p:nvPr/>
        </p:nvCxnSpPr>
        <p:spPr>
          <a:xfrm>
            <a:off x="10395579" y="4286533"/>
            <a:ext cx="0" cy="2473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57134" y="6328216"/>
            <a:ext cx="2645938" cy="535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42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1663E6-FB8E-44D7-8967-3F85777A2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4F8A0A-68EF-46B5-A431-1EB921D2E12D}" type="datetime1">
              <a:rPr lang="en-GB" smtClean="0"/>
              <a:t>21/06/2023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EDB77D-4B9B-4D4D-B9E5-0386BF7384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P. Skomina, Fast Quality Assurance for LGAD Production, 42nd RD50 Workshop, Tivat, MNE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06B49F-7127-4A2E-8048-FE9AD6A8D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2D73F1-E440-471F-A1D6-3101CD187FFC}" type="slidenum">
              <a:rPr lang="en-SI" smtClean="0"/>
              <a:pPr>
                <a:defRPr/>
              </a:pPr>
              <a:t>16</a:t>
            </a:fld>
            <a:endParaRPr lang="en-SI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8A58A01-5FCD-4EE1-BF91-BD7F14B1CB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6325" y="1708"/>
            <a:ext cx="9972606" cy="961780"/>
          </a:xfrm>
        </p:spPr>
        <p:txBody>
          <a:bodyPr/>
          <a:lstStyle/>
          <a:p>
            <a:r>
              <a:rPr lang="en-GB" dirty="0"/>
              <a:t>FBK4.0 correlation of TCT with </a:t>
            </a:r>
            <a:r>
              <a:rPr lang="en-GB" baseline="30000" dirty="0" smtClean="0"/>
              <a:t>90</a:t>
            </a:r>
            <a:r>
              <a:rPr lang="en-GB" dirty="0" smtClean="0"/>
              <a:t>Sr</a:t>
            </a:r>
            <a:endParaRPr lang="LID4096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6452A7B-E60C-4C46-A157-4FB807B1AE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5111" y="2834513"/>
            <a:ext cx="5484272" cy="310382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D9DE50AF-BB4C-4AE1-B250-06091C51B20B}"/>
              </a:ext>
            </a:extLst>
          </p:cNvPr>
          <p:cNvSpPr txBox="1"/>
          <p:nvPr/>
        </p:nvSpPr>
        <p:spPr>
          <a:xfrm>
            <a:off x="7677149" y="1329355"/>
            <a:ext cx="31623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FBK4.0 – W18 deep GL design  at 400 V and 243 K , Type9 IP</a:t>
            </a:r>
          </a:p>
          <a:p>
            <a:r>
              <a:rPr lang="en-GB" dirty="0"/>
              <a:t>1.5e15 cm</a:t>
            </a:r>
            <a:r>
              <a:rPr lang="en-GB" baseline="30000" dirty="0"/>
              <a:t>-2</a:t>
            </a:r>
            <a:endParaRPr lang="LID4096" baseline="30000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D809B5F-130A-4D00-8632-3F290D402EC4}"/>
              </a:ext>
            </a:extLst>
          </p:cNvPr>
          <p:cNvCxnSpPr>
            <a:cxnSpLocks/>
          </p:cNvCxnSpPr>
          <p:nvPr/>
        </p:nvCxnSpPr>
        <p:spPr>
          <a:xfrm flipH="1">
            <a:off x="6335111" y="3464124"/>
            <a:ext cx="5483526" cy="0"/>
          </a:xfrm>
          <a:prstGeom prst="line">
            <a:avLst/>
          </a:prstGeom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997C726-24EE-4D63-8542-8F909951AE1E}"/>
              </a:ext>
            </a:extLst>
          </p:cNvPr>
          <p:cNvCxnSpPr>
            <a:cxnSpLocks/>
          </p:cNvCxnSpPr>
          <p:nvPr/>
        </p:nvCxnSpPr>
        <p:spPr>
          <a:xfrm flipH="1">
            <a:off x="6332236" y="5119189"/>
            <a:ext cx="5483526" cy="0"/>
          </a:xfrm>
          <a:prstGeom prst="line">
            <a:avLst/>
          </a:prstGeom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B5A0A100-5C80-45E6-BFE8-83D393757D13}"/>
              </a:ext>
            </a:extLst>
          </p:cNvPr>
          <p:cNvSpPr txBox="1"/>
          <p:nvPr/>
        </p:nvSpPr>
        <p:spPr>
          <a:xfrm>
            <a:off x="10924638" y="3196015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G~7</a:t>
            </a:r>
            <a:endParaRPr lang="LID4096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7A9B28E-B098-4F7D-B65F-E68A967F367E}"/>
              </a:ext>
            </a:extLst>
          </p:cNvPr>
          <p:cNvSpPr txBox="1"/>
          <p:nvPr/>
        </p:nvSpPr>
        <p:spPr>
          <a:xfrm>
            <a:off x="10973110" y="4825915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G~1</a:t>
            </a:r>
            <a:endParaRPr lang="LID4096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57B2374-3327-4EE1-A855-15E8B60269B5}"/>
              </a:ext>
            </a:extLst>
          </p:cNvPr>
          <p:cNvSpPr txBox="1"/>
          <p:nvPr/>
        </p:nvSpPr>
        <p:spPr>
          <a:xfrm>
            <a:off x="8772534" y="2338242"/>
            <a:ext cx="1366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G=7 ; Q~4 fC</a:t>
            </a:r>
            <a:endParaRPr lang="LID4096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33C9E10-6B46-4155-85D1-721269EA08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430" y="2523879"/>
            <a:ext cx="5144218" cy="3524742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BE0AD1E-B3F3-42A3-9B5A-CA00D4D09B3F}"/>
              </a:ext>
            </a:extLst>
          </p:cNvPr>
          <p:cNvCxnSpPr>
            <a:cxnSpLocks/>
            <a:endCxn id="13" idx="3"/>
          </p:cNvCxnSpPr>
          <p:nvPr/>
        </p:nvCxnSpPr>
        <p:spPr>
          <a:xfrm flipH="1">
            <a:off x="3876676" y="3492699"/>
            <a:ext cx="2455562" cy="157297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7412DA50-81D1-4128-999A-96A606ADA36D}"/>
              </a:ext>
            </a:extLst>
          </p:cNvPr>
          <p:cNvSpPr/>
          <p:nvPr/>
        </p:nvSpPr>
        <p:spPr>
          <a:xfrm>
            <a:off x="3307628" y="4825915"/>
            <a:ext cx="569048" cy="47951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D52E9C-2D8F-4365-9B9A-400E3319D566}"/>
              </a:ext>
            </a:extLst>
          </p:cNvPr>
          <p:cNvSpPr txBox="1"/>
          <p:nvPr/>
        </p:nvSpPr>
        <p:spPr>
          <a:xfrm>
            <a:off x="1095375" y="1420518"/>
            <a:ext cx="36290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Note UCSC CC measurement shows 4fC for that sample type with </a:t>
            </a:r>
            <a:r>
              <a:rPr lang="en-GB" baseline="30000" dirty="0"/>
              <a:t>90</a:t>
            </a:r>
            <a:r>
              <a:rPr lang="en-GB" dirty="0"/>
              <a:t>Sr!</a:t>
            </a:r>
            <a:endParaRPr lang="LID4096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57134" y="6328216"/>
            <a:ext cx="2645938" cy="535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53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304F2-2AD7-4D37-9AFD-983CD42FAF1B}" type="datetime1">
              <a:rPr lang="en-GB" smtClean="0"/>
              <a:t>21/06/2023</a:t>
            </a:fld>
            <a:endParaRPr lang="LID4096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Skomina, Fast Quality Assurance for LGAD Production, 42nd RD50 Workshop, Tivat, MNE</a:t>
            </a:r>
            <a:endParaRPr lang="LID4096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17</a:t>
            </a:fld>
            <a:endParaRPr lang="LID4096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 to: </a:t>
            </a:r>
            <a:r>
              <a:rPr lang="en-GB" dirty="0"/>
              <a:t>Extraction of parameters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97280" y="1116243"/>
            <a:ext cx="1017744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I</a:t>
            </a:r>
            <a:r>
              <a:rPr lang="en-GB" sz="2000" baseline="-25000" dirty="0" err="1" smtClean="0"/>
              <a:t>leak</a:t>
            </a:r>
            <a:r>
              <a:rPr lang="en-US" sz="2000" dirty="0" smtClean="0"/>
              <a:t> = </a:t>
            </a:r>
            <a:r>
              <a:rPr lang="en-GB" sz="2000" dirty="0" err="1" smtClean="0"/>
              <a:t>I</a:t>
            </a:r>
            <a:r>
              <a:rPr lang="en-GB" sz="2000" baseline="-25000" dirty="0" err="1" smtClean="0"/>
              <a:t>gen</a:t>
            </a:r>
            <a:r>
              <a:rPr lang="en-US" sz="2000" dirty="0" smtClean="0"/>
              <a:t> x G; G = </a:t>
            </a:r>
            <a:r>
              <a:rPr lang="en-GB" sz="2000" dirty="0" smtClean="0"/>
              <a:t>G@V</a:t>
            </a:r>
            <a:r>
              <a:rPr lang="en-GB" sz="2000" baseline="-25000" dirty="0" smtClean="0"/>
              <a:t>FD(gap)</a:t>
            </a:r>
            <a:endParaRPr lang="en-GB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Usually we don’t know the gain, but with this method we do and we measure the leakage current. So we can also extract the generation current.</a:t>
            </a:r>
          </a:p>
          <a:p>
            <a:r>
              <a:rPr lang="en-US" sz="2000" dirty="0" smtClean="0"/>
              <a:t>At low gain values, the current gain is the same as charge gain (up to about G=4 for this </a:t>
            </a:r>
            <a:r>
              <a:rPr lang="en-US" sz="2000" dirty="0" err="1" smtClean="0"/>
              <a:t>fluence</a:t>
            </a:r>
            <a:r>
              <a:rPr lang="en-US" sz="2000" dirty="0" smtClean="0"/>
              <a:t>).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7134" y="6328216"/>
            <a:ext cx="2645938" cy="535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10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97280" y="1095631"/>
            <a:ext cx="10058400" cy="402336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Motivation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Devices &amp; readout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Measurements &amp; analysis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Results &amp; extracted parameters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Conclusions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6F9E-2967-4379-9207-CC6EEDB37770}" type="datetime1">
              <a:rPr lang="en-GB" smtClean="0"/>
              <a:t>21/06/2023</a:t>
            </a:fld>
            <a:endParaRPr lang="LID4096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Skomina, Fast Quality Assurance for LGAD Production, 42nd RD50 Workshop, Tivat, MNE</a:t>
            </a:r>
            <a:endParaRPr lang="LID4096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2</a:t>
            </a:fld>
            <a:endParaRPr lang="LID4096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216325" y="0"/>
            <a:ext cx="9939355" cy="963488"/>
          </a:xfrm>
        </p:spPr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7134" y="6328216"/>
            <a:ext cx="2645938" cy="535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90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02093" y="1082103"/>
            <a:ext cx="10058400" cy="5246119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During production phase of sensors for HGTD extensive Irradiation Tests (IT) will be done on each batch (50-200 wafers per batch)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Typically </a:t>
            </a:r>
            <a:r>
              <a:rPr lang="en-GB" dirty="0" smtClean="0"/>
              <a:t>several tests per batch planned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Radiation hardness of LGADs is very sensitive to small variation in production (1% diff. in [B] makes a difference)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IT are meant to provide info on radiation hardness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The outcome of the IT </a:t>
            </a:r>
            <a:r>
              <a:rPr lang="en-GB" dirty="0"/>
              <a:t>will largely depend on </a:t>
            </a:r>
            <a:r>
              <a:rPr lang="en-GB" dirty="0" smtClean="0"/>
              <a:t>statistics</a:t>
            </a:r>
            <a:r>
              <a:rPr lang="en-GB" dirty="0"/>
              <a:t>. </a:t>
            </a:r>
            <a:r>
              <a:rPr lang="en-GB" dirty="0" smtClean="0"/>
              <a:t>Methods should therefore be:</a:t>
            </a:r>
            <a:endParaRPr lang="en-GB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/>
              <a:t>simple &amp; fast, to allow large </a:t>
            </a:r>
            <a:r>
              <a:rPr lang="en-GB" dirty="0"/>
              <a:t>number of samples measured with little resources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/>
              <a:t>such </a:t>
            </a:r>
            <a:r>
              <a:rPr lang="en-GB" dirty="0"/>
              <a:t>that allow extraction of large number of sensor parameters from </a:t>
            </a:r>
            <a:r>
              <a:rPr lang="en-GB" dirty="0" smtClean="0"/>
              <a:t>a single measurement</a:t>
            </a:r>
            <a:endParaRPr lang="en-GB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/>
              <a:t>available at </a:t>
            </a:r>
            <a:r>
              <a:rPr lang="en-GB" dirty="0"/>
              <a:t>several </a:t>
            </a:r>
            <a:r>
              <a:rPr lang="en-GB" dirty="0" smtClean="0"/>
              <a:t>sites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CC/timing measurements with </a:t>
            </a:r>
            <a:r>
              <a:rPr lang="en-GB" baseline="30000" dirty="0" smtClean="0"/>
              <a:t>90</a:t>
            </a:r>
            <a:r>
              <a:rPr lang="en-GB" dirty="0" smtClean="0"/>
              <a:t>Sr are slow &amp; allow limited number of tests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Proposal: use a Scanning-TCT set-up and a 1x2 LGAD array w/ opening in IP region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Speed </a:t>
            </a:r>
            <a:r>
              <a:rPr lang="en-GB" dirty="0"/>
              <a:t>up the tests and </a:t>
            </a:r>
            <a:r>
              <a:rPr lang="en-GB" dirty="0" smtClean="0"/>
              <a:t>provide </a:t>
            </a:r>
            <a:r>
              <a:rPr lang="en-GB" dirty="0"/>
              <a:t>reliable information on </a:t>
            </a:r>
            <a:r>
              <a:rPr lang="en-GB" dirty="0" smtClean="0"/>
              <a:t>gain </a:t>
            </a:r>
            <a:r>
              <a:rPr lang="en-GB" dirty="0"/>
              <a:t>(</a:t>
            </a:r>
            <a:r>
              <a:rPr lang="en-GB" dirty="0" smtClean="0"/>
              <a:t>and other important parameters)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Idea from studies of </a:t>
            </a:r>
            <a:r>
              <a:rPr lang="en-US" dirty="0" err="1" smtClean="0"/>
              <a:t>PiN</a:t>
            </a:r>
            <a:r>
              <a:rPr lang="en-US" dirty="0" smtClean="0"/>
              <a:t> and LGAD structures shown before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E21B1-A854-4FF6-82C7-DB09AFDFEF66}" type="datetime1">
              <a:rPr lang="en-GB" smtClean="0"/>
              <a:t>21/06/2023</a:t>
            </a:fld>
            <a:endParaRPr lang="LID4096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P. Skomina, Fast Quality Assurance for LGAD Production, 42nd RD50 Workshop, </a:t>
            </a:r>
            <a:r>
              <a:rPr lang="en-US" dirty="0" err="1" smtClean="0"/>
              <a:t>Tivat</a:t>
            </a:r>
            <a:r>
              <a:rPr lang="en-US" dirty="0" smtClean="0"/>
              <a:t>, MNE</a:t>
            </a:r>
            <a:endParaRPr lang="LID4096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3</a:t>
            </a:fld>
            <a:endParaRPr lang="LID4096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216325" y="0"/>
            <a:ext cx="9944168" cy="963488"/>
          </a:xfrm>
        </p:spPr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7134" y="6328216"/>
            <a:ext cx="2645938" cy="535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24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170B496-CA01-4D7F-AF4F-23C0C3C356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9076" y="3586191"/>
            <a:ext cx="6209840" cy="274426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Instead of separate </a:t>
            </a:r>
            <a:r>
              <a:rPr lang="en-GB" dirty="0" err="1" smtClean="0"/>
              <a:t>PiN</a:t>
            </a:r>
            <a:r>
              <a:rPr lang="en-GB" dirty="0" smtClean="0"/>
              <a:t> and LGAD structures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1x2 </a:t>
            </a:r>
            <a:r>
              <a:rPr lang="en-GB" dirty="0"/>
              <a:t>LGAD </a:t>
            </a:r>
            <a:r>
              <a:rPr lang="en-GB" dirty="0" smtClean="0"/>
              <a:t>(IPD measurement) w/ opening </a:t>
            </a:r>
            <a:r>
              <a:rPr lang="en-GB" dirty="0"/>
              <a:t>in passivation in </a:t>
            </a:r>
            <a:r>
              <a:rPr lang="en-GB" dirty="0" smtClean="0"/>
              <a:t>ATLAS HGTD QC-TS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Gain only present on pads, no gain in IP region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Single measurement, multiple parameters extracted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Much faster </a:t>
            </a:r>
            <a:r>
              <a:rPr lang="en-GB" dirty="0" smtClean="0"/>
              <a:t>check of irradiated samples than CC/timing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8ED319-2159-4258-99C3-30CA8705E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E6FD9A-2F34-44FB-B34D-C8E741D750BD}" type="datetime1">
              <a:rPr lang="en-GB" smtClean="0"/>
              <a:t>21/06/2023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20CE7E-7381-4083-960D-C8A005A1C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P. Skomina, Fast Quality Assurance for LGAD Production, 42nd RD50 Workshop, Tivat, MNE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50F68D-A033-4FA2-B8D6-A67B6416C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2D73F1-E440-471F-A1D6-3101CD187FFC}" type="slidenum">
              <a:rPr lang="aa-ET" smtClean="0"/>
              <a:pPr>
                <a:defRPr/>
              </a:pPr>
              <a:t>4</a:t>
            </a:fld>
            <a:endParaRPr lang="aa-ET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89FF1F8-858A-4672-8DAE-E50D74485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6324" y="0"/>
            <a:ext cx="10329767" cy="963488"/>
          </a:xfrm>
        </p:spPr>
        <p:txBody>
          <a:bodyPr/>
          <a:lstStyle/>
          <a:p>
            <a:r>
              <a:rPr lang="en-GB" dirty="0" smtClean="0"/>
              <a:t>Devices used</a:t>
            </a:r>
            <a:endParaRPr lang="x-none" dirty="0"/>
          </a:p>
        </p:txBody>
      </p:sp>
      <p:grpSp>
        <p:nvGrpSpPr>
          <p:cNvPr id="19" name="Skupina 18"/>
          <p:cNvGrpSpPr/>
          <p:nvPr/>
        </p:nvGrpSpPr>
        <p:grpSpPr>
          <a:xfrm>
            <a:off x="1102093" y="1077798"/>
            <a:ext cx="3219601" cy="2027156"/>
            <a:chOff x="429373" y="1145586"/>
            <a:chExt cx="5238945" cy="329859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4106E09-314B-4E48-8F94-1F1399BD6A1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9373" y="1145586"/>
              <a:ext cx="5238945" cy="3298595"/>
            </a:xfrm>
            <a:prstGeom prst="rect">
              <a:avLst/>
            </a:prstGeom>
          </p:spPr>
        </p:pic>
        <p:cxnSp>
          <p:nvCxnSpPr>
            <p:cNvPr id="18" name="Raven puščični povezovalnik 17"/>
            <p:cNvCxnSpPr/>
            <p:nvPr/>
          </p:nvCxnSpPr>
          <p:spPr>
            <a:xfrm>
              <a:off x="2573703" y="3476924"/>
              <a:ext cx="838399" cy="0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92A769C2-FEAC-4E39-A77B-ECE91FC408D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2763"/>
          <a:stretch/>
        </p:blipFill>
        <p:spPr>
          <a:xfrm>
            <a:off x="4503536" y="1050155"/>
            <a:ext cx="7010620" cy="223337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963E92-9774-4566-8445-065628889B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3708" y="3504363"/>
            <a:ext cx="4194412" cy="1841152"/>
          </a:xfrm>
          <a:prstGeom prst="rect">
            <a:avLst/>
          </a:prstGeom>
          <a:solidFill>
            <a:srgbClr val="F4F7EC"/>
          </a:solidFill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AE0A843-55E4-46A7-BEE4-C02B096496E0}"/>
              </a:ext>
            </a:extLst>
          </p:cNvPr>
          <p:cNvSpPr/>
          <p:nvPr/>
        </p:nvSpPr>
        <p:spPr>
          <a:xfrm>
            <a:off x="8141806" y="4164763"/>
            <a:ext cx="2676525" cy="699248"/>
          </a:xfrm>
          <a:prstGeom prst="rect">
            <a:avLst/>
          </a:prstGeom>
          <a:solidFill>
            <a:srgbClr val="F4F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G=1</a:t>
            </a:r>
            <a:endParaRPr lang="LID4096" dirty="0">
              <a:solidFill>
                <a:schemeClr val="tx1"/>
              </a:solidFill>
            </a:endParaRPr>
          </a:p>
        </p:txBody>
      </p:sp>
      <p:sp>
        <p:nvSpPr>
          <p:cNvPr id="21" name="Arc 20">
            <a:extLst>
              <a:ext uri="{FF2B5EF4-FFF2-40B4-BE49-F238E27FC236}">
                <a16:creationId xmlns:a16="http://schemas.microsoft.com/office/drawing/2014/main" id="{EA52A3FF-69FD-41C1-9F10-9CF737434BAA}"/>
              </a:ext>
            </a:extLst>
          </p:cNvPr>
          <p:cNvSpPr/>
          <p:nvPr/>
        </p:nvSpPr>
        <p:spPr>
          <a:xfrm flipH="1">
            <a:off x="9757629" y="3990110"/>
            <a:ext cx="1788462" cy="1995532"/>
          </a:xfrm>
          <a:prstGeom prst="arc">
            <a:avLst>
              <a:gd name="adj1" fmla="val 16411834"/>
              <a:gd name="adj2" fmla="val 20085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C2A1EF0-6CE0-4F5E-ABF8-91335DA18533}"/>
              </a:ext>
            </a:extLst>
          </p:cNvPr>
          <p:cNvSpPr txBox="1"/>
          <p:nvPr/>
        </p:nvSpPr>
        <p:spPr>
          <a:xfrm>
            <a:off x="7964894" y="4329721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G&gt;1</a:t>
            </a:r>
            <a:endParaRPr lang="LID4096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BF824D-527B-4674-9F7A-666AA9C495D2}"/>
              </a:ext>
            </a:extLst>
          </p:cNvPr>
          <p:cNvSpPr txBox="1"/>
          <p:nvPr/>
        </p:nvSpPr>
        <p:spPr>
          <a:xfrm>
            <a:off x="1724282" y="1380462"/>
            <a:ext cx="1975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FF00"/>
                </a:solidFill>
              </a:rPr>
              <a:t>FBK4.0 1x2 sample</a:t>
            </a:r>
            <a:endParaRPr lang="LID4096" b="1" dirty="0">
              <a:solidFill>
                <a:srgbClr val="FFFF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1F97423-3971-480B-A12C-A249254FB32F}"/>
              </a:ext>
            </a:extLst>
          </p:cNvPr>
          <p:cNvSpPr txBox="1"/>
          <p:nvPr/>
        </p:nvSpPr>
        <p:spPr>
          <a:xfrm>
            <a:off x="6773988" y="1140911"/>
            <a:ext cx="2469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FF00"/>
                </a:solidFill>
              </a:rPr>
              <a:t>QC-TS 1x2 LGAD sample</a:t>
            </a:r>
            <a:endParaRPr lang="LID4096" b="1" dirty="0">
              <a:solidFill>
                <a:srgbClr val="FFFF00"/>
              </a:solidFill>
            </a:endParaRPr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EA52A3FF-69FD-41C1-9F10-9CF737434BAA}"/>
              </a:ext>
            </a:extLst>
          </p:cNvPr>
          <p:cNvSpPr/>
          <p:nvPr/>
        </p:nvSpPr>
        <p:spPr>
          <a:xfrm>
            <a:off x="7370945" y="3993874"/>
            <a:ext cx="1788462" cy="1995532"/>
          </a:xfrm>
          <a:prstGeom prst="arc">
            <a:avLst>
              <a:gd name="adj1" fmla="val 16411834"/>
              <a:gd name="adj2" fmla="val 20085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C2A1EF0-6CE0-4F5E-ABF8-91335DA18533}"/>
              </a:ext>
            </a:extLst>
          </p:cNvPr>
          <p:cNvSpPr txBox="1"/>
          <p:nvPr/>
        </p:nvSpPr>
        <p:spPr>
          <a:xfrm>
            <a:off x="10452418" y="4329721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G&gt;1</a:t>
            </a:r>
            <a:endParaRPr lang="LID4096" dirty="0"/>
          </a:p>
        </p:txBody>
      </p:sp>
      <p:cxnSp>
        <p:nvCxnSpPr>
          <p:cNvPr id="24" name="Raven puščični povezovalnik 17"/>
          <p:cNvCxnSpPr/>
          <p:nvPr/>
        </p:nvCxnSpPr>
        <p:spPr>
          <a:xfrm>
            <a:off x="7701779" y="2156705"/>
            <a:ext cx="656860" cy="0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197036" y="3096640"/>
            <a:ext cx="72000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1097281" y="2268572"/>
            <a:ext cx="0" cy="720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/>
          <p:nvPr/>
        </p:nvSpPr>
        <p:spPr>
          <a:xfrm>
            <a:off x="997527" y="2988572"/>
            <a:ext cx="199509" cy="19950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1079076" y="3073781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1709945" y="3017972"/>
            <a:ext cx="298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844733" y="2147987"/>
            <a:ext cx="298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787761" y="2903660"/>
            <a:ext cx="298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57134" y="6328216"/>
            <a:ext cx="2645938" cy="535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77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8F9A82-2B3A-486F-BC6C-B0D520228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P. Skomina, Fast Quality Assurance for LGAD Production, 42nd RD50 Workshop, Tivat, MNE</a:t>
            </a: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7B3207B-27E0-4F91-8B4C-BB18B38DF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6325" y="0"/>
            <a:ext cx="9939355" cy="963488"/>
          </a:xfrm>
        </p:spPr>
        <p:txBody>
          <a:bodyPr/>
          <a:lstStyle/>
          <a:p>
            <a:r>
              <a:rPr lang="en-GB" dirty="0"/>
              <a:t>Readout of the LGADs</a:t>
            </a:r>
            <a:endParaRPr lang="LID4096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6FFF950-C5FB-4328-9CD5-78D6EB938F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093" y="4180714"/>
            <a:ext cx="3218967" cy="2030144"/>
          </a:xfrm>
          <a:prstGeom prst="rect">
            <a:avLst/>
          </a:prstGeom>
        </p:spPr>
      </p:pic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756D8845-3998-4EE4-85CE-9F25B12A7EF1}"/>
              </a:ext>
            </a:extLst>
          </p:cNvPr>
          <p:cNvSpPr/>
          <p:nvPr/>
        </p:nvSpPr>
        <p:spPr>
          <a:xfrm rot="5400000">
            <a:off x="6301007" y="5338120"/>
            <a:ext cx="470263" cy="496388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9F72D0E-4117-4A9F-8F7C-06A4DA10F2D7}"/>
              </a:ext>
            </a:extLst>
          </p:cNvPr>
          <p:cNvCxnSpPr>
            <a:cxnSpLocks/>
          </p:cNvCxnSpPr>
          <p:nvPr/>
        </p:nvCxnSpPr>
        <p:spPr>
          <a:xfrm flipV="1">
            <a:off x="1870061" y="3682948"/>
            <a:ext cx="616941" cy="96188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AE83CFA-8ABE-440C-BF1D-51E2FE305CAD}"/>
              </a:ext>
            </a:extLst>
          </p:cNvPr>
          <p:cNvCxnSpPr>
            <a:cxnSpLocks/>
          </p:cNvCxnSpPr>
          <p:nvPr/>
        </p:nvCxnSpPr>
        <p:spPr>
          <a:xfrm>
            <a:off x="5886666" y="5609489"/>
            <a:ext cx="401279" cy="34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DE0C35D-CA3D-4DBF-B597-8453769D35B3}"/>
              </a:ext>
            </a:extLst>
          </p:cNvPr>
          <p:cNvCxnSpPr>
            <a:cxnSpLocks/>
          </p:cNvCxnSpPr>
          <p:nvPr/>
        </p:nvCxnSpPr>
        <p:spPr>
          <a:xfrm flipH="1" flipV="1">
            <a:off x="2493555" y="3665736"/>
            <a:ext cx="610388" cy="9790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BF60387-3883-42F2-9EB8-DD3DE1B1D2F3}"/>
              </a:ext>
            </a:extLst>
          </p:cNvPr>
          <p:cNvCxnSpPr/>
          <p:nvPr/>
        </p:nvCxnSpPr>
        <p:spPr>
          <a:xfrm>
            <a:off x="5729912" y="5405056"/>
            <a:ext cx="0" cy="3555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75DBBB1-8A4E-4CF5-A17B-0992E17AD82B}"/>
              </a:ext>
            </a:extLst>
          </p:cNvPr>
          <p:cNvCxnSpPr/>
          <p:nvPr/>
        </p:nvCxnSpPr>
        <p:spPr>
          <a:xfrm>
            <a:off x="5886666" y="5411670"/>
            <a:ext cx="0" cy="3555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C2BCFF05-E968-4785-9701-C12DA9C9AC23}"/>
              </a:ext>
            </a:extLst>
          </p:cNvPr>
          <p:cNvSpPr/>
          <p:nvPr/>
        </p:nvSpPr>
        <p:spPr>
          <a:xfrm>
            <a:off x="5055230" y="4952850"/>
            <a:ext cx="233302" cy="4702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CBFFA19-565D-461E-8F1D-8E970D0061D6}"/>
              </a:ext>
            </a:extLst>
          </p:cNvPr>
          <p:cNvCxnSpPr/>
          <p:nvPr/>
        </p:nvCxnSpPr>
        <p:spPr>
          <a:xfrm>
            <a:off x="4702080" y="5623274"/>
            <a:ext cx="102783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95E7E6F-4312-44E3-A3CD-95CB14EB3415}"/>
              </a:ext>
            </a:extLst>
          </p:cNvPr>
          <p:cNvCxnSpPr>
            <a:cxnSpLocks/>
          </p:cNvCxnSpPr>
          <p:nvPr/>
        </p:nvCxnSpPr>
        <p:spPr>
          <a:xfrm flipH="1">
            <a:off x="4702080" y="3694190"/>
            <a:ext cx="17937" cy="19264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9D6860FF-B06C-41BF-B0B4-12CEF7468448}"/>
              </a:ext>
            </a:extLst>
          </p:cNvPr>
          <p:cNvCxnSpPr>
            <a:cxnSpLocks/>
          </p:cNvCxnSpPr>
          <p:nvPr/>
        </p:nvCxnSpPr>
        <p:spPr>
          <a:xfrm>
            <a:off x="5156989" y="4737303"/>
            <a:ext cx="0" cy="2155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E006712F-2472-4E5C-A360-9AAA6DF3BCC9}"/>
              </a:ext>
            </a:extLst>
          </p:cNvPr>
          <p:cNvSpPr txBox="1"/>
          <p:nvPr/>
        </p:nvSpPr>
        <p:spPr>
          <a:xfrm>
            <a:off x="4941690" y="4424314"/>
            <a:ext cx="46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HV</a:t>
            </a:r>
            <a:endParaRPr lang="LID4096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C058F27-69C3-48A6-AA63-B85059D175EF}"/>
              </a:ext>
            </a:extLst>
          </p:cNvPr>
          <p:cNvSpPr/>
          <p:nvPr/>
        </p:nvSpPr>
        <p:spPr>
          <a:xfrm>
            <a:off x="4912453" y="4890598"/>
            <a:ext cx="1218724" cy="983099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EEFE2D6-20E6-425C-B733-6607DD62C35B}"/>
              </a:ext>
            </a:extLst>
          </p:cNvPr>
          <p:cNvSpPr txBox="1"/>
          <p:nvPr/>
        </p:nvSpPr>
        <p:spPr>
          <a:xfrm>
            <a:off x="5447217" y="4811306"/>
            <a:ext cx="760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Bias-T</a:t>
            </a:r>
            <a:endParaRPr lang="LID4096" b="1" dirty="0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C4A24C7-C287-4EA0-B65A-159C79614836}"/>
              </a:ext>
            </a:extLst>
          </p:cNvPr>
          <p:cNvCxnSpPr>
            <a:cxnSpLocks/>
          </p:cNvCxnSpPr>
          <p:nvPr/>
        </p:nvCxnSpPr>
        <p:spPr>
          <a:xfrm>
            <a:off x="2487002" y="3682948"/>
            <a:ext cx="2233015" cy="152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CE2E4056-3688-4DD1-885A-52041208792F}"/>
              </a:ext>
            </a:extLst>
          </p:cNvPr>
          <p:cNvCxnSpPr>
            <a:cxnSpLocks/>
          </p:cNvCxnSpPr>
          <p:nvPr/>
        </p:nvCxnSpPr>
        <p:spPr>
          <a:xfrm>
            <a:off x="5156989" y="5411670"/>
            <a:ext cx="0" cy="2089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0E7E107D-B42B-4383-B63A-4688B7119857}"/>
              </a:ext>
            </a:extLst>
          </p:cNvPr>
          <p:cNvCxnSpPr>
            <a:endCxn id="39" idx="1"/>
          </p:cNvCxnSpPr>
          <p:nvPr/>
        </p:nvCxnSpPr>
        <p:spPr>
          <a:xfrm>
            <a:off x="4321060" y="6163907"/>
            <a:ext cx="39895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45B0FBF0-E18A-41BA-B477-380874B5A898}"/>
              </a:ext>
            </a:extLst>
          </p:cNvPr>
          <p:cNvSpPr txBox="1"/>
          <p:nvPr/>
        </p:nvSpPr>
        <p:spPr>
          <a:xfrm>
            <a:off x="4720017" y="5979241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GND</a:t>
            </a:r>
            <a:endParaRPr lang="LID4096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2920B30-B96A-489F-9BED-CBBD87E7C9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1574" y="3533711"/>
            <a:ext cx="3971138" cy="2794505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0B10543E-31DD-4BA2-B98E-A481354E3B16}"/>
              </a:ext>
            </a:extLst>
          </p:cNvPr>
          <p:cNvSpPr txBox="1"/>
          <p:nvPr/>
        </p:nvSpPr>
        <p:spPr>
          <a:xfrm>
            <a:off x="5475677" y="3009477"/>
            <a:ext cx="16786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FBK4-W18</a:t>
            </a:r>
          </a:p>
          <a:p>
            <a:r>
              <a:rPr lang="en-GB" b="1" dirty="0" smtClean="0"/>
              <a:t>(deep C-GL)</a:t>
            </a:r>
          </a:p>
          <a:p>
            <a:r>
              <a:rPr lang="en-GB" b="1" dirty="0" smtClean="0"/>
              <a:t>1.5e15 </a:t>
            </a:r>
            <a:r>
              <a:rPr lang="en-GB" b="1" dirty="0"/>
              <a:t>n</a:t>
            </a:r>
            <a:r>
              <a:rPr lang="en-GB" b="1" baseline="-25000" dirty="0"/>
              <a:t>eq</a:t>
            </a:r>
            <a:r>
              <a:rPr lang="en-GB" b="1" dirty="0"/>
              <a:t>cm</a:t>
            </a:r>
            <a:r>
              <a:rPr lang="en-GB" b="1" baseline="30000" dirty="0"/>
              <a:t>-2</a:t>
            </a:r>
            <a:endParaRPr lang="en-GB" b="1" dirty="0"/>
          </a:p>
          <a:p>
            <a:r>
              <a:rPr lang="en-GB" b="1" dirty="0" smtClean="0"/>
              <a:t>20°C, 190V</a:t>
            </a:r>
            <a:endParaRPr lang="en-GB" b="1" dirty="0"/>
          </a:p>
        </p:txBody>
      </p:sp>
      <p:sp>
        <p:nvSpPr>
          <p:cNvPr id="22" name="Content Placeholder 21">
            <a:extLst>
              <a:ext uri="{FF2B5EF4-FFF2-40B4-BE49-F238E27FC236}">
                <a16:creationId xmlns:a16="http://schemas.microsoft.com/office/drawing/2014/main" id="{B73F0AE3-9DE5-433A-B784-7C31D5704C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2093" y="1047996"/>
            <a:ext cx="6386733" cy="223554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Sensor </a:t>
            </a:r>
            <a:r>
              <a:rPr lang="en-GB" dirty="0"/>
              <a:t>mounted in </a:t>
            </a:r>
            <a:r>
              <a:rPr lang="en-GB" dirty="0" smtClean="0"/>
              <a:t>simple </a:t>
            </a:r>
            <a:r>
              <a:rPr lang="en-GB" dirty="0"/>
              <a:t>Al </a:t>
            </a:r>
            <a:r>
              <a:rPr lang="en-GB" dirty="0" smtClean="0"/>
              <a:t>housing and </a:t>
            </a:r>
            <a:r>
              <a:rPr lang="en-GB" dirty="0" smtClean="0"/>
              <a:t>wire-bonded (two bonds)</a:t>
            </a: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S</a:t>
            </a:r>
            <a:r>
              <a:rPr lang="en-GB" dirty="0" smtClean="0"/>
              <a:t>ingle </a:t>
            </a:r>
            <a:r>
              <a:rPr lang="en-GB" dirty="0"/>
              <a:t>amplifier is used (explored also option with two amps</a:t>
            </a:r>
            <a:r>
              <a:rPr lang="en-GB" dirty="0" smtClean="0"/>
              <a:t>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Scan over the opening in the IP region using an IR laser (1064nm)</a:t>
            </a:r>
            <a:endParaRPr lang="en-GB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A9513D41-8327-4AE4-9A97-B0EA38DBA0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0616" y="1047996"/>
            <a:ext cx="3460571" cy="236709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509C-64C5-41A5-B2F8-1C58450746F0}" type="datetime1">
              <a:rPr lang="en-GB" smtClean="0"/>
              <a:t>21/06/2023</a:t>
            </a:fld>
            <a:endParaRPr lang="LID4096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5</a:t>
            </a:fld>
            <a:endParaRPr lang="LID4096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57134" y="6328216"/>
            <a:ext cx="2645938" cy="535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9F267-1260-48F2-A906-77EDC98EBC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1748" y="-1"/>
            <a:ext cx="10135125" cy="965919"/>
          </a:xfrm>
        </p:spPr>
        <p:txBody>
          <a:bodyPr>
            <a:normAutofit/>
          </a:bodyPr>
          <a:lstStyle/>
          <a:p>
            <a:pPr>
              <a:buClr>
                <a:schemeClr val="accent1"/>
              </a:buClr>
            </a:pPr>
            <a:r>
              <a:rPr lang="en-US" dirty="0" smtClean="0"/>
              <a:t>Measurement </a:t>
            </a:r>
            <a:r>
              <a:rPr lang="en-SI" dirty="0" smtClean="0"/>
              <a:t>–</a:t>
            </a:r>
            <a:r>
              <a:rPr lang="en-US" dirty="0" smtClean="0"/>
              <a:t> before irradiation</a:t>
            </a:r>
            <a:endParaRPr lang="LID4096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637F87-2DC6-4E02-85E0-AA4627972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3B8E0D-378C-4C28-A708-60C4681A3D44}" type="datetime1">
              <a:rPr lang="en-GB" smtClean="0"/>
              <a:t>21/06/2023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48D6F6-F139-4085-A3F4-48B0922CD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P. Skomina, Fast Quality Assurance for LGAD Production, 42nd RD50 Workshop, Tivat, MNE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468732-3E16-41B8-B729-C0E55D3A0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2D73F1-E440-471F-A1D6-3101CD187FFC}" type="slidenum">
              <a:rPr lang="en-SI" smtClean="0"/>
              <a:pPr>
                <a:defRPr/>
              </a:pPr>
              <a:t>6</a:t>
            </a:fld>
            <a:endParaRPr lang="en-SI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B40E6D7-541D-47CF-BD03-E70FE17668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63023"/>
            <a:ext cx="12192000" cy="3305206"/>
          </a:xfrm>
          <a:prstGeom prst="rect">
            <a:avLst/>
          </a:prstGeom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52560A8-0AD4-4AB3-9867-A890E95A6BA5}"/>
              </a:ext>
            </a:extLst>
          </p:cNvPr>
          <p:cNvCxnSpPr>
            <a:cxnSpLocks/>
          </p:cNvCxnSpPr>
          <p:nvPr/>
        </p:nvCxnSpPr>
        <p:spPr>
          <a:xfrm flipH="1" flipV="1">
            <a:off x="3714407" y="4494747"/>
            <a:ext cx="9695" cy="5760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5E4B7D95-3501-4101-A288-9C75824313D2}"/>
              </a:ext>
            </a:extLst>
          </p:cNvPr>
          <p:cNvSpPr txBox="1"/>
          <p:nvPr/>
        </p:nvSpPr>
        <p:spPr>
          <a:xfrm>
            <a:off x="3576118" y="5033055"/>
            <a:ext cx="28618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1"/>
              </a:buClr>
              <a:buFont typeface="+mj-lt"/>
              <a:buAutoNum type="arabicPeriod"/>
            </a:pPr>
            <a:r>
              <a:rPr lang="en-GB" dirty="0" smtClean="0"/>
              <a:t>Depletion </a:t>
            </a:r>
            <a:r>
              <a:rPr lang="en-GB" dirty="0"/>
              <a:t>of “no gain” </a:t>
            </a:r>
            <a:r>
              <a:rPr lang="en-GB" dirty="0" smtClean="0"/>
              <a:t>region </a:t>
            </a:r>
            <a:r>
              <a:rPr lang="en-SI" dirty="0" smtClean="0"/>
              <a:t>–</a:t>
            </a:r>
            <a:r>
              <a:rPr lang="en-GB" dirty="0" smtClean="0"/>
              <a:t> full </a:t>
            </a:r>
            <a:r>
              <a:rPr lang="en-GB" dirty="0"/>
              <a:t>depletion of active </a:t>
            </a:r>
            <a:r>
              <a:rPr lang="en-GB" dirty="0" smtClean="0"/>
              <a:t>layer</a:t>
            </a:r>
            <a:endParaRPr lang="LID4096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013B990-04EB-4961-9A62-20FA003824F7}"/>
              </a:ext>
            </a:extLst>
          </p:cNvPr>
          <p:cNvSpPr txBox="1"/>
          <p:nvPr/>
        </p:nvSpPr>
        <p:spPr>
          <a:xfrm>
            <a:off x="9698022" y="5606909"/>
            <a:ext cx="26934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1"/>
              </a:buClr>
              <a:buFont typeface="+mj-lt"/>
              <a:buAutoNum type="arabicPeriod" startAt="3"/>
            </a:pPr>
            <a:r>
              <a:rPr lang="en-GB" dirty="0" smtClean="0"/>
              <a:t>Full </a:t>
            </a:r>
            <a:r>
              <a:rPr lang="en-GB" dirty="0"/>
              <a:t>depletion of the device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0C442E08-E297-4C3B-B58C-CB30C28521D4}"/>
              </a:ext>
            </a:extLst>
          </p:cNvPr>
          <p:cNvCxnSpPr>
            <a:cxnSpLocks/>
          </p:cNvCxnSpPr>
          <p:nvPr/>
        </p:nvCxnSpPr>
        <p:spPr>
          <a:xfrm flipV="1">
            <a:off x="689956" y="4537324"/>
            <a:ext cx="149629" cy="8493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166117C6-9535-4F96-A99A-D35FBFC6AB23}"/>
              </a:ext>
            </a:extLst>
          </p:cNvPr>
          <p:cNvSpPr txBox="1"/>
          <p:nvPr/>
        </p:nvSpPr>
        <p:spPr>
          <a:xfrm>
            <a:off x="508656" y="5350725"/>
            <a:ext cx="27724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1"/>
              </a:buClr>
              <a:buFont typeface="+mj-lt"/>
              <a:buAutoNum type="arabicPeriod" startAt="2"/>
            </a:pPr>
            <a:r>
              <a:rPr lang="en-GB" dirty="0" smtClean="0"/>
              <a:t>Depletion </a:t>
            </a:r>
            <a:r>
              <a:rPr lang="en-GB" dirty="0"/>
              <a:t>of gain layer – appearance of signal in </a:t>
            </a:r>
            <a:r>
              <a:rPr lang="en-GB" dirty="0" smtClean="0"/>
              <a:t>GL (agrees </a:t>
            </a:r>
            <a:r>
              <a:rPr lang="en-GB" dirty="0"/>
              <a:t>with CV)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19333576-DB51-4D22-AD13-2A6B3F574407}"/>
              </a:ext>
            </a:extLst>
          </p:cNvPr>
          <p:cNvCxnSpPr/>
          <p:nvPr/>
        </p:nvCxnSpPr>
        <p:spPr>
          <a:xfrm flipV="1">
            <a:off x="9900458" y="2558055"/>
            <a:ext cx="1228206" cy="30696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329F838D-D95E-46D0-8F74-2A25044365CB}"/>
              </a:ext>
            </a:extLst>
          </p:cNvPr>
          <p:cNvSpPr txBox="1"/>
          <p:nvPr/>
        </p:nvSpPr>
        <p:spPr>
          <a:xfrm>
            <a:off x="6798883" y="5903657"/>
            <a:ext cx="257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1"/>
              </a:buClr>
              <a:buFont typeface="+mj-lt"/>
              <a:buAutoNum type="arabicPeriod" startAt="4"/>
            </a:pPr>
            <a:r>
              <a:rPr lang="en-GB" dirty="0" smtClean="0"/>
              <a:t>Gain increases</a:t>
            </a:r>
            <a:endParaRPr lang="en-GB" dirty="0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BF72740C-0747-4A6F-A629-E30549AEC614}"/>
              </a:ext>
            </a:extLst>
          </p:cNvPr>
          <p:cNvCxnSpPr>
            <a:cxnSpLocks/>
          </p:cNvCxnSpPr>
          <p:nvPr/>
        </p:nvCxnSpPr>
        <p:spPr>
          <a:xfrm flipV="1">
            <a:off x="6991004" y="2499512"/>
            <a:ext cx="1323803" cy="34274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211748" y="1124909"/>
            <a:ext cx="3235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FBK4.0 W18, 20°C, Voltage scan</a:t>
            </a:r>
            <a:endParaRPr lang="en-US" b="1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7134" y="6328216"/>
            <a:ext cx="2645938" cy="535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92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553B15-0CA6-43C0-A339-151CB914C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14AE-1BB4-4B53-8DA5-ACA3AAE61F55}" type="datetime1">
              <a:rPr lang="en-GB" smtClean="0"/>
              <a:t>21/06/2023</a:t>
            </a:fld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BF5F49-F74F-4555-9916-A212C1A42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Skomina, Fast Quality Assurance for LGAD Production, 42nd RD50 Workshop, Tivat, MNE</a:t>
            </a:r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B11347-2E6D-4B2C-A3ED-04D790DF9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7</a:t>
            </a:fld>
            <a:endParaRPr lang="LID4096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279A869-82C7-44EC-9A86-4EA72DD2A1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6325" y="8399"/>
            <a:ext cx="9934275" cy="955089"/>
          </a:xfrm>
        </p:spPr>
        <p:txBody>
          <a:bodyPr/>
          <a:lstStyle/>
          <a:p>
            <a:r>
              <a:rPr lang="en-US" dirty="0" smtClean="0"/>
              <a:t>Measurement </a:t>
            </a:r>
            <a:r>
              <a:rPr lang="en-SI" dirty="0" smtClean="0"/>
              <a:t>–</a:t>
            </a:r>
            <a:r>
              <a:rPr lang="en-US" dirty="0" smtClean="0"/>
              <a:t> after </a:t>
            </a:r>
            <a:r>
              <a:rPr lang="en-US" dirty="0"/>
              <a:t>irradiation</a:t>
            </a:r>
            <a:endParaRPr lang="LID4096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B05C557-E91A-4971-860A-87123B011D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590" y="998389"/>
            <a:ext cx="9639890" cy="533407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14458" y="5409131"/>
            <a:ext cx="3084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FBK4.0 W18, 1.5e15 n</a:t>
            </a:r>
            <a:r>
              <a:rPr lang="en-GB" b="1" baseline="-25000" dirty="0" smtClean="0"/>
              <a:t>eq</a:t>
            </a:r>
            <a:r>
              <a:rPr lang="en-GB" b="1" dirty="0" smtClean="0"/>
              <a:t>cm</a:t>
            </a:r>
            <a:r>
              <a:rPr lang="en-GB" b="1" baseline="30000" dirty="0" smtClean="0"/>
              <a:t>-2</a:t>
            </a:r>
          </a:p>
          <a:p>
            <a:r>
              <a:rPr lang="en-GB" b="1" dirty="0" smtClean="0"/>
              <a:t>20°C, Voltage scan</a:t>
            </a:r>
            <a:endParaRPr lang="en-US" b="1" dirty="0"/>
          </a:p>
        </p:txBody>
      </p:sp>
      <p:sp>
        <p:nvSpPr>
          <p:cNvPr id="9" name="Rectangle 8"/>
          <p:cNvSpPr/>
          <p:nvPr/>
        </p:nvSpPr>
        <p:spPr>
          <a:xfrm>
            <a:off x="1058590" y="5320145"/>
            <a:ext cx="1534981" cy="101231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957557" y="2097578"/>
            <a:ext cx="1534981" cy="101231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235542" y="2092036"/>
            <a:ext cx="1534981" cy="101231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696197" y="4264429"/>
            <a:ext cx="1534981" cy="101231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7134" y="6328216"/>
            <a:ext cx="2645938" cy="535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27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4C11F-3C41-481C-9F84-C54B797281D3}" type="datetime1">
              <a:rPr lang="en-GB" smtClean="0"/>
              <a:t>21/06/2023</a:t>
            </a:fld>
            <a:endParaRPr lang="LID4096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Skomina, Fast Quality Assurance for LGAD Production, 42nd RD50 Workshop, Tivat, MNE</a:t>
            </a:r>
            <a:endParaRPr lang="LID4096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8</a:t>
            </a:fld>
            <a:endParaRPr lang="LID4096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216325" y="0"/>
            <a:ext cx="10043880" cy="963488"/>
          </a:xfrm>
        </p:spPr>
        <p:txBody>
          <a:bodyPr/>
          <a:lstStyle/>
          <a:p>
            <a:r>
              <a:rPr lang="en-GB" dirty="0" smtClean="0"/>
              <a:t>Analysis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760" y="1044174"/>
            <a:ext cx="3346436" cy="198898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6510" y="1044174"/>
            <a:ext cx="3360955" cy="195269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9760" y="3036121"/>
            <a:ext cx="3353695" cy="195269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06510" y="3036121"/>
            <a:ext cx="3353695" cy="195269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E4B7D95-3501-4101-A288-9C75824313D2}"/>
              </a:ext>
            </a:extLst>
          </p:cNvPr>
          <p:cNvSpPr txBox="1"/>
          <p:nvPr/>
        </p:nvSpPr>
        <p:spPr>
          <a:xfrm>
            <a:off x="4417181" y="1189859"/>
            <a:ext cx="344178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1"/>
              </a:buClr>
              <a:buFont typeface="+mj-lt"/>
              <a:buAutoNum type="arabicPeriod"/>
            </a:pPr>
            <a:r>
              <a:rPr lang="en-GB" sz="2000" dirty="0"/>
              <a:t>Full depletion of “no gain” region </a:t>
            </a:r>
            <a:r>
              <a:rPr lang="en-SI" sz="2000" dirty="0"/>
              <a:t>–</a:t>
            </a:r>
            <a:r>
              <a:rPr lang="en-GB" sz="2000" dirty="0"/>
              <a:t> full depletion of active layer</a:t>
            </a:r>
          </a:p>
          <a:p>
            <a:pPr marL="342900" indent="-342900">
              <a:buClr>
                <a:schemeClr val="accent1"/>
              </a:buClr>
              <a:buFont typeface="+mj-lt"/>
              <a:buAutoNum type="arabicPeriod"/>
            </a:pPr>
            <a:endParaRPr lang="en-GB" sz="2000" dirty="0"/>
          </a:p>
          <a:p>
            <a:pPr marL="342900" indent="-342900">
              <a:buClr>
                <a:schemeClr val="accent1"/>
              </a:buClr>
              <a:buFont typeface="+mj-lt"/>
              <a:buAutoNum type="arabicPeriod"/>
            </a:pPr>
            <a:r>
              <a:rPr lang="en-GB" sz="2000" dirty="0"/>
              <a:t>Depletion of gain layer – appearance of signal in GL (agrees with CV)</a:t>
            </a:r>
          </a:p>
          <a:p>
            <a:pPr marL="342900" indent="-342900">
              <a:buClr>
                <a:schemeClr val="accent1"/>
              </a:buClr>
              <a:buFont typeface="+mj-lt"/>
              <a:buAutoNum type="arabicPeriod"/>
            </a:pPr>
            <a:endParaRPr lang="en-GB" sz="2000" dirty="0"/>
          </a:p>
          <a:p>
            <a:pPr marL="342900" indent="-342900">
              <a:buClr>
                <a:schemeClr val="accent1"/>
              </a:buClr>
              <a:buFont typeface="+mj-lt"/>
              <a:buAutoNum type="arabicPeriod"/>
            </a:pPr>
            <a:r>
              <a:rPr lang="en-GB" sz="2000" dirty="0"/>
              <a:t>Full depletion of the device</a:t>
            </a:r>
          </a:p>
          <a:p>
            <a:pPr marL="342900" indent="-342900">
              <a:buClr>
                <a:schemeClr val="accent1"/>
              </a:buClr>
              <a:buFont typeface="+mj-lt"/>
              <a:buAutoNum type="arabicPeriod"/>
            </a:pPr>
            <a:endParaRPr lang="en-GB" sz="2000" dirty="0"/>
          </a:p>
          <a:p>
            <a:pPr marL="342900" indent="-342900">
              <a:buClr>
                <a:schemeClr val="accent1"/>
              </a:buClr>
              <a:buFont typeface="+mj-lt"/>
              <a:buAutoNum type="arabicPeriod"/>
            </a:pPr>
            <a:r>
              <a:rPr lang="en-GB" sz="2000" dirty="0" smtClean="0"/>
              <a:t>Gain increases</a:t>
            </a:r>
            <a:endParaRPr lang="en-GB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1102093" y="5203342"/>
            <a:ext cx="1015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Extract parameters: CC in gap, CC on pad, </a:t>
            </a:r>
            <a:r>
              <a:rPr lang="en-US" sz="2000" dirty="0" err="1" smtClean="0"/>
              <a:t>I</a:t>
            </a:r>
            <a:r>
              <a:rPr lang="en-US" sz="2000" baseline="-25000" dirty="0" err="1" smtClean="0"/>
              <a:t>leak</a:t>
            </a:r>
            <a:r>
              <a:rPr lang="en-US" sz="2000" dirty="0"/>
              <a:t>, </a:t>
            </a:r>
            <a:r>
              <a:rPr lang="en-US" sz="2000" dirty="0" err="1" smtClean="0"/>
              <a:t>I</a:t>
            </a:r>
            <a:r>
              <a:rPr lang="en-US" sz="2000" baseline="-25000" dirty="0" err="1" smtClean="0"/>
              <a:t>gen</a:t>
            </a:r>
            <a:r>
              <a:rPr lang="en-US" sz="2000" dirty="0" smtClean="0"/>
              <a:t>, G, V</a:t>
            </a:r>
            <a:r>
              <a:rPr lang="en-US" sz="2000" baseline="-25000" dirty="0" smtClean="0"/>
              <a:t>GL</a:t>
            </a:r>
            <a:r>
              <a:rPr lang="en-US" sz="2000" dirty="0" smtClean="0"/>
              <a:t>, V</a:t>
            </a:r>
            <a:r>
              <a:rPr lang="en-US" sz="2000" baseline="-25000" dirty="0" smtClean="0"/>
              <a:t>FD</a:t>
            </a:r>
            <a:r>
              <a:rPr lang="en-US" sz="2000" dirty="0" smtClean="0"/>
              <a:t>, IPD</a:t>
            </a:r>
            <a:endParaRPr lang="en-US" sz="20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57134" y="6328216"/>
            <a:ext cx="2645938" cy="535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17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C1494-87C8-46F8-98EA-DA7AA3FFB304}" type="datetime1">
              <a:rPr lang="en-GB" smtClean="0"/>
              <a:t>21/06/2023</a:t>
            </a:fld>
            <a:endParaRPr lang="LID4096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Skomina, Fast Quality Assurance for LGAD Production, 42nd RD50 Workshop, Tivat, MNE</a:t>
            </a:r>
            <a:endParaRPr lang="LID4096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9</a:t>
            </a:fld>
            <a:endParaRPr lang="LID4096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216325" y="0"/>
            <a:ext cx="9955980" cy="963488"/>
          </a:xfrm>
        </p:spPr>
        <p:txBody>
          <a:bodyPr/>
          <a:lstStyle/>
          <a:p>
            <a:r>
              <a:rPr lang="en-US" dirty="0" smtClean="0"/>
              <a:t>Analysis </a:t>
            </a:r>
            <a:r>
              <a:rPr lang="en-SI" dirty="0" smtClean="0"/>
              <a:t>–</a:t>
            </a:r>
            <a:r>
              <a:rPr lang="en-US" dirty="0" smtClean="0"/>
              <a:t> temperature scan</a:t>
            </a:r>
            <a:endParaRPr lang="en-US" dirty="0"/>
          </a:p>
        </p:txBody>
      </p:sp>
      <p:pic>
        <p:nvPicPr>
          <p:cNvPr id="8" name="Picture 7"/>
          <p:cNvPicPr>
            <a:picLocks/>
          </p:cNvPicPr>
          <p:nvPr/>
        </p:nvPicPr>
        <p:blipFill rotWithShape="1">
          <a:blip r:embed="rId2"/>
          <a:srcRect l="1269" t="905" r="4419" b="1654"/>
          <a:stretch/>
        </p:blipFill>
        <p:spPr>
          <a:xfrm>
            <a:off x="1090917" y="1025631"/>
            <a:ext cx="7802834" cy="523025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893750" y="1025631"/>
            <a:ext cx="233674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FBK4.0 W18, 1.5e15</a:t>
            </a:r>
            <a:endParaRPr lang="LID4096" sz="2000" b="1" baseline="30000" dirty="0"/>
          </a:p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Average </a:t>
            </a:r>
            <a:r>
              <a:rPr lang="en-US" sz="2000" dirty="0" smtClean="0"/>
              <a:t>of several points</a:t>
            </a:r>
          </a:p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Scaled to correct for different laser intensities &amp; absorption of IR light in Si</a:t>
            </a:r>
          </a:p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No </a:t>
            </a:r>
            <a:r>
              <a:rPr lang="en-US" sz="2000" dirty="0"/>
              <a:t>significant difference between </a:t>
            </a:r>
            <a:r>
              <a:rPr lang="en-US" sz="2000" dirty="0" smtClean="0"/>
              <a:t>20°C and </a:t>
            </a:r>
            <a:r>
              <a:rPr lang="en-US" sz="2000" dirty="0"/>
              <a:t>-</a:t>
            </a:r>
            <a:r>
              <a:rPr lang="en-US" sz="2000" dirty="0" smtClean="0"/>
              <a:t>30°C in </a:t>
            </a:r>
            <a:r>
              <a:rPr lang="en-US" sz="2000" dirty="0"/>
              <a:t>important parameters </a:t>
            </a:r>
            <a:r>
              <a:rPr lang="en-US" sz="2000" dirty="0" smtClean="0"/>
              <a:t>(apart from </a:t>
            </a:r>
            <a:r>
              <a:rPr lang="en-US" sz="2000" dirty="0" smtClean="0"/>
              <a:t>of course </a:t>
            </a:r>
            <a:r>
              <a:rPr lang="en-US" sz="2000" dirty="0" err="1" smtClean="0"/>
              <a:t>I</a:t>
            </a:r>
            <a:r>
              <a:rPr lang="en-US" sz="2000" baseline="-25000" dirty="0" err="1" smtClean="0"/>
              <a:t>leak</a:t>
            </a:r>
            <a:r>
              <a:rPr lang="en-US" sz="2000" dirty="0"/>
              <a:t>)</a:t>
            </a:r>
            <a:endParaRPr lang="en-US" sz="2000" dirty="0" smtClean="0"/>
          </a:p>
        </p:txBody>
      </p:sp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6235856" y="1599909"/>
            <a:ext cx="1727905" cy="758470"/>
            <a:chOff x="6522444" y="1435002"/>
            <a:chExt cx="2159869" cy="948082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DD3C4D72-B9F5-4694-A01A-9B8AB882CA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22444" y="1435002"/>
              <a:ext cx="2159869" cy="948082"/>
            </a:xfrm>
            <a:prstGeom prst="rect">
              <a:avLst/>
            </a:prstGeom>
            <a:solidFill>
              <a:srgbClr val="F4F7EC"/>
            </a:solidFill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25D7D05-3816-49F3-A645-D6EA541529E9}"/>
                </a:ext>
              </a:extLst>
            </p:cNvPr>
            <p:cNvSpPr/>
            <p:nvPr/>
          </p:nvSpPr>
          <p:spPr>
            <a:xfrm>
              <a:off x="6733309" y="1799217"/>
              <a:ext cx="1560946" cy="337154"/>
            </a:xfrm>
            <a:prstGeom prst="rect">
              <a:avLst/>
            </a:prstGeom>
            <a:solidFill>
              <a:srgbClr val="F4F7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</p:grpSp>
      <p:grpSp>
        <p:nvGrpSpPr>
          <p:cNvPr id="19" name="Group 18"/>
          <p:cNvGrpSpPr>
            <a:grpSpLocks noChangeAspect="1"/>
          </p:cNvGrpSpPr>
          <p:nvPr/>
        </p:nvGrpSpPr>
        <p:grpSpPr>
          <a:xfrm>
            <a:off x="1792126" y="1518082"/>
            <a:ext cx="1696781" cy="744808"/>
            <a:chOff x="6522444" y="1435002"/>
            <a:chExt cx="2159869" cy="948082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DD3C4D72-B9F5-4694-A01A-9B8AB882CA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22444" y="1435002"/>
              <a:ext cx="2159869" cy="948082"/>
            </a:xfrm>
            <a:prstGeom prst="rect">
              <a:avLst/>
            </a:prstGeom>
            <a:solidFill>
              <a:srgbClr val="F4F7EC"/>
            </a:solidFill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E25D7D05-3816-49F3-A645-D6EA541529E9}"/>
                </a:ext>
              </a:extLst>
            </p:cNvPr>
            <p:cNvSpPr/>
            <p:nvPr/>
          </p:nvSpPr>
          <p:spPr>
            <a:xfrm>
              <a:off x="6733309" y="1799217"/>
              <a:ext cx="1560946" cy="337154"/>
            </a:xfrm>
            <a:prstGeom prst="rect">
              <a:avLst/>
            </a:prstGeom>
            <a:solidFill>
              <a:srgbClr val="F4F7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</p:grpSp>
      <p:cxnSp>
        <p:nvCxnSpPr>
          <p:cNvPr id="23" name="Straight Arrow Connector 22"/>
          <p:cNvCxnSpPr/>
          <p:nvPr/>
        </p:nvCxnSpPr>
        <p:spPr>
          <a:xfrm>
            <a:off x="7662191" y="1475154"/>
            <a:ext cx="0" cy="55099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2606466" y="1403684"/>
            <a:ext cx="0" cy="55099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713351" y="2685012"/>
            <a:ext cx="9750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FF0000"/>
                </a:solidFill>
              </a:rPr>
              <a:t>20°C</a:t>
            </a:r>
          </a:p>
          <a:p>
            <a:pPr algn="r"/>
            <a:r>
              <a:rPr lang="en-US" dirty="0" smtClean="0"/>
              <a:t>-30°C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856619" y="2690652"/>
            <a:ext cx="9750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FF0000"/>
                </a:solidFill>
              </a:rPr>
              <a:t>20°C</a:t>
            </a:r>
          </a:p>
          <a:p>
            <a:pPr algn="r"/>
            <a:r>
              <a:rPr lang="en-US" dirty="0" smtClean="0"/>
              <a:t>-30°C</a:t>
            </a:r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57134" y="6328216"/>
            <a:ext cx="2645938" cy="535856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3716120" y="5381106"/>
            <a:ext cx="9750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FF0000"/>
                </a:solidFill>
              </a:rPr>
              <a:t>20°C</a:t>
            </a:r>
          </a:p>
          <a:p>
            <a:pPr algn="r"/>
            <a:r>
              <a:rPr lang="en-US" dirty="0" smtClean="0"/>
              <a:t>-30°C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7850316" y="5383877"/>
            <a:ext cx="9750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FF0000"/>
                </a:solidFill>
              </a:rPr>
              <a:t>20°C</a:t>
            </a:r>
          </a:p>
          <a:p>
            <a:pPr algn="r"/>
            <a:r>
              <a:rPr lang="en-US" dirty="0" smtClean="0"/>
              <a:t>-30°C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229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K-ATLAS-MixedIrradiations" id="{C3BC0814-703D-4C40-A3A0-3EB539DCE451}" vid="{E80250AD-F589-493E-AED7-F7EAA4367F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44174</TotalTime>
  <Words>1221</Words>
  <Application>Microsoft Office PowerPoint</Application>
  <PresentationFormat>Widescreen</PresentationFormat>
  <Paragraphs>173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Calibri</vt:lpstr>
      <vt:lpstr>Calibri Light</vt:lpstr>
      <vt:lpstr>Wingdings</vt:lpstr>
      <vt:lpstr>Retrospect</vt:lpstr>
      <vt:lpstr>Fast Quality Assurance (QA) Tests for LGAD Production</vt:lpstr>
      <vt:lpstr>Contents</vt:lpstr>
      <vt:lpstr>Motivation</vt:lpstr>
      <vt:lpstr>Devices used</vt:lpstr>
      <vt:lpstr>Readout of the LGADs</vt:lpstr>
      <vt:lpstr>Measurement – before irradiation</vt:lpstr>
      <vt:lpstr>Measurement – after irradiation</vt:lpstr>
      <vt:lpstr>Analysis</vt:lpstr>
      <vt:lpstr>Analysis – temperature scan</vt:lpstr>
      <vt:lpstr>Extraction of parameters</vt:lpstr>
      <vt:lpstr>Conclusions</vt:lpstr>
      <vt:lpstr>Thank you for your attention</vt:lpstr>
      <vt:lpstr>Backup Slides</vt:lpstr>
      <vt:lpstr>Experimental setup</vt:lpstr>
      <vt:lpstr>IP and gain measurement – 2 amps</vt:lpstr>
      <vt:lpstr>FBK4.0 correlation of TCT with 90Sr</vt:lpstr>
      <vt:lpstr>Addition to: Extraction of parameters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Investigation of LGAD performance dependence on neutron flux</dc:title>
  <dc:creator>ata krambi</dc:creator>
  <cp:lastModifiedBy>Petja Skomina</cp:lastModifiedBy>
  <cp:revision>1220</cp:revision>
  <dcterms:created xsi:type="dcterms:W3CDTF">2020-05-22T12:31:57Z</dcterms:created>
  <dcterms:modified xsi:type="dcterms:W3CDTF">2023-06-21T11:36:56Z</dcterms:modified>
</cp:coreProperties>
</file>