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19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98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9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488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93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476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63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588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672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678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093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F151F-82BD-4FD3-83B5-45A3DEEBCE6F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EBE57-B8D9-4D4A-893F-C86830C03F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7356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WOWCC R&amp;</a:t>
            </a:r>
            <a:r>
              <a:rPr lang="en-GB"/>
              <a:t>D Program: </a:t>
            </a:r>
            <a:r>
              <a:rPr lang="en-GB" dirty="0"/>
              <a:t>Introduction and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on behalf of WOWCC team</a:t>
            </a:r>
          </a:p>
          <a:p>
            <a:r>
              <a:rPr lang="en-US" dirty="0"/>
              <a:t>30 March 2023</a:t>
            </a:r>
          </a:p>
          <a:p>
            <a:r>
              <a:rPr lang="en-GB" dirty="0" err="1"/>
              <a:t>FCCee</a:t>
            </a:r>
            <a:r>
              <a:rPr lang="en-GB" dirty="0"/>
              <a:t> R&amp;D and Technology Meeting #15</a:t>
            </a:r>
          </a:p>
        </p:txBody>
      </p:sp>
    </p:spTree>
    <p:extLst>
      <p:ext uri="{BB962C8B-B14F-4D97-AF65-F5344CB8AC3E}">
        <p14:creationId xmlns:p14="http://schemas.microsoft.com/office/powerpoint/2010/main" val="938290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30" r="32811"/>
          <a:stretch/>
        </p:blipFill>
        <p:spPr>
          <a:xfrm>
            <a:off x="8693030" y="-13947"/>
            <a:ext cx="3182740" cy="68719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Surface treatment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50" y="4235785"/>
            <a:ext cx="2807544" cy="21333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0776" y="4248723"/>
            <a:ext cx="2555780" cy="21204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8731" y="1423292"/>
            <a:ext cx="41796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Reuse rotation tool for LEP cavities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rods has been designed and fabricated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Interconnection to the chemistry liquid circuit has still to be designed and fabricated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rotation chemistry tool is compatible with WOWCC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848684" y="493438"/>
            <a:ext cx="1177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Old frame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042858" y="1948077"/>
            <a:ext cx="613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  <a:p>
            <a:r>
              <a:rPr lang="en-US" dirty="0"/>
              <a:t>rods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17465" y="3845260"/>
            <a:ext cx="518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Interconnections for LHC cavity</a:t>
            </a:r>
            <a:endParaRPr lang="en-GB" u="sng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3471" y="4235785"/>
            <a:ext cx="2022427" cy="21391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2073" y="1841164"/>
            <a:ext cx="3520096" cy="222123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803565" y="1480430"/>
            <a:ext cx="3296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New rotation chemistry tool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118566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1" r="18152"/>
          <a:stretch/>
        </p:blipFill>
        <p:spPr>
          <a:xfrm>
            <a:off x="6750567" y="3564453"/>
            <a:ext cx="3000469" cy="32803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4" r="48379" b="23648"/>
          <a:stretch/>
        </p:blipFill>
        <p:spPr>
          <a:xfrm>
            <a:off x="3732996" y="1232804"/>
            <a:ext cx="2698381" cy="56251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44200" cy="1325563"/>
          </a:xfrm>
        </p:spPr>
        <p:txBody>
          <a:bodyPr/>
          <a:lstStyle/>
          <a:p>
            <a:r>
              <a:rPr lang="en-US" dirty="0"/>
              <a:t>Nb-coating setup (</a:t>
            </a:r>
            <a:r>
              <a:rPr lang="en-US" sz="4000" dirty="0"/>
              <a:t>more details in Fabian’s talk</a:t>
            </a:r>
            <a:r>
              <a:rPr lang="en-US" dirty="0"/>
              <a:t>)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408" y="2624244"/>
            <a:ext cx="1896020" cy="40663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9751" y="2624244"/>
            <a:ext cx="1822173" cy="193042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78692" y="1506022"/>
            <a:ext cx="34469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Coating setup concept is based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HiPIMS</a:t>
            </a:r>
            <a:r>
              <a:rPr lang="en-GB" dirty="0"/>
              <a:t> + positive pulse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 cathodes configuration</a:t>
            </a:r>
          </a:p>
          <a:p>
            <a:r>
              <a:rPr lang="en-US" dirty="0"/>
              <a:t>It is in the final stage of R&amp;D </a:t>
            </a:r>
          </a:p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840731" y="1506022"/>
            <a:ext cx="61192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Coating setup for WOWCC: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of the LHC coating benches in B252 adapted to WOWCC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coating setup is under design (to be finished by Feb. 2020)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Fabrication to be completed by May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coating with existing infrastructure in B252: June 2020</a:t>
            </a:r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>
            <a:off x="3781924" y="3629891"/>
            <a:ext cx="69261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9428" y="4657436"/>
            <a:ext cx="1713568" cy="190164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5509" y="3571716"/>
            <a:ext cx="2074427" cy="31652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70226" y="5784014"/>
            <a:ext cx="1736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Coating bench for LHC cavity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407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730" y="2368220"/>
            <a:ext cx="3144449" cy="41925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Water rinsing and clean room assembly B252</a:t>
            </a:r>
            <a:br>
              <a:rPr lang="en-US" b="1" dirty="0"/>
            </a:br>
            <a:r>
              <a:rPr lang="en-US" b="1" dirty="0"/>
              <a:t>more details in </a:t>
            </a:r>
            <a:r>
              <a:rPr lang="en-US" b="1" dirty="0" err="1"/>
              <a:t>Alick’s</a:t>
            </a:r>
            <a:r>
              <a:rPr lang="en-US" b="1" dirty="0"/>
              <a:t> talk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561" y="1682975"/>
            <a:ext cx="8137237" cy="4889212"/>
          </a:xfrm>
        </p:spPr>
        <p:txBody>
          <a:bodyPr>
            <a:normAutofit/>
          </a:bodyPr>
          <a:lstStyle/>
          <a:p>
            <a:r>
              <a:rPr lang="en-US" dirty="0"/>
              <a:t>This facilities are needed to prepare cavity both for coating and for the cold test</a:t>
            </a:r>
          </a:p>
          <a:p>
            <a:r>
              <a:rPr lang="en-US" dirty="0"/>
              <a:t>This is the most critical and urgent needs:</a:t>
            </a:r>
          </a:p>
          <a:p>
            <a:pPr lvl="1"/>
            <a:r>
              <a:rPr lang="en-US" dirty="0"/>
              <a:t>Rinsing the cavity before assembly in the coating setup</a:t>
            </a:r>
          </a:p>
          <a:p>
            <a:pPr lvl="1"/>
            <a:r>
              <a:rPr lang="en-US" dirty="0"/>
              <a:t>Performing coating setup assembly in clean environment (</a:t>
            </a:r>
            <a:r>
              <a:rPr lang="en-US" dirty="0" err="1"/>
              <a:t>baldaquin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Safe handling of the cavity and the coating setup assembly in B252</a:t>
            </a:r>
          </a:p>
          <a:p>
            <a:r>
              <a:rPr lang="en-US" dirty="0"/>
              <a:t>Preparation of cavity for the cold tests and/or for re-coatings will be done in the new infrastructure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5333" y="1394691"/>
            <a:ext cx="3396547" cy="9365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46361" y="1431656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B252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047594" y="2535588"/>
            <a:ext cx="2708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Water rinsing in </a:t>
            </a:r>
            <a:r>
              <a:rPr lang="en-US" b="1" dirty="0" err="1"/>
              <a:t>baldaquin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24857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141308" cy="1325563"/>
          </a:xfrm>
        </p:spPr>
        <p:txBody>
          <a:bodyPr/>
          <a:lstStyle/>
          <a:p>
            <a:r>
              <a:rPr lang="en-US" dirty="0"/>
              <a:t>Cold test in SM18, more in </a:t>
            </a:r>
            <a:r>
              <a:rPr lang="en-US" dirty="0" err="1"/>
              <a:t>alick’s</a:t>
            </a:r>
            <a:r>
              <a:rPr lang="en-US" dirty="0"/>
              <a:t> talk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926" y="1863281"/>
            <a:ext cx="6403190" cy="4351338"/>
          </a:xfrm>
        </p:spPr>
        <p:txBody>
          <a:bodyPr>
            <a:normAutofit/>
          </a:bodyPr>
          <a:lstStyle/>
          <a:p>
            <a:r>
              <a:rPr lang="en-US" dirty="0"/>
              <a:t>Assembly of the cavity for cold test will be done in B252 including:</a:t>
            </a:r>
          </a:p>
          <a:p>
            <a:pPr lvl="1"/>
            <a:r>
              <a:rPr lang="en-US" dirty="0"/>
              <a:t>High pressure water rinsing </a:t>
            </a:r>
          </a:p>
          <a:p>
            <a:pPr lvl="1"/>
            <a:r>
              <a:rPr lang="en-US" dirty="0"/>
              <a:t>Mounting of coupler, antenna and flanges (Design and fabrication have to be done)</a:t>
            </a:r>
          </a:p>
          <a:p>
            <a:r>
              <a:rPr lang="en-US" dirty="0"/>
              <a:t>After transport to SM18 it will be mounted on the </a:t>
            </a:r>
            <a:r>
              <a:rPr lang="en-US" dirty="0" err="1"/>
              <a:t>cryo</a:t>
            </a:r>
            <a:r>
              <a:rPr lang="en-US" dirty="0"/>
              <a:t>-insert</a:t>
            </a:r>
          </a:p>
          <a:p>
            <a:r>
              <a:rPr lang="en-US" dirty="0"/>
              <a:t>Recently redesigned V6 is compatible with WOWCC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4" r="24970"/>
          <a:stretch/>
        </p:blipFill>
        <p:spPr>
          <a:xfrm>
            <a:off x="7532371" y="-1"/>
            <a:ext cx="4630134" cy="686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39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709" y="1594716"/>
            <a:ext cx="8895506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Finished:</a:t>
            </a:r>
          </a:p>
          <a:p>
            <a:pPr lvl="1"/>
            <a:r>
              <a:rPr lang="en-US" dirty="0"/>
              <a:t>Design and construction of the copper cavity</a:t>
            </a:r>
          </a:p>
          <a:p>
            <a:pPr lvl="1"/>
            <a:r>
              <a:rPr lang="en-US" dirty="0"/>
              <a:t>Design and construction of the coating setup</a:t>
            </a:r>
          </a:p>
          <a:p>
            <a:pPr lvl="1"/>
            <a:endParaRPr lang="en-US" dirty="0"/>
          </a:p>
          <a:p>
            <a:r>
              <a:rPr lang="en-US" dirty="0"/>
              <a:t>In progress: see next talks</a:t>
            </a:r>
          </a:p>
          <a:p>
            <a:pPr lvl="1"/>
            <a:r>
              <a:rPr lang="en-US" dirty="0"/>
              <a:t>Chemistry</a:t>
            </a:r>
          </a:p>
          <a:p>
            <a:pPr lvl="1"/>
            <a:r>
              <a:rPr lang="en-US" dirty="0"/>
              <a:t>HP water rinsing and clean room handling in B252</a:t>
            </a:r>
          </a:p>
          <a:p>
            <a:pPr lvl="1"/>
            <a:r>
              <a:rPr lang="en-US" dirty="0"/>
              <a:t>Coating mockup assembly in B252</a:t>
            </a:r>
          </a:p>
          <a:p>
            <a:r>
              <a:rPr lang="en-US" dirty="0"/>
              <a:t>In preparation: see next talks</a:t>
            </a:r>
          </a:p>
          <a:p>
            <a:pPr lvl="1"/>
            <a:r>
              <a:rPr lang="en-US" dirty="0"/>
              <a:t>Coating in B252 </a:t>
            </a:r>
          </a:p>
          <a:p>
            <a:pPr lvl="1"/>
            <a:r>
              <a:rPr lang="en-US" dirty="0"/>
              <a:t>RF testing in SM18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1461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6934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WOWCC R&amp;D activity covers design, construction and cold testing of a prototype of a compact superconducting crab-cavity for future colliders using </a:t>
            </a:r>
            <a:r>
              <a:rPr lang="en-GB" dirty="0" err="1"/>
              <a:t>Nb</a:t>
            </a:r>
            <a:r>
              <a:rPr lang="en-GB" dirty="0"/>
              <a:t>-on-Cu-coating technique. </a:t>
            </a:r>
          </a:p>
          <a:p>
            <a:r>
              <a:rPr lang="en-GB" dirty="0"/>
              <a:t>The cavity shape is based on the ridged waveguide resonator with wide open apertures to provide access to the inner surface of the cavity for coating. </a:t>
            </a:r>
          </a:p>
          <a:p>
            <a:r>
              <a:rPr lang="en-GB" dirty="0"/>
              <a:t>It also naturally provides damping for HOMs and rather low longitudinal and transverse impedances. </a:t>
            </a:r>
          </a:p>
          <a:p>
            <a:r>
              <a:rPr lang="en-GB" b="1" dirty="0"/>
              <a:t>The final goal is to validate the fabrication and coating of the cavity prototype and to characterize its high gradient performance in a vertical cold test</a:t>
            </a:r>
          </a:p>
          <a:p>
            <a:r>
              <a:rPr lang="en-US" dirty="0"/>
              <a:t>This activity is performed in the frame-work of FCC RF R&amp;D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609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Structure: Task </a:t>
            </a:r>
            <a:r>
              <a:rPr lang="en-GB" dirty="0" err="1"/>
              <a:t>responsibles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78007" y="1843088"/>
            <a:ext cx="2309649" cy="448824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Finished</a:t>
            </a:r>
          </a:p>
          <a:p>
            <a:r>
              <a:rPr lang="en-GB" dirty="0"/>
              <a:t>Finished </a:t>
            </a:r>
            <a:r>
              <a:rPr lang="en-GB" dirty="0">
                <a:solidFill>
                  <a:schemeClr val="bg1"/>
                </a:solidFill>
              </a:rPr>
              <a:t>------------</a:t>
            </a:r>
          </a:p>
          <a:p>
            <a:r>
              <a:rPr lang="en-GB" dirty="0"/>
              <a:t>Finished </a:t>
            </a:r>
            <a:r>
              <a:rPr lang="en-GB" dirty="0">
                <a:solidFill>
                  <a:schemeClr val="bg1"/>
                </a:solidFill>
              </a:rPr>
              <a:t>------------</a:t>
            </a:r>
          </a:p>
          <a:p>
            <a:r>
              <a:rPr lang="en-GB" dirty="0"/>
              <a:t>Ongoing</a:t>
            </a:r>
          </a:p>
          <a:p>
            <a:r>
              <a:rPr lang="en-GB" dirty="0"/>
              <a:t>Ongoing</a:t>
            </a:r>
          </a:p>
          <a:p>
            <a:r>
              <a:rPr lang="en-GB" dirty="0"/>
              <a:t>Ongoing </a:t>
            </a:r>
            <a:r>
              <a:rPr lang="en-GB" dirty="0">
                <a:solidFill>
                  <a:schemeClr val="bg1"/>
                </a:solidFill>
              </a:rPr>
              <a:t>----------</a:t>
            </a:r>
          </a:p>
          <a:p>
            <a:r>
              <a:rPr lang="en-GB" dirty="0"/>
              <a:t>In preparation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28000" y="767358"/>
            <a:ext cx="37669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Indico</a:t>
            </a:r>
            <a:r>
              <a:rPr lang="en-US" dirty="0"/>
              <a:t> link to WOWCC R&amp;D meetings</a:t>
            </a:r>
          </a:p>
          <a:p>
            <a:r>
              <a:rPr lang="en-GB" dirty="0">
                <a:hlinkClick r:id="rId2"/>
              </a:rPr>
              <a:t>https://indico.cern.ch/category/7356/</a:t>
            </a:r>
            <a:endParaRPr lang="en-GB" dirty="0"/>
          </a:p>
          <a:p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69D5D88-140F-66C6-6B3F-2E0501F72C07}"/>
              </a:ext>
            </a:extLst>
          </p:cNvPr>
          <p:cNvSpPr txBox="1">
            <a:spLocks/>
          </p:cNvSpPr>
          <p:nvPr/>
        </p:nvSpPr>
        <p:spPr>
          <a:xfrm>
            <a:off x="990601" y="1843088"/>
            <a:ext cx="859483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Task 1: RF design (Alexej Grudiev (RF))</a:t>
            </a:r>
          </a:p>
          <a:p>
            <a:r>
              <a:rPr lang="en-GB" dirty="0"/>
              <a:t>Task 2: Mech. Design of the prototype and tooling (MME, Design Office)</a:t>
            </a:r>
          </a:p>
          <a:p>
            <a:r>
              <a:rPr lang="en-GB" dirty="0"/>
              <a:t>Task 3: Fabrication of the copper “substrate” (MME, Main workshop)</a:t>
            </a:r>
          </a:p>
          <a:p>
            <a:r>
              <a:rPr lang="en-GB" dirty="0"/>
              <a:t>Task 4: Surface treatment (Leonel Ferreira (TE-VSC))</a:t>
            </a:r>
          </a:p>
          <a:p>
            <a:r>
              <a:rPr lang="en-GB" dirty="0"/>
              <a:t>Task 5: Coating and coating system (Alban Sublet (TE-VSC))</a:t>
            </a:r>
          </a:p>
          <a:p>
            <a:r>
              <a:rPr lang="en-GB" dirty="0"/>
              <a:t>Task 6: Rinsing and clean room assembly of the prototypes for testing (Alick Macpherson (SY-RF))</a:t>
            </a:r>
          </a:p>
          <a:p>
            <a:r>
              <a:rPr lang="en-GB" dirty="0"/>
              <a:t>Task 7: RF Tests (Alick Macpherson (SY-RF))</a:t>
            </a:r>
          </a:p>
        </p:txBody>
      </p:sp>
    </p:spTree>
    <p:extLst>
      <p:ext uri="{BB962C8B-B14F-4D97-AF65-F5344CB8AC3E}">
        <p14:creationId xmlns:p14="http://schemas.microsoft.com/office/powerpoint/2010/main" val="3996975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8017" b="14209"/>
          <a:stretch/>
        </p:blipFill>
        <p:spPr>
          <a:xfrm>
            <a:off x="66585" y="1690688"/>
            <a:ext cx="11965257" cy="456152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 Open Waveguide Crab Cavity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864" b="30127"/>
          <a:stretch/>
        </p:blipFill>
        <p:spPr>
          <a:xfrm>
            <a:off x="5516758" y="1760219"/>
            <a:ext cx="2804403" cy="25374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7753" t="1793" r="25870" b="5414"/>
          <a:stretch/>
        </p:blipFill>
        <p:spPr>
          <a:xfrm rot="5400000">
            <a:off x="8917619" y="1690688"/>
            <a:ext cx="1686028" cy="16159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13282" y="1725717"/>
            <a:ext cx="998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E-field</a:t>
            </a:r>
            <a:endParaRPr lang="en-GB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0437815" y="2093843"/>
            <a:ext cx="107445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165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27327" cy="1325563"/>
          </a:xfrm>
        </p:spPr>
        <p:txBody>
          <a:bodyPr/>
          <a:lstStyle/>
          <a:p>
            <a:r>
              <a:rPr lang="en-GB" dirty="0"/>
              <a:t>RF and engineering design studies of the cavity</a:t>
            </a:r>
          </a:p>
        </p:txBody>
      </p:sp>
      <p:pic>
        <p:nvPicPr>
          <p:cNvPr id="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" r="3828"/>
          <a:stretch>
            <a:fillRect/>
          </a:stretch>
        </p:blipFill>
        <p:spPr bwMode="auto">
          <a:xfrm>
            <a:off x="213710" y="4376088"/>
            <a:ext cx="2483451" cy="2184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5739265" y="4489660"/>
            <a:ext cx="1941267" cy="1779364"/>
            <a:chOff x="11804576" y="23126700"/>
            <a:chExt cx="3045723" cy="2900161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3"/>
            <a:srcRect r="49199"/>
            <a:stretch/>
          </p:blipFill>
          <p:spPr>
            <a:xfrm>
              <a:off x="11804576" y="23126700"/>
              <a:ext cx="3045723" cy="2900161"/>
            </a:xfrm>
            <a:prstGeom prst="rect">
              <a:avLst/>
            </a:prstGeom>
          </p:spPr>
        </p:pic>
        <p:sp>
          <p:nvSpPr>
            <p:cNvPr id="38" name="Right Arrow 37"/>
            <p:cNvSpPr/>
            <p:nvPr/>
          </p:nvSpPr>
          <p:spPr>
            <a:xfrm rot="6902569">
              <a:off x="13634547" y="24115965"/>
              <a:ext cx="644564" cy="566911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ight Arrow 38"/>
            <p:cNvSpPr/>
            <p:nvPr/>
          </p:nvSpPr>
          <p:spPr>
            <a:xfrm rot="15261980">
              <a:off x="13705613" y="25004868"/>
              <a:ext cx="644564" cy="566911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019253" y="4583020"/>
            <a:ext cx="2519377" cy="1686004"/>
            <a:chOff x="33299400" y="14820900"/>
            <a:chExt cx="4573146" cy="2613226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4"/>
            <a:srcRect l="3459" t="11009" r="4190" b="4863"/>
            <a:stretch/>
          </p:blipFill>
          <p:spPr>
            <a:xfrm>
              <a:off x="33299400" y="14820900"/>
              <a:ext cx="4573146" cy="2613226"/>
            </a:xfrm>
            <a:prstGeom prst="rect">
              <a:avLst/>
            </a:prstGeom>
          </p:spPr>
        </p:pic>
        <p:cxnSp>
          <p:nvCxnSpPr>
            <p:cNvPr id="44" name="Straight Arrow Connector 43"/>
            <p:cNvCxnSpPr/>
            <p:nvPr/>
          </p:nvCxnSpPr>
          <p:spPr>
            <a:xfrm>
              <a:off x="35509200" y="15049500"/>
              <a:ext cx="94621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34901341" y="14875669"/>
              <a:ext cx="550978" cy="331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FMC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36804600" y="16257488"/>
              <a:ext cx="265091" cy="4854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 flipV="1">
              <a:off x="35641745" y="16742928"/>
              <a:ext cx="813667" cy="882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5798580" y="16831174"/>
              <a:ext cx="1313667" cy="331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HOM coupler</a:t>
              </a:r>
            </a:p>
          </p:txBody>
        </p:sp>
      </p:grpSp>
      <p:pic>
        <p:nvPicPr>
          <p:cNvPr id="49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t="1840" r="1953" b="677"/>
          <a:stretch>
            <a:fillRect/>
          </a:stretch>
        </p:blipFill>
        <p:spPr bwMode="auto">
          <a:xfrm>
            <a:off x="148971" y="2082255"/>
            <a:ext cx="2190531" cy="172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6" r="13533" b="3404"/>
          <a:stretch>
            <a:fillRect/>
          </a:stretch>
        </p:blipFill>
        <p:spPr bwMode="auto">
          <a:xfrm>
            <a:off x="2301673" y="2103464"/>
            <a:ext cx="2339770" cy="1750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31916" y="6444399"/>
            <a:ext cx="2952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Impedance and HOM characterization</a:t>
            </a:r>
            <a:endParaRPr lang="en-GB" sz="1400" i="1" dirty="0"/>
          </a:p>
        </p:txBody>
      </p:sp>
      <p:sp>
        <p:nvSpPr>
          <p:cNvPr id="52" name="TextBox 51"/>
          <p:cNvSpPr txBox="1"/>
          <p:nvPr/>
        </p:nvSpPr>
        <p:spPr>
          <a:xfrm>
            <a:off x="5965096" y="6395794"/>
            <a:ext cx="3056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/>
              <a:t>Multipacting</a:t>
            </a:r>
            <a:r>
              <a:rPr lang="en-US" sz="1400" i="1" dirty="0"/>
              <a:t> analysis of the bare cavity</a:t>
            </a:r>
            <a:endParaRPr lang="en-GB" sz="1400" i="1" dirty="0"/>
          </a:p>
        </p:txBody>
      </p:sp>
      <p:sp>
        <p:nvSpPr>
          <p:cNvPr id="53" name="TextBox 52"/>
          <p:cNvSpPr txBox="1"/>
          <p:nvPr/>
        </p:nvSpPr>
        <p:spPr>
          <a:xfrm>
            <a:off x="2969695" y="6412528"/>
            <a:ext cx="2691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Coupler design and HOM damping</a:t>
            </a:r>
            <a:endParaRPr lang="en-GB" sz="1400" i="1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76" b="6706"/>
          <a:stretch/>
        </p:blipFill>
        <p:spPr>
          <a:xfrm>
            <a:off x="9021189" y="4434144"/>
            <a:ext cx="3015132" cy="1686720"/>
          </a:xfrm>
          <a:prstGeom prst="rect">
            <a:avLst/>
          </a:prstGeom>
          <a:ln w="12700">
            <a:noFill/>
          </a:ln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3"/>
          <a:srcRect l="53866"/>
          <a:stretch/>
        </p:blipFill>
        <p:spPr>
          <a:xfrm>
            <a:off x="7651504" y="4489660"/>
            <a:ext cx="1762929" cy="1779364"/>
          </a:xfrm>
          <a:prstGeom prst="rect">
            <a:avLst/>
          </a:prstGeom>
        </p:spPr>
      </p:pic>
      <p:sp>
        <p:nvSpPr>
          <p:cNvPr id="56" name="Rectangle 55"/>
          <p:cNvSpPr/>
          <p:nvPr/>
        </p:nvSpPr>
        <p:spPr>
          <a:xfrm>
            <a:off x="-2146300" y="7129781"/>
            <a:ext cx="635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9"/>
          <p:cNvSpPr>
            <a:spLocks noChangeArrowheads="1"/>
          </p:cNvSpPr>
          <p:nvPr/>
        </p:nvSpPr>
        <p:spPr bwMode="auto">
          <a:xfrm>
            <a:off x="41231" y="4306762"/>
            <a:ext cx="2911640" cy="2478667"/>
          </a:xfrm>
          <a:prstGeom prst="rect">
            <a:avLst/>
          </a:prstGeom>
          <a:noFill/>
          <a:ln w="25400">
            <a:solidFill>
              <a:srgbClr val="266A9D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>
            <a:lvl1pPr marL="381000" indent="-381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altLang="en-US" sz="2800" dirty="0">
              <a:latin typeface="Arial" panose="020B0604020202020204" pitchFamily="34" charset="0"/>
            </a:endParaRPr>
          </a:p>
        </p:txBody>
      </p:sp>
      <p:sp>
        <p:nvSpPr>
          <p:cNvPr id="58" name="Rectangle 59"/>
          <p:cNvSpPr>
            <a:spLocks noChangeArrowheads="1"/>
          </p:cNvSpPr>
          <p:nvPr/>
        </p:nvSpPr>
        <p:spPr bwMode="auto">
          <a:xfrm>
            <a:off x="2940666" y="4306762"/>
            <a:ext cx="2826187" cy="2486747"/>
          </a:xfrm>
          <a:prstGeom prst="rect">
            <a:avLst/>
          </a:prstGeom>
          <a:noFill/>
          <a:ln w="25400">
            <a:solidFill>
              <a:srgbClr val="266A9D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>
            <a:lvl1pPr marL="381000" indent="-381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altLang="en-US" sz="2800" dirty="0">
              <a:latin typeface="Arial" panose="020B0604020202020204" pitchFamily="34" charset="0"/>
            </a:endParaRPr>
          </a:p>
        </p:txBody>
      </p:sp>
      <p:sp>
        <p:nvSpPr>
          <p:cNvPr id="59" name="Rectangle 59"/>
          <p:cNvSpPr>
            <a:spLocks noChangeArrowheads="1"/>
          </p:cNvSpPr>
          <p:nvPr/>
        </p:nvSpPr>
        <p:spPr bwMode="auto">
          <a:xfrm>
            <a:off x="5765901" y="4313196"/>
            <a:ext cx="3552270" cy="2472233"/>
          </a:xfrm>
          <a:prstGeom prst="rect">
            <a:avLst/>
          </a:prstGeom>
          <a:noFill/>
          <a:ln w="25400">
            <a:solidFill>
              <a:srgbClr val="266A9D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>
            <a:lvl1pPr marL="381000" indent="-381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altLang="en-US" sz="2800" dirty="0">
              <a:latin typeface="Arial" panose="020B0604020202020204" pitchFamily="34" charset="0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9312284" y="4306762"/>
            <a:ext cx="2826187" cy="2486747"/>
          </a:xfrm>
          <a:prstGeom prst="rect">
            <a:avLst/>
          </a:prstGeom>
          <a:noFill/>
          <a:ln w="25400">
            <a:solidFill>
              <a:srgbClr val="266A9D"/>
            </a:solidFill>
            <a:miter lim="800000"/>
            <a:headEnd/>
            <a:tailEnd/>
          </a:ln>
          <a:effectLst/>
        </p:spPr>
        <p:txBody>
          <a:bodyPr lIns="360000" tIns="360000" rIns="360000" bIns="360000"/>
          <a:lstStyle>
            <a:lvl1pPr marL="381000" indent="-381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altLang="en-US" sz="2800" dirty="0">
              <a:latin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373473" y="6373338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Pressure sensitivity</a:t>
            </a:r>
            <a:endParaRPr lang="en-GB" sz="1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283200" y="1573911"/>
            <a:ext cx="67531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Comprehensive design study has been performed including: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Cavity design and power loss calculation using different coatings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coupling impedance and HOM characterization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Preliminary design of the fundamental and HOM couplers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Multipacting</a:t>
            </a:r>
            <a:r>
              <a:rPr lang="en-US" dirty="0"/>
              <a:t>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 sensitivity to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Preliminary design of the coupler for cold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See details in DOI: 10.1103/PhysRevAccelBeams.22.072001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35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 of Copper cavity 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88" y="2332777"/>
            <a:ext cx="5132957" cy="3849718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723" y="2332777"/>
            <a:ext cx="2886217" cy="3849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19221" y="2813992"/>
            <a:ext cx="3849716" cy="28872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2109" y="1448993"/>
            <a:ext cx="8408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Copper cavity (substrate) assembly has been finished end of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Visual inspection has been done showing good RF surface state and no visible defects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078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10182"/>
            <a:ext cx="5486146" cy="20156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measurements results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3934"/>
          <a:stretch/>
        </p:blipFill>
        <p:spPr>
          <a:xfrm>
            <a:off x="5440218" y="1723018"/>
            <a:ext cx="6735137" cy="44028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8818" y="4701310"/>
            <a:ext cx="4352636" cy="18812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67709" y="6161097"/>
            <a:ext cx="93531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’Measurement of the Uncoated WOW Cavity at Warm’, J. Bastard, A. Macpherson, Report in preparation, 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3964" y="1590256"/>
            <a:ext cx="52462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 frequency of fundamental mode and some of the HOMs have been measured at 300K.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Difference between design and measured frequency of the fundamental mode is very small: </a:t>
            </a:r>
            <a:r>
              <a:rPr lang="en-US" b="1" dirty="0"/>
              <a:t>12 kHz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corresponds to effective </a:t>
            </a:r>
            <a:r>
              <a:rPr lang="en-US" b="1" dirty="0"/>
              <a:t>shape accuracy </a:t>
            </a:r>
            <a:r>
              <a:rPr lang="en-US" dirty="0"/>
              <a:t>at the level of </a:t>
            </a:r>
            <a:r>
              <a:rPr lang="en-US" b="1" dirty="0"/>
              <a:t>10 um </a:t>
            </a:r>
            <a:r>
              <a:rPr lang="en-US" dirty="0"/>
              <a:t>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confirms expectations from metrology results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96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Tooling and equipment for coating and 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/>
              <a:t>General approach</a:t>
            </a:r>
          </a:p>
          <a:p>
            <a:r>
              <a:rPr lang="en-US" dirty="0"/>
              <a:t>In order to save resources, significant effort has been put into reuse of the existing tooling and equipment for the 400 MHz LHC cavity</a:t>
            </a:r>
          </a:p>
          <a:p>
            <a:r>
              <a:rPr lang="en-US" dirty="0"/>
              <a:t>This cavity is the closest one by many parameters. Still there some differences:</a:t>
            </a:r>
          </a:p>
          <a:p>
            <a:pPr lvl="1"/>
            <a:r>
              <a:rPr lang="en-US" dirty="0"/>
              <a:t>Internal shape. The main subject of the R&amp;D</a:t>
            </a:r>
          </a:p>
          <a:p>
            <a:pPr lvl="1"/>
            <a:r>
              <a:rPr lang="en-US" dirty="0"/>
              <a:t>WOWCC is longer: 1.4 m versus 0.9 m</a:t>
            </a:r>
          </a:p>
          <a:p>
            <a:pPr lvl="1"/>
            <a:r>
              <a:rPr lang="en-US" dirty="0"/>
              <a:t>WOWCC is heavier: 290 kg </a:t>
            </a:r>
            <a:r>
              <a:rPr lang="en-US"/>
              <a:t>versus 150 </a:t>
            </a:r>
            <a:r>
              <a:rPr lang="en-US" dirty="0"/>
              <a:t>kg</a:t>
            </a:r>
          </a:p>
          <a:p>
            <a:pPr lvl="1"/>
            <a:r>
              <a:rPr lang="en-US" dirty="0"/>
              <a:t>External flanges are larger DN350 versus DN300</a:t>
            </a:r>
          </a:p>
          <a:p>
            <a:r>
              <a:rPr lang="en-US" dirty="0"/>
              <a:t>Due to these differences new tooling and equipment have to be designed and fabricated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1946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transport and handling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471" y="3848230"/>
            <a:ext cx="2120726" cy="25969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5552" y="3848229"/>
            <a:ext cx="1931341" cy="25969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7586" y="1512818"/>
            <a:ext cx="3085628" cy="2163254"/>
          </a:xfrm>
          <a:prstGeom prst="rect">
            <a:avLst/>
          </a:prstGeom>
        </p:spPr>
      </p:pic>
      <p:pic>
        <p:nvPicPr>
          <p:cNvPr id="7" name="Picture 6" descr="image00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1" r="6128" b="3667"/>
          <a:stretch/>
        </p:blipFill>
        <p:spPr bwMode="auto">
          <a:xfrm>
            <a:off x="5467586" y="3676072"/>
            <a:ext cx="3054641" cy="264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t="6409"/>
          <a:stretch/>
        </p:blipFill>
        <p:spPr>
          <a:xfrm>
            <a:off x="8553520" y="3701017"/>
            <a:ext cx="3553069" cy="27683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5471" y="1432253"/>
            <a:ext cx="46408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tools for transport and handling has been designed based on the LHC cavity ones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Cavity frame with the same external interface as LHC cavity frame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Trolley for horizontal transport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Trolley for vertical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One of each item will be fabricated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4" y="3559282"/>
            <a:ext cx="4478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cavity trolleys for transport and handling 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4914" y="32308"/>
            <a:ext cx="2549385" cy="367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04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4837</TotalTime>
  <Words>957</Words>
  <Application>Microsoft Office PowerPoint</Application>
  <PresentationFormat>Widescreen</PresentationFormat>
  <Paragraphs>118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WOWCC R&amp;D Program: Introduction and Overview</vt:lpstr>
      <vt:lpstr>Introduction</vt:lpstr>
      <vt:lpstr>Structure: Task responsibles</vt:lpstr>
      <vt:lpstr>Wide Open Waveguide Crab Cavity</vt:lpstr>
      <vt:lpstr>RF and engineering design studies of the cavity</vt:lpstr>
      <vt:lpstr>Fabrication of Copper cavity  </vt:lpstr>
      <vt:lpstr>RF measurements results</vt:lpstr>
      <vt:lpstr>Tooling and equipment for coating and testing</vt:lpstr>
      <vt:lpstr>Tools for transport and handling</vt:lpstr>
      <vt:lpstr>Surface treatment </vt:lpstr>
      <vt:lpstr>Nb-coating setup (more details in Fabian’s talk) </vt:lpstr>
      <vt:lpstr>Water rinsing and clean room assembly B252 more details in Alick’s talk</vt:lpstr>
      <vt:lpstr>Cold test in SM18, more in alick’s talk 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Wide Open Waveguide Crab Cavity: status and needs</dc:title>
  <dc:creator>Alexej Grudiev</dc:creator>
  <cp:lastModifiedBy>Alexej Grudiev</cp:lastModifiedBy>
  <cp:revision>75</cp:revision>
  <dcterms:created xsi:type="dcterms:W3CDTF">2019-11-29T08:16:29Z</dcterms:created>
  <dcterms:modified xsi:type="dcterms:W3CDTF">2023-03-27T11:40:59Z</dcterms:modified>
</cp:coreProperties>
</file>