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24384000" cy="13716000"/>
  <p:notesSz cx="24384000" cy="13716000"/>
  <p:defaultTextStyle>
    <a:defPPr marL="0" marR="0" indent="0" algn="l" defTabSz="91440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1800" b="0" i="0" u="none" strike="noStrike" cap="none" spc="0">
        <a:ln>
          <a:noFill/>
        </a:ln>
        <a:solidFill>
          <a:srgbClr val="000000"/>
        </a:solidFill>
      </a:defRPr>
    </a:defPPr>
    <a:lvl1pPr marL="0" marR="0" indent="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1pPr>
    <a:lvl2pPr marL="0" marR="0" indent="4572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2pPr>
    <a:lvl3pPr marL="0" marR="0" indent="9144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3pPr>
    <a:lvl4pPr marL="0" marR="0" indent="13716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4pPr>
    <a:lvl5pPr marL="0" marR="0" indent="18288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5pPr>
    <a:lvl6pPr marL="0" marR="0" indent="22860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6pPr>
    <a:lvl7pPr marL="0" marR="0" indent="27432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7pPr>
    <a:lvl8pPr marL="0" marR="0" indent="32004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8pPr>
    <a:lvl9pPr marL="0" marR="0" indent="3657600" algn="ctr" defTabSz="2438338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sz="2400" b="0" i="0" u="none" strike="noStrike" cap="none" spc="0">
        <a:ln>
          <a:noFill/>
        </a:ln>
        <a:solidFill>
          <a:srgbClr val="5E5E5E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994"/>
  </p:normalViewPr>
  <p:slideViewPr>
    <p:cSldViewPr>
      <p:cViewPr varScale="1">
        <p:scale>
          <a:sx n="53" d="100"/>
          <a:sy n="53" d="100"/>
        </p:scale>
        <p:origin x="69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4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8663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465942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1640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L="0" marR="0" lv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8077200" y="1714500"/>
            <a:ext cx="822960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userDrawn="1">
  <p:cSld name="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Auteur et date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600" b="1">
                <a:solidFill>
                  <a:srgbClr val="8FBCBB"/>
                </a:solidFill>
              </a:defRPr>
            </a:lvl1pPr>
          </a:lstStyle>
          <a:p>
            <a:pPr>
              <a:defRPr/>
            </a:pPr>
            <a:r>
              <a:t>Auteur et date</a:t>
            </a:r>
          </a:p>
        </p:txBody>
      </p:sp>
      <p:sp>
        <p:nvSpPr>
          <p:cNvPr id="12" name="Titre de la présentation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1">
                <a:solidFill>
                  <a:srgbClr val="A3BD8D"/>
                </a:solidFill>
              </a:defRPr>
            </a:lvl1pPr>
          </a:lstStyle>
          <a:p>
            <a:pPr>
              <a:defRPr/>
            </a:pPr>
            <a:r>
              <a:t>Titre de la présentation</a:t>
            </a:r>
          </a:p>
        </p:txBody>
      </p:sp>
      <p:sp>
        <p:nvSpPr>
          <p:cNvPr id="13" name="Texte niveau 1…"/>
          <p:cNvSpPr txBox="1">
            <a:spLocks noGrp="1"/>
          </p:cNvSpPr>
          <p:nvPr>
            <p:ph type="body" sz="quarter" idx="1" hasCustomPrompt="1"/>
          </p:nvPr>
        </p:nvSpPr>
        <p:spPr bwMode="auto"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5pPr>
          </a:lstStyle>
          <a:p>
            <a:pPr>
              <a:defRPr/>
            </a:pPr>
            <a:r>
              <a:t>Sous-titre de la présentation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14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Fait importa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>
            <a:spLocks noGrp="1"/>
          </p:cNvSpPr>
          <p:nvPr>
            <p:ph type="body" idx="1" hasCustomPrompt="1"/>
          </p:nvPr>
        </p:nvSpPr>
        <p:spPr bwMode="auto">
          <a:xfrm>
            <a:off x="1206500" y="1075927"/>
            <a:ext cx="21971000" cy="724158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5000" b="1" spc="-250">
                <a:solidFill>
                  <a:srgbClr val="000000"/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5000" b="1" spc="-250">
                <a:solidFill>
                  <a:srgbClr val="000000"/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5000" b="1" spc="-250">
                <a:solidFill>
                  <a:srgbClr val="000000"/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5000" b="1" spc="-250">
                <a:solidFill>
                  <a:srgbClr val="000000"/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25000" b="1" spc="-250">
                <a:solidFill>
                  <a:srgbClr val="000000"/>
                </a:solidFill>
              </a:defRPr>
            </a:lvl5pPr>
          </a:lstStyle>
          <a:p>
            <a:pPr>
              <a:defRPr/>
            </a:pPr>
            <a:r>
              <a:t>100 %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107" name="Données clés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Données clés</a:t>
            </a:r>
          </a:p>
        </p:txBody>
      </p:sp>
      <p:sp>
        <p:nvSpPr>
          <p:cNvPr id="108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Cita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6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Attribution</a:t>
            </a:r>
          </a:p>
        </p:txBody>
      </p:sp>
      <p:sp>
        <p:nvSpPr>
          <p:cNvPr id="116" name="Texte niveau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ClrTx/>
              <a:buSzTx/>
              <a:buNone/>
              <a:defRPr sz="8500" spc="-17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1pPr>
            <a:lvl2pPr marL="638923" indent="-12700">
              <a:spcBef>
                <a:spcPts val="0"/>
              </a:spcBef>
              <a:buClrTx/>
              <a:buSzTx/>
              <a:buNone/>
              <a:defRPr sz="8500" spc="-17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2pPr>
            <a:lvl3pPr marL="638923" indent="444500">
              <a:spcBef>
                <a:spcPts val="0"/>
              </a:spcBef>
              <a:buClrTx/>
              <a:buSzTx/>
              <a:buNone/>
              <a:defRPr sz="8500" spc="-17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3pPr>
            <a:lvl4pPr marL="638923" indent="901700">
              <a:spcBef>
                <a:spcPts val="0"/>
              </a:spcBef>
              <a:buClrTx/>
              <a:buSzTx/>
              <a:buNone/>
              <a:defRPr sz="8500" spc="-17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4pPr>
            <a:lvl5pPr marL="638923" indent="1358900">
              <a:spcBef>
                <a:spcPts val="0"/>
              </a:spcBef>
              <a:buClrTx/>
              <a:buSzTx/>
              <a:buNone/>
              <a:defRPr sz="8500" spc="-17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5pPr>
          </a:lstStyle>
          <a:p>
            <a:pPr>
              <a:defRPr/>
            </a:pPr>
            <a:r>
              <a:t>« Citation notable »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117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3 photo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Bol de salade avec du riz frit, des œufs durs et des baguettes"/>
          <p:cNvSpPr>
            <a:spLocks noGrp="1"/>
          </p:cNvSpPr>
          <p:nvPr>
            <p:ph type="pic" sz="quarter" idx="21"/>
          </p:nvPr>
        </p:nvSpPr>
        <p:spPr bwMode="auto"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25" name="Bol avec des beignets de saumon, de la salade et du houmous "/>
          <p:cNvSpPr>
            <a:spLocks noGrp="1"/>
          </p:cNvSpPr>
          <p:nvPr>
            <p:ph type="pic" sz="half" idx="22"/>
          </p:nvPr>
        </p:nvSpPr>
        <p:spPr bwMode="auto"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26" name="Bol de pâtes pappardelle avec du beurre maître d’hôtel, des noisettes grillées et des lamelles de parmesan"/>
          <p:cNvSpPr>
            <a:spLocks noGrp="1"/>
          </p:cNvSpPr>
          <p:nvPr>
            <p:ph type="pic" idx="23"/>
          </p:nvPr>
        </p:nvSpPr>
        <p:spPr bwMode="auto"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27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4" name="bol de salade avec du riz frit, des œufs durs et des baguettes"/>
          <p:cNvSpPr>
            <a:spLocks noGrp="1"/>
          </p:cNvSpPr>
          <p:nvPr>
            <p:ph type="pic" idx="21"/>
          </p:nvPr>
        </p:nvSpPr>
        <p:spPr bwMode="auto"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35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Vierg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re et phot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Avocats et citrons verts"/>
          <p:cNvSpPr>
            <a:spLocks noGrp="1"/>
          </p:cNvSpPr>
          <p:nvPr>
            <p:ph type="pic" idx="21"/>
          </p:nvPr>
        </p:nvSpPr>
        <p:spPr bwMode="auto">
          <a:xfrm>
            <a:off x="-1155699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2" name="Titre de la présentation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Titre de la présentation</a:t>
            </a:r>
          </a:p>
        </p:txBody>
      </p:sp>
      <p:sp>
        <p:nvSpPr>
          <p:cNvPr id="23" name="Auteur et date"/>
          <p:cNvSpPr txBox="1">
            <a:spLocks noGrp="1"/>
          </p:cNvSpPr>
          <p:nvPr>
            <p:ph type="body" sz="quarter" idx="22" hasCustomPrompt="1"/>
          </p:nvPr>
        </p:nvSpPr>
        <p:spPr bwMode="auto"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36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Auteur et date</a:t>
            </a:r>
          </a:p>
        </p:txBody>
      </p:sp>
      <p:sp>
        <p:nvSpPr>
          <p:cNvPr id="24" name="Texte niveau 1…"/>
          <p:cNvSpPr txBox="1">
            <a:spLocks noGrp="1"/>
          </p:cNvSpPr>
          <p:nvPr>
            <p:ph type="body" sz="quarter" idx="1" hasCustomPrompt="1"/>
          </p:nvPr>
        </p:nvSpPr>
        <p:spPr bwMode="auto"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5pPr>
          </a:lstStyle>
          <a:p>
            <a:pPr>
              <a:defRPr/>
            </a:pPr>
            <a:r>
              <a:t>Sous-titre de la présentation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25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Autre titre et pho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" name="Bol avec des beignets de saumon, de la salade et du houmous"/>
          <p:cNvSpPr>
            <a:spLocks noGrp="1"/>
          </p:cNvSpPr>
          <p:nvPr>
            <p:ph type="pic" idx="21"/>
          </p:nvPr>
        </p:nvSpPr>
        <p:spPr bwMode="auto"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33" name="Titre de diapositive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500" y="1269045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>
              <a:defRPr/>
            </a:pPr>
            <a:r>
              <a:t>Titre de diapositive</a:t>
            </a:r>
          </a:p>
        </p:txBody>
      </p:sp>
      <p:sp>
        <p:nvSpPr>
          <p:cNvPr id="34" name="Texte niveau 1…"/>
          <p:cNvSpPr txBox="1">
            <a:spLocks noGrp="1"/>
          </p:cNvSpPr>
          <p:nvPr>
            <p:ph type="body" sz="quarter" idx="1" hasCustomPrompt="1"/>
          </p:nvPr>
        </p:nvSpPr>
        <p:spPr bwMode="auto"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/>
            </a:lvl5pPr>
          </a:lstStyle>
          <a:p>
            <a:pPr>
              <a:defRPr/>
            </a:pPr>
            <a:r>
              <a:t>Sous-titre de diapositive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35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re et puc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>
            <a:spLocks noGrp="1"/>
          </p:cNvSpPr>
          <p:nvPr>
            <p:ph type="title" hasCustomPrompt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Titre de diapositive</a:t>
            </a:r>
          </a:p>
        </p:txBody>
      </p:sp>
      <p:sp>
        <p:nvSpPr>
          <p:cNvPr id="43" name="Sous-titre de diapositive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1206500" y="2372961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81A1C1"/>
                </a:solidFill>
              </a:defRPr>
            </a:lvl1pPr>
          </a:lstStyle>
          <a:p>
            <a:pPr>
              <a:defRPr/>
            </a:pPr>
            <a:r>
              <a:t>Sous-titre de diapositive</a:t>
            </a:r>
          </a:p>
        </p:txBody>
      </p:sp>
      <p:sp>
        <p:nvSpPr>
          <p:cNvPr id="44" name="Texte niveau 1…"/>
          <p:cNvSpPr txBox="1">
            <a:spLocks noGrp="1"/>
          </p:cNvSpPr>
          <p:nvPr>
            <p:ph type="body" idx="1" hasCustomPrompt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Texte de puce de diapositive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45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Puc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>
            <a:spLocks noGrp="1"/>
          </p:cNvSpPr>
          <p:nvPr>
            <p:ph type="body" idx="1" hasCustomPrompt="1"/>
          </p:nvPr>
        </p:nvSpPr>
        <p:spPr bwMode="auto">
          <a:prstGeom prst="rect">
            <a:avLst/>
          </a:prstGeom>
        </p:spPr>
        <p:txBody>
          <a:bodyPr numCol="2" spcCol="1098550"/>
          <a:lstStyle>
            <a:lvl1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1pPr>
            <a:lvl2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2pPr>
            <a:lvl3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3pPr>
            <a:lvl4pPr>
              <a:buClrTx/>
              <a:buChar char="•"/>
              <a:defRPr>
                <a:solidFill>
                  <a:srgbClr val="000000"/>
                </a:solidFill>
              </a:defRPr>
            </a:lvl4pPr>
            <a:lvl5pPr>
              <a:buClrTx/>
              <a:buChar char="•"/>
              <a:defRPr>
                <a:solidFill>
                  <a:srgbClr val="000000"/>
                </a:solidFill>
              </a:defRPr>
            </a:lvl5pPr>
          </a:lstStyle>
          <a:p>
            <a:pPr>
              <a:defRPr/>
            </a:pPr>
            <a:r>
              <a:t>Texte de puce de diapositive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53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re, puces et pho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1206500" y="2372961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Sous-titre de diapositive</a:t>
            </a:r>
          </a:p>
        </p:txBody>
      </p:sp>
      <p:sp>
        <p:nvSpPr>
          <p:cNvPr id="61" name="Texte niveau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>
            <a:lvl1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1pPr>
            <a:lvl2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2pPr>
            <a:lvl3pPr>
              <a:buClrTx/>
              <a:buSzPct val="123000"/>
              <a:buChar char="•"/>
              <a:defRPr>
                <a:solidFill>
                  <a:srgbClr val="000000"/>
                </a:solidFill>
              </a:defRPr>
            </a:lvl3pPr>
            <a:lvl4pPr>
              <a:buClrTx/>
              <a:buChar char="•"/>
              <a:defRPr>
                <a:solidFill>
                  <a:srgbClr val="000000"/>
                </a:solidFill>
              </a:defRPr>
            </a:lvl4pPr>
            <a:lvl5pPr>
              <a:buClrTx/>
              <a:buChar char="•"/>
              <a:defRPr>
                <a:solidFill>
                  <a:srgbClr val="000000"/>
                </a:solidFill>
              </a:defRPr>
            </a:lvl5pPr>
          </a:lstStyle>
          <a:p>
            <a:pPr>
              <a:defRPr/>
            </a:pPr>
            <a:r>
              <a:t>Texte de puce de diapositive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62" name="Bol de pâtes pappardelle avec du beurre maître d’hôtel, des noisettes grillées et des lamelles de parmesan"/>
          <p:cNvSpPr>
            <a:spLocks noGrp="1"/>
          </p:cNvSpPr>
          <p:nvPr>
            <p:ph type="pic" idx="22"/>
          </p:nvPr>
        </p:nvSpPr>
        <p:spPr bwMode="auto"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3" name="Titre de diapositive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Titre de diapositive</a:t>
            </a:r>
          </a:p>
        </p:txBody>
      </p:sp>
      <p:sp>
        <p:nvSpPr>
          <p:cNvPr id="64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1pPr>
          </a:lstStyle>
          <a:p>
            <a:pPr>
              <a:defRPr/>
            </a:pPr>
            <a:r>
              <a:t>Titre de section</a:t>
            </a:r>
          </a:p>
        </p:txBody>
      </p:sp>
      <p:sp>
        <p:nvSpPr>
          <p:cNvPr id="72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Titre seulem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Titre de diapositive</a:t>
            </a:r>
          </a:p>
        </p:txBody>
      </p:sp>
      <p:sp>
        <p:nvSpPr>
          <p:cNvPr id="80" name="Sous-titre de diapositive"/>
          <p:cNvSpPr txBox="1">
            <a:spLocks noGrp="1"/>
          </p:cNvSpPr>
          <p:nvPr>
            <p:ph type="body" sz="quarter" idx="21" hasCustomPrompt="1"/>
          </p:nvPr>
        </p:nvSpPr>
        <p:spPr bwMode="auto">
          <a:xfrm>
            <a:off x="1206500" y="2372961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ClrTx/>
              <a:buSzTx/>
              <a:buNone/>
              <a:defRPr sz="55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t>Sous-titre de diapositive</a:t>
            </a:r>
          </a:p>
        </p:txBody>
      </p:sp>
      <p:sp>
        <p:nvSpPr>
          <p:cNvPr id="81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x" userDrawn="1">
  <p:cSld name="Déclara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>
            <a:spLocks noGrp="1"/>
          </p:cNvSpPr>
          <p:nvPr>
            <p:ph type="body" sz="half" idx="1" hasCustomPrompt="1"/>
          </p:nvPr>
        </p:nvSpPr>
        <p:spPr bwMode="auto">
          <a:xfrm>
            <a:off x="1206500" y="4920842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1160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1160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1160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1160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z="11600" spc="-231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</a:defRPr>
            </a:lvl5pPr>
          </a:lstStyle>
          <a:p>
            <a:pPr>
              <a:defRPr/>
            </a:pPr>
            <a:r>
              <a:t>Déclaration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99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425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de diapositive"/>
          <p:cNvSpPr txBox="1">
            <a:spLocks noGrp="1"/>
          </p:cNvSpPr>
          <p:nvPr>
            <p:ph type="title" hasCustomPrompt="1"/>
          </p:nvPr>
        </p:nvSpPr>
        <p:spPr bwMode="auto"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/>
          <a:p>
            <a:pPr>
              <a:defRPr/>
            </a:pPr>
            <a:r>
              <a:t>Titre de diapositive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 hasCustomPrompt="1"/>
          </p:nvPr>
        </p:nvSpPr>
        <p:spPr bwMode="auto"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>
            <a:normAutofit/>
          </a:bodyPr>
          <a:lstStyle>
            <a:lvl2pPr>
              <a:buSzPct val="75000"/>
              <a:buChar char="✦"/>
            </a:lvl2pPr>
            <a:lvl3pPr>
              <a:buSzPct val="75000"/>
              <a:buChar char="๏"/>
            </a:lvl3pPr>
            <a:lvl4pPr>
              <a:buChar char="‣"/>
            </a:lvl4pPr>
            <a:lvl5pPr>
              <a:buChar char="-"/>
            </a:lvl5pPr>
          </a:lstStyle>
          <a:p>
            <a:pPr>
              <a:defRPr/>
            </a:pPr>
            <a:r>
              <a:t>Texte de puce de diapositive</a:t>
            </a:r>
          </a:p>
          <a:p>
            <a:pPr lvl="1">
              <a:defRPr/>
            </a:pPr>
            <a:endParaRPr/>
          </a:p>
          <a:p>
            <a:pPr lvl="2">
              <a:defRPr/>
            </a:pPr>
            <a:endParaRPr/>
          </a:p>
          <a:p>
            <a:pPr lvl="3">
              <a:defRPr/>
            </a:pPr>
            <a:endParaRPr/>
          </a:p>
          <a:p>
            <a:pPr lvl="4">
              <a:defRPr/>
            </a:pPr>
            <a:endParaRPr/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 bwMode="auto"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marL="0" marR="0" indent="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1pPr>
      <a:lvl2pPr marL="0" marR="0" indent="4572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2pPr>
      <a:lvl3pPr marL="0" marR="0" indent="9144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3pPr>
      <a:lvl4pPr marL="0" marR="0" indent="13716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4pPr>
      <a:lvl5pPr marL="0" marR="0" indent="18288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5pPr>
      <a:lvl6pPr marL="0" marR="0" indent="22860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6pPr>
      <a:lvl7pPr marL="0" marR="0" indent="27432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7pPr>
      <a:lvl8pPr marL="0" marR="0" indent="32004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8pPr>
      <a:lvl9pPr marL="0" marR="0" indent="3657600" algn="l" defTabSz="2438338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defRPr sz="8500" b="1" i="0" u="none" strike="noStrike" cap="none" spc="-170">
          <a:solidFill>
            <a:srgbClr val="98B184"/>
          </a:solidFill>
          <a:latin typeface="+mn-lt"/>
          <a:ea typeface="+mn-ea"/>
          <a:cs typeface="+mn-cs"/>
        </a:defRPr>
      </a:lvl9pPr>
    </p:titleStyle>
    <p:bodyStyle>
      <a:lvl1pPr marL="6096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00000"/>
        <a:buFontTx/>
        <a:buChar char="✴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1pPr>
      <a:lvl2pPr marL="12192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✴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2pPr>
      <a:lvl3pPr marL="18288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✴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3pPr>
      <a:lvl4pPr marL="24384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✴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4pPr>
      <a:lvl5pPr marL="30480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✴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5pPr>
      <a:lvl6pPr marL="36576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•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6pPr>
      <a:lvl7pPr marL="42672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•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7pPr>
      <a:lvl8pPr marL="48768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•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8pPr>
      <a:lvl9pPr marL="5486400" marR="0" indent="-609600" algn="l" defTabSz="2438338">
        <a:lnSpc>
          <a:spcPct val="90000"/>
        </a:lnSpc>
        <a:spcBef>
          <a:spcPts val="4500"/>
        </a:spcBef>
        <a:spcAft>
          <a:spcPts val="0"/>
        </a:spcAft>
        <a:buClr>
          <a:srgbClr val="95AE80"/>
        </a:buClr>
        <a:buSzPct val="123000"/>
        <a:buFontTx/>
        <a:buChar char="•"/>
        <a:defRPr sz="4800" b="0" i="0" u="none" strike="noStrike" cap="none" spc="0">
          <a:solidFill>
            <a:srgbClr val="D8DEE9"/>
          </a:solidFill>
          <a:latin typeface="+mn-lt"/>
          <a:ea typeface="+mn-ea"/>
          <a:cs typeface="+mn-cs"/>
        </a:defRPr>
      </a:lvl9pPr>
    </p:bodyStyle>
    <p:otherStyle>
      <a:lvl1pPr marL="0" marR="0" indent="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1pPr>
      <a:lvl2pPr marL="0" marR="0" indent="4572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2pPr>
      <a:lvl3pPr marL="0" marR="0" indent="9144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3pPr>
      <a:lvl4pPr marL="0" marR="0" indent="13716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4pPr>
      <a:lvl5pPr marL="0" marR="0" indent="18288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5pPr>
      <a:lvl6pPr marL="0" marR="0" indent="22860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6pPr>
      <a:lvl7pPr marL="0" marR="0" indent="27432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7pPr>
      <a:lvl8pPr marL="0" marR="0" indent="32004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8pPr>
      <a:lvl9pPr marL="0" marR="0" indent="3657600" algn="ctr" defTabSz="5842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800" b="0" i="0" u="none" strike="noStrike" cap="none" spc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portal/screen/opportunities/topic-details/horizon-infra-2024-tech-01-01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1" name="Towards an International Network"/>
          <p:cNvSpPr txBox="1">
            <a:spLocks noGrp="1"/>
          </p:cNvSpPr>
          <p:nvPr>
            <p:ph type="ctrTitle"/>
          </p:nvPr>
        </p:nvSpPr>
        <p:spPr bwMode="auto">
          <a:xfrm>
            <a:off x="1209075" y="1036536"/>
            <a:ext cx="21971004" cy="4648201"/>
          </a:xfrm>
          <a:prstGeom prst="rect">
            <a:avLst/>
          </a:prstGeom>
        </p:spPr>
        <p:txBody>
          <a:bodyPr/>
          <a:lstStyle>
            <a:lvl1pPr>
              <a:defRPr sz="11100" spc="-221"/>
            </a:lvl1pPr>
          </a:lstStyle>
          <a:p>
            <a:pPr>
              <a:defRPr/>
            </a:pPr>
            <a:r>
              <a:rPr dirty="0"/>
              <a:t>Towards an International Network</a:t>
            </a:r>
          </a:p>
        </p:txBody>
      </p:sp>
      <p:sp>
        <p:nvSpPr>
          <p:cNvPr id="152" name="For Multiphysics Modelling, Machine learning and Model-based Control in Accelerator Sciences and Technologies"/>
          <p:cNvSpPr txBox="1">
            <a:spLocks noGrp="1"/>
          </p:cNvSpPr>
          <p:nvPr>
            <p:ph type="subTitle" sz="quarter" idx="1"/>
          </p:nvPr>
        </p:nvSpPr>
        <p:spPr bwMode="auto">
          <a:xfrm>
            <a:off x="1203921" y="5684735"/>
            <a:ext cx="21971001" cy="2339138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>
            <a:lvl1pPr>
              <a:defRPr sz="6100"/>
            </a:lvl1pPr>
          </a:lstStyle>
          <a:p>
            <a:pPr>
              <a:defRPr/>
            </a:pPr>
            <a:r>
              <a:t>For </a:t>
            </a:r>
            <a:r>
              <a:rPr lang="en-GB"/>
              <a:t>Multi-physics Modelling</a:t>
            </a:r>
            <a:r>
              <a:t>, Machine learning and Model-based Control in </a:t>
            </a:r>
            <a:r>
              <a:rPr>
                <a:solidFill>
                  <a:schemeClr val="accent5"/>
                </a:solidFill>
              </a:rPr>
              <a:t>Accelerator Sciences and Technologies</a:t>
            </a:r>
            <a:r>
              <a:rPr lang="en-GB"/>
              <a:t> </a:t>
            </a:r>
            <a:endParaRPr/>
          </a:p>
        </p:txBody>
      </p:sp>
      <p:sp>
        <p:nvSpPr>
          <p:cNvPr id="153" name="*"/>
          <p:cNvSpPr txBox="1"/>
          <p:nvPr/>
        </p:nvSpPr>
        <p:spPr bwMode="auto">
          <a:xfrm>
            <a:off x="8278345" y="5613317"/>
            <a:ext cx="221591" cy="46136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5D5D5"/>
                </a:solidFill>
              </a:defRPr>
            </a:lvl1pPr>
          </a:lstStyle>
          <a:p>
            <a:pPr>
              <a:defRPr/>
            </a:pPr>
            <a:r>
              <a:t>*</a:t>
            </a:r>
          </a:p>
        </p:txBody>
      </p:sp>
      <p:sp>
        <p:nvSpPr>
          <p:cNvPr id="4" name="ZoneTexte 3"/>
          <p:cNvSpPr txBox="1"/>
          <p:nvPr/>
        </p:nvSpPr>
        <p:spPr bwMode="auto">
          <a:xfrm>
            <a:off x="1203920" y="8731405"/>
            <a:ext cx="20997192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>
            <a:spAutoFit/>
          </a:bodyPr>
          <a:lstStyle/>
          <a:p>
            <a:pPr algn="l">
              <a:defRPr/>
            </a:pPr>
            <a:r>
              <a:rPr lang="fr-FR" sz="5400">
                <a:solidFill>
                  <a:schemeClr val="accent5"/>
                </a:solidFill>
              </a:rPr>
              <a:t>Preparation for INFRA-2024-TECH-01-01 call</a:t>
            </a:r>
            <a:endParaRPr/>
          </a:p>
        </p:txBody>
      </p:sp>
      <p:sp>
        <p:nvSpPr>
          <p:cNvPr id="5" name="ZoneTexte 4"/>
          <p:cNvSpPr txBox="1"/>
          <p:nvPr/>
        </p:nvSpPr>
        <p:spPr bwMode="auto">
          <a:xfrm>
            <a:off x="1203919" y="9997866"/>
            <a:ext cx="20565145" cy="287258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3600" dirty="0">
                <a:solidFill>
                  <a:srgbClr val="90CFFF"/>
                </a:solidFill>
              </a:rPr>
              <a:t>TIARA Council Meeting, June 16th 2023</a:t>
            </a:r>
            <a:endParaRPr lang="fr-FR" sz="3600" b="0" i="0" u="none" strike="noStrike" cap="none" spc="0" dirty="0">
              <a:ln>
                <a:noFill/>
              </a:ln>
              <a:solidFill>
                <a:srgbClr val="90CFFF"/>
              </a:solidFill>
              <a:latin typeface="Helvetica Neue"/>
              <a:ea typeface="Helvetica Neue"/>
              <a:cs typeface="Helvetica Neue"/>
            </a:endParaRPr>
          </a:p>
          <a:p>
            <a:pPr marL="0" marR="0" indent="0" algn="l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A. </a:t>
            </a:r>
            <a:r>
              <a:rPr lang="fr-FR" sz="3600" b="0" i="0" u="none" strike="noStrike" cap="none" spc="0" dirty="0" err="1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Ghribi</a:t>
            </a: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 (GANIL/CNRS) &amp; C. Darve (ESS); </a:t>
            </a:r>
            <a:endParaRPr dirty="0"/>
          </a:p>
          <a:p>
            <a:pPr marL="0" marR="0" indent="0" algn="l" defTabSz="243833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3600" b="0" i="0" u="none" strike="noStrike" cap="none" spc="0" dirty="0">
              <a:ln>
                <a:noFill/>
              </a:ln>
              <a:solidFill>
                <a:srgbClr val="90CFFF"/>
              </a:solidFill>
              <a:latin typeface="Helvetica Neue"/>
              <a:ea typeface="Helvetica Neue"/>
              <a:cs typeface="Helvetica Neue"/>
            </a:endParaRPr>
          </a:p>
          <a:p>
            <a:pPr marL="0" marR="0" indent="0" algn="l" defTabSz="243833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on </a:t>
            </a:r>
            <a:r>
              <a:rPr lang="fr-FR" sz="3600" b="0" i="0" u="none" strike="noStrike" cap="none" spc="0" dirty="0" err="1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behalf</a:t>
            </a: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 of the coordination </a:t>
            </a:r>
            <a:r>
              <a:rPr lang="fr-FR" sz="3600" b="0" i="0" u="none" strike="noStrike" cap="none" spc="0" dirty="0" err="1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working</a:t>
            </a: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 group : A. Eichler (DESY); V. Kain (CERN); S. Lecerf (CNRS); A. </a:t>
            </a:r>
            <a:r>
              <a:rPr lang="fr-FR" sz="3600" b="0" i="0" u="none" strike="noStrike" cap="none" spc="0" dirty="0" err="1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Oeftiger</a:t>
            </a:r>
            <a:r>
              <a:rPr lang="fr-FR" sz="3600" b="0" i="0" u="none" strike="noStrike" cap="none" spc="0" dirty="0">
                <a:ln>
                  <a:noFill/>
                </a:ln>
                <a:solidFill>
                  <a:srgbClr val="90CFFF"/>
                </a:solidFill>
                <a:latin typeface="Helvetica Neue"/>
                <a:ea typeface="Helvetica Neue"/>
                <a:cs typeface="Helvetica Neue"/>
              </a:rPr>
              <a:t> (GSI); J. Varin (CNRS)</a:t>
            </a:r>
            <a:endParaRPr dirty="0"/>
          </a:p>
        </p:txBody>
      </p:sp>
      <p:sp>
        <p:nvSpPr>
          <p:cNvPr id="1352564174" name=" 1352564173"/>
          <p:cNvSpPr/>
          <p:nvPr/>
        </p:nvSpPr>
        <p:spPr bwMode="auto">
          <a:xfrm>
            <a:off x="12064558" y="6675120"/>
            <a:ext cx="254916" cy="45723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16368464" y="16678"/>
            <a:ext cx="8015536" cy="930701"/>
          </a:xfrm>
          <a:prstGeom prst="rect">
            <a:avLst/>
          </a:prstGeom>
          <a:solidFill>
            <a:srgbClr val="C0C0C0"/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</p:txBody>
      </p:sp>
      <p:sp>
        <p:nvSpPr>
          <p:cNvPr id="184" name="Organisation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/>
              <a:t>Organisation</a:t>
            </a:r>
            <a:endParaRPr/>
          </a:p>
        </p:txBody>
      </p:sp>
      <p:sp>
        <p:nvSpPr>
          <p:cNvPr id="185" name="Participating countries and institut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Contributors, RI and projects</a:t>
            </a:r>
          </a:p>
        </p:txBody>
      </p:sp>
      <p:sp>
        <p:nvSpPr>
          <p:cNvPr id="2" name="10 k€ + 40 k€* (French fund) to build the network and organise the response ;…"/>
          <p:cNvSpPr txBox="1">
            <a:spLocks noGrp="1"/>
          </p:cNvSpPr>
          <p:nvPr>
            <p:ph type="body" idx="1"/>
          </p:nvPr>
        </p:nvSpPr>
        <p:spPr bwMode="auto">
          <a:xfrm>
            <a:off x="1206501" y="4248504"/>
            <a:ext cx="5930280" cy="8256012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buFont typeface="Wingdings"/>
              <a:buChar char="Ø"/>
              <a:defRPr/>
            </a:pPr>
            <a:r>
              <a:rPr lang="en-US"/>
              <a:t>+ 8 countries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en-US"/>
              <a:t>+17 labs/institutes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en-US"/>
              <a:t>+ 8 RI</a:t>
            </a:r>
            <a:endParaRPr/>
          </a:p>
          <a:p>
            <a:pPr>
              <a:buFont typeface="Wingdings"/>
              <a:buChar char="Ø"/>
              <a:defRPr/>
            </a:pPr>
            <a:endParaRPr lang="en-US"/>
          </a:p>
          <a:p>
            <a:pPr>
              <a:buFont typeface="Wingdings"/>
              <a:buChar char="Ø"/>
              <a:defRPr/>
            </a:pPr>
            <a:endParaRPr lang="en-US"/>
          </a:p>
          <a:p>
            <a:pPr>
              <a:buFont typeface="Wingdings"/>
              <a:buChar char="Ø"/>
              <a:defRPr/>
            </a:pPr>
            <a:endParaRPr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8672" y="9738320"/>
            <a:ext cx="5612696" cy="2468815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431360" y="1529408"/>
            <a:ext cx="18110026" cy="1170949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 bwMode="auto">
          <a:xfrm>
            <a:off x="16519246" y="153930"/>
            <a:ext cx="7713971" cy="64633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none" rtlCol="0">
            <a:spAutoFit/>
          </a:bodyPr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3600" dirty="0" err="1">
                <a:highlight>
                  <a:srgbClr val="C0C0C0"/>
                </a:highlight>
              </a:rPr>
              <a:t>Confirmed</a:t>
            </a:r>
            <a:r>
              <a:rPr lang="fr-FR" sz="3600" dirty="0">
                <a:highlight>
                  <a:srgbClr val="C0C0C0"/>
                </a:highlight>
              </a:rPr>
              <a:t> </a:t>
            </a:r>
            <a:r>
              <a:rPr lang="fr-FR" sz="3600" dirty="0" err="1">
                <a:highlight>
                  <a:srgbClr val="C0C0C0"/>
                </a:highlight>
              </a:rPr>
              <a:t>partners</a:t>
            </a:r>
            <a:r>
              <a:rPr lang="fr-FR" sz="3600" dirty="0">
                <a:highlight>
                  <a:srgbClr val="C0C0C0"/>
                </a:highlight>
              </a:rPr>
              <a:t> : More to come !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7A7FB5-970B-B0FC-7E22-EEB3DDEC9868}"/>
              </a:ext>
            </a:extLst>
          </p:cNvPr>
          <p:cNvSpPr txBox="1"/>
          <p:nvPr/>
        </p:nvSpPr>
        <p:spPr bwMode="auto">
          <a:xfrm>
            <a:off x="16519246" y="897444"/>
            <a:ext cx="7632848" cy="64633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r>
              <a:rPr lang="en-SE" sz="3600" dirty="0">
                <a:highlight>
                  <a:srgbClr val="00FF00"/>
                </a:highlight>
              </a:rPr>
              <a:t>including  Industrial Partnership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152897" y="318748"/>
            <a:ext cx="13248762" cy="13397251"/>
          </a:xfrm>
          <a:prstGeom prst="rect">
            <a:avLst/>
          </a:prstGeom>
        </p:spPr>
      </p:pic>
      <p:sp>
        <p:nvSpPr>
          <p:cNvPr id="184" name="Organisation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/>
              <a:t>Organisation</a:t>
            </a:r>
            <a:endParaRPr/>
          </a:p>
        </p:txBody>
      </p:sp>
      <p:sp>
        <p:nvSpPr>
          <p:cNvPr id="185" name="Participating countries and institut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500" b="1" i="0" u="none" strike="noStrike" cap="none" spc="0">
                <a:ln>
                  <a:noFill/>
                </a:ln>
                <a:solidFill>
                  <a:srgbClr val="81A1C1"/>
                </a:solidFill>
                <a:latin typeface="Helvetica Neue"/>
                <a:ea typeface="Helvetica Neue"/>
                <a:cs typeface="Helvetica Neue"/>
              </a:rPr>
              <a:t>Contributors, RI and projects</a:t>
            </a:r>
            <a:endParaRPr/>
          </a:p>
        </p:txBody>
      </p:sp>
      <p:sp>
        <p:nvSpPr>
          <p:cNvPr id="5" name="10 k€ + 40 k€* (French fund) to build the network and organise the response ;…"/>
          <p:cNvSpPr txBox="1">
            <a:spLocks noGrp="1"/>
          </p:cNvSpPr>
          <p:nvPr>
            <p:ph type="body" idx="1"/>
          </p:nvPr>
        </p:nvSpPr>
        <p:spPr bwMode="auto">
          <a:xfrm>
            <a:off x="1206501" y="4248504"/>
            <a:ext cx="5930280" cy="8256012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buFont typeface="Wingdings"/>
              <a:buChar char="Ø"/>
              <a:defRPr/>
            </a:pPr>
            <a:r>
              <a:rPr lang="en-US"/>
              <a:t>+ 8 countries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en-US"/>
              <a:t>+17 labs/institutes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en-US"/>
              <a:t>+ 8 RI</a:t>
            </a:r>
            <a:endParaRPr/>
          </a:p>
          <a:p>
            <a:pPr>
              <a:buFont typeface="Wingdings"/>
              <a:buChar char="Ø"/>
              <a:defRPr/>
            </a:pPr>
            <a:r>
              <a:rPr lang="en-US"/>
              <a:t>Crossovers to other projects</a:t>
            </a:r>
            <a:endParaRPr/>
          </a:p>
          <a:p>
            <a:pPr>
              <a:buFont typeface="Wingdings"/>
              <a:buChar char="Ø"/>
              <a:defRPr/>
            </a:pPr>
            <a:endParaRPr lang="en-US"/>
          </a:p>
          <a:p>
            <a:pPr>
              <a:buFont typeface="Wingdings"/>
              <a:buChar char="Ø"/>
              <a:defRPr/>
            </a:pPr>
            <a:endParaRPr lang="en-US"/>
          </a:p>
          <a:p>
            <a:pPr>
              <a:buFont typeface="Wingdings"/>
              <a:buChar char="Ø"/>
              <a:defRPr/>
            </a:pPr>
            <a:endParaRPr/>
          </a:p>
        </p:txBody>
      </p:sp>
      <p:sp>
        <p:nvSpPr>
          <p:cNvPr id="7" name="Rectangle 6"/>
          <p:cNvSpPr/>
          <p:nvPr/>
        </p:nvSpPr>
        <p:spPr bwMode="auto">
          <a:xfrm>
            <a:off x="958752" y="4248504"/>
            <a:ext cx="6178029" cy="3473591"/>
          </a:xfrm>
          <a:prstGeom prst="rect">
            <a:avLst/>
          </a:prstGeom>
          <a:solidFill>
            <a:srgbClr val="3B4252">
              <a:alpha val="74902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</p:txBody>
      </p:sp>
      <p:sp>
        <p:nvSpPr>
          <p:cNvPr id="8" name="Rectangle 7"/>
          <p:cNvSpPr/>
          <p:nvPr/>
        </p:nvSpPr>
        <p:spPr bwMode="auto">
          <a:xfrm>
            <a:off x="10391800" y="6209928"/>
            <a:ext cx="13992200" cy="7442568"/>
          </a:xfrm>
          <a:prstGeom prst="rect">
            <a:avLst/>
          </a:prstGeom>
          <a:solidFill>
            <a:srgbClr val="3B4252">
              <a:alpha val="74902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16440472" y="224866"/>
            <a:ext cx="7727504" cy="5985064"/>
          </a:xfrm>
          <a:prstGeom prst="rect">
            <a:avLst/>
          </a:prstGeom>
          <a:solidFill>
            <a:srgbClr val="3B4252">
              <a:alpha val="74902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4" name="Organisation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/>
              <a:t>Organisation</a:t>
            </a:r>
            <a:endParaRPr/>
          </a:p>
        </p:txBody>
      </p:sp>
      <p:sp>
        <p:nvSpPr>
          <p:cNvPr id="185" name="Participating countries and institut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5500" b="1" i="0" u="none" strike="noStrike" cap="none" spc="0">
                <a:ln>
                  <a:noFill/>
                </a:ln>
                <a:solidFill>
                  <a:srgbClr val="81A1C1"/>
                </a:solidFill>
                <a:latin typeface="Helvetica Neue"/>
                <a:ea typeface="Helvetica Neue"/>
                <a:cs typeface="Helvetica Neue"/>
              </a:rPr>
              <a:t>Contributors, RI and projects</a:t>
            </a:r>
            <a:endParaRPr/>
          </a:p>
        </p:txBody>
      </p:sp>
      <p:sp>
        <p:nvSpPr>
          <p:cNvPr id="3" name="10 k€ + 40 k€* (French fund) to build the network and organise the response ;…"/>
          <p:cNvSpPr txBox="1"/>
          <p:nvPr/>
        </p:nvSpPr>
        <p:spPr bwMode="auto">
          <a:xfrm>
            <a:off x="1206501" y="4248504"/>
            <a:ext cx="5930280" cy="8256012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t">
            <a:normAutofit/>
          </a:bodyPr>
          <a:lstStyle>
            <a:lvl1pPr marL="6096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Tx/>
              <a:buChar char="✴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1pPr>
            <a:lvl2pPr marL="12192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75000"/>
              <a:buFontTx/>
              <a:buChar char="✦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2pPr>
            <a:lvl3pPr marL="18288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75000"/>
              <a:buFontTx/>
              <a:buChar char="๏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3pPr>
            <a:lvl4pPr marL="24384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‣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4pPr>
            <a:lvl5pPr marL="30480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-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5pPr>
            <a:lvl6pPr marL="36576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•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6pPr>
            <a:lvl7pPr marL="42672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•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7pPr>
            <a:lvl8pPr marL="48768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•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8pPr>
            <a:lvl9pPr marL="5486400" marR="0" indent="-60960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23000"/>
              <a:buFontTx/>
              <a:buChar char="•"/>
              <a:defRPr sz="4800" b="0" i="0" u="none" strike="noStrike" cap="none" spc="0">
                <a:solidFill>
                  <a:srgbClr val="D8DEE9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/>
              <a:buChar char="Ø"/>
              <a:defRPr/>
            </a:pPr>
            <a:r>
              <a:rPr lang="en-US" dirty="0"/>
              <a:t>+ 8 countries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US" dirty="0"/>
              <a:t>+17 labs/institutes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US" dirty="0"/>
              <a:t>+ 8 RI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US" dirty="0"/>
              <a:t>Crossovers to other projects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US" dirty="0"/>
              <a:t>And many more direct and transverse links…</a:t>
            </a:r>
            <a:endParaRPr dirty="0"/>
          </a:p>
          <a:p>
            <a:pPr>
              <a:buFont typeface="Wingdings"/>
              <a:buChar char="Ø"/>
              <a:defRPr/>
            </a:pPr>
            <a:endParaRPr lang="en-US" dirty="0"/>
          </a:p>
          <a:p>
            <a:pPr>
              <a:buFont typeface="Wingdings"/>
              <a:buChar char="Ø"/>
              <a:defRPr/>
            </a:pPr>
            <a:endParaRPr lang="en-US" dirty="0"/>
          </a:p>
          <a:p>
            <a:pPr>
              <a:buFont typeface="Wingdings"/>
              <a:buChar char="Ø"/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958752" y="4248504"/>
            <a:ext cx="6178029" cy="5201784"/>
          </a:xfrm>
          <a:prstGeom prst="rect">
            <a:avLst/>
          </a:prstGeom>
          <a:solidFill>
            <a:srgbClr val="3B4252">
              <a:alpha val="74902"/>
            </a:srgbClr>
          </a:solidFill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tlCol="0" anchor="ctr"/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967864" y="172826"/>
            <a:ext cx="13416136" cy="135665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Conclusion/</a:t>
            </a:r>
            <a:r>
              <a:rPr lang="en-GB"/>
              <a:t>Summary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 bwMode="auto">
          <a:xfrm>
            <a:off x="902606" y="3704114"/>
            <a:ext cx="22578788" cy="8784976"/>
          </a:xfrm>
        </p:spPr>
        <p:txBody>
          <a:bodyPr>
            <a:normAutofit/>
          </a:bodyPr>
          <a:lstStyle/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u="sng" dirty="0">
                <a:solidFill>
                  <a:srgbClr val="00B0F0"/>
                </a:solidFill>
              </a:rPr>
              <a:t>Environmental challenges</a:t>
            </a:r>
            <a:r>
              <a:rPr lang="en-GB" dirty="0"/>
              <a:t> need to be integrated into our scientific endeavours ;</a:t>
            </a:r>
            <a:endParaRPr lang="en-GB" dirty="0">
              <a:solidFill>
                <a:srgbClr val="FF0000"/>
              </a:solidFill>
              <a:highlight>
                <a:srgbClr val="00FF00"/>
              </a:highlight>
            </a:endParaRPr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dirty="0"/>
              <a:t>An international, motivated and talented</a:t>
            </a:r>
            <a:r>
              <a:rPr lang="en-GB" dirty="0">
                <a:solidFill>
                  <a:srgbClr val="00B0F0"/>
                </a:solidFill>
              </a:rPr>
              <a:t> </a:t>
            </a:r>
            <a:r>
              <a:rPr lang="en-GB" u="sng" dirty="0">
                <a:solidFill>
                  <a:srgbClr val="00B0F0"/>
                </a:solidFill>
              </a:rPr>
              <a:t>team is building up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/>
              <a:t>quickly ;</a:t>
            </a:r>
            <a:endParaRPr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u="sng" dirty="0">
                <a:solidFill>
                  <a:srgbClr val="00B0F0"/>
                </a:solidFill>
              </a:rPr>
              <a:t>A big-leap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 the way we see and do things for accelerator science and its user community ;</a:t>
            </a:r>
            <a:endParaRPr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An enormous potential in the way we </a:t>
            </a:r>
            <a:r>
              <a:rPr lang="en-GB" u="sng" dirty="0">
                <a:solidFill>
                  <a:srgbClr val="00B0F0"/>
                </a:solidFill>
              </a:rPr>
              <a:t>exchange and collaborate across RI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;</a:t>
            </a:r>
            <a:endParaRPr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Potential </a:t>
            </a:r>
            <a:r>
              <a:rPr lang="en-GB" u="sng" dirty="0">
                <a:solidFill>
                  <a:srgbClr val="00B0F0"/>
                </a:solidFill>
              </a:rPr>
              <a:t>big outcomes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u="sng" dirty="0">
                <a:solidFill>
                  <a:srgbClr val="00B0F0"/>
                </a:solidFill>
              </a:rPr>
              <a:t>RI services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tx1">
                    <a:lumMod val="20000"/>
                    <a:lumOff val="80000"/>
                  </a:schemeClr>
                </a:solidFill>
              </a:rPr>
              <a:t>;</a:t>
            </a:r>
            <a:endParaRPr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u="sng" dirty="0">
                <a:solidFill>
                  <a:srgbClr val="00B0F0"/>
                </a:solidFill>
              </a:rPr>
              <a:t>Transverse applications</a:t>
            </a:r>
            <a:r>
              <a:rPr lang="en-GB" dirty="0"/>
              <a:t> are numerous : </a:t>
            </a:r>
            <a:r>
              <a:rPr lang="en-GB" b="1" dirty="0"/>
              <a:t>Industry</a:t>
            </a:r>
            <a:r>
              <a:rPr lang="en-GB" dirty="0"/>
              <a:t>/Research/Education and beyond.</a:t>
            </a:r>
            <a:endParaRPr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endParaRPr lang="en-GB" dirty="0"/>
          </a:p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4" name="THANK…"/>
          <p:cNvSpPr txBox="1">
            <a:spLocks noGrp="1"/>
          </p:cNvSpPr>
          <p:nvPr>
            <p:ph type="title"/>
          </p:nvPr>
        </p:nvSpPr>
        <p:spPr bwMode="auto">
          <a:xfrm>
            <a:off x="1206500" y="1079500"/>
            <a:ext cx="16860300" cy="11734648"/>
          </a:xfrm>
          <a:prstGeom prst="rect">
            <a:avLst/>
          </a:prstGeom>
        </p:spPr>
        <p:txBody>
          <a:bodyPr/>
          <a:lstStyle/>
          <a:p>
            <a:pPr>
              <a:defRPr sz="30000" spc="-600"/>
            </a:pPr>
            <a:r>
              <a:t>THANK</a:t>
            </a:r>
          </a:p>
          <a:p>
            <a:pPr>
              <a:defRPr sz="30000" spc="-600"/>
            </a:pPr>
            <a:r>
              <a:t>YOU</a:t>
            </a:r>
          </a:p>
        </p:txBody>
      </p:sp>
      <p:sp>
        <p:nvSpPr>
          <p:cNvPr id="205" name="QUESTIONS, COMMENTS, INPUTS ARE WELCOME !"/>
          <p:cNvSpPr txBox="1">
            <a:spLocks noGrp="1"/>
          </p:cNvSpPr>
          <p:nvPr>
            <p:ph type="body" idx="21"/>
          </p:nvPr>
        </p:nvSpPr>
        <p:spPr bwMode="auto">
          <a:xfrm>
            <a:off x="4750916" y="8559279"/>
            <a:ext cx="19272586" cy="407722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QUESTIONS, COMMENTS, </a:t>
            </a:r>
            <a:r>
              <a:rPr lang="en-US" sz="11500" u="sng"/>
              <a:t>ADVICES</a:t>
            </a:r>
            <a:r>
              <a:rPr lang="en-US"/>
              <a:t>, </a:t>
            </a:r>
            <a:r>
              <a:t>INPUTS ARE WELCOME 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Extra - slides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To enable…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 marR="0" algn="l" defTabSz="2438338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95AE80"/>
              </a:buClr>
              <a:buSzPct val="100000"/>
              <a:buFont typeface="Wingdings"/>
              <a:buChar char="v"/>
              <a:defRPr/>
            </a:pPr>
            <a:r>
              <a:rPr lang="en-GB" dirty="0"/>
              <a:t>Proof-of-concepts for a global European cluster and AI/ML hubs</a:t>
            </a:r>
            <a:endParaRPr dirty="0"/>
          </a:p>
          <a:p>
            <a:pPr lvl="1">
              <a:buSzPct val="100000"/>
              <a:buFont typeface="Wingdings"/>
              <a:buChar char="v"/>
              <a:defRPr/>
            </a:pPr>
            <a:r>
              <a:rPr lang="en-GB" dirty="0"/>
              <a:t>Connecting and strengthening communities around data ;</a:t>
            </a:r>
            <a:endParaRPr dirty="0"/>
          </a:p>
          <a:p>
            <a:pPr lvl="1">
              <a:buFont typeface="Wingdings"/>
              <a:buChar char="v"/>
              <a:defRPr/>
            </a:pPr>
            <a:r>
              <a:rPr lang="en-GB" dirty="0"/>
              <a:t>Open Source data collection ;</a:t>
            </a:r>
            <a:endParaRPr dirty="0"/>
          </a:p>
          <a:p>
            <a:pPr lvl="1">
              <a:buFont typeface="Wingdings"/>
              <a:buChar char="v"/>
              <a:defRPr/>
            </a:pPr>
            <a:r>
              <a:rPr lang="en-GB" dirty="0"/>
              <a:t>Post-doc cross-institutes ;</a:t>
            </a:r>
            <a:endParaRPr dirty="0"/>
          </a:p>
          <a:p>
            <a:pPr>
              <a:defRPr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D719C-41DD-5F93-F2DE-589B572F8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Possible WP descriptions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8E410-2F05-6064-116F-9D4562792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34816" y="3185592"/>
            <a:ext cx="22261932" cy="1068204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WP</a:t>
            </a:r>
            <a:r>
              <a:rPr lang="en-US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brings together collaborators investigating </a:t>
            </a:r>
            <a:r>
              <a:rPr lang="en-SE" sz="36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data generation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in a more economic and efficient fashion. The WP aims to streamline progress in individual laboratories and provide knowledge transfer with the following goals: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1. Investigate suitable strategies for active learning queries in guided parameter scans.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2. Identify common metadata and features to simplify data collection.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3. Establish infrastructure and procedures for sharing data and results.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A pool of evaluation-costly study cases from the participating laboratories serves as a testing ground to compare strategies, identify common metadata and organically set up shared infrastructure during the collaborative exploration.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WP3 focuses on establishing a suite of state-of-the-art algorithms for more efficient parameter </a:t>
            </a:r>
            <a:r>
              <a:rPr lang="en-SE" sz="36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optimisation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at design or accelerator exploitation stage. In particular the WP aims at: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1. Identifying suitable optimisation and control algorithms for the various use cases in the community.                                                                                                                                              2. Defining/reviewing infrastructure requirements to use optimisation algorithms for simulation or accelerator parameter control                                                                                                                                                   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3. Defining frameworks in Python for optimisation problem definition to easily share algorithms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4. Defining and driving the implementation of a pilot project for ML optimisation/control at the edge</a:t>
            </a:r>
            <a:r>
              <a:rPr lang="en-SE" sz="3600" dirty="0">
                <a:solidFill>
                  <a:schemeClr val="bg1"/>
                </a:solidFill>
                <a:effectLst/>
              </a:rPr>
              <a:t> </a:t>
            </a:r>
            <a:endParaRPr lang="en-SE" sz="36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SE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186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54435E-A1AB-4C1C-F99B-799BDB1780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6500" y="3257600"/>
            <a:ext cx="21971000" cy="8256012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W</a:t>
            </a:r>
            <a:r>
              <a:rPr lang="en-US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P4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on </a:t>
            </a:r>
            <a:r>
              <a:rPr lang="en-SE" sz="36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anomaly detection</a:t>
            </a: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 brings together collaborators investigating anomaly detection, fault diagnosis, fault prediction and prevention for a more efficient, safe, reliable and autonomous operation of accelerator infrastructure. The WP aims to streamline progress in individual laboratories and provide knowledge transfer with the following goals: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1. Identify common applications that are of high relevant for improving the operation. 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2. Investigate suitable algorithms that are available and can deal with the common applications.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3. Identify common challenges, i.e., about online vs. offline implementation, dealing with environmental drifts and propose adequate solutions.</a:t>
            </a:r>
            <a:b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</a:br>
            <a:r>
              <a:rPr lang="en-SE" sz="3600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4. Establish infrastructure and procedures for sharing data and results.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W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P6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on </a:t>
            </a:r>
            <a:r>
              <a:rPr lang="en-US" sz="36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outreach, transverse applications and industrial partnership 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brings together collaborators 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exchanging AI/ML methodologies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. The WP 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gathers expertise 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and 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exchange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 knowledge transfer with the following goals:</a:t>
            </a:r>
            <a:b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1. Infuse a global network based on transverse applications </a:t>
            </a:r>
            <a:b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2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. 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Develop simulations to enable a trans- and cross-disciplinary training</a:t>
            </a:r>
            <a:b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</a:b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3</a:t>
            </a:r>
            <a:r>
              <a:rPr lang="en-SE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. </a:t>
            </a:r>
            <a:r>
              <a:rPr lang="en-US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Establish a sustainable eco-system between RI, industry and academic </a:t>
            </a:r>
            <a:r>
              <a:rPr lang="en-GB" sz="3600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as a Global endeavour</a:t>
            </a:r>
            <a:r>
              <a:rPr lang="en-SE" sz="3600" dirty="0">
                <a:solidFill>
                  <a:schemeClr val="bg1"/>
                </a:solidFill>
                <a:effectLst/>
              </a:rPr>
              <a:t> </a:t>
            </a:r>
            <a:endParaRPr lang="en-SE" sz="360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85E4B12-E8E1-BB29-C50F-68AC1D041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1079500"/>
            <a:ext cx="21971000" cy="1433163"/>
          </a:xfrm>
        </p:spPr>
        <p:txBody>
          <a:bodyPr/>
          <a:lstStyle/>
          <a:p>
            <a:r>
              <a:rPr lang="en-SE" dirty="0"/>
              <a:t>Possible WP descriptions</a:t>
            </a:r>
          </a:p>
        </p:txBody>
      </p:sp>
    </p:spTree>
    <p:extLst>
      <p:ext uri="{BB962C8B-B14F-4D97-AF65-F5344CB8AC3E}">
        <p14:creationId xmlns:p14="http://schemas.microsoft.com/office/powerpoint/2010/main" val="3772835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8" name="What this is all about !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defRPr/>
            </a:pPr>
            <a:r>
              <a:t>What this is all about!</a:t>
            </a:r>
          </a:p>
        </p:txBody>
      </p:sp>
      <p:sp>
        <p:nvSpPr>
          <p:cNvPr id="159" name="Bringing together experts in accelerators and artificial intelligence to tackle some of the challenges of present and future research infrastructures"/>
          <p:cNvSpPr txBox="1"/>
          <p:nvPr/>
        </p:nvSpPr>
        <p:spPr bwMode="auto">
          <a:xfrm>
            <a:off x="1206499" y="2850646"/>
            <a:ext cx="22889226" cy="7679346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spAutoFit/>
          </a:bodyPr>
          <a:lstStyle>
            <a:lvl1pPr>
              <a:lnSpc>
                <a:spcPct val="170000"/>
              </a:lnSpc>
              <a:defRPr sz="7500">
                <a:solidFill>
                  <a:srgbClr val="D5D5D5"/>
                </a:solidFill>
              </a:defRPr>
            </a:lvl1pPr>
          </a:lstStyle>
          <a:p>
            <a:pPr>
              <a:defRPr/>
            </a:pPr>
            <a:r>
              <a:rPr lang="en-US"/>
              <a:t>Engaging</a:t>
            </a:r>
            <a:r>
              <a:t> experts </a:t>
            </a:r>
            <a:r>
              <a:rPr lang="en-US"/>
              <a:t>of</a:t>
            </a:r>
            <a:br>
              <a:rPr lang="en-GB"/>
            </a:br>
            <a:r>
              <a:t>accelerators </a:t>
            </a:r>
            <a:r>
              <a:rPr lang="en-US"/>
              <a:t>and its community </a:t>
            </a:r>
            <a:r>
              <a:rPr lang="en-GB"/>
              <a:t>to use AI/ML </a:t>
            </a:r>
            <a:r>
              <a:t>to </a:t>
            </a:r>
            <a:br>
              <a:rPr lang="en-GB"/>
            </a:br>
            <a:r>
              <a:t>tackle challenges of present and future </a:t>
            </a:r>
            <a:br>
              <a:rPr lang="en-GB"/>
            </a:br>
            <a:r>
              <a:t>research infrastructures</a:t>
            </a:r>
          </a:p>
        </p:txBody>
      </p:sp>
      <p:sp>
        <p:nvSpPr>
          <p:cNvPr id="2" name="ZoneTexte 1"/>
          <p:cNvSpPr txBox="1"/>
          <p:nvPr/>
        </p:nvSpPr>
        <p:spPr bwMode="auto">
          <a:xfrm>
            <a:off x="3271074" y="10991903"/>
            <a:ext cx="19906426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243833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4400" b="1" i="0" u="none" strike="noStrike" cap="none" spc="0">
                <a:ln>
                  <a:noFill/>
                </a:ln>
                <a:solidFill>
                  <a:srgbClr val="C00000"/>
                </a:solidFill>
                <a:highlight>
                  <a:srgbClr val="FFFF00"/>
                </a:highlight>
                <a:latin typeface="Helvetica Neue"/>
                <a:ea typeface="Helvetica Neue"/>
                <a:cs typeface="Helvetica Neue"/>
              </a:rPr>
              <a:t>A real game changer in the way we collaborate</a:t>
            </a:r>
            <a:r>
              <a:rPr lang="fr-FR" sz="4400" b="1">
                <a:solidFill>
                  <a:srgbClr val="C00000"/>
                </a:solidFill>
                <a:highlight>
                  <a:srgbClr val="FFFF00"/>
                </a:highlight>
              </a:rPr>
              <a:t>, share, operate and build our RI in a global context</a:t>
            </a:r>
            <a:endParaRPr lang="fr-FR" sz="4400" b="1" i="0" u="none" strike="noStrike" cap="none" spc="0">
              <a:ln>
                <a:noFill/>
              </a:ln>
              <a:solidFill>
                <a:srgbClr val="C00000"/>
              </a:solidFill>
              <a:highlight>
                <a:srgbClr val="FFFF00"/>
              </a:highlight>
              <a:latin typeface="Helvetica Neue"/>
              <a:ea typeface="Helvetica Neue"/>
              <a:cs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9" name="European framework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European framework</a:t>
            </a:r>
          </a:p>
        </p:txBody>
      </p:sp>
      <p:sp>
        <p:nvSpPr>
          <p:cNvPr id="170" name="INFRA-2024-TECH-01-01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INFRA-2024-TECH-01-01</a:t>
            </a:r>
          </a:p>
        </p:txBody>
      </p:sp>
      <p:sp>
        <p:nvSpPr>
          <p:cNvPr id="171" name="Link to the call INFRA-2024-TECH-01-01…"/>
          <p:cNvSpPr txBox="1">
            <a:spLocks noGrp="1"/>
          </p:cNvSpPr>
          <p:nvPr>
            <p:ph type="body" idx="1"/>
          </p:nvPr>
        </p:nvSpPr>
        <p:spPr bwMode="auto">
          <a:xfrm>
            <a:off x="1206500" y="4248504"/>
            <a:ext cx="11929637" cy="8256012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buFont typeface="Wingdings"/>
              <a:buChar char="Ø"/>
              <a:defRPr/>
            </a:pPr>
            <a:r>
              <a:rPr u="sng">
                <a:solidFill>
                  <a:schemeClr val="tx1">
                    <a:lumMod val="20000"/>
                    <a:lumOff val="80000"/>
                  </a:schemeClr>
                </a:solidFill>
                <a:highlight>
                  <a:srgbClr val="FFFF00"/>
                </a:highlight>
                <a:hlinkClick r:id="rId2" tooltip="https://ec.europa.eu/info/funding-tenders/opportunities/portal/screen/opportunities/topic-details/horizon-infra-2024-tech-01-01"/>
              </a:rPr>
              <a:t>call INFRA-2024-TECH-01-01</a:t>
            </a:r>
            <a:endParaRPr/>
          </a:p>
          <a:p>
            <a:pPr>
              <a:buFont typeface="Wingdings"/>
              <a:buChar char="Ø"/>
              <a:defRPr/>
            </a:pPr>
            <a:r>
              <a:t>Call opening : 06/12/2023</a:t>
            </a:r>
            <a:r>
              <a:rPr lang="en-GB"/>
              <a:t> </a:t>
            </a:r>
            <a:endParaRPr/>
          </a:p>
          <a:p>
            <a:pPr>
              <a:buFont typeface="Wingdings"/>
              <a:buChar char="Ø"/>
              <a:defRPr/>
            </a:pPr>
            <a:r>
              <a:t>Call deadline : 12/03/2024</a:t>
            </a:r>
          </a:p>
          <a:p>
            <a:pPr>
              <a:buFont typeface="Wingdings"/>
              <a:buChar char="Ø"/>
              <a:defRPr/>
            </a:pPr>
            <a:r>
              <a:t>Budget between 5 and 10 </a:t>
            </a:r>
            <a:r>
              <a:rPr lang="en-GB"/>
              <a:t>million</a:t>
            </a:r>
            <a:r>
              <a:t> €</a:t>
            </a:r>
          </a:p>
        </p:txBody>
      </p:sp>
      <p:sp>
        <p:nvSpPr>
          <p:cNvPr id="2" name="• The aim of this topic is to deliver innovative scientific instrumentation, tools, methods and solutions which advance the state-of-art of RIs in the EU and Associated Countries, and show transformative potential in RIs operation. The related developmen"/>
          <p:cNvSpPr txBox="1"/>
          <p:nvPr/>
        </p:nvSpPr>
        <p:spPr bwMode="auto">
          <a:xfrm>
            <a:off x="13322808" y="-113427"/>
            <a:ext cx="11061192" cy="13829427"/>
          </a:xfrm>
          <a:prstGeom prst="rect">
            <a:avLst/>
          </a:prstGeom>
          <a:ln w="12700">
            <a:noFill/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defRPr sz="3500" i="1">
                <a:solidFill>
                  <a:srgbClr val="0055A0"/>
                </a:solidFill>
                <a:latin typeface="Arial"/>
                <a:ea typeface="Arial"/>
                <a:cs typeface="Arial"/>
              </a:defRPr>
            </a:pPr>
            <a:r>
              <a:rPr sz="1400" i="0">
                <a:solidFill>
                  <a:srgbClr val="DDDDDD"/>
                </a:solidFill>
              </a:rPr>
              <a:t>• </a:t>
            </a:r>
            <a:r>
              <a:rPr sz="1400">
                <a:solidFill>
                  <a:srgbClr val="81A1C1"/>
                </a:solidFill>
              </a:rPr>
              <a:t>The aim of this topic is to deliver </a:t>
            </a:r>
            <a:r>
              <a:rPr sz="5400" spc="-170">
                <a:solidFill>
                  <a:srgbClr val="98B184"/>
                </a:solidFill>
              </a:rPr>
              <a:t>innovative scientific</a:t>
            </a:r>
            <a:r>
              <a:rPr sz="6600" b="1" spc="-170">
                <a:solidFill>
                  <a:srgbClr val="98B184"/>
                </a:solidFill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instrumentation,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tools, methods and solutions</a:t>
            </a:r>
            <a: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which advance the state-of-art of RIs in the EU and Associated Countries, and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show transformative potential in RIs operation</a:t>
            </a:r>
            <a:r>
              <a:rPr sz="1400"/>
              <a:t>.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The related developments, which underpin the provision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of improved and advanced services,</a:t>
            </a:r>
            <a:r>
              <a:rPr sz="1400"/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should lead research infrastructures to support new areas of research and/or a wider community of users, including industrial users. • Cutting-edge technologies will also enhance the potential of RIs to contribute addressing EU policy objectives and socio-economic challenges. • Proposals should ensure complementarity with actions funded under the previous 2022 call (topic HORIZON-INFRA-2022-TECH-01-01 in the 2021-2022 work programme), targeting different instrumentation, tools, methods and solutions. • Proposals should address the following aspects, as relevant: • Research and development of new scientific instrumentation, tools and methods for research infrastructures taking into due account resource efficiency (e.g. energy consumption) and environmental (including climate-related) impacts. This could also include the development of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new, more sustainable</a:t>
            </a:r>
            <a:r>
              <a:rPr sz="5400" b="1" i="1" spc="-170">
                <a:solidFill>
                  <a:srgbClr val="98B184"/>
                </a:solidFill>
                <a:latin typeface="Arial"/>
                <a:cs typeface="Arial"/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and</a:t>
            </a:r>
            <a:r>
              <a:rPr sz="5400">
                <a:solidFill>
                  <a:schemeClr val="accent5">
                    <a:hueOff val="128995"/>
                    <a:satOff val="10158"/>
                    <a:lumOff val="-13824"/>
                  </a:schemeClr>
                </a:solidFill>
              </a:rPr>
              <a:t>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efficient methods</a:t>
            </a:r>
            <a:r>
              <a:rPr sz="5400" b="1" i="1" spc="-170">
                <a:solidFill>
                  <a:srgbClr val="98B184"/>
                </a:solidFill>
                <a:latin typeface="Arial"/>
                <a:cs typeface="Arial"/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of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collecting data</a:t>
            </a:r>
            <a:r>
              <a:rPr sz="5400" b="1" i="1" spc="-170">
                <a:solidFill>
                  <a:srgbClr val="98B184"/>
                </a:solidFill>
                <a:latin typeface="Arial"/>
                <a:cs typeface="Arial"/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and/or of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providing access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, including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remote and digital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, as well as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digitalisation</a:t>
            </a:r>
            <a:r>
              <a:rPr sz="5400">
                <a:solidFill>
                  <a:schemeClr val="accent5">
                    <a:hueOff val="128995"/>
                    <a:satOff val="10158"/>
                    <a:lumOff val="-13824"/>
                  </a:schemeClr>
                </a:solidFill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of instrumentation,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services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 and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results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; their technology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validation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 and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prototyping training</a:t>
            </a:r>
            <a: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of RI staff for the operation and use of these new solutions. When relevant,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developing skills</a:t>
            </a:r>
            <a:r>
              <a:rPr sz="5400" b="1" i="1" spc="-170">
                <a:solidFill>
                  <a:srgbClr val="98B184"/>
                </a:solidFill>
                <a:latin typeface="Arial"/>
                <a:cs typeface="Arial"/>
              </a:rPr>
              <a:t> 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on technical validation to industrial standards; the innovative potential for industrial exploitation of the solutions and/or for the </a:t>
            </a:r>
            <a:r>
              <a:rPr sz="5400" i="1" spc="-170">
                <a:solidFill>
                  <a:srgbClr val="98B184"/>
                </a:solidFill>
                <a:latin typeface="Arial"/>
                <a:cs typeface="Arial"/>
              </a:rPr>
              <a:t>benefits of the society</a:t>
            </a:r>
            <a:r>
              <a:rPr sz="1400" i="1">
                <a:solidFill>
                  <a:srgbClr val="81A1C1"/>
                </a:solidFill>
                <a:latin typeface="Arial"/>
                <a:cs typeface="Arial"/>
              </a:rPr>
              <a:t>, including facilitating proof of concept for use by SMEs.</a:t>
            </a:r>
            <a:endParaRPr/>
          </a:p>
        </p:txBody>
      </p:sp>
      <p:sp>
        <p:nvSpPr>
          <p:cNvPr id="3" name="Rectangle 2"/>
          <p:cNvSpPr/>
          <p:nvPr/>
        </p:nvSpPr>
        <p:spPr bwMode="auto">
          <a:xfrm>
            <a:off x="13136137" y="0"/>
            <a:ext cx="11247863" cy="13716000"/>
          </a:xfrm>
          <a:prstGeom prst="rect">
            <a:avLst/>
          </a:prstGeom>
          <a:solidFill>
            <a:srgbClr val="3B4252">
              <a:alpha val="50196"/>
            </a:srgbClr>
          </a:solidFill>
          <a:ln w="12700" cap="flat">
            <a:noFill/>
            <a:miter lim="400000"/>
          </a:ln>
          <a:effectLst/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fr-FR" sz="3200" b="0" i="0" u="none" strike="noStrike" cap="none" spc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" name="European framework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European framework</a:t>
            </a:r>
          </a:p>
        </p:txBody>
      </p:sp>
      <p:sp>
        <p:nvSpPr>
          <p:cNvPr id="174" name="Secured ressourc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>
              <a:defRPr/>
            </a:pPr>
            <a:r>
              <a:t>Secured </a:t>
            </a:r>
            <a:r>
              <a:rPr lang="en-GB"/>
              <a:t>resources and methodology</a:t>
            </a:r>
            <a:endParaRPr lang="en-US"/>
          </a:p>
        </p:txBody>
      </p:sp>
      <p:sp>
        <p:nvSpPr>
          <p:cNvPr id="175" name="10 k€ + 40 k€* (French fund) to build the network and organise the response ;…"/>
          <p:cNvSpPr txBox="1">
            <a:spLocks noGrp="1"/>
          </p:cNvSpPr>
          <p:nvPr>
            <p:ph type="body" idx="1"/>
          </p:nvPr>
        </p:nvSpPr>
        <p:spPr bwMode="auto">
          <a:xfrm>
            <a:off x="1206500" y="4248504"/>
            <a:ext cx="20994612" cy="8256012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buFont typeface="Wingdings"/>
              <a:buChar char="Ø"/>
              <a:defRPr/>
            </a:pPr>
            <a:r>
              <a:rPr lang="en-US" dirty="0"/>
              <a:t>Starting point: </a:t>
            </a:r>
            <a:r>
              <a:rPr dirty="0"/>
              <a:t>10 k€ + 40 k€* (</a:t>
            </a:r>
            <a:r>
              <a:rPr lang="en-US" dirty="0"/>
              <a:t>FR</a:t>
            </a:r>
            <a:r>
              <a:rPr dirty="0"/>
              <a:t> fund) to build the network and organize the response ;</a:t>
            </a:r>
          </a:p>
          <a:p>
            <a:pPr>
              <a:buFont typeface="Wingdings"/>
              <a:buChar char="Ø"/>
              <a:defRPr/>
            </a:pPr>
            <a:r>
              <a:rPr dirty="0"/>
              <a:t>Data storage and catalogs attributed (CC IN2P3) ;</a:t>
            </a:r>
          </a:p>
          <a:p>
            <a:pPr>
              <a:buFont typeface="Wingdings"/>
              <a:buChar char="Ø"/>
              <a:defRPr/>
            </a:pPr>
            <a:r>
              <a:rPr dirty="0"/>
              <a:t>700 k€ in processor time granted </a:t>
            </a:r>
            <a:r>
              <a:rPr lang="en-US" dirty="0"/>
              <a:t>by</a:t>
            </a:r>
            <a:r>
              <a:rPr dirty="0"/>
              <a:t> </a:t>
            </a:r>
            <a:r>
              <a:rPr lang="en-US" dirty="0"/>
              <a:t>GENCI for </a:t>
            </a:r>
            <a:r>
              <a:rPr dirty="0"/>
              <a:t>data generation ;</a:t>
            </a:r>
          </a:p>
          <a:p>
            <a:pPr>
              <a:buFont typeface="Wingdings"/>
              <a:buChar char="Ø"/>
              <a:defRPr/>
            </a:pPr>
            <a:r>
              <a:rPr dirty="0"/>
              <a:t>1 European project engineer granted ;</a:t>
            </a:r>
          </a:p>
          <a:p>
            <a:pPr>
              <a:buFont typeface="Wingdings"/>
              <a:buChar char="Ø"/>
              <a:defRPr/>
            </a:pPr>
            <a:r>
              <a:rPr dirty="0"/>
              <a:t>Administrative </a:t>
            </a:r>
            <a:r>
              <a:rPr lang="en-GB" dirty="0"/>
              <a:t>resources</a:t>
            </a:r>
            <a:r>
              <a:rPr dirty="0"/>
              <a:t> available.</a:t>
            </a:r>
          </a:p>
        </p:txBody>
      </p:sp>
      <p:sp>
        <p:nvSpPr>
          <p:cNvPr id="176" name="* response in June 2024"/>
          <p:cNvSpPr txBox="1"/>
          <p:nvPr/>
        </p:nvSpPr>
        <p:spPr bwMode="auto">
          <a:xfrm>
            <a:off x="238672" y="12928860"/>
            <a:ext cx="4071627" cy="533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5D5D5"/>
                </a:solidFill>
              </a:defRPr>
            </a:lvl1pPr>
          </a:lstStyle>
          <a:p>
            <a:pPr>
              <a:defRPr/>
            </a:pPr>
            <a:r>
              <a:rPr sz="2800" dirty="0"/>
              <a:t> * response in June 2024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1110668" y="-14571"/>
            <a:ext cx="3273331" cy="98961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19326996" y="-14570"/>
            <a:ext cx="1783673" cy="989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" name="Multiple challeng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Multiple challenges</a:t>
            </a:r>
          </a:p>
        </p:txBody>
      </p:sp>
      <p:sp>
        <p:nvSpPr>
          <p:cNvPr id="166" name="Sharing data and metadata with standardized software framework adapted to features engineering and machine learning ;…"/>
          <p:cNvSpPr txBox="1">
            <a:spLocks noGrp="1"/>
          </p:cNvSpPr>
          <p:nvPr>
            <p:ph type="body" idx="1"/>
          </p:nvPr>
        </p:nvSpPr>
        <p:spPr bwMode="auto">
          <a:xfrm>
            <a:off x="1206500" y="3806125"/>
            <a:ext cx="23177500" cy="9172556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lnSpc>
                <a:spcPts val="7000"/>
              </a:lnSpc>
              <a:buFont typeface="Wingdings"/>
              <a:buChar char="Ø"/>
              <a:defRPr/>
            </a:pPr>
            <a:r>
              <a:rPr dirty="0"/>
              <a:t>Sharing data and metadata with standardized software framework adapted to </a:t>
            </a:r>
            <a:r>
              <a:rPr lang="en-US" dirty="0"/>
              <a:t>"</a:t>
            </a:r>
            <a:r>
              <a:rPr lang="en-GB" dirty="0"/>
              <a:t>feature</a:t>
            </a:r>
            <a:r>
              <a:rPr dirty="0"/>
              <a:t> engineering</a:t>
            </a:r>
            <a:r>
              <a:rPr lang="en-US" dirty="0"/>
              <a:t>”*</a:t>
            </a:r>
            <a:r>
              <a:rPr dirty="0"/>
              <a:t> and machine learning</a:t>
            </a:r>
            <a:r>
              <a:rPr lang="en-US" dirty="0"/>
              <a:t>, all FAIR-principle and open-source</a:t>
            </a:r>
            <a:r>
              <a:rPr dirty="0"/>
              <a:t> ;</a:t>
            </a:r>
          </a:p>
          <a:p>
            <a:pPr>
              <a:buFont typeface="Wingdings"/>
              <a:buChar char="Ø"/>
              <a:defRPr/>
            </a:pPr>
            <a:r>
              <a:rPr lang="en-US" dirty="0"/>
              <a:t>Developing f</a:t>
            </a:r>
            <a:r>
              <a:rPr dirty="0"/>
              <a:t>ast and realistic simulations ;</a:t>
            </a:r>
          </a:p>
          <a:p>
            <a:pPr>
              <a:buFont typeface="Wingdings"/>
              <a:buChar char="Ø"/>
              <a:defRPr/>
            </a:pPr>
            <a:r>
              <a:rPr lang="en-US" dirty="0"/>
              <a:t>Designing g</a:t>
            </a:r>
            <a:r>
              <a:rPr dirty="0"/>
              <a:t>lobal adaptive </a:t>
            </a:r>
            <a:r>
              <a:rPr dirty="0" err="1"/>
              <a:t>optimisation</a:t>
            </a:r>
            <a:r>
              <a:rPr dirty="0"/>
              <a:t> embedded in control systems ;</a:t>
            </a:r>
          </a:p>
          <a:p>
            <a:pPr>
              <a:lnSpc>
                <a:spcPts val="7000"/>
              </a:lnSpc>
              <a:buFont typeface="Wingdings"/>
              <a:buChar char="Ø"/>
              <a:defRPr/>
            </a:pPr>
            <a:r>
              <a:rPr dirty="0"/>
              <a:t>Being able to detect and classify anomalies as well as prevent majors faults … </a:t>
            </a:r>
            <a:r>
              <a:rPr lang="en-US" dirty="0"/>
              <a:t>    </a:t>
            </a:r>
            <a:r>
              <a:rPr dirty="0"/>
              <a:t>all in real time ;</a:t>
            </a:r>
            <a:endParaRPr lang="en-US" dirty="0"/>
          </a:p>
          <a:p>
            <a:pPr marL="609600" lvl="1" indent="0" algn="ctr">
              <a:lnSpc>
                <a:spcPts val="7000"/>
              </a:lnSpc>
              <a:buNone/>
              <a:defRPr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Take into account environmental challenges for design and operation of present                       and future research infrastructures</a:t>
            </a:r>
          </a:p>
          <a:p>
            <a:pPr>
              <a:lnSpc>
                <a:spcPts val="7000"/>
              </a:lnSpc>
              <a:buFont typeface="Wingdings"/>
              <a:buChar char="Ø"/>
              <a:defRPr/>
            </a:pPr>
            <a:endParaRPr lang="en-US" dirty="0"/>
          </a:p>
        </p:txBody>
      </p:sp>
      <p:sp>
        <p:nvSpPr>
          <p:cNvPr id="167" name="Purpose, ways and method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Purpose, ways and methods</a:t>
            </a:r>
          </a:p>
        </p:txBody>
      </p:sp>
      <p:sp>
        <p:nvSpPr>
          <p:cNvPr id="2" name="ZoneTexte 1"/>
          <p:cNvSpPr txBox="1"/>
          <p:nvPr/>
        </p:nvSpPr>
        <p:spPr bwMode="auto">
          <a:xfrm>
            <a:off x="67526" y="12978680"/>
            <a:ext cx="7948010" cy="52322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none" rtlCol="0">
            <a:spAutoFit/>
          </a:bodyPr>
          <a:lstStyle/>
          <a:p>
            <a:pPr marL="0" marR="0" indent="0" algn="ctr" defTabSz="24383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fr-FR" sz="2800" dirty="0">
                <a:solidFill>
                  <a:schemeClr val="bg2">
                    <a:lumMod val="90000"/>
                  </a:schemeClr>
                </a:solidFill>
              </a:rPr>
              <a:t>* </a:t>
            </a:r>
            <a:r>
              <a:rPr lang="fr-FR" sz="2800" dirty="0" err="1">
                <a:solidFill>
                  <a:schemeClr val="bg2">
                    <a:lumMod val="90000"/>
                  </a:schemeClr>
                </a:solidFill>
              </a:rPr>
              <a:t>Specific</a:t>
            </a:r>
            <a:r>
              <a:rPr lang="fr-FR" sz="28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fr-FR" sz="2800" dirty="0" err="1">
                <a:solidFill>
                  <a:schemeClr val="bg2">
                    <a:lumMod val="90000"/>
                  </a:schemeClr>
                </a:solidFill>
              </a:rPr>
              <a:t>properties</a:t>
            </a:r>
            <a:r>
              <a:rPr lang="fr-FR" sz="28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fr-FR" sz="2800" dirty="0" err="1">
                <a:solidFill>
                  <a:schemeClr val="bg2">
                    <a:lumMod val="90000"/>
                  </a:schemeClr>
                </a:solidFill>
              </a:rPr>
              <a:t>used</a:t>
            </a:r>
            <a:r>
              <a:rPr lang="fr-FR" sz="2800" dirty="0">
                <a:solidFill>
                  <a:schemeClr val="bg2">
                    <a:lumMod val="90000"/>
                  </a:schemeClr>
                </a:solidFill>
              </a:rPr>
              <a:t> to </a:t>
            </a:r>
            <a:r>
              <a:rPr lang="fr-FR" sz="2800" dirty="0" err="1">
                <a:solidFill>
                  <a:schemeClr val="bg2">
                    <a:lumMod val="90000"/>
                  </a:schemeClr>
                </a:solidFill>
              </a:rPr>
              <a:t>generate</a:t>
            </a:r>
            <a:r>
              <a:rPr lang="fr-FR" sz="2800" dirty="0">
                <a:solidFill>
                  <a:schemeClr val="bg2">
                    <a:lumMod val="90000"/>
                  </a:schemeClr>
                </a:solidFill>
              </a:rPr>
              <a:t> AI </a:t>
            </a:r>
            <a:r>
              <a:rPr lang="fr-FR" sz="2800" dirty="0" err="1">
                <a:solidFill>
                  <a:schemeClr val="bg2">
                    <a:lumMod val="90000"/>
                  </a:schemeClr>
                </a:solidFill>
              </a:rPr>
              <a:t>models</a:t>
            </a:r>
            <a:endParaRPr lang="fr-FR" sz="2800" dirty="0">
              <a:solidFill>
                <a:schemeClr val="bg2">
                  <a:lumMod val="9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1" name="Purpose, ways and method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Purpose, ways and methods</a:t>
            </a:r>
          </a:p>
        </p:txBody>
      </p:sp>
      <p:sp>
        <p:nvSpPr>
          <p:cNvPr id="162" name="Purpose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Purpose</a:t>
            </a:r>
          </a:p>
        </p:txBody>
      </p:sp>
      <p:pic>
        <p:nvPicPr>
          <p:cNvPr id="163" name="what.png" descr="what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-82933" y="2512663"/>
            <a:ext cx="24780254" cy="9097865"/>
          </a:xfrm>
          <a:prstGeom prst="rect">
            <a:avLst/>
          </a:prstGeom>
          <a:ln w="12700">
            <a:miter lim="400000"/>
          </a:ln>
        </p:spPr>
      </p:pic>
      <p:sp>
        <p:nvSpPr>
          <p:cNvPr id="420652643" name="TextBox 420652642"/>
          <p:cNvSpPr txBox="1"/>
          <p:nvPr/>
        </p:nvSpPr>
        <p:spPr bwMode="auto">
          <a:xfrm>
            <a:off x="8081749" y="12220791"/>
            <a:ext cx="15317730" cy="131067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8000"/>
              <a:t>From development to deployment</a:t>
            </a:r>
            <a:endParaRPr/>
          </a:p>
        </p:txBody>
      </p:sp>
      <p:sp>
        <p:nvSpPr>
          <p:cNvPr id="1570531355" name="TextBox 1570531354"/>
          <p:cNvSpPr txBox="1"/>
          <p:nvPr/>
        </p:nvSpPr>
        <p:spPr bwMode="auto">
          <a:xfrm>
            <a:off x="1006335" y="11194164"/>
            <a:ext cx="10501168" cy="1188755"/>
          </a:xfrm>
          <a:prstGeom prst="rect">
            <a:avLst/>
          </a:prstGeom>
          <a:noFill/>
        </p:spPr>
        <p:txBody>
          <a:bodyPr vertOverflow="overflow" horzOverflow="clip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7200"/>
              <a:t>A divide and rule strategy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rcRect b="5900"/>
          <a:stretch/>
        </p:blipFill>
        <p:spPr bwMode="auto">
          <a:xfrm>
            <a:off x="0" y="792087"/>
            <a:ext cx="24384000" cy="12906673"/>
          </a:xfrm>
          <a:prstGeom prst="rect">
            <a:avLst/>
          </a:prstGeom>
        </p:spPr>
      </p:pic>
      <p:sp>
        <p:nvSpPr>
          <p:cNvPr id="161" name="Purpose, ways and method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dirty="0"/>
              <a:t>Purpose, ways and methods</a:t>
            </a:r>
          </a:p>
        </p:txBody>
      </p:sp>
      <p:sp>
        <p:nvSpPr>
          <p:cNvPr id="162" name="Purpose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dirty="0"/>
              <a:t>Purpose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CD57FC-B8A0-B04A-9E45-15CD7B23F29A}"/>
              </a:ext>
            </a:extLst>
          </p:cNvPr>
          <p:cNvSpPr txBox="1"/>
          <p:nvPr/>
        </p:nvSpPr>
        <p:spPr bwMode="auto">
          <a:xfrm>
            <a:off x="8663608" y="12313334"/>
            <a:ext cx="4248472" cy="646331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none"/>
        </p:style>
        <p:txBody>
          <a:bodyPr wrap="square" rtlCol="0">
            <a:spAutoFit/>
          </a:bodyPr>
          <a:lstStyle/>
          <a:p>
            <a:r>
              <a:rPr lang="en-SE" sz="3600" dirty="0">
                <a:highlight>
                  <a:srgbClr val="00FF00"/>
                </a:highlight>
              </a:rPr>
              <a:t>Implementation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3B425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1255896" y="474953"/>
            <a:ext cx="13216521" cy="13057999"/>
          </a:xfrm>
          <a:prstGeom prst="rect">
            <a:avLst/>
          </a:prstGeom>
        </p:spPr>
      </p:pic>
      <p:sp>
        <p:nvSpPr>
          <p:cNvPr id="178" name="Oragnisation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defRPr/>
            </a:pPr>
            <a:r>
              <a:rPr lang="en-US"/>
              <a:t>Organisation</a:t>
            </a:r>
            <a:endParaRPr/>
          </a:p>
        </p:txBody>
      </p:sp>
      <p:sp>
        <p:nvSpPr>
          <p:cNvPr id="179" name="Working groups and work-packages"/>
          <p:cNvSpPr txBox="1">
            <a:spLocks noGrp="1"/>
          </p:cNvSpPr>
          <p:nvPr>
            <p:ph type="body" sz="quarter" idx="21"/>
          </p:nvPr>
        </p:nvSpPr>
        <p:spPr bwMode="auto">
          <a:prstGeom prst="rect">
            <a:avLst/>
          </a:prstGeom>
        </p:spPr>
        <p:txBody>
          <a:bodyPr lIns="45719" tIns="45719" rIns="45719" bIns="45719" anchor="t">
            <a:normAutofit/>
          </a:bodyPr>
          <a:lstStyle/>
          <a:p>
            <a:pPr>
              <a:defRPr/>
            </a:pPr>
            <a:r>
              <a:t>Working groups and </a:t>
            </a:r>
            <a:r>
              <a:rPr lang="en-GB"/>
              <a:t>work packages</a:t>
            </a:r>
            <a:endParaRPr/>
          </a:p>
        </p:txBody>
      </p:sp>
      <p:sp>
        <p:nvSpPr>
          <p:cNvPr id="4" name="10 k€ + 40 k€* (French fund) to build the network and organise the response ;…"/>
          <p:cNvSpPr txBox="1">
            <a:spLocks noGrp="1"/>
          </p:cNvSpPr>
          <p:nvPr>
            <p:ph type="body" idx="1"/>
          </p:nvPr>
        </p:nvSpPr>
        <p:spPr bwMode="auto">
          <a:xfrm>
            <a:off x="1206501" y="4248504"/>
            <a:ext cx="13433771" cy="8256012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lnSpc>
                <a:spcPts val="7000"/>
              </a:lnSpc>
              <a:buFont typeface="Wingdings"/>
              <a:buChar char="Ø"/>
              <a:defRPr/>
            </a:pPr>
            <a:r>
              <a:rPr lang="en-US" dirty="0"/>
              <a:t>4 Working groups organized and progressing in parallel for the definition of the work-packages inputs/outputs ;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US" dirty="0"/>
              <a:t>Preliminary 6 work-packages identified ;</a:t>
            </a:r>
            <a:endParaRPr dirty="0"/>
          </a:p>
          <a:p>
            <a:pPr>
              <a:lnSpc>
                <a:spcPts val="7000"/>
              </a:lnSpc>
              <a:buFont typeface="Wingdings"/>
              <a:buChar char="Ø"/>
              <a:defRPr/>
            </a:pPr>
            <a:r>
              <a:rPr lang="en-US" dirty="0"/>
              <a:t>A workshop in July will identify and freeze the </a:t>
            </a:r>
            <a:r>
              <a:rPr lang="en-US" dirty="0" err="1"/>
              <a:t>organisation</a:t>
            </a:r>
            <a:r>
              <a:rPr lang="en-US" dirty="0"/>
              <a:t> and enable a deeper response to the call</a:t>
            </a:r>
          </a:p>
          <a:p>
            <a:pPr>
              <a:buFont typeface="Wingdings"/>
              <a:buChar char="Ø"/>
              <a:defRPr/>
            </a:pPr>
            <a:endParaRPr lang="en-US" dirty="0"/>
          </a:p>
        </p:txBody>
      </p:sp>
      <p:sp>
        <p:nvSpPr>
          <p:cNvPr id="181" name="* Workshop in July to finalise the draft response"/>
          <p:cNvSpPr txBox="1"/>
          <p:nvPr/>
        </p:nvSpPr>
        <p:spPr bwMode="auto">
          <a:xfrm>
            <a:off x="336659" y="12775164"/>
            <a:ext cx="6605976" cy="47192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5D5D5"/>
                </a:solidFill>
              </a:defRPr>
            </a:lvl1pPr>
          </a:lstStyle>
          <a:p>
            <a:pPr>
              <a:defRPr/>
            </a:pPr>
            <a:r>
              <a:t>* Workshop in July to finalise the response</a:t>
            </a:r>
            <a:r>
              <a:rPr lang="en-GB"/>
              <a:t> draft</a:t>
            </a:r>
            <a:endParaRPr/>
          </a:p>
        </p:txBody>
      </p:sp>
      <p:sp>
        <p:nvSpPr>
          <p:cNvPr id="182" name="*"/>
          <p:cNvSpPr txBox="1"/>
          <p:nvPr/>
        </p:nvSpPr>
        <p:spPr bwMode="auto">
          <a:xfrm>
            <a:off x="17376576" y="879375"/>
            <a:ext cx="221591" cy="46136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D5D5D5"/>
                </a:solidFill>
              </a:defRPr>
            </a:lvl1pPr>
          </a:lstStyle>
          <a:p>
            <a:pPr>
              <a:defRPr/>
            </a:pPr>
            <a:r>
              <a:t>*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" name="Multiple challenges"/>
          <p:cNvSpPr txBox="1">
            <a:spLocks noGrp="1"/>
          </p:cNvSpPr>
          <p:nvPr>
            <p:ph type="body" idx="2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Multiple challenges</a:t>
            </a:r>
          </a:p>
        </p:txBody>
      </p:sp>
      <p:sp>
        <p:nvSpPr>
          <p:cNvPr id="166" name="Sharing data and metadata with standardized software framework adapted to features engineering and machine learning ;…"/>
          <p:cNvSpPr txBox="1">
            <a:spLocks noGrp="1"/>
          </p:cNvSpPr>
          <p:nvPr>
            <p:ph type="body" idx="1"/>
          </p:nvPr>
        </p:nvSpPr>
        <p:spPr bwMode="auto">
          <a:xfrm>
            <a:off x="1206499" y="3806125"/>
            <a:ext cx="21970999" cy="9604604"/>
          </a:xfrm>
          <a:prstGeom prst="rect">
            <a:avLst/>
          </a:prstGeom>
        </p:spPr>
        <p:txBody>
          <a:bodyPr lIns="50800" tIns="50800" rIns="50800" bIns="50800" anchor="t">
            <a:normAutofit/>
          </a:bodyPr>
          <a:lstStyle/>
          <a:p>
            <a:pPr>
              <a:buFont typeface="Wingdings"/>
              <a:buChar char="Ø"/>
              <a:defRPr/>
            </a:pPr>
            <a:r>
              <a:rPr lang="en-US" b="1" dirty="0"/>
              <a:t>Gathering</a:t>
            </a:r>
            <a:r>
              <a:rPr lang="en-US" dirty="0"/>
              <a:t>, </a:t>
            </a:r>
            <a:r>
              <a:rPr lang="en-US" b="1" dirty="0"/>
              <a:t>exchanging</a:t>
            </a:r>
            <a:r>
              <a:rPr lang="en-US" dirty="0"/>
              <a:t> and </a:t>
            </a:r>
            <a:r>
              <a:rPr lang="en-US" b="1" dirty="0"/>
              <a:t>training</a:t>
            </a:r>
            <a:r>
              <a:rPr lang="en-US" dirty="0"/>
              <a:t> expertise using </a:t>
            </a:r>
            <a:r>
              <a:rPr lang="en-GB" dirty="0"/>
              <a:t>transverse applications</a:t>
            </a:r>
            <a:endParaRPr dirty="0"/>
          </a:p>
          <a:p>
            <a:pPr marL="0" indent="0">
              <a:lnSpc>
                <a:spcPts val="7000"/>
              </a:lnSpc>
              <a:buNone/>
              <a:defRPr/>
            </a:pPr>
            <a:r>
              <a:rPr lang="en-GB" u="sng" dirty="0"/>
              <a:t>Goal</a:t>
            </a:r>
            <a:r>
              <a:rPr lang="en-GB" dirty="0"/>
              <a:t>: </a:t>
            </a:r>
            <a:r>
              <a:rPr lang="en-GB" b="1" dirty="0"/>
              <a:t>Transdisciplinary</a:t>
            </a:r>
            <a:r>
              <a:rPr lang="en-GB" dirty="0"/>
              <a:t> thanks to Communication / Outreach :             scattering community (Light and Neutron Sources), Medical app., Astro, HEP ;                 from accelerator components to detector systems !</a:t>
            </a:r>
            <a:endParaRPr sz="1000" dirty="0"/>
          </a:p>
          <a:p>
            <a:pPr marL="0" indent="0">
              <a:buNone/>
              <a:defRPr/>
            </a:pPr>
            <a:r>
              <a:rPr lang="en-GB" u="sng" dirty="0"/>
              <a:t>Proposed strategy</a:t>
            </a:r>
            <a:r>
              <a:rPr lang="en-GB" dirty="0"/>
              <a:t>: 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GB" dirty="0"/>
              <a:t>Contribute to a cross-disciplinary European Roadmap </a:t>
            </a:r>
            <a:endParaRPr dirty="0"/>
          </a:p>
          <a:p>
            <a:pPr>
              <a:buFont typeface="Wingdings"/>
              <a:buChar char="Ø"/>
              <a:defRPr/>
            </a:pPr>
            <a:r>
              <a:rPr lang="en-GB" dirty="0"/>
              <a:t>Towards International perspectives as a Global endeavour !</a:t>
            </a:r>
            <a:endParaRPr dirty="0"/>
          </a:p>
        </p:txBody>
      </p:sp>
      <p:sp>
        <p:nvSpPr>
          <p:cNvPr id="167" name="Purpose, ways and methods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Purpose, ways and methods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rgbClr val="000000"/>
        </a:solidFill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spDef>
    <a:lnDef>
      <a:spPr bwMode="auto">
        <a:prstGeom prst="rect">
          <a:avLst/>
        </a:prstGeom>
        <a:noFill/>
        <a:ln w="25400" cap="flat">
          <a:solidFill>
            <a:srgbClr val="000000"/>
          </a:solidFill>
          <a:prstDash val="solid"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lnDef>
    <a:txDef>
      <a:spPr bwMode="auto">
        <a:prstGeom prst="rect">
          <a:avLst/>
        </a:prstGeom>
        <a:noFill/>
        <a:ln w="12700" cap="flat">
          <a:noFill/>
          <a:miter lim="400000"/>
        </a:ln>
      </a:spPr>
      <a:bodyPr/>
      <a:lstStyle/>
      <a:style>
        <a:lnRef idx="0">
          <a:srgbClr val="000000"/>
        </a:lnRef>
        <a:fillRef idx="0">
          <a:srgbClr val="000000"/>
        </a:fillRef>
        <a:effectRef idx="0">
          <a:srgbClr val="00000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1338</Words>
  <Application>Microsoft Macintosh PowerPoint</Application>
  <DocSecurity>0</DocSecurity>
  <PresentationFormat>Custom</PresentationFormat>
  <Paragraphs>100</Paragraphs>
  <Slides>17</Slides>
  <Notes>13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Helvetica Neue</vt:lpstr>
      <vt:lpstr>Helvetica Neue Medium</vt:lpstr>
      <vt:lpstr>Wingdings</vt:lpstr>
      <vt:lpstr>21_BasicWhite</vt:lpstr>
      <vt:lpstr>Towards an International Network</vt:lpstr>
      <vt:lpstr>What this is all about!</vt:lpstr>
      <vt:lpstr>European framework</vt:lpstr>
      <vt:lpstr>European framework</vt:lpstr>
      <vt:lpstr>Purpose, ways and methods</vt:lpstr>
      <vt:lpstr>Purpose, ways and methods</vt:lpstr>
      <vt:lpstr>Purpose, ways and methods</vt:lpstr>
      <vt:lpstr>Organisation</vt:lpstr>
      <vt:lpstr>Purpose, ways and methods</vt:lpstr>
      <vt:lpstr>Organisation</vt:lpstr>
      <vt:lpstr>Organisation</vt:lpstr>
      <vt:lpstr>Organisation</vt:lpstr>
      <vt:lpstr>Conclusion/Summary</vt:lpstr>
      <vt:lpstr>THANK YOU</vt:lpstr>
      <vt:lpstr>Extra - slides</vt:lpstr>
      <vt:lpstr>Possible WP descriptions</vt:lpstr>
      <vt:lpstr>Possible WP descriptions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an International Network</dc:title>
  <dc:subject/>
  <dc:creator/>
  <cp:keywords/>
  <dc:description/>
  <cp:lastModifiedBy>Christine Darve</cp:lastModifiedBy>
  <cp:revision>108</cp:revision>
  <dcterms:modified xsi:type="dcterms:W3CDTF">2023-06-15T18:38:59Z</dcterms:modified>
  <cp:category/>
  <dc:identifier/>
  <cp:contentStatus/>
  <dc:language/>
  <cp:version/>
</cp:coreProperties>
</file>