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5964"/>
  </p:normalViewPr>
  <p:slideViewPr>
    <p:cSldViewPr snapToGrid="0" snapToObjects="1">
      <p:cViewPr varScale="1">
        <p:scale>
          <a:sx n="128" d="100"/>
          <a:sy n="128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B6680-823E-864F-AE67-516D19BC9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9BB35-4DF2-FA49-B96A-7AB670F77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94161-0458-4242-9330-69CA614DC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EA4F9-9DA8-CC40-8470-F52CADB9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AA755-3356-D547-AF2B-D6FFAA14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96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254F4-BEFD-3A48-BCBA-8FF857B4A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F81F0-2EC9-574F-8CA2-02E56B7110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1DB6D-7C9B-D248-BFB1-AE5C13A64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C29C1-EE1F-2D49-AADD-6E1DF3427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CE23E-3588-FD4B-B232-10DF704CE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5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3DEF9D-66AE-1344-A5BD-0041E5157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D7B64C-EADF-7945-94D6-FD1910A59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3DDD5-DD7F-8D4E-8DF6-C491B1595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DA84F-C0B5-2849-95FF-4590300F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3253E-319F-D149-B015-9ADE71D2E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0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74643-8C7B-CE40-9A8C-AF4E23467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6A950-ED3C-DB45-BD4D-FAEC28FD9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77AD6-D16C-E54E-8FA0-41F38C17E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09D57-02C6-FA42-8E9D-F3AA02AA1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61F2A-BE3F-AA4D-BBB4-5C2B34F16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48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6370E-DD96-BB45-8D3B-1787FCD20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62E44-9C75-AB4E-BCC9-42A86EB08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EC596-1A41-DA4E-B0EE-B7D18087F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9C964-C6B5-774B-8951-670950691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0DEE0-681B-8242-BDB7-47471B0C4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7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227BF-9FD8-F043-832A-FFA08B729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705F4-AD20-904F-B873-874FD3F859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89BE08-24DA-3043-9162-E5B5F8C13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1FEBB-0183-8343-B726-E486A3B43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3E6268-9F0D-CE45-AB4E-67F2D9864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D691C-C88C-994D-B650-FF65CEA16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97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122C4-0DEC-B949-97B1-A4CF96C87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7CB51-3481-ED4B-84B2-7AB8C749D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764AE-F967-6D4F-81B2-E01FF9110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2EE310-6239-9745-AC6C-BC8C62AEF9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3C425C-861D-9940-B0DB-5A8CCA2110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8EF99D-F573-954F-9DBB-C9F9AC84B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91F4CE-1C29-304C-B4F9-39B52AC9A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9E7676-B0FA-4240-ABA7-548534F5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7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77354-679F-2B41-A52E-938DF56D6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1403E3-629C-A240-9A45-0A6908D4E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9E6442-1DA4-404A-B690-CBC68E1A9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C3C824-2636-7E46-A50B-03798EAD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5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0866B5-88B4-5D4B-B8D8-B6B279350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22CC43-B22D-4B4D-AFB3-95875DB63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C6E2C-FC70-284B-90F8-B0ACBAB8E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63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04E56-1654-D847-B74D-2CC4CEB0A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76791-767D-C440-9E11-BF1179E17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189D07-5578-D145-966D-2901BB39F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66903-43C7-EF47-B9F6-1B19EA995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9B8EE-B0C8-704B-80DA-FD7985F24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34F7F9-8897-8C45-8DF3-21A740929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061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E29F5-3BCA-AA48-A07C-BCDF2480A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59685-628A-7842-A86C-D305567356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E34BC7-2136-7C46-8A12-43A09E8FCF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DEB284-B9DA-BF41-9DC7-8301BC486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E449C-A094-EC4D-8AAF-ECE8ED57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FDB96-F005-834B-B796-9E347CE2E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3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0370A2-8DC0-F041-A7AE-86C2F9C7A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4E904-72E9-844F-B1F2-ED79DA998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FB3AB-EC0E-1143-AAB0-F1F0379AE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FD04B-D3DC-204B-9E8F-B01368A68C85}" type="datetimeFigureOut">
              <a:rPr lang="en-US" smtClean="0"/>
              <a:t>6/26/23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EC752-0C1B-094E-8130-79079AC3F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E1D69-9BA0-F340-ACCE-114C12701F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BED0A-A6DD-0E40-9CA6-3CED488A9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5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88C1B3F4-3C47-AD41-862B-C88C9BA0B3DB}"/>
              </a:ext>
            </a:extLst>
          </p:cNvPr>
          <p:cNvGrpSpPr/>
          <p:nvPr/>
        </p:nvGrpSpPr>
        <p:grpSpPr>
          <a:xfrm>
            <a:off x="631030" y="81165"/>
            <a:ext cx="10929939" cy="6695668"/>
            <a:chOff x="0" y="-1"/>
            <a:chExt cx="10929939" cy="6695668"/>
          </a:xfrm>
        </p:grpSpPr>
        <p:pic>
          <p:nvPicPr>
            <p:cNvPr id="5" name="Picture 4" descr="A picture containing cloud, sky, painting, art&#10;&#10;Description automatically generated">
              <a:extLst>
                <a:ext uri="{FF2B5EF4-FFF2-40B4-BE49-F238E27FC236}">
                  <a16:creationId xmlns:a16="http://schemas.microsoft.com/office/drawing/2014/main" id="{9FD30993-FB1A-E04C-B6EA-003883FB34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alphaModFix amt="8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8958263" cy="6110892"/>
            </a:xfrm>
            <a:prstGeom prst="rect">
              <a:avLst/>
            </a:prstGeom>
          </p:spPr>
        </p:pic>
        <p:pic>
          <p:nvPicPr>
            <p:cNvPr id="7" name="Picture 6" descr="A picture containing text, font, logo, emblem&#10;&#10;Description automatically generated">
              <a:extLst>
                <a:ext uri="{FF2B5EF4-FFF2-40B4-BE49-F238E27FC236}">
                  <a16:creationId xmlns:a16="http://schemas.microsoft.com/office/drawing/2014/main" id="{AC1F218E-893B-4A4F-9DFA-37FB651931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75000"/>
            </a:blip>
            <a:stretch>
              <a:fillRect/>
            </a:stretch>
          </p:blipFill>
          <p:spPr>
            <a:xfrm>
              <a:off x="9105559" y="22481"/>
              <a:ext cx="1531459" cy="178386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8F62EF5-0A93-9546-82F8-2EE656A963C9}"/>
                </a:ext>
              </a:extLst>
            </p:cNvPr>
            <p:cNvSpPr txBox="1"/>
            <p:nvPr/>
          </p:nvSpPr>
          <p:spPr>
            <a:xfrm>
              <a:off x="0" y="6110892"/>
              <a:ext cx="63995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26–30 Jun 2023 Helsingborg, Sweden</a:t>
              </a:r>
            </a:p>
          </p:txBody>
        </p:sp>
        <p:pic>
          <p:nvPicPr>
            <p:cNvPr id="9" name="Picture 8" descr="A colorful lines on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D463583F-FFED-9F40-BBEE-B6D84149E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8336404" y="3871875"/>
              <a:ext cx="3069770" cy="1020763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8163BA2-D857-2D44-AAB3-C2E34374D7D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110892"/>
              <a:ext cx="109299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D00A7DF-A7FD-9144-AEBD-63EE3D2CA52E}"/>
                </a:ext>
              </a:extLst>
            </p:cNvPr>
            <p:cNvSpPr/>
            <p:nvPr/>
          </p:nvSpPr>
          <p:spPr>
            <a:xfrm>
              <a:off x="1" y="-1"/>
              <a:ext cx="10929938" cy="66956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A1FBAFD-0875-6541-A56D-552EE551C7F6}"/>
              </a:ext>
            </a:extLst>
          </p:cNvPr>
          <p:cNvSpPr txBox="1"/>
          <p:nvPr/>
        </p:nvSpPr>
        <p:spPr>
          <a:xfrm>
            <a:off x="631029" y="807518"/>
            <a:ext cx="899009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650" dirty="0">
                <a:effectLst/>
              </a:rPr>
              <a:t>Holmganga: CLASH Workshop 2023</a:t>
            </a:r>
            <a:endParaRPr lang="en-US" sz="46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76A1F-9F07-6F45-9A19-8D72A1CB2272}"/>
              </a:ext>
            </a:extLst>
          </p:cNvPr>
          <p:cNvSpPr txBox="1"/>
          <p:nvPr/>
        </p:nvSpPr>
        <p:spPr>
          <a:xfrm>
            <a:off x="7507996" y="1841647"/>
            <a:ext cx="2109873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– Sumit Basu</a:t>
            </a:r>
          </a:p>
        </p:txBody>
      </p:sp>
    </p:spTree>
    <p:extLst>
      <p:ext uri="{BB962C8B-B14F-4D97-AF65-F5344CB8AC3E}">
        <p14:creationId xmlns:p14="http://schemas.microsoft.com/office/powerpoint/2010/main" val="57107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146B9B-8B25-A14B-BB14-D10335619AE9}"/>
              </a:ext>
            </a:extLst>
          </p:cNvPr>
          <p:cNvSpPr txBox="1"/>
          <p:nvPr/>
        </p:nvSpPr>
        <p:spPr>
          <a:xfrm>
            <a:off x="571500" y="442912"/>
            <a:ext cx="107414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History</a:t>
            </a:r>
          </a:p>
        </p:txBody>
      </p:sp>
      <p:pic>
        <p:nvPicPr>
          <p:cNvPr id="10" name="Picture 9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485B5EA1-0072-E04C-A85C-CAF05EFF2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640" y="399817"/>
            <a:ext cx="2700436" cy="30291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9B15E6-C97A-1F4F-AFD8-1D5AC70881F5}"/>
              </a:ext>
            </a:extLst>
          </p:cNvPr>
          <p:cNvSpPr txBox="1"/>
          <p:nvPr/>
        </p:nvSpPr>
        <p:spPr>
          <a:xfrm>
            <a:off x="5214839" y="399817"/>
            <a:ext cx="6486525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44E6"/>
                </a:solidFill>
              </a:rPr>
              <a:t>The term </a:t>
            </a:r>
            <a:r>
              <a:rPr lang="en-US" dirty="0">
                <a:solidFill>
                  <a:srgbClr val="FF0000"/>
                </a:solidFill>
              </a:rPr>
              <a:t>"</a:t>
            </a:r>
            <a:r>
              <a:rPr lang="en-US" dirty="0" err="1">
                <a:solidFill>
                  <a:srgbClr val="FF0000"/>
                </a:solidFill>
              </a:rPr>
              <a:t>holmganga</a:t>
            </a:r>
            <a:r>
              <a:rPr lang="en-US" dirty="0">
                <a:solidFill>
                  <a:srgbClr val="FF0000"/>
                </a:solidFill>
              </a:rPr>
              <a:t>"</a:t>
            </a:r>
            <a:r>
              <a:rPr lang="en-US" dirty="0">
                <a:solidFill>
                  <a:srgbClr val="0044E6"/>
                </a:solidFill>
              </a:rPr>
              <a:t> typically refers to an ancient Scandinavian practice of </a:t>
            </a:r>
            <a:r>
              <a:rPr lang="en-US" dirty="0"/>
              <a:t>settling disputes </a:t>
            </a:r>
            <a:r>
              <a:rPr lang="en-US" dirty="0">
                <a:solidFill>
                  <a:srgbClr val="0044E6"/>
                </a:solidFill>
              </a:rPr>
              <a:t>through a </a:t>
            </a:r>
            <a:r>
              <a:rPr lang="en-US" dirty="0"/>
              <a:t>duel or physical combat </a:t>
            </a:r>
            <a:r>
              <a:rPr lang="en-US" dirty="0">
                <a:solidFill>
                  <a:srgbClr val="0044E6"/>
                </a:solidFill>
              </a:rPr>
              <a:t>in an </a:t>
            </a:r>
            <a:r>
              <a:rPr lang="en-US" dirty="0"/>
              <a:t>island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2CACEE-24F7-1F4E-AAD8-A7F3FD395E2B}"/>
              </a:ext>
            </a:extLst>
          </p:cNvPr>
          <p:cNvSpPr/>
          <p:nvPr/>
        </p:nvSpPr>
        <p:spPr>
          <a:xfrm>
            <a:off x="2855659" y="2914649"/>
            <a:ext cx="1373441" cy="514351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1A619-7BBF-054C-A238-EE802B315C8E}"/>
              </a:ext>
            </a:extLst>
          </p:cNvPr>
          <p:cNvSpPr txBox="1"/>
          <p:nvPr/>
        </p:nvSpPr>
        <p:spPr>
          <a:xfrm>
            <a:off x="727741" y="3952549"/>
            <a:ext cx="2814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44E6"/>
                </a:solidFill>
              </a:rPr>
              <a:t>Vytautas</a:t>
            </a:r>
            <a:r>
              <a:rPr lang="en-US" dirty="0">
                <a:solidFill>
                  <a:srgbClr val="0044E6"/>
                </a:solidFill>
              </a:rPr>
              <a:t> </a:t>
            </a:r>
            <a:r>
              <a:rPr lang="en-US" dirty="0" err="1">
                <a:solidFill>
                  <a:srgbClr val="0044E6"/>
                </a:solidFill>
              </a:rPr>
              <a:t>Vislavicius</a:t>
            </a:r>
            <a:endParaRPr lang="en-US" dirty="0">
              <a:solidFill>
                <a:srgbClr val="0044E6"/>
              </a:solidFill>
            </a:endParaRPr>
          </a:p>
          <a:p>
            <a:r>
              <a:rPr lang="en-US" dirty="0" err="1"/>
              <a:t>Andrecia</a:t>
            </a:r>
            <a:r>
              <a:rPr lang="en-US" dirty="0"/>
              <a:t> Ramnath</a:t>
            </a:r>
          </a:p>
          <a:p>
            <a:r>
              <a:rPr lang="en-US" dirty="0"/>
              <a:t>Jarkko </a:t>
            </a:r>
            <a:r>
              <a:rPr lang="en-US" dirty="0" err="1"/>
              <a:t>Peuron</a:t>
            </a:r>
            <a:endParaRPr lang="en-US" dirty="0"/>
          </a:p>
          <a:p>
            <a:r>
              <a:rPr lang="en-US" dirty="0"/>
              <a:t>Sumit Basu</a:t>
            </a:r>
          </a:p>
          <a:p>
            <a:r>
              <a:rPr lang="en-US" dirty="0"/>
              <a:t>Adrian </a:t>
            </a:r>
            <a:r>
              <a:rPr lang="en-US" dirty="0" err="1"/>
              <a:t>Fereydon</a:t>
            </a:r>
            <a:r>
              <a:rPr lang="en-US" dirty="0"/>
              <a:t> </a:t>
            </a:r>
            <a:r>
              <a:rPr lang="en-US" dirty="0" err="1"/>
              <a:t>Nassirpour</a:t>
            </a:r>
            <a:endParaRPr lang="en-US" dirty="0"/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C4766FF5-1283-8942-8B71-25970796BF00}"/>
              </a:ext>
            </a:extLst>
          </p:cNvPr>
          <p:cNvSpPr/>
          <p:nvPr/>
        </p:nvSpPr>
        <p:spPr>
          <a:xfrm>
            <a:off x="5371830" y="1695685"/>
            <a:ext cx="466234" cy="10332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6F5C73-E1B4-264D-AD8C-26191538DC1B}"/>
              </a:ext>
            </a:extLst>
          </p:cNvPr>
          <p:cNvSpPr txBox="1"/>
          <p:nvPr/>
        </p:nvSpPr>
        <p:spPr>
          <a:xfrm>
            <a:off x="4959231" y="2848658"/>
            <a:ext cx="2656007" cy="923330"/>
          </a:xfrm>
          <a:prstGeom prst="rect">
            <a:avLst/>
          </a:prstGeom>
          <a:noFill/>
          <a:ln>
            <a:solidFill>
              <a:srgbClr val="0044E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Elite Hotel Marina Plaza,</a:t>
            </a:r>
          </a:p>
          <a:p>
            <a:r>
              <a:rPr lang="en-US" dirty="0"/>
              <a:t>Helsingborg, Sweden</a:t>
            </a:r>
          </a:p>
          <a:p>
            <a:r>
              <a:rPr lang="en-US" dirty="0"/>
              <a:t>(Close to sea)           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A336076D-BB09-1048-9956-120C9905E0E7}"/>
              </a:ext>
            </a:extLst>
          </p:cNvPr>
          <p:cNvSpPr/>
          <p:nvPr/>
        </p:nvSpPr>
        <p:spPr>
          <a:xfrm>
            <a:off x="9681892" y="1397795"/>
            <a:ext cx="466234" cy="10332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AC38F0-E046-3C48-BB16-51F16ABD8AE7}"/>
              </a:ext>
            </a:extLst>
          </p:cNvPr>
          <p:cNvSpPr txBox="1"/>
          <p:nvPr/>
        </p:nvSpPr>
        <p:spPr>
          <a:xfrm>
            <a:off x="8912467" y="2505670"/>
            <a:ext cx="2613216" cy="1477328"/>
          </a:xfrm>
          <a:prstGeom prst="rect">
            <a:avLst/>
          </a:prstGeom>
          <a:noFill/>
          <a:ln>
            <a:solidFill>
              <a:srgbClr val="0044E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physical combat </a:t>
            </a:r>
          </a:p>
          <a:p>
            <a:r>
              <a:rPr lang="en-US" dirty="0"/>
              <a:t>Physics discussions,</a:t>
            </a:r>
          </a:p>
          <a:p>
            <a:r>
              <a:rPr lang="en-US" dirty="0"/>
              <a:t>logics, innovative ideas</a:t>
            </a:r>
          </a:p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dialogues, pen, pencil, </a:t>
            </a:r>
            <a:br>
              <a:rPr lang="en-US" dirty="0"/>
            </a:br>
            <a:r>
              <a:rPr lang="en-US" dirty="0"/>
              <a:t>paper &amp; computer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F36B1E1-C7E4-E845-919F-F81B1E49376B}"/>
              </a:ext>
            </a:extLst>
          </p:cNvPr>
          <p:cNvCxnSpPr>
            <a:cxnSpLocks/>
          </p:cNvCxnSpPr>
          <p:nvPr/>
        </p:nvCxnSpPr>
        <p:spPr>
          <a:xfrm>
            <a:off x="8983907" y="2690336"/>
            <a:ext cx="1491988" cy="0"/>
          </a:xfrm>
          <a:prstGeom prst="line">
            <a:avLst/>
          </a:prstGeom>
          <a:ln w="19050">
            <a:solidFill>
              <a:srgbClr val="FF0000">
                <a:alpha val="98000"/>
              </a:srgb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6E78FA2-3817-C344-937B-A647DB5EB5B9}"/>
              </a:ext>
            </a:extLst>
          </p:cNvPr>
          <p:cNvGrpSpPr/>
          <p:nvPr/>
        </p:nvGrpSpPr>
        <p:grpSpPr>
          <a:xfrm>
            <a:off x="7100890" y="1498223"/>
            <a:ext cx="1198422" cy="3029184"/>
            <a:chOff x="7100890" y="1498223"/>
            <a:chExt cx="1198422" cy="3029184"/>
          </a:xfrm>
        </p:grpSpPr>
        <p:sp>
          <p:nvSpPr>
            <p:cNvPr id="27" name="Down Arrow 26">
              <a:extLst>
                <a:ext uri="{FF2B5EF4-FFF2-40B4-BE49-F238E27FC236}">
                  <a16:creationId xmlns:a16="http://schemas.microsoft.com/office/drawing/2014/main" id="{79EF41C3-7DD8-354B-AF68-A7E1C8E6C056}"/>
                </a:ext>
              </a:extLst>
            </p:cNvPr>
            <p:cNvSpPr/>
            <p:nvPr/>
          </p:nvSpPr>
          <p:spPr>
            <a:xfrm>
              <a:off x="7833078" y="1498223"/>
              <a:ext cx="466234" cy="302918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Pentagon 27">
              <a:extLst>
                <a:ext uri="{FF2B5EF4-FFF2-40B4-BE49-F238E27FC236}">
                  <a16:creationId xmlns:a16="http://schemas.microsoft.com/office/drawing/2014/main" id="{FD7DBA0B-D115-9546-8A61-31434296C193}"/>
                </a:ext>
              </a:extLst>
            </p:cNvPr>
            <p:cNvSpPr/>
            <p:nvPr/>
          </p:nvSpPr>
          <p:spPr>
            <a:xfrm>
              <a:off x="7100890" y="1498223"/>
              <a:ext cx="1057275" cy="197462"/>
            </a:xfrm>
            <a:prstGeom prst="homePlate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B600BA1C-3C10-3F4A-BD32-69D4E6D9FE85}"/>
              </a:ext>
            </a:extLst>
          </p:cNvPr>
          <p:cNvSpPr txBox="1"/>
          <p:nvPr/>
        </p:nvSpPr>
        <p:spPr>
          <a:xfrm>
            <a:off x="3986656" y="4686298"/>
            <a:ext cx="4463210" cy="1754326"/>
          </a:xfrm>
          <a:prstGeom prst="rect">
            <a:avLst/>
          </a:prstGeom>
          <a:noFill/>
          <a:ln>
            <a:solidFill>
              <a:srgbClr val="0044E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 HEP, we all have our own (strong) biases,</a:t>
            </a:r>
          </a:p>
          <a:p>
            <a:r>
              <a:rPr lang="en-US" dirty="0"/>
              <a:t>weaknesses &amp; strengths, </a:t>
            </a:r>
          </a:p>
          <a:p>
            <a:r>
              <a:rPr lang="en-US" dirty="0"/>
              <a:t>+ Some unknowns</a:t>
            </a:r>
            <a:br>
              <a:rPr lang="en-US" dirty="0"/>
            </a:br>
            <a:r>
              <a:rPr lang="en-US" dirty="0"/>
              <a:t>+ Some areas where we dare to ask questions</a:t>
            </a:r>
          </a:p>
          <a:p>
            <a:r>
              <a:rPr lang="en-US" dirty="0"/>
              <a:t>+ Some hidden great ideas</a:t>
            </a:r>
          </a:p>
          <a:p>
            <a:r>
              <a:rPr lang="en-US" dirty="0"/>
              <a:t>+ …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BFD578B-E4E8-4A47-8CC8-873B199AD071}"/>
              </a:ext>
            </a:extLst>
          </p:cNvPr>
          <p:cNvSpPr txBox="1"/>
          <p:nvPr/>
        </p:nvSpPr>
        <p:spPr>
          <a:xfrm>
            <a:off x="8804256" y="4691147"/>
            <a:ext cx="3416320" cy="1709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0" i="0" u="none" strike="noStrike" dirty="0">
                <a:solidFill>
                  <a:schemeClr val="bg1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</a:rPr>
              <a:t>Jet quenching</a:t>
            </a:r>
            <a:endParaRPr lang="en-US" dirty="0">
              <a:solidFill>
                <a:schemeClr val="bg1"/>
              </a:solidFill>
              <a:highlight>
                <a:srgbClr val="800000"/>
              </a:highlight>
            </a:endParaRPr>
          </a:p>
          <a:p>
            <a:pPr>
              <a:lnSpc>
                <a:spcPct val="150000"/>
              </a:lnSpc>
            </a:pPr>
            <a:r>
              <a:rPr lang="en-US" sz="1800" b="0" i="0" u="none" strike="noStrike" dirty="0">
                <a:solidFill>
                  <a:schemeClr val="bg1"/>
                </a:solidFill>
                <a:effectLst/>
                <a:highlight>
                  <a:srgbClr val="000080"/>
                </a:highlight>
                <a:latin typeface="Arial" panose="020B0604020202020204" pitchFamily="34" charset="0"/>
              </a:rPr>
              <a:t>Particle production &amp; freeze-out</a:t>
            </a:r>
            <a:endParaRPr lang="en-US" dirty="0">
              <a:solidFill>
                <a:schemeClr val="bg1"/>
              </a:solidFill>
              <a:highlight>
                <a:srgbClr val="000080"/>
              </a:highlight>
            </a:endParaRPr>
          </a:p>
          <a:p>
            <a:pPr>
              <a:lnSpc>
                <a:spcPct val="150000"/>
              </a:lnSpc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Correlations &amp; fluctuations</a:t>
            </a:r>
            <a:endParaRPr lang="en-US" dirty="0">
              <a:highlight>
                <a:srgbClr val="FFFF00"/>
              </a:highlight>
            </a:endParaRPr>
          </a:p>
          <a:p>
            <a:pPr>
              <a:lnSpc>
                <a:spcPct val="150000"/>
              </a:lnSpc>
            </a:pPr>
            <a:r>
              <a:rPr lang="en-US" sz="1800" b="0" i="0" u="none" strike="noStrike" dirty="0">
                <a:solidFill>
                  <a:schemeClr val="bg1"/>
                </a:solidFill>
                <a:effectLst/>
                <a:highlight>
                  <a:srgbClr val="008000"/>
                </a:highlight>
                <a:latin typeface="Arial" panose="020B0604020202020204" pitchFamily="34" charset="0"/>
              </a:rPr>
              <a:t>CGC versus Lund strings</a:t>
            </a:r>
            <a:endParaRPr lang="en-US" dirty="0">
              <a:solidFill>
                <a:schemeClr val="bg1"/>
              </a:solidFill>
              <a:highlight>
                <a:srgbClr val="008000"/>
              </a:highlight>
            </a:endParaRPr>
          </a:p>
        </p:txBody>
      </p:sp>
      <p:sp>
        <p:nvSpPr>
          <p:cNvPr id="32" name="Left Brace 31">
            <a:extLst>
              <a:ext uri="{FF2B5EF4-FFF2-40B4-BE49-F238E27FC236}">
                <a16:creationId xmlns:a16="http://schemas.microsoft.com/office/drawing/2014/main" id="{E3376381-CB38-4E4D-988B-6306E810FC10}"/>
              </a:ext>
            </a:extLst>
          </p:cNvPr>
          <p:cNvSpPr/>
          <p:nvPr/>
        </p:nvSpPr>
        <p:spPr>
          <a:xfrm>
            <a:off x="8364138" y="4748612"/>
            <a:ext cx="462601" cy="1709571"/>
          </a:xfrm>
          <a:prstGeom prst="lef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2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7" grpId="0" animBg="1"/>
      <p:bldP spid="18" grpId="0" animBg="1"/>
      <p:bldP spid="20" grpId="0" animBg="1"/>
      <p:bldP spid="21" grpId="0" animBg="1"/>
      <p:bldP spid="30" grpId="0" animBg="1"/>
      <p:bldP spid="31" grpId="0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04E85123-1314-2A47-9A94-9A5B58A5E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0703" y="5900736"/>
            <a:ext cx="1565452" cy="82549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AAF257C-ED8E-2543-89BF-FED311701298}"/>
              </a:ext>
            </a:extLst>
          </p:cNvPr>
          <p:cNvSpPr txBox="1"/>
          <p:nvPr/>
        </p:nvSpPr>
        <p:spPr>
          <a:xfrm>
            <a:off x="571500" y="442912"/>
            <a:ext cx="2359941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Rule of the Game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FD34DFE-8903-244B-8736-C538CB632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60" y="5900736"/>
            <a:ext cx="1565452" cy="82549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F0B89A1-4394-BD46-8FD6-D3EC61AB4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338" y="5900737"/>
            <a:ext cx="1565452" cy="825498"/>
          </a:xfrm>
          <a:prstGeom prst="rect">
            <a:avLst/>
          </a:prstGeom>
        </p:spPr>
      </p:pic>
      <p:pic>
        <p:nvPicPr>
          <p:cNvPr id="6" name="Picture 5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0CB1C9EA-5601-7E48-A09F-CA9C0EC26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122" y="442912"/>
            <a:ext cx="8663162" cy="3381372"/>
          </a:xfrm>
          <a:prstGeom prst="rect">
            <a:avLst/>
          </a:prstGeom>
        </p:spPr>
      </p:pic>
      <p:pic>
        <p:nvPicPr>
          <p:cNvPr id="8" name="Picture 7" descr="A picture containing graphics, screenshot, art, colorfulness&#10;&#10;Description automatically generated">
            <a:extLst>
              <a:ext uri="{FF2B5EF4-FFF2-40B4-BE49-F238E27FC236}">
                <a16:creationId xmlns:a16="http://schemas.microsoft.com/office/drawing/2014/main" id="{3E4C4118-2EB7-F14A-BE31-DEAD3C5E03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47739">
            <a:off x="3835284" y="4507544"/>
            <a:ext cx="1905000" cy="635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36D3933-82C2-4E4A-8431-757C9FC2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1108" y="5900736"/>
            <a:ext cx="1565452" cy="825498"/>
          </a:xfrm>
          <a:prstGeom prst="rect">
            <a:avLst/>
          </a:prstGeom>
        </p:spPr>
      </p:pic>
      <p:pic>
        <p:nvPicPr>
          <p:cNvPr id="34" name="Picture 33" descr="A picture containing graphics, screenshot, art, colorfulness&#10;&#10;Description automatically generated">
            <a:extLst>
              <a:ext uri="{FF2B5EF4-FFF2-40B4-BE49-F238E27FC236}">
                <a16:creationId xmlns:a16="http://schemas.microsoft.com/office/drawing/2014/main" id="{99D1503A-D37A-4844-BA1F-437AC2FAA9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894572" y="4456111"/>
            <a:ext cx="1905000" cy="635000"/>
          </a:xfrm>
          <a:prstGeom prst="rect">
            <a:avLst/>
          </a:prstGeom>
        </p:spPr>
      </p:pic>
      <p:pic>
        <p:nvPicPr>
          <p:cNvPr id="35" name="Picture 34" descr="A picture containing graphics, screenshot, art, colorfulness&#10;&#10;Description automatically generated">
            <a:extLst>
              <a:ext uri="{FF2B5EF4-FFF2-40B4-BE49-F238E27FC236}">
                <a16:creationId xmlns:a16="http://schemas.microsoft.com/office/drawing/2014/main" id="{E1E4F634-EC34-1B45-882A-FD05A1A4E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560566" y="4456111"/>
            <a:ext cx="1905000" cy="635000"/>
          </a:xfrm>
          <a:prstGeom prst="rect">
            <a:avLst/>
          </a:prstGeom>
        </p:spPr>
      </p:pic>
      <p:pic>
        <p:nvPicPr>
          <p:cNvPr id="36" name="Picture 35" descr="A picture containing graphics, screenshot, art, colorfulness&#10;&#10;Description automatically generated">
            <a:extLst>
              <a:ext uri="{FF2B5EF4-FFF2-40B4-BE49-F238E27FC236}">
                <a16:creationId xmlns:a16="http://schemas.microsoft.com/office/drawing/2014/main" id="{428C1A93-3CDC-3F40-B8D8-E6A70A588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983429">
            <a:off x="9469118" y="4456112"/>
            <a:ext cx="1905000" cy="635000"/>
          </a:xfrm>
          <a:prstGeom prst="rect">
            <a:avLst/>
          </a:prstGeom>
        </p:spPr>
      </p:pic>
      <p:pic>
        <p:nvPicPr>
          <p:cNvPr id="13" name="Picture 12" descr="A picture containing clock&#10;&#10;Description automatically generated">
            <a:extLst>
              <a:ext uri="{FF2B5EF4-FFF2-40B4-BE49-F238E27FC236}">
                <a16:creationId xmlns:a16="http://schemas.microsoft.com/office/drawing/2014/main" id="{8596C5D2-9093-5747-810A-B038E88DC9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487822" y="4121856"/>
            <a:ext cx="1980360" cy="110900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61B46C8-8069-9B4C-92C6-1A4E3EFF7C60}"/>
              </a:ext>
            </a:extLst>
          </p:cNvPr>
          <p:cNvSpPr txBox="1"/>
          <p:nvPr/>
        </p:nvSpPr>
        <p:spPr>
          <a:xfrm>
            <a:off x="761993" y="5182646"/>
            <a:ext cx="186256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Second Part:</a:t>
            </a:r>
          </a:p>
          <a:p>
            <a:r>
              <a:rPr lang="en-US" dirty="0"/>
              <a:t>Summary &amp; Duels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119E0-596E-2E40-A047-64E5D4148E8C}"/>
              </a:ext>
            </a:extLst>
          </p:cNvPr>
          <p:cNvSpPr txBox="1"/>
          <p:nvPr/>
        </p:nvSpPr>
        <p:spPr>
          <a:xfrm>
            <a:off x="761993" y="1536619"/>
            <a:ext cx="164654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First Part:</a:t>
            </a:r>
          </a:p>
          <a:p>
            <a:r>
              <a:rPr lang="en-US" dirty="0"/>
              <a:t>Parallel Session</a:t>
            </a:r>
          </a:p>
        </p:txBody>
      </p:sp>
    </p:spTree>
    <p:extLst>
      <p:ext uri="{BB962C8B-B14F-4D97-AF65-F5344CB8AC3E}">
        <p14:creationId xmlns:p14="http://schemas.microsoft.com/office/powerpoint/2010/main" val="235962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EBFD578B-E4E8-4A47-8CC8-873B199AD071}"/>
              </a:ext>
            </a:extLst>
          </p:cNvPr>
          <p:cNvSpPr txBox="1"/>
          <p:nvPr/>
        </p:nvSpPr>
        <p:spPr>
          <a:xfrm>
            <a:off x="3532168" y="333459"/>
            <a:ext cx="3416320" cy="1709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0" i="0" u="none" strike="noStrike" dirty="0">
                <a:solidFill>
                  <a:schemeClr val="bg1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</a:rPr>
              <a:t>Jet quenching</a:t>
            </a:r>
            <a:endParaRPr lang="en-US" dirty="0">
              <a:solidFill>
                <a:schemeClr val="bg1"/>
              </a:solidFill>
              <a:highlight>
                <a:srgbClr val="800000"/>
              </a:highlight>
            </a:endParaRPr>
          </a:p>
          <a:p>
            <a:pPr>
              <a:lnSpc>
                <a:spcPct val="150000"/>
              </a:lnSpc>
            </a:pPr>
            <a:r>
              <a:rPr lang="en-US" sz="1800" b="0" i="0" u="none" strike="noStrike" dirty="0">
                <a:solidFill>
                  <a:schemeClr val="bg1"/>
                </a:solidFill>
                <a:effectLst/>
                <a:highlight>
                  <a:srgbClr val="000080"/>
                </a:highlight>
                <a:latin typeface="Arial" panose="020B0604020202020204" pitchFamily="34" charset="0"/>
              </a:rPr>
              <a:t>Particle production &amp; freeze-out</a:t>
            </a:r>
            <a:endParaRPr lang="en-US" dirty="0">
              <a:solidFill>
                <a:schemeClr val="bg1"/>
              </a:solidFill>
              <a:highlight>
                <a:srgbClr val="000080"/>
              </a:highlight>
            </a:endParaRPr>
          </a:p>
          <a:p>
            <a:pPr>
              <a:lnSpc>
                <a:spcPct val="150000"/>
              </a:lnSpc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Correlations &amp; fluctuations</a:t>
            </a:r>
            <a:endParaRPr lang="en-US" dirty="0">
              <a:highlight>
                <a:srgbClr val="FFFF00"/>
              </a:highlight>
            </a:endParaRPr>
          </a:p>
          <a:p>
            <a:pPr>
              <a:lnSpc>
                <a:spcPct val="150000"/>
              </a:lnSpc>
            </a:pPr>
            <a:r>
              <a:rPr lang="en-US" sz="1800" b="0" i="0" u="none" strike="noStrike" dirty="0">
                <a:solidFill>
                  <a:schemeClr val="bg1"/>
                </a:solidFill>
                <a:effectLst/>
                <a:highlight>
                  <a:srgbClr val="008000"/>
                </a:highlight>
                <a:latin typeface="Arial" panose="020B0604020202020204" pitchFamily="34" charset="0"/>
              </a:rPr>
              <a:t>CGC versus Lund strings</a:t>
            </a:r>
            <a:endParaRPr lang="en-US" dirty="0">
              <a:solidFill>
                <a:schemeClr val="bg1"/>
              </a:solidFill>
              <a:highlight>
                <a:srgbClr val="0080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269B77-D36F-FF44-B396-EAD786E8248A}"/>
              </a:ext>
            </a:extLst>
          </p:cNvPr>
          <p:cNvSpPr txBox="1"/>
          <p:nvPr/>
        </p:nvSpPr>
        <p:spPr>
          <a:xfrm>
            <a:off x="7338709" y="428624"/>
            <a:ext cx="4476418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Will be convened by assigned </a:t>
            </a:r>
            <a:br>
              <a:rPr lang="en-US" dirty="0"/>
            </a:br>
            <a:r>
              <a:rPr lang="en-US" dirty="0"/>
              <a:t>convenors</a:t>
            </a:r>
          </a:p>
          <a:p>
            <a:r>
              <a:rPr lang="en-US" dirty="0">
                <a:sym typeface="Wingdings" pitchFamily="2" charset="2"/>
              </a:rPr>
              <a:t> They could lead/trigger the discussions</a:t>
            </a:r>
          </a:p>
          <a:p>
            <a:r>
              <a:rPr lang="en-US" dirty="0">
                <a:sym typeface="Wingdings" pitchFamily="2" charset="2"/>
              </a:rPr>
              <a:t>But not limited to only their materials/topics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Participants are strongly encouraged to </a:t>
            </a:r>
          </a:p>
          <a:p>
            <a:r>
              <a:rPr lang="en-US" dirty="0">
                <a:sym typeface="Wingdings" pitchFamily="2" charset="2"/>
              </a:rPr>
              <a:t>take part/engage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Focus is to find good “clashing points”/two</a:t>
            </a:r>
          </a:p>
          <a:p>
            <a:r>
              <a:rPr lang="en-US" dirty="0">
                <a:sym typeface="Wingdings" pitchFamily="2" charset="2"/>
              </a:rPr>
              <a:t>side view/</a:t>
            </a:r>
            <a:r>
              <a:rPr lang="en-US" dirty="0" err="1">
                <a:sym typeface="Wingdings" pitchFamily="2" charset="2"/>
              </a:rPr>
              <a:t>Holmganga</a:t>
            </a:r>
            <a:r>
              <a:rPr lang="en-US" dirty="0">
                <a:sym typeface="Wingdings" pitchFamily="2" charset="2"/>
              </a:rPr>
              <a:t>  </a:t>
            </a:r>
          </a:p>
          <a:p>
            <a:r>
              <a:rPr lang="en-US" dirty="0">
                <a:sym typeface="Wingdings" pitchFamily="2" charset="2"/>
              </a:rPr>
              <a:t> Please don’t forget the Change my mind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questions (in your conference kit folder)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83E195-F952-A94F-AC37-EF80006BD523}"/>
              </a:ext>
            </a:extLst>
          </p:cNvPr>
          <p:cNvSpPr txBox="1"/>
          <p:nvPr/>
        </p:nvSpPr>
        <p:spPr>
          <a:xfrm>
            <a:off x="571500" y="442912"/>
            <a:ext cx="2359941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Rule of the Game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B6ECD5-DFC5-E242-A201-CBE96953471E}"/>
              </a:ext>
            </a:extLst>
          </p:cNvPr>
          <p:cNvSpPr txBox="1"/>
          <p:nvPr/>
        </p:nvSpPr>
        <p:spPr>
          <a:xfrm>
            <a:off x="761993" y="1536619"/>
            <a:ext cx="164654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First Part:</a:t>
            </a:r>
          </a:p>
          <a:p>
            <a:r>
              <a:rPr lang="en-US" dirty="0"/>
              <a:t>Parallel 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887CCA-6E40-E84A-9D48-B0C04C4B2B98}"/>
              </a:ext>
            </a:extLst>
          </p:cNvPr>
          <p:cNvSpPr txBox="1"/>
          <p:nvPr/>
        </p:nvSpPr>
        <p:spPr>
          <a:xfrm>
            <a:off x="761993" y="5182646"/>
            <a:ext cx="186256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Second Part:</a:t>
            </a:r>
          </a:p>
          <a:p>
            <a:r>
              <a:rPr lang="en-US" dirty="0"/>
              <a:t>Summary &amp; Duels</a:t>
            </a:r>
          </a:p>
        </p:txBody>
      </p:sp>
      <p:pic>
        <p:nvPicPr>
          <p:cNvPr id="25" name="Picture 24" descr="A picture containing clock&#10;&#10;Description automatically generated">
            <a:extLst>
              <a:ext uri="{FF2B5EF4-FFF2-40B4-BE49-F238E27FC236}">
                <a16:creationId xmlns:a16="http://schemas.microsoft.com/office/drawing/2014/main" id="{BDA58E27-6DEC-074D-8319-1B21DC6F2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883442" y="2874499"/>
            <a:ext cx="1980360" cy="11090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4D9B78-1B84-0944-9522-FC84E46511F8}"/>
              </a:ext>
            </a:extLst>
          </p:cNvPr>
          <p:cNvSpPr txBox="1"/>
          <p:nvPr/>
        </p:nvSpPr>
        <p:spPr>
          <a:xfrm>
            <a:off x="3058346" y="5182646"/>
            <a:ext cx="885742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olidFill>
                  <a:srgbClr val="0044E6"/>
                </a:solidFill>
              </a:rPr>
              <a:t>Each session convenor will summarize the main outcomes of the discussion (sessions)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olidFill>
                  <a:srgbClr val="0044E6"/>
                </a:solidFill>
              </a:rPr>
              <a:t>Any debatable ideas which came up during the discussion will be dueled over in a </a:t>
            </a:r>
            <a:r>
              <a:rPr lang="en-US" dirty="0" err="1">
                <a:solidFill>
                  <a:srgbClr val="0044E6"/>
                </a:solidFill>
              </a:rPr>
              <a:t>holmganga</a:t>
            </a:r>
            <a:endParaRPr lang="en-US" dirty="0">
              <a:solidFill>
                <a:srgbClr val="0044E6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olidFill>
                  <a:srgbClr val="0044E6"/>
                </a:solidFill>
              </a:rPr>
              <a:t> We also want to discuss the change my mind questions + new ideas/questions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13D3B9-8C90-DA45-ACDC-1754F6B9599D}"/>
              </a:ext>
            </a:extLst>
          </p:cNvPr>
          <p:cNvSpPr txBox="1"/>
          <p:nvPr/>
        </p:nvSpPr>
        <p:spPr>
          <a:xfrm>
            <a:off x="10058400" y="3929063"/>
            <a:ext cx="105054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Jarkko</a:t>
            </a:r>
          </a:p>
        </p:txBody>
      </p:sp>
    </p:spTree>
    <p:extLst>
      <p:ext uri="{BB962C8B-B14F-4D97-AF65-F5344CB8AC3E}">
        <p14:creationId xmlns:p14="http://schemas.microsoft.com/office/powerpoint/2010/main" val="36242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" grpId="0" animBg="1"/>
      <p:bldP spid="22" grpId="0" animBg="1"/>
      <p:bldP spid="24" grpId="0" animBg="1"/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DA83E195-F952-A94F-AC37-EF80006BD523}"/>
              </a:ext>
            </a:extLst>
          </p:cNvPr>
          <p:cNvSpPr txBox="1"/>
          <p:nvPr/>
        </p:nvSpPr>
        <p:spPr>
          <a:xfrm>
            <a:off x="571500" y="442912"/>
            <a:ext cx="2207014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What we expect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40085E-7434-4C4A-828E-DF642D2B1AF1}"/>
              </a:ext>
            </a:extLst>
          </p:cNvPr>
          <p:cNvSpPr txBox="1"/>
          <p:nvPr/>
        </p:nvSpPr>
        <p:spPr>
          <a:xfrm>
            <a:off x="3571875" y="742950"/>
            <a:ext cx="18830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Other conference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AE2192-320E-204A-BB5C-AA17D607D4C5}"/>
              </a:ext>
            </a:extLst>
          </p:cNvPr>
          <p:cNvSpPr txBox="1"/>
          <p:nvPr/>
        </p:nvSpPr>
        <p:spPr>
          <a:xfrm>
            <a:off x="7496175" y="742950"/>
            <a:ext cx="241976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Holmganga</a:t>
            </a:r>
            <a:r>
              <a:rPr lang="en-US" dirty="0"/>
              <a:t> Conference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C4E5B77-8BF7-ED4F-9234-40050ACD40D6}"/>
              </a:ext>
            </a:extLst>
          </p:cNvPr>
          <p:cNvCxnSpPr>
            <a:cxnSpLocks/>
          </p:cNvCxnSpPr>
          <p:nvPr/>
        </p:nvCxnSpPr>
        <p:spPr>
          <a:xfrm>
            <a:off x="6343650" y="673744"/>
            <a:ext cx="0" cy="2755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3074B5-22C1-4E4F-A67B-3C21D7B09C6D}"/>
              </a:ext>
            </a:extLst>
          </p:cNvPr>
          <p:cNvSpPr txBox="1"/>
          <p:nvPr/>
        </p:nvSpPr>
        <p:spPr>
          <a:xfrm>
            <a:off x="2263100" y="1443038"/>
            <a:ext cx="3661452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We promote our work though</a:t>
            </a:r>
          </a:p>
          <a:p>
            <a:r>
              <a:rPr lang="en-US" dirty="0"/>
              <a:t>Talks/ poster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Limited time for interactions </a:t>
            </a:r>
            <a:br>
              <a:rPr lang="en-US" dirty="0"/>
            </a:br>
            <a:r>
              <a:rPr lang="en-US" dirty="0"/>
              <a:t>on other works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Afraid/shy to try challenging ideas</a:t>
            </a:r>
            <a:br>
              <a:rPr lang="en-US" dirty="0"/>
            </a:br>
            <a:r>
              <a:rPr lang="en-US" dirty="0"/>
              <a:t>stick to biases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AC29AA-778C-234B-9F7D-379F321848A7}"/>
              </a:ext>
            </a:extLst>
          </p:cNvPr>
          <p:cNvSpPr txBox="1"/>
          <p:nvPr/>
        </p:nvSpPr>
        <p:spPr>
          <a:xfrm>
            <a:off x="7073225" y="1443038"/>
            <a:ext cx="3973139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Here we promote which is untold</a:t>
            </a:r>
            <a:br>
              <a:rPr lang="en-US" dirty="0"/>
            </a:br>
            <a:r>
              <a:rPr lang="en-US" dirty="0"/>
              <a:t>Some extreme ideas, views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Full conference is open to discussion</a:t>
            </a:r>
            <a:br>
              <a:rPr lang="en-US" dirty="0"/>
            </a:br>
            <a:r>
              <a:rPr lang="en-US" dirty="0"/>
              <a:t>engaging debatable thoughts</a:t>
            </a:r>
            <a:br>
              <a:rPr lang="en-US" dirty="0"/>
            </a:br>
            <a:r>
              <a:rPr lang="en-US" dirty="0"/>
              <a:t>Afraid/shy to try challenging ideas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Encourage to be </a:t>
            </a:r>
            <a:r>
              <a:rPr lang="en-US" dirty="0" err="1"/>
              <a:t>clashy</a:t>
            </a:r>
            <a:r>
              <a:rPr lang="en-US" dirty="0"/>
              <a:t>/ask questions</a:t>
            </a:r>
          </a:p>
          <a:p>
            <a:r>
              <a:rPr lang="en-US" dirty="0"/>
              <a:t>Be a ”</a:t>
            </a:r>
            <a:r>
              <a:rPr lang="en-US" dirty="0" err="1"/>
              <a:t>Holmgangers</a:t>
            </a:r>
            <a:r>
              <a:rPr lang="en-US" dirty="0"/>
              <a:t>” !!!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636D2F-A0E8-1145-8647-D05758D3D00F}"/>
              </a:ext>
            </a:extLst>
          </p:cNvPr>
          <p:cNvSpPr txBox="1"/>
          <p:nvPr/>
        </p:nvSpPr>
        <p:spPr>
          <a:xfrm>
            <a:off x="571500" y="4043363"/>
            <a:ext cx="1004268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We want to jolt down the possible ideas, doubts and try to come with some write up after this workshop 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Of course, with your help!!!</a:t>
            </a:r>
          </a:p>
          <a:p>
            <a:r>
              <a:rPr lang="en-US" dirty="0"/>
              <a:t> Hope that will be food for thoughts for upcoming 5-10 years for this field.</a:t>
            </a:r>
          </a:p>
          <a:p>
            <a:r>
              <a:rPr lang="en-US" dirty="0"/>
              <a:t>Possibilities for new collaborations for longer term to try some new ideas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70B7E6-EC24-6B42-8B0D-00974EA9E07D}"/>
              </a:ext>
            </a:extLst>
          </p:cNvPr>
          <p:cNvSpPr txBox="1"/>
          <p:nvPr/>
        </p:nvSpPr>
        <p:spPr>
          <a:xfrm>
            <a:off x="571500" y="5643563"/>
            <a:ext cx="33262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 Ask us!!! Lanyard (organizers)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138E28-C428-9A41-A606-58406D5C516D}"/>
              </a:ext>
            </a:extLst>
          </p:cNvPr>
          <p:cNvSpPr txBox="1"/>
          <p:nvPr/>
        </p:nvSpPr>
        <p:spPr>
          <a:xfrm>
            <a:off x="4404347" y="5628026"/>
            <a:ext cx="997389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Andy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FF765A-ADB6-1444-8E3B-412B6283306E}"/>
              </a:ext>
            </a:extLst>
          </p:cNvPr>
          <p:cNvSpPr txBox="1"/>
          <p:nvPr/>
        </p:nvSpPr>
        <p:spPr>
          <a:xfrm>
            <a:off x="9453922" y="5868950"/>
            <a:ext cx="1335302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Enjoy!!!</a:t>
            </a:r>
          </a:p>
        </p:txBody>
      </p:sp>
    </p:spTree>
    <p:extLst>
      <p:ext uri="{BB962C8B-B14F-4D97-AF65-F5344CB8AC3E}">
        <p14:creationId xmlns:p14="http://schemas.microsoft.com/office/powerpoint/2010/main" val="384366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9" grpId="0" animBg="1"/>
      <p:bldP spid="16" grpId="0" animBg="1"/>
      <p:bldP spid="11" grpId="0" animBg="1"/>
      <p:bldP spid="12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2228</TotalTime>
  <Words>436</Words>
  <Application>Microsoft Macintosh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Sumit Basu</dc:creator>
  <cp:lastModifiedBy>Andrea Ramnath</cp:lastModifiedBy>
  <cp:revision>4</cp:revision>
  <dcterms:created xsi:type="dcterms:W3CDTF">2023-06-24T22:58:25Z</dcterms:created>
  <dcterms:modified xsi:type="dcterms:W3CDTF">2023-06-26T12:15:55Z</dcterms:modified>
</cp:coreProperties>
</file>