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263" r:id="rId5"/>
    <p:sldId id="509" r:id="rId6"/>
    <p:sldId id="510" r:id="rId7"/>
    <p:sldId id="512" r:id="rId8"/>
    <p:sldId id="513" r:id="rId9"/>
    <p:sldId id="514" r:id="rId10"/>
    <p:sldId id="543" r:id="rId11"/>
    <p:sldId id="524" r:id="rId12"/>
    <p:sldId id="511" r:id="rId13"/>
    <p:sldId id="515" r:id="rId14"/>
    <p:sldId id="516" r:id="rId15"/>
    <p:sldId id="517" r:id="rId16"/>
    <p:sldId id="520" r:id="rId17"/>
    <p:sldId id="521" r:id="rId18"/>
    <p:sldId id="519" r:id="rId19"/>
    <p:sldId id="523" r:id="rId20"/>
    <p:sldId id="525" r:id="rId21"/>
    <p:sldId id="544" r:id="rId22"/>
    <p:sldId id="547" r:id="rId23"/>
    <p:sldId id="527" r:id="rId24"/>
    <p:sldId id="528" r:id="rId25"/>
    <p:sldId id="529" r:id="rId26"/>
    <p:sldId id="545" r:id="rId27"/>
    <p:sldId id="548" r:id="rId28"/>
    <p:sldId id="550" r:id="rId29"/>
    <p:sldId id="532" r:id="rId30"/>
    <p:sldId id="533" r:id="rId31"/>
    <p:sldId id="534" r:id="rId32"/>
    <p:sldId id="535" r:id="rId33"/>
    <p:sldId id="538" r:id="rId34"/>
    <p:sldId id="536" r:id="rId35"/>
    <p:sldId id="537" r:id="rId36"/>
    <p:sldId id="539" r:id="rId37"/>
    <p:sldId id="540" r:id="rId38"/>
    <p:sldId id="541" r:id="rId39"/>
    <p:sldId id="546" r:id="rId40"/>
    <p:sldId id="549" r:id="rId41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N\sriebe" initials="C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28" autoAdjust="0"/>
    <p:restoredTop sz="96943" autoAdjust="0"/>
  </p:normalViewPr>
  <p:slideViewPr>
    <p:cSldViewPr snapToObjects="1" showGuides="1">
      <p:cViewPr varScale="1">
        <p:scale>
          <a:sx n="148" d="100"/>
          <a:sy n="148" d="100"/>
        </p:scale>
        <p:origin x="138" y="55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image" Target="../media/image40.emf"/><Relationship Id="rId4" Type="http://schemas.openxmlformats.org/officeDocument/2006/relationships/image" Target="../media/image43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image" Target="../media/image33.emf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image" Target="../media/image22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7474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Todesco, G. Vallone, P. Ferracin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Todesco, G. Vallone, P. Ferracin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Todesco, G. Vallone, P. Ferracin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E. Todesco, G. Vallone, P. Ferracin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E. Todesco, G. Vallone, P. Ferracin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E. Todesco, G. Vallone, P. Ferracin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E. Todesco, G. Vallone, P. Ferracin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E. Todesco, G. Vallone, P. Ferracin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823" y="4583140"/>
            <a:ext cx="518873" cy="51027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26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e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0" Type="http://schemas.openxmlformats.org/officeDocument/2006/relationships/image" Target="../media/image25.emf"/><Relationship Id="rId4" Type="http://schemas.openxmlformats.org/officeDocument/2006/relationships/image" Target="../media/image22.emf"/><Relationship Id="rId9" Type="http://schemas.openxmlformats.org/officeDocument/2006/relationships/oleObject" Target="../embeddings/oleObject1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2.e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30.emf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32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4.e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0" Type="http://schemas.openxmlformats.org/officeDocument/2006/relationships/image" Target="../media/image31.emf"/><Relationship Id="rId4" Type="http://schemas.openxmlformats.org/officeDocument/2006/relationships/image" Target="../media/image33.emf"/><Relationship Id="rId9" Type="http://schemas.openxmlformats.org/officeDocument/2006/relationships/oleObject" Target="../embeddings/oleObject27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hyperlink" Target="https://ieeexplore.ieee.org/document/5153104" TargetMode="External"/><Relationship Id="rId7" Type="http://schemas.openxmlformats.org/officeDocument/2006/relationships/image" Target="../media/image36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35.emf"/><Relationship Id="rId4" Type="http://schemas.openxmlformats.org/officeDocument/2006/relationships/oleObject" Target="../embeddings/oleObject2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1590372" TargetMode="Externa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9.png"/><Relationship Id="rId5" Type="http://schemas.openxmlformats.org/officeDocument/2006/relationships/image" Target="../media/image38.emf"/><Relationship Id="rId4" Type="http://schemas.openxmlformats.org/officeDocument/2006/relationships/oleObject" Target="../embeddings/oleObject3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1.emf"/><Relationship Id="rId11" Type="http://schemas.openxmlformats.org/officeDocument/2006/relationships/image" Target="../media/image44.emf"/><Relationship Id="rId5" Type="http://schemas.openxmlformats.org/officeDocument/2006/relationships/oleObject" Target="../embeddings/oleObject33.bin"/><Relationship Id="rId10" Type="http://schemas.openxmlformats.org/officeDocument/2006/relationships/image" Target="../media/image43.emf"/><Relationship Id="rId4" Type="http://schemas.openxmlformats.org/officeDocument/2006/relationships/image" Target="../media/image40.emf"/><Relationship Id="rId9" Type="http://schemas.openxmlformats.org/officeDocument/2006/relationships/oleObject" Target="../embeddings/oleObject35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e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12" Type="http://schemas.openxmlformats.org/officeDocument/2006/relationships/image" Target="../media/image4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5.emf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47.emf"/><Relationship Id="rId4" Type="http://schemas.openxmlformats.org/officeDocument/2006/relationships/image" Target="../media/image33.emf"/><Relationship Id="rId9" Type="http://schemas.openxmlformats.org/officeDocument/2006/relationships/oleObject" Target="../embeddings/oleObject39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oleObject" Target="../embeddings/oleObject41.bin"/><Relationship Id="rId7" Type="http://schemas.openxmlformats.org/officeDocument/2006/relationships/image" Target="../media/image50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52.png"/><Relationship Id="rId4" Type="http://schemas.openxmlformats.org/officeDocument/2006/relationships/image" Target="../media/image49.emf"/><Relationship Id="rId9" Type="http://schemas.openxmlformats.org/officeDocument/2006/relationships/image" Target="../media/image5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54.png"/><Relationship Id="rId4" Type="http://schemas.openxmlformats.org/officeDocument/2006/relationships/image" Target="../media/image53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eeexplore.ieee.org/document/6915845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12.png"/><Relationship Id="rId10" Type="http://schemas.openxmlformats.org/officeDocument/2006/relationships/image" Target="../media/image8.emf"/><Relationship Id="rId4" Type="http://schemas.openxmlformats.org/officeDocument/2006/relationships/image" Target="../media/image5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eeexplore.ieee.org/document/6092453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-ieee-org.ezproxy.cern.ch/document/9361140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eeexplore.ieee.org/document/233677" TargetMode="External"/><Relationship Id="rId4" Type="http://schemas.openxmlformats.org/officeDocument/2006/relationships/image" Target="../media/image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eeexplore.ieee.org/document/7384699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png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71600" y="2139702"/>
            <a:ext cx="7200000" cy="965448"/>
          </a:xfrm>
        </p:spPr>
        <p:txBody>
          <a:bodyPr/>
          <a:lstStyle/>
          <a:p>
            <a:r>
              <a:rPr lang="en-US" b="0" dirty="0" smtClean="0">
                <a:solidFill>
                  <a:schemeClr val="tx1"/>
                </a:solidFill>
                <a:latin typeface="Times"/>
                <a:cs typeface="Times"/>
              </a:rPr>
              <a:t>Analytical estimates of stress due to electromagnetic forces in sector dipoles</a:t>
            </a:r>
            <a:endParaRPr lang="en-GB" b="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539552" y="3579862"/>
            <a:ext cx="7632848" cy="840883"/>
          </a:xfrm>
        </p:spPr>
        <p:txBody>
          <a:bodyPr>
            <a:no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Times"/>
                <a:cs typeface="Times"/>
              </a:rPr>
              <a:t>E. </a:t>
            </a:r>
            <a:r>
              <a:rPr lang="en-GB" sz="1600" dirty="0" smtClean="0">
                <a:solidFill>
                  <a:schemeClr val="tx1"/>
                </a:solidFill>
                <a:latin typeface="Times"/>
                <a:cs typeface="Times"/>
              </a:rPr>
              <a:t>Todesco (CERN</a:t>
            </a:r>
            <a:r>
              <a:rPr lang="en-GB" sz="1600" smtClean="0">
                <a:solidFill>
                  <a:schemeClr val="tx1"/>
                </a:solidFill>
                <a:latin typeface="Times"/>
                <a:cs typeface="Times"/>
              </a:rPr>
              <a:t>, </a:t>
            </a:r>
            <a:r>
              <a:rPr lang="en-GB" sz="1600" smtClean="0">
                <a:solidFill>
                  <a:schemeClr val="tx1"/>
                </a:solidFill>
                <a:latin typeface="Times"/>
                <a:cs typeface="Times"/>
              </a:rPr>
              <a:t>TE-MSC)</a:t>
            </a:r>
            <a:endParaRPr lang="en-GB" sz="1600" dirty="0" smtClean="0">
              <a:solidFill>
                <a:schemeClr val="tx1"/>
              </a:solidFill>
              <a:latin typeface="Times"/>
              <a:cs typeface="Times"/>
            </a:endParaRPr>
          </a:p>
          <a:p>
            <a:r>
              <a:rPr lang="en-GB" sz="1600" dirty="0" smtClean="0">
                <a:solidFill>
                  <a:schemeClr val="tx1"/>
                </a:solidFill>
                <a:latin typeface="Times"/>
                <a:cs typeface="Times"/>
              </a:rPr>
              <a:t>G</a:t>
            </a:r>
            <a:r>
              <a:rPr lang="en-GB" sz="1600" dirty="0" smtClean="0">
                <a:solidFill>
                  <a:schemeClr val="tx1"/>
                </a:solidFill>
                <a:latin typeface="Times"/>
                <a:cs typeface="Times"/>
              </a:rPr>
              <a:t>. </a:t>
            </a:r>
            <a:r>
              <a:rPr lang="en-GB" sz="1600" dirty="0" err="1" smtClean="0">
                <a:solidFill>
                  <a:schemeClr val="tx1"/>
                </a:solidFill>
                <a:latin typeface="Times"/>
                <a:cs typeface="Times"/>
              </a:rPr>
              <a:t>Vallone</a:t>
            </a:r>
            <a:r>
              <a:rPr lang="en-GB" sz="1600" dirty="0">
                <a:solidFill>
                  <a:schemeClr val="tx1"/>
                </a:solidFill>
                <a:latin typeface="Times"/>
                <a:cs typeface="Times"/>
              </a:rPr>
              <a:t> </a:t>
            </a:r>
            <a:r>
              <a:rPr lang="en-GB" sz="1600" dirty="0" smtClean="0">
                <a:solidFill>
                  <a:schemeClr val="tx1"/>
                </a:solidFill>
                <a:latin typeface="Times"/>
                <a:cs typeface="Times"/>
              </a:rPr>
              <a:t>and P. </a:t>
            </a:r>
            <a:r>
              <a:rPr lang="en-GB" sz="1600" dirty="0" err="1" smtClean="0">
                <a:solidFill>
                  <a:schemeClr val="tx1"/>
                </a:solidFill>
                <a:latin typeface="Times"/>
                <a:cs typeface="Times"/>
              </a:rPr>
              <a:t>Ferracin</a:t>
            </a:r>
            <a:r>
              <a:rPr lang="en-GB" sz="1600" dirty="0" smtClean="0">
                <a:solidFill>
                  <a:schemeClr val="tx1"/>
                </a:solidFill>
                <a:latin typeface="Times"/>
                <a:cs typeface="Times"/>
              </a:rPr>
              <a:t> (LBNL)</a:t>
            </a:r>
            <a:endParaRPr lang="fr-CH" sz="160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979712" y="4803998"/>
            <a:ext cx="6480000" cy="261938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CERN, 27 April 2023</a:t>
            </a:r>
            <a:endParaRPr lang="en-GB" b="0" i="0" dirty="0">
              <a:solidFill>
                <a:schemeClr val="bg2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AZIMUTHAL </a:t>
            </a: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ON THE BORE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practical units, one has</a:t>
            </a: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 for example for the LHC dipole,</a:t>
            </a: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is 50% larger than the 27 MPa magnetic pressure of 8.3 T 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Another case: the HL-LHC D1 dipole: 5.6 T magnet, 440 A/mm</a:t>
            </a:r>
            <a:r>
              <a:rPr lang="fr-CH" sz="18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150 mm aperture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2" indent="-342900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times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than the </a:t>
            </a:r>
            <a:r>
              <a:rPr lang="fr-CH" sz="14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fr-CH" sz="14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MPa magnetic pressure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5.6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Note that the dependence is different with respect to the radial stress: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instead of </a:t>
            </a:r>
            <a:r>
              <a:rPr lang="fr-CH" sz="1800" i="1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(coil width) we have </a:t>
            </a:r>
            <a:r>
              <a:rPr lang="fr-CH" sz="1800" i="1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(aperture radius)</a:t>
            </a:r>
          </a:p>
          <a:p>
            <a:endParaRPr lang="fr-CH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516005"/>
              </p:ext>
            </p:extLst>
          </p:nvPr>
        </p:nvGraphicFramePr>
        <p:xfrm>
          <a:off x="3924656" y="483518"/>
          <a:ext cx="422275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6" name="Equation" r:id="rId3" imgW="1930400" imgH="292100" progId="Equation.3">
                  <p:embed/>
                </p:oleObj>
              </mc:Choice>
              <mc:Fallback>
                <p:oleObj name="Equation" r:id="rId3" imgW="19304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656" y="483518"/>
                        <a:ext cx="4222750" cy="62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5970635"/>
              </p:ext>
            </p:extLst>
          </p:nvPr>
        </p:nvGraphicFramePr>
        <p:xfrm>
          <a:off x="4446944" y="1203598"/>
          <a:ext cx="4249737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7" name="Equation" r:id="rId5" imgW="1943100" imgH="292100" progId="Equation.3">
                  <p:embed/>
                </p:oleObj>
              </mc:Choice>
              <mc:Fallback>
                <p:oleObj name="Equation" r:id="rId5" imgW="19431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6944" y="1203598"/>
                        <a:ext cx="4249737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0673439"/>
              </p:ext>
            </p:extLst>
          </p:nvPr>
        </p:nvGraphicFramePr>
        <p:xfrm>
          <a:off x="3779912" y="2844337"/>
          <a:ext cx="4249737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8" name="Equation" r:id="rId7" imgW="1943100" imgH="292100" progId="Equation.3">
                  <p:embed/>
                </p:oleObj>
              </mc:Choice>
              <mc:Fallback>
                <p:oleObj name="Equation" r:id="rId7" imgW="19431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2844337"/>
                        <a:ext cx="4249737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2174168"/>
              </p:ext>
            </p:extLst>
          </p:nvPr>
        </p:nvGraphicFramePr>
        <p:xfrm>
          <a:off x="2659856" y="4413376"/>
          <a:ext cx="1417638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99" name="Equation" r:id="rId9" imgW="647700" imgH="292100" progId="Equation.3">
                  <p:embed/>
                </p:oleObj>
              </mc:Choice>
              <mc:Fallback>
                <p:oleObj name="Equation" r:id="rId9" imgW="6477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9856" y="4413376"/>
                        <a:ext cx="1417638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4403171"/>
              </p:ext>
            </p:extLst>
          </p:nvPr>
        </p:nvGraphicFramePr>
        <p:xfrm>
          <a:off x="5292080" y="4311298"/>
          <a:ext cx="1835150" cy="623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00" name="Equation" r:id="rId11" imgW="838200" imgH="292100" progId="Equation.3">
                  <p:embed/>
                </p:oleObj>
              </mc:Choice>
              <mc:Fallback>
                <p:oleObj name="Equation" r:id="rId11" imgW="8382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4311298"/>
                        <a:ext cx="1835150" cy="623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685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AZIMUTHAL </a:t>
            </a: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ON THE BORE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terms of magnetic pressure we can write</a:t>
            </a: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Wilson book, pg 52: </a:t>
            </a:r>
          </a:p>
          <a:p>
            <a:pPr lvl="1"/>
            <a:r>
              <a:rPr lang="en-US" sz="1600" i="1" dirty="0" smtClean="0">
                <a:latin typeface="Times"/>
                <a:cs typeface="Times"/>
              </a:rPr>
              <a:t>“Compressive </a:t>
            </a:r>
            <a:r>
              <a:rPr lang="en-US" sz="1600" dirty="0">
                <a:solidFill>
                  <a:schemeClr val="tx1"/>
                </a:solidFill>
                <a:latin typeface="Times"/>
                <a:cs typeface="Times"/>
              </a:rPr>
              <a:t>(what we call here azimuthal)</a:t>
            </a:r>
            <a:r>
              <a:rPr lang="en-US" sz="1600" i="1" dirty="0">
                <a:solidFill>
                  <a:schemeClr val="tx1"/>
                </a:solidFill>
                <a:latin typeface="Times"/>
                <a:cs typeface="Times"/>
              </a:rPr>
              <a:t> </a:t>
            </a:r>
            <a:r>
              <a:rPr lang="en-US" sz="1600" i="1" dirty="0">
                <a:latin typeface="Times"/>
                <a:cs typeface="Times"/>
              </a:rPr>
              <a:t>stress in the windings of dipoles can also be troublesome. Maximum stress occurs at the equator … An approximate value for the maximum stress may be found by assuming the stress to be uniform over the equator region, </a:t>
            </a:r>
            <a:r>
              <a:rPr lang="en-US" sz="1600" i="1" dirty="0" err="1">
                <a:latin typeface="Symbol" charset="2"/>
                <a:cs typeface="Symbol" charset="2"/>
              </a:rPr>
              <a:t>s</a:t>
            </a:r>
            <a:r>
              <a:rPr lang="en-US" sz="1600" i="1" baseline="-25000" dirty="0" err="1">
                <a:latin typeface="Times"/>
                <a:cs typeface="Times"/>
              </a:rPr>
              <a:t>y</a:t>
            </a:r>
            <a:r>
              <a:rPr lang="en-US" sz="1600" i="1" dirty="0">
                <a:latin typeface="Times"/>
                <a:cs typeface="Times"/>
              </a:rPr>
              <a:t>=</a:t>
            </a:r>
            <a:r>
              <a:rPr lang="en-US" sz="1600" i="1" dirty="0" err="1">
                <a:latin typeface="Times"/>
                <a:cs typeface="Times"/>
              </a:rPr>
              <a:t>F</a:t>
            </a:r>
            <a:r>
              <a:rPr lang="en-US" sz="1600" i="1" baseline="-25000" dirty="0" err="1">
                <a:latin typeface="Times"/>
                <a:cs typeface="Times"/>
              </a:rPr>
              <a:t>y</a:t>
            </a:r>
            <a:r>
              <a:rPr lang="en-US" sz="1600" i="1" dirty="0">
                <a:latin typeface="Times"/>
                <a:cs typeface="Times"/>
              </a:rPr>
              <a:t>/(b-a)</a:t>
            </a:r>
            <a:r>
              <a:rPr lang="en-US" sz="1600" i="1" dirty="0" smtClean="0">
                <a:latin typeface="Times"/>
                <a:cs typeface="Times"/>
              </a:rPr>
              <a:t>.</a:t>
            </a:r>
            <a:r>
              <a:rPr lang="en-US" sz="1600" dirty="0" smtClean="0">
                <a:latin typeface="Times"/>
                <a:cs typeface="Times"/>
              </a:rPr>
              <a:t> </a:t>
            </a:r>
            <a:r>
              <a:rPr lang="en-US" sz="1600" i="1" dirty="0">
                <a:latin typeface="Times"/>
                <a:cs typeface="Times"/>
              </a:rPr>
              <a:t>For a thin </a:t>
            </a:r>
            <a:r>
              <a:rPr lang="en-US" sz="1600" dirty="0">
                <a:latin typeface="Times"/>
                <a:cs typeface="Times"/>
              </a:rPr>
              <a:t>[</a:t>
            </a:r>
            <a:r>
              <a:rPr lang="en-US" sz="1600" dirty="0" err="1">
                <a:latin typeface="Times"/>
                <a:cs typeface="Times"/>
              </a:rPr>
              <a:t>cos</a:t>
            </a:r>
            <a:r>
              <a:rPr lang="en-US" sz="1600" dirty="0" err="1">
                <a:latin typeface="Symbol" charset="2"/>
                <a:cs typeface="Symbol" charset="2"/>
              </a:rPr>
              <a:t>q</a:t>
            </a:r>
            <a:r>
              <a:rPr lang="en-US" sz="1600" dirty="0">
                <a:latin typeface="Times"/>
                <a:cs typeface="Times"/>
              </a:rPr>
              <a:t>] </a:t>
            </a:r>
            <a:r>
              <a:rPr lang="en-US" sz="1600" i="1" dirty="0">
                <a:latin typeface="Times"/>
                <a:cs typeface="Times"/>
              </a:rPr>
              <a:t>winding we have ... </a:t>
            </a:r>
            <a:r>
              <a:rPr lang="en-US" sz="1600" i="1" dirty="0" err="1" smtClean="0">
                <a:latin typeface="Symbol" charset="2"/>
                <a:cs typeface="Symbol" charset="2"/>
              </a:rPr>
              <a:t>s</a:t>
            </a:r>
            <a:r>
              <a:rPr lang="en-US" sz="1600" i="1" baseline="-25000" dirty="0" err="1" smtClean="0">
                <a:latin typeface="Times"/>
                <a:cs typeface="Times"/>
              </a:rPr>
              <a:t>y</a:t>
            </a:r>
            <a:r>
              <a:rPr lang="en-US" sz="1600" i="1" dirty="0" smtClean="0">
                <a:latin typeface="Times"/>
                <a:cs typeface="Times"/>
              </a:rPr>
              <a:t>≈(</a:t>
            </a:r>
            <a:r>
              <a:rPr lang="en-US" sz="1600" i="1" dirty="0">
                <a:latin typeface="Times"/>
                <a:cs typeface="Times"/>
              </a:rPr>
              <a:t>B</a:t>
            </a:r>
            <a:r>
              <a:rPr lang="en-US" sz="1600" i="1" baseline="30000" dirty="0">
                <a:latin typeface="Times"/>
                <a:cs typeface="Times"/>
              </a:rPr>
              <a:t>2</a:t>
            </a:r>
            <a:r>
              <a:rPr lang="en-US" sz="1600" i="1" dirty="0">
                <a:latin typeface="Times"/>
                <a:cs typeface="Times"/>
              </a:rPr>
              <a:t>/2</a:t>
            </a:r>
            <a:r>
              <a:rPr lang="en-US" sz="1600" i="1" dirty="0">
                <a:latin typeface="Symbol" charset="2"/>
                <a:cs typeface="Symbol" charset="2"/>
              </a:rPr>
              <a:t>m</a:t>
            </a:r>
            <a:r>
              <a:rPr lang="en-US" sz="1600" i="1" baseline="-25000" dirty="0">
                <a:latin typeface="Times"/>
                <a:cs typeface="Times"/>
              </a:rPr>
              <a:t>0</a:t>
            </a:r>
            <a:r>
              <a:rPr lang="en-US" sz="1600" i="1" dirty="0">
                <a:latin typeface="Times"/>
                <a:cs typeface="Times"/>
              </a:rPr>
              <a:t>)4/3(a-1), </a:t>
            </a:r>
            <a:r>
              <a:rPr lang="en-US" sz="1600" i="1" dirty="0">
                <a:solidFill>
                  <a:srgbClr val="CA1100"/>
                </a:solidFill>
                <a:latin typeface="Times"/>
                <a:cs typeface="Times"/>
              </a:rPr>
              <a:t>which can greatly exceed the magnetic </a:t>
            </a:r>
            <a:r>
              <a:rPr lang="en-US" sz="1600" i="1" dirty="0" smtClean="0">
                <a:solidFill>
                  <a:srgbClr val="CA1100"/>
                </a:solidFill>
                <a:latin typeface="Times"/>
                <a:cs typeface="Times"/>
              </a:rPr>
              <a:t>pressure</a:t>
            </a:r>
            <a:r>
              <a:rPr lang="en-US" sz="1600" dirty="0">
                <a:latin typeface="Times"/>
                <a:cs typeface="Times"/>
              </a:rPr>
              <a:t>”</a:t>
            </a:r>
            <a:r>
              <a:rPr lang="fr-CH" sz="1600" dirty="0" smtClean="0">
                <a:solidFill>
                  <a:srgbClr val="CA1100"/>
                </a:solidFill>
                <a:latin typeface="Times"/>
                <a:cs typeface="Times"/>
              </a:rPr>
              <a:t> </a:t>
            </a:r>
            <a:endParaRPr lang="en-US" sz="1600" dirty="0" smtClean="0">
              <a:solidFill>
                <a:srgbClr val="CA1100"/>
              </a:solidFill>
              <a:latin typeface="Times"/>
              <a:cs typeface="Times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Times"/>
                <a:cs typeface="Times"/>
              </a:rPr>
              <a:t>Translated in our notation</a:t>
            </a:r>
            <a:endParaRPr lang="en-US" sz="1600" dirty="0">
              <a:solidFill>
                <a:schemeClr val="tx1"/>
              </a:solidFill>
              <a:latin typeface="Times"/>
              <a:cs typeface="Times"/>
            </a:endParaRPr>
          </a:p>
          <a:p>
            <a:pPr lvl="1"/>
            <a:endParaRPr lang="en-US" sz="1400" dirty="0" smtClean="0">
              <a:latin typeface="Times"/>
              <a:cs typeface="Times"/>
            </a:endParaRP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Times"/>
                <a:cs typeface="Times"/>
              </a:rPr>
              <a:t>Wilson does not make the sum of the azimuthal component, he divides the forces per quadrant per the coil width in a </a:t>
            </a:r>
            <a:r>
              <a:rPr lang="en-US" sz="1600" dirty="0" err="1" smtClean="0">
                <a:solidFill>
                  <a:schemeClr val="tx1"/>
                </a:solidFill>
                <a:latin typeface="Times"/>
                <a:cs typeface="Times"/>
              </a:rPr>
              <a:t>cos</a:t>
            </a:r>
            <a:r>
              <a:rPr lang="en-US" sz="160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q</a:t>
            </a:r>
            <a:r>
              <a:rPr lang="en-US" sz="1600" dirty="0" smtClean="0">
                <a:solidFill>
                  <a:schemeClr val="tx1"/>
                </a:solidFill>
                <a:latin typeface="Times"/>
                <a:cs typeface="Times"/>
              </a:rPr>
              <a:t> thin model</a:t>
            </a: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6495696"/>
              </p:ext>
            </p:extLst>
          </p:nvPr>
        </p:nvGraphicFramePr>
        <p:xfrm>
          <a:off x="4432155" y="987574"/>
          <a:ext cx="4445000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3" name="Equation" r:id="rId3" imgW="2032000" imgH="342900" progId="Equation.3">
                  <p:embed/>
                </p:oleObj>
              </mc:Choice>
              <mc:Fallback>
                <p:oleObj name="Equation" r:id="rId3" imgW="20320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2155" y="987574"/>
                        <a:ext cx="4445000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629297"/>
              </p:ext>
            </p:extLst>
          </p:nvPr>
        </p:nvGraphicFramePr>
        <p:xfrm>
          <a:off x="6789738" y="2932113"/>
          <a:ext cx="1390650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" name="Equation" r:id="rId5" imgW="635000" imgH="342900" progId="Equation.3">
                  <p:embed/>
                </p:oleObj>
              </mc:Choice>
              <mc:Fallback>
                <p:oleObj name="Equation" r:id="rId5" imgW="6350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9738" y="2932113"/>
                        <a:ext cx="1390650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9543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AZIMUTHAL </a:t>
            </a: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ON THE BORE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Consequences of this equation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 stress scales with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aperture, current density and field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 stress does not scale with </a:t>
            </a:r>
            <a:r>
              <a:rPr lang="fr-CH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400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!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principle the azimuthal stress can be reduced by using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coil width and less current density (less effective magnet)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this does not work for the radial stress</a:t>
            </a: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with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aperture can have significant azimuthal stress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in case of relatively low field (as HL-LHC D1)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aperture is 10% larger, the stress is 10% larger: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should not make magnets larger than needed</a:t>
            </a:r>
            <a:endParaRPr lang="fr-CH" sz="1800" dirty="0" smtClean="0">
              <a:solidFill>
                <a:schemeClr val="tx1"/>
              </a:solidFill>
              <a:latin typeface="Times"/>
              <a:cs typeface="Times"/>
            </a:endParaRPr>
          </a:p>
          <a:p>
            <a:endParaRPr lang="fr-CH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640454"/>
              </p:ext>
            </p:extLst>
          </p:nvPr>
        </p:nvGraphicFramePr>
        <p:xfrm>
          <a:off x="5796136" y="2571750"/>
          <a:ext cx="1917700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1" name="Equation" r:id="rId3" imgW="876300" imgH="342900" progId="Equation.3">
                  <p:embed/>
                </p:oleObj>
              </mc:Choice>
              <mc:Fallback>
                <p:oleObj name="Equation" r:id="rId3" imgW="8763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2571750"/>
                        <a:ext cx="1917700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7305102"/>
              </p:ext>
            </p:extLst>
          </p:nvPr>
        </p:nvGraphicFramePr>
        <p:xfrm>
          <a:off x="4618521" y="554240"/>
          <a:ext cx="422275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2" name="Equation" r:id="rId5" imgW="1930400" imgH="292100" progId="Equation.3">
                  <p:embed/>
                </p:oleObj>
              </mc:Choice>
              <mc:Fallback>
                <p:oleObj name="Equation" r:id="rId5" imgW="19304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18521" y="554240"/>
                        <a:ext cx="4222750" cy="623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780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AZIMUTHAL STRESS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the 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 of integrating the azimuthal component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force along a circular path?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it is said: it has no physical meaning </a:t>
            </a:r>
          </a:p>
          <a:p>
            <a:pPr marL="457200" lvl="1" indent="0">
              <a:buNone/>
            </a:pP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(you cannot sum vectors in polar coordinates) </a:t>
            </a:r>
          </a:p>
          <a:p>
            <a:pPr marL="457200" lvl="1" indent="0">
              <a:buNone/>
            </a:pP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it gives a good estimate of the midplane stress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(it is wrong but it works)</a:t>
            </a:r>
            <a:endParaRPr lang="fr-CH" sz="1000" i="1" dirty="0" smtClean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Indeed, </a:t>
            </a:r>
            <a:r>
              <a:rPr lang="fr-CH" sz="18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integral has a very precise physical meaning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Let us write the equations for stress in 2D polar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787961"/>
              </p:ext>
            </p:extLst>
          </p:nvPr>
        </p:nvGraphicFramePr>
        <p:xfrm>
          <a:off x="6111984" y="1074812"/>
          <a:ext cx="241776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6" name="Equation" r:id="rId3" imgW="1104900" imgH="330200" progId="Equation.3">
                  <p:embed/>
                </p:oleObj>
              </mc:Choice>
              <mc:Fallback>
                <p:oleObj name="Equation" r:id="rId3" imgW="11049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984" y="1074812"/>
                        <a:ext cx="2417763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107837"/>
              </p:ext>
            </p:extLst>
          </p:nvPr>
        </p:nvGraphicFramePr>
        <p:xfrm>
          <a:off x="2307745" y="3007612"/>
          <a:ext cx="3278187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7" name="Equation" r:id="rId5" imgW="1498600" imgH="342900" progId="Equation.3">
                  <p:embed/>
                </p:oleObj>
              </mc:Choice>
              <mc:Fallback>
                <p:oleObj name="Equation" r:id="rId5" imgW="14986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7745" y="3007612"/>
                        <a:ext cx="3278187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5397643"/>
              </p:ext>
            </p:extLst>
          </p:nvPr>
        </p:nvGraphicFramePr>
        <p:xfrm>
          <a:off x="2268538" y="3711575"/>
          <a:ext cx="32766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88" name="Equation" r:id="rId7" imgW="1498600" imgH="342900" progId="Equation.3">
                  <p:embed/>
                </p:oleObj>
              </mc:Choice>
              <mc:Fallback>
                <p:oleObj name="Equation" r:id="rId7" imgW="14986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3711575"/>
                        <a:ext cx="327660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737" y="2484152"/>
            <a:ext cx="2746608" cy="224948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5819384" y="4582798"/>
            <a:ext cx="322741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Coordinate system for radial and azimuthal stress</a:t>
            </a:r>
          </a:p>
        </p:txBody>
      </p:sp>
    </p:spTree>
    <p:extLst>
      <p:ext uri="{BB962C8B-B14F-4D97-AF65-F5344CB8AC3E}">
        <p14:creationId xmlns:p14="http://schemas.microsoft.com/office/powerpoint/2010/main" val="367675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AZIMUTHAL STRESS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Neglecting the shear stresses, one has</a:t>
            </a: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 integration of the second equation 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along a circular path gives</a:t>
            </a:r>
          </a:p>
          <a:p>
            <a:pPr marL="0" indent="0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Therefore this is the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accumulation of midplane stress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hypothesis that there are no shear stresses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polar coordinates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works well for a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sector coil, when the structure is very rigid and the coil slides along a 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concentric paths</a:t>
            </a:r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219797"/>
              </p:ext>
            </p:extLst>
          </p:nvPr>
        </p:nvGraphicFramePr>
        <p:xfrm>
          <a:off x="1259632" y="987574"/>
          <a:ext cx="38893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1" name="Equation" r:id="rId3" imgW="1778000" imgH="330200" progId="Equation.3">
                  <p:embed/>
                </p:oleObj>
              </mc:Choice>
              <mc:Fallback>
                <p:oleObj name="Equation" r:id="rId3" imgW="17780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987574"/>
                        <a:ext cx="388937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462437"/>
              </p:ext>
            </p:extLst>
          </p:nvPr>
        </p:nvGraphicFramePr>
        <p:xfrm>
          <a:off x="1275532" y="1712094"/>
          <a:ext cx="24447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2" name="Equation" r:id="rId5" imgW="1117600" imgH="330200" progId="Equation.3">
                  <p:embed/>
                </p:oleObj>
              </mc:Choice>
              <mc:Fallback>
                <p:oleObj name="Equation" r:id="rId5" imgW="11176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5532" y="1712094"/>
                        <a:ext cx="244475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630842"/>
              </p:ext>
            </p:extLst>
          </p:nvPr>
        </p:nvGraphicFramePr>
        <p:xfrm>
          <a:off x="2051720" y="3003798"/>
          <a:ext cx="241776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3" name="Equation" r:id="rId7" imgW="1104900" imgH="330200" progId="Equation.3">
                  <p:embed/>
                </p:oleObj>
              </mc:Choice>
              <mc:Fallback>
                <p:oleObj name="Equation" r:id="rId7" imgW="11049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3003798"/>
                        <a:ext cx="2417763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9901905"/>
              </p:ext>
            </p:extLst>
          </p:nvPr>
        </p:nvGraphicFramePr>
        <p:xfrm>
          <a:off x="5746323" y="553699"/>
          <a:ext cx="3278187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4" name="Equation" r:id="rId9" imgW="1498600" imgH="342900" progId="Equation.3">
                  <p:embed/>
                </p:oleObj>
              </mc:Choice>
              <mc:Fallback>
                <p:oleObj name="Equation" r:id="rId9" imgW="14986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6323" y="553699"/>
                        <a:ext cx="3278187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0554531"/>
              </p:ext>
            </p:extLst>
          </p:nvPr>
        </p:nvGraphicFramePr>
        <p:xfrm>
          <a:off x="5707116" y="1257662"/>
          <a:ext cx="32766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5" name="Equation" r:id="rId11" imgW="1498600" imgH="342900" progId="Equation.3">
                  <p:embed/>
                </p:oleObj>
              </mc:Choice>
              <mc:Fallback>
                <p:oleObj name="Equation" r:id="rId11" imgW="14986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7116" y="1257662"/>
                        <a:ext cx="327660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Multiply 4"/>
          <p:cNvSpPr/>
          <p:nvPr/>
        </p:nvSpPr>
        <p:spPr>
          <a:xfrm>
            <a:off x="5940152" y="1395492"/>
            <a:ext cx="576064" cy="594008"/>
          </a:xfrm>
          <a:prstGeom prst="mathMultiply">
            <a:avLst/>
          </a:prstGeom>
          <a:solidFill>
            <a:schemeClr val="accent4">
              <a:alpha val="3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Multiply 15"/>
          <p:cNvSpPr/>
          <p:nvPr/>
        </p:nvSpPr>
        <p:spPr>
          <a:xfrm>
            <a:off x="7668344" y="1393370"/>
            <a:ext cx="576064" cy="594008"/>
          </a:xfrm>
          <a:prstGeom prst="mathMultiply">
            <a:avLst/>
          </a:prstGeom>
          <a:solidFill>
            <a:schemeClr val="accent4">
              <a:alpha val="3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Multiply 16"/>
          <p:cNvSpPr/>
          <p:nvPr/>
        </p:nvSpPr>
        <p:spPr>
          <a:xfrm>
            <a:off x="7061518" y="627534"/>
            <a:ext cx="576064" cy="594008"/>
          </a:xfrm>
          <a:prstGeom prst="mathMultiply">
            <a:avLst/>
          </a:prstGeom>
          <a:solidFill>
            <a:schemeClr val="accent4">
              <a:alpha val="34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95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AZIMUTHAL </a:t>
            </a: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</a:t>
            </a:r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COIL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can integrate the azimuthal component along any circular path inside the sector coil </a:t>
            </a:r>
            <a:r>
              <a:rPr lang="fr-CH" sz="1400" dirty="0" smtClean="0">
                <a:solidFill>
                  <a:srgbClr val="008000"/>
                </a:solidFill>
                <a:latin typeface="Times"/>
                <a:cs typeface="Times"/>
              </a:rPr>
              <a:t>P. Fessia, </a:t>
            </a:r>
            <a:r>
              <a:rPr lang="fr-CH" sz="1400" dirty="0">
                <a:solidFill>
                  <a:srgbClr val="008000"/>
                </a:solidFill>
                <a:latin typeface="Times"/>
                <a:cs typeface="Times"/>
              </a:rPr>
              <a:t>et al., </a:t>
            </a:r>
            <a:r>
              <a:rPr lang="fr-CH" sz="1400" dirty="0">
                <a:solidFill>
                  <a:srgbClr val="008000"/>
                </a:solidFill>
                <a:latin typeface="Times"/>
                <a:cs typeface="Times"/>
                <a:hlinkClick r:id="rId3"/>
              </a:rPr>
              <a:t>IEEE Trans. Appl. Supercond. </a:t>
            </a:r>
            <a:r>
              <a:rPr lang="fr-CH" sz="1400" dirty="0" smtClean="0">
                <a:solidFill>
                  <a:srgbClr val="008000"/>
                </a:solidFill>
                <a:latin typeface="Times"/>
                <a:cs typeface="Times"/>
                <a:hlinkClick r:id="rId3"/>
              </a:rPr>
              <a:t>19</a:t>
            </a:r>
            <a:r>
              <a:rPr lang="fr-CH" sz="1400" dirty="0">
                <a:solidFill>
                  <a:srgbClr val="008000"/>
                </a:solidFill>
                <a:latin typeface="Times"/>
                <a:cs typeface="Times"/>
                <a:hlinkClick r:id="rId3"/>
              </a:rPr>
              <a:t> (</a:t>
            </a:r>
            <a:r>
              <a:rPr lang="fr-CH" sz="1400" dirty="0" smtClean="0">
                <a:solidFill>
                  <a:srgbClr val="008000"/>
                </a:solidFill>
                <a:latin typeface="Times"/>
                <a:cs typeface="Times"/>
                <a:hlinkClick r:id="rId3"/>
              </a:rPr>
              <a:t>2009) 1203-7</a:t>
            </a:r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Inside the coil, two counteracting effects: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Integration path becomes longer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 larger stress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Field decreases  smaller stress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The first effect is stronger, </a:t>
            </a:r>
          </a:p>
          <a:p>
            <a:pPr marL="0" indent="0">
              <a:buNone/>
            </a:pP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	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so stress increases inside the coil</a:t>
            </a:r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fr-CH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fr-CH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 (LHC dipole) the increase is 30%</a:t>
            </a: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2866971"/>
              </p:ext>
            </p:extLst>
          </p:nvPr>
        </p:nvGraphicFramePr>
        <p:xfrm>
          <a:off x="5867400" y="1779588"/>
          <a:ext cx="30543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8" name="Equation" r:id="rId4" imgW="1397000" imgH="330200" progId="Equation.3">
                  <p:embed/>
                </p:oleObj>
              </mc:Choice>
              <mc:Fallback>
                <p:oleObj name="Equation" r:id="rId4" imgW="13970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779588"/>
                        <a:ext cx="305435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8272993"/>
              </p:ext>
            </p:extLst>
          </p:nvPr>
        </p:nvGraphicFramePr>
        <p:xfrm>
          <a:off x="5280025" y="1203325"/>
          <a:ext cx="391636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9" name="Equation" r:id="rId6" imgW="1790700" imgH="330200" progId="Equation.3">
                  <p:embed/>
                </p:oleObj>
              </mc:Choice>
              <mc:Fallback>
                <p:oleObj name="Equation" r:id="rId6" imgW="17907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0025" y="1203325"/>
                        <a:ext cx="3916363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4499992" y="496729"/>
            <a:ext cx="4579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i="1" dirty="0">
                <a:solidFill>
                  <a:srgbClr val="008000"/>
                </a:solidFill>
                <a:latin typeface="Times"/>
                <a:cs typeface="Times"/>
              </a:rPr>
              <a:t> </a:t>
            </a:r>
            <a:endParaRPr lang="fr-CH" sz="12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7747" y="2463007"/>
            <a:ext cx="363829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40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AZIMUTHAL </a:t>
            </a: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STRESS </a:t>
            </a:r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COIL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equation found for the sector coil is the same as what computed for a cos</a:t>
            </a:r>
            <a:r>
              <a:rPr lang="fr-CH" sz="2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q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 four years before (2005), in the significant work on scaling laws</a:t>
            </a:r>
          </a:p>
          <a:p>
            <a:pPr lvl="1"/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CH" sz="14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S. Caspi, P. Ferracin, « Limits of Nb</a:t>
            </a:r>
            <a:r>
              <a:rPr lang="fr-CH" sz="1400" baseline="-250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3</a:t>
            </a:r>
            <a:r>
              <a:rPr lang="fr-CH" sz="14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Sn accelerator magnets » PAC 2005</a:t>
            </a:r>
            <a:endParaRPr lang="fr-CH" sz="1400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is rather surprising, and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gives more robustness to this equation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that is valid both for sector coil and for a cos</a:t>
            </a:r>
            <a:r>
              <a:rPr lang="fr-CH" sz="16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q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the two equations are not exactly equivalent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you use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use the independent variables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use only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you have to assume a relation between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w,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 you can miss a significant part that is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iron contribution</a:t>
            </a:r>
          </a:p>
        </p:txBody>
      </p:sp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245376"/>
              </p:ext>
            </p:extLst>
          </p:nvPr>
        </p:nvGraphicFramePr>
        <p:xfrm>
          <a:off x="5543405" y="1995686"/>
          <a:ext cx="33337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8" name="Equation" r:id="rId4" imgW="1524000" imgH="330200" progId="Equation.3">
                  <p:embed/>
                </p:oleObj>
              </mc:Choice>
              <mc:Fallback>
                <p:oleObj name="Equation" r:id="rId4" imgW="15240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3405" y="1995686"/>
                        <a:ext cx="333375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eq_stre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480" y="1707654"/>
            <a:ext cx="3627934" cy="130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0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IRON CONTRIBUTION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67544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 gives field without increasing current density, and therefore reduces stress for a fixed </a:t>
            </a:r>
            <a:r>
              <a:rPr lang="fr-CH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(you can use smaller </a:t>
            </a:r>
            <a:r>
              <a:rPr lang="fr-CH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aperture radius			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coil width		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fr-CH" sz="1600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iron radius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of unsaturated iron, with saturation contribution becomes smaller for high fields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a given field, aperture and coil width, iron allows reducing stress by the same factor it contributes to the field (Example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1600" dirty="0">
                <a:solidFill>
                  <a:schemeClr val="tx1"/>
                </a:solidFill>
                <a:latin typeface="Symbol" charset="2"/>
                <a:cs typeface="Symbol" charset="2"/>
              </a:rPr>
              <a:t>D</a:t>
            </a:r>
            <a:r>
              <a:rPr lang="fr-CH" sz="1600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=0.17 in the LHC dipole, i.e. 17% increase of field for a fixed </a:t>
            </a:r>
            <a:r>
              <a:rPr lang="fr-CH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818621"/>
              </p:ext>
            </p:extLst>
          </p:nvPr>
        </p:nvGraphicFramePr>
        <p:xfrm>
          <a:off x="1115616" y="1419622"/>
          <a:ext cx="2978150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4" name="Equation" r:id="rId3" imgW="1358900" imgH="317500" progId="Equation.3">
                  <p:embed/>
                </p:oleObj>
              </mc:Choice>
              <mc:Fallback>
                <p:oleObj name="Equation" r:id="rId3" imgW="13589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419622"/>
                        <a:ext cx="2978150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693355"/>
              </p:ext>
            </p:extLst>
          </p:nvPr>
        </p:nvGraphicFramePr>
        <p:xfrm>
          <a:off x="4673435" y="1421678"/>
          <a:ext cx="25304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5" name="Equation" r:id="rId5" imgW="1155700" imgH="330200" progId="Equation.3">
                  <p:embed/>
                </p:oleObj>
              </mc:Choice>
              <mc:Fallback>
                <p:oleObj name="Equation" r:id="rId5" imgW="11557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3435" y="1421678"/>
                        <a:ext cx="253047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6576193"/>
              </p:ext>
            </p:extLst>
          </p:nvPr>
        </p:nvGraphicFramePr>
        <p:xfrm>
          <a:off x="611560" y="3003798"/>
          <a:ext cx="3055937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6" name="Equation" r:id="rId7" imgW="1397000" imgH="342900" progId="Equation.3">
                  <p:embed/>
                </p:oleObj>
              </mc:Choice>
              <mc:Fallback>
                <p:oleObj name="Equation" r:id="rId7" imgW="13970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003798"/>
                        <a:ext cx="3055937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2656559"/>
              </p:ext>
            </p:extLst>
          </p:nvPr>
        </p:nvGraphicFramePr>
        <p:xfrm>
          <a:off x="4706824" y="3002211"/>
          <a:ext cx="4306887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7" name="Equation" r:id="rId9" imgW="1968500" imgH="342900" progId="Equation.3">
                  <p:embed/>
                </p:oleObj>
              </mc:Choice>
              <mc:Fallback>
                <p:oleObj name="Equation" r:id="rId9" imgW="19685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6824" y="3002211"/>
                        <a:ext cx="4306887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987574"/>
            <a:ext cx="1705407" cy="158417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12982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GB" b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RETAIN – SECOND PART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Vallone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 stress is dominant over the radial in « our » magnets up to ≈15 T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does not scale with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600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with </a:t>
            </a:r>
            <a:r>
              <a:rPr lang="fr-CH" sz="16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aperture, current density and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Good part of the story of superconducting magnets is a walk through the line of 450 A/mm</a:t>
            </a:r>
            <a:r>
              <a:rPr lang="fr-CH" sz="1600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fr-CH" sz="2000" baseline="300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principle the azimuthal stress can be reduced by using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coil width and less current density (less effective magnet)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this does not work for the radial stress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Magnets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aperture can have significant azimuthal stress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in case of relatively low field (as HL-LHC D1)</a:t>
            </a:r>
          </a:p>
          <a:p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aperture is 10% larger, the stress is 10% larger: </a:t>
            </a:r>
            <a:r>
              <a:rPr lang="fr-CH" sz="1800" dirty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should not make magnets larger than needed</a:t>
            </a:r>
            <a:endParaRPr lang="fr-CH" sz="1800" dirty="0">
              <a:solidFill>
                <a:schemeClr val="tx1"/>
              </a:solidFill>
              <a:latin typeface="Times"/>
              <a:cs typeface="Times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 contribution is significant since it gives field without currents: it reduces stress of the same amount it contributes to field for a fixed </a:t>
            </a:r>
            <a:r>
              <a:rPr lang="fr-CH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</a:p>
          <a:p>
            <a:pPr lvl="1"/>
            <a:r>
              <a:rPr lang="fr-CH" sz="1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lace iron as close as possibile to the coil, as in MCDPT1</a:t>
            </a:r>
          </a:p>
        </p:txBody>
      </p:sp>
    </p:spTree>
    <p:extLst>
      <p:ext uri="{BB962C8B-B14F-4D97-AF65-F5344CB8AC3E}">
        <p14:creationId xmlns:p14="http://schemas.microsoft.com/office/powerpoint/2010/main" val="9093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1D estimates about stress and magnetic pressure</a:t>
            </a:r>
          </a:p>
          <a:p>
            <a:endParaRPr lang="fr-CH" sz="20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azimuthal stress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radial stress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Benchmark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3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1D estimates about stress and magnetic pressure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azimuthal stress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radial stress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Benchmark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19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EQUATIONS FOR RADIAL STRESS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Having computed </a:t>
            </a:r>
            <a:r>
              <a:rPr lang="fr-CH" sz="18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r>
              <a:rPr lang="fr-CH" sz="1800" i="1" baseline="-25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qq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one can compute the radial stress </a:t>
            </a:r>
            <a:r>
              <a:rPr lang="fr-CH" sz="18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s</a:t>
            </a:r>
            <a:r>
              <a:rPr lang="fr-CH" sz="1800" i="1" baseline="-25000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rr </a:t>
            </a:r>
            <a:r>
              <a:rPr lang="fr-CH" sz="1800" dirty="0" smtClean="0">
                <a:solidFill>
                  <a:schemeClr val="tx1"/>
                </a:solidFill>
                <a:latin typeface="Times"/>
                <a:cs typeface="Times"/>
              </a:rPr>
              <a:t>along the midplane</a:t>
            </a:r>
            <a:endParaRPr lang="fr-CH" sz="1400" dirty="0" smtClean="0">
              <a:solidFill>
                <a:schemeClr val="tx1"/>
              </a:solidFill>
              <a:latin typeface="Times"/>
              <a:cs typeface="Times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So, the integral of the force is not simply 			but is 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there is a second term, where the azimuthal stress feeds into the radial – this increases the first heuristic estimate given in slide 6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1871603"/>
              </p:ext>
            </p:extLst>
          </p:nvPr>
        </p:nvGraphicFramePr>
        <p:xfrm>
          <a:off x="2524795" y="596709"/>
          <a:ext cx="38893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5" name="Equation" r:id="rId3" imgW="1778000" imgH="330200" progId="Equation.3">
                  <p:embed/>
                </p:oleObj>
              </mc:Choice>
              <mc:Fallback>
                <p:oleObj name="Equation" r:id="rId3" imgW="17780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795" y="596709"/>
                        <a:ext cx="388937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661778"/>
              </p:ext>
            </p:extLst>
          </p:nvPr>
        </p:nvGraphicFramePr>
        <p:xfrm>
          <a:off x="2699792" y="1635646"/>
          <a:ext cx="3529012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6" name="Equation" r:id="rId5" imgW="1612900" imgH="317500" progId="Equation.3">
                  <p:embed/>
                </p:oleObj>
              </mc:Choice>
              <mc:Fallback>
                <p:oleObj name="Equation" r:id="rId5" imgW="16129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1635646"/>
                        <a:ext cx="3529012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8525246"/>
              </p:ext>
            </p:extLst>
          </p:nvPr>
        </p:nvGraphicFramePr>
        <p:xfrm>
          <a:off x="2262188" y="2219325"/>
          <a:ext cx="41656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7" name="Equation" r:id="rId7" imgW="1905000" imgH="330200" progId="Equation.3">
                  <p:embed/>
                </p:oleObj>
              </mc:Choice>
              <mc:Fallback>
                <p:oleObj name="Equation" r:id="rId7" imgW="19050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2188" y="2219325"/>
                        <a:ext cx="416560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659569"/>
              </p:ext>
            </p:extLst>
          </p:nvPr>
        </p:nvGraphicFramePr>
        <p:xfrm>
          <a:off x="4702175" y="2951163"/>
          <a:ext cx="1277938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8" name="Equation" r:id="rId9" imgW="584200" imgH="330200" progId="Equation.3">
                  <p:embed/>
                </p:oleObj>
              </mc:Choice>
              <mc:Fallback>
                <p:oleObj name="Equation" r:id="rId9" imgW="5842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2175" y="2951163"/>
                        <a:ext cx="1277938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463725"/>
              </p:ext>
            </p:extLst>
          </p:nvPr>
        </p:nvGraphicFramePr>
        <p:xfrm>
          <a:off x="6588125" y="2979738"/>
          <a:ext cx="152717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99" name="Equation" r:id="rId11" imgW="698500" imgH="330200" progId="Equation.3">
                  <p:embed/>
                </p:oleObj>
              </mc:Choice>
              <mc:Fallback>
                <p:oleObj name="Equation" r:id="rId11" imgW="6985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8125" y="2979738"/>
                        <a:ext cx="152717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001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EQUATIONS FOR RADIAL STRESS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the hypothesis that the field in the midplane lineary decreases and reaches zero at </a:t>
            </a:r>
            <a:r>
              <a:rPr lang="fr-CH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cw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can integrate finding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(remember </a:t>
            </a:r>
            <a:r>
              <a:rPr lang="fr-CH" sz="18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D</a:t>
            </a:r>
            <a:r>
              <a:rPr lang="fr-CH" sz="1800" i="1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iron contribution)</a:t>
            </a: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665709"/>
              </p:ext>
            </p:extLst>
          </p:nvPr>
        </p:nvGraphicFramePr>
        <p:xfrm>
          <a:off x="2699792" y="1131590"/>
          <a:ext cx="200025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9" name="Equation" r:id="rId3" imgW="914400" imgH="330200" progId="Equation.3">
                  <p:embed/>
                </p:oleObj>
              </mc:Choice>
              <mc:Fallback>
                <p:oleObj name="Equation" r:id="rId3" imgW="9144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1131590"/>
                        <a:ext cx="2000250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991813"/>
            <a:ext cx="3194670" cy="208399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6545136"/>
              </p:ext>
            </p:extLst>
          </p:nvPr>
        </p:nvGraphicFramePr>
        <p:xfrm>
          <a:off x="1691680" y="2499742"/>
          <a:ext cx="32480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0" name="Equation" r:id="rId6" imgW="1485900" imgH="342900" progId="Equation.3">
                  <p:embed/>
                </p:oleObj>
              </mc:Choice>
              <mc:Fallback>
                <p:oleObj name="Equation" r:id="rId6" imgW="14859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499742"/>
                        <a:ext cx="3248025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9616991"/>
              </p:ext>
            </p:extLst>
          </p:nvPr>
        </p:nvGraphicFramePr>
        <p:xfrm>
          <a:off x="499404" y="3769271"/>
          <a:ext cx="8355013" cy="674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1" name="Equation" r:id="rId8" imgW="3822700" imgH="317500" progId="Equation.3">
                  <p:embed/>
                </p:oleObj>
              </mc:Choice>
              <mc:Fallback>
                <p:oleObj name="Equation" r:id="rId8" imgW="38227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404" y="3769271"/>
                        <a:ext cx="8355013" cy="674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652968" y="3105183"/>
            <a:ext cx="2975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Field decrease versus distance to the bore </a:t>
            </a:r>
          </a:p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in the coil along the </a:t>
            </a:r>
            <a:r>
              <a:rPr lang="en-US" sz="1200" dirty="0" err="1" smtClean="0">
                <a:solidFill>
                  <a:srgbClr val="5A5A5A"/>
                </a:solidFill>
                <a:latin typeface="Times"/>
                <a:cs typeface="Times"/>
              </a:rPr>
              <a:t>midplane</a:t>
            </a:r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, and constant c</a:t>
            </a:r>
          </a:p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LHC dipole case</a:t>
            </a:r>
          </a:p>
        </p:txBody>
      </p:sp>
    </p:spTree>
    <p:extLst>
      <p:ext uri="{BB962C8B-B14F-4D97-AF65-F5344CB8AC3E}">
        <p14:creationId xmlns:p14="http://schemas.microsoft.com/office/powerpoint/2010/main" val="46710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EQUATIONS FOR RADIAL STRESS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factor F</a:t>
            </a:r>
            <a:r>
              <a:rPr lang="fr-CH" sz="1800" baseline="-25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MP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between 1.5 and 2, and increases for very thin coils</a:t>
            </a: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4341255"/>
              </p:ext>
            </p:extLst>
          </p:nvPr>
        </p:nvGraphicFramePr>
        <p:xfrm>
          <a:off x="2771800" y="549078"/>
          <a:ext cx="32480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Equation" r:id="rId3" imgW="1485900" imgH="342900" progId="Equation.3">
                  <p:embed/>
                </p:oleObj>
              </mc:Choice>
              <mc:Fallback>
                <p:oleObj name="Equation" r:id="rId3" imgW="14859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549078"/>
                        <a:ext cx="3248025" cy="728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37493" y="4503084"/>
            <a:ext cx="2582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Factor </a:t>
            </a:r>
            <a:r>
              <a:rPr lang="en-US" sz="1200" i="1" dirty="0" smtClean="0">
                <a:solidFill>
                  <a:srgbClr val="5A5A5A"/>
                </a:solidFill>
                <a:latin typeface="Times"/>
                <a:cs typeface="Times"/>
              </a:rPr>
              <a:t>F</a:t>
            </a:r>
            <a:r>
              <a:rPr lang="en-US" sz="1200" i="1" baseline="-25000" dirty="0" smtClean="0">
                <a:solidFill>
                  <a:srgbClr val="5A5A5A"/>
                </a:solidFill>
                <a:latin typeface="Times"/>
                <a:cs typeface="Times"/>
              </a:rPr>
              <a:t>MP</a:t>
            </a:r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, in normalized coordinates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3768" y="1680626"/>
            <a:ext cx="4495825" cy="284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488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TO RETAIN – THIRD PART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Vallone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stress scales with magnetic pressure, but is 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20-80% larger than magnetic pressure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the coil is very thin, even more than 80%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 to 12 T, it is still below 100 MPa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≈15 T, one goes well beyond 100 MPa, and 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becomes an issue to take into account, besides azimuthal stress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20 T surely requires stress management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Contrary to azimuthal stress, </a:t>
            </a:r>
            <a:r>
              <a:rPr lang="fr-CH" sz="2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cannot reduce the radial stress by using less effective coils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(more coil width and less current density) i.e. making more expensive magnets</a:t>
            </a:r>
          </a:p>
        </p:txBody>
      </p:sp>
    </p:spTree>
    <p:extLst>
      <p:ext uri="{BB962C8B-B14F-4D97-AF65-F5344CB8AC3E}">
        <p14:creationId xmlns:p14="http://schemas.microsoft.com/office/powerpoint/2010/main" val="118943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1D estimates about stress and magnetic pressure</a:t>
            </a:r>
          </a:p>
          <a:p>
            <a:endParaRPr lang="fr-CH" sz="2000" dirty="0" smtClean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azimuthal stress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rgbClr val="7F7F7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radial stress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Finite element model benchmark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97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 WITH FINITE ELEMENT MODEL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usually much </a:t>
            </a:r>
            <a:r>
              <a:rPr lang="fr-CH" sz="2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precise in relative then in absolute</a:t>
            </a:r>
          </a:p>
          <a:p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Analytical models give a precise indication on the parameteric dependence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stress, 10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more aperture, 10% more stress …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radial stress, 10% more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20% more stress ... 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fr-CH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can </a:t>
            </a:r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predict the absolute</a:t>
            </a:r>
          </a:p>
          <a:p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 will see the added value is not only the model precision and applicablity, but also </a:t>
            </a:r>
            <a:r>
              <a:rPr lang="fr-CH" sz="2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directions where to go with magnet design</a:t>
            </a:r>
            <a:endParaRPr lang="fr-CH" sz="1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348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 WITH FINITE ELEMENT MODEL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Approximation based on the analytical model based on 60° sector coil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equivalent coil width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the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current density of the inner layer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case of grading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the nominal field</a:t>
            </a:r>
          </a:p>
          <a:p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618570"/>
            <a:ext cx="3830331" cy="29876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47864" y="4500397"/>
            <a:ext cx="4570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Example of coil layout for the LHC MB, and sector coil approximation </a:t>
            </a:r>
          </a:p>
        </p:txBody>
      </p:sp>
    </p:spTree>
    <p:extLst>
      <p:ext uri="{BB962C8B-B14F-4D97-AF65-F5344CB8AC3E}">
        <p14:creationId xmlns:p14="http://schemas.microsoft.com/office/powerpoint/2010/main" val="299092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 WITH FINITE ELEMENT MODEL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Vallone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Approximation based on the finite element model</a:t>
            </a: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Infinitely rigid structure</a:t>
            </a: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friction between layers for Nb-Ti, or between Nb</a:t>
            </a:r>
            <a:r>
              <a:rPr lang="fr-CH" sz="1600" baseline="-25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layers not impregnated together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geometry of blocks and current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density (including grading if present),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plus iron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Mechanical properties of the coil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000000-0008-0000-0400-000008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1139" y="1975237"/>
            <a:ext cx="4129293" cy="2630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4606171"/>
            <a:ext cx="39973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Example of ANSYS output for the LHC MB, azimuthal stress</a:t>
            </a:r>
          </a:p>
        </p:txBody>
      </p:sp>
    </p:spTree>
    <p:extLst>
      <p:ext uri="{BB962C8B-B14F-4D97-AF65-F5344CB8AC3E}">
        <p14:creationId xmlns:p14="http://schemas.microsoft.com/office/powerpoint/2010/main" val="232376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BENCHMARK WITH FINITE ELEMENT MODEL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Output and comparison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and azimuthal stress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along the midplane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 black arrow)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Dashed line is analytical, solid line is FEM</a:t>
            </a:r>
          </a:p>
          <a:p>
            <a:pPr lvl="1"/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pressure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 to the nominal field is also given as reference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000000-0008-0000-0400-000008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35077"/>
            <a:ext cx="3528391" cy="22480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3" y="1995686"/>
            <a:ext cx="4449171" cy="288746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359337" y="4739047"/>
            <a:ext cx="144016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372200" y="4451105"/>
            <a:ext cx="144016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08104" y="4883861"/>
            <a:ext cx="28902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Comparison analytic/FEM for the LHC MB</a:t>
            </a:r>
          </a:p>
        </p:txBody>
      </p:sp>
    </p:spTree>
    <p:extLst>
      <p:ext uri="{BB962C8B-B14F-4D97-AF65-F5344CB8AC3E}">
        <p14:creationId xmlns:p14="http://schemas.microsoft.com/office/powerpoint/2010/main" val="65072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HL-LHC D1: 5.6 T, 75 mm aperture, 15 mm coil width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Ideal case to apply the equations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stress confirms analytical estimates, it is twice the magnetic pressure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 is 5 times larger than radial due to the large ratio aperture/coil width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Agreement within 10% for both radial and azimuthal stress</a:t>
            </a:r>
          </a:p>
        </p:txBody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033" y="2314901"/>
            <a:ext cx="2944021" cy="2586746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3409739" y="4548281"/>
            <a:ext cx="489265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720" y="2139702"/>
            <a:ext cx="4268080" cy="2730762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7653553" y="4421219"/>
            <a:ext cx="489265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11839" y="4863928"/>
            <a:ext cx="591986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Coil layout (left), and comparison analytic/FEM (right) for the HL-LHC separation dipole D1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99992" y="496729"/>
            <a:ext cx="457980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200" dirty="0">
                <a:solidFill>
                  <a:srgbClr val="008000"/>
                </a:solidFill>
                <a:latin typeface="Times"/>
                <a:cs typeface="Times"/>
              </a:rPr>
              <a:t>T. Nakamoto, et al., </a:t>
            </a:r>
            <a:r>
              <a:rPr lang="fr-CH" sz="1200" dirty="0" smtClean="0">
                <a:solidFill>
                  <a:srgbClr val="008000"/>
                </a:solidFill>
                <a:latin typeface="Times"/>
                <a:cs typeface="Times"/>
                <a:hlinkClick r:id="rId4"/>
              </a:rPr>
              <a:t>IEEE </a:t>
            </a:r>
            <a:r>
              <a:rPr lang="fr-CH" sz="1200" dirty="0">
                <a:solidFill>
                  <a:srgbClr val="008000"/>
                </a:solidFill>
                <a:latin typeface="Times"/>
                <a:cs typeface="Times"/>
                <a:hlinkClick r:id="rId4"/>
              </a:rPr>
              <a:t>Trans. Appl. Supercond. 25 (2015) 4000505</a:t>
            </a:r>
            <a:r>
              <a:rPr lang="fr-CH" sz="1200" i="1" dirty="0">
                <a:solidFill>
                  <a:srgbClr val="008000"/>
                </a:solidFill>
                <a:latin typeface="Times"/>
                <a:cs typeface="Times"/>
              </a:rPr>
              <a:t> </a:t>
            </a:r>
            <a:endParaRPr lang="fr-CH" sz="12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32769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SOLENOID – 1D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solenoid, the 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pressure on the winding is the magnetic pressure</a:t>
            </a:r>
            <a:endParaRPr lang="fr-CH" sz="1800" dirty="0" smtClean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width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current density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field inside the bore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Force density </a:t>
            </a:r>
            <a:r>
              <a:rPr lang="fr-CH" sz="1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in the radial direction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Integrating the 1-D case one finds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since for a solenoid one has</a:t>
            </a:r>
          </a:p>
          <a:p>
            <a:r>
              <a:rPr lang="fr-CH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Independent of aperture</a:t>
            </a:r>
          </a:p>
          <a:p>
            <a:r>
              <a:rPr lang="fr-CH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Independent of </a:t>
            </a:r>
            <a:r>
              <a:rPr lang="fr-CH" sz="1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</a:p>
          <a:p>
            <a:r>
              <a:rPr lang="fr-CH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dependent on B</a:t>
            </a:r>
          </a:p>
        </p:txBody>
      </p:sp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6441129"/>
              </p:ext>
            </p:extLst>
          </p:nvPr>
        </p:nvGraphicFramePr>
        <p:xfrm>
          <a:off x="5839325" y="956371"/>
          <a:ext cx="9429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1" name="Equation" r:id="rId3" imgW="431800" imgH="177800" progId="Equation.3">
                  <p:embed/>
                </p:oleObj>
              </mc:Choice>
              <mc:Fallback>
                <p:oleObj name="Equation" r:id="rId3" imgW="4318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9325" y="956371"/>
                        <a:ext cx="942975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3470232"/>
              </p:ext>
            </p:extLst>
          </p:nvPr>
        </p:nvGraphicFramePr>
        <p:xfrm>
          <a:off x="4708524" y="1216329"/>
          <a:ext cx="777875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" name="Equation" r:id="rId5" imgW="355600" imgH="203200" progId="Equation.3">
                  <p:embed/>
                </p:oleObj>
              </mc:Choice>
              <mc:Fallback>
                <p:oleObj name="Equation" r:id="rId5" imgW="3556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8524" y="1216329"/>
                        <a:ext cx="777875" cy="433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29527"/>
              </p:ext>
            </p:extLst>
          </p:nvPr>
        </p:nvGraphicFramePr>
        <p:xfrm>
          <a:off x="5842442" y="1297291"/>
          <a:ext cx="2278063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" name="Equation" r:id="rId7" imgW="1041400" imgH="330200" progId="Equation.3">
                  <p:embed/>
                </p:oleObj>
              </mc:Choice>
              <mc:Fallback>
                <p:oleObj name="Equation" r:id="rId7" imgW="10414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442" y="1297291"/>
                        <a:ext cx="2278063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547364"/>
              </p:ext>
            </p:extLst>
          </p:nvPr>
        </p:nvGraphicFramePr>
        <p:xfrm>
          <a:off x="4355976" y="1798941"/>
          <a:ext cx="9175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4" name="Equation" r:id="rId9" imgW="419100" imgH="190500" progId="Equation.3">
                  <p:embed/>
                </p:oleObj>
              </mc:Choice>
              <mc:Fallback>
                <p:oleObj name="Equation" r:id="rId9" imgW="419100" imgH="190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1798941"/>
                        <a:ext cx="917575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4762281"/>
              </p:ext>
            </p:extLst>
          </p:nvPr>
        </p:nvGraphicFramePr>
        <p:xfrm>
          <a:off x="5911273" y="2067694"/>
          <a:ext cx="2971800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" name="Equation" r:id="rId11" imgW="1358900" imgH="342900" progId="Equation.3">
                  <p:embed/>
                </p:oleObj>
              </mc:Choice>
              <mc:Fallback>
                <p:oleObj name="Equation" r:id="rId11" imgW="13589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1273" y="2067694"/>
                        <a:ext cx="2971800" cy="731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/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874" y="2799532"/>
            <a:ext cx="2135550" cy="1967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69742" y="2460848"/>
            <a:ext cx="2873318" cy="25591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55576" y="3243912"/>
            <a:ext cx="1863870" cy="1772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39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HERA MB: 4.7 T, 37.5 mm aperture, 20 mm coil width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angle of the layers are very different from 60° (as in Tevatron dipole)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stress confirms analytical estimates, it is twice the magnetic pressure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 stress is obviously larger (50%) than analytical estimate in the inner layer, and smaller (half) of the analytical estimate in the outer layer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7940" y="2382071"/>
            <a:ext cx="2944020" cy="2519575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920474" y="4482167"/>
            <a:ext cx="489265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8169" y="2137046"/>
            <a:ext cx="4248287" cy="2750151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6732240" y="4421219"/>
            <a:ext cx="864096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11839" y="4863928"/>
            <a:ext cx="52149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Coil layout (left), and comparison analytic/FEM (right) for the HERA main dipole</a:t>
            </a:r>
          </a:p>
        </p:txBody>
      </p:sp>
    </p:spTree>
    <p:extLst>
      <p:ext uri="{BB962C8B-B14F-4D97-AF65-F5344CB8AC3E}">
        <p14:creationId xmlns:p14="http://schemas.microsoft.com/office/powerpoint/2010/main" val="420841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412" y="2090167"/>
            <a:ext cx="4239044" cy="271383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HL-LHC 11 T: 30 mm aperture, 30 mm coil width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Vallone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to a ratio 1:1 between coil width and aperture radius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stress confirms analytical estimates, it is 50% larger than magnetic pressure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 stress is order of 100 MPa, 10% agreement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one sees a first trace of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 (&lt;5 MPa) bending 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the inner radius of the coil</a:t>
            </a:r>
          </a:p>
          <a:p>
            <a:pPr lvl="1"/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043" y="2225833"/>
            <a:ext cx="3004925" cy="2675814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771800" y="4518682"/>
            <a:ext cx="100811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72200" y="4410097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905000" y="1851670"/>
            <a:ext cx="4395192" cy="864096"/>
          </a:xfrm>
          <a:prstGeom prst="straightConnector1">
            <a:avLst/>
          </a:prstGeom>
          <a:ln w="63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11839" y="4863928"/>
            <a:ext cx="537471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Coil layout (left), and comparison analytic/FEM (right) for the HL-LHC 11 T dipole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572000" y="41461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sz="1200" dirty="0">
                <a:solidFill>
                  <a:srgbClr val="008000"/>
                </a:solidFill>
                <a:latin typeface="Times"/>
                <a:cs typeface="Times"/>
              </a:rPr>
              <a:t>M. Karppinen, et al., </a:t>
            </a:r>
            <a:r>
              <a:rPr lang="fr-CH" sz="1200" dirty="0" smtClean="0">
                <a:solidFill>
                  <a:srgbClr val="008000"/>
                </a:solidFill>
                <a:latin typeface="Times"/>
                <a:cs typeface="Times"/>
                <a:hlinkClick r:id="rId4"/>
              </a:rPr>
              <a:t>IEEE </a:t>
            </a:r>
            <a:r>
              <a:rPr lang="fr-CH" sz="1200" dirty="0">
                <a:solidFill>
                  <a:srgbClr val="008000"/>
                </a:solidFill>
                <a:latin typeface="Times"/>
                <a:cs typeface="Times"/>
                <a:hlinkClick r:id="rId4"/>
              </a:rPr>
              <a:t>Trans. Appl. Supercond, 22 (2012) </a:t>
            </a:r>
            <a:r>
              <a:rPr lang="fr-CH" sz="1200" dirty="0" smtClean="0">
                <a:solidFill>
                  <a:srgbClr val="008000"/>
                </a:solidFill>
                <a:latin typeface="Times"/>
                <a:cs typeface="Times"/>
                <a:hlinkClick r:id="rId4"/>
              </a:rPr>
              <a:t>4901504</a:t>
            </a:r>
            <a:endParaRPr lang="fr-CH" sz="1200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2791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LHC MB: 8.3 T, 28 mm aperture, 30 mm coil width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Grading: what happens?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stress confirms analytical estimates, it is 50% larger than magnetic pressure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 stress obviously has a jump in the outer layer, since the current density is 24% larger – not in the analytical model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here, little trace of bending on the inner layer bore radius</a:t>
            </a: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8" y="2112505"/>
            <a:ext cx="3124200" cy="278257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627784" y="4518682"/>
            <a:ext cx="100811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2086567"/>
            <a:ext cx="4187169" cy="2717431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6372200" y="4410097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004048" y="1635646"/>
            <a:ext cx="1944216" cy="936104"/>
          </a:xfrm>
          <a:prstGeom prst="straightConnector1">
            <a:avLst/>
          </a:prstGeom>
          <a:ln w="63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11839" y="4863928"/>
            <a:ext cx="537726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Coil layout (left), and comparison analytic/FEM (right) for the LHC main dipole MB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82783" y="489034"/>
            <a:ext cx="58612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rgbClr val="008000"/>
                </a:solidFill>
                <a:latin typeface="Times"/>
                <a:cs typeface="Times"/>
              </a:rPr>
              <a:t>R. </a:t>
            </a:r>
            <a:r>
              <a:rPr lang="en-US" baseline="30000" dirty="0" err="1">
                <a:solidFill>
                  <a:srgbClr val="008000"/>
                </a:solidFill>
                <a:latin typeface="Times"/>
                <a:cs typeface="Times"/>
              </a:rPr>
              <a:t>Perin</a:t>
            </a:r>
            <a:r>
              <a:rPr lang="en-US" baseline="30000" dirty="0">
                <a:solidFill>
                  <a:srgbClr val="008000"/>
                </a:solidFill>
                <a:latin typeface="Times"/>
                <a:cs typeface="Times"/>
              </a:rPr>
              <a:t>, in Encyclopedia of Applied Superconductivity (IOP, London, 1998), pp. 919–950.</a:t>
            </a:r>
            <a:endParaRPr lang="en-US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635896" y="2125574"/>
            <a:ext cx="2592288" cy="806216"/>
          </a:xfrm>
          <a:prstGeom prst="straightConnector1">
            <a:avLst/>
          </a:prstGeom>
          <a:ln w="63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492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069952"/>
            <a:ext cx="4176464" cy="27311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FalconD</a:t>
            </a:r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12 T, 25 mm aperture, 40 mm coil width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to a ratio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1.5: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between coil width and aperture radius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Little keystoning, small aperture, the coil is less and less similar to a sector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stress is overestimated by the analytical equations by 25%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 stress is within 15%, with a larger bending in the inner radius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627784" y="4518682"/>
            <a:ext cx="100811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15134" y="4334322"/>
            <a:ext cx="189768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220072" y="1851670"/>
            <a:ext cx="895062" cy="936104"/>
          </a:xfrm>
          <a:prstGeom prst="straightConnector1">
            <a:avLst/>
          </a:prstGeom>
          <a:ln w="6350"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11839" y="4863928"/>
            <a:ext cx="560088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Coil layout (left), and comparison analytic/FEM (right) for the planned </a:t>
            </a:r>
            <a:r>
              <a:rPr lang="en-US" sz="1200" dirty="0" err="1" smtClean="0">
                <a:solidFill>
                  <a:srgbClr val="5A5A5A"/>
                </a:solidFill>
                <a:latin typeface="Times"/>
                <a:cs typeface="Times"/>
              </a:rPr>
              <a:t>FalconD</a:t>
            </a:r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 at 12 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576212" y="41057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sz="1200" dirty="0" smtClean="0">
                <a:solidFill>
                  <a:srgbClr val="008000"/>
                </a:solidFill>
                <a:latin typeface="Times"/>
                <a:cs typeface="Times"/>
              </a:rPr>
              <a:t>A. Pampaloni, </a:t>
            </a:r>
            <a:r>
              <a:rPr lang="fr-CH" sz="1200" dirty="0">
                <a:solidFill>
                  <a:srgbClr val="008000"/>
                </a:solidFill>
                <a:latin typeface="Times"/>
                <a:cs typeface="Times"/>
              </a:rPr>
              <a:t>et al. </a:t>
            </a:r>
            <a:r>
              <a:rPr lang="fr-CH" sz="1200" u="sng" dirty="0" smtClean="0">
                <a:solidFill>
                  <a:srgbClr val="008000"/>
                </a:solidFill>
                <a:latin typeface="Times"/>
                <a:cs typeface="Times"/>
                <a:hlinkClick r:id="rId3"/>
              </a:rPr>
              <a:t>IEEE </a:t>
            </a:r>
            <a:r>
              <a:rPr lang="fr-CH" sz="1200" u="sng" dirty="0">
                <a:solidFill>
                  <a:srgbClr val="008000"/>
                </a:solidFill>
                <a:latin typeface="Times"/>
                <a:cs typeface="Times"/>
                <a:hlinkClick r:id="rId3"/>
              </a:rPr>
              <a:t>Trans. Appl. Supercond. </a:t>
            </a:r>
            <a:r>
              <a:rPr lang="fr-CH" sz="1200" u="sng" dirty="0" smtClean="0">
                <a:solidFill>
                  <a:srgbClr val="008000"/>
                </a:solidFill>
                <a:latin typeface="Times"/>
                <a:cs typeface="Times"/>
                <a:hlinkClick r:id="rId3"/>
              </a:rPr>
              <a:t>31 (2021) 4900905</a:t>
            </a:r>
            <a:r>
              <a:rPr lang="fr-CH" sz="1200" dirty="0">
                <a:solidFill>
                  <a:srgbClr val="008000"/>
                </a:solidFill>
                <a:latin typeface="Times"/>
                <a:cs typeface="Times"/>
              </a:rPr>
              <a:t>  </a:t>
            </a:r>
            <a:endParaRPr lang="en-US" sz="12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768" y="2211713"/>
            <a:ext cx="3124200" cy="268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3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D20: 13 T, 25 mm aperture, 45 mm coil width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width/aperture radius=1.8, four layers with strong 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(80%)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grading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Globally, not so far from a sector, as angles are close to 60°, but no keystoning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stress starts entering the 100 MPa range, in the outer layer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80% jump due to grading is clear visible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azimuthal stress does not grow when you enter the coil since is is not keystoned</a:t>
            </a:r>
          </a:p>
        </p:txBody>
      </p:sp>
      <p:pic>
        <p:nvPicPr>
          <p:cNvPr id="10" name="Pictur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8" y="2112505"/>
            <a:ext cx="3124200" cy="2782570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768" y="2211709"/>
            <a:ext cx="3124200" cy="269498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2411760" y="4531216"/>
            <a:ext cx="1341797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158864"/>
            <a:ext cx="4025944" cy="263313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6115134" y="4334322"/>
            <a:ext cx="2057266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909258" y="1772623"/>
            <a:ext cx="2543062" cy="1375191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11839" y="4863928"/>
            <a:ext cx="476179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Coil layout (left), and comparison analytic/FEM (right) for the D20 dipole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76212" y="41057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sz="1200" dirty="0">
                <a:solidFill>
                  <a:srgbClr val="008000"/>
                </a:solidFill>
                <a:latin typeface="Times"/>
                <a:cs typeface="Times"/>
              </a:rPr>
              <a:t>D. Dell'Orco, et al. </a:t>
            </a:r>
            <a:r>
              <a:rPr lang="fr-CH" sz="1200" u="sng" dirty="0" smtClean="0">
                <a:solidFill>
                  <a:srgbClr val="008000"/>
                </a:solidFill>
                <a:latin typeface="Times"/>
                <a:cs typeface="Times"/>
                <a:hlinkClick r:id="rId5"/>
              </a:rPr>
              <a:t>IEEE </a:t>
            </a:r>
            <a:r>
              <a:rPr lang="fr-CH" sz="1200" u="sng" dirty="0">
                <a:solidFill>
                  <a:srgbClr val="008000"/>
                </a:solidFill>
                <a:latin typeface="Times"/>
                <a:cs typeface="Times"/>
                <a:hlinkClick r:id="rId5"/>
              </a:rPr>
              <a:t>Trans. Appl. Supercond. 3 (1993) 82-86</a:t>
            </a:r>
            <a:r>
              <a:rPr lang="fr-CH" sz="1200" dirty="0">
                <a:solidFill>
                  <a:srgbClr val="008000"/>
                </a:solidFill>
                <a:latin typeface="Times"/>
                <a:cs typeface="Times"/>
              </a:rPr>
              <a:t>  </a:t>
            </a:r>
            <a:endParaRPr lang="en-US" sz="12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067944" y="2191935"/>
            <a:ext cx="2736304" cy="1375191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002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519" y="2139702"/>
            <a:ext cx="3985725" cy="26068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639" y="2160436"/>
            <a:ext cx="3219337" cy="27650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MDPCT1: 15 T, 30 mm aperture, 60 mm coil width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to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coil width/aperture radius=2.5, four layers with grading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keypoint of the design is that third and fourth layer do not go up to 60°, but up to 45</a:t>
            </a:r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fr-CH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allows transforming the jump in the 3rd-4th layers due to grading in a decrease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Bending becomes significant, nearly doubles the analytical estimate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stress agrees with analytical equations – </a:t>
            </a:r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starts being larger than the azimuthal one!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485559" y="4531216"/>
            <a:ext cx="1475977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00192" y="4334322"/>
            <a:ext cx="1700221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7236296" y="1563638"/>
            <a:ext cx="144016" cy="151216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711839" y="4863928"/>
            <a:ext cx="510390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Coil layout (left), and comparison analytic/FEM (right) for the MDPCT1 dipole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86124" y="41057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CH" sz="1200" dirty="0">
                <a:solidFill>
                  <a:srgbClr val="008000"/>
                </a:solidFill>
                <a:latin typeface="Times"/>
                <a:cs typeface="Times"/>
              </a:rPr>
              <a:t>I. Novitski, et al., </a:t>
            </a:r>
            <a:r>
              <a:rPr lang="fr-CH" sz="1200" dirty="0">
                <a:solidFill>
                  <a:srgbClr val="008000"/>
                </a:solidFill>
                <a:latin typeface="Times"/>
                <a:cs typeface="Times"/>
                <a:hlinkClick r:id="rId4"/>
              </a:rPr>
              <a:t>IEEE Trans. Appl. Supercond. 26 (2016) </a:t>
            </a:r>
            <a:r>
              <a:rPr lang="fr-CH" sz="1200" dirty="0" smtClean="0">
                <a:solidFill>
                  <a:srgbClr val="008000"/>
                </a:solidFill>
                <a:latin typeface="Times"/>
                <a:cs typeface="Times"/>
                <a:hlinkClick r:id="rId4"/>
              </a:rPr>
              <a:t>4001007</a:t>
            </a:r>
            <a:endParaRPr lang="en-US" sz="1200" dirty="0">
              <a:solidFill>
                <a:srgbClr val="008000"/>
              </a:solidFill>
              <a:latin typeface="Times"/>
              <a:cs typeface="Times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300192" y="2787774"/>
            <a:ext cx="0" cy="576064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57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TO RETAIN – FOURTH PART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Vallone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analytical model works well (within 10%) up to coil width/aperture radius=1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Lowering the angle of the outer sectors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allows reducing the azimuthal stress (HERA, and MDPCT1)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Grading gives a jump in azimuthal stress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expected by the analytical dependence (proportional to current density)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large ratios coil width/aperture radius (above 1:1), a bending appears and the analytical formula of azimuthal stress on the bore becomes optimistic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16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Vallone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Thanks to all colleagues working on the magnets we analysed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 thanks to D. Tommasini and A. Yamamoto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98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690464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SECTOR DIPOLE: RADIAL STRESS</a:t>
            </a:r>
            <a:b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1D ESTIMATE BASED ON HEURISTIC APPROACH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 dipole, things are more complicated</a:t>
            </a:r>
          </a:p>
          <a:p>
            <a:pPr lvl="1"/>
            <a:r>
              <a:rPr lang="fr-CH" sz="1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Symmetry is broken 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heuristic hypothesis that total force is the same, but is concentrated on the midplane with a cos</a:t>
            </a:r>
            <a:r>
              <a:rPr lang="fr-CH" sz="1800" i="1" dirty="0" smtClean="0">
                <a:solidFill>
                  <a:schemeClr val="tx1"/>
                </a:solidFill>
                <a:latin typeface="Symbol" charset="2"/>
                <a:cs typeface="Symbol" charset="2"/>
              </a:rPr>
              <a:t>q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dependence, one has </a:t>
            </a:r>
            <a:r>
              <a:rPr lang="fr-CH" sz="1800" dirty="0" smtClean="0">
                <a:solidFill>
                  <a:srgbClr val="CA1100"/>
                </a:solidFill>
              </a:rPr>
              <a:t>~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 more 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magnetic pressure</a:t>
            </a:r>
          </a:p>
          <a:p>
            <a:pPr marL="457200" lvl="1" indent="0">
              <a:buNone/>
            </a:pPr>
            <a:endParaRPr lang="fr-CH" sz="1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944" y="2319684"/>
            <a:ext cx="2714318" cy="2471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829" y="2319684"/>
            <a:ext cx="2736304" cy="247178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529216"/>
              </p:ext>
            </p:extLst>
          </p:nvPr>
        </p:nvGraphicFramePr>
        <p:xfrm>
          <a:off x="6570640" y="1773966"/>
          <a:ext cx="2084387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6" name="Equation" r:id="rId5" imgW="952500" imgH="342900" progId="Equation.3">
                  <p:embed/>
                </p:oleObj>
              </mc:Choice>
              <mc:Fallback>
                <p:oleObj name="Equation" r:id="rId5" imgW="9525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0640" y="1773966"/>
                        <a:ext cx="2084387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27784" y="4795068"/>
            <a:ext cx="73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Solenoid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08104" y="4785250"/>
            <a:ext cx="6035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Dipole</a:t>
            </a:r>
          </a:p>
        </p:txBody>
      </p:sp>
    </p:spTree>
    <p:extLst>
      <p:ext uri="{BB962C8B-B14F-4D97-AF65-F5344CB8AC3E}">
        <p14:creationId xmlns:p14="http://schemas.microsoft.com/office/powerpoint/2010/main" val="143945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HOW MUCH IS THE MAGNETIC PRESSURE ?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T: 7 MPa (Tevatron)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T: 25 MPa (LHC)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T: 57 MPa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T: </a:t>
            </a:r>
            <a:r>
              <a:rPr lang="fr-CH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 MPa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T: 160 MPa </a:t>
            </a: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That’s why it is interesting to know the scaling with magnetic pressure …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60% more 90 MPa is 150 MPa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that is where we enter critical zones</a:t>
            </a:r>
          </a:p>
        </p:txBody>
      </p:sp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27534"/>
            <a:ext cx="2736304" cy="248354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8721691"/>
              </p:ext>
            </p:extLst>
          </p:nvPr>
        </p:nvGraphicFramePr>
        <p:xfrm>
          <a:off x="2987824" y="627534"/>
          <a:ext cx="12223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Equation" r:id="rId4" imgW="558800" imgH="406400" progId="Equation.3">
                  <p:embed/>
                </p:oleObj>
              </mc:Choice>
              <mc:Fallback>
                <p:oleObj name="Equation" r:id="rId4" imgW="5588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627534"/>
                        <a:ext cx="1222375" cy="866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584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690464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SECTOR DIPOLE: RADIAL STRESS</a:t>
            </a:r>
            <a:b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ANOTHER </a:t>
            </a:r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1D </a:t>
            </a:r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ESTIMATE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99542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assume that the field inside the winding in the midplane decreases linearly and the zero is at 2/3 of the winding</a:t>
            </a:r>
          </a:p>
          <a:p>
            <a:pPr lvl="1"/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relation current density field coil width for a sector dipole is</a:t>
            </a:r>
          </a:p>
          <a:p>
            <a:pPr marL="0" indent="0">
              <a:buNone/>
            </a:pPr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Therefore one has 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20% more than the magnetic pressure</a:t>
            </a:r>
          </a:p>
          <a:p>
            <a:pPr marL="0" indent="0">
              <a:buNone/>
            </a:pPr>
            <a:endParaRPr lang="fr-CH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However, we will see in the third part of these slides that this equation has a 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missing piece 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is severely underestimating the radial stress</a:t>
            </a:r>
          </a:p>
          <a:p>
            <a:pPr marL="457200" lvl="1" indent="0">
              <a:buNone/>
            </a:pPr>
            <a:endParaRPr lang="fr-CH" sz="1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2559701"/>
              </p:ext>
            </p:extLst>
          </p:nvPr>
        </p:nvGraphicFramePr>
        <p:xfrm>
          <a:off x="5580112" y="1160664"/>
          <a:ext cx="247332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8" name="Equation" r:id="rId3" imgW="1130300" imgH="330200" progId="Equation.3">
                  <p:embed/>
                </p:oleObj>
              </mc:Choice>
              <mc:Fallback>
                <p:oleObj name="Equation" r:id="rId3" imgW="11303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160664"/>
                        <a:ext cx="247332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590400"/>
              </p:ext>
            </p:extLst>
          </p:nvPr>
        </p:nvGraphicFramePr>
        <p:xfrm>
          <a:off x="7613236" y="1835033"/>
          <a:ext cx="1252538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9" name="Equation" r:id="rId5" imgW="571500" imgH="317500" progId="Equation.3">
                  <p:embed/>
                </p:oleObj>
              </mc:Choice>
              <mc:Fallback>
                <p:oleObj name="Equation" r:id="rId5" imgW="5715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3236" y="1835033"/>
                        <a:ext cx="1252538" cy="677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274381"/>
              </p:ext>
            </p:extLst>
          </p:nvPr>
        </p:nvGraphicFramePr>
        <p:xfrm>
          <a:off x="3491880" y="3003798"/>
          <a:ext cx="2944812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0" name="Equation" r:id="rId7" imgW="1346200" imgH="342900" progId="Equation.3">
                  <p:embed/>
                </p:oleObj>
              </mc:Choice>
              <mc:Fallback>
                <p:oleObj name="Equation" r:id="rId7" imgW="13462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3003798"/>
                        <a:ext cx="2944812" cy="731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29530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TO RETAIN – FIRST PART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Vallone</a:t>
            </a:r>
            <a:r>
              <a:rPr lang="fr-FR" noProof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P. </a:t>
            </a:r>
            <a:r>
              <a:rPr lang="fr-FR" noProof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pressure in a solenoid is the </a:t>
            </a:r>
            <a:r>
              <a:rPr lang="fr-CH" sz="2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pressure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and depends only on B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 on the aperture, not on the current density, not on the winding width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pressure of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T is 90 MPa</a:t>
            </a:r>
            <a:endParaRPr lang="fr-CH" sz="2000" dirty="0">
              <a:solidFill>
                <a:srgbClr val="CA11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Radial stress in a dipole coil should be </a:t>
            </a:r>
            <a:r>
              <a:rPr lang="fr-CH" sz="20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larger than the magnetic pressure</a:t>
            </a:r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due to the lack of symmetry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much large? Interesting question, heuristic estimates give something </a:t>
            </a:r>
            <a:r>
              <a:rPr lang="fr-CH" sz="16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between 20% and 60% more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making a 15 T dipole going towards 150 MPa in the worse cases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we will see that these heuristic estimates based on a 1D computation are missing a significant part, coming from the intrinsically 2D cahracteristics of the problem 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on the top of this one has to add the structure, not considered here)</a:t>
            </a:r>
          </a:p>
        </p:txBody>
      </p:sp>
    </p:spTree>
    <p:extLst>
      <p:ext uri="{BB962C8B-B14F-4D97-AF65-F5344CB8AC3E}">
        <p14:creationId xmlns:p14="http://schemas.microsoft.com/office/powerpoint/2010/main" val="107571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 smtClean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1D estimates about stress and magnetic pressure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azimuthal stress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2D equations for radial stress</a:t>
            </a:r>
          </a:p>
          <a:p>
            <a:endParaRPr lang="fr-CH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Benchmark</a:t>
            </a:r>
            <a:endParaRPr lang="fr-CH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1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078"/>
            <a:ext cx="9144000" cy="540000"/>
          </a:xfrm>
          <a:noFill/>
        </p:spPr>
        <p:txBody>
          <a:bodyPr/>
          <a:lstStyle/>
          <a:p>
            <a:r>
              <a:rPr lang="en-GB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AZIMUTHAL STRESS ON THE BORE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BAF311-24C4-4AEF-958B-9BDAF2005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4747" cy="270000"/>
          </a:xfrm>
        </p:spPr>
        <p:txBody>
          <a:bodyPr/>
          <a:lstStyle/>
          <a:p>
            <a:r>
              <a:rPr lang="fr-FR" noProof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E. Todesco, G. Vallone, P. Ferracin</a:t>
            </a:r>
            <a:endParaRPr lang="en-GB" noProof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52219" y="627534"/>
            <a:ext cx="8424936" cy="38164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well-known in the community, the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limiting stress in « our » superconducting magnets is not the radial one</a:t>
            </a:r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but the accumulation of the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azimuthal stress in the midplane</a:t>
            </a:r>
          </a:p>
          <a:p>
            <a:pPr lvl="1"/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alled compressive stress in M. Wilson book</a:t>
            </a:r>
          </a:p>
          <a:p>
            <a:r>
              <a:rPr lang="fr-CH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accumulation of azimuthal stress in the midplane can be easily </a:t>
            </a:r>
            <a:r>
              <a:rPr lang="fr-CH" sz="1800" dirty="0" smtClean="0">
                <a:solidFill>
                  <a:srgbClr val="CA11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computed on the bore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804904"/>
            <a:ext cx="2592288" cy="21054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4913663"/>
              </p:ext>
            </p:extLst>
          </p:nvPr>
        </p:nvGraphicFramePr>
        <p:xfrm>
          <a:off x="1356361" y="2090134"/>
          <a:ext cx="4195762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" name="Equation" r:id="rId4" imgW="1917700" imgH="330200" progId="Equation.3">
                  <p:embed/>
                </p:oleObj>
              </mc:Choice>
              <mc:Fallback>
                <p:oleObj name="Equation" r:id="rId4" imgW="19177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6361" y="2090134"/>
                        <a:ext cx="4195762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070" y="2067694"/>
            <a:ext cx="3074402" cy="264185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915816" y="4866501"/>
            <a:ext cx="19323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Azimuthal force on the bore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4633378"/>
            <a:ext cx="322741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5A5A5A"/>
                </a:solidFill>
                <a:latin typeface="Times"/>
                <a:cs typeface="Times"/>
              </a:rPr>
              <a:t>Coordinate system for radial and azimuthal stress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4231220" y="4551239"/>
            <a:ext cx="168737" cy="225127"/>
            <a:chOff x="4271607" y="4541319"/>
            <a:chExt cx="168737" cy="225127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4355976" y="4541319"/>
              <a:ext cx="0" cy="216024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271607" y="4766446"/>
              <a:ext cx="168737" cy="0"/>
            </a:xfrm>
            <a:prstGeom prst="line">
              <a:avLst/>
            </a:prstGeom>
            <a:ln>
              <a:solidFill>
                <a:srgbClr val="0000FF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2948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794E86-0487-46F2-B904-2989DA392DBC}">
  <ds:schemaRefs>
    <ds:schemaRef ds:uri="http://schemas.microsoft.com/office/2006/documentManagement/types"/>
    <ds:schemaRef ds:uri="http://schemas.microsoft.com/office/2006/metadata/properties"/>
    <ds:schemaRef ds:uri="http://schemas.microsoft.com/sharepoint/v4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CBD9C91-8A2D-4D78-9B66-E439723DDD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34002</TotalTime>
  <Words>3320</Words>
  <Application>Microsoft Office PowerPoint</Application>
  <PresentationFormat>On-screen Show (16:9)</PresentationFormat>
  <Paragraphs>389</Paragraphs>
  <Slides>37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Symbol</vt:lpstr>
      <vt:lpstr>Times</vt:lpstr>
      <vt:lpstr>Times New Roman</vt:lpstr>
      <vt:lpstr>Wingdings</vt:lpstr>
      <vt:lpstr>Thème Office</vt:lpstr>
      <vt:lpstr>Equation</vt:lpstr>
      <vt:lpstr>Analytical estimates of stress due to electromagnetic forces in sector dipoles</vt:lpstr>
      <vt:lpstr>CONTENTS</vt:lpstr>
      <vt:lpstr>SOLENOID – 1D</vt:lpstr>
      <vt:lpstr>THE SECTOR DIPOLE: RADIAL STRESS A 1D ESTIMATE BASED ON HEURISTIC APPROACH</vt:lpstr>
      <vt:lpstr>HOW MUCH IS THE MAGNETIC PRESSURE ?</vt:lpstr>
      <vt:lpstr>THE SECTOR DIPOLE: RADIAL STRESS ANOTHER 1D ESTIMATE</vt:lpstr>
      <vt:lpstr>WHAT TO RETAIN – FIRST PART</vt:lpstr>
      <vt:lpstr>CONTENTS</vt:lpstr>
      <vt:lpstr>AZIMUTHAL STRESS ON THE BORE</vt:lpstr>
      <vt:lpstr>AZIMUTHAL STRESS ON THE BORE</vt:lpstr>
      <vt:lpstr>AZIMUTHAL STRESS ON THE BORE</vt:lpstr>
      <vt:lpstr>AZIMUTHAL STRESS ON THE BORE</vt:lpstr>
      <vt:lpstr>2D EQUATIONS FOR AZIMUTHAL STRESS</vt:lpstr>
      <vt:lpstr>2D EQUATIONS FOR AZIMUTHAL STRESS</vt:lpstr>
      <vt:lpstr>AZIMUTHAL STRESS IN THE COIL</vt:lpstr>
      <vt:lpstr>AZIMUTHAL STRESS IN THE COIL</vt:lpstr>
      <vt:lpstr>IRON CONTRIBUTION</vt:lpstr>
      <vt:lpstr>WHAT TO RETAIN – SECOND PART</vt:lpstr>
      <vt:lpstr>CONTENTS</vt:lpstr>
      <vt:lpstr>EQUATIONS FOR RADIAL STRESS</vt:lpstr>
      <vt:lpstr>EQUATIONS FOR RADIAL STRESS</vt:lpstr>
      <vt:lpstr>EQUATIONS FOR RADIAL STRESS</vt:lpstr>
      <vt:lpstr>WHAT TO RETAIN – THIRD PART</vt:lpstr>
      <vt:lpstr>CONTENTS</vt:lpstr>
      <vt:lpstr>BENCHMARK WITH FINITE ELEMENT MODEL</vt:lpstr>
      <vt:lpstr>BENCHMARK WITH FINITE ELEMENT MODEL</vt:lpstr>
      <vt:lpstr>BENCHMARK WITH FINITE ELEMENT MODEL</vt:lpstr>
      <vt:lpstr>BENCHMARK WITH FINITE ELEMENT MODEL</vt:lpstr>
      <vt:lpstr>HL-LHC D1: 5.6 T, 75 mm aperture, 15 mm coil width</vt:lpstr>
      <vt:lpstr>HERA MB: 4.7 T, 37.5 mm aperture, 20 mm coil width</vt:lpstr>
      <vt:lpstr>HL-LHC 11 T: 30 mm aperture, 30 mm coil width</vt:lpstr>
      <vt:lpstr>LHC MB: 8.3 T, 28 mm aperture, 30 mm coil width</vt:lpstr>
      <vt:lpstr>FalconD: 12 T, 25 mm aperture, 40 mm coil width</vt:lpstr>
      <vt:lpstr>D20: 13 T, 25 mm aperture, 45 mm coil width</vt:lpstr>
      <vt:lpstr>MDPCT1: 15 T, 30 mm aperture, 60 mm coil width</vt:lpstr>
      <vt:lpstr>WHAT TO RETAIN – FOURTH PART</vt:lpstr>
      <vt:lpstr>ACKNOWLEDGEMENTS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Ezio Todesco</cp:lastModifiedBy>
  <cp:revision>1366</cp:revision>
  <dcterms:created xsi:type="dcterms:W3CDTF">2016-02-11T10:47:23Z</dcterms:created>
  <dcterms:modified xsi:type="dcterms:W3CDTF">2023-04-27T13:52:03Z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