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647" r:id="rId2"/>
    <p:sldId id="624" r:id="rId3"/>
    <p:sldId id="654" r:id="rId4"/>
    <p:sldId id="660" r:id="rId5"/>
    <p:sldId id="650" r:id="rId6"/>
    <p:sldId id="651" r:id="rId7"/>
    <p:sldId id="653" r:id="rId8"/>
    <p:sldId id="652" r:id="rId9"/>
    <p:sldId id="655" r:id="rId10"/>
    <p:sldId id="665" r:id="rId11"/>
    <p:sldId id="658" r:id="rId12"/>
    <p:sldId id="657" r:id="rId13"/>
    <p:sldId id="664" r:id="rId14"/>
    <p:sldId id="662" r:id="rId15"/>
    <p:sldId id="667" r:id="rId16"/>
    <p:sldId id="666" r:id="rId17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A9FFBD"/>
    <a:srgbClr val="FFE221"/>
    <a:srgbClr val="FFDB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87" autoAdjust="0"/>
    <p:restoredTop sz="96245" autoAdjust="0"/>
  </p:normalViewPr>
  <p:slideViewPr>
    <p:cSldViewPr snapToObjects="1" showGuides="1">
      <p:cViewPr varScale="1">
        <p:scale>
          <a:sx n="167" d="100"/>
          <a:sy n="167" d="100"/>
        </p:scale>
        <p:origin x="632" y="17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D03EEF-9089-C744-8C93-EE73F8B15776}" type="datetimeFigureOut">
              <a:rPr lang="fr-FR" smtClean="0"/>
              <a:pPr/>
              <a:t>22/05/2023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F8E451-F231-B046-B379-61FE019F64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397260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57F9A8-E4A4-1C40-93CC-37CDF0C3283E}" type="datetimeFigureOut">
              <a:rPr lang="fr-FR" smtClean="0"/>
              <a:pPr/>
              <a:t>22/05/2023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393A5D-14D6-4646-84B9-A0E78F83D06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97048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Calibri"/>
                <a:cs typeface="Calibri"/>
              </a:defRPr>
            </a:lvl1pPr>
          </a:lstStyle>
          <a:p>
            <a:r>
              <a:rPr lang="de-DE"/>
              <a:t>D. Schulte: Tentative Parameters, May 2023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8305800" cy="3536156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tx1"/>
              </a:buClr>
              <a:buFont typeface="Arial"/>
              <a:buChar char="•"/>
              <a:defRPr sz="2000">
                <a:solidFill>
                  <a:srgbClr val="000000"/>
                </a:solidFill>
                <a:latin typeface="+mn-lt"/>
              </a:defRPr>
            </a:lvl1pPr>
            <a:lvl2pPr marL="742950" indent="-285750">
              <a:buClr>
                <a:schemeClr val="tx1"/>
              </a:buClr>
              <a:buFont typeface="Arial"/>
              <a:buChar char="•"/>
              <a:defRPr sz="2000">
                <a:solidFill>
                  <a:srgbClr val="000000"/>
                </a:solidFill>
                <a:latin typeface="+mn-lt"/>
              </a:defRPr>
            </a:lvl2pPr>
            <a:lvl3pPr marL="1143000" indent="-228600">
              <a:buClr>
                <a:schemeClr val="tx1"/>
              </a:buClr>
              <a:buFont typeface="Arial"/>
              <a:buChar char="•"/>
              <a:defRPr sz="2000">
                <a:solidFill>
                  <a:srgbClr val="000000"/>
                </a:solidFill>
                <a:latin typeface="+mn-lt"/>
              </a:defRPr>
            </a:lvl3pPr>
            <a:lvl4pPr marL="1600200" indent="-228600">
              <a:buClr>
                <a:schemeClr val="tx1"/>
              </a:buClr>
              <a:buFont typeface="Arial"/>
              <a:buChar char="•"/>
              <a:defRPr sz="2000">
                <a:solidFill>
                  <a:srgbClr val="000000"/>
                </a:solidFill>
                <a:latin typeface="+mn-lt"/>
              </a:defRPr>
            </a:lvl4pPr>
            <a:lvl5pPr marL="2057400" indent="-228600">
              <a:buClr>
                <a:schemeClr val="tx1"/>
              </a:buClr>
              <a:buFont typeface="Arial"/>
              <a:buChar char="•"/>
              <a:defRPr sz="2000">
                <a:solidFill>
                  <a:srgbClr val="000000"/>
                </a:solidFill>
                <a:latin typeface="+mn-lt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79512" y="4948014"/>
            <a:ext cx="7516688" cy="230015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Calibri"/>
                <a:cs typeface="Calibri"/>
              </a:defRPr>
            </a:lvl1pPr>
          </a:lstStyle>
          <a:p>
            <a:r>
              <a:rPr lang="de-DE"/>
              <a:t>D. Schulte: Tentative Parameters, May 2023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565175"/>
          </a:xfrm>
          <a:prstGeom prst="rect">
            <a:avLst/>
          </a:prstGeom>
        </p:spPr>
        <p:txBody>
          <a:bodyPr vert="horz" lIns="0" tIns="0" rIns="0" bIns="0"/>
          <a:lstStyle>
            <a:lvl1pPr>
              <a:defRPr sz="3600" b="0">
                <a:latin typeface="+mj-lt"/>
              </a:defRPr>
            </a:lvl1pPr>
          </a:lstStyle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457200" y="1276350"/>
            <a:ext cx="8229600" cy="3505200"/>
          </a:xfrm>
          <a:prstGeom prst="rect">
            <a:avLst/>
          </a:prstGeom>
        </p:spPr>
        <p:txBody>
          <a:bodyPr vert="horz"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Calibri"/>
                <a:cs typeface="Calibri"/>
              </a:defRPr>
            </a:lvl1pPr>
          </a:lstStyle>
          <a:p>
            <a:r>
              <a:rPr lang="de-DE"/>
              <a:t>D. Schulte: Tentative Parameters, May 2023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  <p:sp>
        <p:nvSpPr>
          <p:cNvPr id="4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457200" y="1276349"/>
            <a:ext cx="3733800" cy="3276601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343400" y="1276350"/>
            <a:ext cx="4419600" cy="32766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de-DE"/>
              <a:t>D. Schulte: Tentative Parameters, May 2023</a:t>
            </a:r>
            <a:endParaRPr lang="en-GB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8" descr="MUON-Slide-graphBase-pagebottom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2699" y="4705351"/>
            <a:ext cx="9144000" cy="50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5979"/>
            <a:ext cx="8229600" cy="857250"/>
          </a:xfrm>
          <a:prstGeom prst="rect">
            <a:avLst/>
          </a:prstGeom>
        </p:spPr>
        <p:txBody>
          <a:bodyPr lIns="74258" tIns="37129" rIns="74258" bIns="37129"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200154"/>
            <a:ext cx="8229600" cy="3394472"/>
          </a:xfrm>
          <a:prstGeom prst="rect">
            <a:avLst/>
          </a:prstGeom>
        </p:spPr>
        <p:txBody>
          <a:bodyPr lIns="74258" tIns="37129" rIns="74258" bIns="37129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4914901"/>
            <a:ext cx="1271042" cy="200025"/>
          </a:xfrm>
          <a:prstGeom prst="rect">
            <a:avLst/>
          </a:prstGeom>
        </p:spPr>
        <p:txBody>
          <a:bodyPr lIns="74258" tIns="37129" rIns="74258" bIns="37129"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282704" y="4922048"/>
            <a:ext cx="4191001" cy="192882"/>
          </a:xfrm>
          <a:prstGeom prst="rect">
            <a:avLst/>
          </a:prstGeom>
        </p:spPr>
        <p:txBody>
          <a:bodyPr lIns="74258" tIns="37129" rIns="74258" bIns="37129"/>
          <a:lstStyle>
            <a:lvl1pPr algn="l">
              <a:defRPr sz="1200">
                <a:latin typeface="Calibri"/>
                <a:cs typeface="Calibri"/>
              </a:defRPr>
            </a:lvl1pPr>
          </a:lstStyle>
          <a:p>
            <a:r>
              <a:rPr lang="de-DE"/>
              <a:t>D. Schulte: Tentative Parameters, May 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75605" y="4922048"/>
            <a:ext cx="406399" cy="192882"/>
          </a:xfrm>
          <a:prstGeom prst="rect">
            <a:avLst/>
          </a:prstGeom>
        </p:spPr>
        <p:txBody>
          <a:bodyPr lIns="74258" tIns="37129" rIns="74258" bIns="37129"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2011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971655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0" y="4948014"/>
            <a:ext cx="9144000" cy="265336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8110800" y="36000"/>
            <a:ext cx="1013799" cy="1013799"/>
          </a:xfrm>
          <a:prstGeom prst="rect">
            <a:avLst/>
          </a:prstGeom>
        </p:spPr>
      </p:pic>
      <p:sp>
        <p:nvSpPr>
          <p:cNvPr id="4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70" r:id="rId4"/>
    <p:sldLayoutId id="2147483671" r:id="rId5"/>
    <p:sldLayoutId id="2147483673" r:id="rId6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eg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" name="Image 9" descr="MUON-SlideGraph-gradient.png"/>
          <p:cNvPicPr/>
          <p:nvPr/>
        </p:nvPicPr>
        <p:blipFill>
          <a:blip r:embed="rId2">
            <a:alphaModFix amt="75000"/>
          </a:blip>
          <a:stretch/>
        </p:blipFill>
        <p:spPr>
          <a:xfrm>
            <a:off x="0" y="3069720"/>
            <a:ext cx="9143280" cy="2107440"/>
          </a:xfrm>
          <a:prstGeom prst="rect">
            <a:avLst/>
          </a:prstGeom>
          <a:ln w="0">
            <a:noFill/>
          </a:ln>
        </p:spPr>
      </p:pic>
      <p:pic>
        <p:nvPicPr>
          <p:cNvPr id="122" name="Image 82" descr="MUON-SlideGraph-LogoBkgnd2.png"/>
          <p:cNvPicPr/>
          <p:nvPr/>
        </p:nvPicPr>
        <p:blipFill>
          <a:blip r:embed="rId3"/>
          <a:stretch/>
        </p:blipFill>
        <p:spPr>
          <a:xfrm>
            <a:off x="0" y="0"/>
            <a:ext cx="9143280" cy="5140080"/>
          </a:xfrm>
          <a:prstGeom prst="rect">
            <a:avLst/>
          </a:prstGeom>
          <a:ln w="0">
            <a:noFill/>
          </a:ln>
        </p:spPr>
      </p:pic>
      <p:pic>
        <p:nvPicPr>
          <p:cNvPr id="123" name="Image 84" descr="MCC-LogoCERN.jpg"/>
          <p:cNvPicPr/>
          <p:nvPr/>
        </p:nvPicPr>
        <p:blipFill>
          <a:blip r:embed="rId4"/>
          <a:stretch/>
        </p:blipFill>
        <p:spPr>
          <a:xfrm>
            <a:off x="8077320" y="255960"/>
            <a:ext cx="837360" cy="837360"/>
          </a:xfrm>
          <a:prstGeom prst="rect">
            <a:avLst/>
          </a:prstGeom>
          <a:ln w="0">
            <a:noFill/>
          </a:ln>
        </p:spPr>
      </p:pic>
      <p:pic>
        <p:nvPicPr>
          <p:cNvPr id="124" name="Image 85" descr="MCC-inernational-finalV01.png"/>
          <p:cNvPicPr/>
          <p:nvPr/>
        </p:nvPicPr>
        <p:blipFill>
          <a:blip r:embed="rId5"/>
          <a:stretch/>
        </p:blipFill>
        <p:spPr>
          <a:xfrm>
            <a:off x="132480" y="57240"/>
            <a:ext cx="1390680" cy="1390680"/>
          </a:xfrm>
          <a:prstGeom prst="rect">
            <a:avLst/>
          </a:prstGeom>
          <a:ln w="0">
            <a:noFill/>
          </a:ln>
        </p:spPr>
      </p:pic>
      <p:sp>
        <p:nvSpPr>
          <p:cNvPr id="125" name="ZoneTexte 86"/>
          <p:cNvSpPr/>
          <p:nvPr/>
        </p:nvSpPr>
        <p:spPr>
          <a:xfrm>
            <a:off x="4860000" y="4291200"/>
            <a:ext cx="3743640" cy="58332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r">
              <a:lnSpc>
                <a:spcPct val="100000"/>
              </a:lnSpc>
              <a:buNone/>
            </a:pPr>
            <a:r>
              <a:rPr lang="en-US" sz="1600" b="0" strike="noStrike" spc="-1" dirty="0">
                <a:solidFill>
                  <a:srgbClr val="FFFFFF"/>
                </a:solidFill>
                <a:latin typeface="Calibri"/>
                <a:ea typeface="DejaVu Sans"/>
              </a:rPr>
              <a:t>CERN</a:t>
            </a:r>
            <a:endParaRPr lang="en-US" sz="1600" b="0" strike="noStrike" spc="-1" dirty="0">
              <a:latin typeface="Arial"/>
            </a:endParaRPr>
          </a:p>
          <a:p>
            <a:pPr algn="r">
              <a:lnSpc>
                <a:spcPct val="100000"/>
              </a:lnSpc>
              <a:buNone/>
            </a:pPr>
            <a:r>
              <a:rPr lang="en-US" sz="1600" b="0" strike="noStrike" spc="-1" dirty="0">
                <a:solidFill>
                  <a:srgbClr val="FFFFFF"/>
                </a:solidFill>
                <a:latin typeface="Calibri"/>
                <a:ea typeface="DejaVu Sans"/>
              </a:rPr>
              <a:t>May 2023    </a:t>
            </a:r>
            <a:endParaRPr lang="en-US" sz="1600" b="0" strike="noStrike" spc="-1" dirty="0">
              <a:latin typeface="Arial"/>
            </a:endParaRPr>
          </a:p>
        </p:txBody>
      </p:sp>
      <p:sp>
        <p:nvSpPr>
          <p:cNvPr id="126" name="ZoneTexte 10"/>
          <p:cNvSpPr/>
          <p:nvPr/>
        </p:nvSpPr>
        <p:spPr>
          <a:xfrm>
            <a:off x="2355120" y="2211840"/>
            <a:ext cx="4376520" cy="638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GB" sz="36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Parameters</a:t>
            </a:r>
            <a:endParaRPr lang="en-US" sz="3600" b="0" strike="noStrike" spc="-1" dirty="0">
              <a:latin typeface="Arial"/>
            </a:endParaRPr>
          </a:p>
        </p:txBody>
      </p:sp>
      <p:sp>
        <p:nvSpPr>
          <p:cNvPr id="127" name="ZoneTexte 86"/>
          <p:cNvSpPr/>
          <p:nvPr/>
        </p:nvSpPr>
        <p:spPr>
          <a:xfrm>
            <a:off x="1691640" y="3313440"/>
            <a:ext cx="5472000" cy="333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US" sz="1600" b="0" strike="noStrike" spc="-1">
                <a:solidFill>
                  <a:srgbClr val="000000"/>
                </a:solidFill>
                <a:latin typeface="Calibri"/>
                <a:ea typeface="DejaVu Sans"/>
              </a:rPr>
              <a:t>D. Schulte</a:t>
            </a:r>
            <a:endParaRPr lang="en-US" sz="1600" b="0" strike="noStrike" spc="-1">
              <a:latin typeface="Arial"/>
            </a:endParaRPr>
          </a:p>
        </p:txBody>
      </p:sp>
      <p:grpSp>
        <p:nvGrpSpPr>
          <p:cNvPr id="128" name="Group 11"/>
          <p:cNvGrpSpPr/>
          <p:nvPr/>
        </p:nvGrpSpPr>
        <p:grpSpPr>
          <a:xfrm>
            <a:off x="251640" y="4422600"/>
            <a:ext cx="6434280" cy="668520"/>
            <a:chOff x="251640" y="4422600"/>
            <a:chExt cx="6434280" cy="668520"/>
          </a:xfrm>
        </p:grpSpPr>
        <p:sp>
          <p:nvSpPr>
            <p:cNvPr id="129" name="Rectangle 12"/>
            <p:cNvSpPr/>
            <p:nvPr/>
          </p:nvSpPr>
          <p:spPr>
            <a:xfrm>
              <a:off x="251640" y="4424760"/>
              <a:ext cx="6434280" cy="666360"/>
            </a:xfrm>
            <a:prstGeom prst="rect">
              <a:avLst/>
            </a:prstGeom>
            <a:solidFill>
              <a:srgbClr val="FFFFFF"/>
            </a:solidFill>
            <a:ln w="38100">
              <a:solidFill>
                <a:srgbClr val="4A87FF"/>
              </a:solidFill>
              <a:round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/>
          </p:style>
        </p:sp>
        <p:grpSp>
          <p:nvGrpSpPr>
            <p:cNvPr id="130" name="Group 13"/>
            <p:cNvGrpSpPr/>
            <p:nvPr/>
          </p:nvGrpSpPr>
          <p:grpSpPr>
            <a:xfrm>
              <a:off x="251640" y="4422600"/>
              <a:ext cx="6434280" cy="664560"/>
              <a:chOff x="251640" y="4422600"/>
              <a:chExt cx="6434280" cy="664560"/>
            </a:xfrm>
          </p:grpSpPr>
          <p:pic>
            <p:nvPicPr>
              <p:cNvPr id="131" name="Picture 14"/>
              <p:cNvPicPr/>
              <p:nvPr/>
            </p:nvPicPr>
            <p:blipFill>
              <a:blip r:embed="rId6"/>
              <a:stretch/>
            </p:blipFill>
            <p:spPr>
              <a:xfrm>
                <a:off x="251640" y="4422600"/>
                <a:ext cx="993600" cy="662400"/>
              </a:xfrm>
              <a:prstGeom prst="rect">
                <a:avLst/>
              </a:prstGeom>
              <a:ln w="0">
                <a:noFill/>
              </a:ln>
            </p:spPr>
          </p:pic>
          <p:sp>
            <p:nvSpPr>
              <p:cNvPr id="132" name="Titre 6"/>
              <p:cNvSpPr/>
              <p:nvPr/>
            </p:nvSpPr>
            <p:spPr>
              <a:xfrm>
                <a:off x="1245960" y="4424760"/>
                <a:ext cx="3932280" cy="6624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/>
            </p:style>
            <p:txBody>
              <a:bodyPr lIns="0" tIns="0" rIns="0" bIns="0" anchor="t">
                <a:noAutofit/>
              </a:bodyPr>
              <a:lstStyle/>
              <a:p>
                <a:pPr algn="ctr">
                  <a:lnSpc>
                    <a:spcPct val="100000"/>
                  </a:lnSpc>
                  <a:buNone/>
                </a:pPr>
                <a:endParaRPr lang="en-US" sz="1800" b="0" strike="noStrike" spc="-1">
                  <a:latin typeface="Arial"/>
                </a:endParaRPr>
              </a:p>
              <a:p>
                <a:pPr algn="ctr">
                  <a:lnSpc>
                    <a:spcPct val="100000"/>
                  </a:lnSpc>
                  <a:buNone/>
                </a:pPr>
                <a:r>
                  <a:rPr lang="fr-FR" sz="1200" b="0" strike="noStrike" spc="-1">
                    <a:solidFill>
                      <a:srgbClr val="000000"/>
                    </a:solidFill>
                    <a:latin typeface="Arial"/>
                    <a:ea typeface="DejaVu Sans"/>
                  </a:rPr>
                  <a:t>Funded by the European Union under </a:t>
                </a:r>
                <a:endParaRPr lang="en-US" sz="1200" b="0" strike="noStrike" spc="-1">
                  <a:latin typeface="Arial"/>
                </a:endParaRPr>
              </a:p>
              <a:p>
                <a:pPr algn="ctr">
                  <a:lnSpc>
                    <a:spcPct val="100000"/>
                  </a:lnSpc>
                  <a:buNone/>
                </a:pPr>
                <a:r>
                  <a:rPr lang="fr-FR" sz="1200" b="0" strike="noStrike" spc="-1">
                    <a:solidFill>
                      <a:srgbClr val="000000"/>
                    </a:solidFill>
                    <a:latin typeface="Arial"/>
                    <a:ea typeface="DejaVu Sans"/>
                  </a:rPr>
                  <a:t>Grant Agreement n. 101094300</a:t>
                </a:r>
                <a:endParaRPr lang="en-US" sz="1200" b="0" strike="noStrike" spc="-1">
                  <a:latin typeface="Arial"/>
                </a:endParaRPr>
              </a:p>
            </p:txBody>
          </p:sp>
          <p:pic>
            <p:nvPicPr>
              <p:cNvPr id="133" name="Picture 16"/>
              <p:cNvPicPr/>
              <p:nvPr/>
            </p:nvPicPr>
            <p:blipFill>
              <a:blip r:embed="rId7"/>
              <a:stretch/>
            </p:blipFill>
            <p:spPr>
              <a:xfrm>
                <a:off x="5178960" y="4422600"/>
                <a:ext cx="1506960" cy="662400"/>
              </a:xfrm>
              <a:prstGeom prst="rect">
                <a:avLst/>
              </a:prstGeom>
              <a:ln w="0">
                <a:noFill/>
              </a:ln>
            </p:spPr>
          </p:pic>
        </p:grpSp>
      </p:grpSp>
    </p:spTree>
    <p:extLst>
      <p:ext uri="{BB962C8B-B14F-4D97-AF65-F5344CB8AC3E}">
        <p14:creationId xmlns:p14="http://schemas.microsoft.com/office/powerpoint/2010/main" val="21030186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pied de page 4"/>
          <p:cNvSpPr>
            <a:spLocks noGrp="1"/>
          </p:cNvSpPr>
          <p:nvPr>
            <p:ph type="ftr" sz="quarter" idx="4294967295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it-IT">
                <a:latin typeface="Calibri"/>
                <a:cs typeface="Calibri"/>
              </a:rPr>
              <a:t>D. Schulte: Tentative Parameters, May 2023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7502" y="555526"/>
            <a:ext cx="8640962" cy="4260745"/>
          </a:xfrm>
          <a:prstGeom prst="rect">
            <a:avLst/>
          </a:prstGeom>
          <a:noFill/>
        </p:spPr>
        <p:txBody>
          <a:bodyPr wrap="square" lIns="74258" tIns="37129" rIns="74258" bIns="37129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b="1" dirty="0">
                <a:latin typeface="Calibri"/>
                <a:cs typeface="Calibri"/>
              </a:rPr>
              <a:t>Educated guesses of performance limits to be developed by the experts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required for the accelerator design</a:t>
            </a:r>
          </a:p>
          <a:p>
            <a:pPr marL="285750" indent="-285750">
              <a:buFont typeface="Arial"/>
              <a:buChar char="•"/>
            </a:pPr>
            <a:r>
              <a:rPr lang="en-US" sz="1600" b="1" dirty="0">
                <a:latin typeface="Calibri"/>
                <a:cs typeface="Calibri"/>
              </a:rPr>
              <a:t>Magnets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Potential technologies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Performance parameters with dependencies</a:t>
            </a:r>
          </a:p>
          <a:p>
            <a:pPr marL="1200150" lvl="2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field level</a:t>
            </a:r>
          </a:p>
          <a:p>
            <a:pPr marL="1200150" lvl="2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field quality</a:t>
            </a:r>
          </a:p>
          <a:p>
            <a:pPr marL="1200150" lvl="2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aperture</a:t>
            </a:r>
          </a:p>
          <a:p>
            <a:pPr marL="1200150" lvl="2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radiation resistance</a:t>
            </a:r>
          </a:p>
          <a:p>
            <a:pPr marL="1200150" lvl="2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heat load resistance</a:t>
            </a:r>
          </a:p>
          <a:p>
            <a:pPr marL="285750" indent="-285750">
              <a:buFont typeface="Arial"/>
              <a:buChar char="•"/>
            </a:pPr>
            <a:r>
              <a:rPr lang="en-US" sz="1600" b="1" dirty="0">
                <a:latin typeface="Calibri"/>
                <a:cs typeface="Calibri"/>
              </a:rPr>
              <a:t>Target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Limits for shock and radiation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…</a:t>
            </a:r>
          </a:p>
          <a:p>
            <a:pPr marL="742950" lvl="1" indent="-285750">
              <a:buFont typeface="Arial"/>
              <a:buChar char="•"/>
            </a:pPr>
            <a:endParaRPr lang="en-US" sz="1600" dirty="0">
              <a:latin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1600" b="1" dirty="0">
                <a:latin typeface="Calibri"/>
                <a:cs typeface="Calibri"/>
              </a:rPr>
              <a:t>RF</a:t>
            </a:r>
          </a:p>
          <a:p>
            <a:pPr marL="285750" indent="-285750">
              <a:buFont typeface="Arial"/>
              <a:buChar char="•"/>
            </a:pPr>
            <a:r>
              <a:rPr lang="en-US" sz="1600" b="1" dirty="0">
                <a:latin typeface="Calibri"/>
                <a:cs typeface="Calibri"/>
              </a:rPr>
              <a:t>Cooling</a:t>
            </a:r>
          </a:p>
          <a:p>
            <a:pPr marL="285750" indent="-285750">
              <a:buFont typeface="Arial"/>
              <a:buChar char="•"/>
            </a:pPr>
            <a:r>
              <a:rPr lang="en-US" sz="1600" b="1" dirty="0">
                <a:latin typeface="Calibri"/>
                <a:cs typeface="Calibri"/>
              </a:rPr>
              <a:t>…</a:t>
            </a:r>
          </a:p>
        </p:txBody>
      </p:sp>
      <p:sp>
        <p:nvSpPr>
          <p:cNvPr id="9" name="Titre 11"/>
          <p:cNvSpPr>
            <a:spLocks noGrp="1"/>
          </p:cNvSpPr>
          <p:nvPr>
            <p:ph type="title"/>
          </p:nvPr>
        </p:nvSpPr>
        <p:spPr>
          <a:xfrm>
            <a:off x="1295400" y="-92546"/>
            <a:ext cx="6781800" cy="432048"/>
          </a:xfrm>
        </p:spPr>
        <p:txBody>
          <a:bodyPr/>
          <a:lstStyle/>
          <a:p>
            <a:r>
              <a:rPr lang="en-GB" sz="3200" b="0" dirty="0">
                <a:latin typeface="Calibri"/>
                <a:cs typeface="Calibri"/>
              </a:rPr>
              <a:t>Tentative Component Limits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5721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pied de page 4"/>
          <p:cNvSpPr>
            <a:spLocks noGrp="1"/>
          </p:cNvSpPr>
          <p:nvPr>
            <p:ph type="ftr" sz="quarter" idx="4294967295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it-IT">
                <a:latin typeface="Calibri"/>
                <a:cs typeface="Calibri"/>
              </a:rPr>
              <a:t>D. Schulte: Tentative Parameters, May 2023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1520" y="699542"/>
            <a:ext cx="8640962" cy="2537195"/>
          </a:xfrm>
          <a:prstGeom prst="rect">
            <a:avLst/>
          </a:prstGeom>
          <a:noFill/>
        </p:spPr>
        <p:txBody>
          <a:bodyPr wrap="square" lIns="74258" tIns="37129" rIns="74258" bIns="37129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b="1" dirty="0">
                <a:latin typeface="Calibri"/>
                <a:cs typeface="Calibri"/>
              </a:rPr>
              <a:t>Define parameters at the interfaces of different areas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allows to locally </a:t>
            </a:r>
            <a:r>
              <a:rPr lang="en-US" sz="1600" dirty="0" err="1">
                <a:latin typeface="Calibri"/>
                <a:cs typeface="Calibri"/>
              </a:rPr>
              <a:t>optimise</a:t>
            </a:r>
            <a:r>
              <a:rPr lang="en-US" sz="1600" dirty="0">
                <a:latin typeface="Calibri"/>
                <a:cs typeface="Calibri"/>
              </a:rPr>
              <a:t>, e.g. acceleration chain</a:t>
            </a:r>
          </a:p>
          <a:p>
            <a:pPr marL="285750" indent="-285750">
              <a:buFont typeface="Arial"/>
              <a:buChar char="•"/>
            </a:pPr>
            <a:endParaRPr lang="en-US" sz="1600" b="1" dirty="0">
              <a:latin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1600" b="1" dirty="0">
                <a:latin typeface="Calibri"/>
                <a:cs typeface="Calibri"/>
              </a:rPr>
              <a:t>Ideally transmit full beam phase space to evaluate performance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However, for target parameters use simplified approach for now</a:t>
            </a:r>
          </a:p>
          <a:p>
            <a:pPr marL="742950" lvl="1" indent="-285750">
              <a:buFont typeface="Arial"/>
              <a:buChar char="•"/>
            </a:pPr>
            <a:endParaRPr lang="en-US" sz="1600" dirty="0">
              <a:latin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1600" b="1" dirty="0">
                <a:latin typeface="Calibri"/>
                <a:cs typeface="Calibri"/>
              </a:rPr>
              <a:t>At production and cooling </a:t>
            </a:r>
            <a:r>
              <a:rPr lang="en-US" sz="1600" b="1" dirty="0" err="1">
                <a:latin typeface="Calibri"/>
                <a:cs typeface="Calibri"/>
              </a:rPr>
              <a:t>muons</a:t>
            </a:r>
            <a:r>
              <a:rPr lang="en-US" sz="1600" b="1" dirty="0">
                <a:latin typeface="Calibri"/>
                <a:cs typeface="Calibri"/>
              </a:rPr>
              <a:t> behave in a very special fashion, after cooling like protons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Fix parameters at pivotal point at the end of final cooling</a:t>
            </a:r>
          </a:p>
          <a:p>
            <a:pPr marL="742950" lvl="1" indent="-285750">
              <a:buFont typeface="Arial"/>
              <a:buChar char="•"/>
            </a:pPr>
            <a:endParaRPr lang="en-US" sz="1600" dirty="0">
              <a:latin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endParaRPr lang="en-US" sz="1600" b="1" dirty="0">
              <a:latin typeface="Calibri"/>
              <a:cs typeface="Calibri"/>
            </a:endParaRPr>
          </a:p>
        </p:txBody>
      </p:sp>
      <p:sp>
        <p:nvSpPr>
          <p:cNvPr id="9" name="Titre 11"/>
          <p:cNvSpPr>
            <a:spLocks noGrp="1"/>
          </p:cNvSpPr>
          <p:nvPr>
            <p:ph type="title"/>
          </p:nvPr>
        </p:nvSpPr>
        <p:spPr>
          <a:xfrm>
            <a:off x="1295400" y="-92546"/>
            <a:ext cx="6781800" cy="432048"/>
          </a:xfrm>
        </p:spPr>
        <p:txBody>
          <a:bodyPr/>
          <a:lstStyle/>
          <a:p>
            <a:r>
              <a:rPr lang="en-GB" sz="3200" b="0" dirty="0" err="1">
                <a:latin typeface="Calibri"/>
                <a:cs typeface="Calibri"/>
              </a:rPr>
              <a:t>Muon</a:t>
            </a:r>
            <a:r>
              <a:rPr lang="en-GB" sz="3200" b="0" dirty="0">
                <a:latin typeface="Calibri"/>
                <a:cs typeface="Calibri"/>
              </a:rPr>
              <a:t> Beam Parameters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6" name="Picture 5" descr="p4.tif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50107"/>
          <a:stretch>
            <a:fillRect/>
          </a:stretch>
        </p:blipFill>
        <p:spPr>
          <a:xfrm>
            <a:off x="35496" y="2931790"/>
            <a:ext cx="9071992" cy="1944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25200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pied de page 4"/>
          <p:cNvSpPr>
            <a:spLocks noGrp="1"/>
          </p:cNvSpPr>
          <p:nvPr>
            <p:ph type="ftr" sz="quarter" idx="4294967295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it-IT">
                <a:latin typeface="Calibri"/>
                <a:cs typeface="Calibri"/>
              </a:rPr>
              <a:t>D. Schulte: Tentative Parameters, May 2023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44006" y="963688"/>
            <a:ext cx="4392490" cy="3768302"/>
          </a:xfrm>
          <a:prstGeom prst="rect">
            <a:avLst/>
          </a:prstGeom>
          <a:noFill/>
        </p:spPr>
        <p:txBody>
          <a:bodyPr wrap="square" lIns="74258" tIns="37129" rIns="74258" bIns="37129" rtlCol="0">
            <a:spAutoFit/>
          </a:bodyPr>
          <a:lstStyle/>
          <a:p>
            <a:r>
              <a:rPr lang="en-US" sz="1600" b="1" dirty="0">
                <a:latin typeface="Calibri"/>
                <a:cs typeface="Calibri"/>
              </a:rPr>
              <a:t>Likely need some reserve in </a:t>
            </a:r>
            <a:r>
              <a:rPr lang="en-US" sz="1600" b="1" dirty="0" err="1">
                <a:latin typeface="Calibri"/>
                <a:cs typeface="Calibri"/>
              </a:rPr>
              <a:t>muon</a:t>
            </a:r>
            <a:r>
              <a:rPr lang="en-US" sz="1600" b="1" dirty="0">
                <a:latin typeface="Calibri"/>
                <a:cs typeface="Calibri"/>
              </a:rPr>
              <a:t> number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e.g. acceleration to 200 MeV after final cooling has not been included, I think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can be used to boost performance, if not required as reserve</a:t>
            </a:r>
          </a:p>
          <a:p>
            <a:endParaRPr lang="en-US" sz="1600" dirty="0">
              <a:latin typeface="Calibri"/>
              <a:cs typeface="Calibri"/>
            </a:endParaRPr>
          </a:p>
          <a:p>
            <a:r>
              <a:rPr lang="en-US" sz="1600" b="1" dirty="0">
                <a:latin typeface="Calibri"/>
                <a:cs typeface="Calibri"/>
              </a:rPr>
              <a:t>Bunch charge increase is more important than power increase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Go for 800 kJ per pulse at 5 Hz?</a:t>
            </a:r>
          </a:p>
          <a:p>
            <a:pPr marL="1200150" lvl="2" indent="-285750">
              <a:buFont typeface="Arial"/>
              <a:buChar char="•"/>
            </a:pPr>
            <a:endParaRPr lang="en-US" sz="1600" dirty="0">
              <a:latin typeface="Calibri"/>
              <a:cs typeface="Calibri"/>
            </a:endParaRPr>
          </a:p>
          <a:p>
            <a:r>
              <a:rPr lang="en-US" sz="1600" b="1" dirty="0">
                <a:latin typeface="Calibri"/>
                <a:cs typeface="Calibri"/>
              </a:rPr>
              <a:t>Proton energy is a local </a:t>
            </a:r>
            <a:r>
              <a:rPr lang="en-US" sz="1600" b="1" dirty="0" err="1">
                <a:latin typeface="Calibri"/>
                <a:cs typeface="Calibri"/>
              </a:rPr>
              <a:t>optimisation</a:t>
            </a:r>
            <a:r>
              <a:rPr lang="en-US" sz="1600" b="1" dirty="0">
                <a:latin typeface="Calibri"/>
                <a:cs typeface="Calibri"/>
              </a:rPr>
              <a:t> of proton complex, target and capture efficiency</a:t>
            </a:r>
          </a:p>
          <a:p>
            <a:endParaRPr lang="en-US" sz="1600" b="1" dirty="0">
              <a:latin typeface="Calibri"/>
              <a:cs typeface="Calibri"/>
            </a:endParaRPr>
          </a:p>
          <a:p>
            <a:r>
              <a:rPr lang="en-US" sz="1600" b="1" dirty="0">
                <a:latin typeface="Calibri"/>
                <a:cs typeface="Calibri"/>
              </a:rPr>
              <a:t>Acceptance in RCS/collider ring in range of +/- 2σ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charge should refer to </a:t>
            </a:r>
            <a:r>
              <a:rPr lang="en-US" sz="1600" dirty="0" err="1">
                <a:latin typeface="Calibri"/>
                <a:cs typeface="Calibri"/>
              </a:rPr>
              <a:t>muons</a:t>
            </a:r>
            <a:r>
              <a:rPr lang="en-US" sz="1600" dirty="0">
                <a:latin typeface="Calibri"/>
                <a:cs typeface="Calibri"/>
              </a:rPr>
              <a:t> in this range</a:t>
            </a:r>
          </a:p>
        </p:txBody>
      </p:sp>
      <p:sp>
        <p:nvSpPr>
          <p:cNvPr id="9" name="Titre 11"/>
          <p:cNvSpPr>
            <a:spLocks noGrp="1"/>
          </p:cNvSpPr>
          <p:nvPr>
            <p:ph type="title"/>
          </p:nvPr>
        </p:nvSpPr>
        <p:spPr>
          <a:xfrm>
            <a:off x="1295400" y="-92546"/>
            <a:ext cx="6781800" cy="432048"/>
          </a:xfrm>
        </p:spPr>
        <p:txBody>
          <a:bodyPr/>
          <a:lstStyle/>
          <a:p>
            <a:r>
              <a:rPr lang="en-GB" sz="3200" b="0" dirty="0" err="1">
                <a:latin typeface="Calibri"/>
                <a:cs typeface="Calibri"/>
              </a:rPr>
              <a:t>Muon</a:t>
            </a:r>
            <a:r>
              <a:rPr lang="en-GB" sz="3200" b="0" dirty="0">
                <a:latin typeface="Calibri"/>
                <a:cs typeface="Calibri"/>
              </a:rPr>
              <a:t> Bunch Charge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12</a:t>
            </a:fld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0524127"/>
              </p:ext>
            </p:extLst>
          </p:nvPr>
        </p:nvGraphicFramePr>
        <p:xfrm>
          <a:off x="179512" y="1115918"/>
          <a:ext cx="4392488" cy="3688080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34163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61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1998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Calibri"/>
                          <a:cs typeface="Calibri"/>
                        </a:rPr>
                        <a:t>Location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Calibri"/>
                          <a:cs typeface="Calibri"/>
                        </a:rPr>
                        <a:t>N [10</a:t>
                      </a:r>
                      <a:r>
                        <a:rPr lang="en-US" sz="1600" baseline="30000" dirty="0">
                          <a:latin typeface="Calibri"/>
                          <a:cs typeface="Calibri"/>
                        </a:rPr>
                        <a:t>12</a:t>
                      </a:r>
                      <a:r>
                        <a:rPr lang="en-US" sz="1600" dirty="0">
                          <a:latin typeface="Calibri"/>
                          <a:cs typeface="Calibri"/>
                        </a:rPr>
                        <a:t>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1998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Calibri"/>
                          <a:cs typeface="Calibri"/>
                        </a:rPr>
                        <a:t>5 </a:t>
                      </a:r>
                      <a:r>
                        <a:rPr lang="en-US" sz="1600" dirty="0" err="1">
                          <a:latin typeface="Calibri"/>
                          <a:cs typeface="Calibri"/>
                        </a:rPr>
                        <a:t>GeV</a:t>
                      </a:r>
                      <a:r>
                        <a:rPr lang="en-US" sz="1600" dirty="0">
                          <a:latin typeface="Calibri"/>
                          <a:cs typeface="Calibri"/>
                        </a:rPr>
                        <a:t> protons</a:t>
                      </a:r>
                      <a:r>
                        <a:rPr lang="en-US" sz="1600" baseline="0" dirty="0">
                          <a:latin typeface="Calibri"/>
                          <a:cs typeface="Calibri"/>
                        </a:rPr>
                        <a:t> at </a:t>
                      </a:r>
                      <a:r>
                        <a:rPr lang="en-US" sz="1600" dirty="0">
                          <a:latin typeface="Calibri"/>
                          <a:cs typeface="Calibri"/>
                        </a:rPr>
                        <a:t>target (400 kJ)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Calibri"/>
                          <a:cs typeface="Calibri"/>
                        </a:rPr>
                        <a:t>500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1998">
                <a:tc>
                  <a:txBody>
                    <a:bodyPr/>
                    <a:lstStyle/>
                    <a:p>
                      <a:r>
                        <a:rPr lang="en-US" sz="1600" dirty="0" err="1">
                          <a:latin typeface="Calibri"/>
                          <a:cs typeface="Calibri"/>
                        </a:rPr>
                        <a:t>muons</a:t>
                      </a:r>
                      <a:r>
                        <a:rPr lang="en-US" sz="1600" dirty="0">
                          <a:latin typeface="Calibri"/>
                          <a:cs typeface="Calibri"/>
                        </a:rPr>
                        <a:t> after front end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Calibri"/>
                          <a:cs typeface="Calibri"/>
                        </a:rPr>
                        <a:t>48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1998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Calibri"/>
                          <a:cs typeface="Calibri"/>
                        </a:rPr>
                        <a:t>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Calibri"/>
                          <a:cs typeface="Calibri"/>
                        </a:rPr>
                        <a:t>…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1998">
                <a:tc>
                  <a:txBody>
                    <a:bodyPr/>
                    <a:lstStyle/>
                    <a:p>
                      <a:r>
                        <a:rPr lang="en-US" sz="1600" dirty="0" err="1">
                          <a:latin typeface="Calibri"/>
                          <a:cs typeface="Calibri"/>
                        </a:rPr>
                        <a:t>muons</a:t>
                      </a:r>
                      <a:r>
                        <a:rPr lang="en-US" sz="1600" dirty="0">
                          <a:latin typeface="Calibri"/>
                          <a:cs typeface="Calibri"/>
                        </a:rPr>
                        <a:t> after final cooling (5-20</a:t>
                      </a:r>
                      <a:r>
                        <a:rPr lang="en-US" sz="1600" baseline="0" dirty="0">
                          <a:latin typeface="Calibri"/>
                          <a:cs typeface="Calibri"/>
                        </a:rPr>
                        <a:t> MeV)</a:t>
                      </a:r>
                      <a:endParaRPr lang="en-US" sz="16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Calibri"/>
                          <a:cs typeface="Calibri"/>
                        </a:rPr>
                        <a:t>6?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1998">
                <a:tc>
                  <a:txBody>
                    <a:bodyPr/>
                    <a:lstStyle/>
                    <a:p>
                      <a:r>
                        <a:rPr lang="en-US" sz="1600" dirty="0" err="1">
                          <a:latin typeface="Calibri"/>
                          <a:cs typeface="Calibri"/>
                        </a:rPr>
                        <a:t>muons</a:t>
                      </a:r>
                      <a:r>
                        <a:rPr lang="en-US" sz="1600" dirty="0">
                          <a:latin typeface="Calibri"/>
                          <a:cs typeface="Calibri"/>
                        </a:rPr>
                        <a:t> after reacceleration 0.2 </a:t>
                      </a:r>
                      <a:r>
                        <a:rPr lang="en-US" sz="1600" dirty="0" err="1">
                          <a:latin typeface="Calibri"/>
                          <a:cs typeface="Calibri"/>
                        </a:rPr>
                        <a:t>GeV</a:t>
                      </a:r>
                      <a:endParaRPr lang="en-US" sz="16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Calibri"/>
                          <a:cs typeface="Calibri"/>
                        </a:rPr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1998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Calibri"/>
                          <a:cs typeface="Calibri"/>
                        </a:rPr>
                        <a:t>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Calibri"/>
                          <a:cs typeface="Calibri"/>
                        </a:rPr>
                        <a:t>…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91998">
                <a:tc>
                  <a:txBody>
                    <a:bodyPr/>
                    <a:lstStyle/>
                    <a:p>
                      <a:r>
                        <a:rPr lang="en-US" sz="1600" dirty="0" err="1">
                          <a:latin typeface="Calibri"/>
                          <a:cs typeface="Calibri"/>
                        </a:rPr>
                        <a:t>muons</a:t>
                      </a:r>
                      <a:r>
                        <a:rPr lang="en-US" sz="1600" dirty="0">
                          <a:latin typeface="Calibri"/>
                          <a:cs typeface="Calibri"/>
                        </a:rPr>
                        <a:t> at 60 </a:t>
                      </a:r>
                      <a:r>
                        <a:rPr lang="en-US" sz="1600" dirty="0" err="1">
                          <a:latin typeface="Calibri"/>
                          <a:cs typeface="Calibri"/>
                        </a:rPr>
                        <a:t>GeV</a:t>
                      </a:r>
                      <a:endParaRPr lang="en-US" sz="16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Calibri"/>
                          <a:cs typeface="Calibri"/>
                        </a:rPr>
                        <a:t>2.7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91998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Calibri"/>
                          <a:cs typeface="Calibri"/>
                        </a:rPr>
                        <a:t>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Calibri"/>
                          <a:cs typeface="Calibri"/>
                        </a:rPr>
                        <a:t>…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91998">
                <a:tc>
                  <a:txBody>
                    <a:bodyPr/>
                    <a:lstStyle/>
                    <a:p>
                      <a:r>
                        <a:rPr lang="en-US" sz="1600" dirty="0" err="1">
                          <a:latin typeface="Calibri"/>
                          <a:cs typeface="Calibri"/>
                        </a:rPr>
                        <a:t>muons</a:t>
                      </a:r>
                      <a:r>
                        <a:rPr lang="en-US" sz="1600" dirty="0">
                          <a:latin typeface="Calibri"/>
                          <a:cs typeface="Calibri"/>
                        </a:rPr>
                        <a:t> in collider (3 </a:t>
                      </a:r>
                      <a:r>
                        <a:rPr lang="en-US" sz="1600" dirty="0" err="1">
                          <a:latin typeface="Calibri"/>
                          <a:cs typeface="Calibri"/>
                        </a:rPr>
                        <a:t>TeV</a:t>
                      </a:r>
                      <a:r>
                        <a:rPr lang="en-US" sz="1600" dirty="0">
                          <a:latin typeface="Calibri"/>
                          <a:cs typeface="Calibri"/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Calibri"/>
                          <a:cs typeface="Calibri"/>
                        </a:rPr>
                        <a:t>2.2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91998">
                <a:tc>
                  <a:txBody>
                    <a:bodyPr/>
                    <a:lstStyle/>
                    <a:p>
                      <a:r>
                        <a:rPr lang="en-US" sz="1600" dirty="0" err="1">
                          <a:latin typeface="Calibri"/>
                          <a:cs typeface="Calibri"/>
                        </a:rPr>
                        <a:t>muons</a:t>
                      </a:r>
                      <a:r>
                        <a:rPr lang="en-US" sz="1600" dirty="0">
                          <a:latin typeface="Calibri"/>
                          <a:cs typeface="Calibri"/>
                        </a:rPr>
                        <a:t> in collider (10 </a:t>
                      </a:r>
                      <a:r>
                        <a:rPr lang="en-US" sz="1600" dirty="0" err="1">
                          <a:latin typeface="Calibri"/>
                          <a:cs typeface="Calibri"/>
                        </a:rPr>
                        <a:t>TeV</a:t>
                      </a:r>
                      <a:r>
                        <a:rPr lang="en-US" sz="1600" dirty="0">
                          <a:latin typeface="Calibri"/>
                          <a:cs typeface="Calibri"/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Calibri"/>
                          <a:cs typeface="Calibri"/>
                        </a:rPr>
                        <a:t>1.8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79512" y="564164"/>
            <a:ext cx="4392490" cy="567426"/>
          </a:xfrm>
          <a:prstGeom prst="rect">
            <a:avLst/>
          </a:prstGeom>
          <a:noFill/>
        </p:spPr>
        <p:txBody>
          <a:bodyPr wrap="square" lIns="74258" tIns="37129" rIns="74258" bIns="37129" rtlCol="0">
            <a:spAutoFit/>
          </a:bodyPr>
          <a:lstStyle/>
          <a:p>
            <a:r>
              <a:rPr lang="en-US" sz="1600" dirty="0">
                <a:latin typeface="Calibri"/>
                <a:cs typeface="Calibri"/>
              </a:rPr>
              <a:t>Based on J-P </a:t>
            </a:r>
            <a:r>
              <a:rPr lang="en-US" sz="1600" dirty="0" err="1">
                <a:latin typeface="Calibri"/>
                <a:cs typeface="Calibri"/>
              </a:rPr>
              <a:t>Delahaye</a:t>
            </a:r>
            <a:r>
              <a:rPr lang="en-US" sz="1600" dirty="0">
                <a:latin typeface="Calibri"/>
                <a:cs typeface="Calibri"/>
              </a:rPr>
              <a:t>/some MAP studies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but used 2 MW target not 1.5 MW</a:t>
            </a:r>
          </a:p>
        </p:txBody>
      </p:sp>
    </p:spTree>
    <p:extLst>
      <p:ext uri="{BB962C8B-B14F-4D97-AF65-F5344CB8AC3E}">
        <p14:creationId xmlns:p14="http://schemas.microsoft.com/office/powerpoint/2010/main" val="14405536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pied de page 4"/>
          <p:cNvSpPr>
            <a:spLocks noGrp="1"/>
          </p:cNvSpPr>
          <p:nvPr>
            <p:ph type="ftr" sz="quarter" idx="4294967295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it-IT">
                <a:latin typeface="Calibri"/>
                <a:cs typeface="Calibri"/>
              </a:rPr>
              <a:t>D. Schulte: Tentative Parameters, May 2023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7502" y="629202"/>
            <a:ext cx="8640962" cy="1798532"/>
          </a:xfrm>
          <a:prstGeom prst="rect">
            <a:avLst/>
          </a:prstGeom>
          <a:noFill/>
        </p:spPr>
        <p:txBody>
          <a:bodyPr wrap="square" lIns="74258" tIns="37129" rIns="74258" bIns="37129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b="1" dirty="0" err="1">
                <a:latin typeface="Calibri"/>
                <a:cs typeface="Calibri"/>
              </a:rPr>
              <a:t>Emittance</a:t>
            </a:r>
            <a:r>
              <a:rPr lang="en-US" sz="1600" b="1" dirty="0">
                <a:latin typeface="Calibri"/>
                <a:cs typeface="Calibri"/>
              </a:rPr>
              <a:t> target at final cooling end should remain as a target for now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Do not know better for the moment</a:t>
            </a:r>
            <a:endParaRPr lang="en-US" sz="1600" b="1" dirty="0">
              <a:latin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1600" b="1" dirty="0" err="1">
                <a:latin typeface="Calibri"/>
                <a:cs typeface="Calibri"/>
              </a:rPr>
              <a:t>Emittance</a:t>
            </a:r>
            <a:r>
              <a:rPr lang="en-US" sz="1600" b="1" dirty="0">
                <a:latin typeface="Calibri"/>
                <a:cs typeface="Calibri"/>
              </a:rPr>
              <a:t> blow-up from final cooling to IP should remain limited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The specifications for equipment imperfections should be made accordingly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Would assume </a:t>
            </a:r>
            <a:r>
              <a:rPr lang="en-US" sz="1600" b="1" dirty="0">
                <a:latin typeface="Calibri"/>
                <a:cs typeface="Calibri"/>
              </a:rPr>
              <a:t>a total budget of 10% </a:t>
            </a:r>
            <a:r>
              <a:rPr lang="en-US" sz="1600" dirty="0">
                <a:latin typeface="Calibri"/>
                <a:cs typeface="Calibri"/>
              </a:rPr>
              <a:t>(most relaxed acceptable tolerance) or </a:t>
            </a:r>
            <a:r>
              <a:rPr lang="en-US" sz="1600" b="1" dirty="0">
                <a:latin typeface="Calibri"/>
                <a:cs typeface="Calibri"/>
              </a:rPr>
              <a:t>1%</a:t>
            </a:r>
            <a:r>
              <a:rPr lang="en-US" sz="1600" dirty="0">
                <a:latin typeface="Calibri"/>
                <a:cs typeface="Calibri"/>
              </a:rPr>
              <a:t> (no issue for the moment)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Need to distribute fractions to the different systems and imperfections (for the area team)</a:t>
            </a:r>
          </a:p>
        </p:txBody>
      </p:sp>
      <p:sp>
        <p:nvSpPr>
          <p:cNvPr id="9" name="Titre 11"/>
          <p:cNvSpPr>
            <a:spLocks noGrp="1"/>
          </p:cNvSpPr>
          <p:nvPr>
            <p:ph type="title"/>
          </p:nvPr>
        </p:nvSpPr>
        <p:spPr>
          <a:xfrm>
            <a:off x="1295400" y="-92546"/>
            <a:ext cx="6781800" cy="432048"/>
          </a:xfrm>
        </p:spPr>
        <p:txBody>
          <a:bodyPr/>
          <a:lstStyle/>
          <a:p>
            <a:r>
              <a:rPr lang="en-GB" sz="3200" b="0" dirty="0" err="1">
                <a:latin typeface="Calibri"/>
                <a:cs typeface="Calibri"/>
              </a:rPr>
              <a:t>Muon</a:t>
            </a:r>
            <a:r>
              <a:rPr lang="en-GB" sz="3200" b="0" dirty="0">
                <a:latin typeface="Calibri"/>
                <a:cs typeface="Calibri"/>
              </a:rPr>
              <a:t> Bunch </a:t>
            </a:r>
            <a:r>
              <a:rPr lang="en-GB" sz="3200" b="0" dirty="0" err="1">
                <a:latin typeface="Calibri"/>
                <a:cs typeface="Calibri"/>
              </a:rPr>
              <a:t>Emittances</a:t>
            </a:r>
            <a:endParaRPr lang="en-GB" sz="3200" b="0" dirty="0">
              <a:latin typeface="Calibri"/>
              <a:cs typeface="Calibri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13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2845113"/>
              </p:ext>
            </p:extLst>
          </p:nvPr>
        </p:nvGraphicFramePr>
        <p:xfrm>
          <a:off x="1043608" y="2578958"/>
          <a:ext cx="6936432" cy="2225040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23121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121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121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Calibri"/>
                          <a:cs typeface="Calibri"/>
                        </a:rPr>
                        <a:t>rel. </a:t>
                      </a:r>
                      <a:r>
                        <a:rPr lang="en-US" sz="1600" dirty="0" err="1">
                          <a:latin typeface="Calibri"/>
                          <a:cs typeface="Calibri"/>
                        </a:rPr>
                        <a:t>emittance</a:t>
                      </a:r>
                      <a:r>
                        <a:rPr lang="en-US" sz="1600" dirty="0">
                          <a:latin typeface="Calibri"/>
                          <a:cs typeface="Calibri"/>
                        </a:rPr>
                        <a:t> blow-up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Calibri"/>
                          <a:cs typeface="Calibri"/>
                        </a:rPr>
                        <a:t>relative tolerance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Calibri"/>
                          <a:cs typeface="Calibri"/>
                        </a:rPr>
                        <a:t>relative luminosity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Calibri"/>
                          <a:cs typeface="Calibri"/>
                        </a:rPr>
                        <a:t>0.1%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Calibri"/>
                          <a:cs typeface="Calibri"/>
                        </a:rPr>
                        <a:t>0.03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Calibri"/>
                          <a:cs typeface="Calibri"/>
                        </a:rPr>
                        <a:t>0.999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Calibri"/>
                          <a:cs typeface="Calibri"/>
                        </a:rPr>
                        <a:t>1%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Calibri"/>
                          <a:cs typeface="Calibri"/>
                        </a:rPr>
                        <a:t>0.1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Calibri"/>
                          <a:cs typeface="Calibri"/>
                        </a:rPr>
                        <a:t>0.99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Calibri"/>
                          <a:cs typeface="Calibri"/>
                        </a:rPr>
                        <a:t>10%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Calibri"/>
                          <a:cs typeface="Calibri"/>
                        </a:rPr>
                        <a:t>0.3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Calibri"/>
                          <a:cs typeface="Calibri"/>
                        </a:rPr>
                        <a:t>0.9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Calibri"/>
                          <a:cs typeface="Calibri"/>
                        </a:rPr>
                        <a:t>100%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Calibri"/>
                          <a:cs typeface="Calibri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Calibri"/>
                          <a:cs typeface="Calibri"/>
                        </a:rPr>
                        <a:t>0.5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Calibri"/>
                          <a:cs typeface="Calibri"/>
                        </a:rPr>
                        <a:t>1000%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Calibri"/>
                          <a:cs typeface="Calibri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Calibri"/>
                          <a:cs typeface="Calibri"/>
                        </a:rPr>
                        <a:t>0.1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579125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pied de page 4"/>
          <p:cNvSpPr>
            <a:spLocks noGrp="1"/>
          </p:cNvSpPr>
          <p:nvPr>
            <p:ph type="ftr" sz="quarter" idx="4294967295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it-IT">
                <a:latin typeface="Calibri"/>
                <a:cs typeface="Calibri"/>
              </a:rPr>
              <a:t>D. Schulte: Tentative Parameters, May 2023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7502" y="821999"/>
            <a:ext cx="8640962" cy="3768302"/>
          </a:xfrm>
          <a:prstGeom prst="rect">
            <a:avLst/>
          </a:prstGeom>
          <a:noFill/>
        </p:spPr>
        <p:txBody>
          <a:bodyPr wrap="square" lIns="74258" tIns="37129" rIns="74258" bIns="37129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b="1" dirty="0">
                <a:latin typeface="Calibri"/>
                <a:cs typeface="Calibri"/>
              </a:rPr>
              <a:t>Everybody and area leaders: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Review if required parameters are foreseen in the document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Or can some be removed?</a:t>
            </a:r>
          </a:p>
          <a:p>
            <a:pPr marL="742950" lvl="1" indent="-285750">
              <a:buFont typeface="Arial"/>
              <a:buChar char="•"/>
            </a:pPr>
            <a:endParaRPr lang="en-US" sz="1600" dirty="0">
              <a:latin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1600" b="1" dirty="0">
                <a:latin typeface="Calibri"/>
                <a:cs typeface="Calibri"/>
              </a:rPr>
              <a:t>Area leaders and other experts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Fill in best guesses where possible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Provide </a:t>
            </a:r>
            <a:r>
              <a:rPr lang="en-US" sz="1600" dirty="0" err="1">
                <a:latin typeface="Calibri"/>
                <a:cs typeface="Calibri"/>
              </a:rPr>
              <a:t>scalings</a:t>
            </a:r>
            <a:r>
              <a:rPr lang="en-US" sz="1600" dirty="0">
                <a:latin typeface="Calibri"/>
                <a:cs typeface="Calibri"/>
              </a:rPr>
              <a:t> and justification</a:t>
            </a:r>
          </a:p>
          <a:p>
            <a:pPr marL="742950" lvl="1" indent="-285750">
              <a:buFont typeface="Arial"/>
              <a:buChar char="•"/>
            </a:pPr>
            <a:endParaRPr lang="en-US" sz="1600" dirty="0">
              <a:latin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1600" b="1" dirty="0">
                <a:latin typeface="Calibri"/>
                <a:cs typeface="Calibri"/>
              </a:rPr>
              <a:t>Need this to have time before the annual meeting to go through the numbers</a:t>
            </a:r>
          </a:p>
          <a:p>
            <a:pPr marL="285750" indent="-285750">
              <a:buFont typeface="Arial"/>
              <a:buChar char="•"/>
            </a:pPr>
            <a:endParaRPr lang="en-US" sz="1600" b="1" dirty="0">
              <a:latin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1600" b="1" dirty="0">
                <a:latin typeface="Calibri"/>
                <a:cs typeface="Calibri"/>
              </a:rPr>
              <a:t>Will then review the parameters data-base</a:t>
            </a:r>
          </a:p>
          <a:p>
            <a:pPr marL="285750" indent="-285750">
              <a:buFont typeface="Arial"/>
              <a:buChar char="•"/>
            </a:pPr>
            <a:endParaRPr lang="en-US" sz="1600" b="1" dirty="0">
              <a:latin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1600" b="1" dirty="0">
                <a:latin typeface="Calibri"/>
                <a:cs typeface="Calibri"/>
              </a:rPr>
              <a:t>Later will introduce formal method to update parameters</a:t>
            </a:r>
          </a:p>
          <a:p>
            <a:pPr marL="285750" indent="-285750">
              <a:buFont typeface="Arial"/>
              <a:buChar char="•"/>
            </a:pPr>
            <a:endParaRPr lang="en-US" sz="1600" b="1" dirty="0">
              <a:latin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1600" b="1" dirty="0">
                <a:latin typeface="Calibri"/>
                <a:cs typeface="Calibri"/>
              </a:rPr>
              <a:t>Need to also handle alternatives</a:t>
            </a:r>
          </a:p>
        </p:txBody>
      </p:sp>
      <p:sp>
        <p:nvSpPr>
          <p:cNvPr id="9" name="Titre 11"/>
          <p:cNvSpPr>
            <a:spLocks noGrp="1"/>
          </p:cNvSpPr>
          <p:nvPr>
            <p:ph type="title"/>
          </p:nvPr>
        </p:nvSpPr>
        <p:spPr>
          <a:xfrm>
            <a:off x="1295400" y="-92546"/>
            <a:ext cx="6781800" cy="432048"/>
          </a:xfrm>
        </p:spPr>
        <p:txBody>
          <a:bodyPr/>
          <a:lstStyle/>
          <a:p>
            <a:r>
              <a:rPr lang="en-GB" sz="3200" b="0" dirty="0">
                <a:latin typeface="Calibri"/>
                <a:cs typeface="Calibri"/>
              </a:rPr>
              <a:t>Conclusion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72359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pied de page 4"/>
          <p:cNvSpPr>
            <a:spLocks noGrp="1"/>
          </p:cNvSpPr>
          <p:nvPr>
            <p:ph type="ftr" sz="quarter" idx="4294967295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it-IT">
                <a:latin typeface="Calibri"/>
                <a:cs typeface="Calibri"/>
              </a:rPr>
              <a:t>D. Schulte: Tentative Parameters, May 2023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9" name="Titre 11"/>
          <p:cNvSpPr>
            <a:spLocks noGrp="1"/>
          </p:cNvSpPr>
          <p:nvPr>
            <p:ph type="title"/>
          </p:nvPr>
        </p:nvSpPr>
        <p:spPr>
          <a:xfrm>
            <a:off x="1295400" y="-92546"/>
            <a:ext cx="6781800" cy="432048"/>
          </a:xfrm>
        </p:spPr>
        <p:txBody>
          <a:bodyPr/>
          <a:lstStyle/>
          <a:p>
            <a:r>
              <a:rPr lang="en-GB" sz="3200" b="0" dirty="0">
                <a:latin typeface="Calibri"/>
                <a:cs typeface="Calibri"/>
              </a:rPr>
              <a:t>Reserve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74152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pied de page 4"/>
          <p:cNvSpPr>
            <a:spLocks noGrp="1"/>
          </p:cNvSpPr>
          <p:nvPr>
            <p:ph type="ftr" sz="quarter" idx="4294967295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it-IT">
                <a:latin typeface="Calibri"/>
                <a:cs typeface="Calibri"/>
              </a:rPr>
              <a:t>D. Schulte: Tentative Parameters, May 2023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7502" y="921878"/>
            <a:ext cx="8640962" cy="3522080"/>
          </a:xfrm>
          <a:prstGeom prst="rect">
            <a:avLst/>
          </a:prstGeom>
          <a:noFill/>
        </p:spPr>
        <p:txBody>
          <a:bodyPr wrap="square" lIns="74258" tIns="37129" rIns="74258" bIns="37129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b="1" dirty="0">
                <a:latin typeface="Calibri"/>
                <a:cs typeface="Calibri"/>
              </a:rPr>
              <a:t>Public acceptance is the key for a new collider</a:t>
            </a:r>
          </a:p>
          <a:p>
            <a:pPr marL="285750" indent="-285750">
              <a:buFont typeface="Arial"/>
              <a:buChar char="•"/>
            </a:pPr>
            <a:endParaRPr lang="en-US" sz="1600" b="1" dirty="0">
              <a:latin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1600" b="1" dirty="0">
                <a:latin typeface="Calibri"/>
                <a:cs typeface="Calibri"/>
              </a:rPr>
              <a:t>Energy and luminosity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to have an attractive physics case to convince that it is worth doing it</a:t>
            </a:r>
          </a:p>
          <a:p>
            <a:pPr marL="742950" lvl="1" indent="-285750">
              <a:buFont typeface="Arial"/>
              <a:buChar char="•"/>
            </a:pPr>
            <a:endParaRPr lang="en-US" sz="1600" b="1" dirty="0">
              <a:latin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1600" b="1" dirty="0">
                <a:latin typeface="Calibri"/>
                <a:cs typeface="Calibri"/>
              </a:rPr>
              <a:t>Detector performance and background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to be able to </a:t>
            </a:r>
            <a:r>
              <a:rPr lang="en-US" sz="1600" dirty="0" err="1">
                <a:latin typeface="Calibri"/>
                <a:cs typeface="Calibri"/>
              </a:rPr>
              <a:t>realise</a:t>
            </a:r>
            <a:r>
              <a:rPr lang="en-US" sz="1600" dirty="0">
                <a:latin typeface="Calibri"/>
                <a:cs typeface="Calibri"/>
              </a:rPr>
              <a:t> the physics </a:t>
            </a:r>
            <a:r>
              <a:rPr lang="en-US" sz="1600" dirty="0" err="1">
                <a:latin typeface="Calibri"/>
                <a:cs typeface="Calibri"/>
              </a:rPr>
              <a:t>programme</a:t>
            </a:r>
            <a:endParaRPr lang="en-US" sz="1600" dirty="0">
              <a:latin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endParaRPr lang="en-US" sz="1600" b="1" dirty="0">
              <a:latin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1600" b="1" dirty="0">
                <a:latin typeface="Calibri"/>
                <a:cs typeface="Calibri"/>
              </a:rPr>
              <a:t>Cost, power consumption and environmental impact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to ensure that people are willing to pay the price</a:t>
            </a:r>
          </a:p>
          <a:p>
            <a:endParaRPr lang="en-US" sz="1600" b="1" dirty="0">
              <a:latin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1600" b="1" dirty="0">
                <a:latin typeface="Calibri"/>
                <a:cs typeface="Calibri"/>
              </a:rPr>
              <a:t>Technical risk and schedule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to ensure that the project is realistic</a:t>
            </a:r>
          </a:p>
          <a:p>
            <a:pPr marL="285750" indent="-285750">
              <a:buFont typeface="Arial"/>
              <a:buChar char="•"/>
            </a:pPr>
            <a:endParaRPr lang="en-US" sz="1600" b="1" dirty="0">
              <a:latin typeface="Calibri"/>
              <a:cs typeface="Calibri"/>
            </a:endParaRPr>
          </a:p>
        </p:txBody>
      </p:sp>
      <p:sp>
        <p:nvSpPr>
          <p:cNvPr id="9" name="Titre 11"/>
          <p:cNvSpPr>
            <a:spLocks noGrp="1"/>
          </p:cNvSpPr>
          <p:nvPr>
            <p:ph type="title"/>
          </p:nvPr>
        </p:nvSpPr>
        <p:spPr>
          <a:xfrm>
            <a:off x="1295400" y="-92546"/>
            <a:ext cx="6781800" cy="432048"/>
          </a:xfrm>
        </p:spPr>
        <p:txBody>
          <a:bodyPr/>
          <a:lstStyle/>
          <a:p>
            <a:r>
              <a:rPr lang="en-GB" sz="3200" b="0" dirty="0">
                <a:latin typeface="Calibri"/>
                <a:cs typeface="Calibri"/>
              </a:rPr>
              <a:t>Key Considerations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2035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pied de page 4"/>
          <p:cNvSpPr>
            <a:spLocks noGrp="1"/>
          </p:cNvSpPr>
          <p:nvPr>
            <p:ph type="ftr" sz="quarter" idx="4294967295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it-IT">
                <a:latin typeface="Calibri"/>
                <a:cs typeface="Calibri"/>
              </a:rPr>
              <a:t>D. Schulte: Tentative Parameters, May 2023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7502" y="441048"/>
            <a:ext cx="8640962" cy="4506966"/>
          </a:xfrm>
          <a:prstGeom prst="rect">
            <a:avLst/>
          </a:prstGeom>
          <a:noFill/>
        </p:spPr>
        <p:txBody>
          <a:bodyPr wrap="square" lIns="74258" tIns="37129" rIns="74258" bIns="37129" rtlCol="0">
            <a:spAutoFit/>
          </a:bodyPr>
          <a:lstStyle/>
          <a:p>
            <a:r>
              <a:rPr lang="en-US" sz="1600" b="1" dirty="0">
                <a:latin typeface="Calibri"/>
                <a:cs typeface="Calibri"/>
              </a:rPr>
              <a:t>Need to build database with tentative parameters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Will iterate to arrive at consolidated parameters for the strategy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Important to get the structure of the data right, numbers will change</a:t>
            </a:r>
          </a:p>
          <a:p>
            <a:pPr marL="285750" indent="-285750">
              <a:buFont typeface="Arial"/>
              <a:buChar char="•"/>
            </a:pPr>
            <a:endParaRPr lang="en-US" sz="1600" dirty="0">
              <a:latin typeface="Calibri"/>
              <a:cs typeface="Calibri"/>
            </a:endParaRPr>
          </a:p>
          <a:p>
            <a:r>
              <a:rPr lang="en-US" sz="1600" b="1" dirty="0">
                <a:latin typeface="Calibri"/>
                <a:cs typeface="Calibri"/>
              </a:rPr>
              <a:t>Goals:</a:t>
            </a:r>
          </a:p>
          <a:p>
            <a:pPr marL="285750" indent="-285750">
              <a:buFont typeface="Arial"/>
              <a:buChar char="•"/>
            </a:pPr>
            <a:r>
              <a:rPr lang="en-US" sz="1600" b="1" dirty="0">
                <a:latin typeface="Calibri"/>
                <a:cs typeface="Calibri"/>
              </a:rPr>
              <a:t>Define realistic high-level targets for the areas and components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Interface parameters and </a:t>
            </a:r>
            <a:r>
              <a:rPr lang="en-US" sz="1600" dirty="0" err="1">
                <a:latin typeface="Calibri"/>
                <a:cs typeface="Calibri"/>
              </a:rPr>
              <a:t>scalings</a:t>
            </a:r>
            <a:r>
              <a:rPr lang="en-US" sz="1600" dirty="0">
                <a:latin typeface="Calibri"/>
                <a:cs typeface="Calibri"/>
              </a:rPr>
              <a:t> to make studies more independent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>
                <a:solidFill>
                  <a:srgbClr val="FF0000"/>
                </a:solidFill>
                <a:latin typeface="Calibri"/>
                <a:cs typeface="Calibri"/>
              </a:rPr>
              <a:t>Reference design goals discussed at the study level</a:t>
            </a:r>
          </a:p>
          <a:p>
            <a:pPr marL="285750" indent="-285750">
              <a:buFont typeface="Arial"/>
              <a:buChar char="•"/>
            </a:pPr>
            <a:r>
              <a:rPr lang="en-US" sz="1600" b="1" dirty="0">
                <a:latin typeface="Calibri"/>
                <a:cs typeface="Calibri"/>
              </a:rPr>
              <a:t>Document current designs and assumptions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>
                <a:solidFill>
                  <a:srgbClr val="FF0000"/>
                </a:solidFill>
                <a:latin typeface="Calibri"/>
                <a:cs typeface="Calibri"/>
              </a:rPr>
              <a:t>Not yet a “reference design” but a moving target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To be provided by the areas, will be reviewed as needed</a:t>
            </a:r>
          </a:p>
          <a:p>
            <a:endParaRPr lang="en-US" sz="1600" dirty="0">
              <a:latin typeface="Calibri"/>
              <a:cs typeface="Calibri"/>
            </a:endParaRPr>
          </a:p>
          <a:p>
            <a:r>
              <a:rPr lang="en-US" sz="1600" b="1" dirty="0">
                <a:latin typeface="Calibri"/>
                <a:cs typeface="Calibri"/>
              </a:rPr>
              <a:t>Review the document to see if it contains the relevant information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Put in parameters you consider important, even if they may change later</a:t>
            </a:r>
          </a:p>
          <a:p>
            <a:endParaRPr lang="en-US" sz="1600" b="1" dirty="0">
              <a:latin typeface="Calibri"/>
              <a:cs typeface="Calibri"/>
            </a:endParaRPr>
          </a:p>
          <a:p>
            <a:r>
              <a:rPr lang="en-US" sz="1600" b="1" dirty="0">
                <a:latin typeface="Calibri"/>
                <a:cs typeface="Calibri"/>
              </a:rPr>
              <a:t>Note: should not consider use of existing infrastructure at this moment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in conflict with global collaboration, details distract from other key studies</a:t>
            </a:r>
          </a:p>
          <a:p>
            <a:r>
              <a:rPr lang="en-US" sz="1600" b="1" dirty="0">
                <a:latin typeface="Calibri"/>
                <a:cs typeface="Calibri"/>
              </a:rPr>
              <a:t>Will consider use of existing infrastructure at a later stage with limited detail</a:t>
            </a:r>
          </a:p>
        </p:txBody>
      </p:sp>
      <p:sp>
        <p:nvSpPr>
          <p:cNvPr id="9" name="Titre 11"/>
          <p:cNvSpPr>
            <a:spLocks noGrp="1"/>
          </p:cNvSpPr>
          <p:nvPr>
            <p:ph type="title"/>
          </p:nvPr>
        </p:nvSpPr>
        <p:spPr>
          <a:xfrm>
            <a:off x="1295400" y="-92546"/>
            <a:ext cx="6781800" cy="432048"/>
          </a:xfrm>
        </p:spPr>
        <p:txBody>
          <a:bodyPr/>
          <a:lstStyle/>
          <a:p>
            <a:r>
              <a:rPr lang="en-GB" sz="3200" b="0" dirty="0">
                <a:latin typeface="Calibri"/>
                <a:cs typeface="Calibri"/>
              </a:rPr>
              <a:t>Tentative Parameters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7536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pied de page 4"/>
          <p:cNvSpPr>
            <a:spLocks noGrp="1"/>
          </p:cNvSpPr>
          <p:nvPr>
            <p:ph type="ftr" sz="quarter" idx="4294967295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it-IT">
                <a:latin typeface="Calibri"/>
                <a:cs typeface="Calibri"/>
              </a:rPr>
              <a:t>D. Schulte: Tentative Parameters, May 2023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7502" y="411510"/>
            <a:ext cx="8640962" cy="4506966"/>
          </a:xfrm>
          <a:prstGeom prst="rect">
            <a:avLst/>
          </a:prstGeom>
          <a:noFill/>
        </p:spPr>
        <p:txBody>
          <a:bodyPr wrap="square" lIns="74258" tIns="37129" rIns="74258" bIns="37129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b="1" dirty="0">
                <a:latin typeface="Calibri"/>
                <a:cs typeface="Calibri"/>
              </a:rPr>
              <a:t>Goal: define </a:t>
            </a:r>
            <a:r>
              <a:rPr lang="en-US" sz="1600" b="1" dirty="0">
                <a:solidFill>
                  <a:srgbClr val="FF0000"/>
                </a:solidFill>
                <a:latin typeface="Calibri"/>
                <a:cs typeface="Calibri"/>
              </a:rPr>
              <a:t>tentative target parameters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basis for studies of </a:t>
            </a:r>
            <a:r>
              <a:rPr lang="en-US" sz="1600" dirty="0">
                <a:solidFill>
                  <a:srgbClr val="FF0000"/>
                </a:solidFill>
                <a:latin typeface="Calibri"/>
                <a:cs typeface="Calibri"/>
              </a:rPr>
              <a:t>key limits</a:t>
            </a:r>
            <a:r>
              <a:rPr lang="en-US" sz="1600" dirty="0">
                <a:latin typeface="Calibri"/>
                <a:cs typeface="Calibri"/>
              </a:rPr>
              <a:t> and </a:t>
            </a:r>
            <a:r>
              <a:rPr lang="en-US" sz="1600" dirty="0">
                <a:solidFill>
                  <a:srgbClr val="FF0000"/>
                </a:solidFill>
                <a:latin typeface="Calibri"/>
                <a:cs typeface="Calibri"/>
              </a:rPr>
              <a:t>dependencies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documentation of </a:t>
            </a:r>
            <a:r>
              <a:rPr lang="en-US" sz="1600" dirty="0">
                <a:solidFill>
                  <a:srgbClr val="FF0000"/>
                </a:solidFill>
                <a:latin typeface="Calibri"/>
                <a:cs typeface="Calibri"/>
              </a:rPr>
              <a:t>specific parameters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basis for further improved parameters (improved, consolidated)</a:t>
            </a:r>
          </a:p>
          <a:p>
            <a:pPr lvl="1"/>
            <a:endParaRPr lang="en-US" sz="1600" b="1" dirty="0">
              <a:latin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1600" b="1" dirty="0">
                <a:latin typeface="Calibri"/>
                <a:cs typeface="Calibri"/>
              </a:rPr>
              <a:t>Started to work on many key systems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started to gain knowledge on driving factors</a:t>
            </a:r>
          </a:p>
          <a:p>
            <a:pPr marL="742950" lvl="1" indent="-285750">
              <a:buFont typeface="Arial"/>
              <a:buChar char="•"/>
            </a:pPr>
            <a:endParaRPr lang="en-US" sz="1600" b="1" dirty="0">
              <a:latin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1600" b="1" dirty="0">
                <a:latin typeface="Calibri"/>
                <a:cs typeface="Calibri"/>
              </a:rPr>
              <a:t>Are not yet ready to know where to go to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do not move targets if not clearly supported by studies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rather try to clarify tentative boundaries and goals</a:t>
            </a:r>
          </a:p>
          <a:p>
            <a:pPr marL="742950" lvl="1" indent="-285750">
              <a:buFont typeface="Arial"/>
              <a:buChar char="•"/>
            </a:pPr>
            <a:endParaRPr lang="en-US" sz="1600" dirty="0">
              <a:latin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1600" b="1" dirty="0">
                <a:latin typeface="Calibri"/>
                <a:cs typeface="Calibri"/>
              </a:rPr>
              <a:t>For all areas: Put in parameters that are important, even if they might change to get structure right</a:t>
            </a:r>
          </a:p>
          <a:p>
            <a:pPr marL="742950" lvl="1" indent="-285750">
              <a:buFont typeface="Arial"/>
              <a:buChar char="•"/>
            </a:pPr>
            <a:endParaRPr lang="en-US" sz="1600" dirty="0">
              <a:latin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1600" b="1" dirty="0">
                <a:latin typeface="Calibri"/>
                <a:cs typeface="Calibri"/>
              </a:rPr>
              <a:t>Need to clarify key studies to make parameter choices more robust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b="1" dirty="0">
                <a:solidFill>
                  <a:srgbClr val="FF0000"/>
                </a:solidFill>
                <a:latin typeface="Calibri"/>
                <a:cs typeface="Calibri"/>
              </a:rPr>
              <a:t>no one can assume that the parameters are final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b="1" dirty="0">
                <a:solidFill>
                  <a:srgbClr val="FF0000"/>
                </a:solidFill>
                <a:latin typeface="Calibri"/>
                <a:cs typeface="Calibri"/>
              </a:rPr>
              <a:t>find out the boundaries</a:t>
            </a:r>
          </a:p>
        </p:txBody>
      </p:sp>
      <p:sp>
        <p:nvSpPr>
          <p:cNvPr id="9" name="Titre 11"/>
          <p:cNvSpPr>
            <a:spLocks noGrp="1"/>
          </p:cNvSpPr>
          <p:nvPr>
            <p:ph type="title"/>
          </p:nvPr>
        </p:nvSpPr>
        <p:spPr>
          <a:xfrm>
            <a:off x="1295400" y="-92546"/>
            <a:ext cx="6781800" cy="432048"/>
          </a:xfrm>
        </p:spPr>
        <p:txBody>
          <a:bodyPr/>
          <a:lstStyle/>
          <a:p>
            <a:r>
              <a:rPr lang="en-GB" sz="3200" b="0" dirty="0">
                <a:latin typeface="Calibri"/>
                <a:cs typeface="Calibri"/>
              </a:rPr>
              <a:t>General Status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6464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pied de page 4"/>
          <p:cNvSpPr>
            <a:spLocks noGrp="1"/>
          </p:cNvSpPr>
          <p:nvPr>
            <p:ph type="ftr" sz="quarter" idx="4294967295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it-IT">
                <a:latin typeface="Calibri"/>
                <a:cs typeface="Calibri"/>
              </a:rPr>
              <a:t>D. Schulte: Tentative Parameters, May 2023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7502" y="483518"/>
            <a:ext cx="8640962" cy="4506966"/>
          </a:xfrm>
          <a:prstGeom prst="rect">
            <a:avLst/>
          </a:prstGeom>
          <a:noFill/>
        </p:spPr>
        <p:txBody>
          <a:bodyPr wrap="square" lIns="74258" tIns="37129" rIns="74258" bIns="37129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b="1" dirty="0">
                <a:latin typeface="Calibri"/>
                <a:cs typeface="Calibri"/>
              </a:rPr>
              <a:t>Beam parameters along the machine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energy, charge, </a:t>
            </a:r>
            <a:r>
              <a:rPr lang="en-US" sz="1600" dirty="0" err="1">
                <a:latin typeface="Calibri"/>
                <a:cs typeface="Calibri"/>
              </a:rPr>
              <a:t>emittance</a:t>
            </a:r>
            <a:r>
              <a:rPr lang="en-US" sz="1600" dirty="0">
                <a:latin typeface="Calibri"/>
                <a:cs typeface="Calibri"/>
              </a:rPr>
              <a:t>, …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targets for the accelerator designers</a:t>
            </a:r>
          </a:p>
          <a:p>
            <a:pPr marL="285750" indent="-285750">
              <a:buFont typeface="Arial"/>
              <a:buChar char="•"/>
            </a:pPr>
            <a:endParaRPr lang="en-US" sz="1600" b="1" dirty="0">
              <a:latin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1600" b="1" dirty="0">
                <a:latin typeface="Calibri"/>
                <a:cs typeface="Calibri"/>
              </a:rPr>
              <a:t>Basic machine parameters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length, number of components, etc.</a:t>
            </a:r>
          </a:p>
          <a:p>
            <a:pPr lvl="1"/>
            <a:endParaRPr lang="en-US" sz="1600" b="1" dirty="0">
              <a:latin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1600" b="1" dirty="0">
                <a:latin typeface="Calibri"/>
                <a:cs typeface="Calibri"/>
              </a:rPr>
              <a:t>Key performance specifications for the components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e.g. dipole field and aperture in the collider ring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e.g. cross section of the collider ring magnet, shielding and cooling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e.g. similar cross section for the target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targets for the component designers and basis for the accelerator designers</a:t>
            </a:r>
          </a:p>
          <a:p>
            <a:pPr marL="742950" lvl="1" indent="-285750">
              <a:buFont typeface="Arial"/>
              <a:buChar char="•"/>
            </a:pPr>
            <a:endParaRPr lang="en-US" sz="1600" dirty="0">
              <a:latin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1600" b="1" dirty="0">
                <a:latin typeface="Calibri"/>
                <a:cs typeface="Calibri"/>
              </a:rPr>
              <a:t>Parameters will be refined later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need to understand scaling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e.g. cost and power scales</a:t>
            </a:r>
          </a:p>
          <a:p>
            <a:pPr marL="742950" lvl="1" indent="-285750">
              <a:buFont typeface="Arial"/>
              <a:buChar char="•"/>
            </a:pPr>
            <a:endParaRPr lang="en-US" sz="1600" dirty="0">
              <a:latin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1600" b="1" dirty="0">
                <a:latin typeface="Calibri"/>
                <a:cs typeface="Calibri"/>
              </a:rPr>
              <a:t>Obviously, need to closely interact and iterate</a:t>
            </a:r>
          </a:p>
        </p:txBody>
      </p:sp>
      <p:sp>
        <p:nvSpPr>
          <p:cNvPr id="9" name="Titre 11"/>
          <p:cNvSpPr>
            <a:spLocks noGrp="1"/>
          </p:cNvSpPr>
          <p:nvPr>
            <p:ph type="title"/>
          </p:nvPr>
        </p:nvSpPr>
        <p:spPr>
          <a:xfrm>
            <a:off x="1295400" y="-92546"/>
            <a:ext cx="6781800" cy="432048"/>
          </a:xfrm>
        </p:spPr>
        <p:txBody>
          <a:bodyPr/>
          <a:lstStyle/>
          <a:p>
            <a:r>
              <a:rPr lang="en-GB" sz="3200" b="0" dirty="0">
                <a:latin typeface="Calibri"/>
                <a:cs typeface="Calibri"/>
              </a:rPr>
              <a:t>Key Tentative Target Parameters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2004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pied de page 4"/>
          <p:cNvSpPr>
            <a:spLocks noGrp="1"/>
          </p:cNvSpPr>
          <p:nvPr>
            <p:ph type="ftr" sz="quarter" idx="4294967295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it-IT">
                <a:latin typeface="Calibri"/>
                <a:cs typeface="Calibri"/>
              </a:rPr>
              <a:t>D. Schulte: Tentative Parameters, May 2023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7502" y="627534"/>
            <a:ext cx="8640962" cy="1059868"/>
          </a:xfrm>
          <a:prstGeom prst="rect">
            <a:avLst/>
          </a:prstGeom>
          <a:noFill/>
        </p:spPr>
        <p:txBody>
          <a:bodyPr wrap="square" lIns="74258" tIns="37129" rIns="74258" bIns="37129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b="1" dirty="0">
                <a:latin typeface="Calibri"/>
                <a:cs typeface="Calibri"/>
              </a:rPr>
              <a:t>Luminosity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Do we have a strong reason to change integrated luminosity target?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How much luminosity would already make a physics case?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Angular coverage etc.</a:t>
            </a:r>
          </a:p>
        </p:txBody>
      </p:sp>
      <p:sp>
        <p:nvSpPr>
          <p:cNvPr id="9" name="Titre 11"/>
          <p:cNvSpPr>
            <a:spLocks noGrp="1"/>
          </p:cNvSpPr>
          <p:nvPr>
            <p:ph type="title"/>
          </p:nvPr>
        </p:nvSpPr>
        <p:spPr>
          <a:xfrm>
            <a:off x="1295400" y="-92546"/>
            <a:ext cx="6781800" cy="432048"/>
          </a:xfrm>
        </p:spPr>
        <p:txBody>
          <a:bodyPr/>
          <a:lstStyle/>
          <a:p>
            <a:r>
              <a:rPr lang="en-GB" sz="3200" b="0" dirty="0">
                <a:latin typeface="Calibri"/>
                <a:cs typeface="Calibri"/>
              </a:rPr>
              <a:t>High-level Target Parameters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6" name="Picture 5" descr="p0.tif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3848" y="2497245"/>
            <a:ext cx="2454495" cy="1370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08119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pied de page 4"/>
          <p:cNvSpPr>
            <a:spLocks noGrp="1"/>
          </p:cNvSpPr>
          <p:nvPr>
            <p:ph type="ftr" sz="quarter" idx="4294967295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it-IT">
                <a:latin typeface="Calibri"/>
                <a:cs typeface="Calibri"/>
              </a:rPr>
              <a:t>D. Schulte: Tentative Parameters, May 2023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7502" y="880067"/>
            <a:ext cx="8640962" cy="3275859"/>
          </a:xfrm>
          <a:prstGeom prst="rect">
            <a:avLst/>
          </a:prstGeom>
          <a:noFill/>
        </p:spPr>
        <p:txBody>
          <a:bodyPr wrap="square" lIns="74258" tIns="37129" rIns="74258" bIns="37129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b="1" dirty="0">
                <a:latin typeface="Calibri"/>
                <a:cs typeface="Calibri"/>
              </a:rPr>
              <a:t>Detector parameters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Is 3 </a:t>
            </a:r>
            <a:r>
              <a:rPr lang="en-US" sz="1600" dirty="0" err="1">
                <a:latin typeface="Calibri"/>
                <a:cs typeface="Calibri"/>
              </a:rPr>
              <a:t>TeV</a:t>
            </a:r>
            <a:r>
              <a:rPr lang="en-US" sz="1600" dirty="0">
                <a:latin typeface="Calibri"/>
                <a:cs typeface="Calibri"/>
              </a:rPr>
              <a:t> detector based on CLIC good?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What does need to change for 10 </a:t>
            </a:r>
            <a:r>
              <a:rPr lang="en-US" sz="1600" dirty="0" err="1">
                <a:latin typeface="Calibri"/>
                <a:cs typeface="Calibri"/>
              </a:rPr>
              <a:t>TeV</a:t>
            </a:r>
            <a:r>
              <a:rPr lang="en-US" sz="1600" dirty="0">
                <a:latin typeface="Calibri"/>
                <a:cs typeface="Calibri"/>
              </a:rPr>
              <a:t>?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Need to develop table with key parameters:</a:t>
            </a:r>
          </a:p>
          <a:p>
            <a:pPr marL="1200150" lvl="2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angular coverage</a:t>
            </a:r>
          </a:p>
          <a:p>
            <a:pPr marL="1200150" lvl="2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vertex detector geometry</a:t>
            </a:r>
          </a:p>
          <a:p>
            <a:pPr marL="1200150" lvl="2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resolution of tracker/calorimeter</a:t>
            </a:r>
          </a:p>
          <a:p>
            <a:pPr marL="1200150" lvl="2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particle identification</a:t>
            </a:r>
          </a:p>
          <a:p>
            <a:pPr marL="1200150" lvl="2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…</a:t>
            </a:r>
          </a:p>
          <a:p>
            <a:pPr marL="285750" indent="-285750">
              <a:buFont typeface="Arial"/>
              <a:buChar char="•"/>
            </a:pPr>
            <a:endParaRPr lang="en-US" sz="1600" b="1" dirty="0">
              <a:latin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1600" b="1" dirty="0">
                <a:latin typeface="Calibri"/>
                <a:cs typeface="Calibri"/>
              </a:rPr>
              <a:t>Background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best to try operation with peak luminosity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luminosity reduces as beam is circling</a:t>
            </a:r>
          </a:p>
        </p:txBody>
      </p:sp>
      <p:sp>
        <p:nvSpPr>
          <p:cNvPr id="9" name="Titre 11"/>
          <p:cNvSpPr>
            <a:spLocks noGrp="1"/>
          </p:cNvSpPr>
          <p:nvPr>
            <p:ph type="title"/>
          </p:nvPr>
        </p:nvSpPr>
        <p:spPr>
          <a:xfrm>
            <a:off x="1295400" y="-92546"/>
            <a:ext cx="6781800" cy="432048"/>
          </a:xfrm>
        </p:spPr>
        <p:txBody>
          <a:bodyPr/>
          <a:lstStyle/>
          <a:p>
            <a:r>
              <a:rPr lang="en-GB" sz="3200" b="0" dirty="0">
                <a:latin typeface="Calibri"/>
                <a:cs typeface="Calibri"/>
              </a:rPr>
              <a:t>High-level Target Parameters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08119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-20538"/>
            <a:ext cx="8229600" cy="565571"/>
          </a:xfrm>
        </p:spPr>
        <p:txBody>
          <a:bodyPr/>
          <a:lstStyle/>
          <a:p>
            <a:r>
              <a:rPr lang="en-US" sz="3200" b="0" dirty="0">
                <a:latin typeface="Calibri"/>
                <a:cs typeface="Calibri"/>
              </a:rPr>
              <a:t>Luminosity (Collider Ring)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D. Schulte: Tentative Parameters, May 2023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6" name="Picture 5" descr="p1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7776" y="776296"/>
            <a:ext cx="5921436" cy="10738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35008" y="2738436"/>
            <a:ext cx="2712855" cy="821101"/>
          </a:xfrm>
          <a:prstGeom prst="rect">
            <a:avLst/>
          </a:prstGeom>
          <a:noFill/>
          <a:ln>
            <a:noFill/>
          </a:ln>
        </p:spPr>
        <p:txBody>
          <a:bodyPr wrap="square" lIns="81640" tIns="40820" rIns="81640" bIns="40820" rtlCol="0">
            <a:spAutoFit/>
          </a:bodyPr>
          <a:lstStyle/>
          <a:p>
            <a:r>
              <a:rPr lang="en-US" sz="1600" dirty="0">
                <a:solidFill>
                  <a:srgbClr val="E278FF"/>
                </a:solidFill>
                <a:latin typeface="Calibri"/>
                <a:cs typeface="Calibri"/>
              </a:rPr>
              <a:t>Collider ring circumference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>
                <a:solidFill>
                  <a:srgbClr val="E278FF"/>
                </a:solidFill>
                <a:latin typeface="Calibri"/>
                <a:cs typeface="Calibri"/>
              </a:rPr>
              <a:t>Collider ring dipole fields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>
                <a:solidFill>
                  <a:srgbClr val="E278FF"/>
                </a:solidFill>
                <a:latin typeface="Calibri"/>
                <a:cs typeface="Calibri"/>
              </a:rPr>
              <a:t>Filling factor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211960" y="2944588"/>
            <a:ext cx="2735304" cy="1067322"/>
          </a:xfrm>
          <a:prstGeom prst="rect">
            <a:avLst/>
          </a:prstGeom>
          <a:noFill/>
          <a:ln>
            <a:noFill/>
          </a:ln>
        </p:spPr>
        <p:txBody>
          <a:bodyPr wrap="square" lIns="81640" tIns="40820" rIns="81640" bIns="40820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  <a:latin typeface="Calibri"/>
                <a:cs typeface="Calibri"/>
              </a:rPr>
              <a:t>Bunch charge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>
                <a:solidFill>
                  <a:srgbClr val="FF0000"/>
                </a:solidFill>
                <a:latin typeface="Calibri"/>
                <a:cs typeface="Calibri"/>
              </a:rPr>
              <a:t>target and </a:t>
            </a:r>
            <a:r>
              <a:rPr lang="en-US" sz="1600" dirty="0" err="1">
                <a:solidFill>
                  <a:srgbClr val="FF0000"/>
                </a:solidFill>
                <a:latin typeface="Calibri"/>
                <a:cs typeface="Calibri"/>
              </a:rPr>
              <a:t>muon</a:t>
            </a:r>
            <a:r>
              <a:rPr lang="en-US" sz="1600" dirty="0">
                <a:solidFill>
                  <a:srgbClr val="FF0000"/>
                </a:solidFill>
                <a:latin typeface="Calibri"/>
                <a:cs typeface="Calibri"/>
              </a:rPr>
              <a:t> survival</a:t>
            </a:r>
          </a:p>
          <a:p>
            <a:r>
              <a:rPr lang="en-US" sz="1600" dirty="0" err="1">
                <a:solidFill>
                  <a:srgbClr val="FF0000"/>
                </a:solidFill>
                <a:latin typeface="Calibri"/>
                <a:cs typeface="Calibri"/>
              </a:rPr>
              <a:t>Emittances</a:t>
            </a:r>
            <a:endParaRPr lang="en-US" sz="1600" dirty="0">
              <a:solidFill>
                <a:srgbClr val="FF0000"/>
              </a:solidFill>
              <a:latin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1600" dirty="0">
                <a:solidFill>
                  <a:srgbClr val="FF0000"/>
                </a:solidFill>
                <a:latin typeface="Calibri"/>
                <a:cs typeface="Calibri"/>
              </a:rPr>
              <a:t>cooling and blow-up</a:t>
            </a:r>
          </a:p>
        </p:txBody>
      </p:sp>
      <p:cxnSp>
        <p:nvCxnSpPr>
          <p:cNvPr id="9" name="Straight Arrow Connector 8"/>
          <p:cNvCxnSpPr>
            <a:stCxn id="7" idx="0"/>
          </p:cNvCxnSpPr>
          <p:nvPr/>
        </p:nvCxnSpPr>
        <p:spPr>
          <a:xfrm flipV="1">
            <a:off x="1991436" y="1528126"/>
            <a:ext cx="1132763" cy="1210310"/>
          </a:xfrm>
          <a:prstGeom prst="straightConnector1">
            <a:avLst/>
          </a:prstGeom>
          <a:ln>
            <a:solidFill>
              <a:srgbClr val="E278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8" idx="0"/>
          </p:cNvCxnSpPr>
          <p:nvPr/>
        </p:nvCxnSpPr>
        <p:spPr>
          <a:xfrm flipH="1" flipV="1">
            <a:off x="5076056" y="1958330"/>
            <a:ext cx="503556" cy="98625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41772" y="2181540"/>
            <a:ext cx="1165148" cy="328659"/>
          </a:xfrm>
          <a:prstGeom prst="rect">
            <a:avLst/>
          </a:prstGeom>
          <a:noFill/>
        </p:spPr>
        <p:txBody>
          <a:bodyPr wrap="none" lIns="81640" tIns="40820" rIns="81640" bIns="40820" rtlCol="0">
            <a:spAutoFit/>
          </a:bodyPr>
          <a:lstStyle/>
          <a:p>
            <a:r>
              <a:rPr lang="en-US" sz="1600" dirty="0">
                <a:latin typeface="Calibri"/>
                <a:cs typeface="Calibri"/>
              </a:rPr>
              <a:t>High energy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1117776" y="1583238"/>
            <a:ext cx="1332548" cy="59494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300193" y="1851670"/>
            <a:ext cx="2592288" cy="1067322"/>
          </a:xfrm>
          <a:prstGeom prst="rect">
            <a:avLst/>
          </a:prstGeom>
          <a:noFill/>
        </p:spPr>
        <p:txBody>
          <a:bodyPr wrap="square" lIns="81640" tIns="40820" rIns="81640" bIns="40820" rtlCol="0">
            <a:spAutoFit/>
          </a:bodyPr>
          <a:lstStyle/>
          <a:p>
            <a:r>
              <a:rPr lang="en-US" sz="1600" dirty="0">
                <a:solidFill>
                  <a:srgbClr val="0000FF"/>
                </a:solidFill>
                <a:latin typeface="Calibri"/>
                <a:cs typeface="Calibri"/>
              </a:rPr>
              <a:t>Beam power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>
                <a:solidFill>
                  <a:srgbClr val="0000FF"/>
                </a:solidFill>
                <a:latin typeface="Calibri"/>
                <a:cs typeface="Calibri"/>
              </a:rPr>
              <a:t>neutrino flux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>
                <a:solidFill>
                  <a:srgbClr val="0000FF"/>
                </a:solidFill>
                <a:latin typeface="Calibri"/>
                <a:cs typeface="Calibri"/>
              </a:rPr>
              <a:t>target and </a:t>
            </a:r>
            <a:r>
              <a:rPr lang="en-US" sz="1600" dirty="0" err="1">
                <a:solidFill>
                  <a:srgbClr val="0000FF"/>
                </a:solidFill>
                <a:latin typeface="Calibri"/>
                <a:cs typeface="Calibri"/>
              </a:rPr>
              <a:t>muon</a:t>
            </a:r>
            <a:r>
              <a:rPr lang="en-US" sz="1600" dirty="0">
                <a:solidFill>
                  <a:srgbClr val="0000FF"/>
                </a:solidFill>
                <a:latin typeface="Calibri"/>
                <a:cs typeface="Calibri"/>
              </a:rPr>
              <a:t> survival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>
                <a:solidFill>
                  <a:srgbClr val="0000FF"/>
                </a:solidFill>
                <a:latin typeface="Calibri"/>
                <a:cs typeface="Calibri"/>
              </a:rPr>
              <a:t>power consumption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 flipH="1" flipV="1">
            <a:off x="6144383" y="1587965"/>
            <a:ext cx="587857" cy="262131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619672" y="3723878"/>
            <a:ext cx="2873514" cy="574880"/>
          </a:xfrm>
          <a:prstGeom prst="rect">
            <a:avLst/>
          </a:prstGeom>
          <a:noFill/>
          <a:ln>
            <a:noFill/>
          </a:ln>
        </p:spPr>
        <p:txBody>
          <a:bodyPr wrap="square" lIns="81640" tIns="40820" rIns="81640" bIns="40820" rtlCol="0">
            <a:spAutoFit/>
          </a:bodyPr>
          <a:lstStyle/>
          <a:p>
            <a:r>
              <a:rPr lang="en-US" sz="1600" dirty="0">
                <a:solidFill>
                  <a:srgbClr val="69131B"/>
                </a:solidFill>
                <a:latin typeface="Calibri"/>
                <a:cs typeface="Calibri"/>
              </a:rPr>
              <a:t>Energy acceptance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>
                <a:solidFill>
                  <a:srgbClr val="69131B"/>
                </a:solidFill>
                <a:latin typeface="Calibri"/>
                <a:cs typeface="Calibri"/>
              </a:rPr>
              <a:t>beta-function = bunch length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3124199" y="1491630"/>
            <a:ext cx="655713" cy="2186262"/>
          </a:xfrm>
          <a:prstGeom prst="straightConnector1">
            <a:avLst/>
          </a:prstGeom>
          <a:ln>
            <a:solidFill>
              <a:srgbClr val="69131B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10492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pied de page 4"/>
          <p:cNvSpPr>
            <a:spLocks noGrp="1"/>
          </p:cNvSpPr>
          <p:nvPr>
            <p:ph type="ftr" sz="quarter" idx="4294967295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it-IT">
                <a:latin typeface="Calibri"/>
                <a:cs typeface="Calibri"/>
              </a:rPr>
              <a:t>D. Schulte: Tentative Parameters, May 2023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9" name="Titre 11"/>
          <p:cNvSpPr>
            <a:spLocks noGrp="1"/>
          </p:cNvSpPr>
          <p:nvPr>
            <p:ph type="title"/>
          </p:nvPr>
        </p:nvSpPr>
        <p:spPr>
          <a:xfrm>
            <a:off x="1295400" y="-92546"/>
            <a:ext cx="6781800" cy="432048"/>
          </a:xfrm>
        </p:spPr>
        <p:txBody>
          <a:bodyPr/>
          <a:lstStyle/>
          <a:p>
            <a:r>
              <a:rPr lang="en-GB" sz="3200" b="0" dirty="0">
                <a:latin typeface="Calibri"/>
                <a:cs typeface="Calibri"/>
              </a:rPr>
              <a:t>High-level Tentative Target Parameters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8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1221347"/>
              </p:ext>
            </p:extLst>
          </p:nvPr>
        </p:nvGraphicFramePr>
        <p:xfrm>
          <a:off x="2267744" y="650719"/>
          <a:ext cx="5760641" cy="40812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1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/>
                          <a:cs typeface="Calibri"/>
                        </a:rPr>
                        <a:t>Parameter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/>
                          <a:cs typeface="Calibri"/>
                        </a:rPr>
                        <a:t>Unit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3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TeV</a:t>
                      </a:r>
                      <a:endParaRPr lang="en-US" sz="1400" dirty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10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TeV</a:t>
                      </a:r>
                      <a:endParaRPr lang="en-US" sz="1400" dirty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14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TeV</a:t>
                      </a:r>
                      <a:endParaRPr lang="en-US" sz="1400" dirty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1788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alibri"/>
                          <a:cs typeface="Calibri"/>
                        </a:rPr>
                        <a:t>L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alibri"/>
                          <a:cs typeface="Calibri"/>
                        </a:rPr>
                        <a:t>10</a:t>
                      </a:r>
                      <a:r>
                        <a:rPr lang="en-US" sz="1400" b="1" baseline="30000" dirty="0">
                          <a:latin typeface="Calibri"/>
                          <a:cs typeface="Calibri"/>
                        </a:rPr>
                        <a:t>34</a:t>
                      </a:r>
                      <a:r>
                        <a:rPr lang="en-US" sz="1400" b="1" baseline="0" dirty="0">
                          <a:latin typeface="Calibri"/>
                          <a:cs typeface="Calibri"/>
                        </a:rPr>
                        <a:t> cm</a:t>
                      </a:r>
                      <a:r>
                        <a:rPr lang="en-US" sz="1400" b="1" baseline="30000" dirty="0">
                          <a:latin typeface="Calibri"/>
                          <a:cs typeface="Calibri"/>
                        </a:rPr>
                        <a:t>-2</a:t>
                      </a:r>
                      <a:r>
                        <a:rPr lang="en-US" sz="1400" b="1" baseline="0" dirty="0">
                          <a:latin typeface="Calibri"/>
                          <a:cs typeface="Calibri"/>
                        </a:rPr>
                        <a:t>s</a:t>
                      </a:r>
                      <a:r>
                        <a:rPr lang="en-US" sz="1400" b="1" baseline="30000" dirty="0">
                          <a:latin typeface="Calibri"/>
                          <a:cs typeface="Calibri"/>
                        </a:rPr>
                        <a:t>-1</a:t>
                      </a:r>
                      <a:endParaRPr lang="en-US" sz="1400" b="1" dirty="0"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alibri"/>
                          <a:cs typeface="Calibri"/>
                        </a:rPr>
                        <a:t>1.8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alibri"/>
                          <a:cs typeface="Calibri"/>
                        </a:rPr>
                        <a:t>20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alibri"/>
                          <a:cs typeface="Calibri"/>
                        </a:rPr>
                        <a:t>40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178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N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10</a:t>
                      </a:r>
                      <a:r>
                        <a:rPr lang="en-US" sz="1400" baseline="30000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12</a:t>
                      </a:r>
                      <a:endParaRPr lang="en-US" sz="1400" dirty="0">
                        <a:solidFill>
                          <a:srgbClr val="0000FF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2.2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1.8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1.8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178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f</a:t>
                      </a:r>
                      <a:r>
                        <a:rPr lang="en-US" sz="1400" baseline="-25000" dirty="0" err="1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endParaRPr lang="en-US" sz="1400" dirty="0">
                        <a:solidFill>
                          <a:srgbClr val="0000FF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Hz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strike="noStrike" baseline="0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5</a:t>
                      </a:r>
                      <a:endParaRPr lang="en-US" sz="1400" strike="sngStrike" dirty="0">
                        <a:solidFill>
                          <a:srgbClr val="0000FF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1788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err="1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P</a:t>
                      </a:r>
                      <a:r>
                        <a:rPr lang="en-US" sz="1400" b="1" baseline="-25000" dirty="0" err="1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beam</a:t>
                      </a:r>
                      <a:r>
                        <a:rPr lang="en-US" sz="1400" b="1" baseline="-25000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lang="en-US" sz="1400" b="0" baseline="0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(injected)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MW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5.3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trike="noStrike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14.4</a:t>
                      </a:r>
                      <a:endParaRPr lang="en-US" sz="1400" b="1" strike="sngStrike" dirty="0">
                        <a:solidFill>
                          <a:srgbClr val="0000FF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20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1788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C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km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4.5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10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14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1788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&lt;B&gt; (average)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T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7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10.5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10.5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91788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ε</a:t>
                      </a:r>
                      <a:r>
                        <a:rPr lang="en-US" sz="1400" baseline="-25000" dirty="0" err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L</a:t>
                      </a:r>
                      <a:r>
                        <a:rPr lang="en-US" sz="1400" baseline="-250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lang="en-US" sz="1400" baseline="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(norm, 1σ)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MeV m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7.5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7.5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7.5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9178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σ</a:t>
                      </a:r>
                      <a:r>
                        <a:rPr lang="en-US" sz="1400" baseline="-25000" dirty="0" err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lang="en-US" sz="1400" baseline="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 / E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%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0.1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0.1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0.1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9178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σ</a:t>
                      </a:r>
                      <a:r>
                        <a:rPr lang="en-US" sz="1400" baseline="-25000" dirty="0" err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z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mm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1.5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1.07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9178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β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mm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1.5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1.07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9178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ε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 (norm,</a:t>
                      </a:r>
                      <a:r>
                        <a:rPr lang="en-US" sz="1400" baseline="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 1σ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)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μm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25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25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25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91788">
                <a:tc>
                  <a:txBody>
                    <a:bodyPr/>
                    <a:lstStyle/>
                    <a:p>
                      <a:pPr algn="ctr"/>
                      <a:r>
                        <a:rPr lang="en-US" sz="1400" baseline="0" dirty="0" err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σ</a:t>
                      </a:r>
                      <a:r>
                        <a:rPr lang="en-US" sz="1400" baseline="-25000" dirty="0" err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x,y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μm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3.0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0.9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0.63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0" y="686289"/>
            <a:ext cx="226774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alibri"/>
                <a:cs typeface="Calibri"/>
              </a:rPr>
              <a:t>If there are strong opinions can change and clarify the definition of parameters</a:t>
            </a:r>
          </a:p>
          <a:p>
            <a:endParaRPr lang="en-US" sz="1600" dirty="0">
              <a:latin typeface="Calibri"/>
              <a:cs typeface="Calibri"/>
            </a:endParaRPr>
          </a:p>
          <a:p>
            <a:r>
              <a:rPr lang="en-US" sz="1600" dirty="0">
                <a:latin typeface="Calibri"/>
                <a:cs typeface="Calibri"/>
              </a:rPr>
              <a:t>But for the moment should stay with these goals</a:t>
            </a:r>
          </a:p>
        </p:txBody>
      </p:sp>
    </p:spTree>
    <p:extLst>
      <p:ext uri="{BB962C8B-B14F-4D97-AF65-F5344CB8AC3E}">
        <p14:creationId xmlns:p14="http://schemas.microsoft.com/office/powerpoint/2010/main" val="33516748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pied de page 4"/>
          <p:cNvSpPr>
            <a:spLocks noGrp="1"/>
          </p:cNvSpPr>
          <p:nvPr>
            <p:ph type="ftr" sz="quarter" idx="4294967295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it-IT">
                <a:latin typeface="Calibri"/>
                <a:cs typeface="Calibri"/>
              </a:rPr>
              <a:t>D. Schulte: Tentative Parameters, May 2023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7502" y="1707654"/>
            <a:ext cx="8640962" cy="3029638"/>
          </a:xfrm>
          <a:prstGeom prst="rect">
            <a:avLst/>
          </a:prstGeom>
          <a:noFill/>
        </p:spPr>
        <p:txBody>
          <a:bodyPr wrap="square" lIns="74258" tIns="37129" rIns="74258" bIns="37129" rtlCol="0">
            <a:spAutoFit/>
          </a:bodyPr>
          <a:lstStyle/>
          <a:p>
            <a:r>
              <a:rPr lang="en-US" sz="1600" dirty="0">
                <a:latin typeface="Calibri"/>
                <a:cs typeface="Calibri"/>
              </a:rPr>
              <a:t>Parameter choices have been done with the goal to have </a:t>
            </a:r>
            <a:r>
              <a:rPr lang="en-US" sz="1600" b="1" dirty="0">
                <a:latin typeface="Calibri"/>
                <a:cs typeface="Calibri"/>
              </a:rPr>
              <a:t>not more impact than the LHC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This should not be changed, can express in </a:t>
            </a:r>
            <a:r>
              <a:rPr lang="en-US" sz="1600" b="1" dirty="0">
                <a:latin typeface="Calibri"/>
                <a:cs typeface="Calibri"/>
              </a:rPr>
              <a:t>neutrino flux</a:t>
            </a:r>
          </a:p>
          <a:p>
            <a:pPr marL="285750" indent="-285750">
              <a:buFont typeface="Arial"/>
              <a:buChar char="•"/>
            </a:pPr>
            <a:endParaRPr lang="en-US" sz="1600" dirty="0">
              <a:latin typeface="Calibri"/>
              <a:cs typeface="Calibri"/>
            </a:endParaRPr>
          </a:p>
          <a:p>
            <a:r>
              <a:rPr lang="en-US" sz="1600" dirty="0">
                <a:latin typeface="Calibri"/>
                <a:cs typeface="Calibri"/>
              </a:rPr>
              <a:t>Collider arcs: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Calculated that mover range should yield +/- 1 </a:t>
            </a:r>
            <a:r>
              <a:rPr lang="en-US" sz="1600" dirty="0" err="1">
                <a:latin typeface="Calibri"/>
                <a:cs typeface="Calibri"/>
              </a:rPr>
              <a:t>mradian</a:t>
            </a:r>
            <a:endParaRPr lang="en-US" sz="1600" dirty="0">
              <a:latin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Assuming short straights are compensated with horizontal wiggling (14 </a:t>
            </a:r>
            <a:r>
              <a:rPr lang="en-US" sz="1600" dirty="0" err="1">
                <a:latin typeface="Calibri"/>
                <a:cs typeface="Calibri"/>
              </a:rPr>
              <a:t>TeV</a:t>
            </a:r>
            <a:r>
              <a:rPr lang="en-US" sz="1600" dirty="0">
                <a:latin typeface="Calibri"/>
                <a:cs typeface="Calibri"/>
              </a:rPr>
              <a:t>)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Detailed study of interaction between mover and beam</a:t>
            </a:r>
          </a:p>
          <a:p>
            <a:pPr marL="285750" indent="-285750">
              <a:buFont typeface="Arial"/>
              <a:buChar char="•"/>
            </a:pPr>
            <a:endParaRPr lang="en-US" sz="1600" dirty="0">
              <a:latin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Need to identify the range of angles that can be achieved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this might be a limit for even higher energies</a:t>
            </a:r>
          </a:p>
          <a:p>
            <a:pPr marL="742950" lvl="1" indent="-285750">
              <a:buFont typeface="Arial"/>
              <a:buChar char="•"/>
            </a:pPr>
            <a:endParaRPr lang="en-US" sz="1600" dirty="0">
              <a:latin typeface="Calibri"/>
              <a:cs typeface="Calibri"/>
            </a:endParaRPr>
          </a:p>
          <a:p>
            <a:r>
              <a:rPr lang="en-US" sz="1600" dirty="0">
                <a:latin typeface="Calibri"/>
                <a:cs typeface="Calibri"/>
              </a:rPr>
              <a:t>Detector straights are treated independently</a:t>
            </a:r>
          </a:p>
        </p:txBody>
      </p:sp>
      <p:sp>
        <p:nvSpPr>
          <p:cNvPr id="9" name="Titre 11"/>
          <p:cNvSpPr>
            <a:spLocks noGrp="1"/>
          </p:cNvSpPr>
          <p:nvPr>
            <p:ph type="title"/>
          </p:nvPr>
        </p:nvSpPr>
        <p:spPr>
          <a:xfrm>
            <a:off x="1295400" y="-92546"/>
            <a:ext cx="6781800" cy="432048"/>
          </a:xfrm>
        </p:spPr>
        <p:txBody>
          <a:bodyPr/>
          <a:lstStyle/>
          <a:p>
            <a:r>
              <a:rPr lang="en-GB" sz="3200" b="0" dirty="0">
                <a:latin typeface="Calibri"/>
                <a:cs typeface="Calibri"/>
              </a:rPr>
              <a:t>Neutrino Flux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t="25205" b="16189"/>
          <a:stretch/>
        </p:blipFill>
        <p:spPr>
          <a:xfrm>
            <a:off x="1149313" y="651029"/>
            <a:ext cx="6826292" cy="1047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5516980"/>
      </p:ext>
    </p:extLst>
  </p:cSld>
  <p:clrMapOvr>
    <a:masterClrMapping/>
  </p:clrMapOvr>
</p:sld>
</file>

<file path=ppt/theme/theme1.xml><?xml version="1.0" encoding="utf-8"?>
<a:theme xmlns:a="http://schemas.openxmlformats.org/drawingml/2006/main" name="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282140</TotalTime>
  <Words>1411</Words>
  <Application>Microsoft Macintosh PowerPoint</Application>
  <PresentationFormat>On-screen Show (16:9)</PresentationFormat>
  <Paragraphs>328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Arial Narrow</vt:lpstr>
      <vt:lpstr>Calibri</vt:lpstr>
      <vt:lpstr>Wingdings</vt:lpstr>
      <vt:lpstr>IMCC - 1</vt:lpstr>
      <vt:lpstr>PowerPoint Presentation</vt:lpstr>
      <vt:lpstr>Tentative Parameters</vt:lpstr>
      <vt:lpstr>General Status</vt:lpstr>
      <vt:lpstr>Key Tentative Target Parameters</vt:lpstr>
      <vt:lpstr>High-level Target Parameters</vt:lpstr>
      <vt:lpstr>High-level Target Parameters</vt:lpstr>
      <vt:lpstr>Luminosity (Collider Ring)</vt:lpstr>
      <vt:lpstr>High-level Tentative Target Parameters</vt:lpstr>
      <vt:lpstr>Neutrino Flux</vt:lpstr>
      <vt:lpstr>Tentative Component Limits</vt:lpstr>
      <vt:lpstr>Muon Beam Parameters</vt:lpstr>
      <vt:lpstr>Muon Bunch Charge</vt:lpstr>
      <vt:lpstr>Muon Bunch Emittances</vt:lpstr>
      <vt:lpstr>Conclusion</vt:lpstr>
      <vt:lpstr>Reserve</vt:lpstr>
      <vt:lpstr>Key Considerations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Daniel Schulte</cp:lastModifiedBy>
  <cp:revision>430</cp:revision>
  <cp:lastPrinted>2023-03-13T10:20:48Z</cp:lastPrinted>
  <dcterms:created xsi:type="dcterms:W3CDTF">2021-05-17T12:13:58Z</dcterms:created>
  <dcterms:modified xsi:type="dcterms:W3CDTF">2023-05-22T13:29:29Z</dcterms:modified>
</cp:coreProperties>
</file>