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fntdata" ContentType="application/x-fontdata"/>
  <Default Extension="gif" ContentType="image/gif"/>
  <Default Extension="tiff" ContentType="image/tiff"/>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3.xml" ContentType="application/vnd.openxmlformats-officedocument.drawingml.chart+xml"/>
  <Override PartName="/ppt/theme/themeOverride2.xml" ContentType="application/vnd.openxmlformats-officedocument.themeOverr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notesSlides/notesSlide36.xml" ContentType="application/vnd.openxmlformats-officedocument.presentationml.notesSlide+xml"/>
  <Override PartName="/ppt/charts/chart5.xml" ContentType="application/vnd.openxmlformats-officedocument.drawingml.chart+xml"/>
  <Override PartName="/ppt/theme/themeOverride4.xml" ContentType="application/vnd.openxmlformats-officedocument.themeOverr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6.xml" ContentType="application/vnd.openxmlformats-officedocument.drawingml.chart+xml"/>
  <Override PartName="/ppt/theme/themeOverride5.xml" ContentType="application/vnd.openxmlformats-officedocument.themeOverride+xml"/>
  <Override PartName="/ppt/notesSlides/notesSlide47.xml" ContentType="application/vnd.openxmlformats-officedocument.presentationml.notesSlide+xml"/>
  <Override PartName="/ppt/charts/chart7.xml" ContentType="application/vnd.openxmlformats-officedocument.drawingml.chart+xml"/>
  <Override PartName="/ppt/theme/themeOverride6.xml" ContentType="application/vnd.openxmlformats-officedocument.themeOverride+xml"/>
  <Override PartName="/ppt/charts/chart8.xml" ContentType="application/vnd.openxmlformats-officedocument.drawingml.chart+xml"/>
  <Override PartName="/ppt/theme/themeOverride7.xml" ContentType="application/vnd.openxmlformats-officedocument.themeOverride+xml"/>
  <Override PartName="/ppt/notesSlides/notesSlide48.xml" ContentType="application/vnd.openxmlformats-officedocument.presentationml.notesSlide+xml"/>
  <Override PartName="/ppt/charts/chart9.xml" ContentType="application/vnd.openxmlformats-officedocument.drawingml.chart+xml"/>
  <Override PartName="/ppt/theme/themeOverride8.xml" ContentType="application/vnd.openxmlformats-officedocument.themeOverride+xml"/>
  <Override PartName="/ppt/charts/chart10.xml" ContentType="application/vnd.openxmlformats-officedocument.drawingml.chart+xml"/>
  <Override PartName="/ppt/theme/themeOverride9.xml" ContentType="application/vnd.openxmlformats-officedocument.themeOverr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4" r:id="rId1"/>
  </p:sldMasterIdLst>
  <p:notesMasterIdLst>
    <p:notesMasterId r:id="rId65"/>
  </p:notesMasterIdLst>
  <p:handoutMasterIdLst>
    <p:handoutMasterId r:id="rId66"/>
  </p:handoutMasterIdLst>
  <p:sldIdLst>
    <p:sldId id="560" r:id="rId2"/>
    <p:sldId id="561" r:id="rId3"/>
    <p:sldId id="593" r:id="rId4"/>
    <p:sldId id="540" r:id="rId5"/>
    <p:sldId id="563" r:id="rId6"/>
    <p:sldId id="562" r:id="rId7"/>
    <p:sldId id="655" r:id="rId8"/>
    <p:sldId id="621" r:id="rId9"/>
    <p:sldId id="595" r:id="rId10"/>
    <p:sldId id="568" r:id="rId11"/>
    <p:sldId id="569" r:id="rId12"/>
    <p:sldId id="596" r:id="rId13"/>
    <p:sldId id="566" r:id="rId14"/>
    <p:sldId id="582" r:id="rId15"/>
    <p:sldId id="553" r:id="rId16"/>
    <p:sldId id="626" r:id="rId17"/>
    <p:sldId id="629" r:id="rId18"/>
    <p:sldId id="636" r:id="rId19"/>
    <p:sldId id="637" r:id="rId20"/>
    <p:sldId id="638" r:id="rId21"/>
    <p:sldId id="639" r:id="rId22"/>
    <p:sldId id="640" r:id="rId23"/>
    <p:sldId id="597" r:id="rId24"/>
    <p:sldId id="573" r:id="rId25"/>
    <p:sldId id="642" r:id="rId26"/>
    <p:sldId id="577" r:id="rId27"/>
    <p:sldId id="574" r:id="rId28"/>
    <p:sldId id="579" r:id="rId29"/>
    <p:sldId id="631" r:id="rId30"/>
    <p:sldId id="607" r:id="rId31"/>
    <p:sldId id="632" r:id="rId32"/>
    <p:sldId id="634" r:id="rId33"/>
    <p:sldId id="649" r:id="rId34"/>
    <p:sldId id="650" r:id="rId35"/>
    <p:sldId id="581" r:id="rId36"/>
    <p:sldId id="652" r:id="rId37"/>
    <p:sldId id="599" r:id="rId38"/>
    <p:sldId id="624" r:id="rId39"/>
    <p:sldId id="663" r:id="rId40"/>
    <p:sldId id="617" r:id="rId41"/>
    <p:sldId id="619" r:id="rId42"/>
    <p:sldId id="625" r:id="rId43"/>
    <p:sldId id="628" r:id="rId44"/>
    <p:sldId id="622" r:id="rId45"/>
    <p:sldId id="623" r:id="rId46"/>
    <p:sldId id="614" r:id="rId47"/>
    <p:sldId id="615" r:id="rId48"/>
    <p:sldId id="616" r:id="rId49"/>
    <p:sldId id="583" r:id="rId50"/>
    <p:sldId id="657" r:id="rId51"/>
    <p:sldId id="656" r:id="rId52"/>
    <p:sldId id="659" r:id="rId53"/>
    <p:sldId id="660" r:id="rId54"/>
    <p:sldId id="661" r:id="rId55"/>
    <p:sldId id="662" r:id="rId56"/>
    <p:sldId id="606" r:id="rId57"/>
    <p:sldId id="653" r:id="rId58"/>
    <p:sldId id="610" r:id="rId59"/>
    <p:sldId id="611" r:id="rId60"/>
    <p:sldId id="584" r:id="rId61"/>
    <p:sldId id="586" r:id="rId62"/>
    <p:sldId id="588" r:id="rId63"/>
    <p:sldId id="589" r:id="rId64"/>
  </p:sldIdLst>
  <p:sldSz cx="12192000" cy="6858000"/>
  <p:notesSz cx="6858000" cy="9144000"/>
  <p:embeddedFontLst>
    <p:embeddedFont>
      <p:font typeface="LM Roman Slanted 17" panose="00000500000000000000" pitchFamily="50" charset="0"/>
      <p:regular r:id="rId67"/>
    </p:embeddedFont>
    <p:embeddedFont>
      <p:font typeface="Cambria Math" panose="02040503050406030204" pitchFamily="18" charset="0"/>
      <p:regular r:id="rId68"/>
    </p:embeddedFont>
    <p:embeddedFont>
      <p:font typeface="LM Mono Prop Light 10" panose="00000500000000000000" pitchFamily="50" charset="0"/>
      <p:regular r:id="rId69"/>
      <p:bold r:id="rId70"/>
      <p:italic r:id="rId71"/>
      <p:boldItalic r:id="rId72"/>
    </p:embeddedFont>
    <p:embeddedFont>
      <p:font typeface="Century Schoolbook" panose="02040604050505020304" pitchFamily="18" charset="0"/>
      <p:regular r:id="rId73"/>
      <p:bold r:id="rId74"/>
      <p:italic r:id="rId75"/>
      <p:boldItalic r:id="rId76"/>
    </p:embeddedFont>
    <p:embeddedFont>
      <p:font typeface="Cambria" panose="02040503050406030204" pitchFamily="18" charset="0"/>
      <p:regular r:id="rId77"/>
      <p:bold r:id="rId78"/>
      <p:italic r:id="rId79"/>
      <p:boldItalic r:id="rId80"/>
    </p:embeddedFont>
    <p:embeddedFont>
      <p:font typeface="Consolas" panose="020B0609020204030204" pitchFamily="49" charset="0"/>
      <p:regular r:id="rId81"/>
      <p:bold r:id="rId82"/>
      <p:italic r:id="rId83"/>
      <p:boldItalic r:id="rId84"/>
    </p:embeddedFont>
    <p:embeddedFont>
      <p:font typeface="Calibri" panose="020F0502020204030204" pitchFamily="34" charset="0"/>
      <p:regular r:id="rId85"/>
      <p:bold r:id="rId86"/>
      <p:italic r:id="rId87"/>
      <p:boldItalic r:id="rId88"/>
    </p:embeddedFont>
    <p:embeddedFont>
      <p:font typeface="Century Gothic" panose="020B0502020202020204" pitchFamily="34" charset="0"/>
      <p:regular r:id="rId89"/>
      <p:bold r:id="rId90"/>
      <p:italic r:id="rId91"/>
      <p:boldItalic r:id="rId9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0D0D0D"/>
    <a:srgbClr val="E0823C"/>
    <a:srgbClr val="F9F9F9"/>
    <a:srgbClr val="FF7C80"/>
    <a:srgbClr val="3ADAD6"/>
    <a:srgbClr val="1FA5A2"/>
    <a:srgbClr val="53DFDC"/>
    <a:srgbClr val="6CE4E1"/>
    <a:srgbClr val="FF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50" autoAdjust="0"/>
    <p:restoredTop sz="89353" autoAdjust="0"/>
  </p:normalViewPr>
  <p:slideViewPr>
    <p:cSldViewPr snapToGrid="0">
      <p:cViewPr varScale="1">
        <p:scale>
          <a:sx n="113" d="100"/>
          <a:sy n="113" d="100"/>
        </p:scale>
        <p:origin x="691" y="67"/>
      </p:cViewPr>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4176"/>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font" Target="fonts/font2.fntdata"/><Relationship Id="rId76" Type="http://schemas.openxmlformats.org/officeDocument/2006/relationships/font" Target="fonts/font10.fntdata"/><Relationship Id="rId84" Type="http://schemas.openxmlformats.org/officeDocument/2006/relationships/font" Target="fonts/font18.fntdata"/><Relationship Id="rId89" Type="http://schemas.openxmlformats.org/officeDocument/2006/relationships/font" Target="fonts/font23.fntdata"/><Relationship Id="rId7" Type="http://schemas.openxmlformats.org/officeDocument/2006/relationships/slide" Target="slides/slide6.xml"/><Relationship Id="rId71" Type="http://schemas.openxmlformats.org/officeDocument/2006/relationships/font" Target="fonts/font5.fntdata"/><Relationship Id="rId92" Type="http://schemas.openxmlformats.org/officeDocument/2006/relationships/font" Target="fonts/font26.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74" Type="http://schemas.openxmlformats.org/officeDocument/2006/relationships/font" Target="fonts/font8.fntdata"/><Relationship Id="rId79" Type="http://schemas.openxmlformats.org/officeDocument/2006/relationships/font" Target="fonts/font13.fntdata"/><Relationship Id="rId87" Type="http://schemas.openxmlformats.org/officeDocument/2006/relationships/font" Target="fonts/font21.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font" Target="fonts/font16.fntdata"/><Relationship Id="rId90" Type="http://schemas.openxmlformats.org/officeDocument/2006/relationships/font" Target="fonts/font24.fntdata"/><Relationship Id="rId95"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font" Target="fonts/font3.fntdata"/><Relationship Id="rId77" Type="http://schemas.openxmlformats.org/officeDocument/2006/relationships/font" Target="fonts/font11.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6.fntdata"/><Relationship Id="rId80" Type="http://schemas.openxmlformats.org/officeDocument/2006/relationships/font" Target="fonts/font14.fntdata"/><Relationship Id="rId85" Type="http://schemas.openxmlformats.org/officeDocument/2006/relationships/font" Target="fonts/font19.fntdata"/><Relationship Id="rId93"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4.fntdata"/><Relationship Id="rId75" Type="http://schemas.openxmlformats.org/officeDocument/2006/relationships/font" Target="fonts/font9.fntdata"/><Relationship Id="rId83" Type="http://schemas.openxmlformats.org/officeDocument/2006/relationships/font" Target="fonts/font17.fntdata"/><Relationship Id="rId88" Type="http://schemas.openxmlformats.org/officeDocument/2006/relationships/font" Target="fonts/font22.fntdata"/><Relationship Id="rId91" Type="http://schemas.openxmlformats.org/officeDocument/2006/relationships/font" Target="fonts/font25.fntdata"/><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73" Type="http://schemas.openxmlformats.org/officeDocument/2006/relationships/font" Target="fonts/font7.fntdata"/><Relationship Id="rId78" Type="http://schemas.openxmlformats.org/officeDocument/2006/relationships/font" Target="fonts/font12.fntdata"/><Relationship Id="rId81" Type="http://schemas.openxmlformats.org/officeDocument/2006/relationships/font" Target="fonts/font15.fntdata"/><Relationship Id="rId86" Type="http://schemas.openxmlformats.org/officeDocument/2006/relationships/font" Target="fonts/font20.fntdata"/><Relationship Id="rId9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file:///Z:\!!!!!!!!!!!0_Computing\!!CHATS\2_ExpData\!!!RESULTS\SPAR_RRP_BORDINI_FEM.xlsx" TargetMode="External"/></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9.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7.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1"/>
          <c:tx>
            <c:v>19 T</c:v>
          </c:tx>
          <c:spPr>
            <a:ln w="19050" cap="rnd">
              <a:solidFill>
                <a:srgbClr val="7030A0"/>
              </a:solidFill>
              <a:round/>
            </a:ln>
            <a:effectLst/>
          </c:spPr>
          <c:marker>
            <c:symbol val="square"/>
            <c:size val="5"/>
            <c:spPr>
              <a:solidFill>
                <a:schemeClr val="bg1"/>
              </a:solidFill>
              <a:ln>
                <a:solidFill>
                  <a:srgbClr val="7030A0"/>
                </a:solidFill>
              </a:ln>
            </c:spPr>
          </c:marker>
          <c:xVal>
            <c:numRef>
              <c:f>IcLoad!$U$6:$U$46</c:f>
              <c:numCache>
                <c:formatCode>General</c:formatCode>
                <c:ptCount val="41"/>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numCache>
            </c:numRef>
          </c:xVal>
          <c:yVal>
            <c:numRef>
              <c:f>IcLoad!$AG$6:$AG$46</c:f>
              <c:numCache>
                <c:formatCode>0.00E+00</c:formatCode>
                <c:ptCount val="41"/>
                <c:pt idx="0">
                  <c:v>1</c:v>
                </c:pt>
                <c:pt idx="1">
                  <c:v>1</c:v>
                </c:pt>
                <c:pt idx="2">
                  <c:v>0.99226808309686709</c:v>
                </c:pt>
                <c:pt idx="3">
                  <c:v>1</c:v>
                </c:pt>
                <c:pt idx="4">
                  <c:v>0.99226808309686709</c:v>
                </c:pt>
                <c:pt idx="5">
                  <c:v>1</c:v>
                </c:pt>
                <c:pt idx="6">
                  <c:v>0.99226808309686709</c:v>
                </c:pt>
                <c:pt idx="7">
                  <c:v>1</c:v>
                </c:pt>
                <c:pt idx="8">
                  <c:v>0.97685859613932247</c:v>
                </c:pt>
                <c:pt idx="9">
                  <c:v>0.97685859613932247</c:v>
                </c:pt>
                <c:pt idx="10">
                  <c:v>0.98455424621011634</c:v>
                </c:pt>
                <c:pt idx="11">
                  <c:v>0.96918124029299058</c:v>
                </c:pt>
                <c:pt idx="12">
                  <c:v>0.98455424621011634</c:v>
                </c:pt>
                <c:pt idx="13">
                  <c:v>0.97685859613932247</c:v>
                </c:pt>
                <c:pt idx="14">
                  <c:v>0.97685859613932247</c:v>
                </c:pt>
                <c:pt idx="15">
                  <c:v>0.97685859613932247</c:v>
                </c:pt>
                <c:pt idx="16">
                  <c:v>0.98455424621011634</c:v>
                </c:pt>
                <c:pt idx="17">
                  <c:v>0.96918124029299058</c:v>
                </c:pt>
                <c:pt idx="18">
                  <c:v>0.96918124029299058</c:v>
                </c:pt>
                <c:pt idx="19">
                  <c:v>0.95388184397604825</c:v>
                </c:pt>
                <c:pt idx="20">
                  <c:v>0.95388184397604825</c:v>
                </c:pt>
                <c:pt idx="21">
                  <c:v>0.94626002140266441</c:v>
                </c:pt>
                <c:pt idx="22">
                  <c:v>0.91596113967479831</c:v>
                </c:pt>
                <c:pt idx="23">
                  <c:v>0.91596113967479831</c:v>
                </c:pt>
                <c:pt idx="24">
                  <c:v>0.90092630671429619</c:v>
                </c:pt>
                <c:pt idx="25">
                  <c:v>0.88596908512985495</c:v>
                </c:pt>
                <c:pt idx="26">
                  <c:v>0.84892162895853873</c:v>
                </c:pt>
                <c:pt idx="27">
                  <c:v>0.81964688284100085</c:v>
                </c:pt>
                <c:pt idx="28">
                  <c:v>0.78352008602836121</c:v>
                </c:pt>
                <c:pt idx="29">
                  <c:v>0.74087273041271429</c:v>
                </c:pt>
                <c:pt idx="30">
                  <c:v>0.69902025349091224</c:v>
                </c:pt>
                <c:pt idx="31">
                  <c:v>0.66477090124252392</c:v>
                </c:pt>
                <c:pt idx="32">
                  <c:v>0.62445039155281323</c:v>
                </c:pt>
                <c:pt idx="33">
                  <c:v>0.59151951884052212</c:v>
                </c:pt>
                <c:pt idx="34">
                  <c:v>0.54647554914290497</c:v>
                </c:pt>
                <c:pt idx="35">
                  <c:v>0.50888530460925041</c:v>
                </c:pt>
                <c:pt idx="36">
                  <c:v>0.44842132678611768</c:v>
                </c:pt>
                <c:pt idx="37">
                  <c:v>0.40211282334847465</c:v>
                </c:pt>
                <c:pt idx="38">
                  <c:v>0.32577150291533091</c:v>
                </c:pt>
                <c:pt idx="39">
                  <c:v>0.26062057507730169</c:v>
                </c:pt>
                <c:pt idx="40">
                  <c:v>0.21454841973549757</c:v>
                </c:pt>
              </c:numCache>
            </c:numRef>
          </c:yVal>
          <c:smooth val="0"/>
          <c:extLst>
            <c:ext xmlns:c16="http://schemas.microsoft.com/office/drawing/2014/chart" uri="{C3380CC4-5D6E-409C-BE32-E72D297353CC}">
              <c16:uniqueId val="{00000000-DD9E-45B9-A377-40CDAFF8385A}"/>
            </c:ext>
          </c:extLst>
        </c:ser>
        <c:ser>
          <c:idx val="1"/>
          <c:order val="2"/>
          <c:tx>
            <c:v>18 T</c:v>
          </c:tx>
          <c:spPr>
            <a:ln>
              <a:solidFill>
                <a:srgbClr val="002060"/>
              </a:solidFill>
            </a:ln>
          </c:spPr>
          <c:marker>
            <c:symbol val="square"/>
            <c:size val="5"/>
            <c:spPr>
              <a:solidFill>
                <a:schemeClr val="bg1"/>
              </a:solidFill>
              <a:ln>
                <a:solidFill>
                  <a:srgbClr val="002060"/>
                </a:solidFill>
              </a:ln>
            </c:spPr>
          </c:marker>
          <c:xVal>
            <c:numRef>
              <c:f>IcLoad!$AI$6:$AI$46</c:f>
              <c:numCache>
                <c:formatCode>General</c:formatCode>
                <c:ptCount val="41"/>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numCache>
            </c:numRef>
          </c:xVal>
          <c:yVal>
            <c:numRef>
              <c:f>IcLoad!$AU$6:$AU$46</c:f>
              <c:numCache>
                <c:formatCode>0.00E+00</c:formatCode>
                <c:ptCount val="41"/>
                <c:pt idx="0">
                  <c:v>1</c:v>
                </c:pt>
                <c:pt idx="1">
                  <c:v>1</c:v>
                </c:pt>
                <c:pt idx="2">
                  <c:v>0.99360367766827706</c:v>
                </c:pt>
                <c:pt idx="3">
                  <c:v>1</c:v>
                </c:pt>
                <c:pt idx="4">
                  <c:v>0.99360367766827706</c:v>
                </c:pt>
                <c:pt idx="5">
                  <c:v>1</c:v>
                </c:pt>
                <c:pt idx="6">
                  <c:v>0.99360367766827706</c:v>
                </c:pt>
                <c:pt idx="7">
                  <c:v>1</c:v>
                </c:pt>
                <c:pt idx="8">
                  <c:v>0.98084327828478224</c:v>
                </c:pt>
                <c:pt idx="9">
                  <c:v>0.98084327828478224</c:v>
                </c:pt>
                <c:pt idx="10">
                  <c:v>0.98721808117297005</c:v>
                </c:pt>
                <c:pt idx="11">
                  <c:v>0.97447933716706503</c:v>
                </c:pt>
                <c:pt idx="12">
                  <c:v>0.98721808117297005</c:v>
                </c:pt>
                <c:pt idx="13">
                  <c:v>0.98084327828478224</c:v>
                </c:pt>
                <c:pt idx="14">
                  <c:v>0.98084327828478224</c:v>
                </c:pt>
                <c:pt idx="15">
                  <c:v>0.98084327828478224</c:v>
                </c:pt>
                <c:pt idx="16">
                  <c:v>0.98721808117297005</c:v>
                </c:pt>
                <c:pt idx="17">
                  <c:v>0.97447933716706503</c:v>
                </c:pt>
                <c:pt idx="18">
                  <c:v>0.97447933716706503</c:v>
                </c:pt>
                <c:pt idx="19">
                  <c:v>0.96178431487502158</c:v>
                </c:pt>
                <c:pt idx="20">
                  <c:v>0.96178431487502158</c:v>
                </c:pt>
                <c:pt idx="21">
                  <c:v>0.95545337201370883</c:v>
                </c:pt>
                <c:pt idx="22">
                  <c:v>0.93024168828203779</c:v>
                </c:pt>
                <c:pt idx="23">
                  <c:v>0.93024168828203779</c:v>
                </c:pt>
                <c:pt idx="24">
                  <c:v>0.91770409141088893</c:v>
                </c:pt>
                <c:pt idx="25">
                  <c:v>0.90521275724468386</c:v>
                </c:pt>
                <c:pt idx="26">
                  <c:v>0.87419066359425868</c:v>
                </c:pt>
                <c:pt idx="27">
                  <c:v>0.84959004618989409</c:v>
                </c:pt>
                <c:pt idx="28">
                  <c:v>0.8191186143367476</c:v>
                </c:pt>
                <c:pt idx="29">
                  <c:v>0.78297557001689166</c:v>
                </c:pt>
                <c:pt idx="30">
                  <c:v>0.74731017158494717</c:v>
                </c:pt>
                <c:pt idx="31">
                  <c:v>0.71796693296919112</c:v>
                </c:pt>
                <c:pt idx="32">
                  <c:v>0.68322477349364874</c:v>
                </c:pt>
                <c:pt idx="33">
                  <c:v>0.65467755482040069</c:v>
                </c:pt>
                <c:pt idx="34">
                  <c:v>0.61535272694036447</c:v>
                </c:pt>
                <c:pt idx="35">
                  <c:v>0.58226370688840789</c:v>
                </c:pt>
                <c:pt idx="36">
                  <c:v>0.52844452362441663</c:v>
                </c:pt>
                <c:pt idx="37">
                  <c:v>0.48664603649933463</c:v>
                </c:pt>
                <c:pt idx="38">
                  <c:v>0.4163701908297906</c:v>
                </c:pt>
                <c:pt idx="39">
                  <c:v>0.35463135249836802</c:v>
                </c:pt>
                <c:pt idx="40">
                  <c:v>0.30962675331057016</c:v>
                </c:pt>
              </c:numCache>
            </c:numRef>
          </c:yVal>
          <c:smooth val="0"/>
          <c:extLst>
            <c:ext xmlns:c16="http://schemas.microsoft.com/office/drawing/2014/chart" uri="{C3380CC4-5D6E-409C-BE32-E72D297353CC}">
              <c16:uniqueId val="{00000001-DD9E-45B9-A377-40CDAFF8385A}"/>
            </c:ext>
          </c:extLst>
        </c:ser>
        <c:ser>
          <c:idx val="2"/>
          <c:order val="3"/>
          <c:tx>
            <c:v>17 T</c:v>
          </c:tx>
          <c:spPr>
            <a:ln>
              <a:solidFill>
                <a:srgbClr val="FFC000"/>
              </a:solidFill>
            </a:ln>
          </c:spPr>
          <c:marker>
            <c:symbol val="square"/>
            <c:size val="5"/>
            <c:spPr>
              <a:solidFill>
                <a:schemeClr val="bg1"/>
              </a:solidFill>
              <a:ln>
                <a:solidFill>
                  <a:srgbClr val="FFC000"/>
                </a:solidFill>
              </a:ln>
            </c:spPr>
          </c:marker>
          <c:xVal>
            <c:numRef>
              <c:f>IcLoad!$AW$6:$AW$46</c:f>
              <c:numCache>
                <c:formatCode>General</c:formatCode>
                <c:ptCount val="41"/>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numCache>
            </c:numRef>
          </c:xVal>
          <c:yVal>
            <c:numRef>
              <c:f>IcLoad!$BI$6:$BI$46</c:f>
              <c:numCache>
                <c:formatCode>0.00E+00</c:formatCode>
                <c:ptCount val="41"/>
                <c:pt idx="0">
                  <c:v>1</c:v>
                </c:pt>
                <c:pt idx="1">
                  <c:v>1</c:v>
                </c:pt>
                <c:pt idx="2">
                  <c:v>0.99460625873335839</c:v>
                </c:pt>
                <c:pt idx="3">
                  <c:v>1</c:v>
                </c:pt>
                <c:pt idx="4">
                  <c:v>0.99460625873335839</c:v>
                </c:pt>
                <c:pt idx="5">
                  <c:v>1</c:v>
                </c:pt>
                <c:pt idx="6">
                  <c:v>0.99460625873335839</c:v>
                </c:pt>
                <c:pt idx="7">
                  <c:v>1</c:v>
                </c:pt>
                <c:pt idx="8">
                  <c:v>0.98383799591657861</c:v>
                </c:pt>
                <c:pt idx="9">
                  <c:v>0.98383799591657861</c:v>
                </c:pt>
                <c:pt idx="10">
                  <c:v>0.98921890929867173</c:v>
                </c:pt>
                <c:pt idx="11">
                  <c:v>0.97846356306896609</c:v>
                </c:pt>
                <c:pt idx="12">
                  <c:v>0.98921890929867173</c:v>
                </c:pt>
                <c:pt idx="13">
                  <c:v>0.98383799591657861</c:v>
                </c:pt>
                <c:pt idx="14">
                  <c:v>0.98383799591657861</c:v>
                </c:pt>
                <c:pt idx="15">
                  <c:v>0.98383799591657861</c:v>
                </c:pt>
                <c:pt idx="16">
                  <c:v>0.98921890929867173</c:v>
                </c:pt>
                <c:pt idx="17">
                  <c:v>0.97846356306896609</c:v>
                </c:pt>
                <c:pt idx="18">
                  <c:v>0.97846356306896609</c:v>
                </c:pt>
                <c:pt idx="19">
                  <c:v>0.96773431822128986</c:v>
                </c:pt>
                <c:pt idx="20">
                  <c:v>0.96773431822128986</c:v>
                </c:pt>
                <c:pt idx="21">
                  <c:v>0.96237959650673921</c:v>
                </c:pt>
                <c:pt idx="22">
                  <c:v>0.94102778023990263</c:v>
                </c:pt>
                <c:pt idx="23">
                  <c:v>0.94102778023990263</c:v>
                </c:pt>
                <c:pt idx="24">
                  <c:v>0.93039276254980607</c:v>
                </c:pt>
                <c:pt idx="25">
                  <c:v>0.91978550556230321</c:v>
                </c:pt>
                <c:pt idx="26">
                  <c:v>0.89339132708885516</c:v>
                </c:pt>
                <c:pt idx="27">
                  <c:v>0.87240670841090151</c:v>
                </c:pt>
                <c:pt idx="28">
                  <c:v>0.84634458389100664</c:v>
                </c:pt>
                <c:pt idx="29">
                  <c:v>0.81532587643032528</c:v>
                </c:pt>
                <c:pt idx="30">
                  <c:v>0.78459710281942452</c:v>
                </c:pt>
                <c:pt idx="31">
                  <c:v>0.75921982309009062</c:v>
                </c:pt>
                <c:pt idx="32">
                  <c:v>0.72905375377818227</c:v>
                </c:pt>
                <c:pt idx="33">
                  <c:v>0.70416287035752334</c:v>
                </c:pt>
                <c:pt idx="34">
                  <c:v>0.66970898326253525</c:v>
                </c:pt>
                <c:pt idx="35">
                  <c:v>0.64055710902843022</c:v>
                </c:pt>
                <c:pt idx="36">
                  <c:v>0.59279063629657469</c:v>
                </c:pt>
                <c:pt idx="37">
                  <c:v>0.55535528896404851</c:v>
                </c:pt>
                <c:pt idx="38">
                  <c:v>0.49162771654309867</c:v>
                </c:pt>
                <c:pt idx="39">
                  <c:v>0.43464686058724433</c:v>
                </c:pt>
                <c:pt idx="40">
                  <c:v>0.39237363894290822</c:v>
                </c:pt>
              </c:numCache>
            </c:numRef>
          </c:yVal>
          <c:smooth val="0"/>
          <c:extLst>
            <c:ext xmlns:c16="http://schemas.microsoft.com/office/drawing/2014/chart" uri="{C3380CC4-5D6E-409C-BE32-E72D297353CC}">
              <c16:uniqueId val="{00000002-DD9E-45B9-A377-40CDAFF8385A}"/>
            </c:ext>
          </c:extLst>
        </c:ser>
        <c:ser>
          <c:idx val="4"/>
          <c:order val="4"/>
          <c:tx>
            <c:v>16 T</c:v>
          </c:tx>
          <c:spPr>
            <a:ln>
              <a:solidFill>
                <a:srgbClr val="C00000"/>
              </a:solidFill>
            </a:ln>
          </c:spPr>
          <c:marker>
            <c:symbol val="square"/>
            <c:size val="5"/>
            <c:spPr>
              <a:solidFill>
                <a:schemeClr val="bg1"/>
              </a:solidFill>
              <a:ln>
                <a:solidFill>
                  <a:srgbClr val="C00000"/>
                </a:solidFill>
              </a:ln>
            </c:spPr>
          </c:marker>
          <c:xVal>
            <c:numRef>
              <c:f>IcLoad!$BK$6:$BK$46</c:f>
              <c:numCache>
                <c:formatCode>General</c:formatCode>
                <c:ptCount val="41"/>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numCache>
            </c:numRef>
          </c:xVal>
          <c:yVal>
            <c:numRef>
              <c:f>IcLoad!$BW$6:$BW$46</c:f>
              <c:numCache>
                <c:formatCode>0.00E+00</c:formatCode>
                <c:ptCount val="41"/>
                <c:pt idx="0">
                  <c:v>1</c:v>
                </c:pt>
                <c:pt idx="1">
                  <c:v>1</c:v>
                </c:pt>
                <c:pt idx="2">
                  <c:v>0.99538656887526022</c:v>
                </c:pt>
                <c:pt idx="3">
                  <c:v>1</c:v>
                </c:pt>
                <c:pt idx="4">
                  <c:v>0.99538656887526022</c:v>
                </c:pt>
                <c:pt idx="5">
                  <c:v>1</c:v>
                </c:pt>
                <c:pt idx="6">
                  <c:v>0.99538656887526022</c:v>
                </c:pt>
                <c:pt idx="7">
                  <c:v>1</c:v>
                </c:pt>
                <c:pt idx="8">
                  <c:v>0.9861709010716101</c:v>
                </c:pt>
                <c:pt idx="9">
                  <c:v>0.9861709010716101</c:v>
                </c:pt>
                <c:pt idx="10">
                  <c:v>0.99077685946674399</c:v>
                </c:pt>
                <c:pt idx="11">
                  <c:v>0.98156872316434662</c:v>
                </c:pt>
                <c:pt idx="12">
                  <c:v>0.99077685946674399</c:v>
                </c:pt>
                <c:pt idx="13">
                  <c:v>0.9861709010716101</c:v>
                </c:pt>
                <c:pt idx="14">
                  <c:v>0.9861709010716101</c:v>
                </c:pt>
                <c:pt idx="15">
                  <c:v>0.9861709010716101</c:v>
                </c:pt>
                <c:pt idx="16">
                  <c:v>0.99077685946674399</c:v>
                </c:pt>
                <c:pt idx="17">
                  <c:v>0.98156872316434662</c:v>
                </c:pt>
                <c:pt idx="18">
                  <c:v>0.98156872316434662</c:v>
                </c:pt>
                <c:pt idx="19">
                  <c:v>0.97237582760511021</c:v>
                </c:pt>
                <c:pt idx="20">
                  <c:v>0.97237582760511021</c:v>
                </c:pt>
                <c:pt idx="21">
                  <c:v>0.96778516979939044</c:v>
                </c:pt>
                <c:pt idx="22">
                  <c:v>0.94946184511745157</c:v>
                </c:pt>
                <c:pt idx="23">
                  <c:v>0.94946184511745157</c:v>
                </c:pt>
                <c:pt idx="24">
                  <c:v>0.94032419655008537</c:v>
                </c:pt>
                <c:pt idx="25">
                  <c:v>0.93120288916875815</c:v>
                </c:pt>
                <c:pt idx="26">
                  <c:v>0.90847278007677734</c:v>
                </c:pt>
                <c:pt idx="27">
                  <c:v>0.89036607959108438</c:v>
                </c:pt>
                <c:pt idx="28">
                  <c:v>0.86783292156933911</c:v>
                </c:pt>
                <c:pt idx="29">
                  <c:v>0.84094576286133205</c:v>
                </c:pt>
                <c:pt idx="30">
                  <c:v>0.8142323187664946</c:v>
                </c:pt>
                <c:pt idx="31">
                  <c:v>0.79210950986314854</c:v>
                </c:pt>
                <c:pt idx="32">
                  <c:v>0.765735294737936</c:v>
                </c:pt>
                <c:pt idx="33">
                  <c:v>0.74390682570345179</c:v>
                </c:pt>
                <c:pt idx="34">
                  <c:v>0.71358636150979826</c:v>
                </c:pt>
                <c:pt idx="35">
                  <c:v>0.6878295523901149</c:v>
                </c:pt>
                <c:pt idx="36">
                  <c:v>0.64540479077707713</c:v>
                </c:pt>
                <c:pt idx="37">
                  <c:v>0.61194456608127756</c:v>
                </c:pt>
                <c:pt idx="38">
                  <c:v>0.55449571823418209</c:v>
                </c:pt>
                <c:pt idx="39">
                  <c:v>0.50251960086117298</c:v>
                </c:pt>
                <c:pt idx="40">
                  <c:v>0.46351580851937352</c:v>
                </c:pt>
              </c:numCache>
            </c:numRef>
          </c:yVal>
          <c:smooth val="0"/>
          <c:extLst>
            <c:ext xmlns:c16="http://schemas.microsoft.com/office/drawing/2014/chart" uri="{C3380CC4-5D6E-409C-BE32-E72D297353CC}">
              <c16:uniqueId val="{00000003-DD9E-45B9-A377-40CDAFF8385A}"/>
            </c:ext>
          </c:extLst>
        </c:ser>
        <c:ser>
          <c:idx val="5"/>
          <c:order val="5"/>
          <c:tx>
            <c:v>12 T</c:v>
          </c:tx>
          <c:spPr>
            <a:ln w="19050">
              <a:solidFill>
                <a:schemeClr val="tx1"/>
              </a:solidFill>
            </a:ln>
          </c:spPr>
          <c:marker>
            <c:symbol val="square"/>
            <c:size val="5"/>
            <c:spPr>
              <a:solidFill>
                <a:schemeClr val="bg1"/>
              </a:solidFill>
              <a:ln>
                <a:solidFill>
                  <a:schemeClr val="tx1"/>
                </a:solidFill>
              </a:ln>
            </c:spPr>
          </c:marker>
          <c:xVal>
            <c:numRef>
              <c:f>IcLoad!$BY$6:$BY$46</c:f>
              <c:numCache>
                <c:formatCode>General</c:formatCode>
                <c:ptCount val="41"/>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numCache>
            </c:numRef>
          </c:xVal>
          <c:yVal>
            <c:numRef>
              <c:f>IcLoad!$CK$6:$CK$46</c:f>
              <c:numCache>
                <c:formatCode>0.00E+00</c:formatCode>
                <c:ptCount val="41"/>
                <c:pt idx="0">
                  <c:v>1</c:v>
                </c:pt>
                <c:pt idx="1">
                  <c:v>1</c:v>
                </c:pt>
                <c:pt idx="2">
                  <c:v>0.99730929043596905</c:v>
                </c:pt>
                <c:pt idx="3">
                  <c:v>1</c:v>
                </c:pt>
                <c:pt idx="4">
                  <c:v>0.99730929043596905</c:v>
                </c:pt>
                <c:pt idx="5">
                  <c:v>1</c:v>
                </c:pt>
                <c:pt idx="6">
                  <c:v>0.99730929043596905</c:v>
                </c:pt>
                <c:pt idx="7">
                  <c:v>1</c:v>
                </c:pt>
                <c:pt idx="8">
                  <c:v>0.99192716831220962</c:v>
                </c:pt>
                <c:pt idx="9">
                  <c:v>0.99192716831220962</c:v>
                </c:pt>
                <c:pt idx="10">
                  <c:v>0.99461834479883693</c:v>
                </c:pt>
                <c:pt idx="11">
                  <c:v>0.98923576623865683</c:v>
                </c:pt>
                <c:pt idx="12">
                  <c:v>0.99461834479883693</c:v>
                </c:pt>
                <c:pt idx="13">
                  <c:v>0.99192716831220962</c:v>
                </c:pt>
                <c:pt idx="14">
                  <c:v>0.99192716831220962</c:v>
                </c:pt>
                <c:pt idx="15">
                  <c:v>0.99192716831220962</c:v>
                </c:pt>
                <c:pt idx="16">
                  <c:v>0.99461834479883693</c:v>
                </c:pt>
                <c:pt idx="17">
                  <c:v>0.98923576623865683</c:v>
                </c:pt>
                <c:pt idx="18">
                  <c:v>0.98923576623865683</c:v>
                </c:pt>
                <c:pt idx="19">
                  <c:v>0.98385230657753076</c:v>
                </c:pt>
                <c:pt idx="20">
                  <c:v>0.98385230657753076</c:v>
                </c:pt>
                <c:pt idx="21">
                  <c:v>0.98116025971241405</c:v>
                </c:pt>
                <c:pt idx="22">
                  <c:v>0.97039008565697937</c:v>
                </c:pt>
                <c:pt idx="23">
                  <c:v>0.97039008565697937</c:v>
                </c:pt>
                <c:pt idx="24">
                  <c:v>0.96500388413619886</c:v>
                </c:pt>
                <c:pt idx="25">
                  <c:v>0.95961699963291802</c:v>
                </c:pt>
                <c:pt idx="26">
                  <c:v>0.94614710290280313</c:v>
                </c:pt>
                <c:pt idx="27">
                  <c:v>0.93536881297641683</c:v>
                </c:pt>
                <c:pt idx="28">
                  <c:v>0.92189362343811287</c:v>
                </c:pt>
                <c:pt idx="29">
                  <c:v>0.90572102409022348</c:v>
                </c:pt>
                <c:pt idx="30">
                  <c:v>0.88954717548064033</c:v>
                </c:pt>
                <c:pt idx="31">
                  <c:v>0.87606907862702987</c:v>
                </c:pt>
                <c:pt idx="32">
                  <c:v>0.85989682764352093</c:v>
                </c:pt>
                <c:pt idx="33">
                  <c:v>0.84642226146338095</c:v>
                </c:pt>
                <c:pt idx="34">
                  <c:v>0.82756334770923712</c:v>
                </c:pt>
                <c:pt idx="35">
                  <c:v>0.81140554603894344</c:v>
                </c:pt>
                <c:pt idx="36">
                  <c:v>0.78449542557249152</c:v>
                </c:pt>
                <c:pt idx="37">
                  <c:v>0.76299012205554995</c:v>
                </c:pt>
                <c:pt idx="38">
                  <c:v>0.7254204999510887</c:v>
                </c:pt>
                <c:pt idx="39">
                  <c:v>0.69062966135012838</c:v>
                </c:pt>
                <c:pt idx="40">
                  <c:v>0.6639461146014799</c:v>
                </c:pt>
              </c:numCache>
            </c:numRef>
          </c:yVal>
          <c:smooth val="0"/>
          <c:extLst>
            <c:ext xmlns:c16="http://schemas.microsoft.com/office/drawing/2014/chart" uri="{C3380CC4-5D6E-409C-BE32-E72D297353CC}">
              <c16:uniqueId val="{00000004-DD9E-45B9-A377-40CDAFF8385A}"/>
            </c:ext>
          </c:extLst>
        </c:ser>
        <c:dLbls>
          <c:showLegendKey val="0"/>
          <c:showVal val="0"/>
          <c:showCatName val="0"/>
          <c:showSerName val="0"/>
          <c:showPercent val="0"/>
          <c:showBubbleSize val="0"/>
        </c:dLbls>
        <c:axId val="388059199"/>
        <c:axId val="388059615"/>
        <c:extLst>
          <c:ext xmlns:c15="http://schemas.microsoft.com/office/drawing/2012/chart" uri="{02D57815-91ED-43cb-92C2-25804820EDAC}">
            <c15:filteredScatterSeries>
              <c15:ser>
                <c:idx val="3"/>
                <c:order val="0"/>
                <c:tx>
                  <c:v>Experimental Ic after force unload</c:v>
                </c:tx>
                <c:spPr>
                  <a:ln w="19050" cap="rnd">
                    <a:noFill/>
                    <a:round/>
                  </a:ln>
                  <a:effectLst/>
                </c:spPr>
                <c:marker>
                  <c:symbol val="square"/>
                  <c:size val="7"/>
                  <c:spPr>
                    <a:solidFill>
                      <a:srgbClr val="FF0000"/>
                    </a:solidFill>
                    <a:ln>
                      <a:solidFill>
                        <a:schemeClr val="tx1"/>
                      </a:solidFill>
                    </a:ln>
                  </c:spPr>
                </c:marker>
                <c:xVal>
                  <c:numRef>
                    <c:extLst>
                      <c:ext uri="{02D57815-91ED-43cb-92C2-25804820EDAC}">
                        <c15:formulaRef>
                          <c15:sqref>IcLoad!$Q$5:$Q$42</c15:sqref>
                        </c15:formulaRef>
                      </c:ext>
                    </c:extLst>
                    <c:numCache>
                      <c:formatCode>General</c:formatCode>
                      <c:ptCount val="38"/>
                      <c:pt idx="0">
                        <c:v>20.703933747412012</c:v>
                      </c:pt>
                      <c:pt idx="1">
                        <c:v>20.703933747412012</c:v>
                      </c:pt>
                      <c:pt idx="2">
                        <c:v>20.703933747412012</c:v>
                      </c:pt>
                      <c:pt idx="3">
                        <c:v>20.703933747412012</c:v>
                      </c:pt>
                      <c:pt idx="4">
                        <c:v>20.703933747412012</c:v>
                      </c:pt>
                      <c:pt idx="5">
                        <c:v>20.703933747412012</c:v>
                      </c:pt>
                      <c:pt idx="6">
                        <c:v>20.703933747412012</c:v>
                      </c:pt>
                      <c:pt idx="7">
                        <c:v>20.703933747412012</c:v>
                      </c:pt>
                      <c:pt idx="8">
                        <c:v>20.703933747412012</c:v>
                      </c:pt>
                      <c:pt idx="9">
                        <c:v>20.703933747412012</c:v>
                      </c:pt>
                      <c:pt idx="10">
                        <c:v>20.703933747412012</c:v>
                      </c:pt>
                      <c:pt idx="11">
                        <c:v>41.407867494824025</c:v>
                      </c:pt>
                      <c:pt idx="12">
                        <c:v>62.111801242236034</c:v>
                      </c:pt>
                      <c:pt idx="13">
                        <c:v>62.111801242236034</c:v>
                      </c:pt>
                      <c:pt idx="14">
                        <c:v>82.81573498964805</c:v>
                      </c:pt>
                      <c:pt idx="15">
                        <c:v>82.81573498964805</c:v>
                      </c:pt>
                      <c:pt idx="16">
                        <c:v>103.51966873706006</c:v>
                      </c:pt>
                      <c:pt idx="17">
                        <c:v>103.51966873706006</c:v>
                      </c:pt>
                      <c:pt idx="18">
                        <c:v>124.22360248447207</c:v>
                      </c:pt>
                      <c:pt idx="19">
                        <c:v>144.92753623188409</c:v>
                      </c:pt>
                      <c:pt idx="20">
                        <c:v>165.6314699792961</c:v>
                      </c:pt>
                      <c:pt idx="21">
                        <c:v>165.6314699792961</c:v>
                      </c:pt>
                      <c:pt idx="22">
                        <c:v>179.43409247757077</c:v>
                      </c:pt>
                      <c:pt idx="23">
                        <c:v>179.43409247757077</c:v>
                      </c:pt>
                      <c:pt idx="24">
                        <c:v>179.43409247757077</c:v>
                      </c:pt>
                      <c:pt idx="25">
                        <c:v>179.43409247757077</c:v>
                      </c:pt>
                      <c:pt idx="26">
                        <c:v>179.43409247757077</c:v>
                      </c:pt>
                      <c:pt idx="27">
                        <c:v>179.43409247757077</c:v>
                      </c:pt>
                      <c:pt idx="28">
                        <c:v>200.13802622498278</c:v>
                      </c:pt>
                      <c:pt idx="29">
                        <c:v>200.13802622498278</c:v>
                      </c:pt>
                      <c:pt idx="30">
                        <c:v>200.13802622498278</c:v>
                      </c:pt>
                      <c:pt idx="31">
                        <c:v>200.13802622498278</c:v>
                      </c:pt>
                      <c:pt idx="32">
                        <c:v>200.13802622498278</c:v>
                      </c:pt>
                      <c:pt idx="33">
                        <c:v>200.13802622498278</c:v>
                      </c:pt>
                      <c:pt idx="34">
                        <c:v>220.84195997239479</c:v>
                      </c:pt>
                      <c:pt idx="35">
                        <c:v>220.84195997239479</c:v>
                      </c:pt>
                      <c:pt idx="36">
                        <c:v>220.84195997239479</c:v>
                      </c:pt>
                      <c:pt idx="37">
                        <c:v>220.84195997239479</c:v>
                      </c:pt>
                    </c:numCache>
                  </c:numRef>
                </c:xVal>
                <c:yVal>
                  <c:numRef>
                    <c:extLst>
                      <c:ext uri="{02D57815-91ED-43cb-92C2-25804820EDAC}">
                        <c15:formulaRef>
                          <c15:sqref>IcLoad!$M$5:$M$42</c15:sqref>
                        </c15:formulaRef>
                      </c:ext>
                    </c:extLst>
                    <c:numCache>
                      <c:formatCode>General</c:formatCode>
                      <c:ptCount val="38"/>
                      <c:pt idx="0">
                        <c:v>113.846</c:v>
                      </c:pt>
                      <c:pt idx="1">
                        <c:v>114.852</c:v>
                      </c:pt>
                      <c:pt idx="2">
                        <c:v>114.88500000000001</c:v>
                      </c:pt>
                      <c:pt idx="3">
                        <c:v>114.63200000000001</c:v>
                      </c:pt>
                      <c:pt idx="4">
                        <c:v>114.304</c:v>
                      </c:pt>
                      <c:pt idx="5">
                        <c:v>115.44199999999999</c:v>
                      </c:pt>
                      <c:pt idx="6">
                        <c:v>114.66500000000001</c:v>
                      </c:pt>
                      <c:pt idx="7">
                        <c:v>113.53</c:v>
                      </c:pt>
                      <c:pt idx="8">
                        <c:v>162.21700000000001</c:v>
                      </c:pt>
                      <c:pt idx="9">
                        <c:v>219.61500000000001</c:v>
                      </c:pt>
                      <c:pt idx="10">
                        <c:v>288.411</c:v>
                      </c:pt>
                      <c:pt idx="11">
                        <c:v>113.063</c:v>
                      </c:pt>
                      <c:pt idx="12">
                        <c:v>111.95699999999999</c:v>
                      </c:pt>
                      <c:pt idx="13">
                        <c:v>113.44799999999999</c:v>
                      </c:pt>
                      <c:pt idx="14">
                        <c:v>112.288</c:v>
                      </c:pt>
                      <c:pt idx="15">
                        <c:v>112.97</c:v>
                      </c:pt>
                      <c:pt idx="16">
                        <c:v>112.983</c:v>
                      </c:pt>
                      <c:pt idx="17">
                        <c:v>113.17100000000001</c:v>
                      </c:pt>
                      <c:pt idx="18">
                        <c:v>113.316</c:v>
                      </c:pt>
                      <c:pt idx="19">
                        <c:v>111.83199999999999</c:v>
                      </c:pt>
                      <c:pt idx="20">
                        <c:v>109.63500000000001</c:v>
                      </c:pt>
                      <c:pt idx="21">
                        <c:v>110.06</c:v>
                      </c:pt>
                      <c:pt idx="22">
                        <c:v>107.598</c:v>
                      </c:pt>
                      <c:pt idx="23">
                        <c:v>108.41</c:v>
                      </c:pt>
                      <c:pt idx="24">
                        <c:v>153.97999999999999</c:v>
                      </c:pt>
                      <c:pt idx="25">
                        <c:v>210.99799999999999</c:v>
                      </c:pt>
                      <c:pt idx="26">
                        <c:v>276.59500000000003</c:v>
                      </c:pt>
                      <c:pt idx="27">
                        <c:v>277.202</c:v>
                      </c:pt>
                      <c:pt idx="28">
                        <c:v>104.149</c:v>
                      </c:pt>
                      <c:pt idx="29">
                        <c:v>104.87</c:v>
                      </c:pt>
                      <c:pt idx="30">
                        <c:v>149.08500000000001</c:v>
                      </c:pt>
                      <c:pt idx="31">
                        <c:v>151.72800000000001</c:v>
                      </c:pt>
                      <c:pt idx="32">
                        <c:v>204.31</c:v>
                      </c:pt>
                      <c:pt idx="33">
                        <c:v>267.80399999999997</c:v>
                      </c:pt>
                      <c:pt idx="34">
                        <c:v>254.78399999999999</c:v>
                      </c:pt>
                      <c:pt idx="35">
                        <c:v>196.77</c:v>
                      </c:pt>
                      <c:pt idx="36">
                        <c:v>143.107</c:v>
                      </c:pt>
                      <c:pt idx="37">
                        <c:v>99.998000000000005</c:v>
                      </c:pt>
                    </c:numCache>
                  </c:numRef>
                </c:yVal>
                <c:smooth val="0"/>
                <c:extLst>
                  <c:ext xmlns:c16="http://schemas.microsoft.com/office/drawing/2014/chart" uri="{C3380CC4-5D6E-409C-BE32-E72D297353CC}">
                    <c16:uniqueId val="{00000005-DD9E-45B9-A377-40CDAFF8385A}"/>
                  </c:ext>
                </c:extLst>
              </c15:ser>
            </c15:filteredScatterSeries>
          </c:ext>
        </c:extLst>
      </c:scatterChart>
      <c:valAx>
        <c:axId val="388059199"/>
        <c:scaling>
          <c:orientation val="minMax"/>
        </c:scaling>
        <c:delete val="0"/>
        <c:axPos val="b"/>
        <c:majorGridlines>
          <c:spPr>
            <a:ln w="9525" cap="flat" cmpd="sng" algn="ctr">
              <a:solidFill>
                <a:schemeClr val="bg1">
                  <a:lumMod val="75000"/>
                </a:schemeClr>
              </a:solidFill>
              <a:round/>
            </a:ln>
            <a:effectLst/>
          </c:spPr>
        </c:majorGridlines>
        <c:title>
          <c:tx>
            <c:rich>
              <a:bodyPr/>
              <a:lstStyle/>
              <a:p>
                <a:pPr>
                  <a:defRPr/>
                </a:pPr>
                <a:r>
                  <a:rPr lang="en-GB"/>
                  <a:t>Stress [MPa]</a:t>
                </a:r>
              </a:p>
            </c:rich>
          </c:tx>
          <c:layout>
            <c:manualLayout>
              <c:xMode val="edge"/>
              <c:yMode val="edge"/>
              <c:x val="0.4338692210717755"/>
              <c:y val="0.91066925149714528"/>
            </c:manualLayout>
          </c:layout>
          <c:overlay val="0"/>
        </c:title>
        <c:numFmt formatCode="General" sourceLinked="1"/>
        <c:majorTickMark val="none"/>
        <c:minorTickMark val="none"/>
        <c:tickLblPos val="nextTo"/>
        <c:spPr>
          <a:noFill/>
          <a:ln w="9525" cap="flat" cmpd="sng" algn="ctr">
            <a:solidFill>
              <a:srgbClr val="0D0D0D"/>
            </a:solidFill>
            <a:round/>
          </a:ln>
          <a:effectLst/>
        </c:spPr>
        <c:txPr>
          <a:bodyPr rot="-60000000" vert="horz"/>
          <a:lstStyle/>
          <a:p>
            <a:pPr>
              <a:defRPr/>
            </a:pPr>
            <a:endParaRPr lang="en-US"/>
          </a:p>
        </c:txPr>
        <c:crossAx val="388059615"/>
        <c:crosses val="autoZero"/>
        <c:crossBetween val="midCat"/>
      </c:valAx>
      <c:valAx>
        <c:axId val="388059615"/>
        <c:scaling>
          <c:orientation val="minMax"/>
        </c:scaling>
        <c:delete val="0"/>
        <c:axPos val="l"/>
        <c:majorGridlines>
          <c:spPr>
            <a:ln w="9525" cap="flat" cmpd="sng" algn="ctr">
              <a:solidFill>
                <a:schemeClr val="bg1">
                  <a:lumMod val="75000"/>
                </a:schemeClr>
              </a:solidFill>
              <a:round/>
            </a:ln>
            <a:effectLst/>
          </c:spPr>
        </c:majorGridlines>
        <c:title>
          <c:tx>
            <c:rich>
              <a:bodyPr/>
              <a:lstStyle/>
              <a:p>
                <a:pPr>
                  <a:defRPr sz="1400"/>
                </a:pPr>
                <a:r>
                  <a:rPr lang="en-GB" sz="1400" dirty="0" err="1" smtClean="0"/>
                  <a:t>I</a:t>
                </a:r>
                <a:r>
                  <a:rPr lang="en-GB" sz="1400" baseline="-25000" dirty="0" err="1" smtClean="0"/>
                  <a:t>c</a:t>
                </a:r>
                <a:r>
                  <a:rPr lang="en-GB" sz="1400" dirty="0" smtClean="0"/>
                  <a:t> / I</a:t>
                </a:r>
                <a:r>
                  <a:rPr lang="en-GB" sz="1400" baseline="-25000" dirty="0" smtClean="0"/>
                  <a:t>c0</a:t>
                </a:r>
                <a:endParaRPr lang="en-GB" sz="1400" baseline="-25000" dirty="0"/>
              </a:p>
            </c:rich>
          </c:tx>
          <c:layout/>
          <c:overlay val="0"/>
        </c:title>
        <c:numFmt formatCode="#,##0.0" sourceLinked="0"/>
        <c:majorTickMark val="none"/>
        <c:minorTickMark val="none"/>
        <c:tickLblPos val="nextTo"/>
        <c:spPr>
          <a:noFill/>
          <a:ln w="9525" cap="flat" cmpd="sng" algn="ctr">
            <a:solidFill>
              <a:srgbClr val="0D0D0D"/>
            </a:solidFill>
            <a:round/>
          </a:ln>
          <a:effectLst/>
        </c:spPr>
        <c:txPr>
          <a:bodyPr rot="-60000000" vert="horz"/>
          <a:lstStyle/>
          <a:p>
            <a:pPr>
              <a:defRPr/>
            </a:pPr>
            <a:endParaRPr lang="en-US"/>
          </a:p>
        </c:txPr>
        <c:crossAx val="388059199"/>
        <c:crosses val="autoZero"/>
        <c:crossBetween val="midCat"/>
      </c:valAx>
      <c:spPr>
        <a:ln>
          <a:solidFill>
            <a:sysClr val="windowText" lastClr="000000"/>
          </a:solidFill>
        </a:ln>
      </c:spPr>
    </c:plotArea>
    <c:legend>
      <c:legendPos val="r"/>
      <c:layout>
        <c:manualLayout>
          <c:xMode val="edge"/>
          <c:yMode val="edge"/>
          <c:x val="0.20923295465154229"/>
          <c:y val="0.42793172406497243"/>
          <c:w val="0.17849770303888962"/>
          <c:h val="0.2934177166024346"/>
        </c:manualLayout>
      </c:layout>
      <c:overlay val="1"/>
      <c:spPr>
        <a:solidFill>
          <a:schemeClr val="bg1"/>
        </a:solidFill>
        <a:ln>
          <a:solidFill>
            <a:schemeClr val="tx1"/>
          </a:solidFill>
        </a:ln>
      </c:spPr>
    </c:legend>
    <c:plotVisOnly val="1"/>
    <c:dispBlanksAs val="gap"/>
    <c:showDLblsOverMax val="0"/>
    <c:extLst/>
  </c:chart>
  <c:spPr>
    <a:ln>
      <a:noFill/>
    </a:ln>
  </c:spPr>
  <c:txPr>
    <a:bodyPr/>
    <a:lstStyle/>
    <a:p>
      <a:pPr>
        <a:defRPr>
          <a:solidFill>
            <a:sysClr val="windowText" lastClr="000000"/>
          </a:solidFill>
          <a:latin typeface="LM Mono Prop Light 10" panose="00000500000000000000" pitchFamily="50" charset="0"/>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3"/>
          <c:order val="0"/>
          <c:tx>
            <c:v>Step to backstep</c:v>
          </c:tx>
          <c:spPr>
            <a:ln w="19050" cap="rnd">
              <a:solidFill>
                <a:srgbClr val="FF0000"/>
              </a:solidFill>
              <a:round/>
            </a:ln>
            <a:effectLst/>
          </c:spPr>
          <c:marker>
            <c:symbol val="square"/>
            <c:size val="7"/>
            <c:spPr>
              <a:solidFill>
                <a:srgbClr val="FF0000"/>
              </a:solidFill>
              <a:ln>
                <a:solidFill>
                  <a:schemeClr val="tx1"/>
                </a:solidFill>
              </a:ln>
            </c:spPr>
          </c:marker>
          <c:trendline>
            <c:trendlineType val="poly"/>
            <c:order val="2"/>
            <c:backward val="0.2"/>
            <c:dispRSqr val="1"/>
            <c:dispEq val="1"/>
            <c:trendlineLbl>
              <c:layout>
                <c:manualLayout>
                  <c:x val="-0.12015144371782055"/>
                  <c:y val="-2.0030775389774391E-2"/>
                </c:manualLayout>
              </c:layout>
              <c:numFmt formatCode="General" sourceLinked="0"/>
            </c:trendlineLbl>
          </c:trendline>
          <c:xVal>
            <c:numRef>
              <c:f>Data!$K$4:$K$74</c:f>
              <c:numCache>
                <c:formatCode>General</c:formatCode>
                <c:ptCount val="71"/>
                <c:pt idx="0">
                  <c:v>0.95089999999999997</c:v>
                </c:pt>
                <c:pt idx="1">
                  <c:v>0.95180025000000001</c:v>
                </c:pt>
                <c:pt idx="2">
                  <c:v>0.95250199999999996</c:v>
                </c:pt>
                <c:pt idx="3">
                  <c:v>0.95300675000000001</c:v>
                </c:pt>
                <c:pt idx="4">
                  <c:v>0.95331599999999994</c:v>
                </c:pt>
                <c:pt idx="5">
                  <c:v>0.95343124999999995</c:v>
                </c:pt>
                <c:pt idx="6">
                  <c:v>0.95335399999999992</c:v>
                </c:pt>
                <c:pt idx="7">
                  <c:v>0.95308574999999995</c:v>
                </c:pt>
                <c:pt idx="8">
                  <c:v>0.95262799999999992</c:v>
                </c:pt>
                <c:pt idx="9">
                  <c:v>0.95198224999999992</c:v>
                </c:pt>
                <c:pt idx="10">
                  <c:v>0.95114999999999994</c:v>
                </c:pt>
                <c:pt idx="11">
                  <c:v>0.95013274999999997</c:v>
                </c:pt>
                <c:pt idx="12">
                  <c:v>0.948932</c:v>
                </c:pt>
                <c:pt idx="13">
                  <c:v>0.94754925000000001</c:v>
                </c:pt>
                <c:pt idx="14">
                  <c:v>0.94598599999999999</c:v>
                </c:pt>
                <c:pt idx="15">
                  <c:v>0.94424374999999994</c:v>
                </c:pt>
                <c:pt idx="16">
                  <c:v>0.94232399999999994</c:v>
                </c:pt>
                <c:pt idx="17">
                  <c:v>0.94022824999999999</c:v>
                </c:pt>
                <c:pt idx="18">
                  <c:v>0.93795799999999996</c:v>
                </c:pt>
                <c:pt idx="19">
                  <c:v>0.93551474999999995</c:v>
                </c:pt>
                <c:pt idx="20">
                  <c:v>0.93289999999999995</c:v>
                </c:pt>
                <c:pt idx="21">
                  <c:v>0.93011524999999995</c:v>
                </c:pt>
                <c:pt idx="22">
                  <c:v>0.92716199999999993</c:v>
                </c:pt>
                <c:pt idx="23">
                  <c:v>0.92404175</c:v>
                </c:pt>
                <c:pt idx="24">
                  <c:v>0.92075600000000002</c:v>
                </c:pt>
                <c:pt idx="25">
                  <c:v>0.91730624999999999</c:v>
                </c:pt>
                <c:pt idx="26">
                  <c:v>0.91369400000000001</c:v>
                </c:pt>
                <c:pt idx="27">
                  <c:v>0.90992074999999994</c:v>
                </c:pt>
                <c:pt idx="28">
                  <c:v>0.90598800000000002</c:v>
                </c:pt>
                <c:pt idx="29">
                  <c:v>0.90189724999999998</c:v>
                </c:pt>
                <c:pt idx="30">
                  <c:v>0.89764999999999995</c:v>
                </c:pt>
                <c:pt idx="31">
                  <c:v>0.89324775000000001</c:v>
                </c:pt>
                <c:pt idx="32">
                  <c:v>0.88869200000000004</c:v>
                </c:pt>
                <c:pt idx="33">
                  <c:v>0.88398424999999992</c:v>
                </c:pt>
                <c:pt idx="34">
                  <c:v>0.87912599999999996</c:v>
                </c:pt>
                <c:pt idx="35">
                  <c:v>0.87411874999999994</c:v>
                </c:pt>
                <c:pt idx="36">
                  <c:v>0.86896399999999996</c:v>
                </c:pt>
                <c:pt idx="37">
                  <c:v>0.86366324999999999</c:v>
                </c:pt>
                <c:pt idx="38">
                  <c:v>0.85821799999999993</c:v>
                </c:pt>
                <c:pt idx="39">
                  <c:v>0.85262974999999996</c:v>
                </c:pt>
                <c:pt idx="40">
                  <c:v>0.84689999999999999</c:v>
                </c:pt>
                <c:pt idx="41">
                  <c:v>0.84103024999999998</c:v>
                </c:pt>
                <c:pt idx="42">
                  <c:v>0.83502199999999993</c:v>
                </c:pt>
                <c:pt idx="43">
                  <c:v>0.82887675000000005</c:v>
                </c:pt>
                <c:pt idx="44">
                  <c:v>0.82259599999999999</c:v>
                </c:pt>
                <c:pt idx="45">
                  <c:v>0.81618124999999997</c:v>
                </c:pt>
                <c:pt idx="46">
                  <c:v>0.80963399999999996</c:v>
                </c:pt>
                <c:pt idx="47">
                  <c:v>0.80295574999999997</c:v>
                </c:pt>
                <c:pt idx="48">
                  <c:v>0.79614799999999997</c:v>
                </c:pt>
                <c:pt idx="49">
                  <c:v>0.78921225000000006</c:v>
                </c:pt>
                <c:pt idx="50">
                  <c:v>0.7821499999999999</c:v>
                </c:pt>
                <c:pt idx="51">
                  <c:v>0.77496275000000003</c:v>
                </c:pt>
                <c:pt idx="52">
                  <c:v>0.767652</c:v>
                </c:pt>
                <c:pt idx="53">
                  <c:v>0.76021925000000001</c:v>
                </c:pt>
                <c:pt idx="54">
                  <c:v>0.75266600000000006</c:v>
                </c:pt>
                <c:pt idx="55">
                  <c:v>0.7449937499999999</c:v>
                </c:pt>
                <c:pt idx="56">
                  <c:v>0.73720399999999997</c:v>
                </c:pt>
                <c:pt idx="57">
                  <c:v>0.72929825000000004</c:v>
                </c:pt>
                <c:pt idx="58">
                  <c:v>0.72127799999999997</c:v>
                </c:pt>
                <c:pt idx="59">
                  <c:v>0.71314474999999999</c:v>
                </c:pt>
                <c:pt idx="60">
                  <c:v>0.70489999999999997</c:v>
                </c:pt>
                <c:pt idx="61">
                  <c:v>0.69654525</c:v>
                </c:pt>
                <c:pt idx="62">
                  <c:v>0.68808200000000008</c:v>
                </c:pt>
                <c:pt idx="63">
                  <c:v>0.67951175000000008</c:v>
                </c:pt>
                <c:pt idx="64">
                  <c:v>0.67083599999999999</c:v>
                </c:pt>
                <c:pt idx="65">
                  <c:v>0.66205625000000001</c:v>
                </c:pt>
                <c:pt idx="66">
                  <c:v>0.65317399999999992</c:v>
                </c:pt>
                <c:pt idx="67">
                  <c:v>0.64419074999999992</c:v>
                </c:pt>
                <c:pt idx="68">
                  <c:v>0.63510800000000001</c:v>
                </c:pt>
                <c:pt idx="69">
                  <c:v>0.62592724999999994</c:v>
                </c:pt>
                <c:pt idx="70">
                  <c:v>0.61664999999999992</c:v>
                </c:pt>
              </c:numCache>
            </c:numRef>
          </c:xVal>
          <c:yVal>
            <c:numRef>
              <c:f>Data!$N$4:$N$74</c:f>
              <c:numCache>
                <c:formatCode>General</c:formatCode>
                <c:ptCount val="71"/>
                <c:pt idx="0">
                  <c:v>0.95</c:v>
                </c:pt>
                <c:pt idx="1">
                  <c:v>0.94952437499999998</c:v>
                </c:pt>
                <c:pt idx="2">
                  <c:v>0.94909499999999991</c:v>
                </c:pt>
                <c:pt idx="3">
                  <c:v>0.9487081249999999</c:v>
                </c:pt>
                <c:pt idx="4">
                  <c:v>0.94835999999999998</c:v>
                </c:pt>
                <c:pt idx="5">
                  <c:v>0.94804687499999996</c:v>
                </c:pt>
                <c:pt idx="6">
                  <c:v>0.94776499999999997</c:v>
                </c:pt>
                <c:pt idx="7">
                  <c:v>0.94751062499999994</c:v>
                </c:pt>
                <c:pt idx="8">
                  <c:v>0.9472799999999999</c:v>
                </c:pt>
                <c:pt idx="9">
                  <c:v>0.94706937499999999</c:v>
                </c:pt>
                <c:pt idx="10">
                  <c:v>0.94687499999999991</c:v>
                </c:pt>
                <c:pt idx="11">
                  <c:v>0.94669312499999991</c:v>
                </c:pt>
                <c:pt idx="12">
                  <c:v>0.94651999999999992</c:v>
                </c:pt>
                <c:pt idx="13">
                  <c:v>0.94635187499999995</c:v>
                </c:pt>
                <c:pt idx="14">
                  <c:v>0.94618499999999994</c:v>
                </c:pt>
                <c:pt idx="15">
                  <c:v>0.94601562499999992</c:v>
                </c:pt>
                <c:pt idx="16">
                  <c:v>0.9458399999999999</c:v>
                </c:pt>
                <c:pt idx="17">
                  <c:v>0.94565437499999994</c:v>
                </c:pt>
                <c:pt idx="18">
                  <c:v>0.94545499999999993</c:v>
                </c:pt>
                <c:pt idx="19">
                  <c:v>0.94523812499999993</c:v>
                </c:pt>
                <c:pt idx="20">
                  <c:v>0.94499999999999995</c:v>
                </c:pt>
                <c:pt idx="21">
                  <c:v>0.94473687499999992</c:v>
                </c:pt>
                <c:pt idx="22">
                  <c:v>0.94444499999999998</c:v>
                </c:pt>
                <c:pt idx="23">
                  <c:v>0.94412062499999994</c:v>
                </c:pt>
                <c:pt idx="24">
                  <c:v>0.94375999999999993</c:v>
                </c:pt>
                <c:pt idx="25">
                  <c:v>0.943359375</c:v>
                </c:pt>
                <c:pt idx="26">
                  <c:v>0.94291499999999995</c:v>
                </c:pt>
                <c:pt idx="27">
                  <c:v>0.94242312499999992</c:v>
                </c:pt>
                <c:pt idx="28">
                  <c:v>0.94187999999999994</c:v>
                </c:pt>
                <c:pt idx="29">
                  <c:v>0.94128187499999993</c:v>
                </c:pt>
                <c:pt idx="30">
                  <c:v>0.94062499999999993</c:v>
                </c:pt>
                <c:pt idx="31">
                  <c:v>0.93990562499999997</c:v>
                </c:pt>
                <c:pt idx="32">
                  <c:v>0.93911999999999995</c:v>
                </c:pt>
                <c:pt idx="33">
                  <c:v>0.93826437499999993</c:v>
                </c:pt>
                <c:pt idx="34">
                  <c:v>0.93733499999999992</c:v>
                </c:pt>
                <c:pt idx="35">
                  <c:v>0.93632812499999996</c:v>
                </c:pt>
                <c:pt idx="36">
                  <c:v>0.93523999999999996</c:v>
                </c:pt>
                <c:pt idx="37">
                  <c:v>0.93406687499999996</c:v>
                </c:pt>
                <c:pt idx="38">
                  <c:v>0.932805</c:v>
                </c:pt>
                <c:pt idx="39">
                  <c:v>0.93145062499999998</c:v>
                </c:pt>
                <c:pt idx="40">
                  <c:v>0.92999999999999994</c:v>
                </c:pt>
                <c:pt idx="41">
                  <c:v>0.92844937499999991</c:v>
                </c:pt>
                <c:pt idx="42">
                  <c:v>0.92679499999999992</c:v>
                </c:pt>
                <c:pt idx="43">
                  <c:v>0.9250331249999999</c:v>
                </c:pt>
                <c:pt idx="44">
                  <c:v>0.92315999999999998</c:v>
                </c:pt>
                <c:pt idx="45">
                  <c:v>0.92117187499999997</c:v>
                </c:pt>
                <c:pt idx="46">
                  <c:v>0.91906499999999991</c:v>
                </c:pt>
                <c:pt idx="47">
                  <c:v>0.91683562499999993</c:v>
                </c:pt>
                <c:pt idx="48">
                  <c:v>0.91447999999999996</c:v>
                </c:pt>
                <c:pt idx="49">
                  <c:v>0.91199437499999991</c:v>
                </c:pt>
                <c:pt idx="50">
                  <c:v>0.90937499999999993</c:v>
                </c:pt>
                <c:pt idx="51">
                  <c:v>0.90661812499999994</c:v>
                </c:pt>
                <c:pt idx="52">
                  <c:v>0.90371999999999997</c:v>
                </c:pt>
                <c:pt idx="53">
                  <c:v>0.90067687499999993</c:v>
                </c:pt>
                <c:pt idx="54">
                  <c:v>0.89748499999999998</c:v>
                </c:pt>
                <c:pt idx="55">
                  <c:v>0.89414062499999991</c:v>
                </c:pt>
                <c:pt idx="56">
                  <c:v>0.89063999999999999</c:v>
                </c:pt>
                <c:pt idx="57">
                  <c:v>0.8869793749999999</c:v>
                </c:pt>
                <c:pt idx="58">
                  <c:v>0.88315499999999991</c:v>
                </c:pt>
                <c:pt idx="59">
                  <c:v>0.87916312499999993</c:v>
                </c:pt>
                <c:pt idx="60">
                  <c:v>0.875</c:v>
                </c:pt>
                <c:pt idx="61">
                  <c:v>0.87066187499999992</c:v>
                </c:pt>
                <c:pt idx="62">
                  <c:v>0.86614499999999994</c:v>
                </c:pt>
                <c:pt idx="63">
                  <c:v>0.86144562499999999</c:v>
                </c:pt>
                <c:pt idx="64">
                  <c:v>0.85655999999999999</c:v>
                </c:pt>
                <c:pt idx="65">
                  <c:v>0.85148437499999996</c:v>
                </c:pt>
                <c:pt idx="66">
                  <c:v>0.84621499999999994</c:v>
                </c:pt>
                <c:pt idx="67">
                  <c:v>0.84074812499999996</c:v>
                </c:pt>
                <c:pt idx="68">
                  <c:v>0.83507999999999993</c:v>
                </c:pt>
                <c:pt idx="69">
                  <c:v>0.8292068749999999</c:v>
                </c:pt>
                <c:pt idx="70">
                  <c:v>0.82312499999999988</c:v>
                </c:pt>
              </c:numCache>
            </c:numRef>
          </c:yVal>
          <c:smooth val="0"/>
          <c:extLst>
            <c:ext xmlns:c16="http://schemas.microsoft.com/office/drawing/2014/chart" uri="{C3380CC4-5D6E-409C-BE32-E72D297353CC}">
              <c16:uniqueId val="{00000000-7F90-48F3-929D-00B7448C97F9}"/>
            </c:ext>
          </c:extLst>
        </c:ser>
        <c:dLbls>
          <c:showLegendKey val="0"/>
          <c:showVal val="0"/>
          <c:showCatName val="0"/>
          <c:showSerName val="0"/>
          <c:showPercent val="0"/>
          <c:showBubbleSize val="0"/>
        </c:dLbls>
        <c:axId val="388059199"/>
        <c:axId val="388059615"/>
        <c:extLst/>
      </c:scatterChart>
      <c:valAx>
        <c:axId val="388059199"/>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a:lstStyle/>
              <a:p>
                <a:pPr>
                  <a:defRPr sz="1400"/>
                </a:pPr>
                <a:r>
                  <a:rPr lang="en-US" sz="1400" dirty="0" smtClean="0"/>
                  <a:t>s(</a:t>
                </a:r>
                <a:r>
                  <a:rPr lang="el-GR" sz="1400" dirty="0" smtClean="0">
                    <a:latin typeface="Calibri" panose="020F0502020204030204" pitchFamily="34" charset="0"/>
                    <a:cs typeface="Calibri" panose="020F0502020204030204" pitchFamily="34" charset="0"/>
                  </a:rPr>
                  <a:t>ε</a:t>
                </a:r>
                <a:r>
                  <a:rPr lang="en-US" sz="1400" dirty="0" smtClean="0"/>
                  <a:t>)</a:t>
                </a:r>
                <a:r>
                  <a:rPr lang="en-US" sz="1400" baseline="30000" dirty="0" smtClean="0"/>
                  <a:t>load</a:t>
                </a:r>
                <a:endParaRPr lang="en-GB" sz="1400" baseline="30000" dirty="0"/>
              </a:p>
            </c:rich>
          </c:tx>
          <c:layout>
            <c:manualLayout>
              <c:xMode val="edge"/>
              <c:yMode val="edge"/>
              <c:x val="0.5063018637031792"/>
              <c:y val="0.90693261883126364"/>
            </c:manualLayout>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615"/>
        <c:crosses val="autoZero"/>
        <c:crossBetween val="midCat"/>
      </c:valAx>
      <c:valAx>
        <c:axId val="388059615"/>
        <c:scaling>
          <c:orientation val="minMax"/>
          <c:min val="0.60000000000000009"/>
        </c:scaling>
        <c:delete val="0"/>
        <c:axPos val="l"/>
        <c:majorGridlines>
          <c:spPr>
            <a:ln w="9525" cap="flat" cmpd="sng" algn="ctr">
              <a:solidFill>
                <a:schemeClr val="tx1">
                  <a:lumMod val="15000"/>
                  <a:lumOff val="85000"/>
                </a:schemeClr>
              </a:solidFill>
              <a:round/>
            </a:ln>
            <a:effectLst/>
          </c:spPr>
        </c:majorGridlines>
        <c:title>
          <c:tx>
            <c:rich>
              <a:bodyPr/>
              <a:lstStyle/>
              <a:p>
                <a:pPr>
                  <a:defRPr sz="1400"/>
                </a:pPr>
                <a:r>
                  <a:rPr lang="en-GB" sz="1400" dirty="0" smtClean="0"/>
                  <a:t>S(</a:t>
                </a:r>
                <a:r>
                  <a:rPr lang="el-GR" sz="1400" dirty="0" smtClean="0">
                    <a:latin typeface="Calibri" panose="020F0502020204030204" pitchFamily="34" charset="0"/>
                    <a:cs typeface="Calibri" panose="020F0502020204030204" pitchFamily="34" charset="0"/>
                  </a:rPr>
                  <a:t>ε</a:t>
                </a:r>
                <a:r>
                  <a:rPr lang="en-GB" sz="1400" dirty="0" smtClean="0"/>
                  <a:t>)</a:t>
                </a:r>
                <a:r>
                  <a:rPr lang="en-GB" sz="1400" baseline="30000" dirty="0" smtClean="0"/>
                  <a:t>unload</a:t>
                </a:r>
                <a:endParaRPr lang="en-GB" sz="1400" baseline="30000" dirty="0"/>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199"/>
        <c:crosses val="autoZero"/>
        <c:crossBetween val="midCat"/>
      </c:valAx>
    </c:plotArea>
    <c:legend>
      <c:legendPos val="r"/>
      <c:layout>
        <c:manualLayout>
          <c:xMode val="edge"/>
          <c:yMode val="edge"/>
          <c:x val="0.50017827958325534"/>
          <c:y val="0.65053541989672758"/>
          <c:w val="0.4146979109803125"/>
          <c:h val="9.7287059723422262E-2"/>
        </c:manualLayout>
      </c:layout>
      <c:overlay val="1"/>
      <c:spPr>
        <a:solidFill>
          <a:schemeClr val="bg1"/>
        </a:solidFill>
        <a:ln>
          <a:solidFill>
            <a:sysClr val="windowText" lastClr="000000"/>
          </a:solidFill>
        </a:ln>
      </c:spPr>
    </c:legend>
    <c:plotVisOnly val="1"/>
    <c:dispBlanksAs val="gap"/>
    <c:showDLblsOverMax val="0"/>
    <c:extLst/>
  </c:chart>
  <c:txPr>
    <a:bodyPr/>
    <a:lstStyle/>
    <a:p>
      <a:pPr>
        <a:defRPr>
          <a:solidFill>
            <a:sysClr val="windowText" lastClr="000000"/>
          </a:solidFill>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1"/>
          <c:tx>
            <c:v>19 T</c:v>
          </c:tx>
          <c:spPr>
            <a:ln w="19050" cap="rnd">
              <a:solidFill>
                <a:srgbClr val="7030A0"/>
              </a:solidFill>
              <a:round/>
            </a:ln>
            <a:effectLst/>
          </c:spPr>
          <c:marker>
            <c:symbol val="square"/>
            <c:size val="5"/>
            <c:spPr>
              <a:solidFill>
                <a:schemeClr val="bg1"/>
              </a:solidFill>
              <a:ln>
                <a:solidFill>
                  <a:srgbClr val="7030A0"/>
                </a:solidFill>
              </a:ln>
            </c:spPr>
          </c:marker>
          <c:xVal>
            <c:numRef>
              <c:f>CleanPlot!$U$6:$U$29</c:f>
              <c:numCache>
                <c:formatCode>General</c:formatCode>
                <c:ptCount val="24"/>
                <c:pt idx="0">
                  <c:v>20.704000000000001</c:v>
                </c:pt>
                <c:pt idx="6">
                  <c:v>20.704000000000001</c:v>
                </c:pt>
                <c:pt idx="7">
                  <c:v>20.704000000000001</c:v>
                </c:pt>
                <c:pt idx="8">
                  <c:v>41.408000000000001</c:v>
                </c:pt>
                <c:pt idx="10">
                  <c:v>62.112000000000002</c:v>
                </c:pt>
                <c:pt idx="12">
                  <c:v>82.816000000000003</c:v>
                </c:pt>
                <c:pt idx="14">
                  <c:v>103.52</c:v>
                </c:pt>
                <c:pt idx="15">
                  <c:v>124.224</c:v>
                </c:pt>
                <c:pt idx="16">
                  <c:v>144.928</c:v>
                </c:pt>
                <c:pt idx="18">
                  <c:v>165.631</c:v>
                </c:pt>
                <c:pt idx="20">
                  <c:v>179.434</c:v>
                </c:pt>
                <c:pt idx="22">
                  <c:v>200.13800000000001</c:v>
                </c:pt>
                <c:pt idx="23">
                  <c:v>220.84200000000001</c:v>
                </c:pt>
              </c:numCache>
            </c:numRef>
          </c:xVal>
          <c:yVal>
            <c:numRef>
              <c:f>CleanPlot!$AG$6:$AG$29</c:f>
              <c:numCache>
                <c:formatCode>General</c:formatCode>
                <c:ptCount val="24"/>
                <c:pt idx="0" formatCode="0.00E+00">
                  <c:v>1</c:v>
                </c:pt>
                <c:pt idx="6" formatCode="0.00E+00">
                  <c:v>1.0078348520830052</c:v>
                </c:pt>
                <c:pt idx="7" formatCode="0.00E+00">
                  <c:v>0.99218362004895411</c:v>
                </c:pt>
                <c:pt idx="8" formatCode="0.00E+00">
                  <c:v>0.99218362004895411</c:v>
                </c:pt>
                <c:pt idx="10" formatCode="0.00E+00">
                  <c:v>0.99218362004895411</c:v>
                </c:pt>
                <c:pt idx="12" formatCode="0.00E+00">
                  <c:v>0.99218362004895411</c:v>
                </c:pt>
                <c:pt idx="14" formatCode="0.00E+00">
                  <c:v>0.99218362004895411</c:v>
                </c:pt>
                <c:pt idx="15" formatCode="0.00E+00">
                  <c:v>0.99218362004895411</c:v>
                </c:pt>
                <c:pt idx="16" formatCode="0.00E+00">
                  <c:v>0.98438582132340435</c:v>
                </c:pt>
                <c:pt idx="18" formatCode="0.00E+00">
                  <c:v>0.96884640703939218</c:v>
                </c:pt>
                <c:pt idx="20" formatCode="0.00E+00">
                  <c:v>0.95338264241855186</c:v>
                </c:pt>
                <c:pt idx="22" formatCode="0.00E+00">
                  <c:v>0.9226856541532672</c:v>
                </c:pt>
                <c:pt idx="23" formatCode="0.00E+00">
                  <c:v>0.87723026699973783</c:v>
                </c:pt>
              </c:numCache>
            </c:numRef>
          </c:yVal>
          <c:smooth val="0"/>
          <c:extLst>
            <c:ext xmlns:c16="http://schemas.microsoft.com/office/drawing/2014/chart" uri="{C3380CC4-5D6E-409C-BE32-E72D297353CC}">
              <c16:uniqueId val="{00000000-ACD3-4E17-BB49-9C394EA4A25F}"/>
            </c:ext>
          </c:extLst>
        </c:ser>
        <c:ser>
          <c:idx val="1"/>
          <c:order val="2"/>
          <c:tx>
            <c:v>18 T</c:v>
          </c:tx>
          <c:spPr>
            <a:ln>
              <a:solidFill>
                <a:srgbClr val="002060"/>
              </a:solidFill>
            </a:ln>
          </c:spPr>
          <c:marker>
            <c:symbol val="square"/>
            <c:size val="5"/>
            <c:spPr>
              <a:solidFill>
                <a:schemeClr val="bg1"/>
              </a:solidFill>
              <a:ln>
                <a:solidFill>
                  <a:srgbClr val="002060"/>
                </a:solidFill>
              </a:ln>
            </c:spPr>
          </c:marker>
          <c:xVal>
            <c:numRef>
              <c:f>CleanPlot!$AI$6:$AI$29</c:f>
              <c:numCache>
                <c:formatCode>General</c:formatCode>
                <c:ptCount val="24"/>
                <c:pt idx="0">
                  <c:v>20.704000000000001</c:v>
                </c:pt>
                <c:pt idx="6">
                  <c:v>20.704000000000001</c:v>
                </c:pt>
                <c:pt idx="7">
                  <c:v>20.704000000000001</c:v>
                </c:pt>
                <c:pt idx="8">
                  <c:v>41.408000000000001</c:v>
                </c:pt>
                <c:pt idx="10">
                  <c:v>62.112000000000002</c:v>
                </c:pt>
                <c:pt idx="12">
                  <c:v>82.816000000000003</c:v>
                </c:pt>
                <c:pt idx="14">
                  <c:v>103.52</c:v>
                </c:pt>
                <c:pt idx="15">
                  <c:v>124.224</c:v>
                </c:pt>
                <c:pt idx="16">
                  <c:v>144.928</c:v>
                </c:pt>
                <c:pt idx="18">
                  <c:v>165.631</c:v>
                </c:pt>
                <c:pt idx="20">
                  <c:v>179.434</c:v>
                </c:pt>
                <c:pt idx="22">
                  <c:v>200.13800000000001</c:v>
                </c:pt>
                <c:pt idx="23">
                  <c:v>220.84200000000001</c:v>
                </c:pt>
              </c:numCache>
            </c:numRef>
          </c:xVal>
          <c:yVal>
            <c:numRef>
              <c:f>CleanPlot!$AU$6:$AU$29</c:f>
              <c:numCache>
                <c:formatCode>General</c:formatCode>
                <c:ptCount val="24"/>
                <c:pt idx="0" formatCode="0.00E+00">
                  <c:v>1</c:v>
                </c:pt>
                <c:pt idx="6" formatCode="0.00E+00">
                  <c:v>1.0064682734413859</c:v>
                </c:pt>
                <c:pt idx="7" formatCode="0.00E+00">
                  <c:v>0.99354265991500723</c:v>
                </c:pt>
                <c:pt idx="8" formatCode="0.00E+00">
                  <c:v>0.99354265991500723</c:v>
                </c:pt>
                <c:pt idx="10" formatCode="0.00E+00">
                  <c:v>0.99354265991500723</c:v>
                </c:pt>
                <c:pt idx="12" formatCode="0.00E+00">
                  <c:v>0.99354265991500723</c:v>
                </c:pt>
                <c:pt idx="14" formatCode="0.00E+00">
                  <c:v>0.99354265991500723</c:v>
                </c:pt>
                <c:pt idx="15" formatCode="0.00E+00">
                  <c:v>0.99354265991500723</c:v>
                </c:pt>
                <c:pt idx="16" formatCode="0.00E+00">
                  <c:v>0.98709632223229815</c:v>
                </c:pt>
                <c:pt idx="18" formatCode="0.00E+00">
                  <c:v>0.97423693226148256</c:v>
                </c:pt>
                <c:pt idx="20" formatCode="0.00E+00">
                  <c:v>0.96142239050805622</c:v>
                </c:pt>
                <c:pt idx="22" formatCode="0.00E+00">
                  <c:v>0.9359301260770716</c:v>
                </c:pt>
                <c:pt idx="23" formatCode="0.00E+00">
                  <c:v>0.89804248173282664</c:v>
                </c:pt>
              </c:numCache>
            </c:numRef>
          </c:yVal>
          <c:smooth val="0"/>
          <c:extLst>
            <c:ext xmlns:c16="http://schemas.microsoft.com/office/drawing/2014/chart" uri="{C3380CC4-5D6E-409C-BE32-E72D297353CC}">
              <c16:uniqueId val="{00000001-ACD3-4E17-BB49-9C394EA4A25F}"/>
            </c:ext>
          </c:extLst>
        </c:ser>
        <c:ser>
          <c:idx val="2"/>
          <c:order val="3"/>
          <c:tx>
            <c:v>17 T</c:v>
          </c:tx>
          <c:spPr>
            <a:ln>
              <a:solidFill>
                <a:srgbClr val="FFC000"/>
              </a:solidFill>
            </a:ln>
          </c:spPr>
          <c:marker>
            <c:symbol val="square"/>
            <c:size val="7"/>
            <c:spPr>
              <a:solidFill>
                <a:schemeClr val="bg1"/>
              </a:solidFill>
              <a:ln>
                <a:solidFill>
                  <a:srgbClr val="FFC000"/>
                </a:solidFill>
              </a:ln>
            </c:spPr>
          </c:marker>
          <c:xVal>
            <c:numRef>
              <c:f>CleanPlot!$AW$6:$AW$29</c:f>
              <c:numCache>
                <c:formatCode>General</c:formatCode>
                <c:ptCount val="24"/>
                <c:pt idx="0">
                  <c:v>20.704000000000001</c:v>
                </c:pt>
                <c:pt idx="6">
                  <c:v>20.704000000000001</c:v>
                </c:pt>
                <c:pt idx="7">
                  <c:v>20.704000000000001</c:v>
                </c:pt>
                <c:pt idx="8">
                  <c:v>41.408000000000001</c:v>
                </c:pt>
                <c:pt idx="10">
                  <c:v>62.112000000000002</c:v>
                </c:pt>
                <c:pt idx="12">
                  <c:v>82.816000000000003</c:v>
                </c:pt>
                <c:pt idx="14">
                  <c:v>103.52</c:v>
                </c:pt>
                <c:pt idx="15">
                  <c:v>124.224</c:v>
                </c:pt>
                <c:pt idx="16">
                  <c:v>144.928</c:v>
                </c:pt>
                <c:pt idx="18">
                  <c:v>165.631</c:v>
                </c:pt>
                <c:pt idx="20">
                  <c:v>179.434</c:v>
                </c:pt>
                <c:pt idx="22">
                  <c:v>200.13800000000001</c:v>
                </c:pt>
                <c:pt idx="23">
                  <c:v>220.84200000000001</c:v>
                </c:pt>
              </c:numCache>
            </c:numRef>
          </c:xVal>
          <c:yVal>
            <c:numRef>
              <c:f>CleanPlot!$BI$6:$BI$29</c:f>
              <c:numCache>
                <c:formatCode>General</c:formatCode>
                <c:ptCount val="24"/>
                <c:pt idx="0" formatCode="0.00E+00">
                  <c:v>1</c:v>
                </c:pt>
                <c:pt idx="6" formatCode="0.00E+00">
                  <c:v>1.0054460639440324</c:v>
                </c:pt>
                <c:pt idx="7" formatCode="0.00E+00">
                  <c:v>0.99456044225245555</c:v>
                </c:pt>
                <c:pt idx="8" formatCode="0.00E+00">
                  <c:v>0.99456044225245555</c:v>
                </c:pt>
                <c:pt idx="10" formatCode="0.00E+00">
                  <c:v>0.99456044225245555</c:v>
                </c:pt>
                <c:pt idx="12" formatCode="0.00E+00">
                  <c:v>0.99456044225245555</c:v>
                </c:pt>
                <c:pt idx="14" formatCode="0.00E+00">
                  <c:v>0.99456044225245555</c:v>
                </c:pt>
                <c:pt idx="15" formatCode="0.00E+00">
                  <c:v>0.99456044225245555</c:v>
                </c:pt>
                <c:pt idx="16" formatCode="0.00E+00">
                  <c:v>0.98912743566807582</c:v>
                </c:pt>
                <c:pt idx="18" formatCode="0.00E+00">
                  <c:v>0.97828125718642622</c:v>
                </c:pt>
                <c:pt idx="20" formatCode="0.00E+00">
                  <c:v>0.96746182963657357</c:v>
                </c:pt>
                <c:pt idx="22" formatCode="0.00E+00">
                  <c:v>0.94590470940441262</c:v>
                </c:pt>
                <c:pt idx="23" formatCode="0.00E+00">
                  <c:v>0.91377904059336945</c:v>
                </c:pt>
              </c:numCache>
            </c:numRef>
          </c:yVal>
          <c:smooth val="0"/>
          <c:extLst>
            <c:ext xmlns:c16="http://schemas.microsoft.com/office/drawing/2014/chart" uri="{C3380CC4-5D6E-409C-BE32-E72D297353CC}">
              <c16:uniqueId val="{00000002-ACD3-4E17-BB49-9C394EA4A25F}"/>
            </c:ext>
          </c:extLst>
        </c:ser>
        <c:ser>
          <c:idx val="4"/>
          <c:order val="4"/>
          <c:tx>
            <c:v>16 T</c:v>
          </c:tx>
          <c:spPr>
            <a:ln>
              <a:solidFill>
                <a:srgbClr val="C00000"/>
              </a:solidFill>
            </a:ln>
          </c:spPr>
          <c:marker>
            <c:symbol val="square"/>
            <c:size val="5"/>
            <c:spPr>
              <a:solidFill>
                <a:schemeClr val="bg1"/>
              </a:solidFill>
              <a:ln>
                <a:solidFill>
                  <a:srgbClr val="C00000"/>
                </a:solidFill>
              </a:ln>
            </c:spPr>
          </c:marker>
          <c:xVal>
            <c:numRef>
              <c:f>CleanPlot!$BK$6:$BK$29</c:f>
              <c:numCache>
                <c:formatCode>General</c:formatCode>
                <c:ptCount val="24"/>
                <c:pt idx="0">
                  <c:v>20.704000000000001</c:v>
                </c:pt>
                <c:pt idx="6">
                  <c:v>20.704000000000001</c:v>
                </c:pt>
                <c:pt idx="7">
                  <c:v>20.704000000000001</c:v>
                </c:pt>
                <c:pt idx="8">
                  <c:v>41.408000000000001</c:v>
                </c:pt>
                <c:pt idx="10">
                  <c:v>62.112000000000002</c:v>
                </c:pt>
                <c:pt idx="12">
                  <c:v>82.816000000000003</c:v>
                </c:pt>
                <c:pt idx="14">
                  <c:v>103.52</c:v>
                </c:pt>
                <c:pt idx="15">
                  <c:v>124.224</c:v>
                </c:pt>
                <c:pt idx="16">
                  <c:v>144.928</c:v>
                </c:pt>
                <c:pt idx="18">
                  <c:v>165.631</c:v>
                </c:pt>
                <c:pt idx="20">
                  <c:v>179.434</c:v>
                </c:pt>
                <c:pt idx="22">
                  <c:v>200.13800000000001</c:v>
                </c:pt>
                <c:pt idx="23">
                  <c:v>220.84200000000001</c:v>
                </c:pt>
              </c:numCache>
            </c:numRef>
          </c:xVal>
          <c:yVal>
            <c:numRef>
              <c:f>CleanPlot!$BW$6:$BW$29</c:f>
              <c:numCache>
                <c:formatCode>General</c:formatCode>
                <c:ptCount val="24"/>
                <c:pt idx="0" formatCode="0.00E+00">
                  <c:v>1</c:v>
                </c:pt>
                <c:pt idx="6" formatCode="0.00E+00">
                  <c:v>1.0046526211875773</c:v>
                </c:pt>
                <c:pt idx="7" formatCode="0.00E+00">
                  <c:v>0.99535116474398388</c:v>
                </c:pt>
                <c:pt idx="8" formatCode="0.00E+00">
                  <c:v>0.99535116474398388</c:v>
                </c:pt>
                <c:pt idx="10" formatCode="0.00E+00">
                  <c:v>0.99535116474398388</c:v>
                </c:pt>
                <c:pt idx="12" formatCode="0.00E+00">
                  <c:v>0.99535116474398388</c:v>
                </c:pt>
                <c:pt idx="14" formatCode="0.00E+00">
                  <c:v>0.99535116474398388</c:v>
                </c:pt>
                <c:pt idx="15" formatCode="0.00E+00">
                  <c:v>0.99535116474398388</c:v>
                </c:pt>
                <c:pt idx="16" formatCode="0.00E+00">
                  <c:v>0.99070614516839506</c:v>
                </c:pt>
                <c:pt idx="18" formatCode="0.00E+00">
                  <c:v>0.98142767295600986</c:v>
                </c:pt>
                <c:pt idx="20" formatCode="0.00E+00">
                  <c:v>0.97216482497870949</c:v>
                </c:pt>
                <c:pt idx="22" formatCode="0.00E+00">
                  <c:v>0.95368698293464083</c:v>
                </c:pt>
                <c:pt idx="23" formatCode="0.00E+00">
                  <c:v>0.92609361322374273</c:v>
                </c:pt>
              </c:numCache>
            </c:numRef>
          </c:yVal>
          <c:smooth val="0"/>
          <c:extLst>
            <c:ext xmlns:c16="http://schemas.microsoft.com/office/drawing/2014/chart" uri="{C3380CC4-5D6E-409C-BE32-E72D297353CC}">
              <c16:uniqueId val="{00000003-ACD3-4E17-BB49-9C394EA4A25F}"/>
            </c:ext>
          </c:extLst>
        </c:ser>
        <c:ser>
          <c:idx val="5"/>
          <c:order val="5"/>
          <c:tx>
            <c:v>12 T</c:v>
          </c:tx>
          <c:spPr>
            <a:ln w="19050">
              <a:solidFill>
                <a:schemeClr val="tx1"/>
              </a:solidFill>
            </a:ln>
          </c:spPr>
          <c:marker>
            <c:symbol val="square"/>
            <c:size val="5"/>
            <c:spPr>
              <a:solidFill>
                <a:schemeClr val="bg1"/>
              </a:solidFill>
              <a:ln>
                <a:solidFill>
                  <a:schemeClr val="tx1"/>
                </a:solidFill>
              </a:ln>
            </c:spPr>
          </c:marker>
          <c:xVal>
            <c:numRef>
              <c:f>CleanPlot!$BY$6:$BY$29</c:f>
              <c:numCache>
                <c:formatCode>General</c:formatCode>
                <c:ptCount val="24"/>
                <c:pt idx="0">
                  <c:v>20.704000000000001</c:v>
                </c:pt>
                <c:pt idx="6">
                  <c:v>20.704000000000001</c:v>
                </c:pt>
                <c:pt idx="7">
                  <c:v>20.704000000000001</c:v>
                </c:pt>
                <c:pt idx="8">
                  <c:v>41.408000000000001</c:v>
                </c:pt>
                <c:pt idx="10">
                  <c:v>62.112000000000002</c:v>
                </c:pt>
                <c:pt idx="12">
                  <c:v>82.816000000000003</c:v>
                </c:pt>
                <c:pt idx="14">
                  <c:v>103.52</c:v>
                </c:pt>
                <c:pt idx="15">
                  <c:v>124.224</c:v>
                </c:pt>
                <c:pt idx="16">
                  <c:v>144.928</c:v>
                </c:pt>
                <c:pt idx="18">
                  <c:v>165.631</c:v>
                </c:pt>
                <c:pt idx="20">
                  <c:v>179.434</c:v>
                </c:pt>
                <c:pt idx="22">
                  <c:v>200.13800000000001</c:v>
                </c:pt>
                <c:pt idx="23">
                  <c:v>220.84200000000001</c:v>
                </c:pt>
              </c:numCache>
            </c:numRef>
          </c:xVal>
          <c:yVal>
            <c:numRef>
              <c:f>CleanPlot!$CK$6:$CK$29</c:f>
              <c:numCache>
                <c:formatCode>General</c:formatCode>
                <c:ptCount val="24"/>
                <c:pt idx="0" formatCode="0.00E+00">
                  <c:v>1</c:v>
                </c:pt>
                <c:pt idx="6" formatCode="0.00E+00">
                  <c:v>1.0027055057361489</c:v>
                </c:pt>
                <c:pt idx="7" formatCode="0.00E+00">
                  <c:v>0.9972942621652815</c:v>
                </c:pt>
                <c:pt idx="8" formatCode="0.00E+00">
                  <c:v>0.9972942621652815</c:v>
                </c:pt>
                <c:pt idx="10" formatCode="0.00E+00">
                  <c:v>0.9972942621652815</c:v>
                </c:pt>
                <c:pt idx="12" formatCode="0.00E+00">
                  <c:v>0.9972942621652815</c:v>
                </c:pt>
                <c:pt idx="14" formatCode="0.00E+00">
                  <c:v>0.9972942621652815</c:v>
                </c:pt>
                <c:pt idx="15" formatCode="0.00E+00">
                  <c:v>0.9972942621652815</c:v>
                </c:pt>
                <c:pt idx="16" formatCode="0.00E+00">
                  <c:v>0.99458829752303757</c:v>
                </c:pt>
                <c:pt idx="18" formatCode="0.00E+00">
                  <c:v>0.98917570917769104</c:v>
                </c:pt>
                <c:pt idx="20" formatCode="0.00E+00">
                  <c:v>0.98376227808642602</c:v>
                </c:pt>
                <c:pt idx="22" formatCode="0.00E+00">
                  <c:v>0.97293306338955332</c:v>
                </c:pt>
                <c:pt idx="23" formatCode="0.00E+00">
                  <c:v>0.95668403638984822</c:v>
                </c:pt>
              </c:numCache>
            </c:numRef>
          </c:yVal>
          <c:smooth val="0"/>
          <c:extLst>
            <c:ext xmlns:c16="http://schemas.microsoft.com/office/drawing/2014/chart" uri="{C3380CC4-5D6E-409C-BE32-E72D297353CC}">
              <c16:uniqueId val="{00000004-ACD3-4E17-BB49-9C394EA4A25F}"/>
            </c:ext>
          </c:extLst>
        </c:ser>
        <c:dLbls>
          <c:showLegendKey val="0"/>
          <c:showVal val="0"/>
          <c:showCatName val="0"/>
          <c:showSerName val="0"/>
          <c:showPercent val="0"/>
          <c:showBubbleSize val="0"/>
        </c:dLbls>
        <c:axId val="388059199"/>
        <c:axId val="388059615"/>
        <c:extLst>
          <c:ext xmlns:c15="http://schemas.microsoft.com/office/drawing/2012/chart" uri="{02D57815-91ED-43cb-92C2-25804820EDAC}">
            <c15:filteredScatterSeries>
              <c15:ser>
                <c:idx val="3"/>
                <c:order val="0"/>
                <c:tx>
                  <c:v>Experimental Ic after force unload</c:v>
                </c:tx>
                <c:spPr>
                  <a:ln w="19050" cap="rnd">
                    <a:noFill/>
                    <a:round/>
                  </a:ln>
                  <a:effectLst/>
                </c:spPr>
                <c:marker>
                  <c:symbol val="square"/>
                  <c:size val="7"/>
                  <c:spPr>
                    <a:solidFill>
                      <a:srgbClr val="FF0000"/>
                    </a:solidFill>
                    <a:ln>
                      <a:solidFill>
                        <a:schemeClr val="tx1"/>
                      </a:solidFill>
                    </a:ln>
                  </c:spPr>
                </c:marker>
                <c:xVal>
                  <c:numRef>
                    <c:extLst>
                      <c:ext uri="{02D57815-91ED-43cb-92C2-25804820EDAC}">
                        <c15:formulaRef>
                          <c15:sqref>CleanPlot!$Q$5:$Q$42</c15:sqref>
                        </c15:formulaRef>
                      </c:ext>
                    </c:extLst>
                    <c:numCache>
                      <c:formatCode>General</c:formatCode>
                      <c:ptCount val="38"/>
                      <c:pt idx="0">
                        <c:v>20.703933747412012</c:v>
                      </c:pt>
                      <c:pt idx="1">
                        <c:v>20.703933747412012</c:v>
                      </c:pt>
                      <c:pt idx="2">
                        <c:v>20.703933747412012</c:v>
                      </c:pt>
                      <c:pt idx="3">
                        <c:v>20.703933747412012</c:v>
                      </c:pt>
                      <c:pt idx="4">
                        <c:v>20.703933747412012</c:v>
                      </c:pt>
                      <c:pt idx="5">
                        <c:v>20.703933747412012</c:v>
                      </c:pt>
                      <c:pt idx="6">
                        <c:v>20.703933747412012</c:v>
                      </c:pt>
                      <c:pt idx="7">
                        <c:v>20.703933747412012</c:v>
                      </c:pt>
                      <c:pt idx="8">
                        <c:v>20.703933747412012</c:v>
                      </c:pt>
                      <c:pt idx="9">
                        <c:v>20.703933747412012</c:v>
                      </c:pt>
                      <c:pt idx="10">
                        <c:v>20.703933747412012</c:v>
                      </c:pt>
                      <c:pt idx="11">
                        <c:v>41.407867494824025</c:v>
                      </c:pt>
                      <c:pt idx="12">
                        <c:v>62.111801242236034</c:v>
                      </c:pt>
                      <c:pt idx="13">
                        <c:v>62.111801242236034</c:v>
                      </c:pt>
                      <c:pt idx="14">
                        <c:v>82.81573498964805</c:v>
                      </c:pt>
                      <c:pt idx="15">
                        <c:v>82.81573498964805</c:v>
                      </c:pt>
                      <c:pt idx="16">
                        <c:v>103.51966873706006</c:v>
                      </c:pt>
                      <c:pt idx="17">
                        <c:v>103.51966873706006</c:v>
                      </c:pt>
                      <c:pt idx="18">
                        <c:v>124.22360248447207</c:v>
                      </c:pt>
                      <c:pt idx="19">
                        <c:v>144.92753623188409</c:v>
                      </c:pt>
                      <c:pt idx="20">
                        <c:v>165.6314699792961</c:v>
                      </c:pt>
                      <c:pt idx="21">
                        <c:v>165.6314699792961</c:v>
                      </c:pt>
                      <c:pt idx="22">
                        <c:v>179.43409247757077</c:v>
                      </c:pt>
                      <c:pt idx="23">
                        <c:v>179.43409247757077</c:v>
                      </c:pt>
                      <c:pt idx="24">
                        <c:v>179.43409247757077</c:v>
                      </c:pt>
                      <c:pt idx="25">
                        <c:v>179.43409247757077</c:v>
                      </c:pt>
                      <c:pt idx="26">
                        <c:v>179.43409247757077</c:v>
                      </c:pt>
                      <c:pt idx="27">
                        <c:v>179.43409247757077</c:v>
                      </c:pt>
                      <c:pt idx="28">
                        <c:v>200.13802622498278</c:v>
                      </c:pt>
                      <c:pt idx="29">
                        <c:v>200.13802622498278</c:v>
                      </c:pt>
                      <c:pt idx="30">
                        <c:v>200.13802622498278</c:v>
                      </c:pt>
                      <c:pt idx="31">
                        <c:v>200.13802622498278</c:v>
                      </c:pt>
                      <c:pt idx="32">
                        <c:v>200.13802622498278</c:v>
                      </c:pt>
                      <c:pt idx="33">
                        <c:v>200.13802622498278</c:v>
                      </c:pt>
                      <c:pt idx="34">
                        <c:v>220.84195997239479</c:v>
                      </c:pt>
                      <c:pt idx="35">
                        <c:v>220.84195997239479</c:v>
                      </c:pt>
                      <c:pt idx="36">
                        <c:v>220.84195997239479</c:v>
                      </c:pt>
                      <c:pt idx="37">
                        <c:v>220.84195997239479</c:v>
                      </c:pt>
                    </c:numCache>
                  </c:numRef>
                </c:xVal>
                <c:yVal>
                  <c:numRef>
                    <c:extLst>
                      <c:ext uri="{02D57815-91ED-43cb-92C2-25804820EDAC}">
                        <c15:formulaRef>
                          <c15:sqref>CleanPlot!$M$5:$M$42</c15:sqref>
                        </c15:formulaRef>
                      </c:ext>
                    </c:extLst>
                    <c:numCache>
                      <c:formatCode>General</c:formatCode>
                      <c:ptCount val="38"/>
                      <c:pt idx="0">
                        <c:v>113.846</c:v>
                      </c:pt>
                      <c:pt idx="1">
                        <c:v>114.852</c:v>
                      </c:pt>
                      <c:pt idx="2">
                        <c:v>114.88500000000001</c:v>
                      </c:pt>
                      <c:pt idx="3">
                        <c:v>114.63200000000001</c:v>
                      </c:pt>
                      <c:pt idx="4">
                        <c:v>114.304</c:v>
                      </c:pt>
                      <c:pt idx="5">
                        <c:v>115.44199999999999</c:v>
                      </c:pt>
                      <c:pt idx="6">
                        <c:v>114.66500000000001</c:v>
                      </c:pt>
                      <c:pt idx="7">
                        <c:v>113.53</c:v>
                      </c:pt>
                      <c:pt idx="8">
                        <c:v>162.21700000000001</c:v>
                      </c:pt>
                      <c:pt idx="9">
                        <c:v>219.61500000000001</c:v>
                      </c:pt>
                      <c:pt idx="10">
                        <c:v>288.411</c:v>
                      </c:pt>
                      <c:pt idx="11">
                        <c:v>113.063</c:v>
                      </c:pt>
                      <c:pt idx="12">
                        <c:v>111.95699999999999</c:v>
                      </c:pt>
                      <c:pt idx="13">
                        <c:v>113.44799999999999</c:v>
                      </c:pt>
                      <c:pt idx="14">
                        <c:v>112.288</c:v>
                      </c:pt>
                      <c:pt idx="15">
                        <c:v>112.97</c:v>
                      </c:pt>
                      <c:pt idx="16">
                        <c:v>112.983</c:v>
                      </c:pt>
                      <c:pt idx="17">
                        <c:v>113.17100000000001</c:v>
                      </c:pt>
                      <c:pt idx="18">
                        <c:v>113.316</c:v>
                      </c:pt>
                      <c:pt idx="19">
                        <c:v>111.83199999999999</c:v>
                      </c:pt>
                      <c:pt idx="20">
                        <c:v>109.63500000000001</c:v>
                      </c:pt>
                      <c:pt idx="21">
                        <c:v>110.06</c:v>
                      </c:pt>
                      <c:pt idx="22">
                        <c:v>107.598</c:v>
                      </c:pt>
                      <c:pt idx="23">
                        <c:v>108.41</c:v>
                      </c:pt>
                      <c:pt idx="24">
                        <c:v>153.97999999999999</c:v>
                      </c:pt>
                      <c:pt idx="25">
                        <c:v>210.99799999999999</c:v>
                      </c:pt>
                      <c:pt idx="26">
                        <c:v>276.59500000000003</c:v>
                      </c:pt>
                      <c:pt idx="27">
                        <c:v>277.202</c:v>
                      </c:pt>
                      <c:pt idx="28">
                        <c:v>104.149</c:v>
                      </c:pt>
                      <c:pt idx="29">
                        <c:v>104.87</c:v>
                      </c:pt>
                      <c:pt idx="30">
                        <c:v>149.08500000000001</c:v>
                      </c:pt>
                      <c:pt idx="31">
                        <c:v>151.72800000000001</c:v>
                      </c:pt>
                      <c:pt idx="32">
                        <c:v>204.31</c:v>
                      </c:pt>
                      <c:pt idx="33">
                        <c:v>267.80399999999997</c:v>
                      </c:pt>
                      <c:pt idx="34">
                        <c:v>254.78399999999999</c:v>
                      </c:pt>
                      <c:pt idx="35">
                        <c:v>196.77</c:v>
                      </c:pt>
                      <c:pt idx="36">
                        <c:v>143.107</c:v>
                      </c:pt>
                      <c:pt idx="37">
                        <c:v>99.998000000000005</c:v>
                      </c:pt>
                    </c:numCache>
                  </c:numRef>
                </c:yVal>
                <c:smooth val="0"/>
                <c:extLst>
                  <c:ext xmlns:c16="http://schemas.microsoft.com/office/drawing/2014/chart" uri="{C3380CC4-5D6E-409C-BE32-E72D297353CC}">
                    <c16:uniqueId val="{00000005-ACD3-4E17-BB49-9C394EA4A25F}"/>
                  </c:ext>
                </c:extLst>
              </c15:ser>
            </c15:filteredScatterSeries>
          </c:ext>
        </c:extLst>
      </c:scatterChart>
      <c:valAx>
        <c:axId val="388059199"/>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dirty="0" smtClean="0"/>
                  <a:t>Stress </a:t>
                </a:r>
                <a:r>
                  <a:rPr lang="en-GB" dirty="0"/>
                  <a:t>[MPa]</a:t>
                </a:r>
              </a:p>
            </c:rich>
          </c:tx>
          <c:layout>
            <c:manualLayout>
              <c:xMode val="edge"/>
              <c:yMode val="edge"/>
              <c:x val="0.44506527705169363"/>
              <c:y val="0.90285614272316184"/>
            </c:manualLayout>
          </c:layout>
          <c:overlay val="0"/>
        </c:title>
        <c:numFmt formatCode="General" sourceLinked="1"/>
        <c:majorTickMark val="none"/>
        <c:minorTickMark val="none"/>
        <c:tickLblPos val="nextTo"/>
        <c:spPr>
          <a:noFill/>
          <a:ln w="9525" cap="flat" cmpd="sng" algn="ctr">
            <a:solidFill>
              <a:schemeClr val="tx1"/>
            </a:solidFill>
            <a:round/>
          </a:ln>
          <a:effectLst/>
        </c:spPr>
        <c:txPr>
          <a:bodyPr rot="-60000000" vert="horz"/>
          <a:lstStyle/>
          <a:p>
            <a:pPr>
              <a:defRPr/>
            </a:pPr>
            <a:endParaRPr lang="en-US"/>
          </a:p>
        </c:txPr>
        <c:crossAx val="388059615"/>
        <c:crosses val="autoZero"/>
        <c:crossBetween val="midCat"/>
      </c:valAx>
      <c:valAx>
        <c:axId val="388059615"/>
        <c:scaling>
          <c:orientation val="minMax"/>
          <c:min val="0.75000000000000011"/>
        </c:scaling>
        <c:delete val="0"/>
        <c:axPos val="l"/>
        <c:majorGridlines>
          <c:spPr>
            <a:ln w="9525" cap="flat" cmpd="sng" algn="ctr">
              <a:solidFill>
                <a:schemeClr val="tx1">
                  <a:lumMod val="15000"/>
                  <a:lumOff val="85000"/>
                </a:schemeClr>
              </a:solidFill>
              <a:round/>
            </a:ln>
            <a:effectLst/>
          </c:spPr>
        </c:majorGridlines>
        <c:title>
          <c:tx>
            <c:rich>
              <a:bodyPr/>
              <a:lstStyle/>
              <a:p>
                <a:pPr>
                  <a:defRPr sz="1400"/>
                </a:pPr>
                <a:r>
                  <a:rPr lang="en-GB" sz="1400" dirty="0" err="1"/>
                  <a:t>I</a:t>
                </a:r>
                <a:r>
                  <a:rPr lang="en-GB" sz="1400" baseline="-25000" dirty="0" err="1"/>
                  <a:t>c</a:t>
                </a:r>
                <a:r>
                  <a:rPr lang="en-GB" sz="1400" dirty="0"/>
                  <a:t> / I</a:t>
                </a:r>
                <a:r>
                  <a:rPr lang="en-GB" sz="1400" baseline="-25000" dirty="0"/>
                  <a:t>c0</a:t>
                </a:r>
              </a:p>
            </c:rich>
          </c:tx>
          <c:layout>
            <c:manualLayout>
              <c:xMode val="edge"/>
              <c:yMode val="edge"/>
              <c:x val="1.9593253749606594E-2"/>
              <c:y val="0.3295334686971027"/>
            </c:manualLayout>
          </c:layout>
          <c:overlay val="0"/>
        </c:title>
        <c:numFmt formatCode="#,##0.0" sourceLinked="0"/>
        <c:majorTickMark val="none"/>
        <c:minorTickMark val="none"/>
        <c:tickLblPos val="nextTo"/>
        <c:spPr>
          <a:noFill/>
          <a:ln w="9525" cap="flat" cmpd="sng" algn="ctr">
            <a:solidFill>
              <a:schemeClr val="tx1"/>
            </a:solidFill>
            <a:round/>
          </a:ln>
          <a:effectLst/>
        </c:spPr>
        <c:txPr>
          <a:bodyPr rot="-60000000" vert="horz"/>
          <a:lstStyle/>
          <a:p>
            <a:pPr>
              <a:defRPr/>
            </a:pPr>
            <a:endParaRPr lang="en-US"/>
          </a:p>
        </c:txPr>
        <c:crossAx val="388059199"/>
        <c:crosses val="autoZero"/>
        <c:crossBetween val="midCat"/>
      </c:valAx>
      <c:spPr>
        <a:ln>
          <a:solidFill>
            <a:sysClr val="windowText" lastClr="000000"/>
          </a:solidFill>
        </a:ln>
      </c:spPr>
    </c:plotArea>
    <c:legend>
      <c:legendPos val="r"/>
      <c:layout>
        <c:manualLayout>
          <c:xMode val="edge"/>
          <c:yMode val="edge"/>
          <c:x val="0.20923295465154229"/>
          <c:y val="0.42793172406497243"/>
          <c:w val="0.21286736799789124"/>
          <c:h val="0.2934177166024346"/>
        </c:manualLayout>
      </c:layout>
      <c:overlay val="1"/>
      <c:spPr>
        <a:solidFill>
          <a:schemeClr val="bg1"/>
        </a:solidFill>
        <a:ln>
          <a:solidFill>
            <a:schemeClr val="tx1"/>
          </a:solidFill>
        </a:ln>
      </c:spPr>
    </c:legend>
    <c:plotVisOnly val="1"/>
    <c:dispBlanksAs val="span"/>
    <c:showDLblsOverMax val="0"/>
    <c:extLst/>
  </c:chart>
  <c:spPr>
    <a:ln>
      <a:noFill/>
    </a:ln>
  </c:spPr>
  <c:txPr>
    <a:bodyPr/>
    <a:lstStyle/>
    <a:p>
      <a:pPr>
        <a:defRPr>
          <a:solidFill>
            <a:sysClr val="windowText" lastClr="000000"/>
          </a:solidFill>
          <a:latin typeface="LM Mono Prop Light 10" panose="00000500000000000000" pitchFamily="50" charset="0"/>
          <a:ea typeface="Cambria Math" panose="02040503050406030204" pitchFamily="18" charset="0"/>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2"/>
          <c:order val="0"/>
          <c:tx>
            <c:v>4.5 K</c:v>
          </c:tx>
          <c:spPr>
            <a:ln w="19050" cap="rnd">
              <a:solidFill>
                <a:srgbClr val="FF0000"/>
              </a:solidFill>
              <a:round/>
            </a:ln>
            <a:effectLst/>
          </c:spPr>
          <c:marker>
            <c:symbol val="square"/>
            <c:size val="7"/>
            <c:spPr>
              <a:solidFill>
                <a:srgbClr val="FF0000"/>
              </a:solidFill>
              <a:ln>
                <a:solidFill>
                  <a:schemeClr val="tx1"/>
                </a:solidFill>
              </a:ln>
            </c:spPr>
          </c:marker>
          <c:errBars>
            <c:errDir val="x"/>
            <c:errBarType val="both"/>
            <c:errValType val="stdErr"/>
            <c:noEndCap val="0"/>
          </c:errBars>
          <c:errBars>
            <c:errDir val="y"/>
            <c:errBarType val="both"/>
            <c:errValType val="stdErr"/>
            <c:noEndCap val="0"/>
          </c:errBars>
          <c:xVal>
            <c:numRef>
              <c:f>ContactFinal!$E$99:$E$105</c:f>
              <c:numCache>
                <c:formatCode>General</c:formatCode>
                <c:ptCount val="7"/>
                <c:pt idx="0">
                  <c:v>98.036785714285713</c:v>
                </c:pt>
                <c:pt idx="1">
                  <c:v>116.26889999999999</c:v>
                </c:pt>
                <c:pt idx="2">
                  <c:v>116.71285714285713</c:v>
                </c:pt>
                <c:pt idx="3">
                  <c:v>116.47857142857141</c:v>
                </c:pt>
                <c:pt idx="4">
                  <c:v>129.04666666666665</c:v>
                </c:pt>
                <c:pt idx="5">
                  <c:v>147.59714285714287</c:v>
                </c:pt>
                <c:pt idx="6">
                  <c:v>170.92404761904763</c:v>
                </c:pt>
              </c:numCache>
            </c:numRef>
          </c:xVal>
          <c:yVal>
            <c:numRef>
              <c:f>ContactFinal!$C$5:$C$11</c:f>
              <c:numCache>
                <c:formatCode>General</c:formatCode>
                <c:ptCount val="7"/>
                <c:pt idx="0">
                  <c:v>18.145</c:v>
                </c:pt>
                <c:pt idx="1">
                  <c:v>17.931999999999999</c:v>
                </c:pt>
                <c:pt idx="2">
                  <c:v>17.853999999999999</c:v>
                </c:pt>
                <c:pt idx="3">
                  <c:v>17.745000000000001</c:v>
                </c:pt>
                <c:pt idx="4">
                  <c:v>17.66</c:v>
                </c:pt>
                <c:pt idx="5">
                  <c:v>17.526</c:v>
                </c:pt>
                <c:pt idx="6">
                  <c:v>17.513999999999999</c:v>
                </c:pt>
              </c:numCache>
            </c:numRef>
          </c:yVal>
          <c:smooth val="0"/>
          <c:extLst>
            <c:ext xmlns:c16="http://schemas.microsoft.com/office/drawing/2014/chart" uri="{C3380CC4-5D6E-409C-BE32-E72D297353CC}">
              <c16:uniqueId val="{00000000-F163-4538-9FC6-FA393B15A198}"/>
            </c:ext>
          </c:extLst>
        </c:ser>
        <c:ser>
          <c:idx val="3"/>
          <c:order val="2"/>
          <c:tx>
            <c:v>1.9 K</c:v>
          </c:tx>
          <c:spPr>
            <a:ln w="19050" cap="rnd">
              <a:solidFill>
                <a:schemeClr val="accent5">
                  <a:lumMod val="75000"/>
                </a:schemeClr>
              </a:solidFill>
              <a:round/>
            </a:ln>
            <a:effectLst/>
          </c:spPr>
          <c:marker>
            <c:symbol val="circle"/>
            <c:size val="7"/>
            <c:spPr>
              <a:solidFill>
                <a:schemeClr val="accent5">
                  <a:lumMod val="75000"/>
                </a:schemeClr>
              </a:solidFill>
              <a:ln>
                <a:solidFill>
                  <a:schemeClr val="tx1"/>
                </a:solidFill>
              </a:ln>
            </c:spPr>
          </c:marker>
          <c:dPt>
            <c:idx val="0"/>
            <c:marker>
              <c:spPr>
                <a:solidFill>
                  <a:srgbClr val="FFFF00"/>
                </a:solidFill>
                <a:ln>
                  <a:solidFill>
                    <a:schemeClr val="tx1"/>
                  </a:solidFill>
                </a:ln>
              </c:spPr>
            </c:marker>
            <c:bubble3D val="0"/>
            <c:extLst>
              <c:ext xmlns:c16="http://schemas.microsoft.com/office/drawing/2014/chart" uri="{C3380CC4-5D6E-409C-BE32-E72D297353CC}">
                <c16:uniqueId val="{00000001-F163-4538-9FC6-FA393B15A198}"/>
              </c:ext>
            </c:extLst>
          </c:dPt>
          <c:dPt>
            <c:idx val="1"/>
            <c:marker>
              <c:spPr>
                <a:solidFill>
                  <a:schemeClr val="accent6"/>
                </a:solidFill>
                <a:ln>
                  <a:solidFill>
                    <a:schemeClr val="tx1"/>
                  </a:solidFill>
                </a:ln>
              </c:spPr>
            </c:marker>
            <c:bubble3D val="0"/>
            <c:extLst>
              <c:ext xmlns:c16="http://schemas.microsoft.com/office/drawing/2014/chart" uri="{C3380CC4-5D6E-409C-BE32-E72D297353CC}">
                <c16:uniqueId val="{00000002-F163-4538-9FC6-FA393B15A198}"/>
              </c:ext>
            </c:extLst>
          </c:dPt>
          <c:errBars>
            <c:errDir val="x"/>
            <c:errBarType val="both"/>
            <c:errValType val="stdErr"/>
            <c:noEndCap val="0"/>
          </c:errBars>
          <c:errBars>
            <c:errDir val="y"/>
            <c:errBarType val="both"/>
            <c:errValType val="stdErr"/>
            <c:noEndCap val="0"/>
          </c:errBars>
          <c:xVal>
            <c:numRef>
              <c:f>ContactFinal!$E$100:$E$105</c:f>
              <c:numCache>
                <c:formatCode>General</c:formatCode>
                <c:ptCount val="6"/>
                <c:pt idx="0">
                  <c:v>116.26889999999999</c:v>
                </c:pt>
                <c:pt idx="1">
                  <c:v>116.71285714285713</c:v>
                </c:pt>
                <c:pt idx="2">
                  <c:v>116.47857142857141</c:v>
                </c:pt>
                <c:pt idx="3">
                  <c:v>129.04666666666665</c:v>
                </c:pt>
                <c:pt idx="4">
                  <c:v>147.59714285714287</c:v>
                </c:pt>
                <c:pt idx="5">
                  <c:v>170.92404761904763</c:v>
                </c:pt>
              </c:numCache>
            </c:numRef>
          </c:xVal>
          <c:yVal>
            <c:numRef>
              <c:f>ContactFinal!$N$6:$N$11</c:f>
              <c:numCache>
                <c:formatCode>General</c:formatCode>
                <c:ptCount val="6"/>
                <c:pt idx="0">
                  <c:v>19.37</c:v>
                </c:pt>
                <c:pt idx="1">
                  <c:v>19.274000000000001</c:v>
                </c:pt>
                <c:pt idx="2">
                  <c:v>19.234999999999999</c:v>
                </c:pt>
                <c:pt idx="3">
                  <c:v>19.25</c:v>
                </c:pt>
                <c:pt idx="4">
                  <c:v>19.148</c:v>
                </c:pt>
                <c:pt idx="5">
                  <c:v>18.896999999999998</c:v>
                </c:pt>
              </c:numCache>
            </c:numRef>
          </c:yVal>
          <c:smooth val="0"/>
          <c:extLst>
            <c:ext xmlns:c16="http://schemas.microsoft.com/office/drawing/2014/chart" uri="{C3380CC4-5D6E-409C-BE32-E72D297353CC}">
              <c16:uniqueId val="{00000003-F163-4538-9FC6-FA393B15A198}"/>
            </c:ext>
          </c:extLst>
        </c:ser>
        <c:ser>
          <c:idx val="0"/>
          <c:order val="4"/>
          <c:tx>
            <c:v>Short sample limit 4.5 K</c:v>
          </c:tx>
          <c:spPr>
            <a:ln w="12700">
              <a:solidFill>
                <a:srgbClr val="FF0000"/>
              </a:solidFill>
              <a:prstDash val="dash"/>
            </a:ln>
          </c:spPr>
          <c:marker>
            <c:symbol val="none"/>
          </c:marker>
          <c:xVal>
            <c:numRef>
              <c:f>ContactFinal!$X$24:$X$25</c:f>
              <c:numCache>
                <c:formatCode>General</c:formatCode>
                <c:ptCount val="2"/>
                <c:pt idx="0">
                  <c:v>0</c:v>
                </c:pt>
                <c:pt idx="1">
                  <c:v>210</c:v>
                </c:pt>
              </c:numCache>
            </c:numRef>
          </c:xVal>
          <c:yVal>
            <c:numRef>
              <c:f>ContactFinal!$Y$24:$Y$25</c:f>
              <c:numCache>
                <c:formatCode>General</c:formatCode>
                <c:ptCount val="2"/>
                <c:pt idx="0">
                  <c:v>18.649999999999999</c:v>
                </c:pt>
                <c:pt idx="1">
                  <c:v>18.649999999999999</c:v>
                </c:pt>
              </c:numCache>
            </c:numRef>
          </c:yVal>
          <c:smooth val="0"/>
          <c:extLst>
            <c:ext xmlns:c16="http://schemas.microsoft.com/office/drawing/2014/chart" uri="{C3380CC4-5D6E-409C-BE32-E72D297353CC}">
              <c16:uniqueId val="{00000004-F163-4538-9FC6-FA393B15A198}"/>
            </c:ext>
          </c:extLst>
        </c:ser>
        <c:ser>
          <c:idx val="1"/>
          <c:order val="5"/>
          <c:tx>
            <c:v>Short sample limit 1.9 K</c:v>
          </c:tx>
          <c:spPr>
            <a:ln w="12700">
              <a:solidFill>
                <a:srgbClr val="002060"/>
              </a:solidFill>
              <a:prstDash val="dash"/>
            </a:ln>
          </c:spPr>
          <c:marker>
            <c:symbol val="none"/>
          </c:marker>
          <c:xVal>
            <c:numRef>
              <c:f>ContactFinal!$X$16:$X$17</c:f>
              <c:numCache>
                <c:formatCode>General</c:formatCode>
                <c:ptCount val="2"/>
                <c:pt idx="0">
                  <c:v>0</c:v>
                </c:pt>
                <c:pt idx="1">
                  <c:v>210</c:v>
                </c:pt>
              </c:numCache>
            </c:numRef>
          </c:xVal>
          <c:yVal>
            <c:numRef>
              <c:f>ContactFinal!$Y$16:$Y$17</c:f>
              <c:numCache>
                <c:formatCode>General</c:formatCode>
                <c:ptCount val="2"/>
                <c:pt idx="0">
                  <c:v>20.5</c:v>
                </c:pt>
                <c:pt idx="1">
                  <c:v>20.5</c:v>
                </c:pt>
              </c:numCache>
            </c:numRef>
          </c:yVal>
          <c:smooth val="0"/>
          <c:extLst>
            <c:ext xmlns:c16="http://schemas.microsoft.com/office/drawing/2014/chart" uri="{C3380CC4-5D6E-409C-BE32-E72D297353CC}">
              <c16:uniqueId val="{00000005-F163-4538-9FC6-FA393B15A198}"/>
            </c:ext>
          </c:extLst>
        </c:ser>
        <c:dLbls>
          <c:showLegendKey val="0"/>
          <c:showVal val="0"/>
          <c:showCatName val="0"/>
          <c:showSerName val="0"/>
          <c:showPercent val="0"/>
          <c:showBubbleSize val="0"/>
        </c:dLbls>
        <c:axId val="388059199"/>
        <c:axId val="388059615"/>
        <c:extLst>
          <c:ext xmlns:c15="http://schemas.microsoft.com/office/drawing/2012/chart" uri="{02D57815-91ED-43cb-92C2-25804820EDAC}">
            <c15:filteredScatterSeries>
              <c15:ser>
                <c:idx val="4"/>
                <c:order val="1"/>
                <c:tx>
                  <c:v>FEM PIT 4.5 K</c:v>
                </c:tx>
                <c:spPr>
                  <a:ln w="12700">
                    <a:solidFill>
                      <a:srgbClr val="FF0000"/>
                    </a:solidFill>
                  </a:ln>
                </c:spPr>
                <c:marker>
                  <c:symbol val="square"/>
                  <c:size val="7"/>
                  <c:spPr>
                    <a:solidFill>
                      <a:schemeClr val="bg1"/>
                    </a:solidFill>
                    <a:ln>
                      <a:solidFill>
                        <a:schemeClr val="tx1"/>
                      </a:solidFill>
                    </a:ln>
                  </c:spPr>
                </c:marker>
                <c:errBars>
                  <c:errDir val="y"/>
                  <c:errBarType val="both"/>
                  <c:errValType val="cust"/>
                  <c:noEndCap val="0"/>
                  <c:plus>
                    <c:numRef>
                      <c:extLst>
                        <c:ext uri="{02D57815-91ED-43cb-92C2-25804820EDAC}">
                          <c15:formulaRef>
                            <c15:sqref>ContactFinal!$D$59:$D$62</c15:sqref>
                          </c15:formulaRef>
                        </c:ext>
                      </c:extLst>
                      <c:numCache>
                        <c:formatCode>General</c:formatCode>
                        <c:ptCount val="4"/>
                        <c:pt idx="0">
                          <c:v>0.25</c:v>
                        </c:pt>
                        <c:pt idx="1">
                          <c:v>0.25</c:v>
                        </c:pt>
                        <c:pt idx="2">
                          <c:v>0.25</c:v>
                        </c:pt>
                        <c:pt idx="3">
                          <c:v>0.25</c:v>
                        </c:pt>
                      </c:numCache>
                    </c:numRef>
                  </c:plus>
                  <c:minus>
                    <c:numRef>
                      <c:extLst>
                        <c:ext uri="{02D57815-91ED-43cb-92C2-25804820EDAC}">
                          <c15:formulaRef>
                            <c15:sqref>ContactFinal!$E$59:$E$62</c15:sqref>
                          </c15:formulaRef>
                        </c:ext>
                      </c:extLst>
                      <c:numCache>
                        <c:formatCode>General</c:formatCode>
                        <c:ptCount val="4"/>
                        <c:pt idx="0">
                          <c:v>0.25</c:v>
                        </c:pt>
                        <c:pt idx="1">
                          <c:v>0.25</c:v>
                        </c:pt>
                        <c:pt idx="2">
                          <c:v>0.25</c:v>
                        </c:pt>
                        <c:pt idx="3">
                          <c:v>0.25</c:v>
                        </c:pt>
                      </c:numCache>
                    </c:numRef>
                  </c:minus>
                </c:errBars>
                <c:xVal>
                  <c:numRef>
                    <c:extLst>
                      <c:ext uri="{02D57815-91ED-43cb-92C2-25804820EDAC}">
                        <c15:formulaRef>
                          <c15:sqref>ContactFinal!$B$48:$B$51</c15:sqref>
                        </c15:formulaRef>
                      </c:ext>
                    </c:extLst>
                    <c:numCache>
                      <c:formatCode>0</c:formatCode>
                      <c:ptCount val="4"/>
                      <c:pt idx="0">
                        <c:v>110</c:v>
                      </c:pt>
                      <c:pt idx="1">
                        <c:v>140</c:v>
                      </c:pt>
                      <c:pt idx="2">
                        <c:v>170</c:v>
                      </c:pt>
                      <c:pt idx="3">
                        <c:v>200</c:v>
                      </c:pt>
                    </c:numCache>
                  </c:numRef>
                </c:xVal>
                <c:yVal>
                  <c:numRef>
                    <c:extLst>
                      <c:ext uri="{02D57815-91ED-43cb-92C2-25804820EDAC}">
                        <c15:formulaRef>
                          <c15:sqref>ContactFinal!$C$48:$C$51</c15:sqref>
                        </c15:formulaRef>
                      </c:ext>
                    </c:extLst>
                    <c:numCache>
                      <c:formatCode>General</c:formatCode>
                      <c:ptCount val="4"/>
                      <c:pt idx="0">
                        <c:v>18.375</c:v>
                      </c:pt>
                      <c:pt idx="1">
                        <c:v>18.125</c:v>
                      </c:pt>
                      <c:pt idx="2">
                        <c:v>18.125</c:v>
                      </c:pt>
                      <c:pt idx="3">
                        <c:v>17.875</c:v>
                      </c:pt>
                    </c:numCache>
                  </c:numRef>
                </c:yVal>
                <c:smooth val="0"/>
                <c:extLst>
                  <c:ext xmlns:c16="http://schemas.microsoft.com/office/drawing/2014/chart" uri="{C3380CC4-5D6E-409C-BE32-E72D297353CC}">
                    <c16:uniqueId val="{00000006-F163-4538-9FC6-FA393B15A198}"/>
                  </c:ext>
                </c:extLst>
              </c15:ser>
            </c15:filteredScatterSeries>
            <c15:filteredScatterSeries>
              <c15:ser>
                <c:idx val="5"/>
                <c:order val="3"/>
                <c:tx>
                  <c:v>FEM PIT 1.9 K</c:v>
                </c:tx>
                <c:spPr>
                  <a:ln w="12700">
                    <a:solidFill>
                      <a:schemeClr val="accent5">
                        <a:lumMod val="75000"/>
                      </a:schemeClr>
                    </a:solidFill>
                  </a:ln>
                </c:spPr>
                <c:marker>
                  <c:symbol val="circle"/>
                  <c:size val="7"/>
                  <c:spPr>
                    <a:solidFill>
                      <a:schemeClr val="bg1"/>
                    </a:solidFill>
                    <a:ln>
                      <a:solidFill>
                        <a:schemeClr val="tx1"/>
                      </a:solidFill>
                    </a:ln>
                  </c:spPr>
                </c:marker>
                <c:errBars>
                  <c:errDir val="y"/>
                  <c:errBarType val="both"/>
                  <c:errValType val="cust"/>
                  <c:noEndCap val="0"/>
                  <c:plus>
                    <c:numRef>
                      <c:extLst xmlns:c15="http://schemas.microsoft.com/office/drawing/2012/chart">
                        <c:ext xmlns:c15="http://schemas.microsoft.com/office/drawing/2012/chart" uri="{02D57815-91ED-43cb-92C2-25804820EDAC}">
                          <c15:formulaRef>
                            <c15:sqref>ContactFinal!$E$59:$E$62</c15:sqref>
                          </c15:formulaRef>
                        </c:ext>
                      </c:extLst>
                      <c:numCache>
                        <c:formatCode>General</c:formatCode>
                        <c:ptCount val="4"/>
                        <c:pt idx="0">
                          <c:v>0.25</c:v>
                        </c:pt>
                        <c:pt idx="1">
                          <c:v>0.25</c:v>
                        </c:pt>
                        <c:pt idx="2">
                          <c:v>0.25</c:v>
                        </c:pt>
                        <c:pt idx="3">
                          <c:v>0.25</c:v>
                        </c:pt>
                      </c:numCache>
                    </c:numRef>
                  </c:plus>
                  <c:minus>
                    <c:numRef>
                      <c:extLst xmlns:c15="http://schemas.microsoft.com/office/drawing/2012/chart">
                        <c:ext xmlns:c15="http://schemas.microsoft.com/office/drawing/2012/chart" uri="{02D57815-91ED-43cb-92C2-25804820EDAC}">
                          <c15:formulaRef>
                            <c15:sqref>ContactFinal!$D$59:$D$62</c15:sqref>
                          </c15:formulaRef>
                        </c:ext>
                      </c:extLst>
                      <c:numCache>
                        <c:formatCode>General</c:formatCode>
                        <c:ptCount val="4"/>
                        <c:pt idx="0">
                          <c:v>0.25</c:v>
                        </c:pt>
                        <c:pt idx="1">
                          <c:v>0.25</c:v>
                        </c:pt>
                        <c:pt idx="2">
                          <c:v>0.25</c:v>
                        </c:pt>
                        <c:pt idx="3">
                          <c:v>0.25</c:v>
                        </c:pt>
                      </c:numCache>
                    </c:numRef>
                  </c:minus>
                </c:errBars>
                <c:xVal>
                  <c:numRef>
                    <c:extLst xmlns:c15="http://schemas.microsoft.com/office/drawing/2012/chart">
                      <c:ext xmlns:c15="http://schemas.microsoft.com/office/drawing/2012/chart" uri="{02D57815-91ED-43cb-92C2-25804820EDAC}">
                        <c15:formulaRef>
                          <c15:sqref>ContactFinal!$B$59:$B$62</c15:sqref>
                        </c15:formulaRef>
                      </c:ext>
                    </c:extLst>
                    <c:numCache>
                      <c:formatCode>0</c:formatCode>
                      <c:ptCount val="4"/>
                      <c:pt idx="0">
                        <c:v>110</c:v>
                      </c:pt>
                      <c:pt idx="1">
                        <c:v>140</c:v>
                      </c:pt>
                      <c:pt idx="2">
                        <c:v>170</c:v>
                      </c:pt>
                      <c:pt idx="3">
                        <c:v>200</c:v>
                      </c:pt>
                    </c:numCache>
                  </c:numRef>
                </c:xVal>
                <c:yVal>
                  <c:numRef>
                    <c:extLst xmlns:c15="http://schemas.microsoft.com/office/drawing/2012/chart">
                      <c:ext xmlns:c15="http://schemas.microsoft.com/office/drawing/2012/chart" uri="{02D57815-91ED-43cb-92C2-25804820EDAC}">
                        <c15:formulaRef>
                          <c15:sqref>ContactFinal!$C$59:$C$62</c15:sqref>
                        </c15:formulaRef>
                      </c:ext>
                    </c:extLst>
                    <c:numCache>
                      <c:formatCode>General</c:formatCode>
                      <c:ptCount val="4"/>
                      <c:pt idx="0">
                        <c:v>19.875</c:v>
                      </c:pt>
                      <c:pt idx="1">
                        <c:v>19.875</c:v>
                      </c:pt>
                      <c:pt idx="2">
                        <c:v>19.875</c:v>
                      </c:pt>
                      <c:pt idx="3">
                        <c:v>19.625</c:v>
                      </c:pt>
                    </c:numCache>
                  </c:numRef>
                </c:yVal>
                <c:smooth val="0"/>
                <c:extLst xmlns:c15="http://schemas.microsoft.com/office/drawing/2012/chart">
                  <c:ext xmlns:c16="http://schemas.microsoft.com/office/drawing/2014/chart" uri="{C3380CC4-5D6E-409C-BE32-E72D297353CC}">
                    <c16:uniqueId val="{00000007-F163-4538-9FC6-FA393B15A198}"/>
                  </c:ext>
                </c:extLst>
              </c15:ser>
            </c15:filteredScatterSeries>
          </c:ext>
        </c:extLst>
      </c:scatterChart>
      <c:valAx>
        <c:axId val="388059199"/>
        <c:scaling>
          <c:orientation val="minMax"/>
          <c:max val="210"/>
          <c:min val="90"/>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dirty="0"/>
                  <a:t>Estimated pre-load at </a:t>
                </a:r>
                <a:r>
                  <a:rPr lang="en-GB" dirty="0" smtClean="0"/>
                  <a:t>cryogenic temperature </a:t>
                </a:r>
                <a:r>
                  <a:rPr lang="en-GB" dirty="0"/>
                  <a:t>[MPa]</a:t>
                </a:r>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615"/>
        <c:crosses val="autoZero"/>
        <c:crossBetween val="midCat"/>
      </c:valAx>
      <c:valAx>
        <c:axId val="388059615"/>
        <c:scaling>
          <c:orientation val="minMax"/>
          <c:max val="21"/>
          <c:min val="12"/>
        </c:scaling>
        <c:delete val="0"/>
        <c:axPos val="l"/>
        <c:majorGridlines>
          <c:spPr>
            <a:ln w="9525" cap="flat" cmpd="sng" algn="ctr">
              <a:solidFill>
                <a:schemeClr val="tx1">
                  <a:lumMod val="15000"/>
                  <a:lumOff val="85000"/>
                </a:schemeClr>
              </a:solidFill>
              <a:round/>
            </a:ln>
            <a:effectLst/>
          </c:spPr>
        </c:majorGridlines>
        <c:title>
          <c:tx>
            <c:rich>
              <a:bodyPr/>
              <a:lstStyle/>
              <a:p>
                <a:pPr>
                  <a:defRPr sz="1600"/>
                </a:pPr>
                <a:r>
                  <a:rPr lang="en-GB" sz="1600" dirty="0" err="1" smtClean="0"/>
                  <a:t>I</a:t>
                </a:r>
                <a:r>
                  <a:rPr lang="en-GB" sz="1600" baseline="-25000" dirty="0" err="1" smtClean="0"/>
                  <a:t>quench</a:t>
                </a:r>
                <a:r>
                  <a:rPr lang="en-GB" sz="1600" baseline="-25000" dirty="0" smtClean="0"/>
                  <a:t> [kA]</a:t>
                </a:r>
                <a:endParaRPr lang="en-GB" sz="1600" baseline="0" dirty="0"/>
              </a:p>
            </c:rich>
          </c:tx>
          <c:layout>
            <c:manualLayout>
              <c:xMode val="edge"/>
              <c:yMode val="edge"/>
              <c:x val="2.2478169515929521E-2"/>
              <c:y val="0.27275669042644751"/>
            </c:manualLayout>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199"/>
        <c:crosses val="autoZero"/>
        <c:crossBetween val="midCat"/>
      </c:valAx>
    </c:plotArea>
    <c:legend>
      <c:legendPos val="r"/>
      <c:layout>
        <c:manualLayout>
          <c:xMode val="edge"/>
          <c:yMode val="edge"/>
          <c:x val="0.15997111466720473"/>
          <c:y val="0.64528746644121238"/>
          <c:w val="0.74015103294489892"/>
          <c:h val="0.11640664027635128"/>
        </c:manualLayout>
      </c:layout>
      <c:overlay val="1"/>
      <c:spPr>
        <a:solidFill>
          <a:schemeClr val="bg1"/>
        </a:solidFill>
        <a:ln>
          <a:solidFill>
            <a:schemeClr val="tx1"/>
          </a:solidFill>
        </a:ln>
      </c:spPr>
    </c:legend>
    <c:plotVisOnly val="1"/>
    <c:dispBlanksAs val="span"/>
    <c:showDLblsOverMax val="0"/>
    <c:extLst/>
  </c:chart>
  <c:spPr>
    <a:ln>
      <a:noFill/>
    </a:ln>
  </c:spPr>
  <c:txPr>
    <a:bodyPr/>
    <a:lstStyle/>
    <a:p>
      <a:pPr>
        <a:defRPr>
          <a:solidFill>
            <a:sysClr val="windowText" lastClr="000000"/>
          </a:solidFill>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2"/>
          <c:order val="0"/>
          <c:tx>
            <c:v>4.5 K</c:v>
          </c:tx>
          <c:spPr>
            <a:ln w="19050" cap="rnd">
              <a:solidFill>
                <a:srgbClr val="FF0000"/>
              </a:solidFill>
              <a:round/>
            </a:ln>
            <a:effectLst/>
          </c:spPr>
          <c:marker>
            <c:symbol val="square"/>
            <c:size val="7"/>
            <c:spPr>
              <a:solidFill>
                <a:srgbClr val="FF0000"/>
              </a:solidFill>
              <a:ln>
                <a:solidFill>
                  <a:schemeClr val="tx1"/>
                </a:solidFill>
              </a:ln>
            </c:spPr>
          </c:marker>
          <c:errBars>
            <c:errDir val="x"/>
            <c:errBarType val="both"/>
            <c:errValType val="stdErr"/>
            <c:noEndCap val="0"/>
          </c:errBars>
          <c:errBars>
            <c:errDir val="y"/>
            <c:errBarType val="both"/>
            <c:errValType val="stdErr"/>
            <c:noEndCap val="0"/>
          </c:errBars>
          <c:xVal>
            <c:numRef>
              <c:f>ContactFinal!$E$99:$E$105</c:f>
              <c:numCache>
                <c:formatCode>General</c:formatCode>
                <c:ptCount val="7"/>
                <c:pt idx="0">
                  <c:v>98.036785714285713</c:v>
                </c:pt>
                <c:pt idx="1">
                  <c:v>116.26889999999999</c:v>
                </c:pt>
                <c:pt idx="2">
                  <c:v>116.71285714285713</c:v>
                </c:pt>
                <c:pt idx="3">
                  <c:v>116.47857142857141</c:v>
                </c:pt>
                <c:pt idx="4">
                  <c:v>129.04666666666665</c:v>
                </c:pt>
                <c:pt idx="5">
                  <c:v>147.59714285714287</c:v>
                </c:pt>
                <c:pt idx="6">
                  <c:v>170.92404761904763</c:v>
                </c:pt>
              </c:numCache>
            </c:numRef>
          </c:xVal>
          <c:yVal>
            <c:numRef>
              <c:f>ContactFinal!$C$5:$C$11</c:f>
              <c:numCache>
                <c:formatCode>General</c:formatCode>
                <c:ptCount val="7"/>
                <c:pt idx="0">
                  <c:v>18.145</c:v>
                </c:pt>
                <c:pt idx="1">
                  <c:v>17.931999999999999</c:v>
                </c:pt>
                <c:pt idx="2">
                  <c:v>17.853999999999999</c:v>
                </c:pt>
                <c:pt idx="3">
                  <c:v>17.745000000000001</c:v>
                </c:pt>
                <c:pt idx="4">
                  <c:v>17.66</c:v>
                </c:pt>
                <c:pt idx="5">
                  <c:v>17.526</c:v>
                </c:pt>
                <c:pt idx="6">
                  <c:v>17.513999999999999</c:v>
                </c:pt>
              </c:numCache>
            </c:numRef>
          </c:yVal>
          <c:smooth val="0"/>
          <c:extLst>
            <c:ext xmlns:c16="http://schemas.microsoft.com/office/drawing/2014/chart" uri="{C3380CC4-5D6E-409C-BE32-E72D297353CC}">
              <c16:uniqueId val="{00000000-A17E-41EB-8FFF-09B3195034C2}"/>
            </c:ext>
          </c:extLst>
        </c:ser>
        <c:ser>
          <c:idx val="4"/>
          <c:order val="1"/>
          <c:tx>
            <c:v>FEM PIT 4.5 K</c:v>
          </c:tx>
          <c:spPr>
            <a:ln w="12700">
              <a:solidFill>
                <a:srgbClr val="FF0000"/>
              </a:solidFill>
            </a:ln>
          </c:spPr>
          <c:marker>
            <c:symbol val="square"/>
            <c:size val="7"/>
            <c:spPr>
              <a:solidFill>
                <a:schemeClr val="bg1"/>
              </a:solidFill>
              <a:ln>
                <a:solidFill>
                  <a:schemeClr val="tx1"/>
                </a:solidFill>
              </a:ln>
            </c:spPr>
          </c:marker>
          <c:errBars>
            <c:errDir val="y"/>
            <c:errBarType val="both"/>
            <c:errValType val="cust"/>
            <c:noEndCap val="0"/>
            <c:plus>
              <c:numRef>
                <c:f>ContactFinal!$D$59:$D$62</c:f>
                <c:numCache>
                  <c:formatCode>General</c:formatCode>
                  <c:ptCount val="4"/>
                  <c:pt idx="0">
                    <c:v>0.25</c:v>
                  </c:pt>
                  <c:pt idx="1">
                    <c:v>0.25</c:v>
                  </c:pt>
                  <c:pt idx="2">
                    <c:v>0.25</c:v>
                  </c:pt>
                  <c:pt idx="3">
                    <c:v>0.25</c:v>
                  </c:pt>
                </c:numCache>
              </c:numRef>
            </c:plus>
            <c:minus>
              <c:numRef>
                <c:f>ContactFinal!$E$59:$E$62</c:f>
                <c:numCache>
                  <c:formatCode>General</c:formatCode>
                  <c:ptCount val="4"/>
                  <c:pt idx="0">
                    <c:v>0.25</c:v>
                  </c:pt>
                  <c:pt idx="1">
                    <c:v>0.25</c:v>
                  </c:pt>
                  <c:pt idx="2">
                    <c:v>0.25</c:v>
                  </c:pt>
                  <c:pt idx="3">
                    <c:v>0.25</c:v>
                  </c:pt>
                </c:numCache>
              </c:numRef>
            </c:minus>
          </c:errBars>
          <c:xVal>
            <c:numRef>
              <c:f>ContactFinal!$B$48:$B$51</c:f>
              <c:numCache>
                <c:formatCode>0</c:formatCode>
                <c:ptCount val="4"/>
                <c:pt idx="0">
                  <c:v>110</c:v>
                </c:pt>
                <c:pt idx="1">
                  <c:v>140</c:v>
                </c:pt>
                <c:pt idx="2">
                  <c:v>170</c:v>
                </c:pt>
                <c:pt idx="3">
                  <c:v>200</c:v>
                </c:pt>
              </c:numCache>
            </c:numRef>
          </c:xVal>
          <c:yVal>
            <c:numRef>
              <c:f>ContactFinal!$C$48:$C$51</c:f>
              <c:numCache>
                <c:formatCode>General</c:formatCode>
                <c:ptCount val="4"/>
                <c:pt idx="0">
                  <c:v>18.375</c:v>
                </c:pt>
                <c:pt idx="1">
                  <c:v>18.125</c:v>
                </c:pt>
                <c:pt idx="2">
                  <c:v>18.125</c:v>
                </c:pt>
                <c:pt idx="3">
                  <c:v>17.875</c:v>
                </c:pt>
              </c:numCache>
            </c:numRef>
          </c:yVal>
          <c:smooth val="0"/>
          <c:extLst>
            <c:ext xmlns:c16="http://schemas.microsoft.com/office/drawing/2014/chart" uri="{C3380CC4-5D6E-409C-BE32-E72D297353CC}">
              <c16:uniqueId val="{00000001-A17E-41EB-8FFF-09B3195034C2}"/>
            </c:ext>
          </c:extLst>
        </c:ser>
        <c:ser>
          <c:idx val="3"/>
          <c:order val="2"/>
          <c:tx>
            <c:v>1.9 K</c:v>
          </c:tx>
          <c:spPr>
            <a:ln w="19050" cap="rnd">
              <a:solidFill>
                <a:schemeClr val="accent5">
                  <a:lumMod val="75000"/>
                </a:schemeClr>
              </a:solidFill>
              <a:round/>
            </a:ln>
            <a:effectLst/>
          </c:spPr>
          <c:marker>
            <c:symbol val="circle"/>
            <c:size val="7"/>
            <c:spPr>
              <a:solidFill>
                <a:schemeClr val="accent5">
                  <a:lumMod val="75000"/>
                </a:schemeClr>
              </a:solidFill>
              <a:ln>
                <a:solidFill>
                  <a:schemeClr val="tx1"/>
                </a:solidFill>
              </a:ln>
            </c:spPr>
          </c:marker>
          <c:dPt>
            <c:idx val="0"/>
            <c:marker>
              <c:spPr>
                <a:solidFill>
                  <a:srgbClr val="FFFF00"/>
                </a:solidFill>
                <a:ln>
                  <a:solidFill>
                    <a:schemeClr val="tx1"/>
                  </a:solidFill>
                </a:ln>
              </c:spPr>
            </c:marker>
            <c:bubble3D val="0"/>
            <c:extLst>
              <c:ext xmlns:c16="http://schemas.microsoft.com/office/drawing/2014/chart" uri="{C3380CC4-5D6E-409C-BE32-E72D297353CC}">
                <c16:uniqueId val="{00000002-A17E-41EB-8FFF-09B3195034C2}"/>
              </c:ext>
            </c:extLst>
          </c:dPt>
          <c:dPt>
            <c:idx val="1"/>
            <c:marker>
              <c:spPr>
                <a:solidFill>
                  <a:schemeClr val="accent6"/>
                </a:solidFill>
                <a:ln>
                  <a:solidFill>
                    <a:schemeClr val="tx1"/>
                  </a:solidFill>
                </a:ln>
              </c:spPr>
            </c:marker>
            <c:bubble3D val="0"/>
            <c:extLst>
              <c:ext xmlns:c16="http://schemas.microsoft.com/office/drawing/2014/chart" uri="{C3380CC4-5D6E-409C-BE32-E72D297353CC}">
                <c16:uniqueId val="{00000003-A17E-41EB-8FFF-09B3195034C2}"/>
              </c:ext>
            </c:extLst>
          </c:dPt>
          <c:errBars>
            <c:errDir val="x"/>
            <c:errBarType val="both"/>
            <c:errValType val="stdErr"/>
            <c:noEndCap val="0"/>
          </c:errBars>
          <c:errBars>
            <c:errDir val="y"/>
            <c:errBarType val="both"/>
            <c:errValType val="stdErr"/>
            <c:noEndCap val="0"/>
          </c:errBars>
          <c:xVal>
            <c:numRef>
              <c:f>ContactFinal!$E$100:$E$105</c:f>
              <c:numCache>
                <c:formatCode>General</c:formatCode>
                <c:ptCount val="6"/>
                <c:pt idx="0">
                  <c:v>116.26889999999999</c:v>
                </c:pt>
                <c:pt idx="1">
                  <c:v>116.71285714285713</c:v>
                </c:pt>
                <c:pt idx="2">
                  <c:v>116.47857142857141</c:v>
                </c:pt>
                <c:pt idx="3">
                  <c:v>129.04666666666665</c:v>
                </c:pt>
                <c:pt idx="4">
                  <c:v>147.59714285714287</c:v>
                </c:pt>
                <c:pt idx="5">
                  <c:v>170.92404761904763</c:v>
                </c:pt>
              </c:numCache>
            </c:numRef>
          </c:xVal>
          <c:yVal>
            <c:numRef>
              <c:f>ContactFinal!$N$6:$N$11</c:f>
              <c:numCache>
                <c:formatCode>General</c:formatCode>
                <c:ptCount val="6"/>
                <c:pt idx="0">
                  <c:v>19.37</c:v>
                </c:pt>
                <c:pt idx="1">
                  <c:v>19.274000000000001</c:v>
                </c:pt>
                <c:pt idx="2">
                  <c:v>19.234999999999999</c:v>
                </c:pt>
                <c:pt idx="3">
                  <c:v>19.25</c:v>
                </c:pt>
                <c:pt idx="4">
                  <c:v>19.148</c:v>
                </c:pt>
                <c:pt idx="5">
                  <c:v>18.896999999999998</c:v>
                </c:pt>
              </c:numCache>
            </c:numRef>
          </c:yVal>
          <c:smooth val="0"/>
          <c:extLst>
            <c:ext xmlns:c16="http://schemas.microsoft.com/office/drawing/2014/chart" uri="{C3380CC4-5D6E-409C-BE32-E72D297353CC}">
              <c16:uniqueId val="{00000004-A17E-41EB-8FFF-09B3195034C2}"/>
            </c:ext>
          </c:extLst>
        </c:ser>
        <c:ser>
          <c:idx val="5"/>
          <c:order val="3"/>
          <c:tx>
            <c:v>FEM PIT 1.9 K</c:v>
          </c:tx>
          <c:spPr>
            <a:ln w="12700">
              <a:solidFill>
                <a:schemeClr val="accent5">
                  <a:lumMod val="75000"/>
                </a:schemeClr>
              </a:solidFill>
            </a:ln>
          </c:spPr>
          <c:marker>
            <c:symbol val="circle"/>
            <c:size val="7"/>
            <c:spPr>
              <a:solidFill>
                <a:schemeClr val="bg1"/>
              </a:solidFill>
              <a:ln>
                <a:solidFill>
                  <a:schemeClr val="tx1"/>
                </a:solidFill>
              </a:ln>
            </c:spPr>
          </c:marker>
          <c:errBars>
            <c:errDir val="y"/>
            <c:errBarType val="both"/>
            <c:errValType val="cust"/>
            <c:noEndCap val="0"/>
            <c:plus>
              <c:numRef>
                <c:f>ContactFinal!$E$59:$E$62</c:f>
                <c:numCache>
                  <c:formatCode>General</c:formatCode>
                  <c:ptCount val="4"/>
                  <c:pt idx="0">
                    <c:v>0.25</c:v>
                  </c:pt>
                  <c:pt idx="1">
                    <c:v>0.25</c:v>
                  </c:pt>
                  <c:pt idx="2">
                    <c:v>0.25</c:v>
                  </c:pt>
                  <c:pt idx="3">
                    <c:v>0.25</c:v>
                  </c:pt>
                </c:numCache>
              </c:numRef>
            </c:plus>
            <c:minus>
              <c:numRef>
                <c:f>ContactFinal!$D$59:$D$62</c:f>
                <c:numCache>
                  <c:formatCode>General</c:formatCode>
                  <c:ptCount val="4"/>
                  <c:pt idx="0">
                    <c:v>0.25</c:v>
                  </c:pt>
                  <c:pt idx="1">
                    <c:v>0.25</c:v>
                  </c:pt>
                  <c:pt idx="2">
                    <c:v>0.25</c:v>
                  </c:pt>
                  <c:pt idx="3">
                    <c:v>0.25</c:v>
                  </c:pt>
                </c:numCache>
              </c:numRef>
            </c:minus>
          </c:errBars>
          <c:xVal>
            <c:numRef>
              <c:f>(ContactFinal!$B$59,ContactFinal!$B$62)</c:f>
              <c:numCache>
                <c:formatCode>0</c:formatCode>
                <c:ptCount val="2"/>
                <c:pt idx="0">
                  <c:v>110</c:v>
                </c:pt>
                <c:pt idx="1">
                  <c:v>200</c:v>
                </c:pt>
              </c:numCache>
            </c:numRef>
          </c:xVal>
          <c:yVal>
            <c:numRef>
              <c:f>(ContactFinal!$C$59,ContactFinal!$C$62)</c:f>
              <c:numCache>
                <c:formatCode>General</c:formatCode>
                <c:ptCount val="2"/>
                <c:pt idx="0">
                  <c:v>19.875</c:v>
                </c:pt>
                <c:pt idx="1">
                  <c:v>19.625</c:v>
                </c:pt>
              </c:numCache>
            </c:numRef>
          </c:yVal>
          <c:smooth val="0"/>
          <c:extLst>
            <c:ext xmlns:c16="http://schemas.microsoft.com/office/drawing/2014/chart" uri="{C3380CC4-5D6E-409C-BE32-E72D297353CC}">
              <c16:uniqueId val="{00000005-A17E-41EB-8FFF-09B3195034C2}"/>
            </c:ext>
          </c:extLst>
        </c:ser>
        <c:ser>
          <c:idx val="0"/>
          <c:order val="4"/>
          <c:tx>
            <c:v>Short sample limit 4.5 K</c:v>
          </c:tx>
          <c:spPr>
            <a:ln w="12700">
              <a:solidFill>
                <a:srgbClr val="FF0000"/>
              </a:solidFill>
              <a:prstDash val="dash"/>
            </a:ln>
          </c:spPr>
          <c:marker>
            <c:symbol val="none"/>
          </c:marker>
          <c:xVal>
            <c:numRef>
              <c:f>ContactFinal!$X$24:$X$25</c:f>
              <c:numCache>
                <c:formatCode>General</c:formatCode>
                <c:ptCount val="2"/>
                <c:pt idx="0">
                  <c:v>0</c:v>
                </c:pt>
                <c:pt idx="1">
                  <c:v>210</c:v>
                </c:pt>
              </c:numCache>
            </c:numRef>
          </c:xVal>
          <c:yVal>
            <c:numRef>
              <c:f>ContactFinal!$Y$24:$Y$25</c:f>
              <c:numCache>
                <c:formatCode>General</c:formatCode>
                <c:ptCount val="2"/>
                <c:pt idx="0">
                  <c:v>18.649999999999999</c:v>
                </c:pt>
                <c:pt idx="1">
                  <c:v>18.649999999999999</c:v>
                </c:pt>
              </c:numCache>
            </c:numRef>
          </c:yVal>
          <c:smooth val="0"/>
          <c:extLst>
            <c:ext xmlns:c16="http://schemas.microsoft.com/office/drawing/2014/chart" uri="{C3380CC4-5D6E-409C-BE32-E72D297353CC}">
              <c16:uniqueId val="{00000006-A17E-41EB-8FFF-09B3195034C2}"/>
            </c:ext>
          </c:extLst>
        </c:ser>
        <c:ser>
          <c:idx val="1"/>
          <c:order val="5"/>
          <c:tx>
            <c:v>Short sample limit 1.9 K</c:v>
          </c:tx>
          <c:spPr>
            <a:ln w="12700">
              <a:solidFill>
                <a:srgbClr val="002060"/>
              </a:solidFill>
              <a:prstDash val="dash"/>
            </a:ln>
          </c:spPr>
          <c:marker>
            <c:symbol val="none"/>
          </c:marker>
          <c:xVal>
            <c:numRef>
              <c:f>ContactFinal!$X$16:$X$17</c:f>
              <c:numCache>
                <c:formatCode>General</c:formatCode>
                <c:ptCount val="2"/>
                <c:pt idx="0">
                  <c:v>0</c:v>
                </c:pt>
                <c:pt idx="1">
                  <c:v>210</c:v>
                </c:pt>
              </c:numCache>
            </c:numRef>
          </c:xVal>
          <c:yVal>
            <c:numRef>
              <c:f>ContactFinal!$Y$16:$Y$17</c:f>
              <c:numCache>
                <c:formatCode>General</c:formatCode>
                <c:ptCount val="2"/>
                <c:pt idx="0">
                  <c:v>20.5</c:v>
                </c:pt>
                <c:pt idx="1">
                  <c:v>20.5</c:v>
                </c:pt>
              </c:numCache>
            </c:numRef>
          </c:yVal>
          <c:smooth val="0"/>
          <c:extLst>
            <c:ext xmlns:c16="http://schemas.microsoft.com/office/drawing/2014/chart" uri="{C3380CC4-5D6E-409C-BE32-E72D297353CC}">
              <c16:uniqueId val="{00000007-A17E-41EB-8FFF-09B3195034C2}"/>
            </c:ext>
          </c:extLst>
        </c:ser>
        <c:dLbls>
          <c:showLegendKey val="0"/>
          <c:showVal val="0"/>
          <c:showCatName val="0"/>
          <c:showSerName val="0"/>
          <c:showPercent val="0"/>
          <c:showBubbleSize val="0"/>
        </c:dLbls>
        <c:axId val="388059199"/>
        <c:axId val="388059615"/>
      </c:scatterChart>
      <c:valAx>
        <c:axId val="388059199"/>
        <c:scaling>
          <c:orientation val="minMax"/>
          <c:max val="210"/>
          <c:min val="90"/>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dirty="0"/>
                  <a:t>Estimated pre-load at </a:t>
                </a:r>
                <a:r>
                  <a:rPr lang="en-GB" dirty="0" smtClean="0"/>
                  <a:t>cryogenic temperature </a:t>
                </a:r>
                <a:r>
                  <a:rPr lang="en-GB" dirty="0"/>
                  <a:t>[MPa]</a:t>
                </a:r>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615"/>
        <c:crosses val="autoZero"/>
        <c:crossBetween val="midCat"/>
      </c:valAx>
      <c:valAx>
        <c:axId val="388059615"/>
        <c:scaling>
          <c:orientation val="minMax"/>
          <c:max val="21"/>
          <c:min val="12"/>
        </c:scaling>
        <c:delete val="0"/>
        <c:axPos val="l"/>
        <c:majorGridlines>
          <c:spPr>
            <a:ln w="9525" cap="flat" cmpd="sng" algn="ctr">
              <a:solidFill>
                <a:schemeClr val="tx1">
                  <a:lumMod val="15000"/>
                  <a:lumOff val="85000"/>
                </a:schemeClr>
              </a:solidFill>
              <a:round/>
            </a:ln>
            <a:effectLst/>
          </c:spPr>
        </c:majorGridlines>
        <c:title>
          <c:tx>
            <c:rich>
              <a:bodyPr/>
              <a:lstStyle/>
              <a:p>
                <a:pPr>
                  <a:defRPr sz="1400"/>
                </a:pPr>
                <a:r>
                  <a:rPr lang="en-GB" sz="1400" dirty="0" err="1" smtClean="0"/>
                  <a:t>I</a:t>
                </a:r>
                <a:r>
                  <a:rPr lang="en-GB" sz="1400" baseline="-25000" dirty="0" err="1" smtClean="0"/>
                  <a:t>limit</a:t>
                </a:r>
                <a:endParaRPr lang="en-GB" sz="1400" baseline="0" dirty="0"/>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199"/>
        <c:crosses val="autoZero"/>
        <c:crossBetween val="midCat"/>
      </c:valAx>
    </c:plotArea>
    <c:legend>
      <c:legendPos val="r"/>
      <c:layout>
        <c:manualLayout>
          <c:xMode val="edge"/>
          <c:yMode val="edge"/>
          <c:x val="0.16278088585669592"/>
          <c:y val="0.52388635099544312"/>
          <c:w val="0.74015103294489892"/>
          <c:h val="0.21532606767660786"/>
        </c:manualLayout>
      </c:layout>
      <c:overlay val="1"/>
      <c:spPr>
        <a:solidFill>
          <a:schemeClr val="bg1"/>
        </a:solidFill>
        <a:ln>
          <a:solidFill>
            <a:schemeClr val="tx1"/>
          </a:solidFill>
        </a:ln>
      </c:spPr>
    </c:legend>
    <c:plotVisOnly val="1"/>
    <c:dispBlanksAs val="span"/>
    <c:showDLblsOverMax val="0"/>
    <c:extLst/>
  </c:chart>
  <c:spPr>
    <a:ln>
      <a:noFill/>
    </a:ln>
  </c:spPr>
  <c:txPr>
    <a:bodyPr/>
    <a:lstStyle/>
    <a:p>
      <a:pPr>
        <a:defRPr>
          <a:solidFill>
            <a:sysClr val="windowText" lastClr="000000"/>
          </a:solidFill>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3"/>
          <c:order val="0"/>
          <c:tx>
            <c:v>C-WASP FEM: 0.85 mm PIT strand in 1.15 mm groove / Unload</c:v>
          </c:tx>
          <c:spPr>
            <a:ln>
              <a:solidFill>
                <a:schemeClr val="tx1"/>
              </a:solidFill>
            </a:ln>
          </c:spPr>
          <c:marker>
            <c:symbol val="square"/>
            <c:size val="7"/>
            <c:spPr>
              <a:solidFill>
                <a:srgbClr val="00B050"/>
              </a:solidFill>
              <a:ln>
                <a:solidFill>
                  <a:schemeClr val="tx1"/>
                </a:solidFill>
              </a:ln>
            </c:spPr>
          </c:marker>
          <c:xVal>
            <c:numRef>
              <c:f>Wire_Normalization!$G$14:$G$47</c:f>
              <c:numCache>
                <c:formatCode>0.00</c:formatCode>
                <c:ptCount val="34"/>
                <c:pt idx="0">
                  <c:v>0</c:v>
                </c:pt>
                <c:pt idx="1">
                  <c:v>0</c:v>
                </c:pt>
                <c:pt idx="2">
                  <c:v>7.8667377731148296</c:v>
                </c:pt>
                <c:pt idx="3">
                  <c:v>15.733529847491599</c:v>
                </c:pt>
                <c:pt idx="4">
                  <c:v>23.600163138539699</c:v>
                </c:pt>
                <c:pt idx="5">
                  <c:v>31.469236031306</c:v>
                </c:pt>
                <c:pt idx="6">
                  <c:v>40.0869392613968</c:v>
                </c:pt>
                <c:pt idx="7">
                  <c:v>49.929391584661303</c:v>
                </c:pt>
                <c:pt idx="8">
                  <c:v>59.769348533138803</c:v>
                </c:pt>
                <c:pt idx="9">
                  <c:v>69.539690533446304</c:v>
                </c:pt>
                <c:pt idx="10">
                  <c:v>79.249150010117006</c:v>
                </c:pt>
                <c:pt idx="11">
                  <c:v>88.906592264454702</c:v>
                </c:pt>
                <c:pt idx="12">
                  <c:v>98.524010361615197</c:v>
                </c:pt>
                <c:pt idx="13">
                  <c:v>108.10944864907501</c:v>
                </c:pt>
                <c:pt idx="14">
                  <c:v>117.668713910962</c:v>
                </c:pt>
                <c:pt idx="15">
                  <c:v>127.20624459302201</c:v>
                </c:pt>
                <c:pt idx="16">
                  <c:v>136.72549573490801</c:v>
                </c:pt>
                <c:pt idx="17">
                  <c:v>146.22927445208299</c:v>
                </c:pt>
                <c:pt idx="18">
                  <c:v>155.71985411801001</c:v>
                </c:pt>
                <c:pt idx="19">
                  <c:v>165.19912377874499</c:v>
                </c:pt>
                <c:pt idx="20">
                  <c:v>174.66864816913099</c:v>
                </c:pt>
                <c:pt idx="21">
                  <c:v>184.129722718012</c:v>
                </c:pt>
                <c:pt idx="22">
                  <c:v>193.58344527304499</c:v>
                </c:pt>
                <c:pt idx="23">
                  <c:v>203.03074762406001</c:v>
                </c:pt>
                <c:pt idx="24">
                  <c:v>212.47241033599599</c:v>
                </c:pt>
                <c:pt idx="25">
                  <c:v>221.90912794875399</c:v>
                </c:pt>
                <c:pt idx="26">
                  <c:v>231.34148388982399</c:v>
                </c:pt>
                <c:pt idx="27">
                  <c:v>240.770006565465</c:v>
                </c:pt>
                <c:pt idx="28">
                  <c:v>250.195144698478</c:v>
                </c:pt>
                <c:pt idx="29">
                  <c:v>259.61731173152998</c:v>
                </c:pt>
                <c:pt idx="30">
                  <c:v>269.03685325688298</c:v>
                </c:pt>
                <c:pt idx="31">
                  <c:v>278.454085215975</c:v>
                </c:pt>
                <c:pt idx="32">
                  <c:v>287.86927715698403</c:v>
                </c:pt>
                <c:pt idx="33">
                  <c:v>297.37759151777402</c:v>
                </c:pt>
              </c:numCache>
            </c:numRef>
          </c:xVal>
          <c:yVal>
            <c:numRef>
              <c:f>Wire_Normalization!$H$14:$H$47</c:f>
              <c:numCache>
                <c:formatCode>0.00</c:formatCode>
                <c:ptCount val="34"/>
                <c:pt idx="0">
                  <c:v>1</c:v>
                </c:pt>
                <c:pt idx="1">
                  <c:v>1</c:v>
                </c:pt>
                <c:pt idx="2">
                  <c:v>1.0000268251356137</c:v>
                </c:pt>
                <c:pt idx="3">
                  <c:v>1.0000305189213521</c:v>
                </c:pt>
                <c:pt idx="4">
                  <c:v>1.0000119031058101</c:v>
                </c:pt>
                <c:pt idx="5">
                  <c:v>0.99996680261190052</c:v>
                </c:pt>
                <c:pt idx="6">
                  <c:v>0.99987682982967896</c:v>
                </c:pt>
                <c:pt idx="7">
                  <c:v>0.99969899030203013</c:v>
                </c:pt>
                <c:pt idx="8">
                  <c:v>0.99940250129538666</c:v>
                </c:pt>
                <c:pt idx="9">
                  <c:v>0.99894232946858952</c:v>
                </c:pt>
                <c:pt idx="10">
                  <c:v>0.99826272317601794</c:v>
                </c:pt>
                <c:pt idx="11">
                  <c:v>0.99730053592710566</c:v>
                </c:pt>
                <c:pt idx="12">
                  <c:v>0.99598537170152801</c:v>
                </c:pt>
                <c:pt idx="13">
                  <c:v>0.99424182200871825</c:v>
                </c:pt>
                <c:pt idx="14">
                  <c:v>0.9919907076520722</c:v>
                </c:pt>
                <c:pt idx="15">
                  <c:v>0.98914839691717094</c:v>
                </c:pt>
                <c:pt idx="16">
                  <c:v>0.98563052376907234</c:v>
                </c:pt>
                <c:pt idx="17">
                  <c:v>0.98135146638325788</c:v>
                </c:pt>
                <c:pt idx="18">
                  <c:v>0.97622627530663886</c:v>
                </c:pt>
                <c:pt idx="19">
                  <c:v>0.9701705836239114</c:v>
                </c:pt>
                <c:pt idx="20">
                  <c:v>0.96310322169200668</c:v>
                </c:pt>
                <c:pt idx="21">
                  <c:v>0.9549458959891024</c:v>
                </c:pt>
                <c:pt idx="22">
                  <c:v>0.9456266106220651</c:v>
                </c:pt>
                <c:pt idx="23">
                  <c:v>0.935074433695808</c:v>
                </c:pt>
                <c:pt idx="24">
                  <c:v>0.92322718265825054</c:v>
                </c:pt>
                <c:pt idx="25">
                  <c:v>0.91003011127413802</c:v>
                </c:pt>
                <c:pt idx="26">
                  <c:v>0.8954330689492106</c:v>
                </c:pt>
                <c:pt idx="27">
                  <c:v>0.87939589613411839</c:v>
                </c:pt>
                <c:pt idx="28">
                  <c:v>0.86188564500611498</c:v>
                </c:pt>
                <c:pt idx="29">
                  <c:v>0.84287385990693464</c:v>
                </c:pt>
                <c:pt idx="30">
                  <c:v>0.82235426374263765</c:v>
                </c:pt>
                <c:pt idx="31">
                  <c:v>0.80030809923758661</c:v>
                </c:pt>
                <c:pt idx="32">
                  <c:v>0.77675299054025881</c:v>
                </c:pt>
                <c:pt idx="33">
                  <c:v>0.75143322312026717</c:v>
                </c:pt>
              </c:numCache>
            </c:numRef>
          </c:yVal>
          <c:smooth val="0"/>
          <c:extLst>
            <c:ext xmlns:c16="http://schemas.microsoft.com/office/drawing/2014/chart" uri="{C3380CC4-5D6E-409C-BE32-E72D297353CC}">
              <c16:uniqueId val="{00000000-F73A-452F-81D9-C75379CE868A}"/>
            </c:ext>
          </c:extLst>
        </c:ser>
        <c:ser>
          <c:idx val="4"/>
          <c:order val="1"/>
          <c:tx>
            <c:v>Magnet FEM: limiting strand (200 MPa pre-load)</c:v>
          </c:tx>
          <c:marker>
            <c:symbol val="none"/>
          </c:marker>
          <c:xVal>
            <c:numRef>
              <c:f>Wire_Normalization!$J$5:$J$6</c:f>
              <c:numCache>
                <c:formatCode>General</c:formatCode>
                <c:ptCount val="2"/>
                <c:pt idx="0">
                  <c:v>227</c:v>
                </c:pt>
                <c:pt idx="1">
                  <c:v>227</c:v>
                </c:pt>
              </c:numCache>
            </c:numRef>
          </c:xVal>
          <c:yVal>
            <c:numRef>
              <c:f>Wire_Normalization!$K$5:$K$6</c:f>
              <c:numCache>
                <c:formatCode>General</c:formatCode>
                <c:ptCount val="2"/>
                <c:pt idx="0">
                  <c:v>1.1000000000000001</c:v>
                </c:pt>
                <c:pt idx="1">
                  <c:v>0.5</c:v>
                </c:pt>
              </c:numCache>
            </c:numRef>
          </c:yVal>
          <c:smooth val="0"/>
          <c:extLst>
            <c:ext xmlns:c16="http://schemas.microsoft.com/office/drawing/2014/chart" uri="{C3380CC4-5D6E-409C-BE32-E72D297353CC}">
              <c16:uniqueId val="{00000001-F73A-452F-81D9-C75379CE868A}"/>
            </c:ext>
          </c:extLst>
        </c:ser>
        <c:ser>
          <c:idx val="5"/>
          <c:order val="2"/>
          <c:tx>
            <c:v>C-WASP FEM: 0.85 mm PIT strand in 1 mm groove / Unload</c:v>
          </c:tx>
          <c:spPr>
            <a:ln>
              <a:solidFill>
                <a:srgbClr val="0070C0"/>
              </a:solidFill>
            </a:ln>
          </c:spPr>
          <c:marker>
            <c:symbol val="square"/>
            <c:size val="7"/>
            <c:spPr>
              <a:solidFill>
                <a:srgbClr val="0070C0"/>
              </a:solidFill>
              <a:ln>
                <a:solidFill>
                  <a:sysClr val="windowText" lastClr="000000"/>
                </a:solidFill>
              </a:ln>
            </c:spPr>
          </c:marker>
          <c:xVal>
            <c:numRef>
              <c:f>Wire_Normalization!$P$14:$P$47</c:f>
              <c:numCache>
                <c:formatCode>0.00</c:formatCode>
                <c:ptCount val="34"/>
                <c:pt idx="0">
                  <c:v>0</c:v>
                </c:pt>
                <c:pt idx="1">
                  <c:v>0</c:v>
                </c:pt>
                <c:pt idx="2">
                  <c:v>7.3827766624348703</c:v>
                </c:pt>
                <c:pt idx="3">
                  <c:v>14.765569205593801</c:v>
                </c:pt>
                <c:pt idx="4">
                  <c:v>22.148358566554698</c:v>
                </c:pt>
                <c:pt idx="5">
                  <c:v>29.532236002718701</c:v>
                </c:pt>
                <c:pt idx="6">
                  <c:v>36.944748056318701</c:v>
                </c:pt>
                <c:pt idx="7">
                  <c:v>45.302656534380397</c:v>
                </c:pt>
                <c:pt idx="8">
                  <c:v>54.237530574874803</c:v>
                </c:pt>
                <c:pt idx="9">
                  <c:v>63.438677761913802</c:v>
                </c:pt>
                <c:pt idx="10">
                  <c:v>72.689003046234902</c:v>
                </c:pt>
                <c:pt idx="11">
                  <c:v>81.902318230889506</c:v>
                </c:pt>
                <c:pt idx="12">
                  <c:v>91.080499790822898</c:v>
                </c:pt>
                <c:pt idx="13">
                  <c:v>100.23046639207</c:v>
                </c:pt>
                <c:pt idx="14">
                  <c:v>109.35687089094699</c:v>
                </c:pt>
                <c:pt idx="15">
                  <c:v>118.463025167678</c:v>
                </c:pt>
                <c:pt idx="16">
                  <c:v>127.551176111305</c:v>
                </c:pt>
                <c:pt idx="17">
                  <c:v>136.62293319049201</c:v>
                </c:pt>
                <c:pt idx="18">
                  <c:v>145.67961589414799</c:v>
                </c:pt>
                <c:pt idx="19">
                  <c:v>154.72244816384</c:v>
                </c:pt>
                <c:pt idx="20">
                  <c:v>163.75260448541701</c:v>
                </c:pt>
                <c:pt idx="21">
                  <c:v>172.77124127928801</c:v>
                </c:pt>
                <c:pt idx="22">
                  <c:v>181.77946440607599</c:v>
                </c:pt>
                <c:pt idx="23">
                  <c:v>190.778335298954</c:v>
                </c:pt>
                <c:pt idx="24">
                  <c:v>199.76880883699499</c:v>
                </c:pt>
                <c:pt idx="25">
                  <c:v>208.751771841703</c:v>
                </c:pt>
                <c:pt idx="26">
                  <c:v>217.72802988248901</c:v>
                </c:pt>
                <c:pt idx="27">
                  <c:v>226.698293101785</c:v>
                </c:pt>
                <c:pt idx="28">
                  <c:v>235.663214262097</c:v>
                </c:pt>
                <c:pt idx="29">
                  <c:v>244.623373610572</c:v>
                </c:pt>
                <c:pt idx="30">
                  <c:v>253.57928711379299</c:v>
                </c:pt>
                <c:pt idx="31">
                  <c:v>262.53142093215598</c:v>
                </c:pt>
                <c:pt idx="32">
                  <c:v>271.48018645680202</c:v>
                </c:pt>
                <c:pt idx="33">
                  <c:v>280.51014905143097</c:v>
                </c:pt>
              </c:numCache>
            </c:numRef>
          </c:xVal>
          <c:yVal>
            <c:numRef>
              <c:f>Wire_Normalization!$Q$14:$Q$47</c:f>
              <c:numCache>
                <c:formatCode>0.00</c:formatCode>
                <c:ptCount val="34"/>
                <c:pt idx="0">
                  <c:v>1</c:v>
                </c:pt>
                <c:pt idx="1">
                  <c:v>1</c:v>
                </c:pt>
                <c:pt idx="2">
                  <c:v>1.0000256071652853</c:v>
                </c:pt>
                <c:pt idx="3">
                  <c:v>1.0000307423459751</c:v>
                </c:pt>
                <c:pt idx="4">
                  <c:v>1.0000164149453334</c:v>
                </c:pt>
                <c:pt idx="5">
                  <c:v>0.99997977147556083</c:v>
                </c:pt>
                <c:pt idx="6">
                  <c:v>0.99991385070239813</c:v>
                </c:pt>
                <c:pt idx="7">
                  <c:v>0.99979235051058868</c:v>
                </c:pt>
                <c:pt idx="8">
                  <c:v>0.99958442031229477</c:v>
                </c:pt>
                <c:pt idx="9">
                  <c:v>0.99925077794204686</c:v>
                </c:pt>
                <c:pt idx="10">
                  <c:v>0.99874894579219997</c:v>
                </c:pt>
                <c:pt idx="11">
                  <c:v>0.99803007560029555</c:v>
                </c:pt>
                <c:pt idx="12">
                  <c:v>0.99703722679077589</c:v>
                </c:pt>
                <c:pt idx="13">
                  <c:v>0.99570847850985156</c:v>
                </c:pt>
                <c:pt idx="14">
                  <c:v>0.99397663014173554</c:v>
                </c:pt>
                <c:pt idx="15">
                  <c:v>0.99177251618704632</c:v>
                </c:pt>
                <c:pt idx="16">
                  <c:v>0.98902412670802375</c:v>
                </c:pt>
                <c:pt idx="17">
                  <c:v>0.98565770831660815</c:v>
                </c:pt>
                <c:pt idx="18">
                  <c:v>0.98160017801372235</c:v>
                </c:pt>
                <c:pt idx="19">
                  <c:v>0.97677871087567725</c:v>
                </c:pt>
                <c:pt idx="20">
                  <c:v>0.97112215928737833</c:v>
                </c:pt>
                <c:pt idx="21">
                  <c:v>0.96456012893601994</c:v>
                </c:pt>
                <c:pt idx="22">
                  <c:v>0.95702573079330477</c:v>
                </c:pt>
                <c:pt idx="23">
                  <c:v>0.9484557451334733</c:v>
                </c:pt>
                <c:pt idx="24">
                  <c:v>0.93878944986221857</c:v>
                </c:pt>
                <c:pt idx="25">
                  <c:v>0.92797491475603167</c:v>
                </c:pt>
                <c:pt idx="26">
                  <c:v>0.91595850789826205</c:v>
                </c:pt>
                <c:pt idx="27">
                  <c:v>0.90270053351602231</c:v>
                </c:pt>
                <c:pt idx="28">
                  <c:v>0.88815875659787225</c:v>
                </c:pt>
                <c:pt idx="29">
                  <c:v>0.87230509446334958</c:v>
                </c:pt>
                <c:pt idx="30">
                  <c:v>0.85511312260592598</c:v>
                </c:pt>
                <c:pt idx="31">
                  <c:v>0.83656645812860275</c:v>
                </c:pt>
                <c:pt idx="32">
                  <c:v>0.81665217457217254</c:v>
                </c:pt>
                <c:pt idx="33">
                  <c:v>0.79515867757285819</c:v>
                </c:pt>
              </c:numCache>
            </c:numRef>
          </c:yVal>
          <c:smooth val="0"/>
          <c:extLst>
            <c:ext xmlns:c16="http://schemas.microsoft.com/office/drawing/2014/chart" uri="{C3380CC4-5D6E-409C-BE32-E72D297353CC}">
              <c16:uniqueId val="{00000002-F73A-452F-81D9-C75379CE868A}"/>
            </c:ext>
          </c:extLst>
        </c:ser>
        <c:dLbls>
          <c:showLegendKey val="0"/>
          <c:showVal val="0"/>
          <c:showCatName val="0"/>
          <c:showSerName val="0"/>
          <c:showPercent val="0"/>
          <c:showBubbleSize val="0"/>
        </c:dLbls>
        <c:axId val="388059199"/>
        <c:axId val="388059615"/>
        <c:extLst/>
      </c:scatterChart>
      <c:valAx>
        <c:axId val="388059199"/>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marL="0" marR="0" lvl="0" indent="0" algn="ctr" defTabSz="914400" rtl="0" eaLnBrk="1" fontAlgn="auto" latinLnBrk="0" hangingPunct="1">
                  <a:lnSpc>
                    <a:spcPct val="100000"/>
                  </a:lnSpc>
                  <a:spcBef>
                    <a:spcPts val="0"/>
                  </a:spcBef>
                  <a:spcAft>
                    <a:spcPts val="0"/>
                  </a:spcAft>
                  <a:buClrTx/>
                  <a:buSzTx/>
                  <a:buFontTx/>
                  <a:buNone/>
                  <a:tabLst/>
                  <a:defRPr sz="1100" b="1" i="0" u="none" strike="noStrike" kern="1200" baseline="0">
                    <a:solidFill>
                      <a:sysClr val="windowText" lastClr="000000"/>
                    </a:solidFill>
                    <a:latin typeface="+mn-lt"/>
                    <a:ea typeface="+mn-ea"/>
                    <a:cs typeface="+mn-cs"/>
                  </a:defRPr>
                </a:pPr>
                <a:r>
                  <a:rPr lang="en-GB" sz="1100" b="1" i="0" baseline="0" dirty="0">
                    <a:effectLst/>
                  </a:rPr>
                  <a:t>Average transverse stress on Nb</a:t>
                </a:r>
                <a:r>
                  <a:rPr lang="en-GB" sz="1100" b="1" i="0" baseline="-25000" dirty="0">
                    <a:effectLst/>
                  </a:rPr>
                  <a:t>3</a:t>
                </a:r>
                <a:r>
                  <a:rPr lang="en-GB" sz="1100" b="1" i="0" baseline="0" dirty="0">
                    <a:effectLst/>
                  </a:rPr>
                  <a:t>Sn region [MPa</a:t>
                </a:r>
                <a:r>
                  <a:rPr lang="en-GB" sz="1100" b="1" i="0" baseline="0" dirty="0" smtClean="0">
                    <a:effectLst/>
                  </a:rPr>
                  <a:t>]</a:t>
                </a:r>
                <a:endParaRPr lang="en-GB" sz="1100" dirty="0">
                  <a:effectLst/>
                </a:endParaRPr>
              </a:p>
            </c:rich>
          </c:tx>
          <c:layout>
            <c:manualLayout>
              <c:xMode val="edge"/>
              <c:yMode val="edge"/>
              <c:x val="0.2063372298083114"/>
              <c:y val="0.91596458499025379"/>
            </c:manualLayout>
          </c:layout>
          <c:overlay val="0"/>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615"/>
        <c:crosses val="autoZero"/>
        <c:crossBetween val="midCat"/>
      </c:valAx>
      <c:valAx>
        <c:axId val="388059615"/>
        <c:scaling>
          <c:orientation val="minMax"/>
          <c:max val="1.1000000000000001"/>
          <c:min val="0.5"/>
        </c:scaling>
        <c:delete val="0"/>
        <c:axPos val="l"/>
        <c:majorGridlines>
          <c:spPr>
            <a:ln w="9525" cap="flat" cmpd="sng" algn="ctr">
              <a:solidFill>
                <a:schemeClr val="tx1">
                  <a:lumMod val="15000"/>
                  <a:lumOff val="85000"/>
                </a:schemeClr>
              </a:solidFill>
              <a:round/>
            </a:ln>
            <a:effectLst/>
          </c:spPr>
        </c:majorGridlines>
        <c:title>
          <c:tx>
            <c:rich>
              <a:bodyPr/>
              <a:lstStyle/>
              <a:p>
                <a:pPr>
                  <a:defRPr sz="1050"/>
                </a:pPr>
                <a:r>
                  <a:rPr lang="en-GB" sz="1050" dirty="0" err="1"/>
                  <a:t>I</a:t>
                </a:r>
                <a:r>
                  <a:rPr lang="en-GB" sz="1050" baseline="-25000" dirty="0" err="1"/>
                  <a:t>c</a:t>
                </a:r>
                <a:r>
                  <a:rPr lang="en-GB" sz="1050" dirty="0"/>
                  <a:t> / I</a:t>
                </a:r>
                <a:r>
                  <a:rPr lang="en-GB" sz="1050" baseline="-25000" dirty="0"/>
                  <a:t>c0</a:t>
                </a:r>
              </a:p>
            </c:rich>
          </c:tx>
          <c:layout/>
          <c:overlay val="0"/>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199"/>
        <c:crosses val="autoZero"/>
        <c:crossBetween val="midCat"/>
      </c:valAx>
    </c:plotArea>
    <c:legend>
      <c:legendPos val="r"/>
      <c:layout>
        <c:manualLayout>
          <c:xMode val="edge"/>
          <c:yMode val="edge"/>
          <c:x val="0.18555331359648783"/>
          <c:y val="0.56669134841540914"/>
          <c:w val="0.72774909951846156"/>
          <c:h val="0.17561677031492703"/>
        </c:manualLayout>
      </c:layout>
      <c:overlay val="1"/>
      <c:spPr>
        <a:solidFill>
          <a:schemeClr val="bg1"/>
        </a:solidFill>
        <a:ln>
          <a:solidFill>
            <a:sysClr val="windowText" lastClr="000000"/>
          </a:solidFill>
        </a:ln>
      </c:spPr>
      <c:txPr>
        <a:bodyPr/>
        <a:lstStyle/>
        <a:p>
          <a:pPr>
            <a:defRPr sz="900"/>
          </a:pPr>
          <a:endParaRPr lang="en-US"/>
        </a:p>
      </c:txPr>
    </c:legend>
    <c:plotVisOnly val="1"/>
    <c:dispBlanksAs val="gap"/>
    <c:showDLblsOverMax val="0"/>
    <c:extLst/>
  </c:chart>
  <c:txPr>
    <a:bodyPr/>
    <a:lstStyle/>
    <a:p>
      <a:pPr>
        <a:defRPr>
          <a:solidFill>
            <a:sysClr val="windowText" lastClr="000000"/>
          </a:solidFill>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3"/>
          <c:order val="1"/>
          <c:tx>
            <c:strRef>
              <c:f>Data!$A$2</c:f>
              <c:strCache>
                <c:ptCount val="1"/>
                <c:pt idx="0">
                  <c:v>Step</c:v>
                </c:pt>
              </c:strCache>
            </c:strRef>
          </c:tx>
          <c:spPr>
            <a:ln w="19050" cap="rnd">
              <a:solidFill>
                <a:srgbClr val="FF0000"/>
              </a:solidFill>
              <a:round/>
            </a:ln>
            <a:effectLst/>
          </c:spPr>
          <c:marker>
            <c:symbol val="square"/>
            <c:size val="7"/>
            <c:spPr>
              <a:solidFill>
                <a:srgbClr val="FF0000"/>
              </a:solidFill>
              <a:ln>
                <a:solidFill>
                  <a:schemeClr val="tx1"/>
                </a:solidFill>
              </a:ln>
            </c:spPr>
          </c:marker>
          <c:xVal>
            <c:numRef>
              <c:f>Data!$A$4:$A$47</c:f>
              <c:numCache>
                <c:formatCode>General</c:formatCode>
                <c:ptCount val="44"/>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pt idx="41">
                  <c:v>220.84200000000001</c:v>
                </c:pt>
                <c:pt idx="42">
                  <c:v>220.84200000000001</c:v>
                </c:pt>
                <c:pt idx="43">
                  <c:v>220.84200000000001</c:v>
                </c:pt>
              </c:numCache>
            </c:numRef>
          </c:xVal>
          <c:yVal>
            <c:numRef>
              <c:f>Data!$B$4:$B$47</c:f>
              <c:numCache>
                <c:formatCode>General</c:formatCode>
                <c:ptCount val="44"/>
                <c:pt idx="0">
                  <c:v>0.95</c:v>
                </c:pt>
                <c:pt idx="1">
                  <c:v>0.95</c:v>
                </c:pt>
                <c:pt idx="2">
                  <c:v>0.94899999999999995</c:v>
                </c:pt>
                <c:pt idx="3">
                  <c:v>0.94899999999999995</c:v>
                </c:pt>
                <c:pt idx="4">
                  <c:v>0.94899999999999995</c:v>
                </c:pt>
                <c:pt idx="5">
                  <c:v>0.94899999999999995</c:v>
                </c:pt>
                <c:pt idx="6">
                  <c:v>0.94899999999999995</c:v>
                </c:pt>
                <c:pt idx="7">
                  <c:v>0.95</c:v>
                </c:pt>
                <c:pt idx="8">
                  <c:v>0.94699999999999995</c:v>
                </c:pt>
                <c:pt idx="9">
                  <c:v>0.94699999999999995</c:v>
                </c:pt>
                <c:pt idx="10">
                  <c:v>0.94799999999999995</c:v>
                </c:pt>
                <c:pt idx="11">
                  <c:v>0.94599999999999995</c:v>
                </c:pt>
                <c:pt idx="12">
                  <c:v>0.94799999999999995</c:v>
                </c:pt>
                <c:pt idx="13">
                  <c:v>0.94699999999999995</c:v>
                </c:pt>
                <c:pt idx="14">
                  <c:v>0.94699999999999995</c:v>
                </c:pt>
                <c:pt idx="15">
                  <c:v>0.94599999999999995</c:v>
                </c:pt>
                <c:pt idx="16">
                  <c:v>0.94699999999999995</c:v>
                </c:pt>
                <c:pt idx="17">
                  <c:v>0.94599999999999995</c:v>
                </c:pt>
                <c:pt idx="18">
                  <c:v>0.94599999999999995</c:v>
                </c:pt>
                <c:pt idx="19">
                  <c:v>0.94399999999999995</c:v>
                </c:pt>
                <c:pt idx="20">
                  <c:v>0.94399999999999995</c:v>
                </c:pt>
                <c:pt idx="21">
                  <c:v>0.94299999999999995</c:v>
                </c:pt>
                <c:pt idx="22">
                  <c:v>0.93899999999999995</c:v>
                </c:pt>
                <c:pt idx="23">
                  <c:v>0.93899999999999995</c:v>
                </c:pt>
                <c:pt idx="24">
                  <c:v>0.93700000000000006</c:v>
                </c:pt>
                <c:pt idx="25">
                  <c:v>0.93500000000000005</c:v>
                </c:pt>
                <c:pt idx="26">
                  <c:v>0.93100000000000005</c:v>
                </c:pt>
                <c:pt idx="27">
                  <c:v>0.92700000000000005</c:v>
                </c:pt>
                <c:pt idx="28">
                  <c:v>0.92200000000000004</c:v>
                </c:pt>
                <c:pt idx="29">
                  <c:v>0.91600000000000004</c:v>
                </c:pt>
                <c:pt idx="30">
                  <c:v>0.91100000000000003</c:v>
                </c:pt>
                <c:pt idx="31">
                  <c:v>0.90600000000000003</c:v>
                </c:pt>
                <c:pt idx="32">
                  <c:v>0.9</c:v>
                </c:pt>
                <c:pt idx="33">
                  <c:v>0.89500000000000002</c:v>
                </c:pt>
                <c:pt idx="34">
                  <c:v>0.88900000000000001</c:v>
                </c:pt>
                <c:pt idx="35">
                  <c:v>0.88300000000000001</c:v>
                </c:pt>
                <c:pt idx="36">
                  <c:v>0.874</c:v>
                </c:pt>
                <c:pt idx="37">
                  <c:v>0.86599999999999999</c:v>
                </c:pt>
                <c:pt idx="38">
                  <c:v>0.85199999999999998</c:v>
                </c:pt>
                <c:pt idx="39">
                  <c:v>0.84</c:v>
                </c:pt>
                <c:pt idx="40">
                  <c:v>0.83099999999999996</c:v>
                </c:pt>
                <c:pt idx="41">
                  <c:v>0.83099999999999996</c:v>
                </c:pt>
                <c:pt idx="42">
                  <c:v>0.83</c:v>
                </c:pt>
                <c:pt idx="43">
                  <c:v>0.83</c:v>
                </c:pt>
              </c:numCache>
            </c:numRef>
          </c:yVal>
          <c:smooth val="0"/>
          <c:extLst>
            <c:ext xmlns:c16="http://schemas.microsoft.com/office/drawing/2014/chart" uri="{C3380CC4-5D6E-409C-BE32-E72D297353CC}">
              <c16:uniqueId val="{00000000-F3D0-4039-A65B-606A1192F5A7}"/>
            </c:ext>
          </c:extLst>
        </c:ser>
        <c:ser>
          <c:idx val="1"/>
          <c:order val="2"/>
          <c:tx>
            <c:v>Backstep</c:v>
          </c:tx>
          <c:spPr>
            <a:ln>
              <a:solidFill>
                <a:srgbClr val="FF0000"/>
              </a:solidFill>
            </a:ln>
          </c:spPr>
          <c:marker>
            <c:symbol val="square"/>
            <c:size val="7"/>
            <c:spPr>
              <a:solidFill>
                <a:schemeClr val="bg1"/>
              </a:solidFill>
              <a:ln>
                <a:solidFill>
                  <a:schemeClr val="tx1"/>
                </a:solidFill>
              </a:ln>
            </c:spPr>
          </c:marker>
          <c:trendline>
            <c:trendlineType val="poly"/>
            <c:order val="3"/>
            <c:forward val="100"/>
            <c:dispRSqr val="0"/>
            <c:dispEq val="0"/>
          </c:trendline>
          <c:xVal>
            <c:numRef>
              <c:f>Data!$D$4:$D$27</c:f>
              <c:numCache>
                <c:formatCode>General</c:formatCode>
                <c:ptCount val="24"/>
                <c:pt idx="0">
                  <c:v>20.704000000000001</c:v>
                </c:pt>
                <c:pt idx="1">
                  <c:v>20.704000000000001</c:v>
                </c:pt>
                <c:pt idx="2">
                  <c:v>20.704000000000001</c:v>
                </c:pt>
                <c:pt idx="3">
                  <c:v>20.704000000000001</c:v>
                </c:pt>
                <c:pt idx="4">
                  <c:v>20.704000000000001</c:v>
                </c:pt>
                <c:pt idx="5">
                  <c:v>20.704000000000001</c:v>
                </c:pt>
                <c:pt idx="6">
                  <c:v>20.704000000000001</c:v>
                </c:pt>
                <c:pt idx="7">
                  <c:v>20.704000000000001</c:v>
                </c:pt>
                <c:pt idx="8">
                  <c:v>41.408000000000001</c:v>
                </c:pt>
                <c:pt idx="9">
                  <c:v>62.112000000000002</c:v>
                </c:pt>
                <c:pt idx="10">
                  <c:v>62.112000000000002</c:v>
                </c:pt>
                <c:pt idx="11">
                  <c:v>82.816000000000003</c:v>
                </c:pt>
                <c:pt idx="12">
                  <c:v>82.816000000000003</c:v>
                </c:pt>
                <c:pt idx="13">
                  <c:v>103.52</c:v>
                </c:pt>
                <c:pt idx="14">
                  <c:v>103.52</c:v>
                </c:pt>
                <c:pt idx="15">
                  <c:v>124.224</c:v>
                </c:pt>
                <c:pt idx="16">
                  <c:v>144.928</c:v>
                </c:pt>
                <c:pt idx="17">
                  <c:v>165.631</c:v>
                </c:pt>
                <c:pt idx="18">
                  <c:v>165.631</c:v>
                </c:pt>
                <c:pt idx="19">
                  <c:v>179.434</c:v>
                </c:pt>
                <c:pt idx="20">
                  <c:v>179.434</c:v>
                </c:pt>
                <c:pt idx="21">
                  <c:v>200.13800000000001</c:v>
                </c:pt>
                <c:pt idx="22">
                  <c:v>200.13800000000001</c:v>
                </c:pt>
                <c:pt idx="23">
                  <c:v>220.84200000000001</c:v>
                </c:pt>
              </c:numCache>
            </c:numRef>
          </c:xVal>
          <c:yVal>
            <c:numRef>
              <c:f>Data!$E$4:$E$27</c:f>
              <c:numCache>
                <c:formatCode>General</c:formatCode>
                <c:ptCount val="24"/>
                <c:pt idx="0">
                  <c:v>0.94799999999999995</c:v>
                </c:pt>
                <c:pt idx="1">
                  <c:v>0.94899999999999995</c:v>
                </c:pt>
                <c:pt idx="2">
                  <c:v>0.94899999999999995</c:v>
                </c:pt>
                <c:pt idx="3">
                  <c:v>0.94799999999999995</c:v>
                </c:pt>
                <c:pt idx="4">
                  <c:v>0.94799999999999995</c:v>
                </c:pt>
                <c:pt idx="5">
                  <c:v>0.94899999999999995</c:v>
                </c:pt>
                <c:pt idx="6">
                  <c:v>0.94799999999999995</c:v>
                </c:pt>
                <c:pt idx="7">
                  <c:v>0.94699999999999995</c:v>
                </c:pt>
                <c:pt idx="8">
                  <c:v>0.94699999999999995</c:v>
                </c:pt>
                <c:pt idx="9">
                  <c:v>0.94599999999999995</c:v>
                </c:pt>
                <c:pt idx="10">
                  <c:v>0.94699999999999995</c:v>
                </c:pt>
                <c:pt idx="11">
                  <c:v>0.94599999999999995</c:v>
                </c:pt>
                <c:pt idx="12">
                  <c:v>0.94699999999999995</c:v>
                </c:pt>
                <c:pt idx="13">
                  <c:v>0.94699999999999995</c:v>
                </c:pt>
                <c:pt idx="14">
                  <c:v>0.94699999999999995</c:v>
                </c:pt>
                <c:pt idx="15">
                  <c:v>0.94699999999999995</c:v>
                </c:pt>
                <c:pt idx="16">
                  <c:v>0.94499999999999995</c:v>
                </c:pt>
                <c:pt idx="17">
                  <c:v>0.94299999999999995</c:v>
                </c:pt>
                <c:pt idx="18">
                  <c:v>0.94399999999999995</c:v>
                </c:pt>
                <c:pt idx="19">
                  <c:v>0.94099999999999995</c:v>
                </c:pt>
                <c:pt idx="20">
                  <c:v>0.94199999999999995</c:v>
                </c:pt>
                <c:pt idx="21">
                  <c:v>0.93700000000000006</c:v>
                </c:pt>
                <c:pt idx="22">
                  <c:v>0.93799999999999994</c:v>
                </c:pt>
                <c:pt idx="23">
                  <c:v>0.93300000000000005</c:v>
                </c:pt>
              </c:numCache>
            </c:numRef>
          </c:yVal>
          <c:smooth val="0"/>
          <c:extLst>
            <c:ext xmlns:c16="http://schemas.microsoft.com/office/drawing/2014/chart" uri="{C3380CC4-5D6E-409C-BE32-E72D297353CC}">
              <c16:uniqueId val="{00000001-F3D0-4039-A65B-606A1192F5A7}"/>
            </c:ext>
          </c:extLst>
        </c:ser>
        <c:dLbls>
          <c:showLegendKey val="0"/>
          <c:showVal val="0"/>
          <c:showCatName val="0"/>
          <c:showSerName val="0"/>
          <c:showPercent val="0"/>
          <c:showBubbleSize val="0"/>
        </c:dLbls>
        <c:axId val="388059199"/>
        <c:axId val="388059615"/>
        <c:extLst>
          <c:ext xmlns:c15="http://schemas.microsoft.com/office/drawing/2012/chart" uri="{02D57815-91ED-43cb-92C2-25804820EDAC}">
            <c15:filteredScatterSeries>
              <c15:ser>
                <c:idx val="0"/>
                <c:order val="0"/>
                <c:tx>
                  <c:v>FEM</c:v>
                </c:tx>
                <c:spPr>
                  <a:ln w="19050" cap="rnd">
                    <a:solidFill>
                      <a:srgbClr val="00B050"/>
                    </a:solidFill>
                    <a:round/>
                  </a:ln>
                  <a:effectLst/>
                </c:spPr>
                <c:marker>
                  <c:symbol val="diamond"/>
                  <c:size val="7"/>
                  <c:spPr>
                    <a:solidFill>
                      <a:srgbClr val="00B050"/>
                    </a:solidFill>
                    <a:ln w="9525">
                      <a:solidFill>
                        <a:schemeClr val="tx1"/>
                      </a:solidFill>
                    </a:ln>
                    <a:effectLst/>
                  </c:spPr>
                </c:marker>
                <c:trendline>
                  <c:trendlineType val="poly"/>
                  <c:order val="3"/>
                  <c:forward val="100"/>
                  <c:dispRSqr val="1"/>
                  <c:dispEq val="1"/>
                  <c:trendlineLbl>
                    <c:numFmt formatCode="General" sourceLinked="0"/>
                  </c:trendlineLbl>
                </c:trendline>
                <c:xVal>
                  <c:numRef>
                    <c:extLst>
                      <c:ext uri="{02D57815-91ED-43cb-92C2-25804820EDAC}">
                        <c15:formulaRef>
                          <c15:sqref>Data!$G$4:$G$37</c15:sqref>
                        </c15:formulaRef>
                      </c:ext>
                    </c:extLst>
                    <c:numCache>
                      <c:formatCode>General</c:formatCode>
                      <c:ptCount val="34"/>
                      <c:pt idx="0">
                        <c:v>0</c:v>
                      </c:pt>
                      <c:pt idx="1">
                        <c:v>0</c:v>
                      </c:pt>
                      <c:pt idx="2">
                        <c:v>7</c:v>
                      </c:pt>
                      <c:pt idx="3">
                        <c:v>14</c:v>
                      </c:pt>
                      <c:pt idx="4">
                        <c:v>21</c:v>
                      </c:pt>
                      <c:pt idx="5">
                        <c:v>28</c:v>
                      </c:pt>
                      <c:pt idx="6">
                        <c:v>35</c:v>
                      </c:pt>
                      <c:pt idx="7">
                        <c:v>42</c:v>
                      </c:pt>
                      <c:pt idx="8">
                        <c:v>49</c:v>
                      </c:pt>
                      <c:pt idx="9">
                        <c:v>56</c:v>
                      </c:pt>
                      <c:pt idx="10">
                        <c:v>63</c:v>
                      </c:pt>
                      <c:pt idx="11">
                        <c:v>70</c:v>
                      </c:pt>
                      <c:pt idx="12">
                        <c:v>77</c:v>
                      </c:pt>
                      <c:pt idx="13">
                        <c:v>84</c:v>
                      </c:pt>
                      <c:pt idx="14">
                        <c:v>91</c:v>
                      </c:pt>
                      <c:pt idx="15">
                        <c:v>98</c:v>
                      </c:pt>
                      <c:pt idx="16">
                        <c:v>105</c:v>
                      </c:pt>
                      <c:pt idx="17">
                        <c:v>112</c:v>
                      </c:pt>
                      <c:pt idx="18">
                        <c:v>119</c:v>
                      </c:pt>
                      <c:pt idx="19">
                        <c:v>126</c:v>
                      </c:pt>
                      <c:pt idx="20">
                        <c:v>133</c:v>
                      </c:pt>
                      <c:pt idx="21">
                        <c:v>140</c:v>
                      </c:pt>
                      <c:pt idx="22">
                        <c:v>147</c:v>
                      </c:pt>
                      <c:pt idx="23">
                        <c:v>154</c:v>
                      </c:pt>
                      <c:pt idx="24">
                        <c:v>161</c:v>
                      </c:pt>
                      <c:pt idx="25">
                        <c:v>168</c:v>
                      </c:pt>
                      <c:pt idx="26">
                        <c:v>175</c:v>
                      </c:pt>
                      <c:pt idx="27">
                        <c:v>182</c:v>
                      </c:pt>
                      <c:pt idx="28">
                        <c:v>189</c:v>
                      </c:pt>
                      <c:pt idx="29">
                        <c:v>196</c:v>
                      </c:pt>
                      <c:pt idx="30">
                        <c:v>203</c:v>
                      </c:pt>
                      <c:pt idx="31">
                        <c:v>210</c:v>
                      </c:pt>
                      <c:pt idx="32">
                        <c:v>217</c:v>
                      </c:pt>
                      <c:pt idx="33">
                        <c:v>224</c:v>
                      </c:pt>
                    </c:numCache>
                  </c:numRef>
                </c:xVal>
                <c:yVal>
                  <c:numRef>
                    <c:extLst>
                      <c:ext uri="{02D57815-91ED-43cb-92C2-25804820EDAC}">
                        <c15:formulaRef>
                          <c15:sqref>Data!$H$4:$H$37</c15:sqref>
                        </c15:formulaRef>
                      </c:ext>
                    </c:extLst>
                    <c:numCache>
                      <c:formatCode>General</c:formatCode>
                      <c:ptCount val="34"/>
                      <c:pt idx="0">
                        <c:v>0.95142505849515702</c:v>
                      </c:pt>
                      <c:pt idx="1">
                        <c:v>0.95142505849515702</c:v>
                      </c:pt>
                      <c:pt idx="2">
                        <c:v>0.95242881435176996</c:v>
                      </c:pt>
                      <c:pt idx="3">
                        <c:v>0.95318026696888403</c:v>
                      </c:pt>
                      <c:pt idx="4">
                        <c:v>0.95367755656379705</c:v>
                      </c:pt>
                      <c:pt idx="5">
                        <c:v>0.95391939770805401</c:v>
                      </c:pt>
                      <c:pt idx="6">
                        <c:v>0.95391296079098198</c:v>
                      </c:pt>
                      <c:pt idx="7">
                        <c:v>0.95356673789022195</c:v>
                      </c:pt>
                      <c:pt idx="8">
                        <c:v>0.95281330875070602</c:v>
                      </c:pt>
                      <c:pt idx="9">
                        <c:v>0.95168311052011201</c:v>
                      </c:pt>
                      <c:pt idx="10">
                        <c:v>0.95017399996085194</c:v>
                      </c:pt>
                      <c:pt idx="11">
                        <c:v>0.94828668473800304</c:v>
                      </c:pt>
                      <c:pt idx="12">
                        <c:v>0.94602205955065499</c:v>
                      </c:pt>
                      <c:pt idx="13">
                        <c:v>0.94338470167878297</c:v>
                      </c:pt>
                      <c:pt idx="14">
                        <c:v>0.94038086977237201</c:v>
                      </c:pt>
                      <c:pt idx="15">
                        <c:v>0.93701466762543795</c:v>
                      </c:pt>
                      <c:pt idx="16">
                        <c:v>0.93329305975366394</c:v>
                      </c:pt>
                      <c:pt idx="17">
                        <c:v>0.92922245044805396</c:v>
                      </c:pt>
                      <c:pt idx="18">
                        <c:v>0.92481026084657103</c:v>
                      </c:pt>
                      <c:pt idx="19">
                        <c:v>0.92006307755249594</c:v>
                      </c:pt>
                      <c:pt idx="20">
                        <c:v>0.91498893015392702</c:v>
                      </c:pt>
                      <c:pt idx="21">
                        <c:v>0.909596219235143</c:v>
                      </c:pt>
                      <c:pt idx="22">
                        <c:v>0.90389433998730195</c:v>
                      </c:pt>
                      <c:pt idx="23">
                        <c:v>0.89789075524189998</c:v>
                      </c:pt>
                      <c:pt idx="24">
                        <c:v>0.89159477278969201</c:v>
                      </c:pt>
                      <c:pt idx="25">
                        <c:v>0.88501751236014903</c:v>
                      </c:pt>
                      <c:pt idx="26">
                        <c:v>0.87816796026881805</c:v>
                      </c:pt>
                      <c:pt idx="27">
                        <c:v>0.87105684720933096</c:v>
                      </c:pt>
                      <c:pt idx="28">
                        <c:v>0.86369460269424803</c:v>
                      </c:pt>
                      <c:pt idx="29">
                        <c:v>0.85609037633253904</c:v>
                      </c:pt>
                      <c:pt idx="30">
                        <c:v>0.84825935252388196</c:v>
                      </c:pt>
                      <c:pt idx="31">
                        <c:v>0.84020655694125301</c:v>
                      </c:pt>
                      <c:pt idx="32">
                        <c:v>0.83194938467392399</c:v>
                      </c:pt>
                      <c:pt idx="33">
                        <c:v>0.82341161486958103</c:v>
                      </c:pt>
                    </c:numCache>
                  </c:numRef>
                </c:yVal>
                <c:smooth val="0"/>
                <c:extLst>
                  <c:ext xmlns:c16="http://schemas.microsoft.com/office/drawing/2014/chart" uri="{C3380CC4-5D6E-409C-BE32-E72D297353CC}">
                    <c16:uniqueId val="{00000002-F3D0-4039-A65B-606A1192F5A7}"/>
                  </c:ext>
                </c:extLst>
              </c15:ser>
            </c15:filteredScatterSeries>
          </c:ext>
        </c:extLst>
      </c:scatterChart>
      <c:valAx>
        <c:axId val="388059199"/>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a:t>Stress [MPa]</a:t>
                </a:r>
              </a:p>
            </c:rich>
          </c:tx>
          <c:layout>
            <c:manualLayout>
              <c:xMode val="edge"/>
              <c:yMode val="edge"/>
              <c:x val="0.53996798891038433"/>
              <c:y val="0.90773850321912808"/>
            </c:manualLayout>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615"/>
        <c:crosses val="autoZero"/>
        <c:crossBetween val="midCat"/>
      </c:valAx>
      <c:valAx>
        <c:axId val="388059615"/>
        <c:scaling>
          <c:orientation val="minMax"/>
          <c:min val="0.60000000000000009"/>
        </c:scaling>
        <c:delete val="0"/>
        <c:axPos val="l"/>
        <c:majorGridlines>
          <c:spPr>
            <a:ln w="9525" cap="flat" cmpd="sng" algn="ctr">
              <a:solidFill>
                <a:schemeClr val="tx1">
                  <a:lumMod val="15000"/>
                  <a:lumOff val="85000"/>
                </a:schemeClr>
              </a:solidFill>
              <a:round/>
            </a:ln>
            <a:effectLst/>
          </c:spPr>
        </c:majorGridlines>
        <c:title>
          <c:tx>
            <c:rich>
              <a:bodyPr/>
              <a:lstStyle/>
              <a:p>
                <a:pPr>
                  <a:defRPr sz="1400"/>
                </a:pPr>
                <a:r>
                  <a:rPr lang="en-GB" sz="1400"/>
                  <a:t>s(</a:t>
                </a:r>
                <a:r>
                  <a:rPr lang="el-GR" sz="1400">
                    <a:latin typeface="Calibri" panose="020F0502020204030204" pitchFamily="34" charset="0"/>
                    <a:cs typeface="Calibri" panose="020F0502020204030204" pitchFamily="34" charset="0"/>
                  </a:rPr>
                  <a:t>ε</a:t>
                </a:r>
                <a:r>
                  <a:rPr lang="en-GB" sz="1400"/>
                  <a:t>)</a:t>
                </a:r>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199"/>
        <c:crosses val="autoZero"/>
        <c:crossBetween val="midCat"/>
      </c:valAx>
    </c:plotArea>
    <c:legend>
      <c:legendPos val="r"/>
      <c:layout>
        <c:manualLayout>
          <c:xMode val="edge"/>
          <c:yMode val="edge"/>
          <c:x val="0.26614142805546925"/>
          <c:y val="0.52173103668716569"/>
          <c:w val="0.28708697754616935"/>
          <c:h val="0.2427113633471211"/>
        </c:manualLayout>
      </c:layout>
      <c:overlay val="1"/>
      <c:spPr>
        <a:solidFill>
          <a:schemeClr val="bg1"/>
        </a:solidFill>
        <a:ln>
          <a:solidFill>
            <a:sysClr val="windowText" lastClr="000000"/>
          </a:solidFill>
        </a:ln>
      </c:spPr>
    </c:legend>
    <c:plotVisOnly val="1"/>
    <c:dispBlanksAs val="gap"/>
    <c:showDLblsOverMax val="0"/>
    <c:extLst/>
  </c:chart>
  <c:txPr>
    <a:bodyPr/>
    <a:lstStyle/>
    <a:p>
      <a:pPr>
        <a:defRPr>
          <a:solidFill>
            <a:sysClr val="windowText" lastClr="000000"/>
          </a:solidFill>
        </a:defRPr>
      </a:pPr>
      <a:endParaRPr lang="en-US"/>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v>Bc2 Load</c:v>
          </c:tx>
          <c:spPr>
            <a:ln w="19050" cap="rnd">
              <a:solidFill>
                <a:srgbClr val="00B050"/>
              </a:solidFill>
              <a:round/>
            </a:ln>
            <a:effectLst/>
          </c:spPr>
          <c:marker>
            <c:symbol val="diamond"/>
            <c:size val="7"/>
            <c:spPr>
              <a:solidFill>
                <a:srgbClr val="00B050"/>
              </a:solidFill>
              <a:ln w="9525">
                <a:solidFill>
                  <a:schemeClr val="tx1"/>
                </a:solidFill>
              </a:ln>
              <a:effectLst/>
            </c:spPr>
          </c:marker>
          <c:xVal>
            <c:numRef>
              <c:f>'Bc2'!$A$7:$A$50</c:f>
              <c:numCache>
                <c:formatCode>General</c:formatCode>
                <c:ptCount val="44"/>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pt idx="41">
                  <c:v>220.84200000000001</c:v>
                </c:pt>
                <c:pt idx="42">
                  <c:v>220.84200000000001</c:v>
                </c:pt>
                <c:pt idx="43">
                  <c:v>220.84200000000001</c:v>
                </c:pt>
              </c:numCache>
            </c:numRef>
          </c:xVal>
          <c:yVal>
            <c:numRef>
              <c:f>'Bc2'!$E$7:$E$50</c:f>
              <c:numCache>
                <c:formatCode>General</c:formatCode>
                <c:ptCount val="44"/>
                <c:pt idx="0">
                  <c:v>25.063458315035934</c:v>
                </c:pt>
                <c:pt idx="1">
                  <c:v>25.063458315035934</c:v>
                </c:pt>
                <c:pt idx="2">
                  <c:v>25.035270730823765</c:v>
                </c:pt>
                <c:pt idx="3">
                  <c:v>25.063458315035934</c:v>
                </c:pt>
                <c:pt idx="4">
                  <c:v>25.063458315035934</c:v>
                </c:pt>
                <c:pt idx="5">
                  <c:v>25.063458315035934</c:v>
                </c:pt>
                <c:pt idx="6">
                  <c:v>25.063458315035934</c:v>
                </c:pt>
                <c:pt idx="7">
                  <c:v>25.063458315035934</c:v>
                </c:pt>
                <c:pt idx="8">
                  <c:v>24.978898461520121</c:v>
                </c:pt>
                <c:pt idx="9">
                  <c:v>25.00708411247442</c:v>
                </c:pt>
                <c:pt idx="10">
                  <c:v>25.00708411247442</c:v>
                </c:pt>
                <c:pt idx="11">
                  <c:v>24.950713779497164</c:v>
                </c:pt>
                <c:pt idx="12">
                  <c:v>25.00708411247442</c:v>
                </c:pt>
                <c:pt idx="13">
                  <c:v>24.978898461520121</c:v>
                </c:pt>
                <c:pt idx="14">
                  <c:v>24.978898461520121</c:v>
                </c:pt>
                <c:pt idx="15">
                  <c:v>24.978898461520121</c:v>
                </c:pt>
                <c:pt idx="16">
                  <c:v>25.00708411247442</c:v>
                </c:pt>
                <c:pt idx="17">
                  <c:v>24.978898461520121</c:v>
                </c:pt>
                <c:pt idx="18">
                  <c:v>24.950713779497164</c:v>
                </c:pt>
                <c:pt idx="19">
                  <c:v>24.89434732841071</c:v>
                </c:pt>
                <c:pt idx="20">
                  <c:v>24.922530067945885</c:v>
                </c:pt>
                <c:pt idx="21">
                  <c:v>24.89434732841071</c:v>
                </c:pt>
                <c:pt idx="22">
                  <c:v>24.75344826531861</c:v>
                </c:pt>
                <c:pt idx="23">
                  <c:v>24.75344826531861</c:v>
                </c:pt>
                <c:pt idx="24">
                  <c:v>24.697095498710446</c:v>
                </c:pt>
                <c:pt idx="25">
                  <c:v>24.640746670187063</c:v>
                </c:pt>
                <c:pt idx="26">
                  <c:v>24.499891911323687</c:v>
                </c:pt>
                <c:pt idx="27">
                  <c:v>24.387226016986599</c:v>
                </c:pt>
                <c:pt idx="28">
                  <c:v>24.246416209933923</c:v>
                </c:pt>
                <c:pt idx="29">
                  <c:v>24.077477801406705</c:v>
                </c:pt>
                <c:pt idx="30">
                  <c:v>23.908576124985551</c:v>
                </c:pt>
                <c:pt idx="31">
                  <c:v>23.767853050444689</c:v>
                </c:pt>
                <c:pt idx="32">
                  <c:v>23.599019668877638</c:v>
                </c:pt>
                <c:pt idx="33">
                  <c:v>23.43022406979145</c:v>
                </c:pt>
                <c:pt idx="34">
                  <c:v>23.261466635893203</c:v>
                </c:pt>
                <c:pt idx="35">
                  <c:v>23.064631719170926</c:v>
                </c:pt>
                <c:pt idx="36">
                  <c:v>22.811636378505494</c:v>
                </c:pt>
                <c:pt idx="37">
                  <c:v>22.558730196189231</c:v>
                </c:pt>
                <c:pt idx="38">
                  <c:v>22.165501116401394</c:v>
                </c:pt>
                <c:pt idx="39">
                  <c:v>21.800560833476158</c:v>
                </c:pt>
                <c:pt idx="40">
                  <c:v>21.519972184267036</c:v>
                </c:pt>
                <c:pt idx="41">
                  <c:v>21.519972184267036</c:v>
                </c:pt>
                <c:pt idx="42">
                  <c:v>21.519972184267036</c:v>
                </c:pt>
                <c:pt idx="43">
                  <c:v>21.491919852483914</c:v>
                </c:pt>
              </c:numCache>
            </c:numRef>
          </c:yVal>
          <c:smooth val="0"/>
          <c:extLst>
            <c:ext xmlns:c16="http://schemas.microsoft.com/office/drawing/2014/chart" uri="{C3380CC4-5D6E-409C-BE32-E72D297353CC}">
              <c16:uniqueId val="{00000000-4870-4791-A034-F5CB5AEF951C}"/>
            </c:ext>
          </c:extLst>
        </c:ser>
        <c:ser>
          <c:idx val="3"/>
          <c:order val="1"/>
          <c:tx>
            <c:v>Bc2 Unload</c:v>
          </c:tx>
          <c:spPr>
            <a:ln w="19050" cap="rnd">
              <a:solidFill>
                <a:srgbClr val="FF0000"/>
              </a:solidFill>
              <a:round/>
            </a:ln>
            <a:effectLst/>
          </c:spPr>
          <c:marker>
            <c:symbol val="square"/>
            <c:size val="7"/>
            <c:spPr>
              <a:solidFill>
                <a:srgbClr val="FF0000"/>
              </a:solidFill>
              <a:ln>
                <a:solidFill>
                  <a:schemeClr val="tx1"/>
                </a:solidFill>
              </a:ln>
            </c:spPr>
          </c:marker>
          <c:xVal>
            <c:numRef>
              <c:f>'Bc2'!$G$7:$G$30</c:f>
              <c:numCache>
                <c:formatCode>General</c:formatCode>
                <c:ptCount val="24"/>
                <c:pt idx="0">
                  <c:v>20.704000000000001</c:v>
                </c:pt>
                <c:pt idx="1">
                  <c:v>20.704000000000001</c:v>
                </c:pt>
                <c:pt idx="2">
                  <c:v>20.704000000000001</c:v>
                </c:pt>
                <c:pt idx="3">
                  <c:v>20.704000000000001</c:v>
                </c:pt>
                <c:pt idx="4">
                  <c:v>20.704000000000001</c:v>
                </c:pt>
                <c:pt idx="5">
                  <c:v>20.704000000000001</c:v>
                </c:pt>
                <c:pt idx="6">
                  <c:v>20.704000000000001</c:v>
                </c:pt>
                <c:pt idx="7">
                  <c:v>20.704000000000001</c:v>
                </c:pt>
                <c:pt idx="8">
                  <c:v>41.408000000000001</c:v>
                </c:pt>
                <c:pt idx="9">
                  <c:v>62.112000000000002</c:v>
                </c:pt>
                <c:pt idx="10">
                  <c:v>62.112000000000002</c:v>
                </c:pt>
                <c:pt idx="11">
                  <c:v>82.816000000000003</c:v>
                </c:pt>
                <c:pt idx="12">
                  <c:v>82.816000000000003</c:v>
                </c:pt>
                <c:pt idx="13">
                  <c:v>103.52</c:v>
                </c:pt>
                <c:pt idx="14">
                  <c:v>103.52</c:v>
                </c:pt>
                <c:pt idx="15">
                  <c:v>124.224</c:v>
                </c:pt>
                <c:pt idx="16">
                  <c:v>144.928</c:v>
                </c:pt>
                <c:pt idx="17">
                  <c:v>165.631</c:v>
                </c:pt>
                <c:pt idx="18">
                  <c:v>165.631</c:v>
                </c:pt>
                <c:pt idx="19">
                  <c:v>179.434</c:v>
                </c:pt>
                <c:pt idx="20">
                  <c:v>179.434</c:v>
                </c:pt>
                <c:pt idx="21">
                  <c:v>200.13800000000001</c:v>
                </c:pt>
                <c:pt idx="22">
                  <c:v>200.13800000000001</c:v>
                </c:pt>
                <c:pt idx="23">
                  <c:v>220.84200000000001</c:v>
                </c:pt>
              </c:numCache>
            </c:numRef>
          </c:xVal>
          <c:yVal>
            <c:numRef>
              <c:f>'Bc2'!$K$7:$K$30</c:f>
              <c:numCache>
                <c:formatCode>General</c:formatCode>
                <c:ptCount val="24"/>
                <c:pt idx="0">
                  <c:v>25.00708411247442</c:v>
                </c:pt>
                <c:pt idx="1">
                  <c:v>25.035270730823765</c:v>
                </c:pt>
                <c:pt idx="2">
                  <c:v>25.035270730823765</c:v>
                </c:pt>
                <c:pt idx="3">
                  <c:v>25.035270730823765</c:v>
                </c:pt>
                <c:pt idx="4">
                  <c:v>25.035270730823765</c:v>
                </c:pt>
                <c:pt idx="5">
                  <c:v>25.063458315035934</c:v>
                </c:pt>
                <c:pt idx="6">
                  <c:v>25.035270730823765</c:v>
                </c:pt>
                <c:pt idx="7">
                  <c:v>25.00708411247442</c:v>
                </c:pt>
                <c:pt idx="8">
                  <c:v>24.978898461520121</c:v>
                </c:pt>
                <c:pt idx="9">
                  <c:v>24.950713779497164</c:v>
                </c:pt>
                <c:pt idx="10">
                  <c:v>25.00708411247442</c:v>
                </c:pt>
                <c:pt idx="11">
                  <c:v>24.950713779497164</c:v>
                </c:pt>
                <c:pt idx="12">
                  <c:v>24.978898461520121</c:v>
                </c:pt>
                <c:pt idx="13">
                  <c:v>24.978898461520121</c:v>
                </c:pt>
                <c:pt idx="14">
                  <c:v>24.978898461520121</c:v>
                </c:pt>
                <c:pt idx="15">
                  <c:v>25.00708411247442</c:v>
                </c:pt>
                <c:pt idx="16">
                  <c:v>24.950713779497164</c:v>
                </c:pt>
                <c:pt idx="17">
                  <c:v>24.866165562440155</c:v>
                </c:pt>
                <c:pt idx="18">
                  <c:v>24.89434732841071</c:v>
                </c:pt>
                <c:pt idx="19">
                  <c:v>24.80980495740754</c:v>
                </c:pt>
                <c:pt idx="20">
                  <c:v>24.83798477158685</c:v>
                </c:pt>
                <c:pt idx="21">
                  <c:v>24.697095498710446</c:v>
                </c:pt>
                <c:pt idx="22">
                  <c:v>24.725271390543259</c:v>
                </c:pt>
                <c:pt idx="23">
                  <c:v>24.556230839048435</c:v>
                </c:pt>
              </c:numCache>
            </c:numRef>
          </c:yVal>
          <c:smooth val="0"/>
          <c:extLst>
            <c:ext xmlns:c16="http://schemas.microsoft.com/office/drawing/2014/chart" uri="{C3380CC4-5D6E-409C-BE32-E72D297353CC}">
              <c16:uniqueId val="{00000001-4870-4791-A034-F5CB5AEF951C}"/>
            </c:ext>
          </c:extLst>
        </c:ser>
        <c:ser>
          <c:idx val="1"/>
          <c:order val="2"/>
          <c:tx>
            <c:v>Bkr Load</c:v>
          </c:tx>
          <c:spPr>
            <a:ln>
              <a:solidFill>
                <a:schemeClr val="accent6">
                  <a:lumMod val="40000"/>
                  <a:lumOff val="60000"/>
                </a:schemeClr>
              </a:solidFill>
            </a:ln>
          </c:spPr>
          <c:marker>
            <c:symbol val="diamond"/>
            <c:size val="7"/>
            <c:spPr>
              <a:solidFill>
                <a:schemeClr val="bg1"/>
              </a:solidFill>
              <a:ln>
                <a:solidFill>
                  <a:schemeClr val="tx1"/>
                </a:solidFill>
              </a:ln>
            </c:spPr>
          </c:marker>
          <c:xVal>
            <c:numRef>
              <c:f>'Bc2'!$N$6:$N$10</c:f>
              <c:numCache>
                <c:formatCode>General</c:formatCode>
                <c:ptCount val="5"/>
                <c:pt idx="0">
                  <c:v>20</c:v>
                </c:pt>
                <c:pt idx="1">
                  <c:v>63</c:v>
                </c:pt>
                <c:pt idx="2">
                  <c:v>180</c:v>
                </c:pt>
                <c:pt idx="3">
                  <c:v>200</c:v>
                </c:pt>
                <c:pt idx="4">
                  <c:v>220</c:v>
                </c:pt>
              </c:numCache>
            </c:numRef>
          </c:xVal>
          <c:yVal>
            <c:numRef>
              <c:f>'Bc2'!$Q$6:$Q$10</c:f>
              <c:numCache>
                <c:formatCode>General</c:formatCode>
                <c:ptCount val="5"/>
                <c:pt idx="0">
                  <c:v>25.027003136611302</c:v>
                </c:pt>
                <c:pt idx="1">
                  <c:v>25.027003136611302</c:v>
                </c:pt>
                <c:pt idx="2">
                  <c:v>23.400171610791674</c:v>
                </c:pt>
                <c:pt idx="3">
                  <c:v>22.646566496636698</c:v>
                </c:pt>
                <c:pt idx="4">
                  <c:v>21.58220808964818</c:v>
                </c:pt>
              </c:numCache>
            </c:numRef>
          </c:yVal>
          <c:smooth val="0"/>
          <c:extLst>
            <c:ext xmlns:c16="http://schemas.microsoft.com/office/drawing/2014/chart" uri="{C3380CC4-5D6E-409C-BE32-E72D297353CC}">
              <c16:uniqueId val="{00000002-4870-4791-A034-F5CB5AEF951C}"/>
            </c:ext>
          </c:extLst>
        </c:ser>
        <c:ser>
          <c:idx val="2"/>
          <c:order val="3"/>
          <c:tx>
            <c:v>Bkr Unload</c:v>
          </c:tx>
          <c:spPr>
            <a:ln>
              <a:solidFill>
                <a:srgbClr val="FF0000">
                  <a:alpha val="20000"/>
                </a:srgbClr>
              </a:solidFill>
            </a:ln>
          </c:spPr>
          <c:marker>
            <c:symbol val="square"/>
            <c:size val="7"/>
            <c:spPr>
              <a:solidFill>
                <a:schemeClr val="bg1"/>
              </a:solidFill>
              <a:ln>
                <a:solidFill>
                  <a:schemeClr val="tx1"/>
                </a:solidFill>
              </a:ln>
            </c:spPr>
          </c:marker>
          <c:xVal>
            <c:numRef>
              <c:f>'Bc2'!$T$6:$T$10</c:f>
              <c:numCache>
                <c:formatCode>General</c:formatCode>
                <c:ptCount val="5"/>
                <c:pt idx="0">
                  <c:v>20</c:v>
                </c:pt>
                <c:pt idx="1">
                  <c:v>63</c:v>
                </c:pt>
                <c:pt idx="2">
                  <c:v>180</c:v>
                </c:pt>
                <c:pt idx="3">
                  <c:v>200</c:v>
                </c:pt>
                <c:pt idx="4">
                  <c:v>220</c:v>
                </c:pt>
              </c:numCache>
            </c:numRef>
          </c:xVal>
          <c:yVal>
            <c:numRef>
              <c:f>'Bc2'!$W$6:$W$10</c:f>
              <c:numCache>
                <c:formatCode>General</c:formatCode>
                <c:ptCount val="5"/>
                <c:pt idx="0">
                  <c:v>25.027003136611302</c:v>
                </c:pt>
                <c:pt idx="1">
                  <c:v>25.027003136611302</c:v>
                </c:pt>
                <c:pt idx="2">
                  <c:v>24.642375883120938</c:v>
                </c:pt>
                <c:pt idx="3">
                  <c:v>24.629342149548631</c:v>
                </c:pt>
                <c:pt idx="4">
                  <c:v>24.660734813102611</c:v>
                </c:pt>
              </c:numCache>
            </c:numRef>
          </c:yVal>
          <c:smooth val="0"/>
          <c:extLst>
            <c:ext xmlns:c16="http://schemas.microsoft.com/office/drawing/2014/chart" uri="{C3380CC4-5D6E-409C-BE32-E72D297353CC}">
              <c16:uniqueId val="{00000003-4870-4791-A034-F5CB5AEF951C}"/>
            </c:ext>
          </c:extLst>
        </c:ser>
        <c:dLbls>
          <c:showLegendKey val="0"/>
          <c:showVal val="0"/>
          <c:showCatName val="0"/>
          <c:showSerName val="0"/>
          <c:showPercent val="0"/>
          <c:showBubbleSize val="0"/>
        </c:dLbls>
        <c:axId val="388059199"/>
        <c:axId val="388059615"/>
        <c:extLst/>
      </c:scatterChart>
      <c:valAx>
        <c:axId val="388059199"/>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a:t>Stress [MPa]</a:t>
                </a:r>
              </a:p>
            </c:rich>
          </c:tx>
          <c:layout>
            <c:manualLayout>
              <c:xMode val="edge"/>
              <c:yMode val="edge"/>
              <c:x val="0.36519144308043766"/>
              <c:y val="0.89111858280499112"/>
            </c:manualLayout>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615"/>
        <c:crosses val="autoZero"/>
        <c:crossBetween val="midCat"/>
      </c:valAx>
      <c:valAx>
        <c:axId val="388059615"/>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a:pPr>
                <a:r>
                  <a:rPr lang="en-GB" dirty="0" smtClean="0"/>
                  <a:t>Bc2 [T]</a:t>
                </a:r>
                <a:endParaRPr lang="en-GB" dirty="0"/>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199"/>
        <c:crosses val="autoZero"/>
        <c:crossBetween val="midCat"/>
      </c:valAx>
    </c:plotArea>
    <c:legend>
      <c:legendPos val="r"/>
      <c:layout>
        <c:manualLayout>
          <c:xMode val="edge"/>
          <c:yMode val="edge"/>
          <c:x val="0.19549000806887304"/>
          <c:y val="0.5047674286191477"/>
          <c:w val="0.27897277792512964"/>
          <c:h val="0.30053658132817374"/>
        </c:manualLayout>
      </c:layout>
      <c:overlay val="1"/>
      <c:spPr>
        <a:solidFill>
          <a:schemeClr val="bg1"/>
        </a:solidFill>
        <a:ln>
          <a:solidFill>
            <a:sysClr val="windowText" lastClr="000000"/>
          </a:solidFill>
        </a:ln>
      </c:spPr>
    </c:legend>
    <c:plotVisOnly val="1"/>
    <c:dispBlanksAs val="gap"/>
    <c:showDLblsOverMax val="0"/>
    <c:extLst/>
  </c:chart>
  <c:txPr>
    <a:bodyPr/>
    <a:lstStyle/>
    <a:p>
      <a:pPr>
        <a:defRPr>
          <a:solidFill>
            <a:sysClr val="windowText" lastClr="000000"/>
          </a:solidFill>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3"/>
          <c:order val="0"/>
          <c:tx>
            <c:v>Ic Unload Exp</c:v>
          </c:tx>
          <c:spPr>
            <a:ln w="19050" cap="rnd">
              <a:noFill/>
              <a:round/>
            </a:ln>
            <a:effectLst/>
          </c:spPr>
          <c:marker>
            <c:symbol val="square"/>
            <c:size val="7"/>
            <c:spPr>
              <a:solidFill>
                <a:srgbClr val="FF0000"/>
              </a:solidFill>
              <a:ln>
                <a:solidFill>
                  <a:schemeClr val="tx1"/>
                </a:solidFill>
              </a:ln>
            </c:spPr>
          </c:marker>
          <c:xVal>
            <c:numRef>
              <c:f>Ic!$Q$5:$Q$42</c:f>
              <c:numCache>
                <c:formatCode>General</c:formatCode>
                <c:ptCount val="38"/>
                <c:pt idx="0">
                  <c:v>20.703933747412012</c:v>
                </c:pt>
                <c:pt idx="1">
                  <c:v>20.703933747412012</c:v>
                </c:pt>
                <c:pt idx="2">
                  <c:v>20.703933747412012</c:v>
                </c:pt>
                <c:pt idx="3">
                  <c:v>20.703933747412012</c:v>
                </c:pt>
                <c:pt idx="4">
                  <c:v>20.703933747412012</c:v>
                </c:pt>
                <c:pt idx="5">
                  <c:v>20.703933747412012</c:v>
                </c:pt>
                <c:pt idx="6">
                  <c:v>20.703933747412012</c:v>
                </c:pt>
                <c:pt idx="7">
                  <c:v>20.703933747412012</c:v>
                </c:pt>
                <c:pt idx="8">
                  <c:v>20.703933747412012</c:v>
                </c:pt>
                <c:pt idx="9">
                  <c:v>20.703933747412012</c:v>
                </c:pt>
                <c:pt idx="10">
                  <c:v>20.703933747412012</c:v>
                </c:pt>
                <c:pt idx="11">
                  <c:v>41.407867494824025</c:v>
                </c:pt>
                <c:pt idx="12">
                  <c:v>62.111801242236034</c:v>
                </c:pt>
                <c:pt idx="13">
                  <c:v>62.111801242236034</c:v>
                </c:pt>
                <c:pt idx="14">
                  <c:v>82.81573498964805</c:v>
                </c:pt>
                <c:pt idx="15">
                  <c:v>82.81573498964805</c:v>
                </c:pt>
                <c:pt idx="16">
                  <c:v>103.51966873706006</c:v>
                </c:pt>
                <c:pt idx="17">
                  <c:v>103.51966873706006</c:v>
                </c:pt>
                <c:pt idx="18">
                  <c:v>124.22360248447207</c:v>
                </c:pt>
                <c:pt idx="19">
                  <c:v>144.92753623188409</c:v>
                </c:pt>
                <c:pt idx="20">
                  <c:v>165.6314699792961</c:v>
                </c:pt>
                <c:pt idx="21">
                  <c:v>165.6314699792961</c:v>
                </c:pt>
                <c:pt idx="22">
                  <c:v>179.43409247757077</c:v>
                </c:pt>
                <c:pt idx="23">
                  <c:v>179.43409247757077</c:v>
                </c:pt>
                <c:pt idx="24">
                  <c:v>179.43409247757077</c:v>
                </c:pt>
                <c:pt idx="25">
                  <c:v>179.43409247757077</c:v>
                </c:pt>
                <c:pt idx="26">
                  <c:v>179.43409247757077</c:v>
                </c:pt>
                <c:pt idx="27">
                  <c:v>179.43409247757077</c:v>
                </c:pt>
                <c:pt idx="28">
                  <c:v>200.13802622498278</c:v>
                </c:pt>
                <c:pt idx="29">
                  <c:v>200.13802622498278</c:v>
                </c:pt>
                <c:pt idx="30">
                  <c:v>200.13802622498278</c:v>
                </c:pt>
                <c:pt idx="31">
                  <c:v>200.13802622498278</c:v>
                </c:pt>
                <c:pt idx="32">
                  <c:v>200.13802622498278</c:v>
                </c:pt>
                <c:pt idx="33">
                  <c:v>200.13802622498278</c:v>
                </c:pt>
                <c:pt idx="34">
                  <c:v>220.84195997239479</c:v>
                </c:pt>
                <c:pt idx="35">
                  <c:v>220.84195997239479</c:v>
                </c:pt>
                <c:pt idx="36">
                  <c:v>220.84195997239479</c:v>
                </c:pt>
                <c:pt idx="37">
                  <c:v>220.84195997239479</c:v>
                </c:pt>
              </c:numCache>
            </c:numRef>
          </c:xVal>
          <c:yVal>
            <c:numRef>
              <c:f>Ic!$M$5:$M$42</c:f>
              <c:numCache>
                <c:formatCode>General</c:formatCode>
                <c:ptCount val="38"/>
                <c:pt idx="0">
                  <c:v>113.846</c:v>
                </c:pt>
                <c:pt idx="1">
                  <c:v>114.852</c:v>
                </c:pt>
                <c:pt idx="2">
                  <c:v>114.88500000000001</c:v>
                </c:pt>
                <c:pt idx="3">
                  <c:v>114.63200000000001</c:v>
                </c:pt>
                <c:pt idx="4">
                  <c:v>114.304</c:v>
                </c:pt>
                <c:pt idx="5">
                  <c:v>115.44199999999999</c:v>
                </c:pt>
                <c:pt idx="6">
                  <c:v>114.66500000000001</c:v>
                </c:pt>
                <c:pt idx="7">
                  <c:v>113.53</c:v>
                </c:pt>
                <c:pt idx="8">
                  <c:v>162.21700000000001</c:v>
                </c:pt>
                <c:pt idx="9">
                  <c:v>219.61500000000001</c:v>
                </c:pt>
                <c:pt idx="10">
                  <c:v>288.411</c:v>
                </c:pt>
                <c:pt idx="11">
                  <c:v>113.063</c:v>
                </c:pt>
                <c:pt idx="12">
                  <c:v>111.95699999999999</c:v>
                </c:pt>
                <c:pt idx="13">
                  <c:v>113.44799999999999</c:v>
                </c:pt>
                <c:pt idx="14">
                  <c:v>112.288</c:v>
                </c:pt>
                <c:pt idx="15">
                  <c:v>112.97</c:v>
                </c:pt>
                <c:pt idx="16">
                  <c:v>112.983</c:v>
                </c:pt>
                <c:pt idx="17">
                  <c:v>113.17100000000001</c:v>
                </c:pt>
                <c:pt idx="18">
                  <c:v>113.316</c:v>
                </c:pt>
                <c:pt idx="19">
                  <c:v>111.83199999999999</c:v>
                </c:pt>
                <c:pt idx="20">
                  <c:v>109.63500000000001</c:v>
                </c:pt>
                <c:pt idx="21">
                  <c:v>110.06</c:v>
                </c:pt>
                <c:pt idx="22">
                  <c:v>107.598</c:v>
                </c:pt>
                <c:pt idx="23">
                  <c:v>108.41</c:v>
                </c:pt>
                <c:pt idx="24">
                  <c:v>153.97999999999999</c:v>
                </c:pt>
                <c:pt idx="25">
                  <c:v>210.99799999999999</c:v>
                </c:pt>
                <c:pt idx="26">
                  <c:v>276.59500000000003</c:v>
                </c:pt>
                <c:pt idx="27">
                  <c:v>277.202</c:v>
                </c:pt>
                <c:pt idx="28">
                  <c:v>104.149</c:v>
                </c:pt>
                <c:pt idx="29">
                  <c:v>104.87</c:v>
                </c:pt>
                <c:pt idx="30">
                  <c:v>149.08500000000001</c:v>
                </c:pt>
                <c:pt idx="31">
                  <c:v>151.72800000000001</c:v>
                </c:pt>
                <c:pt idx="32">
                  <c:v>204.31</c:v>
                </c:pt>
                <c:pt idx="33">
                  <c:v>267.80399999999997</c:v>
                </c:pt>
                <c:pt idx="34">
                  <c:v>254.78399999999999</c:v>
                </c:pt>
                <c:pt idx="35">
                  <c:v>196.77</c:v>
                </c:pt>
                <c:pt idx="36">
                  <c:v>143.107</c:v>
                </c:pt>
                <c:pt idx="37">
                  <c:v>99.998000000000005</c:v>
                </c:pt>
              </c:numCache>
            </c:numRef>
          </c:yVal>
          <c:smooth val="0"/>
          <c:extLst>
            <c:ext xmlns:c16="http://schemas.microsoft.com/office/drawing/2014/chart" uri="{C3380CC4-5D6E-409C-BE32-E72D297353CC}">
              <c16:uniqueId val="{00000000-5A20-4FBD-B950-517774499038}"/>
            </c:ext>
          </c:extLst>
        </c:ser>
        <c:ser>
          <c:idx val="0"/>
          <c:order val="1"/>
          <c:tx>
            <c:v>Ic Unload 19 T</c:v>
          </c:tx>
          <c:spPr>
            <a:ln w="19050" cap="rnd">
              <a:solidFill>
                <a:srgbClr val="00B050"/>
              </a:solidFill>
              <a:round/>
            </a:ln>
            <a:effectLst/>
          </c:spPr>
          <c:marker>
            <c:symbol val="none"/>
          </c:marker>
          <c:xVal>
            <c:numRef>
              <c:f>Ic!$U$6:$U$29</c:f>
              <c:numCache>
                <c:formatCode>General</c:formatCode>
                <c:ptCount val="24"/>
                <c:pt idx="0">
                  <c:v>20.704000000000001</c:v>
                </c:pt>
                <c:pt idx="1">
                  <c:v>20.704000000000001</c:v>
                </c:pt>
                <c:pt idx="2">
                  <c:v>20.704000000000001</c:v>
                </c:pt>
                <c:pt idx="3">
                  <c:v>20.704000000000001</c:v>
                </c:pt>
                <c:pt idx="4">
                  <c:v>20.704000000000001</c:v>
                </c:pt>
                <c:pt idx="5">
                  <c:v>20.704000000000001</c:v>
                </c:pt>
                <c:pt idx="6">
                  <c:v>20.704000000000001</c:v>
                </c:pt>
                <c:pt idx="7">
                  <c:v>20.704000000000001</c:v>
                </c:pt>
                <c:pt idx="8">
                  <c:v>41.408000000000001</c:v>
                </c:pt>
                <c:pt idx="9">
                  <c:v>62.112000000000002</c:v>
                </c:pt>
                <c:pt idx="10">
                  <c:v>62.112000000000002</c:v>
                </c:pt>
                <c:pt idx="11">
                  <c:v>82.816000000000003</c:v>
                </c:pt>
                <c:pt idx="12">
                  <c:v>82.816000000000003</c:v>
                </c:pt>
                <c:pt idx="13">
                  <c:v>103.52</c:v>
                </c:pt>
                <c:pt idx="14">
                  <c:v>103.52</c:v>
                </c:pt>
                <c:pt idx="15">
                  <c:v>124.224</c:v>
                </c:pt>
                <c:pt idx="16">
                  <c:v>144.928</c:v>
                </c:pt>
                <c:pt idx="17">
                  <c:v>165.631</c:v>
                </c:pt>
                <c:pt idx="18">
                  <c:v>165.631</c:v>
                </c:pt>
                <c:pt idx="19">
                  <c:v>179.434</c:v>
                </c:pt>
                <c:pt idx="20">
                  <c:v>179.434</c:v>
                </c:pt>
                <c:pt idx="21">
                  <c:v>200.13800000000001</c:v>
                </c:pt>
                <c:pt idx="22">
                  <c:v>200.13800000000001</c:v>
                </c:pt>
                <c:pt idx="23">
                  <c:v>220.84200000000001</c:v>
                </c:pt>
              </c:numCache>
            </c:numRef>
          </c:xVal>
          <c:yVal>
            <c:numRef>
              <c:f>Ic!$AF$6:$AF$29</c:f>
              <c:numCache>
                <c:formatCode>0.00E+00</c:formatCode>
                <c:ptCount val="24"/>
                <c:pt idx="0">
                  <c:v>113.97963109130346</c:v>
                </c:pt>
                <c:pt idx="1">
                  <c:v>114.87264464137931</c:v>
                </c:pt>
                <c:pt idx="2">
                  <c:v>114.87264464137931</c:v>
                </c:pt>
                <c:pt idx="3">
                  <c:v>113.97963109130346</c:v>
                </c:pt>
                <c:pt idx="4">
                  <c:v>113.97963109130346</c:v>
                </c:pt>
                <c:pt idx="5">
                  <c:v>114.87264464137931</c:v>
                </c:pt>
                <c:pt idx="6">
                  <c:v>113.97963109130346</c:v>
                </c:pt>
                <c:pt idx="7">
                  <c:v>113.08872298801379</c:v>
                </c:pt>
                <c:pt idx="8">
                  <c:v>113.08872298801379</c:v>
                </c:pt>
                <c:pt idx="9">
                  <c:v>112.19993276595139</c:v>
                </c:pt>
                <c:pt idx="10">
                  <c:v>113.08872298801379</c:v>
                </c:pt>
                <c:pt idx="11">
                  <c:v>112.19993276595139</c:v>
                </c:pt>
                <c:pt idx="12">
                  <c:v>113.08872298801379</c:v>
                </c:pt>
                <c:pt idx="13">
                  <c:v>113.08872298801379</c:v>
                </c:pt>
                <c:pt idx="14">
                  <c:v>113.08872298801379</c:v>
                </c:pt>
                <c:pt idx="15">
                  <c:v>113.08872298801379</c:v>
                </c:pt>
                <c:pt idx="16">
                  <c:v>111.31327293050823</c:v>
                </c:pt>
                <c:pt idx="17">
                  <c:v>109.54639479855244</c:v>
                </c:pt>
                <c:pt idx="18">
                  <c:v>110.42875605848475</c:v>
                </c:pt>
                <c:pt idx="19">
                  <c:v>107.78819007179538</c:v>
                </c:pt>
                <c:pt idx="20">
                  <c:v>108.66620187171863</c:v>
                </c:pt>
                <c:pt idx="21">
                  <c:v>104.29821259216959</c:v>
                </c:pt>
                <c:pt idx="22">
                  <c:v>105.1673704736274</c:v>
                </c:pt>
                <c:pt idx="23">
                  <c:v>100.84417590155816</c:v>
                </c:pt>
              </c:numCache>
            </c:numRef>
          </c:yVal>
          <c:smooth val="0"/>
          <c:extLst>
            <c:ext xmlns:c16="http://schemas.microsoft.com/office/drawing/2014/chart" uri="{C3380CC4-5D6E-409C-BE32-E72D297353CC}">
              <c16:uniqueId val="{00000001-5A20-4FBD-B950-517774499038}"/>
            </c:ext>
          </c:extLst>
        </c:ser>
        <c:ser>
          <c:idx val="1"/>
          <c:order val="2"/>
          <c:tx>
            <c:v>Ic Unload 18 T</c:v>
          </c:tx>
          <c:spPr>
            <a:ln>
              <a:solidFill>
                <a:srgbClr val="00B050"/>
              </a:solidFill>
            </a:ln>
          </c:spPr>
          <c:marker>
            <c:symbol val="none"/>
          </c:marker>
          <c:xVal>
            <c:numRef>
              <c:f>Ic!$AI$6:$AI$29</c:f>
              <c:numCache>
                <c:formatCode>General</c:formatCode>
                <c:ptCount val="24"/>
                <c:pt idx="0">
                  <c:v>20.704000000000001</c:v>
                </c:pt>
                <c:pt idx="1">
                  <c:v>20.704000000000001</c:v>
                </c:pt>
                <c:pt idx="2">
                  <c:v>20.704000000000001</c:v>
                </c:pt>
                <c:pt idx="3">
                  <c:v>20.704000000000001</c:v>
                </c:pt>
                <c:pt idx="4">
                  <c:v>20.704000000000001</c:v>
                </c:pt>
                <c:pt idx="5">
                  <c:v>20.704000000000001</c:v>
                </c:pt>
                <c:pt idx="6">
                  <c:v>20.704000000000001</c:v>
                </c:pt>
                <c:pt idx="7">
                  <c:v>20.704000000000001</c:v>
                </c:pt>
                <c:pt idx="8">
                  <c:v>41.408000000000001</c:v>
                </c:pt>
                <c:pt idx="9">
                  <c:v>62.112000000000002</c:v>
                </c:pt>
                <c:pt idx="10">
                  <c:v>62.112000000000002</c:v>
                </c:pt>
                <c:pt idx="11">
                  <c:v>82.816000000000003</c:v>
                </c:pt>
                <c:pt idx="12">
                  <c:v>82.816000000000003</c:v>
                </c:pt>
                <c:pt idx="13">
                  <c:v>103.52</c:v>
                </c:pt>
                <c:pt idx="14">
                  <c:v>103.52</c:v>
                </c:pt>
                <c:pt idx="15">
                  <c:v>124.224</c:v>
                </c:pt>
                <c:pt idx="16">
                  <c:v>144.928</c:v>
                </c:pt>
                <c:pt idx="17">
                  <c:v>165.631</c:v>
                </c:pt>
                <c:pt idx="18">
                  <c:v>165.631</c:v>
                </c:pt>
                <c:pt idx="19">
                  <c:v>179.434</c:v>
                </c:pt>
                <c:pt idx="20">
                  <c:v>179.434</c:v>
                </c:pt>
                <c:pt idx="21">
                  <c:v>200.13800000000001</c:v>
                </c:pt>
                <c:pt idx="22">
                  <c:v>200.13800000000001</c:v>
                </c:pt>
                <c:pt idx="23">
                  <c:v>220.84200000000001</c:v>
                </c:pt>
              </c:numCache>
            </c:numRef>
          </c:xVal>
          <c:yVal>
            <c:numRef>
              <c:f>Ic!$AT$6:$AT$29</c:f>
              <c:numCache>
                <c:formatCode>0.00E+00</c:formatCode>
                <c:ptCount val="24"/>
                <c:pt idx="0">
                  <c:v>159.76751552551559</c:v>
                </c:pt>
                <c:pt idx="1">
                  <c:v>160.80093550298548</c:v>
                </c:pt>
                <c:pt idx="2">
                  <c:v>160.80093550298548</c:v>
                </c:pt>
                <c:pt idx="3">
                  <c:v>159.76751552551559</c:v>
                </c:pt>
                <c:pt idx="4">
                  <c:v>159.76751552551559</c:v>
                </c:pt>
                <c:pt idx="5">
                  <c:v>160.80093550298548</c:v>
                </c:pt>
                <c:pt idx="6">
                  <c:v>159.76751552551559</c:v>
                </c:pt>
                <c:pt idx="7">
                  <c:v>158.73584234323297</c:v>
                </c:pt>
                <c:pt idx="8">
                  <c:v>158.73584234323297</c:v>
                </c:pt>
                <c:pt idx="9">
                  <c:v>157.70592698742803</c:v>
                </c:pt>
                <c:pt idx="10">
                  <c:v>158.73584234323297</c:v>
                </c:pt>
                <c:pt idx="11">
                  <c:v>157.70592698742803</c:v>
                </c:pt>
                <c:pt idx="12">
                  <c:v>158.73584234323297</c:v>
                </c:pt>
                <c:pt idx="13">
                  <c:v>158.73584234323297</c:v>
                </c:pt>
                <c:pt idx="14">
                  <c:v>158.73584234323297</c:v>
                </c:pt>
                <c:pt idx="15">
                  <c:v>158.73584234323297</c:v>
                </c:pt>
                <c:pt idx="16">
                  <c:v>156.67778055334867</c:v>
                </c:pt>
                <c:pt idx="17">
                  <c:v>154.6268391536486</c:v>
                </c:pt>
                <c:pt idx="18">
                  <c:v>155.6514142006171</c:v>
                </c:pt>
                <c:pt idx="19">
                  <c:v>152.58310820116648</c:v>
                </c:pt>
                <c:pt idx="20">
                  <c:v>153.60406670207419</c:v>
                </c:pt>
                <c:pt idx="21">
                  <c:v>148.51764313120322</c:v>
                </c:pt>
                <c:pt idx="22">
                  <c:v>149.5312309488163</c:v>
                </c:pt>
                <c:pt idx="23">
                  <c:v>144.48212705483439</c:v>
                </c:pt>
              </c:numCache>
            </c:numRef>
          </c:yVal>
          <c:smooth val="0"/>
          <c:extLst>
            <c:ext xmlns:c16="http://schemas.microsoft.com/office/drawing/2014/chart" uri="{C3380CC4-5D6E-409C-BE32-E72D297353CC}">
              <c16:uniqueId val="{00000002-5A20-4FBD-B950-517774499038}"/>
            </c:ext>
          </c:extLst>
        </c:ser>
        <c:ser>
          <c:idx val="2"/>
          <c:order val="3"/>
          <c:tx>
            <c:v>Ic Unload 17 T</c:v>
          </c:tx>
          <c:spPr>
            <a:ln>
              <a:solidFill>
                <a:srgbClr val="00B050"/>
              </a:solidFill>
            </a:ln>
          </c:spPr>
          <c:marker>
            <c:symbol val="none"/>
          </c:marker>
          <c:xVal>
            <c:numRef>
              <c:f>Ic!$AW$6:$AW$29</c:f>
              <c:numCache>
                <c:formatCode>General</c:formatCode>
                <c:ptCount val="24"/>
                <c:pt idx="0">
                  <c:v>20.704000000000001</c:v>
                </c:pt>
                <c:pt idx="1">
                  <c:v>20.704000000000001</c:v>
                </c:pt>
                <c:pt idx="2">
                  <c:v>20.704000000000001</c:v>
                </c:pt>
                <c:pt idx="3">
                  <c:v>20.704000000000001</c:v>
                </c:pt>
                <c:pt idx="4">
                  <c:v>20.704000000000001</c:v>
                </c:pt>
                <c:pt idx="5">
                  <c:v>20.704000000000001</c:v>
                </c:pt>
                <c:pt idx="6">
                  <c:v>20.704000000000001</c:v>
                </c:pt>
                <c:pt idx="7">
                  <c:v>20.704000000000001</c:v>
                </c:pt>
                <c:pt idx="8">
                  <c:v>41.408000000000001</c:v>
                </c:pt>
                <c:pt idx="9">
                  <c:v>62.112000000000002</c:v>
                </c:pt>
                <c:pt idx="10">
                  <c:v>62.112000000000002</c:v>
                </c:pt>
                <c:pt idx="11">
                  <c:v>82.816000000000003</c:v>
                </c:pt>
                <c:pt idx="12">
                  <c:v>82.816000000000003</c:v>
                </c:pt>
                <c:pt idx="13">
                  <c:v>103.52</c:v>
                </c:pt>
                <c:pt idx="14">
                  <c:v>103.52</c:v>
                </c:pt>
                <c:pt idx="15">
                  <c:v>124.224</c:v>
                </c:pt>
                <c:pt idx="16">
                  <c:v>144.928</c:v>
                </c:pt>
                <c:pt idx="17">
                  <c:v>165.631</c:v>
                </c:pt>
                <c:pt idx="18">
                  <c:v>165.631</c:v>
                </c:pt>
                <c:pt idx="19">
                  <c:v>179.434</c:v>
                </c:pt>
                <c:pt idx="20">
                  <c:v>179.434</c:v>
                </c:pt>
                <c:pt idx="21">
                  <c:v>200.13800000000001</c:v>
                </c:pt>
                <c:pt idx="22">
                  <c:v>200.13800000000001</c:v>
                </c:pt>
                <c:pt idx="23">
                  <c:v>220.84200000000001</c:v>
                </c:pt>
              </c:numCache>
            </c:numRef>
          </c:xVal>
          <c:yVal>
            <c:numRef>
              <c:f>Ic!$BH$6:$BH$29</c:f>
              <c:numCache>
                <c:formatCode>0.00E+00</c:formatCode>
                <c:ptCount val="24"/>
                <c:pt idx="0">
                  <c:v>215.10658321655069</c:v>
                </c:pt>
                <c:pt idx="1">
                  <c:v>216.27806742353036</c:v>
                </c:pt>
                <c:pt idx="2">
                  <c:v>216.27806742353036</c:v>
                </c:pt>
                <c:pt idx="3">
                  <c:v>215.10658321655069</c:v>
                </c:pt>
                <c:pt idx="4">
                  <c:v>215.10658321655069</c:v>
                </c:pt>
                <c:pt idx="5">
                  <c:v>216.27806742353036</c:v>
                </c:pt>
                <c:pt idx="6">
                  <c:v>215.10658321655069</c:v>
                </c:pt>
                <c:pt idx="7">
                  <c:v>213.93649853526728</c:v>
                </c:pt>
                <c:pt idx="8">
                  <c:v>213.93649853526728</c:v>
                </c:pt>
                <c:pt idx="9">
                  <c:v>212.76782305230833</c:v>
                </c:pt>
                <c:pt idx="10">
                  <c:v>213.93649853526728</c:v>
                </c:pt>
                <c:pt idx="11">
                  <c:v>212.76782305230833</c:v>
                </c:pt>
                <c:pt idx="12">
                  <c:v>213.93649853526728</c:v>
                </c:pt>
                <c:pt idx="13">
                  <c:v>213.93649853526728</c:v>
                </c:pt>
                <c:pt idx="14">
                  <c:v>213.93649853526728</c:v>
                </c:pt>
                <c:pt idx="15">
                  <c:v>213.93649853526728</c:v>
                </c:pt>
                <c:pt idx="16">
                  <c:v>211.60056649748478</c:v>
                </c:pt>
                <c:pt idx="17">
                  <c:v>209.270349379648</c:v>
                </c:pt>
                <c:pt idx="18">
                  <c:v>210.43473865816381</c:v>
                </c:pt>
                <c:pt idx="19">
                  <c:v>206.94592617820592</c:v>
                </c:pt>
                <c:pt idx="20">
                  <c:v>208.107408565556</c:v>
                </c:pt>
                <c:pt idx="21">
                  <c:v>202.31478221881687</c:v>
                </c:pt>
                <c:pt idx="22">
                  <c:v>203.47033008842749</c:v>
                </c:pt>
                <c:pt idx="23">
                  <c:v>197.70778560013378</c:v>
                </c:pt>
              </c:numCache>
            </c:numRef>
          </c:yVal>
          <c:smooth val="0"/>
          <c:extLst>
            <c:ext xmlns:c16="http://schemas.microsoft.com/office/drawing/2014/chart" uri="{C3380CC4-5D6E-409C-BE32-E72D297353CC}">
              <c16:uniqueId val="{00000003-5A20-4FBD-B950-517774499038}"/>
            </c:ext>
          </c:extLst>
        </c:ser>
        <c:ser>
          <c:idx val="4"/>
          <c:order val="4"/>
          <c:tx>
            <c:v>Ic Unload 16 T</c:v>
          </c:tx>
          <c:spPr>
            <a:ln>
              <a:solidFill>
                <a:srgbClr val="00B050"/>
              </a:solidFill>
            </a:ln>
          </c:spPr>
          <c:marker>
            <c:symbol val="none"/>
          </c:marker>
          <c:xVal>
            <c:numRef>
              <c:f>Ic!$BK$6:$BK$29</c:f>
              <c:numCache>
                <c:formatCode>General</c:formatCode>
                <c:ptCount val="24"/>
                <c:pt idx="0">
                  <c:v>20.704000000000001</c:v>
                </c:pt>
                <c:pt idx="1">
                  <c:v>20.704000000000001</c:v>
                </c:pt>
                <c:pt idx="2">
                  <c:v>20.704000000000001</c:v>
                </c:pt>
                <c:pt idx="3">
                  <c:v>20.704000000000001</c:v>
                </c:pt>
                <c:pt idx="4">
                  <c:v>20.704000000000001</c:v>
                </c:pt>
                <c:pt idx="5">
                  <c:v>20.704000000000001</c:v>
                </c:pt>
                <c:pt idx="6">
                  <c:v>20.704000000000001</c:v>
                </c:pt>
                <c:pt idx="7">
                  <c:v>20.704000000000001</c:v>
                </c:pt>
                <c:pt idx="8">
                  <c:v>41.408000000000001</c:v>
                </c:pt>
                <c:pt idx="9">
                  <c:v>62.112000000000002</c:v>
                </c:pt>
                <c:pt idx="10">
                  <c:v>62.112000000000002</c:v>
                </c:pt>
                <c:pt idx="11">
                  <c:v>82.816000000000003</c:v>
                </c:pt>
                <c:pt idx="12">
                  <c:v>82.816000000000003</c:v>
                </c:pt>
                <c:pt idx="13">
                  <c:v>103.52</c:v>
                </c:pt>
                <c:pt idx="14">
                  <c:v>103.52</c:v>
                </c:pt>
                <c:pt idx="15">
                  <c:v>124.224</c:v>
                </c:pt>
                <c:pt idx="16">
                  <c:v>144.928</c:v>
                </c:pt>
                <c:pt idx="17">
                  <c:v>165.631</c:v>
                </c:pt>
                <c:pt idx="18">
                  <c:v>165.631</c:v>
                </c:pt>
                <c:pt idx="19">
                  <c:v>179.434</c:v>
                </c:pt>
                <c:pt idx="20">
                  <c:v>179.434</c:v>
                </c:pt>
                <c:pt idx="21">
                  <c:v>200.13800000000001</c:v>
                </c:pt>
                <c:pt idx="22">
                  <c:v>200.13800000000001</c:v>
                </c:pt>
                <c:pt idx="23">
                  <c:v>220.84200000000001</c:v>
                </c:pt>
              </c:numCache>
            </c:numRef>
          </c:xVal>
          <c:yVal>
            <c:numRef>
              <c:f>Ic!$BV$6:$BV$29</c:f>
              <c:numCache>
                <c:formatCode>0.00E+00</c:formatCode>
                <c:ptCount val="24"/>
                <c:pt idx="0">
                  <c:v>281.00967452653902</c:v>
                </c:pt>
                <c:pt idx="1">
                  <c:v>282.31710609215537</c:v>
                </c:pt>
                <c:pt idx="2">
                  <c:v>282.31710609215537</c:v>
                </c:pt>
                <c:pt idx="3">
                  <c:v>281.00967452653902</c:v>
                </c:pt>
                <c:pt idx="4">
                  <c:v>281.00967452653902</c:v>
                </c:pt>
                <c:pt idx="5">
                  <c:v>282.31710609215537</c:v>
                </c:pt>
                <c:pt idx="6">
                  <c:v>281.00967452653902</c:v>
                </c:pt>
                <c:pt idx="7">
                  <c:v>279.70330684431843</c:v>
                </c:pt>
                <c:pt idx="8">
                  <c:v>279.70330684431843</c:v>
                </c:pt>
                <c:pt idx="9">
                  <c:v>278.3980114052128</c:v>
                </c:pt>
                <c:pt idx="10">
                  <c:v>279.70330684431843</c:v>
                </c:pt>
                <c:pt idx="11">
                  <c:v>278.3980114052128</c:v>
                </c:pt>
                <c:pt idx="12">
                  <c:v>279.70330684431843</c:v>
                </c:pt>
                <c:pt idx="13">
                  <c:v>279.70330684431843</c:v>
                </c:pt>
                <c:pt idx="14">
                  <c:v>279.70330684431843</c:v>
                </c:pt>
                <c:pt idx="15">
                  <c:v>279.70330684431843</c:v>
                </c:pt>
                <c:pt idx="16">
                  <c:v>277.09379661957115</c:v>
                </c:pt>
                <c:pt idx="17">
                  <c:v>274.48864290523574</c:v>
                </c:pt>
                <c:pt idx="18">
                  <c:v>275.79067094870692</c:v>
                </c:pt>
                <c:pt idx="19">
                  <c:v>271.88791400949611</c:v>
                </c:pt>
                <c:pt idx="20">
                  <c:v>273.18772105341691</c:v>
                </c:pt>
                <c:pt idx="21">
                  <c:v>266.70000807668055</c:v>
                </c:pt>
                <c:pt idx="22">
                  <c:v>267.99526867466039</c:v>
                </c:pt>
                <c:pt idx="23">
                  <c:v>261.53064212384049</c:v>
                </c:pt>
              </c:numCache>
            </c:numRef>
          </c:yVal>
          <c:smooth val="0"/>
          <c:extLst>
            <c:ext xmlns:c16="http://schemas.microsoft.com/office/drawing/2014/chart" uri="{C3380CC4-5D6E-409C-BE32-E72D297353CC}">
              <c16:uniqueId val="{00000004-5A20-4FBD-B950-517774499038}"/>
            </c:ext>
          </c:extLst>
        </c:ser>
        <c:dLbls>
          <c:showLegendKey val="0"/>
          <c:showVal val="0"/>
          <c:showCatName val="0"/>
          <c:showSerName val="0"/>
          <c:showPercent val="0"/>
          <c:showBubbleSize val="0"/>
        </c:dLbls>
        <c:axId val="388059199"/>
        <c:axId val="388059615"/>
        <c:extLst/>
      </c:scatterChart>
      <c:valAx>
        <c:axId val="388059199"/>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sz="1400"/>
                </a:pPr>
                <a:r>
                  <a:rPr lang="en-GB" sz="1400"/>
                  <a:t>Stress [MPa]</a:t>
                </a:r>
              </a:p>
            </c:rich>
          </c:tx>
          <c:layout>
            <c:manualLayout>
              <c:xMode val="edge"/>
              <c:yMode val="edge"/>
              <c:x val="0.4338692210717755"/>
              <c:y val="0.91066925149714528"/>
            </c:manualLayout>
          </c:layout>
          <c:overlay val="0"/>
        </c:title>
        <c:numFmt formatCode="General" sourceLinked="1"/>
        <c:majorTickMark val="none"/>
        <c:minorTickMark val="none"/>
        <c:tickLblPos val="nextTo"/>
        <c:spPr>
          <a:noFill/>
          <a:ln w="9525" cap="flat" cmpd="sng" algn="ctr">
            <a:solidFill>
              <a:schemeClr val="tx1"/>
            </a:solidFill>
            <a:round/>
          </a:ln>
          <a:effectLst/>
        </c:spPr>
        <c:txPr>
          <a:bodyPr rot="-60000000" vert="horz"/>
          <a:lstStyle/>
          <a:p>
            <a:pPr>
              <a:defRPr/>
            </a:pPr>
            <a:endParaRPr lang="en-US"/>
          </a:p>
        </c:txPr>
        <c:crossAx val="388059615"/>
        <c:crosses val="autoZero"/>
        <c:crossBetween val="midCat"/>
      </c:valAx>
      <c:valAx>
        <c:axId val="388059615"/>
        <c:scaling>
          <c:orientation val="minMax"/>
        </c:scaling>
        <c:delete val="0"/>
        <c:axPos val="l"/>
        <c:majorGridlines>
          <c:spPr>
            <a:ln w="9525" cap="flat" cmpd="sng" algn="ctr">
              <a:solidFill>
                <a:schemeClr val="tx1">
                  <a:lumMod val="15000"/>
                  <a:lumOff val="85000"/>
                </a:schemeClr>
              </a:solidFill>
              <a:round/>
            </a:ln>
            <a:effectLst/>
          </c:spPr>
        </c:majorGridlines>
        <c:title>
          <c:tx>
            <c:rich>
              <a:bodyPr/>
              <a:lstStyle/>
              <a:p>
                <a:pPr>
                  <a:defRPr sz="1400"/>
                </a:pPr>
                <a:r>
                  <a:rPr lang="en-GB" sz="1400"/>
                  <a:t>Ic [A]</a:t>
                </a:r>
              </a:p>
            </c:rich>
          </c:tx>
          <c:layout/>
          <c:overlay val="0"/>
        </c:title>
        <c:numFmt formatCode="#,##0" sourceLinked="0"/>
        <c:majorTickMark val="none"/>
        <c:minorTickMark val="none"/>
        <c:tickLblPos val="nextTo"/>
        <c:spPr>
          <a:noFill/>
          <a:ln w="9525" cap="flat" cmpd="sng" algn="ctr">
            <a:solidFill>
              <a:schemeClr val="tx1"/>
            </a:solidFill>
            <a:round/>
          </a:ln>
          <a:effectLst/>
        </c:spPr>
        <c:txPr>
          <a:bodyPr rot="-60000000" vert="horz"/>
          <a:lstStyle/>
          <a:p>
            <a:pPr>
              <a:defRPr/>
            </a:pPr>
            <a:endParaRPr lang="en-US"/>
          </a:p>
        </c:txPr>
        <c:crossAx val="388059199"/>
        <c:crosses val="autoZero"/>
        <c:crossBetween val="midCat"/>
      </c:valAx>
      <c:spPr>
        <a:ln>
          <a:solidFill>
            <a:sysClr val="windowText" lastClr="000000"/>
          </a:solidFill>
        </a:ln>
      </c:spPr>
    </c:plotArea>
    <c:legend>
      <c:legendPos val="r"/>
      <c:layout>
        <c:manualLayout>
          <c:xMode val="edge"/>
          <c:yMode val="edge"/>
          <c:x val="0.17518941037882077"/>
          <c:y val="0.67531712694954682"/>
          <c:w val="0.64676892615143766"/>
          <c:h val="0.11628763806030157"/>
        </c:manualLayout>
      </c:layout>
      <c:overlay val="1"/>
      <c:spPr>
        <a:solidFill>
          <a:schemeClr val="bg1"/>
        </a:solidFill>
        <a:ln>
          <a:solidFill>
            <a:sysClr val="windowText" lastClr="000000"/>
          </a:solidFill>
        </a:ln>
      </c:spPr>
    </c:legend>
    <c:plotVisOnly val="1"/>
    <c:dispBlanksAs val="gap"/>
    <c:showDLblsOverMax val="0"/>
    <c:extLst/>
  </c:chart>
  <c:spPr>
    <a:ln>
      <a:noFill/>
    </a:ln>
  </c:spPr>
  <c:txPr>
    <a:bodyPr/>
    <a:lstStyle/>
    <a:p>
      <a:pPr>
        <a:defRPr>
          <a:solidFill>
            <a:sysClr val="windowText" lastClr="000000"/>
          </a:solidFill>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scatterChart>
        <c:scatterStyle val="lineMarker"/>
        <c:varyColors val="0"/>
        <c:ser>
          <c:idx val="0"/>
          <c:order val="0"/>
          <c:tx>
            <c:v>FEM</c:v>
          </c:tx>
          <c:spPr>
            <a:ln w="19050" cap="rnd">
              <a:solidFill>
                <a:srgbClr val="00B050"/>
              </a:solidFill>
              <a:round/>
            </a:ln>
            <a:effectLst/>
          </c:spPr>
          <c:marker>
            <c:symbol val="diamond"/>
            <c:size val="7"/>
            <c:spPr>
              <a:solidFill>
                <a:srgbClr val="00B050"/>
              </a:solidFill>
              <a:ln w="9525">
                <a:solidFill>
                  <a:schemeClr val="tx1"/>
                </a:solidFill>
              </a:ln>
              <a:effectLst/>
            </c:spPr>
          </c:marker>
          <c:trendline>
            <c:trendlineType val="poly"/>
            <c:order val="3"/>
            <c:forward val="100"/>
            <c:dispRSqr val="0"/>
            <c:dispEq val="0"/>
          </c:trendline>
          <c:xVal>
            <c:numRef>
              <c:f>Data!$G$4:$G$37</c:f>
              <c:numCache>
                <c:formatCode>General</c:formatCode>
                <c:ptCount val="34"/>
                <c:pt idx="0">
                  <c:v>0</c:v>
                </c:pt>
                <c:pt idx="1">
                  <c:v>0</c:v>
                </c:pt>
                <c:pt idx="2">
                  <c:v>7</c:v>
                </c:pt>
                <c:pt idx="3">
                  <c:v>14</c:v>
                </c:pt>
                <c:pt idx="4">
                  <c:v>21</c:v>
                </c:pt>
                <c:pt idx="5">
                  <c:v>28</c:v>
                </c:pt>
                <c:pt idx="6">
                  <c:v>35</c:v>
                </c:pt>
                <c:pt idx="7">
                  <c:v>42</c:v>
                </c:pt>
                <c:pt idx="8">
                  <c:v>49</c:v>
                </c:pt>
                <c:pt idx="9">
                  <c:v>56</c:v>
                </c:pt>
                <c:pt idx="10">
                  <c:v>63</c:v>
                </c:pt>
                <c:pt idx="11">
                  <c:v>70</c:v>
                </c:pt>
                <c:pt idx="12">
                  <c:v>77</c:v>
                </c:pt>
                <c:pt idx="13">
                  <c:v>84</c:v>
                </c:pt>
                <c:pt idx="14">
                  <c:v>91</c:v>
                </c:pt>
                <c:pt idx="15">
                  <c:v>98</c:v>
                </c:pt>
                <c:pt idx="16">
                  <c:v>105</c:v>
                </c:pt>
                <c:pt idx="17">
                  <c:v>112</c:v>
                </c:pt>
                <c:pt idx="18">
                  <c:v>119</c:v>
                </c:pt>
                <c:pt idx="19">
                  <c:v>126</c:v>
                </c:pt>
                <c:pt idx="20">
                  <c:v>133</c:v>
                </c:pt>
                <c:pt idx="21">
                  <c:v>140</c:v>
                </c:pt>
                <c:pt idx="22">
                  <c:v>147</c:v>
                </c:pt>
                <c:pt idx="23">
                  <c:v>154</c:v>
                </c:pt>
                <c:pt idx="24">
                  <c:v>161</c:v>
                </c:pt>
                <c:pt idx="25">
                  <c:v>168</c:v>
                </c:pt>
                <c:pt idx="26">
                  <c:v>175</c:v>
                </c:pt>
                <c:pt idx="27">
                  <c:v>182</c:v>
                </c:pt>
                <c:pt idx="28">
                  <c:v>189</c:v>
                </c:pt>
                <c:pt idx="29">
                  <c:v>196</c:v>
                </c:pt>
                <c:pt idx="30">
                  <c:v>203</c:v>
                </c:pt>
                <c:pt idx="31">
                  <c:v>210</c:v>
                </c:pt>
                <c:pt idx="32">
                  <c:v>217</c:v>
                </c:pt>
                <c:pt idx="33">
                  <c:v>224</c:v>
                </c:pt>
              </c:numCache>
            </c:numRef>
          </c:xVal>
          <c:yVal>
            <c:numRef>
              <c:f>Data!$H$4:$H$37</c:f>
              <c:numCache>
                <c:formatCode>General</c:formatCode>
                <c:ptCount val="34"/>
                <c:pt idx="0">
                  <c:v>0.95142505849515702</c:v>
                </c:pt>
                <c:pt idx="1">
                  <c:v>0.95142505849515702</c:v>
                </c:pt>
                <c:pt idx="2">
                  <c:v>0.95242881435176996</c:v>
                </c:pt>
                <c:pt idx="3">
                  <c:v>0.95318026696888403</c:v>
                </c:pt>
                <c:pt idx="4">
                  <c:v>0.95367755656379705</c:v>
                </c:pt>
                <c:pt idx="5">
                  <c:v>0.95391939770805401</c:v>
                </c:pt>
                <c:pt idx="6">
                  <c:v>0.95391296079098198</c:v>
                </c:pt>
                <c:pt idx="7">
                  <c:v>0.95356673789022195</c:v>
                </c:pt>
                <c:pt idx="8">
                  <c:v>0.95281330875070602</c:v>
                </c:pt>
                <c:pt idx="9">
                  <c:v>0.95168311052011201</c:v>
                </c:pt>
                <c:pt idx="10">
                  <c:v>0.95017399996085194</c:v>
                </c:pt>
                <c:pt idx="11">
                  <c:v>0.94828668473800304</c:v>
                </c:pt>
                <c:pt idx="12">
                  <c:v>0.94602205955065499</c:v>
                </c:pt>
                <c:pt idx="13">
                  <c:v>0.94338470167878297</c:v>
                </c:pt>
                <c:pt idx="14">
                  <c:v>0.94038086977237201</c:v>
                </c:pt>
                <c:pt idx="15">
                  <c:v>0.93701466762543795</c:v>
                </c:pt>
                <c:pt idx="16">
                  <c:v>0.93329305975366394</c:v>
                </c:pt>
                <c:pt idx="17">
                  <c:v>0.92922245044805396</c:v>
                </c:pt>
                <c:pt idx="18">
                  <c:v>0.92481026084657103</c:v>
                </c:pt>
                <c:pt idx="19">
                  <c:v>0.92006307755249594</c:v>
                </c:pt>
                <c:pt idx="20">
                  <c:v>0.91498893015392702</c:v>
                </c:pt>
                <c:pt idx="21">
                  <c:v>0.909596219235143</c:v>
                </c:pt>
                <c:pt idx="22">
                  <c:v>0.90389433998730195</c:v>
                </c:pt>
                <c:pt idx="23">
                  <c:v>0.89789075524189998</c:v>
                </c:pt>
                <c:pt idx="24">
                  <c:v>0.89159477278969201</c:v>
                </c:pt>
                <c:pt idx="25">
                  <c:v>0.88501751236014903</c:v>
                </c:pt>
                <c:pt idx="26">
                  <c:v>0.87816796026881805</c:v>
                </c:pt>
                <c:pt idx="27">
                  <c:v>0.87105684720933096</c:v>
                </c:pt>
                <c:pt idx="28">
                  <c:v>0.86369460269424803</c:v>
                </c:pt>
                <c:pt idx="29">
                  <c:v>0.85609037633253904</c:v>
                </c:pt>
                <c:pt idx="30">
                  <c:v>0.84825935252388196</c:v>
                </c:pt>
                <c:pt idx="31">
                  <c:v>0.84020655694125301</c:v>
                </c:pt>
                <c:pt idx="32">
                  <c:v>0.83194938467392399</c:v>
                </c:pt>
                <c:pt idx="33">
                  <c:v>0.82341161486958103</c:v>
                </c:pt>
              </c:numCache>
            </c:numRef>
          </c:yVal>
          <c:smooth val="0"/>
          <c:extLst>
            <c:ext xmlns:c16="http://schemas.microsoft.com/office/drawing/2014/chart" uri="{C3380CC4-5D6E-409C-BE32-E72D297353CC}">
              <c16:uniqueId val="{00000000-6D4E-4F65-A42B-62F11F7CF0A3}"/>
            </c:ext>
          </c:extLst>
        </c:ser>
        <c:ser>
          <c:idx val="3"/>
          <c:order val="1"/>
          <c:tx>
            <c:strRef>
              <c:f>Data!$A$2</c:f>
              <c:strCache>
                <c:ptCount val="1"/>
                <c:pt idx="0">
                  <c:v>Step</c:v>
                </c:pt>
              </c:strCache>
            </c:strRef>
          </c:tx>
          <c:spPr>
            <a:ln w="19050" cap="rnd">
              <a:solidFill>
                <a:srgbClr val="FF0000"/>
              </a:solidFill>
              <a:round/>
            </a:ln>
            <a:effectLst/>
          </c:spPr>
          <c:marker>
            <c:symbol val="square"/>
            <c:size val="7"/>
            <c:spPr>
              <a:solidFill>
                <a:srgbClr val="FF0000"/>
              </a:solidFill>
              <a:ln>
                <a:solidFill>
                  <a:schemeClr val="tx1"/>
                </a:solidFill>
              </a:ln>
            </c:spPr>
          </c:marker>
          <c:xVal>
            <c:numRef>
              <c:f>Data!$A$4:$A$47</c:f>
              <c:numCache>
                <c:formatCode>General</c:formatCode>
                <c:ptCount val="44"/>
                <c:pt idx="0">
                  <c:v>0</c:v>
                </c:pt>
                <c:pt idx="1">
                  <c:v>0</c:v>
                </c:pt>
                <c:pt idx="2">
                  <c:v>0</c:v>
                </c:pt>
                <c:pt idx="3">
                  <c:v>0</c:v>
                </c:pt>
                <c:pt idx="4">
                  <c:v>0</c:v>
                </c:pt>
                <c:pt idx="5">
                  <c:v>3.4510000000000001</c:v>
                </c:pt>
                <c:pt idx="6">
                  <c:v>6.9009999999999998</c:v>
                </c:pt>
                <c:pt idx="7">
                  <c:v>13.803000000000001</c:v>
                </c:pt>
                <c:pt idx="8">
                  <c:v>20.704000000000001</c:v>
                </c:pt>
                <c:pt idx="9">
                  <c:v>20.704000000000001</c:v>
                </c:pt>
                <c:pt idx="10">
                  <c:v>27.605</c:v>
                </c:pt>
                <c:pt idx="11">
                  <c:v>34.506999999999998</c:v>
                </c:pt>
                <c:pt idx="12">
                  <c:v>34.506999999999998</c:v>
                </c:pt>
                <c:pt idx="13">
                  <c:v>41.408000000000001</c:v>
                </c:pt>
                <c:pt idx="14">
                  <c:v>48.308999999999997</c:v>
                </c:pt>
                <c:pt idx="15">
                  <c:v>55.21</c:v>
                </c:pt>
                <c:pt idx="16">
                  <c:v>62.112000000000002</c:v>
                </c:pt>
                <c:pt idx="17">
                  <c:v>69.013000000000005</c:v>
                </c:pt>
                <c:pt idx="18">
                  <c:v>75.914000000000001</c:v>
                </c:pt>
                <c:pt idx="19">
                  <c:v>82.816000000000003</c:v>
                </c:pt>
                <c:pt idx="20">
                  <c:v>89.716999999999999</c:v>
                </c:pt>
                <c:pt idx="21">
                  <c:v>96.617999999999995</c:v>
                </c:pt>
                <c:pt idx="22">
                  <c:v>103.52</c:v>
                </c:pt>
                <c:pt idx="23">
                  <c:v>103.52</c:v>
                </c:pt>
                <c:pt idx="24">
                  <c:v>110.42100000000001</c:v>
                </c:pt>
                <c:pt idx="25">
                  <c:v>117.322</c:v>
                </c:pt>
                <c:pt idx="26">
                  <c:v>124.224</c:v>
                </c:pt>
                <c:pt idx="27">
                  <c:v>131.125</c:v>
                </c:pt>
                <c:pt idx="28">
                  <c:v>138.02600000000001</c:v>
                </c:pt>
                <c:pt idx="29">
                  <c:v>144.928</c:v>
                </c:pt>
                <c:pt idx="30">
                  <c:v>151.82900000000001</c:v>
                </c:pt>
                <c:pt idx="31">
                  <c:v>158.72999999999999</c:v>
                </c:pt>
                <c:pt idx="32">
                  <c:v>165.631</c:v>
                </c:pt>
                <c:pt idx="33">
                  <c:v>172.53299999999999</c:v>
                </c:pt>
                <c:pt idx="34">
                  <c:v>179.434</c:v>
                </c:pt>
                <c:pt idx="35">
                  <c:v>186.33500000000001</c:v>
                </c:pt>
                <c:pt idx="36">
                  <c:v>193.23699999999999</c:v>
                </c:pt>
                <c:pt idx="37">
                  <c:v>200.13800000000001</c:v>
                </c:pt>
                <c:pt idx="38">
                  <c:v>207.03899999999999</c:v>
                </c:pt>
                <c:pt idx="39">
                  <c:v>213.941</c:v>
                </c:pt>
                <c:pt idx="40">
                  <c:v>220.84200000000001</c:v>
                </c:pt>
                <c:pt idx="41">
                  <c:v>220.84200000000001</c:v>
                </c:pt>
                <c:pt idx="42">
                  <c:v>220.84200000000001</c:v>
                </c:pt>
                <c:pt idx="43">
                  <c:v>220.84200000000001</c:v>
                </c:pt>
              </c:numCache>
            </c:numRef>
          </c:xVal>
          <c:yVal>
            <c:numRef>
              <c:f>Data!$B$4:$B$47</c:f>
              <c:numCache>
                <c:formatCode>General</c:formatCode>
                <c:ptCount val="44"/>
                <c:pt idx="0">
                  <c:v>0.95</c:v>
                </c:pt>
                <c:pt idx="1">
                  <c:v>0.95</c:v>
                </c:pt>
                <c:pt idx="2">
                  <c:v>0.94899999999999995</c:v>
                </c:pt>
                <c:pt idx="3">
                  <c:v>0.94899999999999995</c:v>
                </c:pt>
                <c:pt idx="4">
                  <c:v>0.94899999999999995</c:v>
                </c:pt>
                <c:pt idx="5">
                  <c:v>0.94899999999999995</c:v>
                </c:pt>
                <c:pt idx="6">
                  <c:v>0.94899999999999995</c:v>
                </c:pt>
                <c:pt idx="7">
                  <c:v>0.95</c:v>
                </c:pt>
                <c:pt idx="8">
                  <c:v>0.94699999999999995</c:v>
                </c:pt>
                <c:pt idx="9">
                  <c:v>0.94699999999999995</c:v>
                </c:pt>
                <c:pt idx="10">
                  <c:v>0.94799999999999995</c:v>
                </c:pt>
                <c:pt idx="11">
                  <c:v>0.94599999999999995</c:v>
                </c:pt>
                <c:pt idx="12">
                  <c:v>0.94799999999999995</c:v>
                </c:pt>
                <c:pt idx="13">
                  <c:v>0.94699999999999995</c:v>
                </c:pt>
                <c:pt idx="14">
                  <c:v>0.94699999999999995</c:v>
                </c:pt>
                <c:pt idx="15">
                  <c:v>0.94599999999999995</c:v>
                </c:pt>
                <c:pt idx="16">
                  <c:v>0.94699999999999995</c:v>
                </c:pt>
                <c:pt idx="17">
                  <c:v>0.94599999999999995</c:v>
                </c:pt>
                <c:pt idx="18">
                  <c:v>0.94599999999999995</c:v>
                </c:pt>
                <c:pt idx="19">
                  <c:v>0.94399999999999995</c:v>
                </c:pt>
                <c:pt idx="20">
                  <c:v>0.94399999999999995</c:v>
                </c:pt>
                <c:pt idx="21">
                  <c:v>0.94299999999999995</c:v>
                </c:pt>
                <c:pt idx="22">
                  <c:v>0.93899999999999995</c:v>
                </c:pt>
                <c:pt idx="23">
                  <c:v>0.93899999999999995</c:v>
                </c:pt>
                <c:pt idx="24">
                  <c:v>0.93700000000000006</c:v>
                </c:pt>
                <c:pt idx="25">
                  <c:v>0.93500000000000005</c:v>
                </c:pt>
                <c:pt idx="26">
                  <c:v>0.93100000000000005</c:v>
                </c:pt>
                <c:pt idx="27">
                  <c:v>0.92700000000000005</c:v>
                </c:pt>
                <c:pt idx="28">
                  <c:v>0.92200000000000004</c:v>
                </c:pt>
                <c:pt idx="29">
                  <c:v>0.91600000000000004</c:v>
                </c:pt>
                <c:pt idx="30">
                  <c:v>0.91100000000000003</c:v>
                </c:pt>
                <c:pt idx="31">
                  <c:v>0.90600000000000003</c:v>
                </c:pt>
                <c:pt idx="32">
                  <c:v>0.9</c:v>
                </c:pt>
                <c:pt idx="33">
                  <c:v>0.89500000000000002</c:v>
                </c:pt>
                <c:pt idx="34">
                  <c:v>0.88900000000000001</c:v>
                </c:pt>
                <c:pt idx="35">
                  <c:v>0.88300000000000001</c:v>
                </c:pt>
                <c:pt idx="36">
                  <c:v>0.874</c:v>
                </c:pt>
                <c:pt idx="37">
                  <c:v>0.86599999999999999</c:v>
                </c:pt>
                <c:pt idx="38">
                  <c:v>0.85199999999999998</c:v>
                </c:pt>
                <c:pt idx="39">
                  <c:v>0.84</c:v>
                </c:pt>
                <c:pt idx="40">
                  <c:v>0.83099999999999996</c:v>
                </c:pt>
                <c:pt idx="41">
                  <c:v>0.83099999999999996</c:v>
                </c:pt>
                <c:pt idx="42">
                  <c:v>0.83</c:v>
                </c:pt>
                <c:pt idx="43">
                  <c:v>0.83</c:v>
                </c:pt>
              </c:numCache>
            </c:numRef>
          </c:yVal>
          <c:smooth val="0"/>
          <c:extLst>
            <c:ext xmlns:c16="http://schemas.microsoft.com/office/drawing/2014/chart" uri="{C3380CC4-5D6E-409C-BE32-E72D297353CC}">
              <c16:uniqueId val="{00000001-6D4E-4F65-A42B-62F11F7CF0A3}"/>
            </c:ext>
          </c:extLst>
        </c:ser>
        <c:ser>
          <c:idx val="1"/>
          <c:order val="2"/>
          <c:tx>
            <c:v>Backstep</c:v>
          </c:tx>
          <c:spPr>
            <a:ln>
              <a:solidFill>
                <a:srgbClr val="FF0000"/>
              </a:solidFill>
            </a:ln>
          </c:spPr>
          <c:marker>
            <c:symbol val="square"/>
            <c:size val="7"/>
            <c:spPr>
              <a:solidFill>
                <a:schemeClr val="bg1"/>
              </a:solidFill>
              <a:ln>
                <a:solidFill>
                  <a:schemeClr val="tx1"/>
                </a:solidFill>
              </a:ln>
            </c:spPr>
          </c:marker>
          <c:trendline>
            <c:trendlineType val="poly"/>
            <c:order val="3"/>
            <c:forward val="100"/>
            <c:dispRSqr val="0"/>
            <c:dispEq val="0"/>
          </c:trendline>
          <c:xVal>
            <c:numRef>
              <c:f>Data!$D$4:$D$27</c:f>
              <c:numCache>
                <c:formatCode>General</c:formatCode>
                <c:ptCount val="24"/>
                <c:pt idx="0">
                  <c:v>20.704000000000001</c:v>
                </c:pt>
                <c:pt idx="1">
                  <c:v>20.704000000000001</c:v>
                </c:pt>
                <c:pt idx="2">
                  <c:v>20.704000000000001</c:v>
                </c:pt>
                <c:pt idx="3">
                  <c:v>20.704000000000001</c:v>
                </c:pt>
                <c:pt idx="4">
                  <c:v>20.704000000000001</c:v>
                </c:pt>
                <c:pt idx="5">
                  <c:v>20.704000000000001</c:v>
                </c:pt>
                <c:pt idx="6">
                  <c:v>20.704000000000001</c:v>
                </c:pt>
                <c:pt idx="7">
                  <c:v>20.704000000000001</c:v>
                </c:pt>
                <c:pt idx="8">
                  <c:v>41.408000000000001</c:v>
                </c:pt>
                <c:pt idx="9">
                  <c:v>62.112000000000002</c:v>
                </c:pt>
                <c:pt idx="10">
                  <c:v>62.112000000000002</c:v>
                </c:pt>
                <c:pt idx="11">
                  <c:v>82.816000000000003</c:v>
                </c:pt>
                <c:pt idx="12">
                  <c:v>82.816000000000003</c:v>
                </c:pt>
                <c:pt idx="13">
                  <c:v>103.52</c:v>
                </c:pt>
                <c:pt idx="14">
                  <c:v>103.52</c:v>
                </c:pt>
                <c:pt idx="15">
                  <c:v>124.224</c:v>
                </c:pt>
                <c:pt idx="16">
                  <c:v>144.928</c:v>
                </c:pt>
                <c:pt idx="17">
                  <c:v>165.631</c:v>
                </c:pt>
                <c:pt idx="18">
                  <c:v>165.631</c:v>
                </c:pt>
                <c:pt idx="19">
                  <c:v>179.434</c:v>
                </c:pt>
                <c:pt idx="20">
                  <c:v>179.434</c:v>
                </c:pt>
                <c:pt idx="21">
                  <c:v>200.13800000000001</c:v>
                </c:pt>
                <c:pt idx="22">
                  <c:v>200.13800000000001</c:v>
                </c:pt>
                <c:pt idx="23">
                  <c:v>220.84200000000001</c:v>
                </c:pt>
              </c:numCache>
            </c:numRef>
          </c:xVal>
          <c:yVal>
            <c:numRef>
              <c:f>Data!$E$4:$E$27</c:f>
              <c:numCache>
                <c:formatCode>General</c:formatCode>
                <c:ptCount val="24"/>
                <c:pt idx="0">
                  <c:v>0.94799999999999995</c:v>
                </c:pt>
                <c:pt idx="1">
                  <c:v>0.94899999999999995</c:v>
                </c:pt>
                <c:pt idx="2">
                  <c:v>0.94899999999999995</c:v>
                </c:pt>
                <c:pt idx="3">
                  <c:v>0.94799999999999995</c:v>
                </c:pt>
                <c:pt idx="4">
                  <c:v>0.94799999999999995</c:v>
                </c:pt>
                <c:pt idx="5">
                  <c:v>0.94899999999999995</c:v>
                </c:pt>
                <c:pt idx="6">
                  <c:v>0.94799999999999995</c:v>
                </c:pt>
                <c:pt idx="7">
                  <c:v>0.94699999999999995</c:v>
                </c:pt>
                <c:pt idx="8">
                  <c:v>0.94699999999999995</c:v>
                </c:pt>
                <c:pt idx="9">
                  <c:v>0.94599999999999995</c:v>
                </c:pt>
                <c:pt idx="10">
                  <c:v>0.94699999999999995</c:v>
                </c:pt>
                <c:pt idx="11">
                  <c:v>0.94599999999999995</c:v>
                </c:pt>
                <c:pt idx="12">
                  <c:v>0.94699999999999995</c:v>
                </c:pt>
                <c:pt idx="13">
                  <c:v>0.94699999999999995</c:v>
                </c:pt>
                <c:pt idx="14">
                  <c:v>0.94699999999999995</c:v>
                </c:pt>
                <c:pt idx="15">
                  <c:v>0.94699999999999995</c:v>
                </c:pt>
                <c:pt idx="16">
                  <c:v>0.94499999999999995</c:v>
                </c:pt>
                <c:pt idx="17">
                  <c:v>0.94299999999999995</c:v>
                </c:pt>
                <c:pt idx="18">
                  <c:v>0.94399999999999995</c:v>
                </c:pt>
                <c:pt idx="19">
                  <c:v>0.94099999999999995</c:v>
                </c:pt>
                <c:pt idx="20">
                  <c:v>0.94199999999999995</c:v>
                </c:pt>
                <c:pt idx="21">
                  <c:v>0.93700000000000006</c:v>
                </c:pt>
                <c:pt idx="22">
                  <c:v>0.93799999999999994</c:v>
                </c:pt>
                <c:pt idx="23">
                  <c:v>0.93300000000000005</c:v>
                </c:pt>
              </c:numCache>
            </c:numRef>
          </c:yVal>
          <c:smooth val="0"/>
          <c:extLst>
            <c:ext xmlns:c16="http://schemas.microsoft.com/office/drawing/2014/chart" uri="{C3380CC4-5D6E-409C-BE32-E72D297353CC}">
              <c16:uniqueId val="{00000002-6D4E-4F65-A42B-62F11F7CF0A3}"/>
            </c:ext>
          </c:extLst>
        </c:ser>
        <c:dLbls>
          <c:showLegendKey val="0"/>
          <c:showVal val="0"/>
          <c:showCatName val="0"/>
          <c:showSerName val="0"/>
          <c:showPercent val="0"/>
          <c:showBubbleSize val="0"/>
        </c:dLbls>
        <c:axId val="388059199"/>
        <c:axId val="388059615"/>
        <c:extLst/>
      </c:scatterChart>
      <c:valAx>
        <c:axId val="388059199"/>
        <c:scaling>
          <c:orientation val="minMax"/>
        </c:scaling>
        <c:delete val="0"/>
        <c:axPos val="b"/>
        <c:majorGridlines>
          <c:spPr>
            <a:ln w="9525" cap="flat" cmpd="sng" algn="ctr">
              <a:solidFill>
                <a:schemeClr val="tx1">
                  <a:lumMod val="15000"/>
                  <a:lumOff val="85000"/>
                </a:schemeClr>
              </a:solidFill>
              <a:round/>
            </a:ln>
            <a:effectLst/>
          </c:spPr>
        </c:majorGridlines>
        <c:title>
          <c:tx>
            <c:rich>
              <a:bodyPr/>
              <a:lstStyle/>
              <a:p>
                <a:pPr>
                  <a:defRPr/>
                </a:pPr>
                <a:r>
                  <a:rPr lang="en-GB"/>
                  <a:t>Stress [MPa]</a:t>
                </a:r>
              </a:p>
            </c:rich>
          </c:tx>
          <c:layout>
            <c:manualLayout>
              <c:xMode val="edge"/>
              <c:yMode val="edge"/>
              <c:x val="0.36519144308043766"/>
              <c:y val="0.89111858280499112"/>
            </c:manualLayout>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615"/>
        <c:crosses val="autoZero"/>
        <c:crossBetween val="midCat"/>
      </c:valAx>
      <c:valAx>
        <c:axId val="388059615"/>
        <c:scaling>
          <c:orientation val="minMax"/>
          <c:min val="0.60000000000000009"/>
        </c:scaling>
        <c:delete val="0"/>
        <c:axPos val="l"/>
        <c:majorGridlines>
          <c:spPr>
            <a:ln w="9525" cap="flat" cmpd="sng" algn="ctr">
              <a:solidFill>
                <a:schemeClr val="tx1">
                  <a:lumMod val="15000"/>
                  <a:lumOff val="85000"/>
                </a:schemeClr>
              </a:solidFill>
              <a:round/>
            </a:ln>
            <a:effectLst/>
          </c:spPr>
        </c:majorGridlines>
        <c:title>
          <c:tx>
            <c:rich>
              <a:bodyPr/>
              <a:lstStyle/>
              <a:p>
                <a:pPr>
                  <a:defRPr sz="1600"/>
                </a:pPr>
                <a:r>
                  <a:rPr lang="en-GB" sz="1600"/>
                  <a:t>s(</a:t>
                </a:r>
                <a:r>
                  <a:rPr lang="el-GR" sz="1600">
                    <a:latin typeface="Calibri" panose="020F0502020204030204" pitchFamily="34" charset="0"/>
                    <a:cs typeface="Calibri" panose="020F0502020204030204" pitchFamily="34" charset="0"/>
                  </a:rPr>
                  <a:t>ε</a:t>
                </a:r>
                <a:r>
                  <a:rPr lang="en-GB" sz="1600"/>
                  <a:t>)</a:t>
                </a:r>
              </a:p>
            </c:rich>
          </c:tx>
          <c:layout/>
          <c:overlay val="0"/>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388059199"/>
        <c:crosses val="autoZero"/>
        <c:crossBetween val="midCat"/>
      </c:valAx>
    </c:plotArea>
    <c:legend>
      <c:legendPos val="r"/>
      <c:layout>
        <c:manualLayout>
          <c:xMode val="edge"/>
          <c:yMode val="edge"/>
          <c:x val="0.21951343190589129"/>
          <c:y val="0.39708163358113807"/>
          <c:w val="0.30119861369575257"/>
          <c:h val="0.37567072666021717"/>
        </c:manualLayout>
      </c:layout>
      <c:overlay val="1"/>
      <c:spPr>
        <a:solidFill>
          <a:schemeClr val="bg1"/>
        </a:solidFill>
        <a:ln>
          <a:solidFill>
            <a:sysClr val="windowText" lastClr="000000"/>
          </a:solidFill>
        </a:ln>
      </c:spPr>
    </c:legend>
    <c:plotVisOnly val="1"/>
    <c:dispBlanksAs val="gap"/>
    <c:showDLblsOverMax val="0"/>
    <c:extLst/>
  </c:chart>
  <c:txPr>
    <a:bodyPr/>
    <a:lstStyle/>
    <a:p>
      <a:pPr>
        <a:defRPr>
          <a:solidFill>
            <a:sysClr val="windowText" lastClr="000000"/>
          </a:solidFill>
        </a:defRPr>
      </a:pPr>
      <a:endParaRPr lang="en-US"/>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4D3D9F-8193-4348-949B-D3A346793B04}" type="datetimeFigureOut">
              <a:rPr lang="en-GB" smtClean="0"/>
              <a:t>01/06/2023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9971FF-0B09-454A-AC45-32FE3C189736}" type="slidenum">
              <a:rPr lang="en-GB" smtClean="0"/>
              <a:t>‹#›</a:t>
            </a:fld>
            <a:endParaRPr lang="en-GB"/>
          </a:p>
        </p:txBody>
      </p:sp>
    </p:spTree>
    <p:extLst>
      <p:ext uri="{BB962C8B-B14F-4D97-AF65-F5344CB8AC3E}">
        <p14:creationId xmlns:p14="http://schemas.microsoft.com/office/powerpoint/2010/main" val="174190680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54F98A-BC21-4860-8C2F-7D3D5A40B499}" type="datetimeFigureOut">
              <a:rPr lang="en-GB" smtClean="0"/>
              <a:t>01/06/2023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692E4C9-9FE8-474B-A0AC-9FAE26D14A86}" type="slidenum">
              <a:rPr lang="en-GB" smtClean="0"/>
              <a:t>‹#›</a:t>
            </a:fld>
            <a:endParaRPr lang="en-GB"/>
          </a:p>
        </p:txBody>
      </p:sp>
    </p:spTree>
    <p:extLst>
      <p:ext uri="{BB962C8B-B14F-4D97-AF65-F5344CB8AC3E}">
        <p14:creationId xmlns:p14="http://schemas.microsoft.com/office/powerpoint/2010/main" val="405403789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a:t>
            </a:fld>
            <a:endParaRPr lang="en-GB"/>
          </a:p>
        </p:txBody>
      </p:sp>
    </p:spTree>
    <p:extLst>
      <p:ext uri="{BB962C8B-B14F-4D97-AF65-F5344CB8AC3E}">
        <p14:creationId xmlns:p14="http://schemas.microsoft.com/office/powerpoint/2010/main" val="1877524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10</a:t>
            </a:fld>
            <a:endParaRPr lang="en-GB"/>
          </a:p>
        </p:txBody>
      </p:sp>
    </p:spTree>
    <p:extLst>
      <p:ext uri="{BB962C8B-B14F-4D97-AF65-F5344CB8AC3E}">
        <p14:creationId xmlns:p14="http://schemas.microsoft.com/office/powerpoint/2010/main" val="733907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11</a:t>
            </a:fld>
            <a:endParaRPr lang="en-GB"/>
          </a:p>
        </p:txBody>
      </p:sp>
    </p:spTree>
    <p:extLst>
      <p:ext uri="{BB962C8B-B14F-4D97-AF65-F5344CB8AC3E}">
        <p14:creationId xmlns:p14="http://schemas.microsoft.com/office/powerpoint/2010/main" val="2939085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12</a:t>
            </a:fld>
            <a:endParaRPr lang="en-GB"/>
          </a:p>
        </p:txBody>
      </p:sp>
    </p:spTree>
    <p:extLst>
      <p:ext uri="{BB962C8B-B14F-4D97-AF65-F5344CB8AC3E}">
        <p14:creationId xmlns:p14="http://schemas.microsoft.com/office/powerpoint/2010/main" val="173853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13</a:t>
            </a:fld>
            <a:endParaRPr lang="en-GB"/>
          </a:p>
        </p:txBody>
      </p:sp>
    </p:spTree>
    <p:extLst>
      <p:ext uri="{BB962C8B-B14F-4D97-AF65-F5344CB8AC3E}">
        <p14:creationId xmlns:p14="http://schemas.microsoft.com/office/powerpoint/2010/main" val="24266090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14</a:t>
            </a:fld>
            <a:endParaRPr lang="en-GB"/>
          </a:p>
        </p:txBody>
      </p:sp>
    </p:spTree>
    <p:extLst>
      <p:ext uri="{BB962C8B-B14F-4D97-AF65-F5344CB8AC3E}">
        <p14:creationId xmlns:p14="http://schemas.microsoft.com/office/powerpoint/2010/main" val="15881405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15</a:t>
            </a:fld>
            <a:endParaRPr lang="en-GB"/>
          </a:p>
        </p:txBody>
      </p:sp>
    </p:spTree>
    <p:extLst>
      <p:ext uri="{BB962C8B-B14F-4D97-AF65-F5344CB8AC3E}">
        <p14:creationId xmlns:p14="http://schemas.microsoft.com/office/powerpoint/2010/main" val="7922343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16</a:t>
            </a:fld>
            <a:endParaRPr lang="en-GB"/>
          </a:p>
        </p:txBody>
      </p:sp>
    </p:spTree>
    <p:extLst>
      <p:ext uri="{BB962C8B-B14F-4D97-AF65-F5344CB8AC3E}">
        <p14:creationId xmlns:p14="http://schemas.microsoft.com/office/powerpoint/2010/main" val="41274935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17</a:t>
            </a:fld>
            <a:endParaRPr lang="en-GB"/>
          </a:p>
        </p:txBody>
      </p:sp>
    </p:spTree>
    <p:extLst>
      <p:ext uri="{BB962C8B-B14F-4D97-AF65-F5344CB8AC3E}">
        <p14:creationId xmlns:p14="http://schemas.microsoft.com/office/powerpoint/2010/main" val="24210287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18</a:t>
            </a:fld>
            <a:endParaRPr lang="en-GB"/>
          </a:p>
        </p:txBody>
      </p:sp>
    </p:spTree>
    <p:extLst>
      <p:ext uri="{BB962C8B-B14F-4D97-AF65-F5344CB8AC3E}">
        <p14:creationId xmlns:p14="http://schemas.microsoft.com/office/powerpoint/2010/main" val="12347932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19</a:t>
            </a:fld>
            <a:endParaRPr lang="en-GB"/>
          </a:p>
        </p:txBody>
      </p:sp>
    </p:spTree>
    <p:extLst>
      <p:ext uri="{BB962C8B-B14F-4D97-AF65-F5344CB8AC3E}">
        <p14:creationId xmlns:p14="http://schemas.microsoft.com/office/powerpoint/2010/main" val="1161433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2</a:t>
            </a:fld>
            <a:endParaRPr lang="en-GB"/>
          </a:p>
        </p:txBody>
      </p:sp>
    </p:spTree>
    <p:extLst>
      <p:ext uri="{BB962C8B-B14F-4D97-AF65-F5344CB8AC3E}">
        <p14:creationId xmlns:p14="http://schemas.microsoft.com/office/powerpoint/2010/main" val="19281300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20</a:t>
            </a:fld>
            <a:endParaRPr lang="en-GB"/>
          </a:p>
        </p:txBody>
      </p:sp>
    </p:spTree>
    <p:extLst>
      <p:ext uri="{BB962C8B-B14F-4D97-AF65-F5344CB8AC3E}">
        <p14:creationId xmlns:p14="http://schemas.microsoft.com/office/powerpoint/2010/main" val="3861714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21</a:t>
            </a:fld>
            <a:endParaRPr lang="en-GB"/>
          </a:p>
        </p:txBody>
      </p:sp>
    </p:spTree>
    <p:extLst>
      <p:ext uri="{BB962C8B-B14F-4D97-AF65-F5344CB8AC3E}">
        <p14:creationId xmlns:p14="http://schemas.microsoft.com/office/powerpoint/2010/main" val="29371680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22</a:t>
            </a:fld>
            <a:endParaRPr lang="en-GB"/>
          </a:p>
        </p:txBody>
      </p:sp>
    </p:spTree>
    <p:extLst>
      <p:ext uri="{BB962C8B-B14F-4D97-AF65-F5344CB8AC3E}">
        <p14:creationId xmlns:p14="http://schemas.microsoft.com/office/powerpoint/2010/main" val="13216734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23</a:t>
            </a:fld>
            <a:endParaRPr lang="en-GB"/>
          </a:p>
        </p:txBody>
      </p:sp>
    </p:spTree>
    <p:extLst>
      <p:ext uri="{BB962C8B-B14F-4D97-AF65-F5344CB8AC3E}">
        <p14:creationId xmlns:p14="http://schemas.microsoft.com/office/powerpoint/2010/main" val="7535960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24</a:t>
            </a:fld>
            <a:endParaRPr lang="en-GB"/>
          </a:p>
        </p:txBody>
      </p:sp>
    </p:spTree>
    <p:extLst>
      <p:ext uri="{BB962C8B-B14F-4D97-AF65-F5344CB8AC3E}">
        <p14:creationId xmlns:p14="http://schemas.microsoft.com/office/powerpoint/2010/main" val="41882465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25</a:t>
            </a:fld>
            <a:endParaRPr lang="en-GB"/>
          </a:p>
        </p:txBody>
      </p:sp>
    </p:spTree>
    <p:extLst>
      <p:ext uri="{BB962C8B-B14F-4D97-AF65-F5344CB8AC3E}">
        <p14:creationId xmlns:p14="http://schemas.microsoft.com/office/powerpoint/2010/main" val="20287028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26</a:t>
            </a:fld>
            <a:endParaRPr lang="en-GB"/>
          </a:p>
        </p:txBody>
      </p:sp>
    </p:spTree>
    <p:extLst>
      <p:ext uri="{BB962C8B-B14F-4D97-AF65-F5344CB8AC3E}">
        <p14:creationId xmlns:p14="http://schemas.microsoft.com/office/powerpoint/2010/main" val="20278344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27</a:t>
            </a:fld>
            <a:endParaRPr lang="en-GB"/>
          </a:p>
        </p:txBody>
      </p:sp>
    </p:spTree>
    <p:extLst>
      <p:ext uri="{BB962C8B-B14F-4D97-AF65-F5344CB8AC3E}">
        <p14:creationId xmlns:p14="http://schemas.microsoft.com/office/powerpoint/2010/main" val="3632921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28</a:t>
            </a:fld>
            <a:endParaRPr lang="en-GB"/>
          </a:p>
        </p:txBody>
      </p:sp>
    </p:spTree>
    <p:extLst>
      <p:ext uri="{BB962C8B-B14F-4D97-AF65-F5344CB8AC3E}">
        <p14:creationId xmlns:p14="http://schemas.microsoft.com/office/powerpoint/2010/main" val="37950946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29</a:t>
            </a:fld>
            <a:endParaRPr lang="en-GB"/>
          </a:p>
        </p:txBody>
      </p:sp>
    </p:spTree>
    <p:extLst>
      <p:ext uri="{BB962C8B-B14F-4D97-AF65-F5344CB8AC3E}">
        <p14:creationId xmlns:p14="http://schemas.microsoft.com/office/powerpoint/2010/main" val="3689577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3</a:t>
            </a:fld>
            <a:endParaRPr lang="en-GB"/>
          </a:p>
        </p:txBody>
      </p:sp>
    </p:spTree>
    <p:extLst>
      <p:ext uri="{BB962C8B-B14F-4D97-AF65-F5344CB8AC3E}">
        <p14:creationId xmlns:p14="http://schemas.microsoft.com/office/powerpoint/2010/main" val="88240873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30</a:t>
            </a:fld>
            <a:endParaRPr lang="en-GB"/>
          </a:p>
        </p:txBody>
      </p:sp>
    </p:spTree>
    <p:extLst>
      <p:ext uri="{BB962C8B-B14F-4D97-AF65-F5344CB8AC3E}">
        <p14:creationId xmlns:p14="http://schemas.microsoft.com/office/powerpoint/2010/main" val="81911914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31</a:t>
            </a:fld>
            <a:endParaRPr lang="en-GB"/>
          </a:p>
        </p:txBody>
      </p:sp>
    </p:spTree>
    <p:extLst>
      <p:ext uri="{BB962C8B-B14F-4D97-AF65-F5344CB8AC3E}">
        <p14:creationId xmlns:p14="http://schemas.microsoft.com/office/powerpoint/2010/main" val="276663326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32</a:t>
            </a:fld>
            <a:endParaRPr lang="en-GB"/>
          </a:p>
        </p:txBody>
      </p:sp>
    </p:spTree>
    <p:extLst>
      <p:ext uri="{BB962C8B-B14F-4D97-AF65-F5344CB8AC3E}">
        <p14:creationId xmlns:p14="http://schemas.microsoft.com/office/powerpoint/2010/main" val="7317846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33</a:t>
            </a:fld>
            <a:endParaRPr lang="en-GB"/>
          </a:p>
        </p:txBody>
      </p:sp>
    </p:spTree>
    <p:extLst>
      <p:ext uri="{BB962C8B-B14F-4D97-AF65-F5344CB8AC3E}">
        <p14:creationId xmlns:p14="http://schemas.microsoft.com/office/powerpoint/2010/main" val="23074636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34</a:t>
            </a:fld>
            <a:endParaRPr lang="en-GB"/>
          </a:p>
        </p:txBody>
      </p:sp>
    </p:spTree>
    <p:extLst>
      <p:ext uri="{BB962C8B-B14F-4D97-AF65-F5344CB8AC3E}">
        <p14:creationId xmlns:p14="http://schemas.microsoft.com/office/powerpoint/2010/main" val="5511219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35</a:t>
            </a:fld>
            <a:endParaRPr lang="en-GB"/>
          </a:p>
        </p:txBody>
      </p:sp>
    </p:spTree>
    <p:extLst>
      <p:ext uri="{BB962C8B-B14F-4D97-AF65-F5344CB8AC3E}">
        <p14:creationId xmlns:p14="http://schemas.microsoft.com/office/powerpoint/2010/main" val="41459900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36</a:t>
            </a:fld>
            <a:endParaRPr lang="en-GB"/>
          </a:p>
        </p:txBody>
      </p:sp>
    </p:spTree>
    <p:extLst>
      <p:ext uri="{BB962C8B-B14F-4D97-AF65-F5344CB8AC3E}">
        <p14:creationId xmlns:p14="http://schemas.microsoft.com/office/powerpoint/2010/main" val="419569361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37</a:t>
            </a:fld>
            <a:endParaRPr lang="en-GB"/>
          </a:p>
        </p:txBody>
      </p:sp>
    </p:spTree>
    <p:extLst>
      <p:ext uri="{BB962C8B-B14F-4D97-AF65-F5344CB8AC3E}">
        <p14:creationId xmlns:p14="http://schemas.microsoft.com/office/powerpoint/2010/main" val="3780204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38</a:t>
            </a:fld>
            <a:endParaRPr lang="en-GB"/>
          </a:p>
        </p:txBody>
      </p:sp>
    </p:spTree>
    <p:extLst>
      <p:ext uri="{BB962C8B-B14F-4D97-AF65-F5344CB8AC3E}">
        <p14:creationId xmlns:p14="http://schemas.microsoft.com/office/powerpoint/2010/main" val="74798659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39</a:t>
            </a:fld>
            <a:endParaRPr lang="en-GB"/>
          </a:p>
        </p:txBody>
      </p:sp>
    </p:spTree>
    <p:extLst>
      <p:ext uri="{BB962C8B-B14F-4D97-AF65-F5344CB8AC3E}">
        <p14:creationId xmlns:p14="http://schemas.microsoft.com/office/powerpoint/2010/main" val="516187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a:t>
            </a:fld>
            <a:endParaRPr lang="en-GB"/>
          </a:p>
        </p:txBody>
      </p:sp>
    </p:spTree>
    <p:extLst>
      <p:ext uri="{BB962C8B-B14F-4D97-AF65-F5344CB8AC3E}">
        <p14:creationId xmlns:p14="http://schemas.microsoft.com/office/powerpoint/2010/main" val="72179372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40</a:t>
            </a:fld>
            <a:endParaRPr lang="en-GB"/>
          </a:p>
        </p:txBody>
      </p:sp>
    </p:spTree>
    <p:extLst>
      <p:ext uri="{BB962C8B-B14F-4D97-AF65-F5344CB8AC3E}">
        <p14:creationId xmlns:p14="http://schemas.microsoft.com/office/powerpoint/2010/main" val="27099303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41</a:t>
            </a:fld>
            <a:endParaRPr lang="en-GB"/>
          </a:p>
        </p:txBody>
      </p:sp>
    </p:spTree>
    <p:extLst>
      <p:ext uri="{BB962C8B-B14F-4D97-AF65-F5344CB8AC3E}">
        <p14:creationId xmlns:p14="http://schemas.microsoft.com/office/powerpoint/2010/main" val="148531116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42</a:t>
            </a:fld>
            <a:endParaRPr lang="en-GB"/>
          </a:p>
        </p:txBody>
      </p:sp>
    </p:spTree>
    <p:extLst>
      <p:ext uri="{BB962C8B-B14F-4D97-AF65-F5344CB8AC3E}">
        <p14:creationId xmlns:p14="http://schemas.microsoft.com/office/powerpoint/2010/main" val="144147981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43</a:t>
            </a:fld>
            <a:endParaRPr lang="en-GB"/>
          </a:p>
        </p:txBody>
      </p:sp>
    </p:spTree>
    <p:extLst>
      <p:ext uri="{BB962C8B-B14F-4D97-AF65-F5344CB8AC3E}">
        <p14:creationId xmlns:p14="http://schemas.microsoft.com/office/powerpoint/2010/main" val="24248040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44</a:t>
            </a:fld>
            <a:endParaRPr lang="en-GB"/>
          </a:p>
        </p:txBody>
      </p:sp>
    </p:spTree>
    <p:extLst>
      <p:ext uri="{BB962C8B-B14F-4D97-AF65-F5344CB8AC3E}">
        <p14:creationId xmlns:p14="http://schemas.microsoft.com/office/powerpoint/2010/main" val="99215134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45</a:t>
            </a:fld>
            <a:endParaRPr lang="en-GB"/>
          </a:p>
        </p:txBody>
      </p:sp>
    </p:spTree>
    <p:extLst>
      <p:ext uri="{BB962C8B-B14F-4D97-AF65-F5344CB8AC3E}">
        <p14:creationId xmlns:p14="http://schemas.microsoft.com/office/powerpoint/2010/main" val="22324046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46</a:t>
            </a:fld>
            <a:endParaRPr lang="en-GB"/>
          </a:p>
        </p:txBody>
      </p:sp>
    </p:spTree>
    <p:extLst>
      <p:ext uri="{BB962C8B-B14F-4D97-AF65-F5344CB8AC3E}">
        <p14:creationId xmlns:p14="http://schemas.microsoft.com/office/powerpoint/2010/main" val="6852112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47</a:t>
            </a:fld>
            <a:endParaRPr lang="en-GB"/>
          </a:p>
        </p:txBody>
      </p:sp>
    </p:spTree>
    <p:extLst>
      <p:ext uri="{BB962C8B-B14F-4D97-AF65-F5344CB8AC3E}">
        <p14:creationId xmlns:p14="http://schemas.microsoft.com/office/powerpoint/2010/main" val="28889635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48</a:t>
            </a:fld>
            <a:endParaRPr lang="en-GB"/>
          </a:p>
        </p:txBody>
      </p:sp>
    </p:spTree>
    <p:extLst>
      <p:ext uri="{BB962C8B-B14F-4D97-AF65-F5344CB8AC3E}">
        <p14:creationId xmlns:p14="http://schemas.microsoft.com/office/powerpoint/2010/main" val="362142369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49</a:t>
            </a:fld>
            <a:endParaRPr lang="en-GB"/>
          </a:p>
        </p:txBody>
      </p:sp>
    </p:spTree>
    <p:extLst>
      <p:ext uri="{BB962C8B-B14F-4D97-AF65-F5344CB8AC3E}">
        <p14:creationId xmlns:p14="http://schemas.microsoft.com/office/powerpoint/2010/main" val="417640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a:t>
            </a:fld>
            <a:endParaRPr lang="en-GB"/>
          </a:p>
        </p:txBody>
      </p:sp>
    </p:spTree>
    <p:extLst>
      <p:ext uri="{BB962C8B-B14F-4D97-AF65-F5344CB8AC3E}">
        <p14:creationId xmlns:p14="http://schemas.microsoft.com/office/powerpoint/2010/main" val="25916693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50</a:t>
            </a:fld>
            <a:endParaRPr lang="en-GB"/>
          </a:p>
        </p:txBody>
      </p:sp>
    </p:spTree>
    <p:extLst>
      <p:ext uri="{BB962C8B-B14F-4D97-AF65-F5344CB8AC3E}">
        <p14:creationId xmlns:p14="http://schemas.microsoft.com/office/powerpoint/2010/main" val="136889952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51</a:t>
            </a:fld>
            <a:endParaRPr lang="en-GB"/>
          </a:p>
        </p:txBody>
      </p:sp>
    </p:spTree>
    <p:extLst>
      <p:ext uri="{BB962C8B-B14F-4D97-AF65-F5344CB8AC3E}">
        <p14:creationId xmlns:p14="http://schemas.microsoft.com/office/powerpoint/2010/main" val="38496989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52</a:t>
            </a:fld>
            <a:endParaRPr lang="en-GB"/>
          </a:p>
        </p:txBody>
      </p:sp>
    </p:spTree>
    <p:extLst>
      <p:ext uri="{BB962C8B-B14F-4D97-AF65-F5344CB8AC3E}">
        <p14:creationId xmlns:p14="http://schemas.microsoft.com/office/powerpoint/2010/main" val="217409203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53</a:t>
            </a:fld>
            <a:endParaRPr lang="en-GB"/>
          </a:p>
        </p:txBody>
      </p:sp>
    </p:spTree>
    <p:extLst>
      <p:ext uri="{BB962C8B-B14F-4D97-AF65-F5344CB8AC3E}">
        <p14:creationId xmlns:p14="http://schemas.microsoft.com/office/powerpoint/2010/main" val="127869830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54</a:t>
            </a:fld>
            <a:endParaRPr lang="en-GB"/>
          </a:p>
        </p:txBody>
      </p:sp>
    </p:spTree>
    <p:extLst>
      <p:ext uri="{BB962C8B-B14F-4D97-AF65-F5344CB8AC3E}">
        <p14:creationId xmlns:p14="http://schemas.microsoft.com/office/powerpoint/2010/main" val="90470408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55</a:t>
            </a:fld>
            <a:endParaRPr lang="en-GB"/>
          </a:p>
        </p:txBody>
      </p:sp>
    </p:spTree>
    <p:extLst>
      <p:ext uri="{BB962C8B-B14F-4D97-AF65-F5344CB8AC3E}">
        <p14:creationId xmlns:p14="http://schemas.microsoft.com/office/powerpoint/2010/main" val="41017881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56</a:t>
            </a:fld>
            <a:endParaRPr lang="en-GB"/>
          </a:p>
        </p:txBody>
      </p:sp>
    </p:spTree>
    <p:extLst>
      <p:ext uri="{BB962C8B-B14F-4D97-AF65-F5344CB8AC3E}">
        <p14:creationId xmlns:p14="http://schemas.microsoft.com/office/powerpoint/2010/main" val="13181117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57</a:t>
            </a:fld>
            <a:endParaRPr lang="en-GB"/>
          </a:p>
        </p:txBody>
      </p:sp>
    </p:spTree>
    <p:extLst>
      <p:ext uri="{BB962C8B-B14F-4D97-AF65-F5344CB8AC3E}">
        <p14:creationId xmlns:p14="http://schemas.microsoft.com/office/powerpoint/2010/main" val="28908163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58</a:t>
            </a:fld>
            <a:endParaRPr lang="en-GB"/>
          </a:p>
        </p:txBody>
      </p:sp>
    </p:spTree>
    <p:extLst>
      <p:ext uri="{BB962C8B-B14F-4D97-AF65-F5344CB8AC3E}">
        <p14:creationId xmlns:p14="http://schemas.microsoft.com/office/powerpoint/2010/main" val="33414217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59</a:t>
            </a:fld>
            <a:endParaRPr lang="en-GB"/>
          </a:p>
        </p:txBody>
      </p:sp>
    </p:spTree>
    <p:extLst>
      <p:ext uri="{BB962C8B-B14F-4D97-AF65-F5344CB8AC3E}">
        <p14:creationId xmlns:p14="http://schemas.microsoft.com/office/powerpoint/2010/main" val="672870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6</a:t>
            </a:fld>
            <a:endParaRPr lang="en-GB"/>
          </a:p>
        </p:txBody>
      </p:sp>
    </p:spTree>
    <p:extLst>
      <p:ext uri="{BB962C8B-B14F-4D97-AF65-F5344CB8AC3E}">
        <p14:creationId xmlns:p14="http://schemas.microsoft.com/office/powerpoint/2010/main" val="17005122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7</a:t>
            </a:fld>
            <a:endParaRPr lang="en-GB"/>
          </a:p>
        </p:txBody>
      </p:sp>
    </p:spTree>
    <p:extLst>
      <p:ext uri="{BB962C8B-B14F-4D97-AF65-F5344CB8AC3E}">
        <p14:creationId xmlns:p14="http://schemas.microsoft.com/office/powerpoint/2010/main" val="3832735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5692E4C9-9FE8-474B-A0AC-9FAE26D14A86}" type="slidenum">
              <a:rPr lang="en-GB" smtClean="0"/>
              <a:t>8</a:t>
            </a:fld>
            <a:endParaRPr lang="en-GB"/>
          </a:p>
        </p:txBody>
      </p:sp>
    </p:spTree>
    <p:extLst>
      <p:ext uri="{BB962C8B-B14F-4D97-AF65-F5344CB8AC3E}">
        <p14:creationId xmlns:p14="http://schemas.microsoft.com/office/powerpoint/2010/main" val="22974869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692E4C9-9FE8-474B-A0AC-9FAE26D14A86}" type="slidenum">
              <a:rPr lang="en-GB" smtClean="0"/>
              <a:t>9</a:t>
            </a:fld>
            <a:endParaRPr lang="en-GB"/>
          </a:p>
        </p:txBody>
      </p:sp>
    </p:spTree>
    <p:extLst>
      <p:ext uri="{BB962C8B-B14F-4D97-AF65-F5344CB8AC3E}">
        <p14:creationId xmlns:p14="http://schemas.microsoft.com/office/powerpoint/2010/main" val="2097077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736875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1" y="1124747"/>
            <a:ext cx="10969139" cy="4868283"/>
          </a:xfrm>
        </p:spPr>
        <p:txBody>
          <a:bodyPr/>
          <a:lstStyle>
            <a:lvl1pPr>
              <a:defRPr>
                <a:latin typeface="LM Mono Prop Light 10" panose="00000500000000000000" pitchFamily="50" charset="0"/>
              </a:defRPr>
            </a:lvl1pPr>
            <a:lvl2pPr>
              <a:defRPr>
                <a:latin typeface="LM Mono Prop Light 10" panose="00000500000000000000" pitchFamily="50" charset="0"/>
              </a:defRPr>
            </a:lvl2pPr>
            <a:lvl3pPr>
              <a:defRPr>
                <a:latin typeface="LM Mono Prop Light 10" panose="00000500000000000000" pitchFamily="50" charset="0"/>
              </a:defRPr>
            </a:lvl3pPr>
            <a:lvl4pPr>
              <a:defRPr>
                <a:latin typeface="LM Mono Prop Light 10" panose="00000500000000000000" pitchFamily="50" charset="0"/>
              </a:defRPr>
            </a:lvl4pPr>
            <a:lvl5pPr>
              <a:defRPr>
                <a:latin typeface="LM Mono Prop Light 10" panose="00000500000000000000" pitchFamily="50"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Rectangle 3"/>
          <p:cNvSpPr/>
          <p:nvPr userDrawn="1"/>
        </p:nvSpPr>
        <p:spPr>
          <a:xfrm>
            <a:off x="0" y="6261808"/>
            <a:ext cx="12192000" cy="596192"/>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fld id="{38A2DA67-0BE0-40C1-B9B0-40101C47F11B}" type="slidenum">
              <a:rPr lang="en-GB" sz="1200" b="1" smtClean="0">
                <a:solidFill>
                  <a:schemeClr val="bg1"/>
                </a:solidFill>
                <a:latin typeface="LM Mono Prop Light 10" panose="00000500000000000000" pitchFamily="50" charset="0"/>
                <a:ea typeface="Cambria" panose="02040503050406030204" pitchFamily="18" charset="0"/>
              </a:rPr>
              <a:t>‹#›</a:t>
            </a:fld>
            <a:endParaRPr lang="en-GB" sz="1200" b="1" dirty="0">
              <a:solidFill>
                <a:schemeClr val="bg1"/>
              </a:solidFill>
              <a:latin typeface="LM Mono Prop Light 10" panose="00000500000000000000" pitchFamily="50" charset="0"/>
              <a:ea typeface="Cambria" panose="02040503050406030204" pitchFamily="18" charset="0"/>
            </a:endParaRPr>
          </a:p>
        </p:txBody>
      </p:sp>
      <p:sp>
        <p:nvSpPr>
          <p:cNvPr id="12" name="TextBox 11"/>
          <p:cNvSpPr txBox="1"/>
          <p:nvPr userDrawn="1"/>
        </p:nvSpPr>
        <p:spPr>
          <a:xfrm>
            <a:off x="176923" y="6334048"/>
            <a:ext cx="2179865" cy="461665"/>
          </a:xfrm>
          <a:prstGeom prst="rect">
            <a:avLst/>
          </a:prstGeom>
          <a:noFill/>
        </p:spPr>
        <p:txBody>
          <a:bodyPr wrap="square" rtlCol="0">
            <a:spAutoFit/>
          </a:bodyPr>
          <a:lstStyle/>
          <a:p>
            <a:r>
              <a:rPr lang="en-GB" sz="1200" dirty="0">
                <a:solidFill>
                  <a:schemeClr val="bg1"/>
                </a:solidFill>
                <a:latin typeface="LM Mono Prop Light 10" panose="00000500000000000000" pitchFamily="50" charset="0"/>
              </a:rPr>
              <a:t>Jose Ferradas Troitino</a:t>
            </a:r>
          </a:p>
          <a:p>
            <a:r>
              <a:rPr lang="en-US" sz="1200" baseline="0" dirty="0" smtClean="0">
                <a:solidFill>
                  <a:schemeClr val="bg1"/>
                </a:solidFill>
                <a:latin typeface="LM Mono Prop Light 10" panose="00000500000000000000" pitchFamily="50" charset="0"/>
              </a:rPr>
              <a:t>1</a:t>
            </a:r>
            <a:r>
              <a:rPr lang="en-US" sz="1200" baseline="30000" dirty="0" smtClean="0">
                <a:solidFill>
                  <a:schemeClr val="bg1"/>
                </a:solidFill>
                <a:latin typeface="LM Mono Prop Light 10" panose="00000500000000000000" pitchFamily="50" charset="0"/>
              </a:rPr>
              <a:t>st</a:t>
            </a:r>
            <a:r>
              <a:rPr lang="en-US" sz="1200" baseline="0" dirty="0" smtClean="0">
                <a:solidFill>
                  <a:schemeClr val="bg1"/>
                </a:solidFill>
                <a:latin typeface="LM Mono Prop Light 10" panose="00000500000000000000" pitchFamily="50" charset="0"/>
              </a:rPr>
              <a:t> June 2023</a:t>
            </a:r>
            <a:endParaRPr lang="en-GB" sz="1200" dirty="0">
              <a:solidFill>
                <a:schemeClr val="bg1"/>
              </a:solidFill>
              <a:latin typeface="LM Mono Prop Light 10" panose="00000500000000000000" pitchFamily="50" charset="0"/>
            </a:endParaRPr>
          </a:p>
        </p:txBody>
      </p:sp>
      <p:sp>
        <p:nvSpPr>
          <p:cNvPr id="11" name="Title 1"/>
          <p:cNvSpPr txBox="1">
            <a:spLocks/>
          </p:cNvSpPr>
          <p:nvPr userDrawn="1"/>
        </p:nvSpPr>
        <p:spPr>
          <a:xfrm>
            <a:off x="1860176" y="3162442"/>
            <a:ext cx="11021312" cy="79289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GB" sz="3200" dirty="0">
              <a:latin typeface="Cambria" panose="02040503050406030204" pitchFamily="18" charset="0"/>
            </a:endParaRPr>
          </a:p>
        </p:txBody>
      </p:sp>
      <p:sp>
        <p:nvSpPr>
          <p:cNvPr id="6" name="Title 5"/>
          <p:cNvSpPr>
            <a:spLocks noGrp="1"/>
          </p:cNvSpPr>
          <p:nvPr>
            <p:ph type="title" hasCustomPrompt="1"/>
          </p:nvPr>
        </p:nvSpPr>
        <p:spPr>
          <a:xfrm>
            <a:off x="352427" y="144997"/>
            <a:ext cx="10969139" cy="940443"/>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tabLst/>
              <a:defRPr sz="3600">
                <a:latin typeface="LM Mono Prop Light 10" panose="00000500000000000000" pitchFamily="50"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4800" dirty="0">
                <a:latin typeface="Cambria" panose="02040503050406030204" pitchFamily="18" charset="0"/>
              </a:rPr>
              <a:t>Title</a:t>
            </a:r>
            <a:endParaRPr lang="en-GB" dirty="0"/>
          </a:p>
        </p:txBody>
      </p:sp>
      <p:pic>
        <p:nvPicPr>
          <p:cNvPr id="7"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76052" y="6332171"/>
            <a:ext cx="380736" cy="476398"/>
          </a:xfrm>
          <a:prstGeom prst="rect">
            <a:avLst/>
          </a:prstGeom>
        </p:spPr>
      </p:pic>
    </p:spTree>
    <p:extLst>
      <p:ext uri="{BB962C8B-B14F-4D97-AF65-F5344CB8AC3E}">
        <p14:creationId xmlns:p14="http://schemas.microsoft.com/office/powerpoint/2010/main" val="3684492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09601" y="1124747"/>
            <a:ext cx="4949951" cy="4868283"/>
          </a:xfrm>
        </p:spPr>
        <p:txBody>
          <a:bodyPr/>
          <a:lstStyle>
            <a:lvl1pPr>
              <a:defRPr>
                <a:latin typeface="LM Mono Prop Light 10" panose="00000500000000000000" pitchFamily="50" charset="0"/>
              </a:defRPr>
            </a:lvl1pPr>
            <a:lvl2pPr>
              <a:defRPr>
                <a:latin typeface="LM Mono Prop Light 10" panose="00000500000000000000" pitchFamily="50" charset="0"/>
              </a:defRPr>
            </a:lvl2pPr>
            <a:lvl3pPr>
              <a:defRPr>
                <a:latin typeface="LM Mono Prop Light 10" panose="00000500000000000000" pitchFamily="50" charset="0"/>
              </a:defRPr>
            </a:lvl3pPr>
            <a:lvl4pPr>
              <a:defRPr>
                <a:latin typeface="LM Mono Prop Light 10" panose="00000500000000000000" pitchFamily="50" charset="0"/>
              </a:defRPr>
            </a:lvl4pPr>
            <a:lvl5pPr>
              <a:defRPr>
                <a:latin typeface="LM Mono Prop Light 10" panose="00000500000000000000" pitchFamily="50" charset="0"/>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Rectangle 3"/>
          <p:cNvSpPr/>
          <p:nvPr userDrawn="1"/>
        </p:nvSpPr>
        <p:spPr>
          <a:xfrm>
            <a:off x="0" y="0"/>
            <a:ext cx="6028944" cy="6858000"/>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b="1" dirty="0">
              <a:solidFill>
                <a:schemeClr val="bg1"/>
              </a:solidFill>
              <a:latin typeface="LM Mono Prop Light 10" panose="00000500000000000000" pitchFamily="50" charset="0"/>
              <a:ea typeface="Cambria" panose="02040503050406030204" pitchFamily="18" charset="0"/>
            </a:endParaRPr>
          </a:p>
        </p:txBody>
      </p:sp>
      <p:sp>
        <p:nvSpPr>
          <p:cNvPr id="12" name="TextBox 11"/>
          <p:cNvSpPr txBox="1"/>
          <p:nvPr userDrawn="1"/>
        </p:nvSpPr>
        <p:spPr>
          <a:xfrm>
            <a:off x="176923" y="6334048"/>
            <a:ext cx="2179865" cy="461665"/>
          </a:xfrm>
          <a:prstGeom prst="rect">
            <a:avLst/>
          </a:prstGeom>
          <a:noFill/>
        </p:spPr>
        <p:txBody>
          <a:bodyPr wrap="square" rtlCol="0">
            <a:spAutoFit/>
          </a:bodyPr>
          <a:lstStyle/>
          <a:p>
            <a:r>
              <a:rPr lang="en-GB" sz="1200" dirty="0">
                <a:solidFill>
                  <a:schemeClr val="bg1"/>
                </a:solidFill>
                <a:latin typeface="LM Mono Prop Light 10" panose="00000500000000000000" pitchFamily="50" charset="0"/>
              </a:rPr>
              <a:t>Jose Ferradas Troitino</a:t>
            </a:r>
          </a:p>
          <a:p>
            <a:r>
              <a:rPr lang="en-US" sz="1200" baseline="0" dirty="0" smtClean="0">
                <a:solidFill>
                  <a:schemeClr val="bg1"/>
                </a:solidFill>
                <a:latin typeface="LM Mono Prop Light 10" panose="00000500000000000000" pitchFamily="50" charset="0"/>
              </a:rPr>
              <a:t>1</a:t>
            </a:r>
            <a:r>
              <a:rPr lang="en-US" sz="1200" baseline="30000" dirty="0" smtClean="0">
                <a:solidFill>
                  <a:schemeClr val="bg1"/>
                </a:solidFill>
                <a:latin typeface="LM Mono Prop Light 10" panose="00000500000000000000" pitchFamily="50" charset="0"/>
              </a:rPr>
              <a:t>st</a:t>
            </a:r>
            <a:r>
              <a:rPr lang="en-US" sz="1200" baseline="0" dirty="0" smtClean="0">
                <a:solidFill>
                  <a:schemeClr val="bg1"/>
                </a:solidFill>
                <a:latin typeface="LM Mono Prop Light 10" panose="00000500000000000000" pitchFamily="50" charset="0"/>
              </a:rPr>
              <a:t> June 2023</a:t>
            </a:r>
            <a:endParaRPr lang="en-GB" sz="1200" dirty="0">
              <a:solidFill>
                <a:schemeClr val="bg1"/>
              </a:solidFill>
              <a:latin typeface="LM Mono Prop Light 10" panose="00000500000000000000" pitchFamily="50" charset="0"/>
            </a:endParaRPr>
          </a:p>
        </p:txBody>
      </p:sp>
      <p:sp>
        <p:nvSpPr>
          <p:cNvPr id="11" name="Title 1"/>
          <p:cNvSpPr txBox="1">
            <a:spLocks/>
          </p:cNvSpPr>
          <p:nvPr userDrawn="1"/>
        </p:nvSpPr>
        <p:spPr>
          <a:xfrm>
            <a:off x="1860176" y="3162442"/>
            <a:ext cx="11021312" cy="792892"/>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endParaRPr lang="en-GB" sz="3200" dirty="0">
              <a:latin typeface="Cambria" panose="02040503050406030204" pitchFamily="18" charset="0"/>
            </a:endParaRPr>
          </a:p>
        </p:txBody>
      </p:sp>
      <p:sp>
        <p:nvSpPr>
          <p:cNvPr id="6" name="Title 5"/>
          <p:cNvSpPr>
            <a:spLocks noGrp="1"/>
          </p:cNvSpPr>
          <p:nvPr>
            <p:ph type="title" hasCustomPrompt="1"/>
          </p:nvPr>
        </p:nvSpPr>
        <p:spPr>
          <a:xfrm>
            <a:off x="352427" y="144997"/>
            <a:ext cx="10969139" cy="940443"/>
          </a:xfrm>
        </p:spPr>
        <p:txBody>
          <a:bodyPr>
            <a:normAutofit/>
          </a:bodyPr>
          <a:lstStyle>
            <a:lvl1pPr marL="0" marR="0" indent="0" algn="l" defTabSz="914400" rtl="0" eaLnBrk="1" fontAlgn="auto" latinLnBrk="0" hangingPunct="1">
              <a:lnSpc>
                <a:spcPct val="100000"/>
              </a:lnSpc>
              <a:spcBef>
                <a:spcPct val="0"/>
              </a:spcBef>
              <a:spcAft>
                <a:spcPts val="0"/>
              </a:spcAft>
              <a:buClrTx/>
              <a:buSzTx/>
              <a:buFontTx/>
              <a:buNone/>
              <a:tabLst/>
              <a:defRPr sz="3600">
                <a:latin typeface="LM Mono Prop Light 10" panose="00000500000000000000" pitchFamily="50"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4800" dirty="0">
                <a:latin typeface="Cambria" panose="02040503050406030204" pitchFamily="18" charset="0"/>
              </a:rPr>
              <a:t>Title</a:t>
            </a:r>
            <a:endParaRPr lang="en-GB" dirty="0"/>
          </a:p>
        </p:txBody>
      </p:sp>
    </p:spTree>
    <p:extLst>
      <p:ext uri="{BB962C8B-B14F-4D97-AF65-F5344CB8AC3E}">
        <p14:creationId xmlns:p14="http://schemas.microsoft.com/office/powerpoint/2010/main" val="396537913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21"/>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5" name="Footer Placeholder 4"/>
          <p:cNvSpPr txBox="1">
            <a:spLocks/>
          </p:cNvSpPr>
          <p:nvPr userDrawn="1"/>
        </p:nvSpPr>
        <p:spPr>
          <a:xfrm rot="16200000">
            <a:off x="-2314536" y="3081686"/>
            <a:ext cx="5178351" cy="365125"/>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baseline="0" dirty="0"/>
              <a:t>FTEC Follow-Up Meeting</a:t>
            </a:r>
            <a:endParaRPr lang="en-US" dirty="0"/>
          </a:p>
        </p:txBody>
      </p:sp>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val="0"/>
              </a:ext>
            </a:extLst>
          </a:blip>
          <a:srcRect r="57393"/>
          <a:stretch/>
        </p:blipFill>
        <p:spPr>
          <a:xfrm>
            <a:off x="0" y="6104461"/>
            <a:ext cx="752475" cy="753539"/>
          </a:xfrm>
          <a:prstGeom prst="rect">
            <a:avLst/>
          </a:prstGeom>
        </p:spPr>
      </p:pic>
    </p:spTree>
    <p:extLst>
      <p:ext uri="{BB962C8B-B14F-4D97-AF65-F5344CB8AC3E}">
        <p14:creationId xmlns:p14="http://schemas.microsoft.com/office/powerpoint/2010/main" val="4170195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21"/>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8" name="Rectangle 7"/>
          <p:cNvSpPr/>
          <p:nvPr userDrawn="1"/>
        </p:nvSpPr>
        <p:spPr>
          <a:xfrm>
            <a:off x="0" y="6261808"/>
            <a:ext cx="12192000" cy="596192"/>
          </a:xfrm>
          <a:prstGeom prst="rect">
            <a:avLst/>
          </a:prstGeom>
          <a:solidFill>
            <a:srgbClr val="0033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 name="Image 2" descr="LOGOfin.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4997" y="6321705"/>
            <a:ext cx="380736" cy="476398"/>
          </a:xfrm>
          <a:prstGeom prst="rect">
            <a:avLst/>
          </a:prstGeom>
        </p:spPr>
      </p:pic>
    </p:spTree>
    <p:extLst>
      <p:ext uri="{BB962C8B-B14F-4D97-AF65-F5344CB8AC3E}">
        <p14:creationId xmlns:p14="http://schemas.microsoft.com/office/powerpoint/2010/main" val="204738897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0033A0"/>
        </a:solidFill>
        <a:effectLst/>
      </p:bgPr>
    </p:bg>
    <p:spTree>
      <p:nvGrpSpPr>
        <p:cNvPr id="1" name=""/>
        <p:cNvGrpSpPr/>
        <p:nvPr/>
      </p:nvGrpSpPr>
      <p:grpSpPr>
        <a:xfrm>
          <a:off x="0" y="0"/>
          <a:ext cx="0" cy="0"/>
          <a:chOff x="0" y="0"/>
          <a:chExt cx="0" cy="0"/>
        </a:xfrm>
      </p:grpSpPr>
      <p:sp>
        <p:nvSpPr>
          <p:cNvPr id="7" name="Title 1"/>
          <p:cNvSpPr txBox="1">
            <a:spLocks/>
          </p:cNvSpPr>
          <p:nvPr userDrawn="1"/>
        </p:nvSpPr>
        <p:spPr>
          <a:xfrm>
            <a:off x="449334" y="3380013"/>
            <a:ext cx="11021312" cy="1826363"/>
          </a:xfrm>
          <a:prstGeom prst="rect">
            <a:avLst/>
          </a:prstGeom>
        </p:spPr>
        <p:txBody>
          <a:bodyPr vert="horz" lIns="45720" tIns="0" rIns="45720" bIns="0" anchor="t">
            <a:normAutofit fontScale="92500" lnSpcReduction="10000"/>
          </a:bodyPr>
          <a:lstStyle>
            <a:lvl1pPr algn="l" rtl="0" eaLnBrk="1" latinLnBrk="0" hangingPunct="1">
              <a:spcBef>
                <a:spcPct val="0"/>
              </a:spcBef>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lang="en-GB" sz="3600" dirty="0">
                <a:solidFill>
                  <a:schemeClr val="tx1"/>
                </a:solidFill>
                <a:latin typeface="Cambria" panose="02040503050406030204" pitchFamily="18" charset="0"/>
              </a:rPr>
              <a:t>Effects of the Initial Axial Strain State on the Response to Transverse Stress of High-Performance RRP Nb</a:t>
            </a:r>
            <a:r>
              <a:rPr lang="en-GB" sz="3600" baseline="-25000" dirty="0">
                <a:solidFill>
                  <a:schemeClr val="tx1"/>
                </a:solidFill>
                <a:latin typeface="Cambria" panose="02040503050406030204" pitchFamily="18" charset="0"/>
              </a:rPr>
              <a:t>3</a:t>
            </a:r>
            <a:r>
              <a:rPr lang="en-GB" sz="3600" dirty="0">
                <a:solidFill>
                  <a:schemeClr val="tx1"/>
                </a:solidFill>
                <a:latin typeface="Cambria" panose="02040503050406030204" pitchFamily="18" charset="0"/>
              </a:rPr>
              <a:t>Sn Wires</a:t>
            </a:r>
          </a:p>
          <a:p>
            <a:r>
              <a:rPr lang="en-GB" sz="3200" dirty="0">
                <a:solidFill>
                  <a:schemeClr val="tx1"/>
                </a:solidFill>
                <a:latin typeface="Cambria" panose="02040503050406030204" pitchFamily="18" charset="0"/>
              </a:rPr>
              <a:t/>
            </a:r>
            <a:br>
              <a:rPr lang="en-GB" sz="3200" dirty="0">
                <a:solidFill>
                  <a:schemeClr val="tx1"/>
                </a:solidFill>
                <a:latin typeface="Cambria" panose="02040503050406030204" pitchFamily="18" charset="0"/>
              </a:rPr>
            </a:br>
            <a:r>
              <a:rPr lang="en-GB" sz="3200" b="0" dirty="0">
                <a:solidFill>
                  <a:schemeClr val="tx1"/>
                </a:solidFill>
                <a:latin typeface="Cambria" panose="02040503050406030204" pitchFamily="18" charset="0"/>
              </a:rPr>
              <a:t>ASC BEST STUDENT PAPER CONTEST</a:t>
            </a:r>
          </a:p>
        </p:txBody>
      </p:sp>
      <p:sp>
        <p:nvSpPr>
          <p:cNvPr id="8" name="TextBox 7"/>
          <p:cNvSpPr txBox="1"/>
          <p:nvPr userDrawn="1"/>
        </p:nvSpPr>
        <p:spPr>
          <a:xfrm>
            <a:off x="449334" y="5374325"/>
            <a:ext cx="7706491" cy="584775"/>
          </a:xfrm>
          <a:prstGeom prst="rect">
            <a:avLst/>
          </a:prstGeom>
          <a:noFill/>
        </p:spPr>
        <p:txBody>
          <a:bodyPr wrap="square" rtlCol="0">
            <a:spAutoFit/>
          </a:bodyPr>
          <a:lstStyle/>
          <a:p>
            <a:r>
              <a:rPr lang="en-GB" sz="1600" dirty="0">
                <a:solidFill>
                  <a:schemeClr val="tx1"/>
                </a:solidFill>
                <a:latin typeface="Cambria" panose="02040503050406030204" pitchFamily="18" charset="0"/>
              </a:rPr>
              <a:t>Jose Ferradas Troitino</a:t>
            </a:r>
          </a:p>
          <a:p>
            <a:r>
              <a:rPr lang="en-GB" sz="1600" i="1" dirty="0">
                <a:solidFill>
                  <a:schemeClr val="tx1"/>
                </a:solidFill>
                <a:latin typeface="Cambria" panose="02040503050406030204" pitchFamily="18" charset="0"/>
              </a:rPr>
              <a:t>PhD. Student</a:t>
            </a:r>
            <a:r>
              <a:rPr lang="en-GB" sz="1600" i="1" baseline="0" dirty="0">
                <a:solidFill>
                  <a:schemeClr val="tx1"/>
                </a:solidFill>
                <a:latin typeface="Cambria" panose="02040503050406030204" pitchFamily="18" charset="0"/>
              </a:rPr>
              <a:t> at University of Geneva: Group of Applied Superconductivity, and CERN</a:t>
            </a:r>
          </a:p>
        </p:txBody>
      </p:sp>
      <p:sp>
        <p:nvSpPr>
          <p:cNvPr id="9" name="TextBox 8"/>
          <p:cNvSpPr txBox="1"/>
          <p:nvPr userDrawn="1"/>
        </p:nvSpPr>
        <p:spPr>
          <a:xfrm>
            <a:off x="449333" y="5962243"/>
            <a:ext cx="7706491" cy="338554"/>
          </a:xfrm>
          <a:prstGeom prst="rect">
            <a:avLst/>
          </a:prstGeom>
          <a:noFill/>
        </p:spPr>
        <p:txBody>
          <a:bodyPr wrap="square" rtlCol="0">
            <a:spAutoFit/>
          </a:bodyPr>
          <a:lstStyle/>
          <a:p>
            <a:r>
              <a:rPr lang="en-US" sz="1600" i="1" baseline="0" dirty="0">
                <a:solidFill>
                  <a:schemeClr val="tx1"/>
                </a:solidFill>
                <a:latin typeface="Cambria" panose="02040503050406030204" pitchFamily="18" charset="0"/>
              </a:rPr>
              <a:t>26</a:t>
            </a:r>
            <a:r>
              <a:rPr lang="en-US" sz="1600" i="1" baseline="30000" dirty="0">
                <a:solidFill>
                  <a:schemeClr val="tx1"/>
                </a:solidFill>
                <a:latin typeface="Cambria" panose="02040503050406030204" pitchFamily="18" charset="0"/>
              </a:rPr>
              <a:t>th</a:t>
            </a:r>
            <a:r>
              <a:rPr lang="en-US" sz="1600" i="1" baseline="0" dirty="0">
                <a:solidFill>
                  <a:schemeClr val="tx1"/>
                </a:solidFill>
                <a:latin typeface="Cambria" panose="02040503050406030204" pitchFamily="18" charset="0"/>
              </a:rPr>
              <a:t> October 2020</a:t>
            </a:r>
            <a:endParaRPr lang="en-GB" sz="1600" i="1" baseline="0" dirty="0">
              <a:solidFill>
                <a:schemeClr val="tx1"/>
              </a:solidFill>
              <a:latin typeface="Cambria" panose="02040503050406030204" pitchFamily="18" charset="0"/>
            </a:endParaRPr>
          </a:p>
        </p:txBody>
      </p:sp>
      <p:grpSp>
        <p:nvGrpSpPr>
          <p:cNvPr id="13" name="Group 12"/>
          <p:cNvGrpSpPr/>
          <p:nvPr userDrawn="1"/>
        </p:nvGrpSpPr>
        <p:grpSpPr>
          <a:xfrm>
            <a:off x="5882548" y="731801"/>
            <a:ext cx="2478844" cy="1800000"/>
            <a:chOff x="5816645" y="541817"/>
            <a:chExt cx="2478844" cy="1800000"/>
          </a:xfrm>
        </p:grpSpPr>
        <p:sp>
          <p:nvSpPr>
            <p:cNvPr id="10" name="Round Diagonal Corner Rectangle 9"/>
            <p:cNvSpPr>
              <a:spLocks noChangeAspect="1"/>
            </p:cNvSpPr>
            <p:nvPr userDrawn="1"/>
          </p:nvSpPr>
          <p:spPr>
            <a:xfrm>
              <a:off x="5882154" y="541817"/>
              <a:ext cx="2347826" cy="1800000"/>
            </a:xfrm>
            <a:prstGeom prst="round2Diag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816645" y="721817"/>
              <a:ext cx="2478844" cy="1440000"/>
            </a:xfrm>
            <a:prstGeom prst="rect">
              <a:avLst/>
            </a:prstGeom>
          </p:spPr>
        </p:pic>
      </p:grpSp>
      <p:pic>
        <p:nvPicPr>
          <p:cNvPr id="12" name="Image 2" descr="LOGOfin.eps"/>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03230" y="731801"/>
            <a:ext cx="1438555" cy="1800000"/>
          </a:xfrm>
          <a:prstGeom prst="rect">
            <a:avLst/>
          </a:prstGeom>
        </p:spPr>
      </p:pic>
    </p:spTree>
    <p:extLst>
      <p:ext uri="{BB962C8B-B14F-4D97-AF65-F5344CB8AC3E}">
        <p14:creationId xmlns:p14="http://schemas.microsoft.com/office/powerpoint/2010/main" val="374772245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1" y="233495"/>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1" y="1325609"/>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5" name="Slide Number Placeholder 5"/>
          <p:cNvSpPr>
            <a:spLocks noGrp="1"/>
          </p:cNvSpPr>
          <p:nvPr>
            <p:ph type="sldNum" sz="quarter" idx="4"/>
          </p:nvPr>
        </p:nvSpPr>
        <p:spPr>
          <a:xfrm>
            <a:off x="10896533" y="6356350"/>
            <a:ext cx="685867" cy="385018"/>
          </a:xfrm>
          <a:prstGeom prst="rect">
            <a:avLst/>
          </a:prstGeom>
        </p:spPr>
        <p:txBody>
          <a:bodyPr/>
          <a:lstStyle/>
          <a:p>
            <a:fld id="{91FE0CF9-301C-4DC2-9DD4-D8FCF2197C95}" type="slidenum">
              <a:rPr lang="en-GB">
                <a:solidFill>
                  <a:srgbClr val="0C377B"/>
                </a:solidFill>
              </a:rPr>
              <a:pPr/>
              <a:t>‹#›</a:t>
            </a:fld>
            <a:endParaRPr lang="en-GB" dirty="0">
              <a:solidFill>
                <a:srgbClr val="0C377B"/>
              </a:solidFill>
            </a:endParaRPr>
          </a:p>
        </p:txBody>
      </p:sp>
    </p:spTree>
    <p:extLst>
      <p:ext uri="{BB962C8B-B14F-4D97-AF65-F5344CB8AC3E}">
        <p14:creationId xmlns:p14="http://schemas.microsoft.com/office/powerpoint/2010/main" val="331431300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89" r:id="rId3"/>
    <p:sldLayoutId id="2147483678" r:id="rId4"/>
    <p:sldLayoutId id="2147483688" r:id="rId5"/>
    <p:sldLayoutId id="2147483687" r:id="rId6"/>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64" indent="-457189"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33" indent="-457189"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681" indent="-342891"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281" indent="-342891"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51" indent="-342891"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89" algn="l" rtl="0" eaLnBrk="1" latinLnBrk="0" hangingPunct="1">
        <a:defRPr kumimoji="0" kern="1200">
          <a:solidFill>
            <a:schemeClr val="tx1"/>
          </a:solidFill>
          <a:latin typeface="+mn-lt"/>
          <a:ea typeface="+mn-ea"/>
          <a:cs typeface="+mn-cs"/>
        </a:defRPr>
      </a:lvl2pPr>
      <a:lvl3pPr marL="914377" algn="l" rtl="0" eaLnBrk="1" latinLnBrk="0" hangingPunct="1">
        <a:defRPr kumimoji="0" kern="1200">
          <a:solidFill>
            <a:schemeClr val="tx1"/>
          </a:solidFill>
          <a:latin typeface="+mn-lt"/>
          <a:ea typeface="+mn-ea"/>
          <a:cs typeface="+mn-cs"/>
        </a:defRPr>
      </a:lvl3pPr>
      <a:lvl4pPr marL="1371566" algn="l" rtl="0" eaLnBrk="1" latinLnBrk="0" hangingPunct="1">
        <a:defRPr kumimoji="0" kern="1200">
          <a:solidFill>
            <a:schemeClr val="tx1"/>
          </a:solidFill>
          <a:latin typeface="+mn-lt"/>
          <a:ea typeface="+mn-ea"/>
          <a:cs typeface="+mn-cs"/>
        </a:defRPr>
      </a:lvl4pPr>
      <a:lvl5pPr marL="1828754" algn="l" rtl="0" eaLnBrk="1" latinLnBrk="0" hangingPunct="1">
        <a:defRPr kumimoji="0" kern="1200">
          <a:solidFill>
            <a:schemeClr val="tx1"/>
          </a:solidFill>
          <a:latin typeface="+mn-lt"/>
          <a:ea typeface="+mn-ea"/>
          <a:cs typeface="+mn-cs"/>
        </a:defRPr>
      </a:lvl5pPr>
      <a:lvl6pPr marL="2285943" algn="l" rtl="0" eaLnBrk="1" latinLnBrk="0" hangingPunct="1">
        <a:defRPr kumimoji="0" kern="1200">
          <a:solidFill>
            <a:schemeClr val="tx1"/>
          </a:solidFill>
          <a:latin typeface="+mn-lt"/>
          <a:ea typeface="+mn-ea"/>
          <a:cs typeface="+mn-cs"/>
        </a:defRPr>
      </a:lvl6pPr>
      <a:lvl7pPr marL="2743131" algn="l" rtl="0" eaLnBrk="1" latinLnBrk="0" hangingPunct="1">
        <a:defRPr kumimoji="0" kern="1200">
          <a:solidFill>
            <a:schemeClr val="tx1"/>
          </a:solidFill>
          <a:latin typeface="+mn-lt"/>
          <a:ea typeface="+mn-ea"/>
          <a:cs typeface="+mn-cs"/>
        </a:defRPr>
      </a:lvl7pPr>
      <a:lvl8pPr marL="3200320" algn="l" rtl="0" eaLnBrk="1" latinLnBrk="0" hangingPunct="1">
        <a:defRPr kumimoji="0" kern="1200">
          <a:solidFill>
            <a:schemeClr val="tx1"/>
          </a:solidFill>
          <a:latin typeface="+mn-lt"/>
          <a:ea typeface="+mn-ea"/>
          <a:cs typeface="+mn-cs"/>
        </a:defRPr>
      </a:lvl8pPr>
      <a:lvl9pPr marL="365750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jpe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tif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notesSlide" Target="../notesSlides/notesSlide13.xml"/><Relationship Id="rId7" Type="http://schemas.openxmlformats.org/officeDocument/2006/relationships/image" Target="../media/image32.jpe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 Id="rId9" Type="http://schemas.openxmlformats.org/officeDocument/2006/relationships/image" Target="../media/image28.wmf"/></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33.png"/><Relationship Id="rId7" Type="http://schemas.openxmlformats.org/officeDocument/2006/relationships/image" Target="../media/image36.e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35.emf"/><Relationship Id="rId4" Type="http://schemas.openxmlformats.org/officeDocument/2006/relationships/image" Target="../media/image34.jpeg"/><Relationship Id="rId9" Type="http://schemas.openxmlformats.org/officeDocument/2006/relationships/image" Target="../media/image25.tiff"/></Relationships>
</file>

<file path=ppt/slides/_rels/slide15.xml.rels><?xml version="1.0" encoding="UTF-8" standalone="yes"?>
<Relationships xmlns="http://schemas.openxmlformats.org/package/2006/relationships"><Relationship Id="rId3" Type="http://schemas.openxmlformats.org/officeDocument/2006/relationships/image" Target="../media/image37.emf"/><Relationship Id="rId7" Type="http://schemas.openxmlformats.org/officeDocument/2006/relationships/image" Target="../media/image36.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4.jpe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9.emf"/><Relationship Id="rId5" Type="http://schemas.openxmlformats.org/officeDocument/2006/relationships/image" Target="../media/image38.png"/><Relationship Id="rId4" Type="http://schemas.openxmlformats.org/officeDocument/2006/relationships/image" Target="../media/image34.jpeg"/></Relationships>
</file>

<file path=ppt/slides/_rels/slide1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1.png"/></Relationships>
</file>

<file path=ppt/slides/_rels/slide18.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25.tiff"/></Relationships>
</file>

<file path=ppt/slides/_rels/slide19.xml.rels><?xml version="1.0" encoding="UTF-8" standalone="yes"?>
<Relationships xmlns="http://schemas.openxmlformats.org/package/2006/relationships"><Relationship Id="rId3" Type="http://schemas.openxmlformats.org/officeDocument/2006/relationships/image" Target="../media/image43.emf"/><Relationship Id="rId7" Type="http://schemas.openxmlformats.org/officeDocument/2006/relationships/image" Target="../media/image4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5.emf"/><Relationship Id="rId5" Type="http://schemas.openxmlformats.org/officeDocument/2006/relationships/image" Target="../media/image44.emf"/><Relationship Id="rId4" Type="http://schemas.openxmlformats.org/officeDocument/2006/relationships/image" Target="../media/image25.tiff"/></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chart" Target="../charts/chart1.xml"/><Relationship Id="rId4" Type="http://schemas.openxmlformats.org/officeDocument/2006/relationships/image" Target="../media/image25.tiff"/></Relationships>
</file>

<file path=ppt/slides/_rels/slide2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5.tiff"/><Relationship Id="rId4" Type="http://schemas.openxmlformats.org/officeDocument/2006/relationships/chart" Target="../charts/chart2.xml"/></Relationships>
</file>

<file path=ppt/slides/_rels/slide2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3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25.tiff"/><Relationship Id="rId5" Type="http://schemas.openxmlformats.org/officeDocument/2006/relationships/image" Target="../media/image48.emf"/><Relationship Id="rId4"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image" Target="../media/image25.tiff"/><Relationship Id="rId5" Type="http://schemas.openxmlformats.org/officeDocument/2006/relationships/image" Target="../media/image48.emf"/><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chart" Target="../charts/chart5.xml"/></Relationships>
</file>

<file path=ppt/slides/_rels/slide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6.png"/><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20.png"/><Relationship Id="rId4" Type="http://schemas.openxmlformats.org/officeDocument/2006/relationships/image" Target="../media/image74.png"/></Relationships>
</file>

<file path=ppt/slides/_rels/slide43.xml.rels><?xml version="1.0" encoding="UTF-8" standalone="yes"?>
<Relationships xmlns="http://schemas.openxmlformats.org/package/2006/relationships"><Relationship Id="rId3" Type="http://schemas.openxmlformats.org/officeDocument/2006/relationships/hyperlink" Target="https://indico.cern.ch/event/1177999/"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44.xml.rels><?xml version="1.0" encoding="UTF-8" standalone="yes"?>
<Relationships xmlns="http://schemas.openxmlformats.org/package/2006/relationships"><Relationship Id="rId3" Type="http://schemas.openxmlformats.org/officeDocument/2006/relationships/image" Target="../media/image77.emf"/><Relationship Id="rId7"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78.emf"/></Relationships>
</file>

<file path=ppt/slides/_rels/slide4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5.xml"/><Relationship Id="rId1" Type="http://schemas.openxmlformats.org/officeDocument/2006/relationships/slideLayout" Target="../slideLayouts/slideLayout2.xml"/><Relationship Id="rId5" Type="http://schemas.openxmlformats.org/officeDocument/2006/relationships/image" Target="../media/image79.emf"/><Relationship Id="rId4" Type="http://schemas.openxmlformats.org/officeDocument/2006/relationships/image" Target="../media/image34.jpeg"/></Relationships>
</file>

<file path=ppt/slides/_rels/slide46.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47.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4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4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83.png"/><Relationship Id="rId4" Type="http://schemas.openxmlformats.org/officeDocument/2006/relationships/image" Target="../media/image82.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0.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5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51.xml"/><Relationship Id="rId1" Type="http://schemas.openxmlformats.org/officeDocument/2006/relationships/slideLayout" Target="../slideLayouts/slideLayout2.xml"/><Relationship Id="rId5" Type="http://schemas.openxmlformats.org/officeDocument/2006/relationships/image" Target="../media/image89.png"/><Relationship Id="rId4" Type="http://schemas.openxmlformats.org/officeDocument/2006/relationships/image" Target="../media/image88.png"/></Relationships>
</file>

<file path=ppt/slides/_rels/slide5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png"/></Relationships>
</file>

<file path=ppt/slides/_rels/slide53.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image" Target="../media/image97.png"/><Relationship Id="rId5" Type="http://schemas.openxmlformats.org/officeDocument/2006/relationships/image" Target="../media/image96.png"/><Relationship Id="rId4" Type="http://schemas.openxmlformats.org/officeDocument/2006/relationships/image" Target="../media/image95.png"/></Relationships>
</file>

<file path=ppt/slides/_rels/slide54.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55.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56.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59.png"/></Relationships>
</file>

<file path=ppt/slides/_rels/slide57.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57.xml"/><Relationship Id="rId1" Type="http://schemas.openxmlformats.org/officeDocument/2006/relationships/slideLayout" Target="../slideLayouts/slideLayout2.xml"/><Relationship Id="rId5" Type="http://schemas.openxmlformats.org/officeDocument/2006/relationships/image" Target="../media/image930.png"/><Relationship Id="rId4" Type="http://schemas.openxmlformats.org/officeDocument/2006/relationships/image" Target="../media/image110.png"/></Relationships>
</file>

<file path=ppt/slides/_rels/slide58.xml.rels><?xml version="1.0" encoding="UTF-8" standalone="yes"?>
<Relationships xmlns="http://schemas.openxmlformats.org/package/2006/relationships"><Relationship Id="rId3" Type="http://schemas.openxmlformats.org/officeDocument/2006/relationships/image" Target="../media/image730.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111.png"/></Relationships>
</file>

<file path=ppt/slides/_rels/slide59.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114.emf"/><Relationship Id="rId4" Type="http://schemas.openxmlformats.org/officeDocument/2006/relationships/image" Target="../media/image113.emf"/></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2791" y="3496519"/>
            <a:ext cx="7217181" cy="1255481"/>
          </a:xfrm>
        </p:spPr>
        <p:txBody>
          <a:bodyPr>
            <a:normAutofit/>
          </a:bodyPr>
          <a:lstStyle/>
          <a:p>
            <a:pPr algn="just"/>
            <a:r>
              <a:rPr lang="fr-FR" sz="1300" u="sng" dirty="0" smtClean="0">
                <a:solidFill>
                  <a:schemeClr val="tx2"/>
                </a:solidFill>
                <a:latin typeface="LM Mono Prop Light 10" panose="00000500000000000000" pitchFamily="50" charset="0"/>
              </a:rPr>
              <a:t>J. Ferradas Troitino</a:t>
            </a:r>
            <a:r>
              <a:rPr lang="fr-FR" sz="1300" dirty="0" smtClean="0">
                <a:solidFill>
                  <a:schemeClr val="tx2"/>
                </a:solidFill>
                <a:latin typeface="LM Mono Prop Light 10" panose="00000500000000000000" pitchFamily="50" charset="0"/>
              </a:rPr>
              <a:t>, T. Bagni, C. Barth, B. Bordini, A. Devred, P. Ferracin, S. Izquierdo Bermudez, F.J. Mangiarotti, A. Milanese, J.C. Perez, C. Senatore, E. Todesco </a:t>
            </a:r>
            <a:r>
              <a:rPr lang="fr-FR" sz="1300" dirty="0">
                <a:solidFill>
                  <a:schemeClr val="tx2"/>
                </a:solidFill>
                <a:latin typeface="LM Mono Prop Light 10" panose="00000500000000000000" pitchFamily="50" charset="0"/>
              </a:rPr>
              <a:t>and </a:t>
            </a:r>
            <a:r>
              <a:rPr lang="fr-FR" sz="1300" dirty="0" smtClean="0">
                <a:solidFill>
                  <a:schemeClr val="tx2"/>
                </a:solidFill>
                <a:latin typeface="LM Mono Prop Light 10" panose="00000500000000000000" pitchFamily="50" charset="0"/>
              </a:rPr>
              <a:t>G. Vallone</a:t>
            </a:r>
          </a:p>
          <a:p>
            <a:pPr algn="just"/>
            <a:endParaRPr lang="fr-FR" sz="1300" dirty="0" smtClean="0">
              <a:solidFill>
                <a:schemeClr val="tx2"/>
              </a:solidFill>
              <a:latin typeface="LM Mono Prop Light 10" panose="00000500000000000000" pitchFamily="50" charset="0"/>
            </a:endParaRPr>
          </a:p>
        </p:txBody>
      </p:sp>
      <p:sp>
        <p:nvSpPr>
          <p:cNvPr id="12" name="TextBox 11"/>
          <p:cNvSpPr txBox="1"/>
          <p:nvPr/>
        </p:nvSpPr>
        <p:spPr>
          <a:xfrm>
            <a:off x="565378" y="2366859"/>
            <a:ext cx="7592776" cy="1569660"/>
          </a:xfrm>
          <a:prstGeom prst="rect">
            <a:avLst/>
          </a:prstGeom>
          <a:noFill/>
        </p:spPr>
        <p:txBody>
          <a:bodyPr wrap="square" rtlCol="0">
            <a:spAutoFit/>
          </a:bodyPr>
          <a:lstStyle/>
          <a:p>
            <a:r>
              <a:rPr lang="en-GB" sz="2400" cap="all" dirty="0" smtClean="0">
                <a:latin typeface="LM Roman Slanted 17" panose="00000500000000000000" pitchFamily="50" charset="0"/>
                <a:cs typeface="Times New Roman" panose="02020603050405020304" pitchFamily="18" charset="0"/>
              </a:rPr>
              <a:t>Experimental and numerical assessment of the electro-mechanical limits of </a:t>
            </a:r>
            <a:r>
              <a:rPr lang="en-GB" sz="2400" dirty="0" smtClean="0">
                <a:solidFill>
                  <a:srgbClr val="3ADAD6"/>
                </a:solidFill>
                <a:latin typeface="LM Roman Slanted 17" panose="00000500000000000000" pitchFamily="50" charset="0"/>
                <a:cs typeface="Times New Roman" panose="02020603050405020304" pitchFamily="18" charset="0"/>
              </a:rPr>
              <a:t>Nb</a:t>
            </a:r>
            <a:r>
              <a:rPr lang="en-GB" sz="2400" baseline="-25000" dirty="0" smtClean="0">
                <a:solidFill>
                  <a:srgbClr val="3ADAD6"/>
                </a:solidFill>
                <a:latin typeface="LM Roman Slanted 17" panose="00000500000000000000" pitchFamily="50" charset="0"/>
                <a:cs typeface="Times New Roman" panose="02020603050405020304" pitchFamily="18" charset="0"/>
              </a:rPr>
              <a:t>3</a:t>
            </a:r>
            <a:r>
              <a:rPr lang="en-GB" sz="2400" dirty="0" smtClean="0">
                <a:solidFill>
                  <a:srgbClr val="3ADAD6"/>
                </a:solidFill>
                <a:latin typeface="LM Roman Slanted 17" panose="00000500000000000000" pitchFamily="50" charset="0"/>
                <a:cs typeface="Times New Roman" panose="02020603050405020304" pitchFamily="18" charset="0"/>
              </a:rPr>
              <a:t>Sn</a:t>
            </a:r>
            <a:r>
              <a:rPr lang="en-GB" sz="2400" cap="all" dirty="0" smtClean="0">
                <a:solidFill>
                  <a:srgbClr val="3ADAD6"/>
                </a:solidFill>
                <a:latin typeface="LM Roman Slanted 17" panose="00000500000000000000" pitchFamily="50" charset="0"/>
                <a:cs typeface="Times New Roman" panose="02020603050405020304" pitchFamily="18" charset="0"/>
              </a:rPr>
              <a:t> </a:t>
            </a:r>
            <a:r>
              <a:rPr lang="en-GB" sz="2400" cap="all" dirty="0" smtClean="0">
                <a:latin typeface="LM Roman Slanted 17" panose="00000500000000000000" pitchFamily="50" charset="0"/>
                <a:cs typeface="Times New Roman" panose="02020603050405020304" pitchFamily="18" charset="0"/>
              </a:rPr>
              <a:t>accelerator magnets:</a:t>
            </a:r>
          </a:p>
          <a:p>
            <a:r>
              <a:rPr lang="en-US" sz="2400" cap="all" dirty="0" smtClean="0">
                <a:latin typeface="LM Roman Slanted 17" panose="00000500000000000000" pitchFamily="50" charset="0"/>
                <a:cs typeface="Times New Roman" panose="02020603050405020304" pitchFamily="18" charset="0"/>
              </a:rPr>
              <a:t>The HL-LHC MQXF Quadrupole case</a:t>
            </a:r>
            <a:endParaRPr lang="en-GB" sz="2400" cap="all" dirty="0" smtClean="0">
              <a:latin typeface="LM Roman Slanted 17" panose="00000500000000000000" pitchFamily="50" charset="0"/>
              <a:cs typeface="Times New Roman" panose="02020603050405020304" pitchFamily="18" charset="0"/>
            </a:endParaRPr>
          </a:p>
        </p:txBody>
      </p:sp>
      <p:sp>
        <p:nvSpPr>
          <p:cNvPr id="11" name="TextBox 10"/>
          <p:cNvSpPr txBox="1"/>
          <p:nvPr/>
        </p:nvSpPr>
        <p:spPr>
          <a:xfrm>
            <a:off x="612792" y="4968361"/>
            <a:ext cx="6703526" cy="523220"/>
          </a:xfrm>
          <a:prstGeom prst="rect">
            <a:avLst/>
          </a:prstGeom>
          <a:noFill/>
        </p:spPr>
        <p:txBody>
          <a:bodyPr wrap="square" rtlCol="0">
            <a:spAutoFit/>
          </a:bodyPr>
          <a:lstStyle/>
          <a:p>
            <a:pPr algn="just"/>
            <a:r>
              <a:rPr lang="fr-FR" sz="1400" i="1" dirty="0" smtClean="0">
                <a:solidFill>
                  <a:srgbClr val="0033A0"/>
                </a:solidFill>
                <a:latin typeface="LM Mono Prop Light 10" panose="00000500000000000000" pitchFamily="50" charset="0"/>
              </a:rPr>
              <a:t>TE-MSC </a:t>
            </a:r>
            <a:r>
              <a:rPr lang="fr-FR" sz="1400" i="1" dirty="0" err="1" smtClean="0">
                <a:solidFill>
                  <a:srgbClr val="0033A0"/>
                </a:solidFill>
                <a:latin typeface="LM Mono Prop Light 10" panose="00000500000000000000" pitchFamily="50" charset="0"/>
              </a:rPr>
              <a:t>Seminar</a:t>
            </a:r>
            <a:endParaRPr lang="fr-FR" sz="1400" i="1" dirty="0" smtClean="0">
              <a:solidFill>
                <a:srgbClr val="0033A0"/>
              </a:solidFill>
              <a:latin typeface="LM Mono Prop Light 10" panose="00000500000000000000" pitchFamily="50" charset="0"/>
            </a:endParaRPr>
          </a:p>
          <a:p>
            <a:pPr algn="just"/>
            <a:r>
              <a:rPr lang="fr-FR" sz="1400" i="1" dirty="0" smtClean="0">
                <a:solidFill>
                  <a:srgbClr val="0033A0"/>
                </a:solidFill>
                <a:latin typeface="LM Mono Prop Light 10" panose="00000500000000000000" pitchFamily="50" charset="0"/>
              </a:rPr>
              <a:t>1</a:t>
            </a:r>
            <a:r>
              <a:rPr lang="fr-FR" sz="1400" i="1" baseline="30000" dirty="0" smtClean="0">
                <a:solidFill>
                  <a:srgbClr val="0033A0"/>
                </a:solidFill>
                <a:latin typeface="LM Mono Prop Light 10" panose="00000500000000000000" pitchFamily="50" charset="0"/>
              </a:rPr>
              <a:t>st</a:t>
            </a:r>
            <a:r>
              <a:rPr lang="fr-FR" sz="1400" i="1" dirty="0" smtClean="0">
                <a:solidFill>
                  <a:srgbClr val="0033A0"/>
                </a:solidFill>
                <a:latin typeface="LM Mono Prop Light 10" panose="00000500000000000000" pitchFamily="50" charset="0"/>
              </a:rPr>
              <a:t> </a:t>
            </a:r>
            <a:r>
              <a:rPr lang="fr-FR" sz="1400" i="1" dirty="0" err="1" smtClean="0">
                <a:solidFill>
                  <a:srgbClr val="0033A0"/>
                </a:solidFill>
                <a:latin typeface="LM Mono Prop Light 10" panose="00000500000000000000" pitchFamily="50" charset="0"/>
              </a:rPr>
              <a:t>June</a:t>
            </a:r>
            <a:r>
              <a:rPr lang="fr-FR" sz="1400" i="1" dirty="0" smtClean="0">
                <a:solidFill>
                  <a:srgbClr val="0033A0"/>
                </a:solidFill>
                <a:latin typeface="LM Mono Prop Light 10" panose="00000500000000000000" pitchFamily="50" charset="0"/>
              </a:rPr>
              <a:t> 2023</a:t>
            </a:r>
            <a:endParaRPr lang="en-GB" sz="1400" i="1" dirty="0">
              <a:solidFill>
                <a:srgbClr val="0033A0"/>
              </a:solidFill>
              <a:latin typeface="LM Mono Prop Light 10" panose="00000500000000000000" pitchFamily="50" charset="0"/>
            </a:endParaRPr>
          </a:p>
        </p:txBody>
      </p:sp>
      <p:grpSp>
        <p:nvGrpSpPr>
          <p:cNvPr id="4" name="Group 3"/>
          <p:cNvGrpSpPr/>
          <p:nvPr/>
        </p:nvGrpSpPr>
        <p:grpSpPr>
          <a:xfrm>
            <a:off x="8205568" y="1343672"/>
            <a:ext cx="3893738" cy="4571973"/>
            <a:chOff x="8102600" y="1330125"/>
            <a:chExt cx="3893738" cy="4571973"/>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b="20242"/>
            <a:stretch/>
          </p:blipFill>
          <p:spPr>
            <a:xfrm>
              <a:off x="8102600" y="1506719"/>
              <a:ext cx="3893738" cy="4395379"/>
            </a:xfrm>
            <a:prstGeom prst="rect">
              <a:avLst/>
            </a:prstGeom>
          </p:spPr>
        </p:pic>
        <p:sp>
          <p:nvSpPr>
            <p:cNvPr id="2" name="Rectangle 1"/>
            <p:cNvSpPr/>
            <p:nvPr/>
          </p:nvSpPr>
          <p:spPr>
            <a:xfrm>
              <a:off x="10459329" y="1330125"/>
              <a:ext cx="1537009" cy="123019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Rectangle 7"/>
          <p:cNvSpPr>
            <a:spLocks noChangeAspect="1"/>
          </p:cNvSpPr>
          <p:nvPr/>
        </p:nvSpPr>
        <p:spPr>
          <a:xfrm>
            <a:off x="90630" y="151894"/>
            <a:ext cx="8885730" cy="975410"/>
          </a:xfrm>
          <a:prstGeom prst="rect">
            <a:avLst/>
          </a:prstGeom>
          <a:blipFill dpi="0" rotWithShape="1">
            <a:blip r:embed="rId4">
              <a:alphaModFix amt="80000"/>
            </a:blip>
            <a:srcRect/>
            <a:stretch>
              <a:fillRect t="-214000" b="-262923"/>
            </a:stretch>
          </a:blipFill>
          <a:effectLst>
            <a:softEdge rad="635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2" descr="File:Logo of the University of Genev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27948" y="401237"/>
            <a:ext cx="1205705" cy="40136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ERN logo.sv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55657" y="240986"/>
            <a:ext cx="721866" cy="721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2239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Methodology</a:t>
            </a:r>
            <a:endParaRPr lang="en-US" sz="2800" b="1" dirty="0"/>
          </a:p>
        </p:txBody>
      </p:sp>
      <mc:AlternateContent xmlns:mc="http://schemas.openxmlformats.org/markup-compatibility/2006" xmlns:a14="http://schemas.microsoft.com/office/drawing/2010/main">
        <mc:Choice Requires="a14">
          <p:sp>
            <p:nvSpPr>
              <p:cNvPr id="83" name="Content Placeholder 2"/>
              <p:cNvSpPr txBox="1">
                <a:spLocks/>
              </p:cNvSpPr>
              <p:nvPr/>
            </p:nvSpPr>
            <p:spPr>
              <a:xfrm>
                <a:off x="829142" y="925113"/>
                <a:ext cx="6811187" cy="4775200"/>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For the experimental part: UNIGE C-WASP and MQXFS magnet </a:t>
                </a:r>
                <a:r>
                  <a:rPr lang="en-US" sz="1400">
                    <a:solidFill>
                      <a:prstClr val="black">
                        <a:lumMod val="95000"/>
                        <a:lumOff val="5000"/>
                      </a:prstClr>
                    </a:solidFill>
                    <a:latin typeface="LM Mono Prop Light 10" panose="00000500000000000000" pitchFamily="50" charset="0"/>
                  </a:rPr>
                  <a:t>tests</a:t>
                </a:r>
                <a:r>
                  <a:rPr lang="en-US" sz="1400" smtClean="0">
                    <a:solidFill>
                      <a:prstClr val="black">
                        <a:lumMod val="95000"/>
                        <a:lumOff val="5000"/>
                      </a:prstClr>
                    </a:solidFill>
                    <a:latin typeface="LM Mono Prop Light 10" panose="00000500000000000000" pitchFamily="50" charset="0"/>
                  </a:rPr>
                  <a:t>.</a:t>
                </a:r>
                <a:endParaRPr lang="en-GB" sz="1400" smtClean="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GB" sz="1400" dirty="0" smtClean="0">
                    <a:solidFill>
                      <a:prstClr val="black">
                        <a:lumMod val="95000"/>
                        <a:lumOff val="5000"/>
                      </a:prstClr>
                    </a:solidFill>
                    <a:latin typeface="LM Mono Prop Light 10" panose="00000500000000000000" pitchFamily="50" charset="0"/>
                  </a:rPr>
                  <a:t>Domain </a:t>
                </a:r>
                <a:r>
                  <a:rPr lang="en-GB" sz="1400" dirty="0">
                    <a:solidFill>
                      <a:prstClr val="black">
                        <a:lumMod val="95000"/>
                        <a:lumOff val="5000"/>
                      </a:prstClr>
                    </a:solidFill>
                    <a:latin typeface="LM Mono Prop Light 10" panose="00000500000000000000" pitchFamily="50" charset="0"/>
                  </a:rPr>
                  <a:t>homogenized down to an octagonal strand representation (Cu, Nb</a:t>
                </a:r>
                <a:r>
                  <a:rPr lang="en-GB" sz="1400" baseline="-25000" dirty="0">
                    <a:solidFill>
                      <a:prstClr val="black">
                        <a:lumMod val="95000"/>
                        <a:lumOff val="5000"/>
                      </a:prstClr>
                    </a:solidFill>
                    <a:latin typeface="LM Mono Prop Light 10" panose="00000500000000000000" pitchFamily="50" charset="0"/>
                  </a:rPr>
                  <a:t>3</a:t>
                </a:r>
                <a:r>
                  <a:rPr lang="en-GB" sz="1400" dirty="0">
                    <a:solidFill>
                      <a:prstClr val="black">
                        <a:lumMod val="95000"/>
                        <a:lumOff val="5000"/>
                      </a:prstClr>
                    </a:solidFill>
                    <a:latin typeface="LM Mono Prop Light 10" panose="00000500000000000000" pitchFamily="50" charset="0"/>
                  </a:rPr>
                  <a:t>Sn).</a:t>
                </a:r>
              </a:p>
              <a:p>
                <a:pPr marL="285750"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2D static structural analysis. Material properties from literature [34] – [35]. </a:t>
                </a:r>
                <a:endParaRPr lang="en-US" sz="8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smtClean="0">
                    <a:solidFill>
                      <a:srgbClr val="0D0D0D"/>
                    </a:solidFill>
                    <a:latin typeface="LM Mono Prop Light 10" panose="00000500000000000000" pitchFamily="50" charset="0"/>
                  </a:rPr>
                  <a:t>Boundary conditions play a critical role. Plane stress used in the simulations shown in these slides.</a:t>
                </a:r>
                <a:endParaRPr lang="en-GB" sz="8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8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GB" sz="1400" dirty="0">
                    <a:solidFill>
                      <a:prstClr val="black">
                        <a:lumMod val="95000"/>
                        <a:lumOff val="5000"/>
                      </a:prstClr>
                    </a:solidFill>
                    <a:latin typeface="LM Mono Prop Light 10" panose="00000500000000000000" pitchFamily="50" charset="0"/>
                  </a:rPr>
                  <a:t>The strand critical current is </a:t>
                </a:r>
                <a:r>
                  <a:rPr lang="en-GB" sz="1400" dirty="0" smtClean="0">
                    <a:solidFill>
                      <a:prstClr val="black">
                        <a:lumMod val="95000"/>
                        <a:lumOff val="5000"/>
                      </a:prstClr>
                    </a:solidFill>
                    <a:latin typeface="LM Mono Prop Light 10" panose="00000500000000000000" pitchFamily="50" charset="0"/>
                  </a:rPr>
                  <a:t>computed averaging </a:t>
                </a:r>
                <a:r>
                  <a:rPr lang="en-GB" sz="1400" dirty="0">
                    <a:solidFill>
                      <a:prstClr val="black">
                        <a:lumMod val="95000"/>
                        <a:lumOff val="5000"/>
                      </a:prstClr>
                    </a:solidFill>
                    <a:latin typeface="LM Mono Prop Light 10" panose="00000500000000000000" pitchFamily="50" charset="0"/>
                  </a:rPr>
                  <a:t>the critical current over the strand area (perfect current redistribution within the strand</a:t>
                </a:r>
                <a:r>
                  <a:rPr lang="en-GB" sz="1400" dirty="0" smtClean="0">
                    <a:solidFill>
                      <a:prstClr val="black">
                        <a:lumMod val="95000"/>
                        <a:lumOff val="5000"/>
                      </a:prstClr>
                    </a:solidFill>
                    <a:latin typeface="LM Mono Prop Light 10" panose="00000500000000000000" pitchFamily="50" charset="0"/>
                  </a:rPr>
                  <a:t>)</a:t>
                </a:r>
                <a:r>
                  <a:rPr lang="en-US" sz="1400" dirty="0" smtClean="0">
                    <a:solidFill>
                      <a:prstClr val="black">
                        <a:lumMod val="95000"/>
                        <a:lumOff val="5000"/>
                      </a:prstClr>
                    </a:solidFill>
                    <a:latin typeface="LM Mono Prop Light 10" panose="00000500000000000000" pitchFamily="50" charset="0"/>
                  </a:rPr>
                  <a:t>.</a:t>
                </a:r>
                <a:r>
                  <a:rPr lang="en-GB" sz="1400" dirty="0" smtClean="0">
                    <a:solidFill>
                      <a:prstClr val="black">
                        <a:lumMod val="95000"/>
                        <a:lumOff val="5000"/>
                      </a:prstClr>
                    </a:solidFill>
                    <a:latin typeface="LM Mono Prop Light 10" panose="00000500000000000000" pitchFamily="50" charset="0"/>
                  </a:rPr>
                  <a:t> </a:t>
                </a:r>
              </a:p>
              <a:p>
                <a:pPr marL="285750" indent="-285750" algn="just" defTabSz="257169">
                  <a:buClrTx/>
                  <a:buSzTx/>
                  <a:buFont typeface="Wingdings" panose="05000000000000000000" pitchFamily="2" charset="2"/>
                  <a:buChar char="§"/>
                </a:pPr>
                <a:r>
                  <a:rPr lang="en-GB" sz="1400" dirty="0" smtClean="0">
                    <a:solidFill>
                      <a:prstClr val="black">
                        <a:lumMod val="95000"/>
                        <a:lumOff val="5000"/>
                      </a:prstClr>
                    </a:solidFill>
                    <a:latin typeface="LM Mono Prop Light 10" panose="00000500000000000000" pitchFamily="50" charset="0"/>
                  </a:rPr>
                  <a:t>The </a:t>
                </a:r>
                <a:r>
                  <a:rPr lang="en-GB" sz="1400" dirty="0">
                    <a:solidFill>
                      <a:prstClr val="black">
                        <a:lumMod val="95000"/>
                        <a:lumOff val="5000"/>
                      </a:prstClr>
                    </a:solidFill>
                    <a:latin typeface="LM Mono Prop Light 10" panose="00000500000000000000" pitchFamily="50" charset="0"/>
                  </a:rPr>
                  <a:t>horizontal and vertical strain in the Nb</a:t>
                </a:r>
                <a:r>
                  <a:rPr lang="en-GB" sz="1400" baseline="-25000" dirty="0">
                    <a:solidFill>
                      <a:prstClr val="black">
                        <a:lumMod val="95000"/>
                        <a:lumOff val="5000"/>
                      </a:prstClr>
                    </a:solidFill>
                    <a:latin typeface="LM Mono Prop Light 10" panose="00000500000000000000" pitchFamily="50" charset="0"/>
                  </a:rPr>
                  <a:t>3</a:t>
                </a:r>
                <a:r>
                  <a:rPr lang="en-GB" sz="1400" dirty="0">
                    <a:solidFill>
                      <a:prstClr val="black">
                        <a:lumMod val="95000"/>
                        <a:lumOff val="5000"/>
                      </a:prstClr>
                    </a:solidFill>
                    <a:latin typeface="LM Mono Prop Light 10" panose="00000500000000000000" pitchFamily="50" charset="0"/>
                  </a:rPr>
                  <a:t>Sn area </a:t>
                </a:r>
                <a:r>
                  <a:rPr lang="en-GB" sz="1400" dirty="0" smtClean="0">
                    <a:solidFill>
                      <a:prstClr val="black">
                        <a:lumMod val="95000"/>
                        <a:lumOff val="5000"/>
                      </a:prstClr>
                    </a:solidFill>
                    <a:latin typeface="LM Mono Prop Light 10" panose="00000500000000000000" pitchFamily="50" charset="0"/>
                  </a:rPr>
                  <a:t>are </a:t>
                </a:r>
                <a:r>
                  <a:rPr lang="en-GB" sz="1400" dirty="0">
                    <a:solidFill>
                      <a:prstClr val="black">
                        <a:lumMod val="95000"/>
                        <a:lumOff val="5000"/>
                      </a:prstClr>
                    </a:solidFill>
                    <a:latin typeface="LM Mono Prop Light 10" panose="00000500000000000000" pitchFamily="50" charset="0"/>
                  </a:rPr>
                  <a:t>amplified with a constant factor</a:t>
                </a:r>
                <a:r>
                  <a:rPr lang="en-GB" sz="1400" dirty="0" smtClean="0">
                    <a:solidFill>
                      <a:prstClr val="black">
                        <a:lumMod val="95000"/>
                        <a:lumOff val="5000"/>
                      </a:prstClr>
                    </a:solidFill>
                    <a:latin typeface="LM Mono Prop Light 10" panose="00000500000000000000" pitchFamily="50" charset="0"/>
                  </a:rPr>
                  <a:t>:</a:t>
                </a:r>
              </a:p>
              <a:p>
                <a:pPr marL="171450" indent="-171450" algn="just" defTabSz="257169">
                  <a:buClrTx/>
                  <a:buSzTx/>
                  <a:buFont typeface="Wingdings" panose="05000000000000000000" pitchFamily="2" charset="2"/>
                  <a:buChar char="§"/>
                </a:pPr>
                <a:endParaRPr lang="en-GB" sz="500" dirty="0" smtClean="0">
                  <a:solidFill>
                    <a:prstClr val="black">
                      <a:lumMod val="95000"/>
                      <a:lumOff val="5000"/>
                    </a:prstClr>
                  </a:solidFill>
                  <a:latin typeface="LM Mono Prop Light 10" panose="00000500000000000000" pitchFamily="50" charset="0"/>
                </a:endParaRPr>
              </a:p>
              <a:p>
                <a:pPr algn="just" defTabSz="257169">
                  <a:buClrTx/>
                  <a:buSzTx/>
                </a:pPr>
                <a14:m>
                  <m:oMathPara xmlns:m="http://schemas.openxmlformats.org/officeDocument/2006/math">
                    <m:oMathParaPr>
                      <m:jc m:val="centerGroup"/>
                    </m:oMathParaPr>
                    <m:oMath xmlns:m="http://schemas.openxmlformats.org/officeDocument/2006/math">
                      <m:sSub>
                        <m:sSubPr>
                          <m:ctrlPr>
                            <a:rPr lang="en-US" sz="1400" i="1">
                              <a:solidFill>
                                <a:prstClr val="black">
                                  <a:lumMod val="95000"/>
                                  <a:lumOff val="5000"/>
                                </a:prstClr>
                              </a:solidFill>
                              <a:latin typeface="Cambria Math" panose="02040503050406030204" pitchFamily="18" charset="0"/>
                            </a:rPr>
                          </m:ctrlPr>
                        </m:sSubPr>
                        <m:e>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𝑖</m:t>
                          </m:r>
                          <m:r>
                            <a:rPr lang="en-US" sz="1400" i="1">
                              <a:solidFill>
                                <a:prstClr val="black">
                                  <a:lumMod val="95000"/>
                                  <a:lumOff val="5000"/>
                                </a:prstClr>
                              </a:solidFill>
                              <a:latin typeface="Cambria Math" panose="02040503050406030204" pitchFamily="18" charset="0"/>
                            </a:rPr>
                            <m:t> </m:t>
                          </m:r>
                        </m:sub>
                      </m:sSub>
                      <m:r>
                        <a:rPr lang="en-US" sz="1400" i="1" smtClean="0">
                          <a:solidFill>
                            <a:prstClr val="black">
                              <a:lumMod val="95000"/>
                              <a:lumOff val="5000"/>
                            </a:prstClr>
                          </a:solidFill>
                          <a:latin typeface="Cambria Math" panose="02040503050406030204" pitchFamily="18" charset="0"/>
                          <a:ea typeface="Cambria Math" panose="02040503050406030204" pitchFamily="18" charset="0"/>
                        </a:rPr>
                        <m:t>→</m:t>
                      </m:r>
                      <m:sSub>
                        <m:sSubPr>
                          <m:ctrlPr>
                            <a:rPr lang="en-US" sz="1400" i="1">
                              <a:solidFill>
                                <a:prstClr val="black">
                                  <a:lumMod val="95000"/>
                                  <a:lumOff val="5000"/>
                                </a:prstClr>
                              </a:solidFill>
                              <a:latin typeface="Cambria Math" panose="02040503050406030204" pitchFamily="18" charset="0"/>
                            </a:rPr>
                          </m:ctrlPr>
                        </m:sSubPr>
                        <m:e>
                          <m:r>
                            <a:rPr lang="en-US" sz="1400" i="1" smtClean="0">
                              <a:solidFill>
                                <a:prstClr val="black">
                                  <a:lumMod val="95000"/>
                                  <a:lumOff val="5000"/>
                                </a:prstClr>
                              </a:solidFill>
                              <a:latin typeface="Cambria Math" panose="02040503050406030204" pitchFamily="18" charset="0"/>
                              <a:ea typeface="Cambria Math" panose="02040503050406030204" pitchFamily="18" charset="0"/>
                            </a:rPr>
                            <m:t>𝛼</m:t>
                          </m:r>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 </m:t>
                          </m:r>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𝑖</m:t>
                          </m:r>
                          <m:r>
                            <a:rPr lang="en-US" sz="1400" i="1">
                              <a:solidFill>
                                <a:prstClr val="black">
                                  <a:lumMod val="95000"/>
                                  <a:lumOff val="5000"/>
                                </a:prstClr>
                              </a:solidFill>
                              <a:latin typeface="Cambria Math" panose="02040503050406030204" pitchFamily="18" charset="0"/>
                            </a:rPr>
                            <m:t> </m:t>
                          </m:r>
                        </m:sub>
                      </m:sSub>
                    </m:oMath>
                  </m:oMathPara>
                </a14:m>
                <a:endParaRPr lang="en-GB"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GB" sz="800" dirty="0" smtClean="0">
                  <a:solidFill>
                    <a:prstClr val="black">
                      <a:lumMod val="95000"/>
                      <a:lumOff val="5000"/>
                    </a:prstClr>
                  </a:solidFill>
                  <a:latin typeface="LM Mono Prop Light 10" panose="00000500000000000000" pitchFamily="50" charset="0"/>
                </a:endParaRPr>
              </a:p>
              <a:p>
                <a:pPr algn="ctr" defTabSz="257169">
                  <a:buClrTx/>
                  <a:buSzTx/>
                </a:pPr>
                <a:r>
                  <a:rPr lang="en-GB" sz="1400" dirty="0" smtClean="0">
                    <a:solidFill>
                      <a:prstClr val="black">
                        <a:lumMod val="95000"/>
                        <a:lumOff val="5000"/>
                      </a:prstClr>
                    </a:solidFill>
                    <a:latin typeface="LM Mono Prop Light 10" panose="00000500000000000000" pitchFamily="50" charset="0"/>
                  </a:rPr>
                  <a:t>Amplification </a:t>
                </a:r>
                <a:r>
                  <a:rPr lang="en-GB" sz="1400" dirty="0">
                    <a:solidFill>
                      <a:prstClr val="black">
                        <a:lumMod val="95000"/>
                        <a:lumOff val="5000"/>
                      </a:prstClr>
                    </a:solidFill>
                    <a:latin typeface="LM Mono Prop Light 10" panose="00000500000000000000" pitchFamily="50" charset="0"/>
                  </a:rPr>
                  <a:t>when scaling the model to the filament level (strand-to-filament amplification factor</a:t>
                </a:r>
                <a:r>
                  <a:rPr lang="en-GB" sz="1400" dirty="0" smtClean="0">
                    <a:solidFill>
                      <a:prstClr val="black">
                        <a:lumMod val="95000"/>
                        <a:lumOff val="5000"/>
                      </a:prstClr>
                    </a:solidFill>
                    <a:latin typeface="LM Mono Prop Light 10" panose="00000500000000000000" pitchFamily="50" charset="0"/>
                  </a:rPr>
                  <a:t>).</a:t>
                </a:r>
                <a:endParaRPr lang="en-GB" sz="800" dirty="0" smtClean="0">
                  <a:solidFill>
                    <a:prstClr val="black">
                      <a:lumMod val="95000"/>
                      <a:lumOff val="5000"/>
                    </a:prstClr>
                  </a:solidFill>
                  <a:latin typeface="LM Mono Prop Light 10" panose="00000500000000000000" pitchFamily="50" charset="0"/>
                </a:endParaRPr>
              </a:p>
              <a:p>
                <a:pPr marL="171450" indent="-171450" algn="just" defTabSz="257169">
                  <a:buClrTx/>
                  <a:buSzTx/>
                  <a:buFont typeface="Wingdings" panose="05000000000000000000" pitchFamily="2" charset="2"/>
                  <a:buChar char="§"/>
                </a:pPr>
                <a:endParaRPr lang="en-US" sz="5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GB" sz="1400" dirty="0" smtClean="0">
                    <a:solidFill>
                      <a:prstClr val="black">
                        <a:lumMod val="95000"/>
                        <a:lumOff val="5000"/>
                      </a:prstClr>
                    </a:solidFill>
                    <a:latin typeface="LM Mono Prop Light 10" panose="00000500000000000000" pitchFamily="50" charset="0"/>
                  </a:rPr>
                  <a:t>Furthermore</a:t>
                </a:r>
                <a:r>
                  <a:rPr lang="en-GB" sz="1400" dirty="0">
                    <a:solidFill>
                      <a:prstClr val="black">
                        <a:lumMod val="95000"/>
                        <a:lumOff val="5000"/>
                      </a:prstClr>
                    </a:solidFill>
                    <a:latin typeface="LM Mono Prop Light 10" panose="00000500000000000000" pitchFamily="50" charset="0"/>
                  </a:rPr>
                  <a:t>, </a:t>
                </a:r>
                <a:r>
                  <a:rPr lang="en-GB" sz="1400" dirty="0" smtClean="0">
                    <a:solidFill>
                      <a:prstClr val="black">
                        <a:lumMod val="95000"/>
                        <a:lumOff val="5000"/>
                      </a:prstClr>
                    </a:solidFill>
                    <a:latin typeface="LM Mono Prop Light 10" panose="00000500000000000000" pitchFamily="50" charset="0"/>
                  </a:rPr>
                  <a:t>the </a:t>
                </a:r>
                <a:r>
                  <a:rPr lang="en-GB" sz="1400" dirty="0">
                    <a:solidFill>
                      <a:prstClr val="black">
                        <a:lumMod val="95000"/>
                        <a:lumOff val="5000"/>
                      </a:prstClr>
                    </a:solidFill>
                    <a:latin typeface="LM Mono Prop Light 10" panose="00000500000000000000" pitchFamily="50" charset="0"/>
                  </a:rPr>
                  <a:t>approach considers the effect of the thermal contraction mismatch on </a:t>
                </a:r>
                <a:r>
                  <a:rPr lang="en-GB" sz="1400" dirty="0" smtClean="0">
                    <a:solidFill>
                      <a:prstClr val="black">
                        <a:lumMod val="95000"/>
                        <a:lumOff val="5000"/>
                      </a:prstClr>
                    </a:solidFill>
                    <a:latin typeface="LM Mono Prop Light 10" panose="00000500000000000000" pitchFamily="50" charset="0"/>
                  </a:rPr>
                  <a:t>strand constituents </a:t>
                </a:r>
                <a:r>
                  <a:rPr lang="en-GB" sz="1400" dirty="0">
                    <a:solidFill>
                      <a:prstClr val="black">
                        <a:lumMod val="95000"/>
                        <a:lumOff val="5000"/>
                      </a:prstClr>
                    </a:solidFill>
                    <a:latin typeface="LM Mono Prop Light 10" panose="00000500000000000000" pitchFamily="50" charset="0"/>
                  </a:rPr>
                  <a:t>(from the reaction to cryogenic temperatures</a:t>
                </a:r>
                <a:r>
                  <a:rPr lang="en-GB" sz="1400" dirty="0" smtClean="0">
                    <a:solidFill>
                      <a:prstClr val="black">
                        <a:lumMod val="95000"/>
                        <a:lumOff val="5000"/>
                      </a:prstClr>
                    </a:solidFill>
                    <a:latin typeface="LM Mono Prop Light 10" panose="00000500000000000000" pitchFamily="50" charset="0"/>
                  </a:rPr>
                  <a:t>). This “pre-compression </a:t>
                </a:r>
                <a:r>
                  <a:rPr lang="en-GB" sz="1400" dirty="0">
                    <a:solidFill>
                      <a:prstClr val="black">
                        <a:lumMod val="95000"/>
                        <a:lumOff val="5000"/>
                      </a:prstClr>
                    </a:solidFill>
                    <a:latin typeface="LM Mono Prop Light 10" panose="00000500000000000000" pitchFamily="50" charset="0"/>
                  </a:rPr>
                  <a:t>strain </a:t>
                </a:r>
                <a:r>
                  <a:rPr lang="en-GB" sz="1400" dirty="0" smtClean="0">
                    <a:solidFill>
                      <a:prstClr val="black">
                        <a:lumMod val="95000"/>
                        <a:lumOff val="5000"/>
                      </a:prstClr>
                    </a:solidFill>
                    <a:latin typeface="LM Mono Prop Light 10" panose="00000500000000000000" pitchFamily="50" charset="0"/>
                  </a:rPr>
                  <a:t>tensor” is </a:t>
                </a:r>
                <a:r>
                  <a:rPr lang="en-GB" sz="1400" dirty="0">
                    <a:solidFill>
                      <a:prstClr val="black">
                        <a:lumMod val="95000"/>
                        <a:lumOff val="5000"/>
                      </a:prstClr>
                    </a:solidFill>
                    <a:latin typeface="LM Mono Prop Light 10" panose="00000500000000000000" pitchFamily="50" charset="0"/>
                  </a:rPr>
                  <a:t>added to the one computed by the mechanical </a:t>
                </a:r>
                <a:r>
                  <a:rPr lang="en-GB" sz="1400" dirty="0" smtClean="0">
                    <a:solidFill>
                      <a:prstClr val="black">
                        <a:lumMod val="95000"/>
                        <a:lumOff val="5000"/>
                      </a:prstClr>
                    </a:solidFill>
                    <a:latin typeface="LM Mono Prop Light 10" panose="00000500000000000000" pitchFamily="50" charset="0"/>
                  </a:rPr>
                  <a:t>model:</a:t>
                </a:r>
              </a:p>
              <a:p>
                <a:pPr marL="285750" indent="-285750" algn="just" defTabSz="257169">
                  <a:buClrTx/>
                  <a:buSzTx/>
                  <a:buFont typeface="Wingdings" panose="05000000000000000000" pitchFamily="2" charset="2"/>
                  <a:buChar char="§"/>
                </a:pPr>
                <a:endParaRPr lang="en-GB" sz="1400" dirty="0">
                  <a:solidFill>
                    <a:prstClr val="black">
                      <a:lumMod val="95000"/>
                      <a:lumOff val="5000"/>
                    </a:prstClr>
                  </a:solidFill>
                  <a:latin typeface="LM Mono Prop Light 10" panose="00000500000000000000" pitchFamily="50" charset="0"/>
                </a:endParaRPr>
              </a:p>
              <a:p>
                <a:pPr algn="just" defTabSz="257169">
                  <a:buClrTx/>
                  <a:buSzTx/>
                </a:pPr>
                <a14:m>
                  <m:oMathPara xmlns:m="http://schemas.openxmlformats.org/officeDocument/2006/math">
                    <m:oMathParaPr>
                      <m:jc m:val="centerGroup"/>
                    </m:oMathParaPr>
                    <m:oMath xmlns:m="http://schemas.openxmlformats.org/officeDocument/2006/math">
                      <m:sSub>
                        <m:sSubPr>
                          <m:ctrlPr>
                            <a:rPr lang="en-US" sz="1400" i="1" smtClean="0">
                              <a:solidFill>
                                <a:prstClr val="black">
                                  <a:lumMod val="95000"/>
                                  <a:lumOff val="5000"/>
                                </a:prstClr>
                              </a:solidFill>
                              <a:latin typeface="Cambria Math" panose="02040503050406030204" pitchFamily="18" charset="0"/>
                            </a:rPr>
                          </m:ctrlPr>
                        </m:sSubPr>
                        <m:e>
                          <m:r>
                            <a:rPr lang="en-US" sz="1400" i="1" smtClean="0">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b="0" i="1" smtClean="0">
                              <a:solidFill>
                                <a:prstClr val="black">
                                  <a:lumMod val="95000"/>
                                  <a:lumOff val="5000"/>
                                </a:prstClr>
                              </a:solidFill>
                              <a:latin typeface="Cambria Math" panose="02040503050406030204" pitchFamily="18" charset="0"/>
                            </a:rPr>
                            <m:t>𝑧𝑧</m:t>
                          </m:r>
                          <m:r>
                            <a:rPr lang="en-US" sz="1400" b="0" i="1" smtClean="0">
                              <a:solidFill>
                                <a:prstClr val="black">
                                  <a:lumMod val="95000"/>
                                  <a:lumOff val="5000"/>
                                </a:prstClr>
                              </a:solidFill>
                              <a:latin typeface="Cambria Math" panose="02040503050406030204" pitchFamily="18" charset="0"/>
                            </a:rPr>
                            <m:t> </m:t>
                          </m:r>
                        </m:sub>
                      </m:sSub>
                      <m:r>
                        <a:rPr lang="en-US" sz="1400" b="0" i="1" smtClean="0">
                          <a:solidFill>
                            <a:prstClr val="black">
                              <a:lumMod val="95000"/>
                              <a:lumOff val="5000"/>
                            </a:prstClr>
                          </a:solidFill>
                          <a:latin typeface="Cambria Math" panose="02040503050406030204" pitchFamily="18" charset="0"/>
                        </a:rPr>
                        <m:t>=</m:t>
                      </m:r>
                      <m:sSub>
                        <m:sSubPr>
                          <m:ctrlPr>
                            <a:rPr lang="en-US" sz="1400" i="1">
                              <a:solidFill>
                                <a:prstClr val="black">
                                  <a:lumMod val="95000"/>
                                  <a:lumOff val="5000"/>
                                </a:prstClr>
                              </a:solidFill>
                              <a:latin typeface="Cambria Math" panose="02040503050406030204" pitchFamily="18" charset="0"/>
                            </a:rPr>
                          </m:ctrlPr>
                        </m:sSubPr>
                        <m:e>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𝑧𝑧</m:t>
                          </m:r>
                          <m:r>
                            <a:rPr lang="en-US" sz="1400" i="1">
                              <a:solidFill>
                                <a:prstClr val="black">
                                  <a:lumMod val="95000"/>
                                  <a:lumOff val="5000"/>
                                </a:prstClr>
                              </a:solidFill>
                              <a:latin typeface="Cambria Math" panose="02040503050406030204" pitchFamily="18" charset="0"/>
                            </a:rPr>
                            <m:t> </m:t>
                          </m:r>
                        </m:sub>
                      </m:sSub>
                      <m:r>
                        <a:rPr lang="en-US" sz="1400" b="0" i="1" smtClean="0">
                          <a:solidFill>
                            <a:prstClr val="black">
                              <a:lumMod val="95000"/>
                              <a:lumOff val="5000"/>
                            </a:prstClr>
                          </a:solidFill>
                          <a:latin typeface="Cambria Math" panose="02040503050406030204" pitchFamily="18" charset="0"/>
                        </a:rPr>
                        <m:t>+</m:t>
                      </m:r>
                      <m:sSub>
                        <m:sSubPr>
                          <m:ctrlPr>
                            <a:rPr lang="en-US" sz="1400" i="1">
                              <a:solidFill>
                                <a:prstClr val="black">
                                  <a:lumMod val="95000"/>
                                  <a:lumOff val="5000"/>
                                </a:prstClr>
                              </a:solidFill>
                              <a:latin typeface="Cambria Math" panose="02040503050406030204" pitchFamily="18" charset="0"/>
                            </a:rPr>
                          </m:ctrlPr>
                        </m:sSubPr>
                        <m:e>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𝑙</m:t>
                          </m:r>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0</m:t>
                          </m:r>
                        </m:sub>
                      </m:sSub>
                    </m:oMath>
                  </m:oMathPara>
                </a14:m>
                <a:endParaRPr lang="en-US" sz="1400" dirty="0" smtClean="0">
                  <a:solidFill>
                    <a:prstClr val="black">
                      <a:lumMod val="95000"/>
                      <a:lumOff val="5000"/>
                    </a:prstClr>
                  </a:solidFill>
                  <a:latin typeface="LM Mono Prop Light 10" panose="00000500000000000000" pitchFamily="50" charset="0"/>
                </a:endParaRPr>
              </a:p>
              <a:p>
                <a:pPr algn="just" defTabSz="257169">
                  <a:buClrTx/>
                  <a:buSzTx/>
                </a:pPr>
                <a14:m>
                  <m:oMathPara xmlns:m="http://schemas.openxmlformats.org/officeDocument/2006/math">
                    <m:oMathParaPr>
                      <m:jc m:val="centerGroup"/>
                    </m:oMathParaPr>
                    <m:oMath xmlns:m="http://schemas.openxmlformats.org/officeDocument/2006/math">
                      <m:sSub>
                        <m:sSubPr>
                          <m:ctrlPr>
                            <a:rPr lang="en-US" sz="1400" i="1" smtClean="0">
                              <a:solidFill>
                                <a:prstClr val="black">
                                  <a:lumMod val="95000"/>
                                  <a:lumOff val="5000"/>
                                </a:prstClr>
                              </a:solidFill>
                              <a:latin typeface="Cambria Math" panose="02040503050406030204" pitchFamily="18" charset="0"/>
                            </a:rPr>
                          </m:ctrlPr>
                        </m:sSubPr>
                        <m:e>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𝑥𝑥</m:t>
                          </m:r>
                          <m:r>
                            <a:rPr lang="en-US" sz="1400" i="1">
                              <a:solidFill>
                                <a:prstClr val="black">
                                  <a:lumMod val="95000"/>
                                  <a:lumOff val="5000"/>
                                </a:prstClr>
                              </a:solidFill>
                              <a:latin typeface="Cambria Math" panose="02040503050406030204" pitchFamily="18" charset="0"/>
                            </a:rPr>
                            <m:t> </m:t>
                          </m:r>
                        </m:sub>
                      </m:sSub>
                      <m:r>
                        <a:rPr lang="en-US" sz="1400" i="1">
                          <a:solidFill>
                            <a:prstClr val="black">
                              <a:lumMod val="95000"/>
                              <a:lumOff val="5000"/>
                            </a:prstClr>
                          </a:solidFill>
                          <a:latin typeface="Cambria Math" panose="02040503050406030204" pitchFamily="18" charset="0"/>
                        </a:rPr>
                        <m:t>=</m:t>
                      </m:r>
                      <m:sSub>
                        <m:sSubPr>
                          <m:ctrlPr>
                            <a:rPr lang="en-US" sz="1400" i="1">
                              <a:solidFill>
                                <a:prstClr val="black">
                                  <a:lumMod val="95000"/>
                                  <a:lumOff val="5000"/>
                                </a:prstClr>
                              </a:solidFill>
                              <a:latin typeface="Cambria Math" panose="02040503050406030204" pitchFamily="18" charset="0"/>
                            </a:rPr>
                          </m:ctrlPr>
                        </m:sSubPr>
                        <m:e>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r>
                            <a:rPr lang="en-US" sz="1400" i="1">
                              <a:solidFill>
                                <a:prstClr val="black">
                                  <a:lumMod val="95000"/>
                                  <a:lumOff val="5000"/>
                                </a:prstClr>
                              </a:solidFill>
                              <a:latin typeface="Cambria Math" panose="02040503050406030204" pitchFamily="18" charset="0"/>
                              <a:ea typeface="Cambria Math" panose="02040503050406030204" pitchFamily="18" charset="0"/>
                            </a:rPr>
                            <m:t>′</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𝑥𝑥</m:t>
                          </m:r>
                          <m:r>
                            <a:rPr lang="en-US" sz="1400" i="1">
                              <a:solidFill>
                                <a:prstClr val="black">
                                  <a:lumMod val="95000"/>
                                  <a:lumOff val="5000"/>
                                </a:prstClr>
                              </a:solidFill>
                              <a:latin typeface="Cambria Math" panose="02040503050406030204" pitchFamily="18" charset="0"/>
                            </a:rPr>
                            <m:t> </m:t>
                          </m:r>
                        </m:sub>
                      </m:sSub>
                      <m:r>
                        <a:rPr lang="en-US" sz="1400" b="0" i="1" smtClean="0">
                          <a:solidFill>
                            <a:prstClr val="black">
                              <a:lumMod val="95000"/>
                              <a:lumOff val="5000"/>
                            </a:prstClr>
                          </a:solidFill>
                          <a:latin typeface="Cambria Math" panose="02040503050406030204" pitchFamily="18" charset="0"/>
                        </a:rPr>
                        <m:t>−</m:t>
                      </m:r>
                      <m:sSub>
                        <m:sSubPr>
                          <m:ctrlPr>
                            <a:rPr lang="en-US" sz="1400" i="1">
                              <a:solidFill>
                                <a:prstClr val="black">
                                  <a:lumMod val="95000"/>
                                  <a:lumOff val="5000"/>
                                </a:prstClr>
                              </a:solidFill>
                              <a:latin typeface="Cambria Math" panose="02040503050406030204" pitchFamily="18" charset="0"/>
                            </a:rPr>
                          </m:ctrlPr>
                        </m:sSubPr>
                        <m:e>
                          <m:r>
                            <m:rPr>
                              <m:sty m:val="p"/>
                            </m:rPr>
                            <a:rPr lang="el-GR" sz="1400" i="1" smtClean="0">
                              <a:solidFill>
                                <a:prstClr val="black">
                                  <a:lumMod val="95000"/>
                                  <a:lumOff val="5000"/>
                                </a:prstClr>
                              </a:solidFill>
                              <a:latin typeface="Cambria Math" panose="02040503050406030204" pitchFamily="18" charset="0"/>
                            </a:rPr>
                            <m:t>υ</m:t>
                          </m:r>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i="1">
                              <a:solidFill>
                                <a:prstClr val="black">
                                  <a:lumMod val="95000"/>
                                  <a:lumOff val="5000"/>
                                </a:prstClr>
                              </a:solidFill>
                              <a:latin typeface="Cambria Math" panose="02040503050406030204" pitchFamily="18" charset="0"/>
                              <a:ea typeface="Cambria Math" panose="02040503050406030204" pitchFamily="18" charset="0"/>
                            </a:rPr>
                            <m:t>𝑙</m:t>
                          </m:r>
                          <m:r>
                            <a:rPr lang="en-US" sz="1400" i="1">
                              <a:solidFill>
                                <a:prstClr val="black">
                                  <a:lumMod val="95000"/>
                                  <a:lumOff val="5000"/>
                                </a:prstClr>
                              </a:solidFill>
                              <a:latin typeface="Cambria Math" panose="02040503050406030204" pitchFamily="18" charset="0"/>
                              <a:ea typeface="Cambria Math" panose="02040503050406030204" pitchFamily="18" charset="0"/>
                            </a:rPr>
                            <m:t>0</m:t>
                          </m:r>
                        </m:sub>
                      </m:sSub>
                    </m:oMath>
                  </m:oMathPara>
                </a14:m>
                <a:endParaRPr lang="en-US" sz="1400" dirty="0" smtClean="0">
                  <a:solidFill>
                    <a:prstClr val="black">
                      <a:lumMod val="95000"/>
                      <a:lumOff val="5000"/>
                    </a:prstClr>
                  </a:solidFill>
                  <a:latin typeface="LM Mono Prop Light 10" panose="00000500000000000000" pitchFamily="50" charset="0"/>
                </a:endParaRPr>
              </a:p>
              <a:p>
                <a:pPr algn="just" defTabSz="257169">
                  <a:buClrTx/>
                  <a:buSzTx/>
                </a:pPr>
                <a14:m>
                  <m:oMathPara xmlns:m="http://schemas.openxmlformats.org/officeDocument/2006/math">
                    <m:oMathParaPr>
                      <m:jc m:val="centerGroup"/>
                    </m:oMathParaPr>
                    <m:oMath xmlns:m="http://schemas.openxmlformats.org/officeDocument/2006/math">
                      <m:sSub>
                        <m:sSubPr>
                          <m:ctrlPr>
                            <a:rPr lang="en-US" sz="1400" i="1">
                              <a:solidFill>
                                <a:prstClr val="black">
                                  <a:lumMod val="95000"/>
                                  <a:lumOff val="5000"/>
                                </a:prstClr>
                              </a:solidFill>
                              <a:latin typeface="Cambria Math" panose="02040503050406030204" pitchFamily="18" charset="0"/>
                            </a:rPr>
                          </m:ctrlPr>
                        </m:sSubPr>
                        <m:e>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𝑦𝑦</m:t>
                          </m:r>
                        </m:sub>
                      </m:sSub>
                      <m:r>
                        <a:rPr lang="en-US" sz="1400" i="1">
                          <a:solidFill>
                            <a:prstClr val="black">
                              <a:lumMod val="95000"/>
                              <a:lumOff val="5000"/>
                            </a:prstClr>
                          </a:solidFill>
                          <a:latin typeface="Cambria Math" panose="02040503050406030204" pitchFamily="18" charset="0"/>
                        </a:rPr>
                        <m:t>=</m:t>
                      </m:r>
                      <m:sSub>
                        <m:sSubPr>
                          <m:ctrlPr>
                            <a:rPr lang="en-US" sz="1400" i="1">
                              <a:solidFill>
                                <a:prstClr val="black">
                                  <a:lumMod val="95000"/>
                                  <a:lumOff val="5000"/>
                                </a:prstClr>
                              </a:solidFill>
                              <a:latin typeface="Cambria Math" panose="02040503050406030204" pitchFamily="18" charset="0"/>
                            </a:rPr>
                          </m:ctrlPr>
                        </m:sSubPr>
                        <m:e>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r>
                            <a:rPr lang="en-US" sz="1400" i="1">
                              <a:solidFill>
                                <a:prstClr val="black">
                                  <a:lumMod val="95000"/>
                                  <a:lumOff val="5000"/>
                                </a:prstClr>
                              </a:solidFill>
                              <a:latin typeface="Cambria Math" panose="02040503050406030204" pitchFamily="18" charset="0"/>
                              <a:ea typeface="Cambria Math" panose="02040503050406030204" pitchFamily="18" charset="0"/>
                            </a:rPr>
                            <m:t>′</m:t>
                          </m:r>
                        </m:e>
                        <m:sub>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𝑦𝑦</m:t>
                          </m:r>
                          <m:r>
                            <a:rPr lang="en-US" sz="1400" i="1">
                              <a:solidFill>
                                <a:prstClr val="black">
                                  <a:lumMod val="95000"/>
                                  <a:lumOff val="5000"/>
                                </a:prstClr>
                              </a:solidFill>
                              <a:latin typeface="Cambria Math" panose="02040503050406030204" pitchFamily="18" charset="0"/>
                            </a:rPr>
                            <m:t> </m:t>
                          </m:r>
                        </m:sub>
                      </m:sSub>
                      <m:r>
                        <a:rPr lang="en-US" sz="1400" i="1">
                          <a:solidFill>
                            <a:prstClr val="black">
                              <a:lumMod val="95000"/>
                              <a:lumOff val="5000"/>
                            </a:prstClr>
                          </a:solidFill>
                          <a:latin typeface="Cambria Math" panose="02040503050406030204" pitchFamily="18" charset="0"/>
                        </a:rPr>
                        <m:t>−</m:t>
                      </m:r>
                      <m:sSub>
                        <m:sSubPr>
                          <m:ctrlPr>
                            <a:rPr lang="en-US" sz="1400" i="1">
                              <a:solidFill>
                                <a:prstClr val="black">
                                  <a:lumMod val="95000"/>
                                  <a:lumOff val="5000"/>
                                </a:prstClr>
                              </a:solidFill>
                              <a:latin typeface="Cambria Math" panose="02040503050406030204" pitchFamily="18" charset="0"/>
                            </a:rPr>
                          </m:ctrlPr>
                        </m:sSubPr>
                        <m:e>
                          <m:r>
                            <m:rPr>
                              <m:sty m:val="p"/>
                            </m:rPr>
                            <a:rPr lang="el-GR" sz="1400" i="1">
                              <a:solidFill>
                                <a:prstClr val="black">
                                  <a:lumMod val="95000"/>
                                  <a:lumOff val="5000"/>
                                </a:prstClr>
                              </a:solidFill>
                              <a:latin typeface="Cambria Math" panose="02040503050406030204" pitchFamily="18" charset="0"/>
                            </a:rPr>
                            <m:t>υ</m:t>
                          </m:r>
                          <m:r>
                            <a:rPr lang="en-US" sz="1400" i="1">
                              <a:solidFill>
                                <a:prstClr val="black">
                                  <a:lumMod val="95000"/>
                                  <a:lumOff val="5000"/>
                                </a:prstClr>
                              </a:solidFill>
                              <a:latin typeface="Cambria Math" panose="02040503050406030204" pitchFamily="18" charset="0"/>
                              <a:ea typeface="Cambria Math" panose="02040503050406030204" pitchFamily="18" charset="0"/>
                            </a:rPr>
                            <m:t>𝜀</m:t>
                          </m:r>
                        </m:e>
                        <m:sub>
                          <m:r>
                            <a:rPr lang="en-US" sz="1400" i="1">
                              <a:solidFill>
                                <a:prstClr val="black">
                                  <a:lumMod val="95000"/>
                                  <a:lumOff val="5000"/>
                                </a:prstClr>
                              </a:solidFill>
                              <a:latin typeface="Cambria Math" panose="02040503050406030204" pitchFamily="18" charset="0"/>
                              <a:ea typeface="Cambria Math" panose="02040503050406030204" pitchFamily="18" charset="0"/>
                            </a:rPr>
                            <m:t>𝑙</m:t>
                          </m:r>
                          <m:r>
                            <a:rPr lang="en-US" sz="1400" i="1">
                              <a:solidFill>
                                <a:prstClr val="black">
                                  <a:lumMod val="95000"/>
                                  <a:lumOff val="5000"/>
                                </a:prstClr>
                              </a:solidFill>
                              <a:latin typeface="Cambria Math" panose="02040503050406030204" pitchFamily="18" charset="0"/>
                              <a:ea typeface="Cambria Math" panose="02040503050406030204" pitchFamily="18" charset="0"/>
                            </a:rPr>
                            <m:t>0</m:t>
                          </m:r>
                        </m:sub>
                      </m:sSub>
                    </m:oMath>
                  </m:oMathPara>
                </a14:m>
                <a:endParaRPr lang="en-US" sz="1400" dirty="0" smtClean="0">
                  <a:solidFill>
                    <a:prstClr val="black">
                      <a:lumMod val="95000"/>
                      <a:lumOff val="5000"/>
                    </a:prstClr>
                  </a:solidFill>
                  <a:latin typeface="LM Mono Prop Light 10" panose="00000500000000000000" pitchFamily="50" charset="0"/>
                </a:endParaRPr>
              </a:p>
            </p:txBody>
          </p:sp>
        </mc:Choice>
        <mc:Fallback xmlns="">
          <p:sp>
            <p:nvSpPr>
              <p:cNvPr id="83" name="Content Placeholder 2"/>
              <p:cNvSpPr txBox="1">
                <a:spLocks noRot="1" noChangeAspect="1" noMove="1" noResize="1" noEditPoints="1" noAdjustHandles="1" noChangeArrowheads="1" noChangeShapeType="1" noTextEdit="1"/>
              </p:cNvSpPr>
              <p:nvPr/>
            </p:nvSpPr>
            <p:spPr>
              <a:xfrm>
                <a:off x="829142" y="925113"/>
                <a:ext cx="6811187" cy="4775200"/>
              </a:xfrm>
              <a:prstGeom prst="rect">
                <a:avLst/>
              </a:prstGeom>
              <a:blipFill>
                <a:blip r:embed="rId3"/>
                <a:stretch>
                  <a:fillRect l="-1074" t="-1149" r="-1253" b="-7791"/>
                </a:stretch>
              </a:blipFill>
            </p:spPr>
            <p:txBody>
              <a:bodyPr/>
              <a:lstStyle/>
              <a:p>
                <a:r>
                  <a:rPr lang="en-GB">
                    <a:noFill/>
                  </a:rPr>
                  <a:t> </a:t>
                </a:r>
              </a:p>
            </p:txBody>
          </p:sp>
        </mc:Fallback>
      </mc:AlternateContent>
      <p:grpSp>
        <p:nvGrpSpPr>
          <p:cNvPr id="19" name="Group 18"/>
          <p:cNvGrpSpPr>
            <a:grpSpLocks noChangeAspect="1"/>
          </p:cNvGrpSpPr>
          <p:nvPr/>
        </p:nvGrpSpPr>
        <p:grpSpPr>
          <a:xfrm>
            <a:off x="9295945" y="4213318"/>
            <a:ext cx="2104425" cy="1712438"/>
            <a:chOff x="345375" y="-5781415"/>
            <a:chExt cx="16313257" cy="13274616"/>
          </a:xfrm>
        </p:grpSpPr>
        <p:pic>
          <p:nvPicPr>
            <p:cNvPr id="20" name="Picture 19"/>
            <p:cNvPicPr>
              <a:picLocks noChangeAspect="1"/>
            </p:cNvPicPr>
            <p:nvPr/>
          </p:nvPicPr>
          <p:blipFill rotWithShape="1">
            <a:blip r:embed="rId4"/>
            <a:srcRect l="37163" t="29458" r="26705" b="41071"/>
            <a:stretch/>
          </p:blipFill>
          <p:spPr>
            <a:xfrm rot="60000">
              <a:off x="345375" y="-5781415"/>
              <a:ext cx="16313257" cy="13274616"/>
            </a:xfrm>
            <a:prstGeom prst="rect">
              <a:avLst/>
            </a:prstGeom>
          </p:spPr>
        </p:pic>
        <p:pic>
          <p:nvPicPr>
            <p:cNvPr id="21" name="Picture 20"/>
            <p:cNvPicPr>
              <a:picLocks noChangeAspect="1"/>
            </p:cNvPicPr>
            <p:nvPr/>
          </p:nvPicPr>
          <p:blipFill>
            <a:blip r:embed="rId5">
              <a:clrChange>
                <a:clrFrom>
                  <a:srgbClr val="FF00FF"/>
                </a:clrFrom>
                <a:clrTo>
                  <a:srgbClr val="FF00FF">
                    <a:alpha val="0"/>
                  </a:srgbClr>
                </a:clrTo>
              </a:clrChange>
            </a:blip>
            <a:stretch>
              <a:fillRect/>
            </a:stretch>
          </p:blipFill>
          <p:spPr>
            <a:xfrm>
              <a:off x="3522433" y="971107"/>
              <a:ext cx="7970171" cy="1686591"/>
            </a:xfrm>
            <a:prstGeom prst="rect">
              <a:avLst/>
            </a:prstGeom>
          </p:spPr>
        </p:pic>
      </p:grpSp>
      <p:grpSp>
        <p:nvGrpSpPr>
          <p:cNvPr id="2" name="Group 1"/>
          <p:cNvGrpSpPr/>
          <p:nvPr/>
        </p:nvGrpSpPr>
        <p:grpSpPr>
          <a:xfrm>
            <a:off x="8582016" y="67967"/>
            <a:ext cx="3309034" cy="1736987"/>
            <a:chOff x="8582016" y="67967"/>
            <a:chExt cx="3309034" cy="1736987"/>
          </a:xfrm>
        </p:grpSpPr>
        <p:sp>
          <p:nvSpPr>
            <p:cNvPr id="48" name="Rounded Rectangle 47"/>
            <p:cNvSpPr/>
            <p:nvPr/>
          </p:nvSpPr>
          <p:spPr>
            <a:xfrm>
              <a:off x="8582016" y="67967"/>
              <a:ext cx="3309034" cy="1736987"/>
            </a:xfrm>
            <a:prstGeom prst="roundRect">
              <a:avLst/>
            </a:prstGeom>
            <a:solidFill>
              <a:schemeClr val="tx2">
                <a:lumMod val="40000"/>
                <a:lumOff val="60000"/>
                <a:alpha val="5000"/>
              </a:schemeClr>
            </a:solidFill>
            <a:ln>
              <a:solidFill>
                <a:schemeClr val="tx2">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0" name="Picture 29"/>
            <p:cNvPicPr>
              <a:picLocks noChangeAspect="1"/>
            </p:cNvPicPr>
            <p:nvPr/>
          </p:nvPicPr>
          <p:blipFill>
            <a:blip r:embed="rId6"/>
            <a:stretch>
              <a:fillRect/>
            </a:stretch>
          </p:blipFill>
          <p:spPr>
            <a:xfrm>
              <a:off x="10398690" y="326402"/>
              <a:ext cx="1194019" cy="1207087"/>
            </a:xfrm>
            <a:prstGeom prst="rect">
              <a:avLst/>
            </a:prstGeom>
          </p:spPr>
        </p:pic>
        <p:pic>
          <p:nvPicPr>
            <p:cNvPr id="31" name="Picture 30"/>
            <p:cNvPicPr>
              <a:picLocks noChangeAspect="1"/>
            </p:cNvPicPr>
            <p:nvPr/>
          </p:nvPicPr>
          <p:blipFill>
            <a:blip r:embed="rId7" cstate="print">
              <a:extLst>
                <a:ext uri="{28A0092B-C50C-407E-A947-70E740481C1C}">
                  <a14:useLocalDpi xmlns:a14="http://schemas.microsoft.com/office/drawing/2010/main" val="0"/>
                </a:ext>
              </a:extLst>
            </a:blip>
            <a:srcRect l="10096" t="1173" r="8965" b="11782"/>
            <a:stretch>
              <a:fillRect/>
            </a:stretch>
          </p:blipFill>
          <p:spPr>
            <a:xfrm>
              <a:off x="8838195" y="446194"/>
              <a:ext cx="1259941" cy="1014540"/>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grpSp>
      <p:cxnSp>
        <p:nvCxnSpPr>
          <p:cNvPr id="33" name="Straight Arrow Connector 32"/>
          <p:cNvCxnSpPr/>
          <p:nvPr/>
        </p:nvCxnSpPr>
        <p:spPr>
          <a:xfrm flipH="1">
            <a:off x="10316263" y="1727200"/>
            <a:ext cx="0" cy="349169"/>
          </a:xfrm>
          <a:prstGeom prst="straightConnector1">
            <a:avLst/>
          </a:prstGeom>
          <a:ln w="3175">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a:off x="10327838" y="3625573"/>
            <a:ext cx="0" cy="504000"/>
          </a:xfrm>
          <a:prstGeom prst="straightConnector1">
            <a:avLst/>
          </a:prstGeom>
          <a:ln w="3175">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50" name="Rounded Rectangle 49"/>
          <p:cNvSpPr/>
          <p:nvPr/>
        </p:nvSpPr>
        <p:spPr>
          <a:xfrm>
            <a:off x="8622806" y="4003571"/>
            <a:ext cx="3309034" cy="2142586"/>
          </a:xfrm>
          <a:prstGeom prst="roundRect">
            <a:avLst/>
          </a:prstGeom>
          <a:solidFill>
            <a:schemeClr val="tx2">
              <a:lumMod val="40000"/>
              <a:lumOff val="60000"/>
              <a:alpha val="5000"/>
            </a:schemeClr>
          </a:solidFill>
          <a:ln>
            <a:solidFill>
              <a:schemeClr val="tx2">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Rectangle 21"/>
          <p:cNvSpPr/>
          <p:nvPr/>
        </p:nvSpPr>
        <p:spPr>
          <a:xfrm>
            <a:off x="9446301" y="5925373"/>
            <a:ext cx="2368386"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Vallone, Ferracin, Bordini et al.</a:t>
            </a:r>
            <a:endParaRPr lang="en-US" sz="900" dirty="0">
              <a:solidFill>
                <a:prstClr val="black">
                  <a:lumMod val="95000"/>
                  <a:lumOff val="5000"/>
                </a:prstClr>
              </a:solidFill>
              <a:latin typeface="LM Mono Prop Light 10" panose="00000500000000000000" pitchFamily="50" charset="0"/>
            </a:endParaRPr>
          </a:p>
        </p:txBody>
      </p:sp>
      <p:grpSp>
        <p:nvGrpSpPr>
          <p:cNvPr id="3" name="Group 2"/>
          <p:cNvGrpSpPr/>
          <p:nvPr/>
        </p:nvGrpSpPr>
        <p:grpSpPr>
          <a:xfrm>
            <a:off x="8548666" y="1956295"/>
            <a:ext cx="3867333" cy="1736987"/>
            <a:chOff x="8548666" y="1956295"/>
            <a:chExt cx="3867333" cy="1736987"/>
          </a:xfrm>
        </p:grpSpPr>
        <p:sp>
          <p:nvSpPr>
            <p:cNvPr id="26" name="Rounded Rectangle 25"/>
            <p:cNvSpPr/>
            <p:nvPr/>
          </p:nvSpPr>
          <p:spPr>
            <a:xfrm>
              <a:off x="8612198" y="1956295"/>
              <a:ext cx="3309034" cy="1736987"/>
            </a:xfrm>
            <a:prstGeom prst="roundRect">
              <a:avLst/>
            </a:prstGeom>
            <a:solidFill>
              <a:schemeClr val="tx2">
                <a:lumMod val="40000"/>
                <a:lumOff val="60000"/>
                <a:alpha val="5000"/>
              </a:schemeClr>
            </a:solidFill>
            <a:ln>
              <a:solidFill>
                <a:schemeClr val="tx2">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2" name="Picture 31"/>
            <p:cNvPicPr>
              <a:picLocks noChangeAspect="1"/>
            </p:cNvPicPr>
            <p:nvPr/>
          </p:nvPicPr>
          <p:blipFill rotWithShape="1">
            <a:blip r:embed="rId8" cstate="print">
              <a:extLst>
                <a:ext uri="{28A0092B-C50C-407E-A947-70E740481C1C}">
                  <a14:useLocalDpi xmlns:a14="http://schemas.microsoft.com/office/drawing/2010/main" val="0"/>
                </a:ext>
              </a:extLst>
            </a:blip>
            <a:srcRect l="33144" t="25988" r="33992" b="26289"/>
            <a:stretch/>
          </p:blipFill>
          <p:spPr>
            <a:xfrm>
              <a:off x="9688300" y="2234154"/>
              <a:ext cx="1189280" cy="1298819"/>
            </a:xfrm>
            <a:prstGeom prst="rect">
              <a:avLst/>
            </a:prstGeom>
          </p:spPr>
        </p:pic>
        <p:sp>
          <p:nvSpPr>
            <p:cNvPr id="35"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709341" y="1962739"/>
              <a:ext cx="1292384" cy="26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prstClr val="black">
                      <a:lumMod val="95000"/>
                      <a:lumOff val="5000"/>
                    </a:prstClr>
                  </a:solidFill>
                  <a:latin typeface="LM Mono Prop Light 10" panose="00000500000000000000" pitchFamily="50" charset="0"/>
                </a:rPr>
                <a:t>Epoxy</a:t>
              </a:r>
              <a:endParaRPr lang="en-GB" altLang="fr-FR" sz="1100" dirty="0">
                <a:solidFill>
                  <a:prstClr val="black">
                    <a:lumMod val="95000"/>
                    <a:lumOff val="5000"/>
                  </a:prstClr>
                </a:solidFill>
                <a:latin typeface="LM Mono Prop Light 10" panose="00000500000000000000" pitchFamily="50" charset="0"/>
              </a:endParaRPr>
            </a:p>
          </p:txBody>
        </p:sp>
        <p:cxnSp>
          <p:nvCxnSpPr>
            <p:cNvPr id="36" name="Straight Arrow Connector 35"/>
            <p:cNvCxnSpPr/>
            <p:nvPr/>
          </p:nvCxnSpPr>
          <p:spPr>
            <a:xfrm>
              <a:off x="9386013" y="2187490"/>
              <a:ext cx="455037" cy="237034"/>
            </a:xfrm>
            <a:prstGeom prst="straightConnector1">
              <a:avLst/>
            </a:prstGeom>
            <a:ln w="31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681916" y="2379230"/>
              <a:ext cx="1292384" cy="26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prstClr val="black">
                      <a:lumMod val="95000"/>
                      <a:lumOff val="5000"/>
                    </a:prstClr>
                  </a:solidFill>
                  <a:latin typeface="LM Mono Prop Light 10" panose="00000500000000000000" pitchFamily="50" charset="0"/>
                </a:rPr>
                <a:t>Copper</a:t>
              </a:r>
              <a:endParaRPr lang="en-GB" altLang="fr-FR" sz="1100" dirty="0">
                <a:solidFill>
                  <a:prstClr val="black">
                    <a:lumMod val="95000"/>
                    <a:lumOff val="5000"/>
                  </a:prstClr>
                </a:solidFill>
                <a:latin typeface="LM Mono Prop Light 10" panose="00000500000000000000" pitchFamily="50" charset="0"/>
              </a:endParaRPr>
            </a:p>
          </p:txBody>
        </p:sp>
        <p:cxnSp>
          <p:nvCxnSpPr>
            <p:cNvPr id="38" name="Straight Arrow Connector 37"/>
            <p:cNvCxnSpPr/>
            <p:nvPr/>
          </p:nvCxnSpPr>
          <p:spPr>
            <a:xfrm flipH="1">
              <a:off x="10785930" y="2570480"/>
              <a:ext cx="284480" cy="203200"/>
            </a:xfrm>
            <a:prstGeom prst="straightConnector1">
              <a:avLst/>
            </a:prstGeom>
            <a:ln w="31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a:off x="10288090" y="2570480"/>
              <a:ext cx="782320" cy="325120"/>
            </a:xfrm>
            <a:prstGeom prst="straightConnector1">
              <a:avLst/>
            </a:prstGeom>
            <a:ln w="31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45"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548666" y="2907954"/>
              <a:ext cx="1292384" cy="26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prstClr val="black">
                      <a:lumMod val="95000"/>
                      <a:lumOff val="5000"/>
                    </a:prstClr>
                  </a:solidFill>
                  <a:latin typeface="LM Mono Prop Light 10" panose="00000500000000000000" pitchFamily="50" charset="0"/>
                </a:rPr>
                <a:t>Nb</a:t>
              </a:r>
              <a:r>
                <a:rPr lang="en-US" altLang="fr-FR" sz="1100" baseline="-25000" dirty="0" smtClean="0">
                  <a:solidFill>
                    <a:prstClr val="black">
                      <a:lumMod val="95000"/>
                      <a:lumOff val="5000"/>
                    </a:prstClr>
                  </a:solidFill>
                  <a:latin typeface="LM Mono Prop Light 10" panose="00000500000000000000" pitchFamily="50" charset="0"/>
                </a:rPr>
                <a:t>3</a:t>
              </a:r>
              <a:r>
                <a:rPr lang="en-US" altLang="fr-FR" sz="1100" dirty="0" smtClean="0">
                  <a:solidFill>
                    <a:prstClr val="black">
                      <a:lumMod val="95000"/>
                      <a:lumOff val="5000"/>
                    </a:prstClr>
                  </a:solidFill>
                  <a:latin typeface="LM Mono Prop Light 10" panose="00000500000000000000" pitchFamily="50" charset="0"/>
                </a:rPr>
                <a:t>Sn</a:t>
              </a:r>
              <a:endParaRPr lang="en-GB" altLang="fr-FR" sz="1100" dirty="0">
                <a:solidFill>
                  <a:prstClr val="black">
                    <a:lumMod val="95000"/>
                    <a:lumOff val="5000"/>
                  </a:prstClr>
                </a:solidFill>
                <a:latin typeface="LM Mono Prop Light 10" panose="00000500000000000000" pitchFamily="50" charset="0"/>
              </a:endParaRPr>
            </a:p>
          </p:txBody>
        </p:sp>
        <p:cxnSp>
          <p:nvCxnSpPr>
            <p:cNvPr id="46" name="Straight Arrow Connector 45"/>
            <p:cNvCxnSpPr/>
            <p:nvPr/>
          </p:nvCxnSpPr>
          <p:spPr>
            <a:xfrm flipV="1">
              <a:off x="9491787" y="2969678"/>
              <a:ext cx="491930" cy="34381"/>
            </a:xfrm>
            <a:prstGeom prst="straightConnector1">
              <a:avLst/>
            </a:prstGeom>
            <a:ln w="3175">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flipV="1">
              <a:off x="11415153" y="2969678"/>
              <a:ext cx="0" cy="418361"/>
            </a:xfrm>
            <a:prstGeom prst="straightConnector1">
              <a:avLst/>
            </a:prstGeom>
            <a:ln w="317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rot="5400000" flipV="1">
              <a:off x="11560626" y="3129005"/>
              <a:ext cx="0" cy="418361"/>
            </a:xfrm>
            <a:prstGeom prst="straightConnector1">
              <a:avLst/>
            </a:prstGeom>
            <a:ln w="317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1123615" y="3104744"/>
              <a:ext cx="1292384" cy="26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prstClr val="black">
                      <a:lumMod val="95000"/>
                      <a:lumOff val="5000"/>
                    </a:prstClr>
                  </a:solidFill>
                  <a:latin typeface="LM Mono Prop Light 10" panose="00000500000000000000" pitchFamily="50" charset="0"/>
                </a:rPr>
                <a:t>x</a:t>
              </a:r>
              <a:endParaRPr lang="en-GB" altLang="fr-FR" sz="1100" dirty="0">
                <a:solidFill>
                  <a:prstClr val="black">
                    <a:lumMod val="95000"/>
                    <a:lumOff val="5000"/>
                  </a:prstClr>
                </a:solidFill>
                <a:latin typeface="LM Mono Prop Light 10" panose="00000500000000000000" pitchFamily="50" charset="0"/>
              </a:endParaRPr>
            </a:p>
          </p:txBody>
        </p:sp>
        <p:sp>
          <p:nvSpPr>
            <p:cNvPr id="2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874883" y="2862278"/>
              <a:ext cx="1292384" cy="26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prstClr val="black">
                      <a:lumMod val="95000"/>
                      <a:lumOff val="5000"/>
                    </a:prstClr>
                  </a:solidFill>
                  <a:latin typeface="LM Mono Prop Light 10" panose="00000500000000000000" pitchFamily="50" charset="0"/>
                </a:rPr>
                <a:t>y</a:t>
              </a:r>
              <a:endParaRPr lang="en-GB" altLang="fr-FR" sz="1100" dirty="0">
                <a:solidFill>
                  <a:prstClr val="black">
                    <a:lumMod val="95000"/>
                    <a:lumOff val="5000"/>
                  </a:prstClr>
                </a:solidFill>
                <a:latin typeface="LM Mono Prop Light 10" panose="00000500000000000000" pitchFamily="50" charset="0"/>
              </a:endParaRPr>
            </a:p>
          </p:txBody>
        </p:sp>
      </p:grpSp>
      <p:sp>
        <p:nvSpPr>
          <p:cNvPr id="29" name="Content Placeholder 2"/>
          <p:cNvSpPr txBox="1">
            <a:spLocks/>
          </p:cNvSpPr>
          <p:nvPr/>
        </p:nvSpPr>
        <p:spPr>
          <a:xfrm>
            <a:off x="10421717" y="1633994"/>
            <a:ext cx="1637461" cy="495527"/>
          </a:xfrm>
          <a:prstGeom prst="rect">
            <a:avLst/>
          </a:prstGeom>
          <a:solidFill>
            <a:schemeClr val="bg1"/>
          </a:solidFill>
          <a:ln>
            <a:solidFill>
              <a:srgbClr val="00B050"/>
            </a:solidFill>
          </a:ln>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l-GR" sz="1600" dirty="0" smtClean="0">
                <a:solidFill>
                  <a:prstClr val="black">
                    <a:lumMod val="95000"/>
                    <a:lumOff val="5000"/>
                  </a:prstClr>
                </a:solidFill>
                <a:latin typeface="LM Mono Prop Light 10" panose="00000500000000000000" pitchFamily="50" charset="0"/>
                <a:cs typeface="Arial" panose="020B0604020202020204" pitchFamily="34" charset="0"/>
              </a:rPr>
              <a:t>α</a:t>
            </a:r>
            <a:r>
              <a:rPr lang="en-US" sz="1600" dirty="0" smtClean="0">
                <a:solidFill>
                  <a:prstClr val="black">
                    <a:lumMod val="95000"/>
                    <a:lumOff val="5000"/>
                  </a:prstClr>
                </a:solidFill>
                <a:latin typeface="LM Mono Prop Light 10" panose="00000500000000000000" pitchFamily="50" charset="0"/>
                <a:cs typeface="Arial" panose="020B0604020202020204" pitchFamily="34" charset="0"/>
              </a:rPr>
              <a:t> - </a:t>
            </a:r>
            <a:r>
              <a:rPr lang="en-US" sz="1050" dirty="0" smtClean="0">
                <a:solidFill>
                  <a:prstClr val="black">
                    <a:lumMod val="95000"/>
                    <a:lumOff val="5000"/>
                  </a:prstClr>
                </a:solidFill>
                <a:latin typeface="LM Mono Prop Light 10" panose="00000500000000000000" pitchFamily="50" charset="0"/>
                <a:cs typeface="Arial" panose="020B0604020202020204" pitchFamily="34" charset="0"/>
              </a:rPr>
              <a:t>strand-filament amplification factor</a:t>
            </a:r>
          </a:p>
        </p:txBody>
      </p:sp>
      <p:sp>
        <p:nvSpPr>
          <p:cNvPr id="39" name="Rectangle 38"/>
          <p:cNvSpPr/>
          <p:nvPr/>
        </p:nvSpPr>
        <p:spPr>
          <a:xfrm>
            <a:off x="7800657" y="6331089"/>
            <a:ext cx="4386137" cy="430887"/>
          </a:xfrm>
          <a:prstGeom prst="rect">
            <a:avLst/>
          </a:prstGeom>
        </p:spPr>
        <p:txBody>
          <a:bodyPr wrap="none">
            <a:spAutoFit/>
          </a:bodyPr>
          <a:lstStyle/>
          <a:p>
            <a:pPr algn="ctr"/>
            <a:r>
              <a:rPr lang="en-US" sz="1100" dirty="0" smtClean="0">
                <a:solidFill>
                  <a:schemeClr val="bg1"/>
                </a:solidFill>
                <a:latin typeface="LM Mono Prop Light 10" panose="00000500000000000000" pitchFamily="50" charset="0"/>
              </a:rPr>
              <a:t>G. Vallone: </a:t>
            </a:r>
            <a:r>
              <a:rPr lang="en-GB" sz="1100" dirty="0" smtClean="0">
                <a:solidFill>
                  <a:schemeClr val="bg1"/>
                </a:solidFill>
                <a:latin typeface="LM Mono Prop Light 10" panose="00000500000000000000" pitchFamily="50" charset="0"/>
              </a:rPr>
              <a:t>Computation </a:t>
            </a:r>
            <a:r>
              <a:rPr lang="en-GB" sz="1100" dirty="0">
                <a:solidFill>
                  <a:schemeClr val="bg1"/>
                </a:solidFill>
                <a:latin typeface="LM Mono Prop Light 10" panose="00000500000000000000" pitchFamily="50" charset="0"/>
              </a:rPr>
              <a:t>of the </a:t>
            </a:r>
            <a:r>
              <a:rPr lang="en-GB" sz="1100" dirty="0" smtClean="0">
                <a:solidFill>
                  <a:schemeClr val="bg1"/>
                </a:solidFill>
                <a:latin typeface="LM Mono Prop Light 10" panose="00000500000000000000" pitchFamily="50" charset="0"/>
              </a:rPr>
              <a:t>strain limits </a:t>
            </a:r>
            <a:r>
              <a:rPr lang="en-GB" sz="1100" dirty="0">
                <a:solidFill>
                  <a:schemeClr val="bg1"/>
                </a:solidFill>
                <a:latin typeface="LM Mono Prop Light 10" panose="00000500000000000000" pitchFamily="50" charset="0"/>
              </a:rPr>
              <a:t>in Nb</a:t>
            </a:r>
            <a:r>
              <a:rPr lang="en-GB" sz="1100" baseline="-25000" dirty="0">
                <a:solidFill>
                  <a:schemeClr val="bg1"/>
                </a:solidFill>
                <a:latin typeface="LM Mono Prop Light 10" panose="00000500000000000000" pitchFamily="50" charset="0"/>
              </a:rPr>
              <a:t>3</a:t>
            </a:r>
            <a:r>
              <a:rPr lang="en-GB" sz="1100" dirty="0">
                <a:solidFill>
                  <a:schemeClr val="bg1"/>
                </a:solidFill>
                <a:latin typeface="LM Mono Prop Light 10" panose="00000500000000000000" pitchFamily="50" charset="0"/>
              </a:rPr>
              <a:t>Sn </a:t>
            </a:r>
            <a:r>
              <a:rPr lang="en-GB" sz="1100" dirty="0" smtClean="0">
                <a:solidFill>
                  <a:schemeClr val="bg1"/>
                </a:solidFill>
                <a:latin typeface="LM Mono Prop Light 10" panose="00000500000000000000" pitchFamily="50" charset="0"/>
              </a:rPr>
              <a:t>magnets</a:t>
            </a:r>
          </a:p>
          <a:p>
            <a:pPr algn="ctr"/>
            <a:r>
              <a:rPr lang="en-GB" sz="1100" dirty="0">
                <a:solidFill>
                  <a:schemeClr val="bg1"/>
                </a:solidFill>
                <a:latin typeface="LM Mono Prop Light 10" panose="00000500000000000000" pitchFamily="50" charset="0"/>
              </a:rPr>
              <a:t>https://indico.cern.ch/event/1177999/</a:t>
            </a:r>
          </a:p>
        </p:txBody>
      </p:sp>
    </p:spTree>
    <p:extLst>
      <p:ext uri="{BB962C8B-B14F-4D97-AF65-F5344CB8AC3E}">
        <p14:creationId xmlns:p14="http://schemas.microsoft.com/office/powerpoint/2010/main" val="28047532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Methodology </a:t>
            </a:r>
            <a:endParaRPr lang="en-US" sz="2800" b="1" dirty="0"/>
          </a:p>
        </p:txBody>
      </p:sp>
      <p:sp>
        <p:nvSpPr>
          <p:cNvPr id="83" name="Content Placeholder 2"/>
          <p:cNvSpPr txBox="1">
            <a:spLocks/>
          </p:cNvSpPr>
          <p:nvPr/>
        </p:nvSpPr>
        <p:spPr>
          <a:xfrm>
            <a:off x="859613" y="850056"/>
            <a:ext cx="6192351" cy="4775200"/>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The following fitting parameters are needed to feed the scaling law:</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Non-strain related: </a:t>
            </a:r>
            <a:r>
              <a:rPr lang="en-US" sz="1400" dirty="0" smtClean="0">
                <a:solidFill>
                  <a:prstClr val="black">
                    <a:lumMod val="95000"/>
                    <a:lumOff val="5000"/>
                  </a:prstClr>
                </a:solidFill>
                <a:latin typeface="LM Mono Prop Light 10" panose="00000500000000000000" pitchFamily="50" charset="0"/>
              </a:rPr>
              <a:t>𝐶</a:t>
            </a:r>
            <a:r>
              <a:rPr lang="en-US" sz="1400" baseline="-25000" dirty="0" smtClean="0">
                <a:solidFill>
                  <a:prstClr val="black">
                    <a:lumMod val="95000"/>
                    <a:lumOff val="5000"/>
                  </a:prstClr>
                </a:solidFill>
                <a:latin typeface="LM Mono Prop Light 10" panose="00000500000000000000" pitchFamily="50" charset="0"/>
              </a:rPr>
              <a:t>0</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𝐵</a:t>
            </a:r>
            <a:r>
              <a:rPr lang="en-US" sz="1400" baseline="-25000" dirty="0" smtClean="0">
                <a:solidFill>
                  <a:prstClr val="black">
                    <a:lumMod val="95000"/>
                    <a:lumOff val="5000"/>
                  </a:prstClr>
                </a:solidFill>
                <a:latin typeface="LM Mono Prop Light 10" panose="00000500000000000000" pitchFamily="50" charset="0"/>
              </a:rPr>
              <a:t>𝑐</a:t>
            </a:r>
            <a:r>
              <a:rPr lang="en-US" sz="1400" baseline="-25000" dirty="0">
                <a:solidFill>
                  <a:prstClr val="black">
                    <a:lumMod val="95000"/>
                    <a:lumOff val="5000"/>
                  </a:prstClr>
                </a:solidFill>
                <a:latin typeface="LM Mono Prop Light 10" panose="00000500000000000000" pitchFamily="50" charset="0"/>
              </a:rPr>
              <a:t>2 </a:t>
            </a:r>
            <a:r>
              <a:rPr lang="en-US" sz="1400" dirty="0">
                <a:solidFill>
                  <a:prstClr val="black">
                    <a:lumMod val="95000"/>
                    <a:lumOff val="5000"/>
                  </a:prstClr>
                </a:solidFill>
                <a:latin typeface="LM Mono Prop Light 10" panose="00000500000000000000" pitchFamily="50" charset="0"/>
              </a:rPr>
              <a:t>(0,0), </a:t>
            </a:r>
            <a:r>
              <a:rPr lang="en-US" sz="1400" dirty="0" smtClean="0">
                <a:solidFill>
                  <a:prstClr val="black">
                    <a:lumMod val="95000"/>
                    <a:lumOff val="5000"/>
                  </a:prstClr>
                </a:solidFill>
                <a:latin typeface="LM Mono Prop Light 10" panose="00000500000000000000" pitchFamily="50" charset="0"/>
              </a:rPr>
              <a:t>𝑇</a:t>
            </a:r>
            <a:r>
              <a:rPr lang="en-US" sz="1400" baseline="-25000" dirty="0" smtClean="0">
                <a:solidFill>
                  <a:prstClr val="black">
                    <a:lumMod val="95000"/>
                    <a:lumOff val="5000"/>
                  </a:prstClr>
                </a:solidFill>
                <a:latin typeface="LM Mono Prop Light 10" panose="00000500000000000000" pitchFamily="50" charset="0"/>
              </a:rPr>
              <a:t>𝑐</a:t>
            </a:r>
            <a:r>
              <a:rPr lang="en-US" sz="1400" dirty="0" smtClean="0">
                <a:solidFill>
                  <a:prstClr val="black">
                    <a:lumMod val="95000"/>
                    <a:lumOff val="5000"/>
                  </a:prstClr>
                </a:solidFill>
                <a:latin typeface="LM Mono Prop Light 10" panose="00000500000000000000" pitchFamily="50" charset="0"/>
              </a:rPr>
              <a:t> </a:t>
            </a:r>
            <a:r>
              <a:rPr lang="en-US" sz="1400" dirty="0">
                <a:solidFill>
                  <a:prstClr val="black">
                    <a:lumMod val="95000"/>
                    <a:lumOff val="5000"/>
                  </a:prstClr>
                </a:solidFill>
                <a:latin typeface="LM Mono Prop Light 10" panose="00000500000000000000" pitchFamily="50" charset="0"/>
              </a:rPr>
              <a:t>(0)</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Strain related: </a:t>
            </a:r>
            <a:r>
              <a:rPr lang="en-US" sz="1400" dirty="0" smtClean="0">
                <a:solidFill>
                  <a:prstClr val="black">
                    <a:lumMod val="95000"/>
                    <a:lumOff val="5000"/>
                  </a:prstClr>
                </a:solidFill>
                <a:latin typeface="LM Mono Prop Light 10" panose="00000500000000000000" pitchFamily="50" charset="0"/>
              </a:rPr>
              <a:t>𝐶</a:t>
            </a:r>
            <a:r>
              <a:rPr lang="en-US" sz="1400" baseline="-25000" dirty="0" smtClean="0">
                <a:solidFill>
                  <a:prstClr val="black">
                    <a:lumMod val="95000"/>
                    <a:lumOff val="5000"/>
                  </a:prstClr>
                </a:solidFill>
                <a:latin typeface="LM Mono Prop Light 10" panose="00000500000000000000" pitchFamily="50" charset="0"/>
              </a:rPr>
              <a:t>1</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𝜀</a:t>
            </a:r>
            <a:r>
              <a:rPr lang="en-US" sz="1400" baseline="-25000" dirty="0" smtClean="0">
                <a:solidFill>
                  <a:prstClr val="black">
                    <a:lumMod val="95000"/>
                    <a:lumOff val="5000"/>
                  </a:prstClr>
                </a:solidFill>
                <a:latin typeface="LM Mono Prop Light 10" panose="00000500000000000000" pitchFamily="50" charset="0"/>
              </a:rPr>
              <a:t>𝑙</a:t>
            </a:r>
            <a:r>
              <a:rPr lang="en-US" sz="1400" baseline="-25000" dirty="0">
                <a:solidFill>
                  <a:prstClr val="black">
                    <a:lumMod val="95000"/>
                    <a:lumOff val="5000"/>
                  </a:prstClr>
                </a:solidFill>
                <a:latin typeface="LM Mono Prop Light 10" panose="00000500000000000000" pitchFamily="50" charset="0"/>
              </a:rPr>
              <a:t>0</a:t>
            </a:r>
          </a:p>
          <a:p>
            <a:pPr marL="285750" indent="-285750" algn="just" defTabSz="257169">
              <a:buClrTx/>
              <a:buSzTx/>
              <a:buFont typeface="Wingdings" panose="05000000000000000000" pitchFamily="2" charset="2"/>
              <a:buChar char="§"/>
            </a:pPr>
            <a:endParaRPr lang="en-US" sz="1400" dirty="0" smtClean="0">
              <a:solidFill>
                <a:prstClr val="black">
                  <a:lumMod val="95000"/>
                  <a:lumOff val="5000"/>
                </a:prstClr>
              </a:solidFill>
              <a:latin typeface="LM Mono Prop Light 10" panose="00000500000000000000" pitchFamily="50" charset="0"/>
            </a:endParaRPr>
          </a:p>
          <a:p>
            <a:pPr algn="ctr" defTabSz="257169">
              <a:buClrTx/>
              <a:buSzTx/>
            </a:pPr>
            <a:r>
              <a:rPr lang="en-US" sz="1400" dirty="0" smtClean="0">
                <a:solidFill>
                  <a:srgbClr val="C00000"/>
                </a:solidFill>
                <a:latin typeface="LM Mono Prop Light 10" panose="00000500000000000000" pitchFamily="50" charset="0"/>
              </a:rPr>
              <a:t>Requirement: Characterization of the desired strand using a standard WASP measurement.</a:t>
            </a:r>
          </a:p>
          <a:p>
            <a:pPr marL="285750" indent="-285750" algn="just" defTabSz="257169">
              <a:buClrTx/>
              <a:buSzTx/>
              <a:buFont typeface="Wingdings" panose="05000000000000000000" pitchFamily="2" charset="2"/>
              <a:buChar char="§"/>
            </a:pPr>
            <a:endParaRPr lang="en-US" sz="8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b="1" dirty="0" smtClean="0">
                <a:solidFill>
                  <a:prstClr val="black">
                    <a:lumMod val="95000"/>
                    <a:lumOff val="5000"/>
                  </a:prstClr>
                </a:solidFill>
                <a:latin typeface="LM Mono Prop Light 10" panose="00000500000000000000" pitchFamily="50" charset="0"/>
              </a:rPr>
              <a:t>Recall:</a:t>
            </a:r>
            <a:r>
              <a:rPr lang="en-US" sz="1400" dirty="0" smtClean="0">
                <a:solidFill>
                  <a:prstClr val="black">
                    <a:lumMod val="95000"/>
                    <a:lumOff val="5000"/>
                  </a:prstClr>
                </a:solidFill>
                <a:latin typeface="LM Mono Prop Light 10" panose="00000500000000000000" pitchFamily="50" charset="0"/>
              </a:rPr>
              <a:t> This approach reproduces the effects on critical current when the mechanism governing the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change is a modification on the strain state of the superconducting phase:</a:t>
            </a:r>
          </a:p>
          <a:p>
            <a:pPr marL="1190983" lvl="1"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Elastic (recovered when the load is removed)</a:t>
            </a:r>
          </a:p>
          <a:p>
            <a:pPr marL="1190983" lvl="1"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Plastic (mainly coming from matrix plasticization)</a:t>
            </a:r>
          </a:p>
          <a:p>
            <a:pPr marL="285750" indent="-285750" algn="just" defTabSz="257169">
              <a:buClrTx/>
              <a:buSzTx/>
              <a:buFont typeface="Wingdings" panose="05000000000000000000" pitchFamily="2" charset="2"/>
              <a:buChar char="§"/>
            </a:pPr>
            <a:endParaRPr lang="en-US" sz="8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800" dirty="0" smtClean="0">
              <a:solidFill>
                <a:prstClr val="black">
                  <a:lumMod val="95000"/>
                  <a:lumOff val="5000"/>
                </a:prstClr>
              </a:solidFill>
              <a:latin typeface="LM Mono Prop Light 10" panose="00000500000000000000" pitchFamily="50" charset="0"/>
            </a:endParaRPr>
          </a:p>
          <a:p>
            <a:pPr algn="ctr" defTabSz="257169">
              <a:buClrTx/>
              <a:buSzTx/>
            </a:pPr>
            <a:endParaRPr lang="en-US" sz="1400" dirty="0">
              <a:solidFill>
                <a:prstClr val="black">
                  <a:lumMod val="95000"/>
                  <a:lumOff val="5000"/>
                </a:prstClr>
              </a:solidFill>
              <a:latin typeface="LM Mono Prop Light 10" panose="00000500000000000000" pitchFamily="50" charset="0"/>
            </a:endParaRPr>
          </a:p>
        </p:txBody>
      </p:sp>
      <p:pic>
        <p:nvPicPr>
          <p:cNvPr id="2" name="Picture 1"/>
          <p:cNvPicPr>
            <a:picLocks noChangeAspect="1"/>
          </p:cNvPicPr>
          <p:nvPr/>
        </p:nvPicPr>
        <p:blipFill rotWithShape="1">
          <a:blip r:embed="rId3"/>
          <a:srcRect t="827"/>
          <a:stretch/>
        </p:blipFill>
        <p:spPr>
          <a:xfrm>
            <a:off x="8259708" y="535093"/>
            <a:ext cx="3402493" cy="2763520"/>
          </a:xfrm>
          <a:prstGeom prst="rect">
            <a:avLst/>
          </a:prstGeom>
        </p:spPr>
      </p:pic>
      <p:sp>
        <p:nvSpPr>
          <p:cNvPr id="13" name="Rectangle 12"/>
          <p:cNvSpPr/>
          <p:nvPr/>
        </p:nvSpPr>
        <p:spPr>
          <a:xfrm>
            <a:off x="8659707" y="3318933"/>
            <a:ext cx="3088640"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Plot from </a:t>
            </a:r>
            <a:r>
              <a:rPr lang="fr-FR" sz="900" dirty="0" smtClean="0">
                <a:solidFill>
                  <a:prstClr val="black">
                    <a:lumMod val="95000"/>
                    <a:lumOff val="5000"/>
                  </a:prstClr>
                </a:solidFill>
                <a:latin typeface="LM Mono Prop Light 10" panose="00000500000000000000" pitchFamily="50" charset="0"/>
              </a:rPr>
              <a:t>N</a:t>
            </a:r>
            <a:r>
              <a:rPr lang="fr-FR" sz="900" dirty="0">
                <a:solidFill>
                  <a:prstClr val="black">
                    <a:lumMod val="95000"/>
                    <a:lumOff val="5000"/>
                  </a:prstClr>
                </a:solidFill>
                <a:latin typeface="LM Mono Prop Light 10" panose="00000500000000000000" pitchFamily="50" charset="0"/>
              </a:rPr>
              <a:t>. </a:t>
            </a:r>
            <a:r>
              <a:rPr lang="fr-FR" sz="900" dirty="0" err="1">
                <a:solidFill>
                  <a:prstClr val="black">
                    <a:lumMod val="95000"/>
                    <a:lumOff val="5000"/>
                  </a:prstClr>
                </a:solidFill>
                <a:latin typeface="LM Mono Prop Light 10" panose="00000500000000000000" pitchFamily="50" charset="0"/>
              </a:rPr>
              <a:t>Cheggour</a:t>
            </a:r>
            <a:r>
              <a:rPr lang="fr-FR" sz="900" dirty="0">
                <a:solidFill>
                  <a:prstClr val="black">
                    <a:lumMod val="95000"/>
                    <a:lumOff val="5000"/>
                  </a:prstClr>
                </a:solidFill>
                <a:latin typeface="LM Mono Prop Light 10" panose="00000500000000000000" pitchFamily="50" charset="0"/>
              </a:rPr>
              <a:t> et al. </a:t>
            </a:r>
            <a:r>
              <a:rPr lang="fr-FR" sz="900" dirty="0" smtClean="0">
                <a:solidFill>
                  <a:prstClr val="black">
                    <a:lumMod val="95000"/>
                    <a:lumOff val="5000"/>
                  </a:prstClr>
                </a:solidFill>
                <a:latin typeface="LM Mono Prop Light 10" panose="00000500000000000000" pitchFamily="50" charset="0"/>
              </a:rPr>
              <a:t>Scientific Reports </a:t>
            </a:r>
            <a:r>
              <a:rPr lang="fr-FR" sz="900" dirty="0">
                <a:solidFill>
                  <a:prstClr val="black">
                    <a:lumMod val="95000"/>
                    <a:lumOff val="5000"/>
                  </a:prstClr>
                </a:solidFill>
                <a:latin typeface="LM Mono Prop Light 10" panose="00000500000000000000" pitchFamily="50" charset="0"/>
              </a:rPr>
              <a:t>(2019)</a:t>
            </a:r>
            <a:r>
              <a:rPr lang="en-US" sz="900" dirty="0" smtClean="0">
                <a:solidFill>
                  <a:prstClr val="black">
                    <a:lumMod val="95000"/>
                    <a:lumOff val="5000"/>
                  </a:prstClr>
                </a:solidFill>
                <a:latin typeface="LM Mono Prop Light 10" panose="00000500000000000000" pitchFamily="50" charset="0"/>
              </a:rPr>
              <a:t> </a:t>
            </a:r>
            <a:endParaRPr lang="en-US" sz="900" dirty="0">
              <a:solidFill>
                <a:prstClr val="black">
                  <a:lumMod val="95000"/>
                  <a:lumOff val="5000"/>
                </a:prstClr>
              </a:solidFill>
              <a:latin typeface="LM Mono Prop Light 10" panose="00000500000000000000" pitchFamily="50" charset="0"/>
            </a:endParaRPr>
          </a:p>
        </p:txBody>
      </p:sp>
      <p:sp>
        <p:nvSpPr>
          <p:cNvPr id="14" name="Title 1">
            <a:extLst>
              <a:ext uri="{FF2B5EF4-FFF2-40B4-BE49-F238E27FC236}">
                <a16:creationId xmlns:a16="http://schemas.microsoft.com/office/drawing/2014/main" id="{9BB34FC4-F4F2-4859-AECE-FC48507ACEAC}"/>
              </a:ext>
            </a:extLst>
          </p:cNvPr>
          <p:cNvSpPr txBox="1">
            <a:spLocks/>
          </p:cNvSpPr>
          <p:nvPr/>
        </p:nvSpPr>
        <p:spPr>
          <a:xfrm rot="16200000">
            <a:off x="6928910" y="1385379"/>
            <a:ext cx="2445594" cy="745022"/>
          </a:xfrm>
          <a:prstGeom prst="rect">
            <a:avLst/>
          </a:prstGeom>
          <a:noFill/>
          <a:ln>
            <a:no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600" dirty="0" smtClean="0">
                <a:solidFill>
                  <a:srgbClr val="0D0D0D"/>
                </a:solidFill>
                <a:latin typeface="Calibri" panose="020F0502020204030204" pitchFamily="34" charset="0"/>
                <a:cs typeface="Calibri" panose="020F0502020204030204" pitchFamily="34" charset="0"/>
              </a:rPr>
              <a:t>I</a:t>
            </a:r>
            <a:r>
              <a:rPr lang="en-GB" sz="1600" baseline="-25000" dirty="0" smtClean="0">
                <a:solidFill>
                  <a:srgbClr val="0D0D0D"/>
                </a:solidFill>
                <a:latin typeface="Calibri" panose="020F0502020204030204" pitchFamily="34" charset="0"/>
                <a:cs typeface="Calibri" panose="020F0502020204030204" pitchFamily="34" charset="0"/>
              </a:rPr>
              <a:t>c </a:t>
            </a:r>
            <a:r>
              <a:rPr lang="en-GB" sz="1600" dirty="0" smtClean="0">
                <a:solidFill>
                  <a:srgbClr val="0D0D0D"/>
                </a:solidFill>
                <a:latin typeface="Calibri" panose="020F0502020204030204" pitchFamily="34" charset="0"/>
                <a:cs typeface="Calibri" panose="020F0502020204030204" pitchFamily="34" charset="0"/>
              </a:rPr>
              <a:t>[A]</a:t>
            </a:r>
            <a:endParaRPr lang="en-US" sz="1600" dirty="0">
              <a:solidFill>
                <a:srgbClr val="0D0D0D"/>
              </a:solidFill>
              <a:latin typeface="LM Mono Prop Light 10" panose="00000500000000000000" pitchFamily="50" charset="0"/>
              <a:cs typeface="Consolas" panose="020B0609020204030204" pitchFamily="49" charset="0"/>
            </a:endParaRPr>
          </a:p>
        </p:txBody>
      </p:sp>
      <p:pic>
        <p:nvPicPr>
          <p:cNvPr id="3" name="Picture 2"/>
          <p:cNvPicPr>
            <a:picLocks noChangeAspect="1"/>
          </p:cNvPicPr>
          <p:nvPr/>
        </p:nvPicPr>
        <p:blipFill>
          <a:blip r:embed="rId4"/>
          <a:stretch>
            <a:fillRect/>
          </a:stretch>
        </p:blipFill>
        <p:spPr>
          <a:xfrm>
            <a:off x="3122245" y="3829628"/>
            <a:ext cx="5947510" cy="2354974"/>
          </a:xfrm>
          <a:prstGeom prst="rect">
            <a:avLst/>
          </a:prstGeom>
        </p:spPr>
      </p:pic>
      <p:sp>
        <p:nvSpPr>
          <p:cNvPr id="6" name="Rectangle 5"/>
          <p:cNvSpPr/>
          <p:nvPr/>
        </p:nvSpPr>
        <p:spPr>
          <a:xfrm>
            <a:off x="3016800" y="5007115"/>
            <a:ext cx="6112800" cy="123528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86538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279701" y="2470112"/>
            <a:ext cx="4201694" cy="1917776"/>
          </a:xfrm>
          <a:prstGeom prst="rect">
            <a:avLst/>
          </a:prstGeom>
        </p:spPr>
        <p:txBody>
          <a:bodyPr vert="horz" lIns="45720" tIns="0" rIns="45720" bIns="0" anchor="t" anchorCtr="0">
            <a:normAutofit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Introduction / motivation</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Methodology</a:t>
            </a:r>
            <a:endParaRPr lang="en-US" dirty="0">
              <a:solidFill>
                <a:schemeClr val="bg1">
                  <a:lumMod val="65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accent1">
                    <a:lumMod val="10000"/>
                  </a:schemeClr>
                </a:solidFill>
                <a:latin typeface="LM Mono Prop Light 10" panose="00000500000000000000" pitchFamily="50" charset="0"/>
              </a:rPr>
              <a:t>Results at the strand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Results at the magnet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Conclusions</a:t>
            </a: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smtClean="0">
                <a:solidFill>
                  <a:schemeClr val="bg1"/>
                </a:solidFill>
              </a:rPr>
              <a:t>Outline</a:t>
            </a:r>
            <a:endParaRPr lang="en-US" sz="2800" b="1" dirty="0">
              <a:solidFill>
                <a:schemeClr val="bg1"/>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26676" r="3237" b="16550"/>
          <a:stretch/>
        </p:blipFill>
        <p:spPr>
          <a:xfrm>
            <a:off x="386961" y="2424852"/>
            <a:ext cx="5050948" cy="1852237"/>
          </a:xfrm>
          <a:prstGeom prst="rect">
            <a:avLst/>
          </a:prstGeom>
          <a:effectLst>
            <a:softEdge rad="76200"/>
          </a:effectLst>
        </p:spPr>
      </p:pic>
      <p:sp>
        <p:nvSpPr>
          <p:cNvPr id="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27851" y="4277089"/>
            <a:ext cx="47691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3D rendered view of a MQXF short model magnet, whose analysis is treated in the slides.</a:t>
            </a:r>
            <a:endParaRPr lang="en-GB" altLang="fr-FR" sz="900" dirty="0">
              <a:solidFill>
                <a:schemeClr val="bg1"/>
              </a:solidFill>
              <a:latin typeface="LM Mono Prop Light 10" panose="00000500000000000000" pitchFamily="50" charset="0"/>
            </a:endParaRPr>
          </a:p>
        </p:txBody>
      </p:sp>
    </p:spTree>
    <p:extLst>
      <p:ext uri="{BB962C8B-B14F-4D97-AF65-F5344CB8AC3E}">
        <p14:creationId xmlns:p14="http://schemas.microsoft.com/office/powerpoint/2010/main" val="31894558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err="1" smtClean="0"/>
              <a:t>Ic</a:t>
            </a:r>
            <a:r>
              <a:rPr lang="en-US" sz="2800" b="1" dirty="0" smtClean="0"/>
              <a:t> vs. transverse stress on single wires</a:t>
            </a:r>
            <a:endParaRPr lang="en-US" sz="2800" b="1" dirty="0"/>
          </a:p>
        </p:txBody>
      </p:sp>
      <p:pic>
        <p:nvPicPr>
          <p:cNvPr id="15" name="Picture 14"/>
          <p:cNvPicPr>
            <a:picLocks noChangeAspect="1"/>
          </p:cNvPicPr>
          <p:nvPr/>
        </p:nvPicPr>
        <p:blipFill>
          <a:blip r:embed="rId4"/>
          <a:stretch>
            <a:fillRect/>
          </a:stretch>
        </p:blipFill>
        <p:spPr>
          <a:xfrm>
            <a:off x="776054" y="1973899"/>
            <a:ext cx="3481568" cy="2607614"/>
          </a:xfrm>
          <a:prstGeom prst="rect">
            <a:avLst/>
          </a:prstGeom>
        </p:spPr>
      </p:pic>
      <p:pic>
        <p:nvPicPr>
          <p:cNvPr id="22" name="Picture 21"/>
          <p:cNvPicPr>
            <a:picLocks noChangeAspect="1"/>
          </p:cNvPicPr>
          <p:nvPr/>
        </p:nvPicPr>
        <p:blipFill>
          <a:blip r:embed="rId5"/>
          <a:stretch>
            <a:fillRect/>
          </a:stretch>
        </p:blipFill>
        <p:spPr>
          <a:xfrm>
            <a:off x="2705714" y="1973115"/>
            <a:ext cx="3296132" cy="2608398"/>
          </a:xfrm>
          <a:prstGeom prst="rect">
            <a:avLst/>
          </a:prstGeom>
        </p:spPr>
      </p:pic>
      <p:cxnSp>
        <p:nvCxnSpPr>
          <p:cNvPr id="23" name="Straight Arrow Connector 22"/>
          <p:cNvCxnSpPr/>
          <p:nvPr/>
        </p:nvCxnSpPr>
        <p:spPr>
          <a:xfrm flipV="1">
            <a:off x="5456722" y="4156025"/>
            <a:ext cx="0" cy="201586"/>
          </a:xfrm>
          <a:prstGeom prst="straightConnector1">
            <a:avLst/>
          </a:prstGeom>
          <a:noFill/>
          <a:ln w="15875" cap="flat" cmpd="sng" algn="ctr">
            <a:solidFill>
              <a:srgbClr val="FF3300"/>
            </a:solidFill>
            <a:prstDash val="solid"/>
            <a:miter lim="800000"/>
            <a:tailEnd type="triangle" w="lg" len="lg"/>
          </a:ln>
          <a:effectLst/>
        </p:spPr>
      </p:cxnSp>
      <p:sp>
        <p:nvSpPr>
          <p:cNvPr id="24" name="TextBox 23"/>
          <p:cNvSpPr txBox="1"/>
          <p:nvPr/>
        </p:nvSpPr>
        <p:spPr>
          <a:xfrm>
            <a:off x="5181161" y="4357611"/>
            <a:ext cx="820685" cy="461665"/>
          </a:xfrm>
          <a:prstGeom prst="rect">
            <a:avLst/>
          </a:prstGeom>
          <a:noFill/>
        </p:spPr>
        <p:txBody>
          <a:bodyPr wrap="square" rtlCol="0">
            <a:spAutoFit/>
          </a:bodyPr>
          <a:lstStyle/>
          <a:p>
            <a:pPr algn="ctr"/>
            <a:r>
              <a:rPr lang="en-US" sz="1200" dirty="0">
                <a:solidFill>
                  <a:prstClr val="black"/>
                </a:solidFill>
                <a:latin typeface="LM Mono Prop Light 10" panose="00000500000000000000" pitchFamily="50" charset="0"/>
              </a:rPr>
              <a:t>Applied Force</a:t>
            </a:r>
            <a:endParaRPr lang="en-GB" sz="1200" dirty="0">
              <a:solidFill>
                <a:prstClr val="black"/>
              </a:solidFill>
              <a:latin typeface="LM Mono Prop Light 10" panose="00000500000000000000" pitchFamily="50" charset="0"/>
            </a:endParaRPr>
          </a:p>
        </p:txBody>
      </p:sp>
      <p:cxnSp>
        <p:nvCxnSpPr>
          <p:cNvPr id="25" name="Straight Arrow Connector 24"/>
          <p:cNvCxnSpPr/>
          <p:nvPr/>
        </p:nvCxnSpPr>
        <p:spPr>
          <a:xfrm flipH="1">
            <a:off x="5643037" y="2106725"/>
            <a:ext cx="202224" cy="1368455"/>
          </a:xfrm>
          <a:prstGeom prst="straightConnector1">
            <a:avLst/>
          </a:prstGeom>
          <a:noFill/>
          <a:ln w="15875" cap="flat" cmpd="sng" algn="ctr">
            <a:solidFill>
              <a:srgbClr val="0066FF"/>
            </a:solidFill>
            <a:prstDash val="dash"/>
            <a:miter lim="800000"/>
            <a:tailEnd type="none" w="lg" len="lg"/>
          </a:ln>
          <a:effectLst/>
        </p:spPr>
      </p:cxnSp>
      <p:sp>
        <p:nvSpPr>
          <p:cNvPr id="26" name="TextBox 25"/>
          <p:cNvSpPr txBox="1"/>
          <p:nvPr/>
        </p:nvSpPr>
        <p:spPr>
          <a:xfrm>
            <a:off x="5953199" y="2139771"/>
            <a:ext cx="1120892" cy="830997"/>
          </a:xfrm>
          <a:prstGeom prst="rect">
            <a:avLst/>
          </a:prstGeom>
          <a:noFill/>
        </p:spPr>
        <p:txBody>
          <a:bodyPr wrap="square" rtlCol="0">
            <a:spAutoFit/>
          </a:bodyPr>
          <a:lstStyle/>
          <a:p>
            <a:pPr algn="ctr"/>
            <a:r>
              <a:rPr lang="en-US" sz="1200" dirty="0">
                <a:solidFill>
                  <a:prstClr val="black"/>
                </a:solidFill>
                <a:latin typeface="LM Mono Prop Light 10" panose="00000500000000000000" pitchFamily="50" charset="0"/>
              </a:rPr>
              <a:t>Wire </a:t>
            </a:r>
            <a:r>
              <a:rPr lang="en-US" sz="1200" dirty="0" smtClean="0">
                <a:solidFill>
                  <a:prstClr val="black"/>
                </a:solidFill>
                <a:latin typeface="LM Mono Prop Light 10" panose="00000500000000000000" pitchFamily="50" charset="0"/>
              </a:rPr>
              <a:t>impregnated in </a:t>
            </a:r>
            <a:r>
              <a:rPr lang="en-US" sz="1200" dirty="0">
                <a:solidFill>
                  <a:prstClr val="black"/>
                </a:solidFill>
                <a:latin typeface="LM Mono Prop Light 10" panose="00000500000000000000" pitchFamily="50" charset="0"/>
              </a:rPr>
              <a:t>the </a:t>
            </a:r>
            <a:r>
              <a:rPr lang="en-US" sz="1200" dirty="0" smtClean="0">
                <a:solidFill>
                  <a:prstClr val="black"/>
                </a:solidFill>
                <a:latin typeface="LM Mono Prop Light 10" panose="00000500000000000000" pitchFamily="50" charset="0"/>
              </a:rPr>
              <a:t>groove</a:t>
            </a:r>
          </a:p>
          <a:p>
            <a:pPr algn="ctr"/>
            <a:r>
              <a:rPr lang="en-US" sz="1200" dirty="0" smtClean="0">
                <a:solidFill>
                  <a:prstClr val="black"/>
                </a:solidFill>
                <a:latin typeface="LM Mono Prop Light 10" panose="00000500000000000000" pitchFamily="50" charset="0"/>
              </a:rPr>
              <a:t>[4-wall]</a:t>
            </a:r>
            <a:endParaRPr lang="en-GB" sz="1200" dirty="0">
              <a:solidFill>
                <a:prstClr val="black"/>
              </a:solidFill>
              <a:latin typeface="LM Mono Prop Light 10" panose="00000500000000000000" pitchFamily="50" charset="0"/>
            </a:endParaRPr>
          </a:p>
        </p:txBody>
      </p:sp>
      <p:sp>
        <p:nvSpPr>
          <p:cNvPr id="27" name="TextBox 26"/>
          <p:cNvSpPr txBox="1"/>
          <p:nvPr/>
        </p:nvSpPr>
        <p:spPr>
          <a:xfrm>
            <a:off x="3025457" y="1581853"/>
            <a:ext cx="1751414" cy="276999"/>
          </a:xfrm>
          <a:prstGeom prst="rect">
            <a:avLst/>
          </a:prstGeom>
          <a:noFill/>
        </p:spPr>
        <p:txBody>
          <a:bodyPr wrap="square" rtlCol="0">
            <a:spAutoFit/>
          </a:bodyPr>
          <a:lstStyle/>
          <a:p>
            <a:pPr algn="ctr"/>
            <a:r>
              <a:rPr lang="en-US" sz="1200" dirty="0">
                <a:solidFill>
                  <a:prstClr val="black"/>
                </a:solidFill>
                <a:latin typeface="LM Mono Prop Light 10" panose="00000500000000000000" pitchFamily="50" charset="0"/>
              </a:rPr>
              <a:t>Fixed top part</a:t>
            </a:r>
            <a:endParaRPr lang="en-GB" sz="1200" dirty="0">
              <a:solidFill>
                <a:prstClr val="black"/>
              </a:solidFill>
              <a:latin typeface="LM Mono Prop Light 10" panose="00000500000000000000" pitchFamily="50" charset="0"/>
            </a:endParaRPr>
          </a:p>
        </p:txBody>
      </p:sp>
      <p:cxnSp>
        <p:nvCxnSpPr>
          <p:cNvPr id="28" name="Straight Arrow Connector 27"/>
          <p:cNvCxnSpPr/>
          <p:nvPr/>
        </p:nvCxnSpPr>
        <p:spPr>
          <a:xfrm>
            <a:off x="3654256" y="1934560"/>
            <a:ext cx="0" cy="617040"/>
          </a:xfrm>
          <a:prstGeom prst="straightConnector1">
            <a:avLst/>
          </a:prstGeom>
          <a:noFill/>
          <a:ln w="15875" cap="flat" cmpd="sng" algn="ctr">
            <a:solidFill>
              <a:srgbClr val="0066FF"/>
            </a:solidFill>
            <a:prstDash val="dash"/>
            <a:miter lim="800000"/>
            <a:tailEnd type="none" w="lg" len="lg"/>
          </a:ln>
          <a:effectLst/>
        </p:spPr>
      </p:cxnSp>
      <p:sp>
        <p:nvSpPr>
          <p:cNvPr id="29" name="TextBox 28"/>
          <p:cNvSpPr txBox="1"/>
          <p:nvPr/>
        </p:nvSpPr>
        <p:spPr>
          <a:xfrm>
            <a:off x="3025457" y="4581513"/>
            <a:ext cx="1751414" cy="276999"/>
          </a:xfrm>
          <a:prstGeom prst="rect">
            <a:avLst/>
          </a:prstGeom>
          <a:noFill/>
        </p:spPr>
        <p:txBody>
          <a:bodyPr wrap="square" rtlCol="0">
            <a:spAutoFit/>
          </a:bodyPr>
          <a:lstStyle/>
          <a:p>
            <a:pPr algn="ctr"/>
            <a:r>
              <a:rPr lang="en-US" sz="1200" dirty="0">
                <a:solidFill>
                  <a:prstClr val="black"/>
                </a:solidFill>
                <a:latin typeface="LM Mono Prop Light 10" panose="00000500000000000000" pitchFamily="50" charset="0"/>
              </a:rPr>
              <a:t>Movable bottom part</a:t>
            </a:r>
            <a:endParaRPr lang="en-GB" sz="1200" dirty="0">
              <a:solidFill>
                <a:prstClr val="black"/>
              </a:solidFill>
              <a:latin typeface="LM Mono Prop Light 10" panose="00000500000000000000" pitchFamily="50" charset="0"/>
            </a:endParaRPr>
          </a:p>
        </p:txBody>
      </p:sp>
      <p:cxnSp>
        <p:nvCxnSpPr>
          <p:cNvPr id="30" name="Straight Arrow Connector 29"/>
          <p:cNvCxnSpPr/>
          <p:nvPr/>
        </p:nvCxnSpPr>
        <p:spPr>
          <a:xfrm>
            <a:off x="3587899" y="4024832"/>
            <a:ext cx="1529" cy="448862"/>
          </a:xfrm>
          <a:prstGeom prst="straightConnector1">
            <a:avLst/>
          </a:prstGeom>
          <a:noFill/>
          <a:ln w="15875" cap="flat" cmpd="sng" algn="ctr">
            <a:solidFill>
              <a:srgbClr val="0066FF"/>
            </a:solidFill>
            <a:prstDash val="dash"/>
            <a:miter lim="800000"/>
            <a:tailEnd type="none" w="lg" len="lg"/>
          </a:ln>
          <a:effectLst/>
        </p:spPr>
      </p:cxnSp>
      <p:pic>
        <p:nvPicPr>
          <p:cNvPr id="31" name="Picture 30"/>
          <p:cNvPicPr>
            <a:picLocks noChangeAspect="1"/>
          </p:cNvPicPr>
          <p:nvPr/>
        </p:nvPicPr>
        <p:blipFill>
          <a:blip r:embed="rId6"/>
          <a:stretch>
            <a:fillRect/>
          </a:stretch>
        </p:blipFill>
        <p:spPr>
          <a:xfrm>
            <a:off x="5643037" y="710346"/>
            <a:ext cx="685860" cy="1316850"/>
          </a:xfrm>
          <a:prstGeom prst="rect">
            <a:avLst/>
          </a:prstGeom>
        </p:spPr>
      </p:pic>
      <p:sp>
        <p:nvSpPr>
          <p:cNvPr id="32" name="Content Placeholder 2"/>
          <p:cNvSpPr txBox="1">
            <a:spLocks/>
          </p:cNvSpPr>
          <p:nvPr/>
        </p:nvSpPr>
        <p:spPr>
          <a:xfrm>
            <a:off x="8223299" y="1119188"/>
            <a:ext cx="3015719" cy="508642"/>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GB" sz="1400" b="1" u="sng" dirty="0" smtClean="0">
                <a:solidFill>
                  <a:prstClr val="black">
                    <a:lumMod val="95000"/>
                    <a:lumOff val="5000"/>
                  </a:prstClr>
                </a:solidFill>
                <a:latin typeface="LM Mono Prop Light 10" panose="00000500000000000000" pitchFamily="50" charset="0"/>
              </a:rPr>
              <a:t>Example on measurement results</a:t>
            </a:r>
            <a:endParaRPr lang="en-GB" sz="1400" b="1" u="sng" dirty="0">
              <a:solidFill>
                <a:prstClr val="black">
                  <a:lumMod val="95000"/>
                  <a:lumOff val="5000"/>
                </a:prstClr>
              </a:solidFill>
              <a:latin typeface="LM Mono Prop Light 10" panose="00000500000000000000" pitchFamily="50" charset="0"/>
            </a:endParaRPr>
          </a:p>
        </p:txBody>
      </p:sp>
      <p:pic>
        <p:nvPicPr>
          <p:cNvPr id="34" name="Picture 2" descr="File:Logo of the University of Geneva.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02718" y="827405"/>
            <a:ext cx="2563953" cy="85350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3" name="Objet 12"/>
          <p:cNvGraphicFramePr>
            <a:graphicFrameLocks noChangeAspect="1"/>
          </p:cNvGraphicFramePr>
          <p:nvPr>
            <p:extLst>
              <p:ext uri="{D42A27DB-BD31-4B8C-83A1-F6EECF244321}">
                <p14:modId xmlns:p14="http://schemas.microsoft.com/office/powerpoint/2010/main" val="3945795867"/>
              </p:ext>
            </p:extLst>
          </p:nvPr>
        </p:nvGraphicFramePr>
        <p:xfrm>
          <a:off x="7230676" y="1511024"/>
          <a:ext cx="4815353" cy="3363236"/>
        </p:xfrm>
        <a:graphic>
          <a:graphicData uri="http://schemas.openxmlformats.org/presentationml/2006/ole">
            <mc:AlternateContent xmlns:mc="http://schemas.openxmlformats.org/markup-compatibility/2006">
              <mc:Choice xmlns:v="urn:schemas-microsoft-com:vml" Requires="v">
                <p:oleObj spid="_x0000_s2737" name="Graph" r:id="rId8" imgW="4154400" imgH="2901600" progId="Origin50.Graph">
                  <p:embed/>
                </p:oleObj>
              </mc:Choice>
              <mc:Fallback>
                <p:oleObj name="Graph" r:id="rId8" imgW="4154400" imgH="2901600" progId="Origin50.Graph">
                  <p:embed/>
                  <p:pic>
                    <p:nvPicPr>
                      <p:cNvPr id="8" name="Objet 12"/>
                      <p:cNvPicPr/>
                      <p:nvPr/>
                    </p:nvPicPr>
                    <p:blipFill>
                      <a:blip r:embed="rId9"/>
                      <a:stretch>
                        <a:fillRect/>
                      </a:stretch>
                    </p:blipFill>
                    <p:spPr>
                      <a:xfrm>
                        <a:off x="7230676" y="1511024"/>
                        <a:ext cx="4815353" cy="3363236"/>
                      </a:xfrm>
                      <a:prstGeom prst="rect">
                        <a:avLst/>
                      </a:prstGeom>
                    </p:spPr>
                  </p:pic>
                </p:oleObj>
              </mc:Fallback>
            </mc:AlternateContent>
          </a:graphicData>
        </a:graphic>
      </p:graphicFrame>
      <p:sp>
        <p:nvSpPr>
          <p:cNvPr id="39" name="Content Placeholder 2"/>
          <p:cNvSpPr txBox="1">
            <a:spLocks/>
          </p:cNvSpPr>
          <p:nvPr/>
        </p:nvSpPr>
        <p:spPr>
          <a:xfrm>
            <a:off x="1877110" y="5029073"/>
            <a:ext cx="3765927" cy="976918"/>
          </a:xfrm>
          <a:prstGeom prst="rect">
            <a:avLst/>
          </a:prstGeom>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GB" sz="1400" dirty="0">
                <a:solidFill>
                  <a:prstClr val="black">
                    <a:lumMod val="95000"/>
                    <a:lumOff val="5000"/>
                  </a:prstClr>
                </a:solidFill>
                <a:latin typeface="LM Mono Prop Light 10" panose="00000500000000000000" pitchFamily="50" charset="0"/>
              </a:rPr>
              <a:t>C-WASP – </a:t>
            </a:r>
            <a:r>
              <a:rPr lang="en-US" sz="1400" dirty="0" err="1">
                <a:solidFill>
                  <a:prstClr val="black">
                    <a:lumMod val="95000"/>
                    <a:lumOff val="5000"/>
                  </a:prstClr>
                </a:solidFill>
                <a:latin typeface="LM Mono Prop Light 10" panose="00000500000000000000" pitchFamily="50" charset="0"/>
              </a:rPr>
              <a:t>I</a:t>
            </a:r>
            <a:r>
              <a:rPr lang="en-US" sz="1400" baseline="-25000" dirty="0" err="1">
                <a:solidFill>
                  <a:prstClr val="black">
                    <a:lumMod val="95000"/>
                    <a:lumOff val="5000"/>
                  </a:prstClr>
                </a:solidFill>
                <a:latin typeface="LM Mono Prop Light 10" panose="00000500000000000000" pitchFamily="50" charset="0"/>
              </a:rPr>
              <a:t>c</a:t>
            </a:r>
            <a:r>
              <a:rPr lang="en-US" sz="1400" dirty="0">
                <a:solidFill>
                  <a:prstClr val="black">
                    <a:lumMod val="95000"/>
                    <a:lumOff val="5000"/>
                  </a:prstClr>
                </a:solidFill>
                <a:latin typeface="LM Mono Prop Light 10" panose="00000500000000000000" pitchFamily="50" charset="0"/>
              </a:rPr>
              <a:t> vs transverse stress measurements</a:t>
            </a:r>
            <a:r>
              <a:rPr lang="en-GB" sz="1400" dirty="0">
                <a:solidFill>
                  <a:prstClr val="black">
                    <a:lumMod val="95000"/>
                    <a:lumOff val="5000"/>
                  </a:prstClr>
                </a:solidFill>
                <a:latin typeface="LM Mono Prop Light 10" panose="00000500000000000000" pitchFamily="50" charset="0"/>
              </a:rPr>
              <a:t> </a:t>
            </a:r>
          </a:p>
          <a:p>
            <a:pPr algn="ctr" defTabSz="257169">
              <a:buClrTx/>
              <a:buSzTx/>
            </a:pPr>
            <a:r>
              <a:rPr lang="en-US" sz="1400" b="1" dirty="0" smtClean="0">
                <a:solidFill>
                  <a:srgbClr val="FF0000"/>
                </a:solidFill>
                <a:latin typeface="LM Mono Prop Light 10" panose="00000500000000000000" pitchFamily="50" charset="0"/>
              </a:rPr>
              <a:t>Trying to reproduce </a:t>
            </a:r>
            <a:r>
              <a:rPr lang="en-US" sz="1400" b="1" dirty="0">
                <a:solidFill>
                  <a:srgbClr val="FF0000"/>
                </a:solidFill>
                <a:latin typeface="LM Mono Prop Light 10" panose="00000500000000000000" pitchFamily="50" charset="0"/>
              </a:rPr>
              <a:t>the </a:t>
            </a:r>
            <a:r>
              <a:rPr lang="en-US" sz="1400" b="1" dirty="0" smtClean="0">
                <a:solidFill>
                  <a:srgbClr val="FF0000"/>
                </a:solidFill>
                <a:latin typeface="LM Mono Prop Light 10" panose="00000500000000000000" pitchFamily="50" charset="0"/>
              </a:rPr>
              <a:t>operating </a:t>
            </a:r>
            <a:r>
              <a:rPr lang="en-US" sz="1400" b="1" dirty="0">
                <a:solidFill>
                  <a:srgbClr val="FF0000"/>
                </a:solidFill>
                <a:latin typeface="LM Mono Prop Light 10" panose="00000500000000000000" pitchFamily="50" charset="0"/>
              </a:rPr>
              <a:t>conditions of accelerator </a:t>
            </a:r>
            <a:r>
              <a:rPr lang="en-US" sz="1400" b="1" dirty="0" smtClean="0">
                <a:solidFill>
                  <a:srgbClr val="FF0000"/>
                </a:solidFill>
                <a:latin typeface="LM Mono Prop Light 10" panose="00000500000000000000" pitchFamily="50" charset="0"/>
              </a:rPr>
              <a:t>magnets.</a:t>
            </a:r>
            <a:endParaRPr lang="en-GB" sz="1400" b="1" dirty="0">
              <a:solidFill>
                <a:srgbClr val="FF0000"/>
              </a:solidFill>
              <a:latin typeface="LM Mono Prop Light 10" panose="00000500000000000000" pitchFamily="50" charset="0"/>
            </a:endParaRPr>
          </a:p>
        </p:txBody>
      </p:sp>
      <p:sp>
        <p:nvSpPr>
          <p:cNvPr id="44" name="Content Placeholder 2"/>
          <p:cNvSpPr txBox="1">
            <a:spLocks/>
          </p:cNvSpPr>
          <p:nvPr/>
        </p:nvSpPr>
        <p:spPr>
          <a:xfrm>
            <a:off x="7141580" y="4901779"/>
            <a:ext cx="4803493" cy="72803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To compare results among wires, a conventional irreversible threshold is generally defined as the stress level leading to a permanent 5% loss of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a:t>
            </a:r>
          </a:p>
          <a:p>
            <a:pPr algn="ctr" defTabSz="257169">
              <a:buClrTx/>
              <a:buSzTx/>
            </a:pPr>
            <a:r>
              <a:rPr lang="en-US" sz="1400" dirty="0" smtClean="0">
                <a:solidFill>
                  <a:prstClr val="black">
                    <a:lumMod val="95000"/>
                    <a:lumOff val="5000"/>
                  </a:prstClr>
                </a:solidFill>
                <a:latin typeface="LM Mono Prop Light 10" panose="00000500000000000000" pitchFamily="50" charset="0"/>
              </a:rPr>
              <a:t>Plot shows results at 19 T.</a:t>
            </a:r>
            <a:endParaRPr lang="en-US" sz="14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28329833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err="1" smtClean="0"/>
              <a:t>Ic</a:t>
            </a:r>
            <a:r>
              <a:rPr lang="en-GB" sz="2800" b="1" dirty="0" smtClean="0"/>
              <a:t> </a:t>
            </a:r>
            <a:r>
              <a:rPr lang="en-GB" sz="2800" b="1" dirty="0"/>
              <a:t>vs. transverse stress on single </a:t>
            </a:r>
            <a:r>
              <a:rPr lang="en-GB" sz="2800" b="1" dirty="0" smtClean="0"/>
              <a:t>wires</a:t>
            </a:r>
            <a:endParaRPr lang="en-US" sz="2800" b="1" dirty="0"/>
          </a:p>
        </p:txBody>
      </p:sp>
      <p:sp>
        <p:nvSpPr>
          <p:cNvPr id="83" name="Content Placeholder 2"/>
          <p:cNvSpPr txBox="1">
            <a:spLocks/>
          </p:cNvSpPr>
          <p:nvPr/>
        </p:nvSpPr>
        <p:spPr>
          <a:xfrm>
            <a:off x="672606" y="882728"/>
            <a:ext cx="10563277"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Amplification factor assessment:</a:t>
            </a:r>
            <a:endParaRPr lang="en-US" sz="1400" dirty="0" smtClean="0">
              <a:solidFill>
                <a:srgbClr val="0D0D0D"/>
              </a:solidFill>
              <a:latin typeface="LM Mono Prop Light 10" panose="00000500000000000000" pitchFamily="50" charset="0"/>
            </a:endParaRPr>
          </a:p>
        </p:txBody>
      </p:sp>
      <p:pic>
        <p:nvPicPr>
          <p:cNvPr id="35" name="Picture 2" descr="File:Info Simple bw.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3050" y="729117"/>
            <a:ext cx="435491" cy="435491"/>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p:cNvSpPr/>
          <p:nvPr/>
        </p:nvSpPr>
        <p:spPr>
          <a:xfrm>
            <a:off x="9577377" y="92417"/>
            <a:ext cx="2281040" cy="1119643"/>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ontent Placeholder 2"/>
          <p:cNvSpPr txBox="1">
            <a:spLocks/>
          </p:cNvSpPr>
          <p:nvPr/>
        </p:nvSpPr>
        <p:spPr>
          <a:xfrm>
            <a:off x="10078541" y="275015"/>
            <a:ext cx="1801949" cy="84214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Fitting parameters extracted from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vs axial strain measurements.</a:t>
            </a:r>
            <a:endParaRPr lang="en-US" sz="1400" dirty="0">
              <a:solidFill>
                <a:prstClr val="black">
                  <a:lumMod val="95000"/>
                  <a:lumOff val="5000"/>
                </a:prstClr>
              </a:solidFill>
              <a:latin typeface="LM Mono Prop Light 10" panose="00000500000000000000" pitchFamily="50" charset="0"/>
            </a:endParaRPr>
          </a:p>
        </p:txBody>
      </p:sp>
      <p:pic>
        <p:nvPicPr>
          <p:cNvPr id="38" name="Picture 2" descr="File:Logo of the University of Genev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7758" y="163899"/>
            <a:ext cx="1529294" cy="509081"/>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608849" y="2349810"/>
            <a:ext cx="4579200" cy="3434400"/>
            <a:chOff x="6296833" y="1504211"/>
            <a:chExt cx="4579200" cy="3434400"/>
          </a:xfrm>
        </p:grpSpPr>
        <p:pic>
          <p:nvPicPr>
            <p:cNvPr id="4" name="Picture 3"/>
            <p:cNvPicPr>
              <a:picLocks noChangeAspect="1"/>
            </p:cNvPicPr>
            <p:nvPr/>
          </p:nvPicPr>
          <p:blipFill>
            <a:blip r:embed="rId5"/>
            <a:stretch>
              <a:fillRect/>
            </a:stretch>
          </p:blipFill>
          <p:spPr>
            <a:xfrm>
              <a:off x="6296833" y="1504211"/>
              <a:ext cx="4579200" cy="3434400"/>
            </a:xfrm>
            <a:prstGeom prst="rect">
              <a:avLst/>
            </a:prstGeom>
          </p:spPr>
        </p:pic>
        <p:pic>
          <p:nvPicPr>
            <p:cNvPr id="12" name="Picture 11"/>
            <p:cNvPicPr>
              <a:picLocks noChangeAspect="1"/>
            </p:cNvPicPr>
            <p:nvPr/>
          </p:nvPicPr>
          <p:blipFill>
            <a:blip r:embed="rId6"/>
            <a:stretch>
              <a:fillRect/>
            </a:stretch>
          </p:blipFill>
          <p:spPr>
            <a:xfrm>
              <a:off x="7334660" y="2888671"/>
              <a:ext cx="797399" cy="806126"/>
            </a:xfrm>
            <a:prstGeom prst="rect">
              <a:avLst/>
            </a:prstGeom>
          </p:spPr>
        </p:pic>
        <p:sp>
          <p:nvSpPr>
            <p:cNvPr id="15"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643811" y="4080164"/>
              <a:ext cx="1012953"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grpSp>
      <p:grpSp>
        <p:nvGrpSpPr>
          <p:cNvPr id="2" name="Group 1"/>
          <p:cNvGrpSpPr/>
          <p:nvPr/>
        </p:nvGrpSpPr>
        <p:grpSpPr>
          <a:xfrm>
            <a:off x="6629953" y="2305474"/>
            <a:ext cx="4579200" cy="3434400"/>
            <a:chOff x="1100175" y="1504211"/>
            <a:chExt cx="4579200" cy="3434400"/>
          </a:xfrm>
        </p:grpSpPr>
        <p:grpSp>
          <p:nvGrpSpPr>
            <p:cNvPr id="22" name="Group 21"/>
            <p:cNvGrpSpPr/>
            <p:nvPr/>
          </p:nvGrpSpPr>
          <p:grpSpPr>
            <a:xfrm>
              <a:off x="1100175" y="1504211"/>
              <a:ext cx="4579200" cy="3434400"/>
              <a:chOff x="1100175" y="1684322"/>
              <a:chExt cx="4579200" cy="3434400"/>
            </a:xfrm>
          </p:grpSpPr>
          <p:pic>
            <p:nvPicPr>
              <p:cNvPr id="23" name="Picture 22"/>
              <p:cNvPicPr>
                <a:picLocks noChangeAspect="1"/>
              </p:cNvPicPr>
              <p:nvPr/>
            </p:nvPicPr>
            <p:blipFill>
              <a:blip r:embed="rId7"/>
              <a:stretch>
                <a:fillRect/>
              </a:stretch>
            </p:blipFill>
            <p:spPr>
              <a:xfrm>
                <a:off x="1100175" y="1684322"/>
                <a:ext cx="4579200" cy="3434400"/>
              </a:xfrm>
              <a:prstGeom prst="rect">
                <a:avLst/>
              </a:prstGeom>
            </p:spPr>
          </p:pic>
          <p:sp>
            <p:nvSpPr>
              <p:cNvPr id="2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921166" y="3515586"/>
                <a:ext cx="1718282"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25" name="Content Placeholder 2"/>
              <p:cNvSpPr txBox="1">
                <a:spLocks/>
              </p:cNvSpPr>
              <p:nvPr/>
            </p:nvSpPr>
            <p:spPr>
              <a:xfrm>
                <a:off x="3657386" y="4260275"/>
                <a:ext cx="1531576" cy="318654"/>
              </a:xfrm>
              <a:prstGeom prst="rect">
                <a:avLst/>
              </a:prstGeom>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1.15</a:t>
                </a:r>
                <a:r>
                  <a:rPr lang="en-US" sz="1600" dirty="0" smtClean="0">
                    <a:solidFill>
                      <a:prstClr val="black">
                        <a:lumMod val="95000"/>
                        <a:lumOff val="5000"/>
                      </a:prstClr>
                    </a:solidFill>
                    <a:latin typeface="LM Mono Prop Light 10" panose="00000500000000000000" pitchFamily="50" charset="0"/>
                  </a:rPr>
                  <a:t> </a:t>
                </a:r>
                <a:r>
                  <a:rPr lang="en-US" sz="1100" dirty="0" smtClean="0">
                    <a:solidFill>
                      <a:prstClr val="black">
                        <a:lumMod val="95000"/>
                        <a:lumOff val="5000"/>
                      </a:prstClr>
                    </a:solidFill>
                    <a:latin typeface="LM Mono Prop Light 10" panose="00000500000000000000" pitchFamily="50" charset="0"/>
                  </a:rPr>
                  <a:t>mm width groove</a:t>
                </a:r>
                <a:endParaRPr lang="en-GB" sz="1100" b="1" dirty="0">
                  <a:solidFill>
                    <a:srgbClr val="FF0000"/>
                  </a:solidFill>
                  <a:latin typeface="LM Mono Prop Light 10" panose="00000500000000000000" pitchFamily="50" charset="0"/>
                </a:endParaRPr>
              </a:p>
            </p:txBody>
          </p:sp>
          <p:sp>
            <p:nvSpPr>
              <p:cNvPr id="26" name="Content Placeholder 2"/>
              <p:cNvSpPr txBox="1">
                <a:spLocks/>
              </p:cNvSpPr>
              <p:nvPr/>
            </p:nvSpPr>
            <p:spPr>
              <a:xfrm rot="634661">
                <a:off x="3423399" y="2250612"/>
                <a:ext cx="1531576" cy="318654"/>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Unloaded</a:t>
                </a:r>
                <a:endParaRPr lang="en-GB" sz="1100" b="1" dirty="0">
                  <a:solidFill>
                    <a:srgbClr val="FF0000"/>
                  </a:solidFill>
                  <a:latin typeface="LM Mono Prop Light 10" panose="00000500000000000000" pitchFamily="50" charset="0"/>
                </a:endParaRPr>
              </a:p>
            </p:txBody>
          </p:sp>
        </p:grpSp>
        <p:pic>
          <p:nvPicPr>
            <p:cNvPr id="27" name="Picture 26"/>
            <p:cNvPicPr>
              <a:picLocks noChangeAspect="1"/>
            </p:cNvPicPr>
            <p:nvPr/>
          </p:nvPicPr>
          <p:blipFill rotWithShape="1">
            <a:blip r:embed="rId8" cstate="print">
              <a:extLst>
                <a:ext uri="{28A0092B-C50C-407E-A947-70E740481C1C}">
                  <a14:useLocalDpi xmlns:a14="http://schemas.microsoft.com/office/drawing/2010/main" val="0"/>
                </a:ext>
              </a:extLst>
            </a:blip>
            <a:srcRect l="33144" t="25988" r="33992" b="26289"/>
            <a:stretch/>
          </p:blipFill>
          <p:spPr>
            <a:xfrm>
              <a:off x="1995054" y="2570331"/>
              <a:ext cx="660562" cy="721403"/>
            </a:xfrm>
            <a:prstGeom prst="rect">
              <a:avLst/>
            </a:prstGeom>
          </p:spPr>
        </p:pic>
        <p:sp>
          <p:nvSpPr>
            <p:cNvPr id="28" name="Content Placeholder 2"/>
            <p:cNvSpPr txBox="1">
              <a:spLocks/>
            </p:cNvSpPr>
            <p:nvPr/>
          </p:nvSpPr>
          <p:spPr>
            <a:xfrm>
              <a:off x="1824752" y="2989849"/>
              <a:ext cx="3484407" cy="1008190"/>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indent="0" defTabSz="257169">
                <a:buClrTx/>
                <a:buSzTx/>
              </a:pPr>
              <a:r>
                <a:rPr lang="el-GR" sz="1400" dirty="0" smtClean="0">
                  <a:solidFill>
                    <a:prstClr val="black">
                      <a:lumMod val="95000"/>
                      <a:lumOff val="5000"/>
                    </a:prstClr>
                  </a:solidFill>
                  <a:latin typeface="LM Mono Prop Light 10" panose="00000500000000000000" pitchFamily="50" charset="0"/>
                  <a:cs typeface="Arial" panose="020B0604020202020204" pitchFamily="34" charset="0"/>
                </a:rPr>
                <a:t>α</a:t>
              </a:r>
              <a:r>
                <a:rPr lang="en-US" sz="1400" baseline="-25000" dirty="0" smtClean="0">
                  <a:solidFill>
                    <a:prstClr val="black">
                      <a:lumMod val="95000"/>
                      <a:lumOff val="5000"/>
                    </a:prstClr>
                  </a:solidFill>
                  <a:latin typeface="LM Mono Prop Light 10" panose="00000500000000000000" pitchFamily="50" charset="0"/>
                  <a:cs typeface="Arial" panose="020B0604020202020204" pitchFamily="34" charset="0"/>
                </a:rPr>
                <a:t>RRP</a:t>
              </a:r>
              <a:r>
                <a:rPr lang="en-US" sz="1400" dirty="0" smtClean="0">
                  <a:solidFill>
                    <a:prstClr val="black">
                      <a:lumMod val="95000"/>
                      <a:lumOff val="5000"/>
                    </a:prstClr>
                  </a:solidFill>
                  <a:latin typeface="LM Mono Prop Light 10" panose="00000500000000000000" pitchFamily="50" charset="0"/>
                  <a:cs typeface="Arial" panose="020B0604020202020204" pitchFamily="34" charset="0"/>
                </a:rPr>
                <a:t> </a:t>
              </a:r>
              <a:r>
                <a:rPr lang="en-US" sz="1400" dirty="0">
                  <a:solidFill>
                    <a:prstClr val="black">
                      <a:lumMod val="95000"/>
                      <a:lumOff val="5000"/>
                    </a:prstClr>
                  </a:solidFill>
                  <a:latin typeface="LM Mono Prop Light 10" panose="00000500000000000000" pitchFamily="50" charset="0"/>
                  <a:cs typeface="Arial" panose="020B0604020202020204" pitchFamily="34" charset="0"/>
                </a:rPr>
                <a:t>= </a:t>
              </a:r>
              <a:r>
                <a:rPr lang="en-US" sz="1400" dirty="0" smtClean="0">
                  <a:solidFill>
                    <a:prstClr val="black">
                      <a:lumMod val="95000"/>
                      <a:lumOff val="5000"/>
                    </a:prstClr>
                  </a:solidFill>
                  <a:latin typeface="LM Mono Prop Light 10" panose="00000500000000000000" pitchFamily="50" charset="0"/>
                  <a:cs typeface="Arial" panose="020B0604020202020204" pitchFamily="34" charset="0"/>
                </a:rPr>
                <a:t>1.2</a:t>
              </a:r>
              <a:r>
                <a:rPr lang="en-US" sz="1400" dirty="0" smtClean="0">
                  <a:solidFill>
                    <a:prstClr val="black">
                      <a:lumMod val="95000"/>
                      <a:lumOff val="5000"/>
                    </a:prstClr>
                  </a:solidFill>
                  <a:latin typeface="LM Mono Prop Light 10" panose="00000500000000000000" pitchFamily="50" charset="0"/>
                </a:rPr>
                <a:t> </a:t>
              </a:r>
              <a:endParaRPr lang="en-US" sz="1400" dirty="0" smtClean="0">
                <a:solidFill>
                  <a:prstClr val="black">
                    <a:lumMod val="95000"/>
                    <a:lumOff val="5000"/>
                  </a:prstClr>
                </a:solidFill>
                <a:latin typeface="LM Mono Prop Light 10" panose="00000500000000000000" pitchFamily="50" charset="0"/>
                <a:cs typeface="Arial" panose="020B0604020202020204" pitchFamily="34" charset="0"/>
              </a:endParaRPr>
            </a:p>
          </p:txBody>
        </p:sp>
      </p:grpSp>
      <p:sp>
        <p:nvSpPr>
          <p:cNvPr id="29" name="Content Placeholder 2"/>
          <p:cNvSpPr txBox="1">
            <a:spLocks/>
          </p:cNvSpPr>
          <p:nvPr/>
        </p:nvSpPr>
        <p:spPr>
          <a:xfrm>
            <a:off x="4644412" y="1627896"/>
            <a:ext cx="3484407" cy="1008190"/>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lvl="1" indent="0" defTabSz="257169">
              <a:buClrTx/>
              <a:buSzTx/>
            </a:pPr>
            <a:r>
              <a:rPr lang="el-GR" sz="1400" dirty="0" smtClean="0">
                <a:solidFill>
                  <a:prstClr val="black">
                    <a:lumMod val="95000"/>
                    <a:lumOff val="5000"/>
                  </a:prstClr>
                </a:solidFill>
                <a:latin typeface="LM Mono Prop Light 10" panose="00000500000000000000" pitchFamily="50" charset="0"/>
                <a:cs typeface="Arial" panose="020B0604020202020204" pitchFamily="34" charset="0"/>
              </a:rPr>
              <a:t>α</a:t>
            </a:r>
            <a:r>
              <a:rPr lang="en-US" sz="1400" baseline="-25000" dirty="0" smtClean="0">
                <a:solidFill>
                  <a:prstClr val="black">
                    <a:lumMod val="95000"/>
                    <a:lumOff val="5000"/>
                  </a:prstClr>
                </a:solidFill>
                <a:latin typeface="LM Mono Prop Light 10" panose="00000500000000000000" pitchFamily="50" charset="0"/>
                <a:cs typeface="Arial" panose="020B0604020202020204" pitchFamily="34" charset="0"/>
              </a:rPr>
              <a:t>RRP</a:t>
            </a:r>
            <a:r>
              <a:rPr lang="en-US" sz="1400" dirty="0" smtClean="0">
                <a:solidFill>
                  <a:prstClr val="black">
                    <a:lumMod val="95000"/>
                    <a:lumOff val="5000"/>
                  </a:prstClr>
                </a:solidFill>
                <a:latin typeface="LM Mono Prop Light 10" panose="00000500000000000000" pitchFamily="50" charset="0"/>
                <a:cs typeface="Arial" panose="020B0604020202020204" pitchFamily="34" charset="0"/>
              </a:rPr>
              <a:t> </a:t>
            </a:r>
            <a:r>
              <a:rPr lang="en-US" sz="1400" dirty="0">
                <a:solidFill>
                  <a:prstClr val="black">
                    <a:lumMod val="95000"/>
                    <a:lumOff val="5000"/>
                  </a:prstClr>
                </a:solidFill>
                <a:latin typeface="LM Mono Prop Light 10" panose="00000500000000000000" pitchFamily="50" charset="0"/>
                <a:cs typeface="Arial" panose="020B0604020202020204" pitchFamily="34" charset="0"/>
              </a:rPr>
              <a:t>= </a:t>
            </a:r>
            <a:r>
              <a:rPr lang="en-US" sz="1400" dirty="0" smtClean="0">
                <a:solidFill>
                  <a:prstClr val="black">
                    <a:lumMod val="95000"/>
                    <a:lumOff val="5000"/>
                  </a:prstClr>
                </a:solidFill>
                <a:latin typeface="LM Mono Prop Light 10" panose="00000500000000000000" pitchFamily="50" charset="0"/>
                <a:cs typeface="Arial" panose="020B0604020202020204" pitchFamily="34" charset="0"/>
              </a:rPr>
              <a:t>1.2</a:t>
            </a:r>
            <a:r>
              <a:rPr lang="en-US" sz="1400" dirty="0" smtClean="0">
                <a:solidFill>
                  <a:prstClr val="black">
                    <a:lumMod val="95000"/>
                    <a:lumOff val="5000"/>
                  </a:prstClr>
                </a:solidFill>
                <a:latin typeface="LM Mono Prop Light 10" panose="00000500000000000000" pitchFamily="50" charset="0"/>
              </a:rPr>
              <a:t> </a:t>
            </a:r>
            <a:endParaRPr lang="en-US" sz="1400" dirty="0" smtClean="0">
              <a:solidFill>
                <a:prstClr val="black">
                  <a:lumMod val="95000"/>
                  <a:lumOff val="5000"/>
                </a:prstClr>
              </a:solidFill>
              <a:latin typeface="LM Mono Prop Light 10" panose="00000500000000000000" pitchFamily="50" charset="0"/>
              <a:cs typeface="Arial" panose="020B0604020202020204" pitchFamily="34" charset="0"/>
            </a:endParaRPr>
          </a:p>
        </p:txBody>
      </p:sp>
      <p:cxnSp>
        <p:nvCxnSpPr>
          <p:cNvPr id="30" name="Straight Arrow Connector 29"/>
          <p:cNvCxnSpPr/>
          <p:nvPr/>
        </p:nvCxnSpPr>
        <p:spPr>
          <a:xfrm flipV="1">
            <a:off x="4804235" y="2004135"/>
            <a:ext cx="2210764" cy="1"/>
          </a:xfrm>
          <a:prstGeom prst="straightConnector1">
            <a:avLst/>
          </a:prstGeom>
          <a:ln w="3175">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grpSp>
        <p:nvGrpSpPr>
          <p:cNvPr id="31" name="Group 30"/>
          <p:cNvGrpSpPr>
            <a:grpSpLocks noChangeAspect="1"/>
          </p:cNvGrpSpPr>
          <p:nvPr/>
        </p:nvGrpSpPr>
        <p:grpSpPr>
          <a:xfrm>
            <a:off x="8060821" y="1490343"/>
            <a:ext cx="1796836" cy="943200"/>
            <a:chOff x="8675732" y="1976895"/>
            <a:chExt cx="3309034" cy="1736987"/>
          </a:xfrm>
        </p:grpSpPr>
        <p:sp>
          <p:nvSpPr>
            <p:cNvPr id="33" name="Rounded Rectangle 32"/>
            <p:cNvSpPr/>
            <p:nvPr/>
          </p:nvSpPr>
          <p:spPr>
            <a:xfrm>
              <a:off x="8675732" y="1976895"/>
              <a:ext cx="3309034" cy="1736987"/>
            </a:xfrm>
            <a:prstGeom prst="roundRect">
              <a:avLst/>
            </a:prstGeom>
            <a:solidFill>
              <a:schemeClr val="tx2">
                <a:lumMod val="40000"/>
                <a:lumOff val="60000"/>
                <a:alpha val="5000"/>
              </a:schemeClr>
            </a:solidFill>
            <a:ln>
              <a:solidFill>
                <a:schemeClr val="tx2">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4" name="Picture 33"/>
            <p:cNvPicPr>
              <a:picLocks noChangeAspect="1"/>
            </p:cNvPicPr>
            <p:nvPr/>
          </p:nvPicPr>
          <p:blipFill rotWithShape="1">
            <a:blip r:embed="rId8" cstate="print">
              <a:extLst>
                <a:ext uri="{28A0092B-C50C-407E-A947-70E740481C1C}">
                  <a14:useLocalDpi xmlns:a14="http://schemas.microsoft.com/office/drawing/2010/main" val="0"/>
                </a:ext>
              </a:extLst>
            </a:blip>
            <a:srcRect l="33144" t="25988" r="33992" b="26289"/>
            <a:stretch/>
          </p:blipFill>
          <p:spPr>
            <a:xfrm>
              <a:off x="9688300" y="2234154"/>
              <a:ext cx="1189280" cy="1298819"/>
            </a:xfrm>
            <a:prstGeom prst="rect">
              <a:avLst/>
            </a:prstGeom>
          </p:spPr>
        </p:pic>
      </p:grpSp>
      <p:grpSp>
        <p:nvGrpSpPr>
          <p:cNvPr id="50" name="Group 49"/>
          <p:cNvGrpSpPr>
            <a:grpSpLocks noChangeAspect="1"/>
          </p:cNvGrpSpPr>
          <p:nvPr/>
        </p:nvGrpSpPr>
        <p:grpSpPr>
          <a:xfrm>
            <a:off x="2186323" y="1490954"/>
            <a:ext cx="1794510" cy="941979"/>
            <a:chOff x="8582016" y="67967"/>
            <a:chExt cx="3309034" cy="1736987"/>
          </a:xfrm>
        </p:grpSpPr>
        <p:sp>
          <p:nvSpPr>
            <p:cNvPr id="51" name="Rounded Rectangle 50"/>
            <p:cNvSpPr/>
            <p:nvPr/>
          </p:nvSpPr>
          <p:spPr>
            <a:xfrm>
              <a:off x="8582016" y="67967"/>
              <a:ext cx="3309034" cy="1736987"/>
            </a:xfrm>
            <a:prstGeom prst="roundRect">
              <a:avLst/>
            </a:prstGeom>
            <a:solidFill>
              <a:schemeClr val="tx2">
                <a:lumMod val="40000"/>
                <a:lumOff val="60000"/>
                <a:alpha val="5000"/>
              </a:schemeClr>
            </a:solidFill>
            <a:ln>
              <a:solidFill>
                <a:schemeClr val="tx2">
                  <a:lumMod val="40000"/>
                  <a:lumOff val="60000"/>
                  <a:alpha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52" name="Picture 51"/>
            <p:cNvPicPr>
              <a:picLocks noChangeAspect="1"/>
            </p:cNvPicPr>
            <p:nvPr/>
          </p:nvPicPr>
          <p:blipFill>
            <a:blip r:embed="rId6"/>
            <a:stretch>
              <a:fillRect/>
            </a:stretch>
          </p:blipFill>
          <p:spPr>
            <a:xfrm>
              <a:off x="10398690" y="326402"/>
              <a:ext cx="1194019" cy="1207087"/>
            </a:xfrm>
            <a:prstGeom prst="rect">
              <a:avLst/>
            </a:prstGeom>
          </p:spPr>
        </p:pic>
        <p:pic>
          <p:nvPicPr>
            <p:cNvPr id="53" name="Picture 52"/>
            <p:cNvPicPr>
              <a:picLocks noChangeAspect="1"/>
            </p:cNvPicPr>
            <p:nvPr/>
          </p:nvPicPr>
          <p:blipFill>
            <a:blip r:embed="rId9" cstate="print">
              <a:extLst>
                <a:ext uri="{28A0092B-C50C-407E-A947-70E740481C1C}">
                  <a14:useLocalDpi xmlns:a14="http://schemas.microsoft.com/office/drawing/2010/main" val="0"/>
                </a:ext>
              </a:extLst>
            </a:blip>
            <a:srcRect l="10096" t="1173" r="8965" b="11782"/>
            <a:stretch>
              <a:fillRect/>
            </a:stretch>
          </p:blipFill>
          <p:spPr>
            <a:xfrm>
              <a:off x="8838195" y="446194"/>
              <a:ext cx="1259941" cy="1014540"/>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grpSp>
      <p:sp>
        <p:nvSpPr>
          <p:cNvPr id="55" name="Rectangle 38">
            <a:extLst>
              <a:ext uri="{FF2B5EF4-FFF2-40B4-BE49-F238E27FC236}">
                <a16:creationId xmlns:a16="http://schemas.microsoft.com/office/drawing/2014/main" id="{296B6B76-F218-46D3-B512-A81711D37BC6}"/>
              </a:ext>
            </a:extLst>
          </p:cNvPr>
          <p:cNvSpPr>
            <a:spLocks noChangeArrowheads="1"/>
          </p:cNvSpPr>
          <p:nvPr/>
        </p:nvSpPr>
        <p:spPr bwMode="auto">
          <a:xfrm>
            <a:off x="2143059" y="5863555"/>
            <a:ext cx="79058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(HL-LHC MQXF quadrupole)</a:t>
            </a:r>
            <a:endParaRPr lang="en-GB" altLang="fr-FR" sz="1400" b="1" i="1" dirty="0">
              <a:solidFill>
                <a:srgbClr val="00B050"/>
              </a:solidFill>
              <a:latin typeface="LM Mono Prop Light 10" panose="00000500000000000000" pitchFamily="50" charset="0"/>
            </a:endParaRPr>
          </a:p>
        </p:txBody>
      </p:sp>
      <p:sp>
        <p:nvSpPr>
          <p:cNvPr id="56" name="Content Placeholder 2"/>
          <p:cNvSpPr txBox="1">
            <a:spLocks/>
          </p:cNvSpPr>
          <p:nvPr/>
        </p:nvSpPr>
        <p:spPr>
          <a:xfrm>
            <a:off x="1923210" y="2646699"/>
            <a:ext cx="2196577" cy="215266"/>
          </a:xfrm>
          <a:prstGeom prst="rect">
            <a:avLst/>
          </a:prstGeom>
          <a:solidFill>
            <a:schemeClr val="bg1"/>
          </a:solidFill>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200" dirty="0" smtClean="0">
                <a:solidFill>
                  <a:prstClr val="black">
                    <a:lumMod val="95000"/>
                    <a:lumOff val="5000"/>
                  </a:prstClr>
                </a:solidFill>
                <a:latin typeface="LM Mono Prop Light 10" panose="00000500000000000000" pitchFamily="50" charset="0"/>
                <a:cs typeface="Arial" panose="020B0604020202020204" pitchFamily="34" charset="0"/>
              </a:rPr>
              <a:t>Detailed filament model</a:t>
            </a:r>
          </a:p>
        </p:txBody>
      </p:sp>
      <p:sp>
        <p:nvSpPr>
          <p:cNvPr id="57" name="Content Placeholder 2"/>
          <p:cNvSpPr txBox="1">
            <a:spLocks/>
          </p:cNvSpPr>
          <p:nvPr/>
        </p:nvSpPr>
        <p:spPr>
          <a:xfrm>
            <a:off x="7998444" y="2632228"/>
            <a:ext cx="2196577" cy="212197"/>
          </a:xfrm>
          <a:prstGeom prst="rect">
            <a:avLst/>
          </a:prstGeom>
          <a:solidFill>
            <a:schemeClr val="bg1"/>
          </a:solidFill>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200" dirty="0">
                <a:solidFill>
                  <a:prstClr val="black">
                    <a:lumMod val="95000"/>
                    <a:lumOff val="5000"/>
                  </a:prstClr>
                </a:solidFill>
                <a:latin typeface="LM Mono Prop Light 10" panose="00000500000000000000" pitchFamily="50" charset="0"/>
                <a:cs typeface="Arial" panose="020B0604020202020204" pitchFamily="34" charset="0"/>
              </a:rPr>
              <a:t>Strand model, </a:t>
            </a:r>
            <a:r>
              <a:rPr lang="el-GR" sz="1200" dirty="0">
                <a:solidFill>
                  <a:prstClr val="black">
                    <a:lumMod val="95000"/>
                    <a:lumOff val="5000"/>
                  </a:prstClr>
                </a:solidFill>
                <a:latin typeface="LM Mono Prop Light 10" panose="00000500000000000000" pitchFamily="50" charset="0"/>
                <a:cs typeface="Arial" panose="020B0604020202020204" pitchFamily="34" charset="0"/>
              </a:rPr>
              <a:t>α</a:t>
            </a:r>
            <a:r>
              <a:rPr lang="en-US" sz="1200" baseline="-25000" dirty="0">
                <a:solidFill>
                  <a:prstClr val="black">
                    <a:lumMod val="95000"/>
                    <a:lumOff val="5000"/>
                  </a:prstClr>
                </a:solidFill>
                <a:latin typeface="LM Mono Prop Light 10" panose="00000500000000000000" pitchFamily="50" charset="0"/>
                <a:cs typeface="Arial" panose="020B0604020202020204" pitchFamily="34" charset="0"/>
              </a:rPr>
              <a:t>RRP</a:t>
            </a:r>
            <a:r>
              <a:rPr lang="en-US" sz="1200" dirty="0">
                <a:solidFill>
                  <a:prstClr val="black">
                    <a:lumMod val="95000"/>
                    <a:lumOff val="5000"/>
                  </a:prstClr>
                </a:solidFill>
                <a:latin typeface="LM Mono Prop Light 10" panose="00000500000000000000" pitchFamily="50" charset="0"/>
                <a:cs typeface="Arial" panose="020B0604020202020204" pitchFamily="34" charset="0"/>
              </a:rPr>
              <a:t> = </a:t>
            </a:r>
            <a:r>
              <a:rPr lang="en-US" sz="1200" dirty="0" smtClean="0">
                <a:solidFill>
                  <a:prstClr val="black">
                    <a:lumMod val="95000"/>
                    <a:lumOff val="5000"/>
                  </a:prstClr>
                </a:solidFill>
                <a:latin typeface="LM Mono Prop Light 10" panose="00000500000000000000" pitchFamily="50" charset="0"/>
                <a:cs typeface="Arial" panose="020B0604020202020204" pitchFamily="34" charset="0"/>
              </a:rPr>
              <a:t>1.2</a:t>
            </a:r>
            <a:endParaRPr lang="en-US" sz="1200" dirty="0">
              <a:solidFill>
                <a:prstClr val="black">
                  <a:lumMod val="95000"/>
                  <a:lumOff val="5000"/>
                </a:prstClr>
              </a:solidFill>
              <a:latin typeface="LM Mono Prop Light 10" panose="00000500000000000000" pitchFamily="50" charset="0"/>
              <a:cs typeface="Arial" panose="020B0604020202020204" pitchFamily="34" charset="0"/>
            </a:endParaRPr>
          </a:p>
        </p:txBody>
      </p:sp>
    </p:spTree>
    <p:extLst>
      <p:ext uri="{BB962C8B-B14F-4D97-AF65-F5344CB8AC3E}">
        <p14:creationId xmlns:p14="http://schemas.microsoft.com/office/powerpoint/2010/main" val="9324445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276611" y="1591191"/>
            <a:ext cx="4579200" cy="3434400"/>
            <a:chOff x="6276611" y="1684322"/>
            <a:chExt cx="4579200" cy="3434400"/>
          </a:xfrm>
        </p:grpSpPr>
        <p:pic>
          <p:nvPicPr>
            <p:cNvPr id="4" name="Picture 3"/>
            <p:cNvPicPr>
              <a:picLocks noChangeAspect="1"/>
            </p:cNvPicPr>
            <p:nvPr/>
          </p:nvPicPr>
          <p:blipFill>
            <a:blip r:embed="rId3"/>
            <a:stretch>
              <a:fillRect/>
            </a:stretch>
          </p:blipFill>
          <p:spPr>
            <a:xfrm>
              <a:off x="6276611" y="1684322"/>
              <a:ext cx="4579200" cy="3434400"/>
            </a:xfrm>
            <a:prstGeom prst="rect">
              <a:avLst/>
            </a:prstGeom>
          </p:spPr>
        </p:pic>
        <p:sp>
          <p:nvSpPr>
            <p:cNvPr id="33"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962814" y="3515586"/>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18" name="Content Placeholder 2"/>
            <p:cNvSpPr txBox="1">
              <a:spLocks/>
            </p:cNvSpPr>
            <p:nvPr/>
          </p:nvSpPr>
          <p:spPr>
            <a:xfrm>
              <a:off x="8811589" y="4239494"/>
              <a:ext cx="1531576" cy="318654"/>
            </a:xfrm>
            <a:prstGeom prst="rect">
              <a:avLst/>
            </a:prstGeom>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1.15</a:t>
              </a:r>
              <a:r>
                <a:rPr lang="en-US" sz="1600" dirty="0" smtClean="0">
                  <a:solidFill>
                    <a:prstClr val="black">
                      <a:lumMod val="95000"/>
                      <a:lumOff val="5000"/>
                    </a:prstClr>
                  </a:solidFill>
                  <a:latin typeface="LM Mono Prop Light 10" panose="00000500000000000000" pitchFamily="50" charset="0"/>
                </a:rPr>
                <a:t> </a:t>
              </a:r>
              <a:r>
                <a:rPr lang="en-US" sz="1100" dirty="0" smtClean="0">
                  <a:solidFill>
                    <a:prstClr val="black">
                      <a:lumMod val="95000"/>
                      <a:lumOff val="5000"/>
                    </a:prstClr>
                  </a:solidFill>
                  <a:latin typeface="LM Mono Prop Light 10" panose="00000500000000000000" pitchFamily="50" charset="0"/>
                </a:rPr>
                <a:t>mm width groove</a:t>
              </a:r>
              <a:endParaRPr lang="en-GB" sz="1100" b="1" dirty="0">
                <a:solidFill>
                  <a:srgbClr val="FF0000"/>
                </a:solidFill>
                <a:latin typeface="LM Mono Prop Light 10" panose="00000500000000000000" pitchFamily="50" charset="0"/>
              </a:endParaRPr>
            </a:p>
          </p:txBody>
        </p:sp>
        <p:sp>
          <p:nvSpPr>
            <p:cNvPr id="25" name="Content Placeholder 2"/>
            <p:cNvSpPr txBox="1">
              <a:spLocks/>
            </p:cNvSpPr>
            <p:nvPr/>
          </p:nvSpPr>
          <p:spPr>
            <a:xfrm rot="634661">
              <a:off x="8312986" y="2206415"/>
              <a:ext cx="1531576" cy="318654"/>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Unloaded</a:t>
              </a:r>
              <a:endParaRPr lang="en-GB" sz="1100" b="1" dirty="0">
                <a:solidFill>
                  <a:srgbClr val="FF0000"/>
                </a:solidFill>
                <a:latin typeface="LM Mono Prop Light 10" panose="00000500000000000000" pitchFamily="50" charset="0"/>
              </a:endParaRPr>
            </a:p>
          </p:txBody>
        </p:sp>
      </p:grpSp>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err="1" smtClean="0"/>
              <a:t>Ic</a:t>
            </a:r>
            <a:r>
              <a:rPr lang="en-GB" sz="2800" b="1" dirty="0" smtClean="0"/>
              <a:t> </a:t>
            </a:r>
            <a:r>
              <a:rPr lang="en-GB" sz="2800" b="1" dirty="0"/>
              <a:t>vs. transverse stress on single </a:t>
            </a:r>
            <a:r>
              <a:rPr lang="en-GB" sz="2800" b="1" dirty="0" smtClean="0"/>
              <a:t>wires</a:t>
            </a:r>
            <a:endParaRPr lang="en-US" sz="2800" b="1" dirty="0"/>
          </a:p>
        </p:txBody>
      </p:sp>
      <p:sp>
        <p:nvSpPr>
          <p:cNvPr id="83" name="Content Placeholder 2"/>
          <p:cNvSpPr txBox="1">
            <a:spLocks/>
          </p:cNvSpPr>
          <p:nvPr/>
        </p:nvSpPr>
        <p:spPr>
          <a:xfrm>
            <a:off x="921988" y="882728"/>
            <a:ext cx="10563277"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Simulation and experimental results:</a:t>
            </a:r>
            <a:endParaRPr lang="en-US" sz="1400" dirty="0" smtClean="0">
              <a:solidFill>
                <a:srgbClr val="0D0D0D"/>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978316" y="1191513"/>
            <a:ext cx="30318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(HL-LHC MQXF quadrupole)</a:t>
            </a:r>
            <a:endParaRPr lang="en-GB" altLang="fr-FR" sz="1400" b="1" i="1" dirty="0">
              <a:solidFill>
                <a:srgbClr val="00B050"/>
              </a:solidFill>
              <a:latin typeface="LM Mono Prop Light 10" panose="00000500000000000000" pitchFamily="50" charset="0"/>
            </a:endParaRPr>
          </a:p>
        </p:txBody>
      </p:sp>
      <p:sp>
        <p:nvSpPr>
          <p:cNvPr id="3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120049" y="1205742"/>
            <a:ext cx="29038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a:solidFill>
                  <a:prstClr val="black">
                    <a:lumMod val="95000"/>
                    <a:lumOff val="5000"/>
                  </a:prstClr>
                </a:solidFill>
                <a:latin typeface="LM Mono Prop Light 10" panose="00000500000000000000" pitchFamily="50" charset="0"/>
              </a:rPr>
              <a:t>1</a:t>
            </a:r>
            <a:r>
              <a:rPr lang="en-US" altLang="fr-FR" sz="1400" b="1" i="1" dirty="0" smtClean="0">
                <a:solidFill>
                  <a:prstClr val="black">
                    <a:lumMod val="95000"/>
                    <a:lumOff val="5000"/>
                  </a:prstClr>
                </a:solidFill>
                <a:latin typeface="LM Mono Prop Light 10" panose="00000500000000000000" pitchFamily="50" charset="0"/>
              </a:rPr>
              <a:t> mm PIT 192 15% rolled </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(FRESCA2 dipole)</a:t>
            </a:r>
            <a:endParaRPr lang="en-GB" altLang="fr-FR" sz="1400" b="1" i="1" dirty="0">
              <a:solidFill>
                <a:srgbClr val="00B050"/>
              </a:solidFill>
              <a:latin typeface="LM Mono Prop Light 10" panose="00000500000000000000" pitchFamily="50" charset="0"/>
            </a:endParaRPr>
          </a:p>
        </p:txBody>
      </p:sp>
      <p:pic>
        <p:nvPicPr>
          <p:cNvPr id="35" name="Picture 2" descr="File:Info Simple bw.sv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43050" y="729117"/>
            <a:ext cx="435491" cy="435491"/>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p:cNvSpPr/>
          <p:nvPr/>
        </p:nvSpPr>
        <p:spPr>
          <a:xfrm>
            <a:off x="9577377" y="92417"/>
            <a:ext cx="2281040" cy="1119643"/>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ontent Placeholder 2"/>
          <p:cNvSpPr txBox="1">
            <a:spLocks/>
          </p:cNvSpPr>
          <p:nvPr/>
        </p:nvSpPr>
        <p:spPr>
          <a:xfrm>
            <a:off x="10078541" y="275015"/>
            <a:ext cx="1801949" cy="84214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Fitting parameters extracted from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vs axial strain measurements.</a:t>
            </a:r>
            <a:endParaRPr lang="en-US" sz="1400" dirty="0">
              <a:solidFill>
                <a:prstClr val="black">
                  <a:lumMod val="95000"/>
                  <a:lumOff val="5000"/>
                </a:prstClr>
              </a:solidFill>
              <a:latin typeface="LM Mono Prop Light 10" panose="00000500000000000000" pitchFamily="50" charset="0"/>
            </a:endParaRPr>
          </a:p>
        </p:txBody>
      </p:sp>
      <p:pic>
        <p:nvPicPr>
          <p:cNvPr id="38" name="Picture 2" descr="File:Logo of the University of Geneva.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517758" y="163899"/>
            <a:ext cx="1529294" cy="50908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p:cNvPicPr>
            <a:picLocks noChangeAspect="1"/>
          </p:cNvPicPr>
          <p:nvPr/>
        </p:nvPicPr>
        <p:blipFill rotWithShape="1">
          <a:blip r:embed="rId6" cstate="print">
            <a:extLst>
              <a:ext uri="{28A0092B-C50C-407E-A947-70E740481C1C}">
                <a14:useLocalDpi xmlns:a14="http://schemas.microsoft.com/office/drawing/2010/main" val="0"/>
              </a:ext>
            </a:extLst>
          </a:blip>
          <a:srcRect l="8052" t="5714" r="33433" b="11062"/>
          <a:stretch/>
        </p:blipFill>
        <p:spPr>
          <a:xfrm>
            <a:off x="10159574" y="1647785"/>
            <a:ext cx="1406971" cy="1505008"/>
          </a:xfrm>
          <a:prstGeom prst="rect">
            <a:avLst/>
          </a:prstGeom>
        </p:spPr>
      </p:pic>
      <p:cxnSp>
        <p:nvCxnSpPr>
          <p:cNvPr id="40" name="Straight Arrow Connector 39"/>
          <p:cNvCxnSpPr/>
          <p:nvPr/>
        </p:nvCxnSpPr>
        <p:spPr>
          <a:xfrm flipH="1">
            <a:off x="10823910" y="1301003"/>
            <a:ext cx="0" cy="720000"/>
          </a:xfrm>
          <a:prstGeom prst="straightConnector1">
            <a:avLst/>
          </a:prstGeom>
          <a:ln w="3175">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Rectangle 40">
            <a:extLst>
              <a:ext uri="{FF2B5EF4-FFF2-40B4-BE49-F238E27FC236}">
                <a16:creationId xmlns:a16="http://schemas.microsoft.com/office/drawing/2014/main" id="{296B6B76-F218-46D3-B512-A81711D37BC6}"/>
              </a:ext>
            </a:extLst>
          </p:cNvPr>
          <p:cNvSpPr>
            <a:spLocks noChangeArrowheads="1"/>
          </p:cNvSpPr>
          <p:nvPr/>
        </p:nvSpPr>
        <p:spPr bwMode="auto">
          <a:xfrm>
            <a:off x="10395785" y="1616535"/>
            <a:ext cx="11301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600" b="1" dirty="0" smtClean="0">
                <a:solidFill>
                  <a:srgbClr val="00B050"/>
                </a:solidFill>
                <a:latin typeface="LM Mono Prop Light 10" panose="00000500000000000000" pitchFamily="50" charset="0"/>
              </a:rPr>
              <a:t>P</a:t>
            </a:r>
            <a:endParaRPr lang="en-GB" altLang="fr-FR" sz="1600" b="1" dirty="0">
              <a:solidFill>
                <a:srgbClr val="00B050"/>
              </a:solidFill>
              <a:latin typeface="LM Mono Prop Light 10" panose="00000500000000000000" pitchFamily="50" charset="0"/>
            </a:endParaRPr>
          </a:p>
        </p:txBody>
      </p:sp>
      <p:sp>
        <p:nvSpPr>
          <p:cNvPr id="21" name="Content Placeholder 2"/>
          <p:cNvSpPr txBox="1">
            <a:spLocks/>
          </p:cNvSpPr>
          <p:nvPr/>
        </p:nvSpPr>
        <p:spPr>
          <a:xfrm>
            <a:off x="1001091" y="5265429"/>
            <a:ext cx="10504494" cy="956671"/>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300" dirty="0" smtClean="0">
                <a:solidFill>
                  <a:prstClr val="black">
                    <a:lumMod val="95000"/>
                    <a:lumOff val="5000"/>
                  </a:prstClr>
                </a:solidFill>
                <a:latin typeface="LM Mono Prop Light 10" panose="00000500000000000000" pitchFamily="50" charset="0"/>
              </a:rPr>
              <a:t>Model catches the </a:t>
            </a:r>
            <a:r>
              <a:rPr lang="en-US" sz="1300" dirty="0" err="1" smtClean="0">
                <a:solidFill>
                  <a:prstClr val="black">
                    <a:lumMod val="95000"/>
                    <a:lumOff val="5000"/>
                  </a:prstClr>
                </a:solidFill>
                <a:latin typeface="LM Mono Prop Light 10" panose="00000500000000000000" pitchFamily="50" charset="0"/>
              </a:rPr>
              <a:t>Ic</a:t>
            </a:r>
            <a:r>
              <a:rPr lang="en-US" sz="1300" dirty="0" smtClean="0">
                <a:solidFill>
                  <a:prstClr val="black">
                    <a:lumMod val="95000"/>
                    <a:lumOff val="5000"/>
                  </a:prstClr>
                </a:solidFill>
                <a:latin typeface="LM Mono Prop Light 10" panose="00000500000000000000" pitchFamily="50" charset="0"/>
              </a:rPr>
              <a:t> reduction </a:t>
            </a:r>
            <a:r>
              <a:rPr lang="en-US" sz="1300" dirty="0">
                <a:solidFill>
                  <a:prstClr val="black">
                    <a:lumMod val="95000"/>
                    <a:lumOff val="5000"/>
                  </a:prstClr>
                </a:solidFill>
                <a:latin typeface="LM Mono Prop Light 10" panose="00000500000000000000" pitchFamily="50" charset="0"/>
              </a:rPr>
              <a:t>when </a:t>
            </a:r>
            <a:r>
              <a:rPr lang="en-US" sz="1300" dirty="0" smtClean="0">
                <a:solidFill>
                  <a:prstClr val="black">
                    <a:lumMod val="95000"/>
                    <a:lumOff val="5000"/>
                  </a:prstClr>
                </a:solidFill>
                <a:latin typeface="LM Mono Prop Light 10" panose="00000500000000000000" pitchFamily="50" charset="0"/>
              </a:rPr>
              <a:t>the transverse </a:t>
            </a:r>
            <a:r>
              <a:rPr lang="en-US" sz="1300" dirty="0">
                <a:solidFill>
                  <a:prstClr val="black">
                    <a:lumMod val="95000"/>
                    <a:lumOff val="5000"/>
                  </a:prstClr>
                </a:solidFill>
                <a:latin typeface="LM Mono Prop Light 10" panose="00000500000000000000" pitchFamily="50" charset="0"/>
              </a:rPr>
              <a:t>load is </a:t>
            </a:r>
            <a:r>
              <a:rPr lang="en-US" sz="1300" dirty="0" smtClean="0">
                <a:solidFill>
                  <a:prstClr val="black">
                    <a:lumMod val="95000"/>
                    <a:lumOff val="5000"/>
                  </a:prstClr>
                </a:solidFill>
                <a:latin typeface="LM Mono Prop Light 10" panose="00000500000000000000" pitchFamily="50" charset="0"/>
              </a:rPr>
              <a:t>applied for both wire technologies. </a:t>
            </a:r>
          </a:p>
          <a:p>
            <a:pPr algn="ctr" defTabSz="257169">
              <a:buClrTx/>
              <a:buSzTx/>
            </a:pPr>
            <a:r>
              <a:rPr lang="en-GB" sz="1100" dirty="0" smtClean="0">
                <a:solidFill>
                  <a:prstClr val="black">
                    <a:lumMod val="95000"/>
                    <a:lumOff val="5000"/>
                  </a:prstClr>
                </a:solidFill>
                <a:latin typeface="LM Mono Prop Light 10" panose="00000500000000000000" pitchFamily="50" charset="0"/>
              </a:rPr>
              <a:t>α</a:t>
            </a:r>
            <a:r>
              <a:rPr lang="en-GB" sz="1100" baseline="-25000" dirty="0" smtClean="0">
                <a:solidFill>
                  <a:prstClr val="black">
                    <a:lumMod val="95000"/>
                    <a:lumOff val="5000"/>
                  </a:prstClr>
                </a:solidFill>
                <a:latin typeface="LM Mono Prop Light 10" panose="00000500000000000000" pitchFamily="50" charset="0"/>
              </a:rPr>
              <a:t>PIT</a:t>
            </a:r>
            <a:r>
              <a:rPr lang="en-GB" sz="1100" dirty="0" smtClean="0">
                <a:solidFill>
                  <a:prstClr val="black">
                    <a:lumMod val="95000"/>
                    <a:lumOff val="5000"/>
                  </a:prstClr>
                </a:solidFill>
                <a:latin typeface="LM Mono Prop Light 10" panose="00000500000000000000" pitchFamily="50" charset="0"/>
              </a:rPr>
              <a:t> </a:t>
            </a:r>
            <a:r>
              <a:rPr lang="en-GB" sz="1100" dirty="0">
                <a:solidFill>
                  <a:prstClr val="black">
                    <a:lumMod val="95000"/>
                    <a:lumOff val="5000"/>
                  </a:prstClr>
                </a:solidFill>
                <a:latin typeface="LM Mono Prop Light 10" panose="00000500000000000000" pitchFamily="50" charset="0"/>
              </a:rPr>
              <a:t>= 1.4, consistent with cable </a:t>
            </a:r>
            <a:r>
              <a:rPr lang="en-GB" sz="1100" dirty="0" smtClean="0">
                <a:solidFill>
                  <a:prstClr val="black">
                    <a:lumMod val="95000"/>
                    <a:lumOff val="5000"/>
                  </a:prstClr>
                </a:solidFill>
                <a:latin typeface="LM Mono Prop Light 10" panose="00000500000000000000" pitchFamily="50" charset="0"/>
              </a:rPr>
              <a:t>model </a:t>
            </a:r>
            <a:r>
              <a:rPr lang="en-GB" sz="1100" dirty="0">
                <a:solidFill>
                  <a:prstClr val="black">
                    <a:lumMod val="95000"/>
                    <a:lumOff val="5000"/>
                  </a:prstClr>
                </a:solidFill>
                <a:latin typeface="LM Mono Prop Light 10" panose="00000500000000000000" pitchFamily="50" charset="0"/>
              </a:rPr>
              <a:t>[34] </a:t>
            </a:r>
            <a:r>
              <a:rPr lang="en-GB" sz="1100" dirty="0" smtClean="0">
                <a:solidFill>
                  <a:prstClr val="black">
                    <a:lumMod val="95000"/>
                    <a:lumOff val="5000"/>
                  </a:prstClr>
                </a:solidFill>
                <a:latin typeface="LM Mono Prop Light 10" panose="00000500000000000000" pitchFamily="50" charset="0"/>
              </a:rPr>
              <a:t>→ </a:t>
            </a:r>
            <a:r>
              <a:rPr lang="en-GB" sz="1100" dirty="0">
                <a:solidFill>
                  <a:prstClr val="black">
                    <a:lumMod val="95000"/>
                    <a:lumOff val="5000"/>
                  </a:prstClr>
                </a:solidFill>
                <a:latin typeface="LM Mono Prop Light 10" panose="00000500000000000000" pitchFamily="50" charset="0"/>
              </a:rPr>
              <a:t>calculated by direct fitting of experimental data. Larger strain sensitivity than RRP </a:t>
            </a:r>
            <a:r>
              <a:rPr lang="en-GB" sz="1100" dirty="0" smtClean="0">
                <a:solidFill>
                  <a:prstClr val="black">
                    <a:lumMod val="95000"/>
                    <a:lumOff val="5000"/>
                  </a:prstClr>
                </a:solidFill>
                <a:latin typeface="LM Mono Prop Light 10" panose="00000500000000000000" pitchFamily="50" charset="0"/>
              </a:rPr>
              <a:t>(empty core</a:t>
            </a:r>
            <a:r>
              <a:rPr lang="en-GB" sz="1100" dirty="0">
                <a:solidFill>
                  <a:prstClr val="black">
                    <a:lumMod val="95000"/>
                    <a:lumOff val="5000"/>
                  </a:prstClr>
                </a:solidFill>
                <a:latin typeface="LM Mono Prop Light 10" panose="00000500000000000000" pitchFamily="50" charset="0"/>
              </a:rPr>
              <a:t>, </a:t>
            </a:r>
            <a:r>
              <a:rPr lang="en-GB" sz="1100" dirty="0" err="1">
                <a:solidFill>
                  <a:prstClr val="black">
                    <a:lumMod val="95000"/>
                    <a:lumOff val="5000"/>
                  </a:prstClr>
                </a:solidFill>
                <a:latin typeface="LM Mono Prop Light 10" panose="00000500000000000000" pitchFamily="50" charset="0"/>
              </a:rPr>
              <a:t>etc</a:t>
            </a:r>
            <a:r>
              <a:rPr lang="en-GB" sz="1100" dirty="0">
                <a:solidFill>
                  <a:prstClr val="black">
                    <a:lumMod val="95000"/>
                    <a:lumOff val="5000"/>
                  </a:prstClr>
                </a:solidFill>
                <a:latin typeface="LM Mono Prop Light 10" panose="00000500000000000000" pitchFamily="50" charset="0"/>
              </a:rPr>
              <a:t> [32</a:t>
            </a:r>
            <a:r>
              <a:rPr lang="en-GB" sz="1100" dirty="0" smtClean="0">
                <a:solidFill>
                  <a:prstClr val="black">
                    <a:lumMod val="95000"/>
                    <a:lumOff val="5000"/>
                  </a:prstClr>
                </a:solidFill>
                <a:latin typeface="LM Mono Prop Light 10" panose="00000500000000000000" pitchFamily="50" charset="0"/>
              </a:rPr>
              <a:t>]).</a:t>
            </a:r>
            <a:endParaRPr lang="en-US" sz="11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300" dirty="0" smtClean="0">
                <a:solidFill>
                  <a:prstClr val="black">
                    <a:lumMod val="95000"/>
                    <a:lumOff val="5000"/>
                  </a:prstClr>
                </a:solidFill>
                <a:latin typeface="LM Mono Prop Light 10" panose="00000500000000000000" pitchFamily="50" charset="0"/>
                <a:cs typeface="Arial" panose="020B0604020202020204" pitchFamily="34" charset="0"/>
              </a:rPr>
              <a:t>Simulation results after force unload are inferred using the experimental data. Model is not predictive, but it can still provide </a:t>
            </a:r>
            <a:r>
              <a:rPr lang="en-US" sz="1300" dirty="0" err="1" smtClean="0">
                <a:solidFill>
                  <a:prstClr val="black">
                    <a:lumMod val="95000"/>
                    <a:lumOff val="5000"/>
                  </a:prstClr>
                </a:solidFill>
                <a:latin typeface="LM Mono Prop Light 10" panose="00000500000000000000" pitchFamily="50" charset="0"/>
                <a:cs typeface="Arial" panose="020B0604020202020204" pitchFamily="34" charset="0"/>
              </a:rPr>
              <a:t>I</a:t>
            </a:r>
            <a:r>
              <a:rPr lang="en-US" sz="1300" baseline="-25000" dirty="0" err="1" smtClean="0">
                <a:solidFill>
                  <a:prstClr val="black">
                    <a:lumMod val="95000"/>
                    <a:lumOff val="5000"/>
                  </a:prstClr>
                </a:solidFill>
                <a:latin typeface="LM Mono Prop Light 10" panose="00000500000000000000" pitchFamily="50" charset="0"/>
                <a:cs typeface="Arial" panose="020B0604020202020204" pitchFamily="34" charset="0"/>
              </a:rPr>
              <a:t>c</a:t>
            </a:r>
            <a:r>
              <a:rPr lang="en-US" sz="1300" baseline="-25000" dirty="0" smtClean="0">
                <a:solidFill>
                  <a:prstClr val="black">
                    <a:lumMod val="95000"/>
                    <a:lumOff val="5000"/>
                  </a:prstClr>
                </a:solidFill>
                <a:latin typeface="LM Mono Prop Light 10" panose="00000500000000000000" pitchFamily="50" charset="0"/>
                <a:cs typeface="Arial" panose="020B0604020202020204" pitchFamily="34" charset="0"/>
              </a:rPr>
              <a:t> unload</a:t>
            </a:r>
            <a:r>
              <a:rPr lang="en-US" sz="1300" dirty="0">
                <a:solidFill>
                  <a:prstClr val="black">
                    <a:lumMod val="95000"/>
                    <a:lumOff val="5000"/>
                  </a:prstClr>
                </a:solidFill>
                <a:latin typeface="LM Mono Prop Light 10" panose="00000500000000000000" pitchFamily="50" charset="0"/>
                <a:cs typeface="Arial" panose="020B0604020202020204" pitchFamily="34" charset="0"/>
              </a:rPr>
              <a:t> </a:t>
            </a:r>
            <a:r>
              <a:rPr lang="en-US" sz="1300" dirty="0" smtClean="0">
                <a:solidFill>
                  <a:prstClr val="black">
                    <a:lumMod val="95000"/>
                    <a:lumOff val="5000"/>
                  </a:prstClr>
                </a:solidFill>
                <a:latin typeface="LM Mono Prop Light 10" panose="00000500000000000000" pitchFamily="50" charset="0"/>
                <a:cs typeface="Arial" panose="020B0604020202020204" pitchFamily="34" charset="0"/>
              </a:rPr>
              <a:t>when coupled to a C-WASP measurement (additional slides). Development ongoing.</a:t>
            </a:r>
          </a:p>
        </p:txBody>
      </p:sp>
      <p:grpSp>
        <p:nvGrpSpPr>
          <p:cNvPr id="5" name="Group 4"/>
          <p:cNvGrpSpPr/>
          <p:nvPr/>
        </p:nvGrpSpPr>
        <p:grpSpPr>
          <a:xfrm>
            <a:off x="1100175" y="1591191"/>
            <a:ext cx="4579200" cy="3434400"/>
            <a:chOff x="1100175" y="1684322"/>
            <a:chExt cx="4579200" cy="3434400"/>
          </a:xfrm>
        </p:grpSpPr>
        <p:pic>
          <p:nvPicPr>
            <p:cNvPr id="3" name="Picture 2"/>
            <p:cNvPicPr>
              <a:picLocks noChangeAspect="1"/>
            </p:cNvPicPr>
            <p:nvPr/>
          </p:nvPicPr>
          <p:blipFill>
            <a:blip r:embed="rId7"/>
            <a:stretch>
              <a:fillRect/>
            </a:stretch>
          </p:blipFill>
          <p:spPr>
            <a:xfrm>
              <a:off x="1100175" y="1684322"/>
              <a:ext cx="4579200" cy="3434400"/>
            </a:xfrm>
            <a:prstGeom prst="rect">
              <a:avLst/>
            </a:prstGeom>
          </p:spPr>
        </p:pic>
        <p:sp>
          <p:nvSpPr>
            <p:cNvPr id="3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921166" y="3515586"/>
              <a:ext cx="814414"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20" name="Content Placeholder 2"/>
            <p:cNvSpPr txBox="1">
              <a:spLocks/>
            </p:cNvSpPr>
            <p:nvPr/>
          </p:nvSpPr>
          <p:spPr>
            <a:xfrm>
              <a:off x="3657386" y="4260275"/>
              <a:ext cx="1531576" cy="318654"/>
            </a:xfrm>
            <a:prstGeom prst="rect">
              <a:avLst/>
            </a:prstGeom>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1.15</a:t>
              </a:r>
              <a:r>
                <a:rPr lang="en-US" sz="1600" dirty="0" smtClean="0">
                  <a:solidFill>
                    <a:prstClr val="black">
                      <a:lumMod val="95000"/>
                      <a:lumOff val="5000"/>
                    </a:prstClr>
                  </a:solidFill>
                  <a:latin typeface="LM Mono Prop Light 10" panose="00000500000000000000" pitchFamily="50" charset="0"/>
                </a:rPr>
                <a:t> </a:t>
              </a:r>
              <a:r>
                <a:rPr lang="en-US" sz="1100" dirty="0" smtClean="0">
                  <a:solidFill>
                    <a:prstClr val="black">
                      <a:lumMod val="95000"/>
                      <a:lumOff val="5000"/>
                    </a:prstClr>
                  </a:solidFill>
                  <a:latin typeface="LM Mono Prop Light 10" panose="00000500000000000000" pitchFamily="50" charset="0"/>
                </a:rPr>
                <a:t>mm width groove</a:t>
              </a:r>
              <a:endParaRPr lang="en-GB" sz="1100" b="1" dirty="0">
                <a:solidFill>
                  <a:srgbClr val="FF0000"/>
                </a:solidFill>
                <a:latin typeface="LM Mono Prop Light 10" panose="00000500000000000000" pitchFamily="50" charset="0"/>
              </a:endParaRPr>
            </a:p>
          </p:txBody>
        </p:sp>
        <p:sp>
          <p:nvSpPr>
            <p:cNvPr id="23" name="Content Placeholder 2"/>
            <p:cNvSpPr txBox="1">
              <a:spLocks/>
            </p:cNvSpPr>
            <p:nvPr/>
          </p:nvSpPr>
          <p:spPr>
            <a:xfrm rot="634661">
              <a:off x="3423399" y="2250612"/>
              <a:ext cx="1531576" cy="318654"/>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Unloaded</a:t>
              </a:r>
              <a:endParaRPr lang="en-GB" sz="1100" b="1" dirty="0">
                <a:solidFill>
                  <a:srgbClr val="FF0000"/>
                </a:solidFill>
                <a:latin typeface="LM Mono Prop Light 10" panose="00000500000000000000" pitchFamily="50" charset="0"/>
              </a:endParaRPr>
            </a:p>
          </p:txBody>
        </p:sp>
      </p:grpSp>
      <p:sp>
        <p:nvSpPr>
          <p:cNvPr id="24" name="Content Placeholder 2"/>
          <p:cNvSpPr txBox="1">
            <a:spLocks/>
          </p:cNvSpPr>
          <p:nvPr/>
        </p:nvSpPr>
        <p:spPr>
          <a:xfrm>
            <a:off x="1811010" y="1889131"/>
            <a:ext cx="2196577" cy="212197"/>
          </a:xfrm>
          <a:prstGeom prst="rect">
            <a:avLst/>
          </a:prstGeom>
          <a:solidFill>
            <a:schemeClr val="bg1"/>
          </a:solidFill>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200" dirty="0">
                <a:solidFill>
                  <a:prstClr val="black">
                    <a:lumMod val="95000"/>
                    <a:lumOff val="5000"/>
                  </a:prstClr>
                </a:solidFill>
                <a:latin typeface="LM Mono Prop Light 10" panose="00000500000000000000" pitchFamily="50" charset="0"/>
                <a:cs typeface="Arial" panose="020B0604020202020204" pitchFamily="34" charset="0"/>
              </a:rPr>
              <a:t>Strand model, </a:t>
            </a:r>
            <a:r>
              <a:rPr lang="el-GR" sz="1200" dirty="0">
                <a:solidFill>
                  <a:prstClr val="black">
                    <a:lumMod val="95000"/>
                    <a:lumOff val="5000"/>
                  </a:prstClr>
                </a:solidFill>
                <a:latin typeface="LM Mono Prop Light 10" panose="00000500000000000000" pitchFamily="50" charset="0"/>
                <a:cs typeface="Arial" panose="020B0604020202020204" pitchFamily="34" charset="0"/>
              </a:rPr>
              <a:t>α</a:t>
            </a:r>
            <a:r>
              <a:rPr lang="en-US" sz="1200" baseline="-25000" dirty="0">
                <a:solidFill>
                  <a:prstClr val="black">
                    <a:lumMod val="95000"/>
                    <a:lumOff val="5000"/>
                  </a:prstClr>
                </a:solidFill>
                <a:latin typeface="LM Mono Prop Light 10" panose="00000500000000000000" pitchFamily="50" charset="0"/>
                <a:cs typeface="Arial" panose="020B0604020202020204" pitchFamily="34" charset="0"/>
              </a:rPr>
              <a:t>RRP</a:t>
            </a:r>
            <a:r>
              <a:rPr lang="en-US" sz="1200" dirty="0">
                <a:solidFill>
                  <a:prstClr val="black">
                    <a:lumMod val="95000"/>
                    <a:lumOff val="5000"/>
                  </a:prstClr>
                </a:solidFill>
                <a:latin typeface="LM Mono Prop Light 10" panose="00000500000000000000" pitchFamily="50" charset="0"/>
                <a:cs typeface="Arial" panose="020B0604020202020204" pitchFamily="34" charset="0"/>
              </a:rPr>
              <a:t> = </a:t>
            </a:r>
            <a:r>
              <a:rPr lang="en-US" sz="1200" dirty="0" smtClean="0">
                <a:solidFill>
                  <a:prstClr val="black">
                    <a:lumMod val="95000"/>
                    <a:lumOff val="5000"/>
                  </a:prstClr>
                </a:solidFill>
                <a:latin typeface="LM Mono Prop Light 10" panose="00000500000000000000" pitchFamily="50" charset="0"/>
                <a:cs typeface="Arial" panose="020B0604020202020204" pitchFamily="34" charset="0"/>
              </a:rPr>
              <a:t>1.2</a:t>
            </a:r>
            <a:endParaRPr lang="en-US" sz="1200" dirty="0">
              <a:solidFill>
                <a:prstClr val="black">
                  <a:lumMod val="95000"/>
                  <a:lumOff val="5000"/>
                </a:prstClr>
              </a:solidFill>
              <a:latin typeface="LM Mono Prop Light 10" panose="00000500000000000000" pitchFamily="50" charset="0"/>
              <a:cs typeface="Arial" panose="020B0604020202020204" pitchFamily="34" charset="0"/>
            </a:endParaRPr>
          </a:p>
        </p:txBody>
      </p:sp>
      <p:sp>
        <p:nvSpPr>
          <p:cNvPr id="26" name="Content Placeholder 2"/>
          <p:cNvSpPr txBox="1">
            <a:spLocks/>
          </p:cNvSpPr>
          <p:nvPr/>
        </p:nvSpPr>
        <p:spPr>
          <a:xfrm>
            <a:off x="6914978" y="1889130"/>
            <a:ext cx="2196577" cy="212197"/>
          </a:xfrm>
          <a:prstGeom prst="rect">
            <a:avLst/>
          </a:prstGeom>
          <a:solidFill>
            <a:schemeClr val="bg1"/>
          </a:solidFill>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200" dirty="0">
                <a:solidFill>
                  <a:prstClr val="black">
                    <a:lumMod val="95000"/>
                    <a:lumOff val="5000"/>
                  </a:prstClr>
                </a:solidFill>
                <a:latin typeface="LM Mono Prop Light 10" panose="00000500000000000000" pitchFamily="50" charset="0"/>
                <a:cs typeface="Arial" panose="020B0604020202020204" pitchFamily="34" charset="0"/>
              </a:rPr>
              <a:t>Strand model, </a:t>
            </a:r>
            <a:r>
              <a:rPr lang="el-GR" sz="1200" dirty="0" smtClean="0">
                <a:solidFill>
                  <a:prstClr val="black">
                    <a:lumMod val="95000"/>
                    <a:lumOff val="5000"/>
                  </a:prstClr>
                </a:solidFill>
                <a:latin typeface="LM Mono Prop Light 10" panose="00000500000000000000" pitchFamily="50" charset="0"/>
                <a:cs typeface="Arial" panose="020B0604020202020204" pitchFamily="34" charset="0"/>
              </a:rPr>
              <a:t>α</a:t>
            </a:r>
            <a:r>
              <a:rPr lang="en-US" sz="1200" baseline="-25000" dirty="0" smtClean="0">
                <a:solidFill>
                  <a:prstClr val="black">
                    <a:lumMod val="95000"/>
                    <a:lumOff val="5000"/>
                  </a:prstClr>
                </a:solidFill>
                <a:latin typeface="LM Mono Prop Light 10" panose="00000500000000000000" pitchFamily="50" charset="0"/>
                <a:cs typeface="Arial" panose="020B0604020202020204" pitchFamily="34" charset="0"/>
              </a:rPr>
              <a:t>PIT</a:t>
            </a:r>
            <a:r>
              <a:rPr lang="en-US" sz="1200" dirty="0" smtClean="0">
                <a:solidFill>
                  <a:prstClr val="black">
                    <a:lumMod val="95000"/>
                    <a:lumOff val="5000"/>
                  </a:prstClr>
                </a:solidFill>
                <a:latin typeface="LM Mono Prop Light 10" panose="00000500000000000000" pitchFamily="50" charset="0"/>
                <a:cs typeface="Arial" panose="020B0604020202020204" pitchFamily="34" charset="0"/>
              </a:rPr>
              <a:t> </a:t>
            </a:r>
            <a:r>
              <a:rPr lang="en-US" sz="1200" dirty="0">
                <a:solidFill>
                  <a:prstClr val="black">
                    <a:lumMod val="95000"/>
                    <a:lumOff val="5000"/>
                  </a:prstClr>
                </a:solidFill>
                <a:latin typeface="LM Mono Prop Light 10" panose="00000500000000000000" pitchFamily="50" charset="0"/>
                <a:cs typeface="Arial" panose="020B0604020202020204" pitchFamily="34" charset="0"/>
              </a:rPr>
              <a:t>= </a:t>
            </a:r>
            <a:r>
              <a:rPr lang="en-US" sz="1200" dirty="0" smtClean="0">
                <a:solidFill>
                  <a:prstClr val="black">
                    <a:lumMod val="95000"/>
                    <a:lumOff val="5000"/>
                  </a:prstClr>
                </a:solidFill>
                <a:latin typeface="LM Mono Prop Light 10" panose="00000500000000000000" pitchFamily="50" charset="0"/>
                <a:cs typeface="Arial" panose="020B0604020202020204" pitchFamily="34" charset="0"/>
              </a:rPr>
              <a:t>1.4 [34]</a:t>
            </a:r>
            <a:endParaRPr lang="en-US" sz="1200" dirty="0">
              <a:solidFill>
                <a:prstClr val="black">
                  <a:lumMod val="95000"/>
                  <a:lumOff val="5000"/>
                </a:prstClr>
              </a:solidFill>
              <a:latin typeface="LM Mono Prop Light 10" panose="00000500000000000000" pitchFamily="50" charset="0"/>
              <a:cs typeface="Arial" panose="020B0604020202020204" pitchFamily="34" charset="0"/>
            </a:endParaRPr>
          </a:p>
        </p:txBody>
      </p:sp>
    </p:spTree>
    <p:extLst>
      <p:ext uri="{BB962C8B-B14F-4D97-AF65-F5344CB8AC3E}">
        <p14:creationId xmlns:p14="http://schemas.microsoft.com/office/powerpoint/2010/main" val="38809841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err="1" smtClean="0"/>
              <a:t>Ic</a:t>
            </a:r>
            <a:r>
              <a:rPr lang="en-GB" sz="2800" b="1" dirty="0" smtClean="0"/>
              <a:t> </a:t>
            </a:r>
            <a:r>
              <a:rPr lang="en-GB" sz="2800" b="1" dirty="0"/>
              <a:t>vs. transverse stress on single </a:t>
            </a:r>
            <a:r>
              <a:rPr lang="en-GB" sz="2800" b="1" dirty="0" smtClean="0"/>
              <a:t>wires</a:t>
            </a:r>
            <a:endParaRPr lang="en-US" sz="2800" b="1" dirty="0"/>
          </a:p>
        </p:txBody>
      </p:sp>
      <p:sp>
        <p:nvSpPr>
          <p:cNvPr id="83" name="Content Placeholder 2"/>
          <p:cNvSpPr txBox="1">
            <a:spLocks/>
          </p:cNvSpPr>
          <p:nvPr/>
        </p:nvSpPr>
        <p:spPr>
          <a:xfrm>
            <a:off x="921988" y="882728"/>
            <a:ext cx="10563277"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Simulation and experimental results:</a:t>
            </a:r>
            <a:endParaRPr lang="en-US" sz="1400" dirty="0" smtClean="0">
              <a:solidFill>
                <a:srgbClr val="0D0D0D"/>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508156" y="1317324"/>
            <a:ext cx="30318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(HL-LHC MQXF quadrupole)</a:t>
            </a:r>
            <a:endParaRPr lang="en-GB" altLang="fr-FR" sz="1400" b="1" i="1" dirty="0">
              <a:solidFill>
                <a:srgbClr val="00B050"/>
              </a:solidFill>
              <a:latin typeface="LM Mono Prop Light 10" panose="00000500000000000000" pitchFamily="50" charset="0"/>
            </a:endParaRPr>
          </a:p>
        </p:txBody>
      </p:sp>
      <p:pic>
        <p:nvPicPr>
          <p:cNvPr id="35" name="Picture 2" descr="File:Info Simple bw.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3050" y="729117"/>
            <a:ext cx="435491" cy="435491"/>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p:cNvSpPr/>
          <p:nvPr/>
        </p:nvSpPr>
        <p:spPr>
          <a:xfrm>
            <a:off x="9577377" y="92417"/>
            <a:ext cx="2281040" cy="1119643"/>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ontent Placeholder 2"/>
          <p:cNvSpPr txBox="1">
            <a:spLocks/>
          </p:cNvSpPr>
          <p:nvPr/>
        </p:nvSpPr>
        <p:spPr>
          <a:xfrm>
            <a:off x="10078541" y="275015"/>
            <a:ext cx="1801949" cy="84214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Fitting parameters extracted from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vs axial strain measurements.</a:t>
            </a:r>
            <a:endParaRPr lang="en-US" sz="1400" dirty="0">
              <a:solidFill>
                <a:prstClr val="black">
                  <a:lumMod val="95000"/>
                  <a:lumOff val="5000"/>
                </a:prstClr>
              </a:solidFill>
              <a:latin typeface="LM Mono Prop Light 10" panose="00000500000000000000" pitchFamily="50" charset="0"/>
            </a:endParaRPr>
          </a:p>
        </p:txBody>
      </p:sp>
      <p:pic>
        <p:nvPicPr>
          <p:cNvPr id="38" name="Picture 2" descr="File:Logo of the University of Genev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7758" y="163899"/>
            <a:ext cx="1529294" cy="509081"/>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8277355" y="2178292"/>
            <a:ext cx="1406971" cy="1851790"/>
            <a:chOff x="8277355" y="2138812"/>
            <a:chExt cx="1406971" cy="1851790"/>
          </a:xfrm>
        </p:grpSpPr>
        <p:pic>
          <p:nvPicPr>
            <p:cNvPr id="39" name="Picture 38"/>
            <p:cNvPicPr>
              <a:picLocks noChangeAspect="1"/>
            </p:cNvPicPr>
            <p:nvPr/>
          </p:nvPicPr>
          <p:blipFill rotWithShape="1">
            <a:blip r:embed="rId5" cstate="print">
              <a:extLst>
                <a:ext uri="{28A0092B-C50C-407E-A947-70E740481C1C}">
                  <a14:useLocalDpi xmlns:a14="http://schemas.microsoft.com/office/drawing/2010/main" val="0"/>
                </a:ext>
              </a:extLst>
            </a:blip>
            <a:srcRect l="8052" t="5714" r="33433" b="11062"/>
            <a:stretch/>
          </p:blipFill>
          <p:spPr>
            <a:xfrm>
              <a:off x="8277355" y="2485594"/>
              <a:ext cx="1406971" cy="1505008"/>
            </a:xfrm>
            <a:prstGeom prst="rect">
              <a:avLst/>
            </a:prstGeom>
          </p:spPr>
        </p:pic>
        <p:cxnSp>
          <p:nvCxnSpPr>
            <p:cNvPr id="40" name="Straight Arrow Connector 39"/>
            <p:cNvCxnSpPr/>
            <p:nvPr/>
          </p:nvCxnSpPr>
          <p:spPr>
            <a:xfrm flipH="1">
              <a:off x="8941691" y="2138812"/>
              <a:ext cx="0" cy="720000"/>
            </a:xfrm>
            <a:prstGeom prst="straightConnector1">
              <a:avLst/>
            </a:prstGeom>
            <a:ln w="3175">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Rectangle 40">
              <a:extLst>
                <a:ext uri="{FF2B5EF4-FFF2-40B4-BE49-F238E27FC236}">
                  <a16:creationId xmlns:a16="http://schemas.microsoft.com/office/drawing/2014/main" id="{296B6B76-F218-46D3-B512-A81711D37BC6}"/>
                </a:ext>
              </a:extLst>
            </p:cNvPr>
            <p:cNvSpPr>
              <a:spLocks noChangeArrowheads="1"/>
            </p:cNvSpPr>
            <p:nvPr/>
          </p:nvSpPr>
          <p:spPr bwMode="auto">
            <a:xfrm>
              <a:off x="8513566" y="2454344"/>
              <a:ext cx="11301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600" b="1" dirty="0" smtClean="0">
                  <a:solidFill>
                    <a:srgbClr val="00B050"/>
                  </a:solidFill>
                  <a:latin typeface="LM Mono Prop Light 10" panose="00000500000000000000" pitchFamily="50" charset="0"/>
                </a:rPr>
                <a:t>P</a:t>
              </a:r>
              <a:endParaRPr lang="en-GB" altLang="fr-FR" sz="1600" b="1" dirty="0">
                <a:solidFill>
                  <a:srgbClr val="00B050"/>
                </a:solidFill>
                <a:latin typeface="LM Mono Prop Light 10" panose="00000500000000000000" pitchFamily="50" charset="0"/>
              </a:endParaRPr>
            </a:p>
          </p:txBody>
        </p:sp>
      </p:grpSp>
      <p:sp>
        <p:nvSpPr>
          <p:cNvPr id="21" name="Content Placeholder 2"/>
          <p:cNvSpPr txBox="1">
            <a:spLocks/>
          </p:cNvSpPr>
          <p:nvPr/>
        </p:nvSpPr>
        <p:spPr>
          <a:xfrm>
            <a:off x="3214473" y="5513002"/>
            <a:ext cx="6469853" cy="956671"/>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300" dirty="0" smtClean="0">
                <a:solidFill>
                  <a:prstClr val="black">
                    <a:lumMod val="95000"/>
                    <a:lumOff val="5000"/>
                  </a:prstClr>
                </a:solidFill>
                <a:latin typeface="LM Mono Prop Light 10" panose="00000500000000000000" pitchFamily="50" charset="0"/>
              </a:rPr>
              <a:t>Model validated using the complete magnetic field range available experimentally. </a:t>
            </a:r>
            <a:endParaRPr lang="en-US" sz="1300" dirty="0" smtClean="0">
              <a:solidFill>
                <a:prstClr val="black">
                  <a:lumMod val="95000"/>
                  <a:lumOff val="5000"/>
                </a:prstClr>
              </a:solidFill>
              <a:latin typeface="LM Mono Prop Light 10" panose="00000500000000000000" pitchFamily="50" charset="0"/>
              <a:cs typeface="Arial" panose="020B0604020202020204" pitchFamily="34" charset="0"/>
            </a:endParaRPr>
          </a:p>
        </p:txBody>
      </p:sp>
      <p:pic>
        <p:nvPicPr>
          <p:cNvPr id="3" name="Picture 2"/>
          <p:cNvPicPr>
            <a:picLocks noChangeAspect="1"/>
          </p:cNvPicPr>
          <p:nvPr/>
        </p:nvPicPr>
        <p:blipFill>
          <a:blip r:embed="rId6"/>
          <a:stretch>
            <a:fillRect/>
          </a:stretch>
        </p:blipFill>
        <p:spPr>
          <a:xfrm>
            <a:off x="3557673" y="1911732"/>
            <a:ext cx="4641384" cy="3481038"/>
          </a:xfrm>
          <a:prstGeom prst="rect">
            <a:avLst/>
          </a:prstGeom>
        </p:spPr>
      </p:pic>
    </p:spTree>
    <p:extLst>
      <p:ext uri="{BB962C8B-B14F-4D97-AF65-F5344CB8AC3E}">
        <p14:creationId xmlns:p14="http://schemas.microsoft.com/office/powerpoint/2010/main" val="72252825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smtClean="0"/>
              <a:t>	</a:t>
            </a:r>
            <a:r>
              <a:rPr lang="en-GB" sz="2800" b="1" smtClean="0"/>
              <a:t>Wrap-up </a:t>
            </a:r>
            <a:r>
              <a:rPr lang="en-GB" sz="2800" b="1" dirty="0" smtClean="0"/>
              <a:t>on tests </a:t>
            </a:r>
            <a:r>
              <a:rPr lang="en-GB" sz="2800" b="1" dirty="0"/>
              <a:t>on single </a:t>
            </a:r>
            <a:r>
              <a:rPr lang="en-GB" sz="2800" b="1" dirty="0" smtClean="0"/>
              <a:t>wires</a:t>
            </a:r>
            <a:endParaRPr lang="en-US" sz="2800" b="1" dirty="0"/>
          </a:p>
        </p:txBody>
      </p:sp>
      <p:pic>
        <p:nvPicPr>
          <p:cNvPr id="13" name="Image 4"/>
          <p:cNvPicPr>
            <a:picLocks noChangeAspect="1"/>
          </p:cNvPicPr>
          <p:nvPr/>
        </p:nvPicPr>
        <p:blipFill>
          <a:blip r:embed="rId3"/>
          <a:stretch>
            <a:fillRect/>
          </a:stretch>
        </p:blipFill>
        <p:spPr>
          <a:xfrm>
            <a:off x="8374747" y="1023319"/>
            <a:ext cx="3212506" cy="1549175"/>
          </a:xfrm>
          <a:prstGeom prst="rect">
            <a:avLst/>
          </a:prstGeom>
        </p:spPr>
      </p:pic>
      <p:sp>
        <p:nvSpPr>
          <p:cNvPr id="14" name="Rectangle 13"/>
          <p:cNvSpPr/>
          <p:nvPr/>
        </p:nvSpPr>
        <p:spPr>
          <a:xfrm>
            <a:off x="9183361" y="2572494"/>
            <a:ext cx="1595277"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Bagni, et al. SUST - 2022</a:t>
            </a:r>
            <a:endParaRPr lang="en-US" sz="900" dirty="0">
              <a:solidFill>
                <a:prstClr val="black">
                  <a:lumMod val="95000"/>
                  <a:lumOff val="5000"/>
                </a:prstClr>
              </a:solidFill>
              <a:latin typeface="LM Mono Prop Light 10" panose="00000500000000000000" pitchFamily="50" charset="0"/>
            </a:endParaRPr>
          </a:p>
        </p:txBody>
      </p:sp>
      <p:sp>
        <p:nvSpPr>
          <p:cNvPr id="30" name="Content Placeholder 2"/>
          <p:cNvSpPr txBox="1">
            <a:spLocks/>
          </p:cNvSpPr>
          <p:nvPr/>
        </p:nvSpPr>
        <p:spPr>
          <a:xfrm>
            <a:off x="701220" y="1180406"/>
            <a:ext cx="6784760"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Important information for magnet applications:</a:t>
            </a:r>
          </a:p>
          <a:p>
            <a:pPr algn="just" defTabSz="257169">
              <a:buClrTx/>
              <a:buSzTx/>
            </a:pPr>
            <a:endParaRPr lang="en-US" sz="400" u="sng"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As already shown by previously published models, the exponential scaling law is able to correctly describe the reduction in </a:t>
            </a:r>
            <a:r>
              <a:rPr lang="en-US" sz="1400" dirty="0" err="1" smtClean="0">
                <a:solidFill>
                  <a:srgbClr val="0D0D0D"/>
                </a:solidFill>
                <a:latin typeface="LM Mono Prop Light 10" panose="00000500000000000000" pitchFamily="50" charset="0"/>
              </a:rPr>
              <a:t>Ic</a:t>
            </a:r>
            <a:r>
              <a:rPr lang="en-US" sz="1400" dirty="0" smtClean="0">
                <a:solidFill>
                  <a:srgbClr val="0D0D0D"/>
                </a:solidFill>
                <a:latin typeface="LM Mono Prop Light 10" panose="00000500000000000000" pitchFamily="50" charset="0"/>
              </a:rPr>
              <a:t> due to applied transverse stresses as high as 200 MPa (for RRP).</a:t>
            </a:r>
          </a:p>
          <a:p>
            <a:pPr algn="ctr" defTabSz="257169">
              <a:buClrTx/>
              <a:buSzTx/>
            </a:pPr>
            <a:r>
              <a:rPr lang="en-US" sz="1400" i="1" u="sng" dirty="0">
                <a:solidFill>
                  <a:srgbClr val="0D0D0D"/>
                </a:solidFill>
                <a:latin typeface="LM Mono Prop Light 10" panose="00000500000000000000" pitchFamily="50" charset="0"/>
              </a:rPr>
              <a:t>I</a:t>
            </a:r>
            <a:r>
              <a:rPr lang="en-US" sz="1400" i="1" u="sng" dirty="0" smtClean="0">
                <a:solidFill>
                  <a:srgbClr val="0D0D0D"/>
                </a:solidFill>
                <a:latin typeface="LM Mono Prop Light 10" panose="00000500000000000000" pitchFamily="50" charset="0"/>
              </a:rPr>
              <a:t>ndication </a:t>
            </a:r>
            <a:r>
              <a:rPr lang="en-US" sz="1400" i="1" u="sng" dirty="0">
                <a:solidFill>
                  <a:srgbClr val="0D0D0D"/>
                </a:solidFill>
                <a:latin typeface="LM Mono Prop Light 10" panose="00000500000000000000" pitchFamily="50" charset="0"/>
              </a:rPr>
              <a:t>that the </a:t>
            </a:r>
            <a:r>
              <a:rPr lang="en-US" sz="1400" b="1" i="1" u="sng" dirty="0">
                <a:solidFill>
                  <a:srgbClr val="FF0000"/>
                </a:solidFill>
                <a:latin typeface="LM Mono Prop Light 10" panose="00000500000000000000" pitchFamily="50" charset="0"/>
              </a:rPr>
              <a:t>dominating</a:t>
            </a:r>
            <a:r>
              <a:rPr lang="en-US" sz="1400" i="1" u="sng" dirty="0">
                <a:solidFill>
                  <a:srgbClr val="0D0D0D"/>
                </a:solidFill>
                <a:latin typeface="LM Mono Prop Light 10" panose="00000500000000000000" pitchFamily="50" charset="0"/>
              </a:rPr>
              <a:t> </a:t>
            </a:r>
            <a:r>
              <a:rPr lang="en-US" sz="1400" b="1" i="1" u="sng" dirty="0">
                <a:solidFill>
                  <a:srgbClr val="FF0000"/>
                </a:solidFill>
                <a:latin typeface="LM Mono Prop Light 10" panose="00000500000000000000" pitchFamily="50" charset="0"/>
              </a:rPr>
              <a:t>mechanism</a:t>
            </a:r>
            <a:r>
              <a:rPr lang="en-US" sz="1400" i="1" u="sng" dirty="0">
                <a:solidFill>
                  <a:srgbClr val="0D0D0D"/>
                </a:solidFill>
                <a:latin typeface="LM Mono Prop Light 10" panose="00000500000000000000" pitchFamily="50" charset="0"/>
              </a:rPr>
              <a:t> is the strain effect on </a:t>
            </a:r>
            <a:r>
              <a:rPr lang="en-US" sz="1400" i="1" u="sng" dirty="0" smtClean="0">
                <a:solidFill>
                  <a:srgbClr val="0D0D0D"/>
                </a:solidFill>
                <a:latin typeface="LM Mono Prop Light 10" panose="00000500000000000000" pitchFamily="50" charset="0"/>
              </a:rPr>
              <a:t>the superconducting properties</a:t>
            </a:r>
          </a:p>
          <a:p>
            <a:pPr algn="ctr" defTabSz="257169">
              <a:buClrTx/>
              <a:buSzTx/>
            </a:pPr>
            <a:r>
              <a:rPr lang="en-US" sz="1400" b="1" u="sng" dirty="0" smtClean="0">
                <a:solidFill>
                  <a:srgbClr val="0D0D0D"/>
                </a:solidFill>
                <a:latin typeface="LM Mono Prop Light 10" panose="00000500000000000000" pitchFamily="50" charset="0"/>
              </a:rPr>
              <a:t>For </a:t>
            </a:r>
            <a:r>
              <a:rPr lang="en-US" sz="1400" b="1" u="sng" dirty="0">
                <a:solidFill>
                  <a:srgbClr val="0D0D0D"/>
                </a:solidFill>
                <a:latin typeface="LM Mono Prop Light 10" panose="00000500000000000000" pitchFamily="50" charset="0"/>
              </a:rPr>
              <a:t>this test </a:t>
            </a:r>
            <a:r>
              <a:rPr lang="en-US" sz="1400" b="1" u="sng" dirty="0" smtClean="0">
                <a:solidFill>
                  <a:srgbClr val="0D0D0D"/>
                </a:solidFill>
                <a:latin typeface="LM Mono Prop Light 10" panose="00000500000000000000" pitchFamily="50" charset="0"/>
              </a:rPr>
              <a:t>configuration (4-wall)</a:t>
            </a:r>
            <a:r>
              <a:rPr lang="en-US" sz="1400" dirty="0" smtClean="0">
                <a:solidFill>
                  <a:srgbClr val="0D0D0D"/>
                </a:solidFill>
                <a:latin typeface="LM Mono Prop Light 10" panose="00000500000000000000" pitchFamily="50" charset="0"/>
              </a:rPr>
              <a:t>!</a:t>
            </a:r>
          </a:p>
          <a:p>
            <a:pPr algn="ctr" defTabSz="257169">
              <a:buClrTx/>
              <a:buSzTx/>
            </a:pPr>
            <a:endParaRPr lang="en-US" sz="800" dirty="0">
              <a:solidFill>
                <a:srgbClr val="0D0D0D"/>
              </a:solidFill>
              <a:latin typeface="LM Mono Prop Light 10" panose="00000500000000000000" pitchFamily="50" charset="0"/>
            </a:endParaRPr>
          </a:p>
          <a:p>
            <a:pPr marL="285750" indent="-285750" algn="just" defTabSz="257169">
              <a:buClrTx/>
              <a:buSzTx/>
              <a:buFontTx/>
              <a:buChar char="-"/>
            </a:pPr>
            <a:r>
              <a:rPr lang="en-GB" sz="1400" dirty="0" smtClean="0">
                <a:solidFill>
                  <a:srgbClr val="0D0D0D"/>
                </a:solidFill>
                <a:latin typeface="LM Mono Prop Light 10" panose="00000500000000000000" pitchFamily="50" charset="0"/>
              </a:rPr>
              <a:t>Independent </a:t>
            </a:r>
            <a:r>
              <a:rPr lang="en-GB" sz="1400" dirty="0">
                <a:solidFill>
                  <a:srgbClr val="0D0D0D"/>
                </a:solidFill>
                <a:latin typeface="LM Mono Prop Light 10" panose="00000500000000000000" pitchFamily="50" charset="0"/>
              </a:rPr>
              <a:t>confirmation </a:t>
            </a:r>
            <a:r>
              <a:rPr lang="en-GB" sz="1400" dirty="0" smtClean="0">
                <a:solidFill>
                  <a:srgbClr val="0D0D0D"/>
                </a:solidFill>
                <a:latin typeface="LM Mono Prop Light 10" panose="00000500000000000000" pitchFamily="50" charset="0"/>
              </a:rPr>
              <a:t>on this behaviour is well-documented in literature: </a:t>
            </a:r>
          </a:p>
          <a:p>
            <a:pPr marL="1190983" lvl="1" indent="-285750" algn="just" defTabSz="257169">
              <a:buClrTx/>
              <a:buSzTx/>
              <a:buFont typeface="Wingdings" panose="05000000000000000000" pitchFamily="2" charset="2"/>
              <a:buChar char="§"/>
            </a:pPr>
            <a:r>
              <a:rPr lang="en-GB" sz="1300" dirty="0" smtClean="0">
                <a:solidFill>
                  <a:srgbClr val="0D0D0D"/>
                </a:solidFill>
                <a:latin typeface="LM Mono Prop Light 10" panose="00000500000000000000" pitchFamily="50" charset="0"/>
              </a:rPr>
              <a:t>Senatore et al. (Experimental Bc2 evolution with applied stress) [11]</a:t>
            </a:r>
          </a:p>
          <a:p>
            <a:pPr marL="1190983" lvl="1" indent="-285750" algn="just" defTabSz="257169">
              <a:buClrTx/>
              <a:buSzTx/>
              <a:buFont typeface="Wingdings" panose="05000000000000000000" pitchFamily="2" charset="2"/>
              <a:buChar char="§"/>
            </a:pPr>
            <a:r>
              <a:rPr lang="en-GB" sz="1300" dirty="0" smtClean="0">
                <a:solidFill>
                  <a:srgbClr val="0D0D0D"/>
                </a:solidFill>
                <a:latin typeface="LM Mono Prop Light 10" panose="00000500000000000000" pitchFamily="50" charset="0"/>
              </a:rPr>
              <a:t>Bagni et al. (</a:t>
            </a:r>
            <a:r>
              <a:rPr lang="en-US" sz="1300" dirty="0" smtClean="0">
                <a:solidFill>
                  <a:srgbClr val="0D0D0D"/>
                </a:solidFill>
                <a:latin typeface="LM Mono Prop Light 10" panose="00000500000000000000" pitchFamily="50" charset="0"/>
              </a:rPr>
              <a:t>Post-mortem inspection of C-WASP test samples) [8] – [10]</a:t>
            </a:r>
          </a:p>
          <a:p>
            <a:pPr marL="1190983" lvl="1" indent="-285750" algn="just" defTabSz="257169">
              <a:buClrTx/>
              <a:buSzTx/>
              <a:buFont typeface="Wingdings" panose="05000000000000000000" pitchFamily="2" charset="2"/>
              <a:buChar char="§"/>
            </a:pPr>
            <a:r>
              <a:rPr lang="en-US" sz="1300" dirty="0" smtClean="0">
                <a:solidFill>
                  <a:srgbClr val="0D0D0D"/>
                </a:solidFill>
                <a:latin typeface="LM Mono Prop Light 10" panose="00000500000000000000" pitchFamily="50" charset="0"/>
              </a:rPr>
              <a:t>Bordini, </a:t>
            </a:r>
            <a:r>
              <a:rPr lang="en-US" sz="1300" dirty="0" err="1" smtClean="0">
                <a:solidFill>
                  <a:srgbClr val="0D0D0D"/>
                </a:solidFill>
                <a:latin typeface="LM Mono Prop Light 10" panose="00000500000000000000" pitchFamily="50" charset="0"/>
              </a:rPr>
              <a:t>DeMarzi</a:t>
            </a:r>
            <a:r>
              <a:rPr lang="en-US" sz="1300" dirty="0" smtClean="0">
                <a:solidFill>
                  <a:srgbClr val="0D0D0D"/>
                </a:solidFill>
                <a:latin typeface="LM Mono Prop Light 10" panose="00000500000000000000" pitchFamily="50" charset="0"/>
              </a:rPr>
              <a:t> et al. (FRESCA tests on PIT </a:t>
            </a:r>
            <a:r>
              <a:rPr lang="en-US" sz="1300" b="1" dirty="0" smtClean="0">
                <a:solidFill>
                  <a:srgbClr val="0D0D0D"/>
                </a:solidFill>
                <a:latin typeface="LM Mono Prop Light 10" panose="00000500000000000000" pitchFamily="50" charset="0"/>
              </a:rPr>
              <a:t>cable)</a:t>
            </a:r>
            <a:r>
              <a:rPr lang="en-US" sz="1300" dirty="0" smtClean="0">
                <a:solidFill>
                  <a:srgbClr val="0D0D0D"/>
                </a:solidFill>
                <a:latin typeface="LM Mono Prop Light 10" panose="00000500000000000000" pitchFamily="50" charset="0"/>
              </a:rPr>
              <a:t> [12] – [14</a:t>
            </a:r>
            <a:r>
              <a:rPr lang="en-US" sz="1400" dirty="0" smtClean="0">
                <a:solidFill>
                  <a:srgbClr val="0D0D0D"/>
                </a:solidFill>
                <a:latin typeface="LM Mono Prop Light 10" panose="00000500000000000000" pitchFamily="50" charset="0"/>
              </a:rPr>
              <a:t>] </a:t>
            </a:r>
            <a:endParaRPr lang="en-US" sz="1200" dirty="0" smtClean="0">
              <a:solidFill>
                <a:srgbClr val="0D0D0D"/>
              </a:solidFill>
              <a:latin typeface="LM Mono Prop Light 10" panose="00000500000000000000" pitchFamily="50" charset="0"/>
            </a:endParaRPr>
          </a:p>
        </p:txBody>
      </p:sp>
      <p:grpSp>
        <p:nvGrpSpPr>
          <p:cNvPr id="16" name="Group 15"/>
          <p:cNvGrpSpPr/>
          <p:nvPr/>
        </p:nvGrpSpPr>
        <p:grpSpPr>
          <a:xfrm>
            <a:off x="1586623" y="4392157"/>
            <a:ext cx="4923392" cy="1285515"/>
            <a:chOff x="6851539" y="3055536"/>
            <a:chExt cx="4506536" cy="1285515"/>
          </a:xfrm>
        </p:grpSpPr>
        <p:sp>
          <p:nvSpPr>
            <p:cNvPr id="17" name="Rectangle 16"/>
            <p:cNvSpPr/>
            <p:nvPr/>
          </p:nvSpPr>
          <p:spPr>
            <a:xfrm>
              <a:off x="6930189" y="3055536"/>
              <a:ext cx="4427886" cy="1285515"/>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Content Placeholder 2"/>
            <p:cNvSpPr txBox="1">
              <a:spLocks/>
            </p:cNvSpPr>
            <p:nvPr/>
          </p:nvSpPr>
          <p:spPr>
            <a:xfrm>
              <a:off x="7629941" y="3234668"/>
              <a:ext cx="3657391"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257169">
                <a:buClrTx/>
                <a:buSzTx/>
              </a:pPr>
              <a:r>
                <a:rPr lang="en-US" sz="1400" dirty="0" smtClean="0">
                  <a:solidFill>
                    <a:prstClr val="black">
                      <a:lumMod val="95000"/>
                      <a:lumOff val="5000"/>
                    </a:prstClr>
                  </a:solidFill>
                  <a:latin typeface="LM Mono Prop Light 10" panose="00000500000000000000" pitchFamily="50" charset="0"/>
                </a:rPr>
                <a:t>Under certain boundary conditions, as the fully supported 4-wall C-WASP, the dominating mechanism governing the changes in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is the strain effect on superconducting properties.</a:t>
              </a:r>
            </a:p>
          </p:txBody>
        </p:sp>
        <p:pic>
          <p:nvPicPr>
            <p:cNvPr id="19" name="Picture 2" descr="Image result for attention"/>
            <p:cNvPicPr>
              <a:picLocks noChangeAspect="1" noChangeArrowheads="1"/>
            </p:cNvPicPr>
            <p:nvPr/>
          </p:nvPicPr>
          <p:blipFill>
            <a:blip r:embed="rId4"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6851539" y="3312089"/>
              <a:ext cx="778402" cy="446910"/>
            </a:xfrm>
            <a:prstGeom prst="rect">
              <a:avLst/>
            </a:prstGeom>
            <a:noFill/>
            <a:extLst>
              <a:ext uri="{909E8E84-426E-40DD-AFC4-6F175D3DCCD1}">
                <a14:hiddenFill xmlns:a14="http://schemas.microsoft.com/office/drawing/2010/main">
                  <a:solidFill>
                    <a:srgbClr val="FFFFFF"/>
                  </a:solidFill>
                </a14:hiddenFill>
              </a:ext>
            </a:extLst>
          </p:spPr>
        </p:pic>
      </p:grpSp>
      <p:pic>
        <p:nvPicPr>
          <p:cNvPr id="20" name="Picture 19"/>
          <p:cNvPicPr>
            <a:picLocks noChangeAspect="1"/>
          </p:cNvPicPr>
          <p:nvPr/>
        </p:nvPicPr>
        <p:blipFill>
          <a:blip r:embed="rId5"/>
          <a:stretch>
            <a:fillRect/>
          </a:stretch>
        </p:blipFill>
        <p:spPr>
          <a:xfrm>
            <a:off x="6955254" y="4918466"/>
            <a:ext cx="5077238" cy="788445"/>
          </a:xfrm>
          <a:prstGeom prst="rect">
            <a:avLst/>
          </a:prstGeom>
        </p:spPr>
      </p:pic>
      <p:pic>
        <p:nvPicPr>
          <p:cNvPr id="21" name="Picture 20"/>
          <p:cNvPicPr>
            <a:picLocks noChangeAspect="1"/>
          </p:cNvPicPr>
          <p:nvPr/>
        </p:nvPicPr>
        <p:blipFill>
          <a:blip r:embed="rId6"/>
          <a:stretch>
            <a:fillRect/>
          </a:stretch>
        </p:blipFill>
        <p:spPr>
          <a:xfrm>
            <a:off x="7476191" y="4155875"/>
            <a:ext cx="4035363" cy="590541"/>
          </a:xfrm>
          <a:prstGeom prst="rect">
            <a:avLst/>
          </a:prstGeom>
        </p:spPr>
      </p:pic>
      <p:grpSp>
        <p:nvGrpSpPr>
          <p:cNvPr id="31" name="Group 30"/>
          <p:cNvGrpSpPr/>
          <p:nvPr/>
        </p:nvGrpSpPr>
        <p:grpSpPr>
          <a:xfrm rot="20906387">
            <a:off x="7016672" y="4445596"/>
            <a:ext cx="4506536" cy="1095358"/>
            <a:chOff x="6851539" y="3055537"/>
            <a:chExt cx="4506536" cy="1095358"/>
          </a:xfrm>
        </p:grpSpPr>
        <p:sp>
          <p:nvSpPr>
            <p:cNvPr id="33" name="Rectangle 32"/>
            <p:cNvSpPr/>
            <p:nvPr/>
          </p:nvSpPr>
          <p:spPr>
            <a:xfrm>
              <a:off x="6930189" y="3055537"/>
              <a:ext cx="4427886" cy="109535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Content Placeholder 2"/>
            <p:cNvSpPr txBox="1">
              <a:spLocks/>
            </p:cNvSpPr>
            <p:nvPr/>
          </p:nvSpPr>
          <p:spPr>
            <a:xfrm>
              <a:off x="7703584" y="3153645"/>
              <a:ext cx="3411421"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257169">
                <a:buClrTx/>
                <a:buSzTx/>
              </a:pPr>
              <a:r>
                <a:rPr lang="en-US" sz="1400" dirty="0" smtClean="0">
                  <a:solidFill>
                    <a:prstClr val="black">
                      <a:lumMod val="95000"/>
                      <a:lumOff val="5000"/>
                    </a:prstClr>
                  </a:solidFill>
                  <a:latin typeface="LM Mono Prop Light 10" panose="00000500000000000000" pitchFamily="50" charset="0"/>
                </a:rPr>
                <a:t>On this regime, the fraction of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lost due to transverse loads (permanent and reversible) depends on the magnetic field at which the measurement is performed.</a:t>
              </a:r>
            </a:p>
          </p:txBody>
        </p:sp>
        <p:pic>
          <p:nvPicPr>
            <p:cNvPr id="34" name="Picture 2" descr="Image result for attention"/>
            <p:cNvPicPr>
              <a:picLocks noChangeAspect="1" noChangeArrowheads="1"/>
            </p:cNvPicPr>
            <p:nvPr/>
          </p:nvPicPr>
          <p:blipFill>
            <a:blip r:embed="rId4"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6851539" y="3312089"/>
              <a:ext cx="778402" cy="446910"/>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3"/>
          <p:cNvGrpSpPr/>
          <p:nvPr/>
        </p:nvGrpSpPr>
        <p:grpSpPr>
          <a:xfrm>
            <a:off x="1586623" y="4490515"/>
            <a:ext cx="4923392" cy="1095358"/>
            <a:chOff x="6851539" y="3055537"/>
            <a:chExt cx="4506536" cy="1095358"/>
          </a:xfrm>
        </p:grpSpPr>
        <p:sp>
          <p:nvSpPr>
            <p:cNvPr id="25" name="Rectangle 24"/>
            <p:cNvSpPr/>
            <p:nvPr/>
          </p:nvSpPr>
          <p:spPr>
            <a:xfrm>
              <a:off x="6930189" y="3055537"/>
              <a:ext cx="4427886" cy="109535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Content Placeholder 2"/>
            <p:cNvSpPr txBox="1">
              <a:spLocks/>
            </p:cNvSpPr>
            <p:nvPr/>
          </p:nvSpPr>
          <p:spPr>
            <a:xfrm>
              <a:off x="7515556" y="3153643"/>
              <a:ext cx="3678418"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The behavior can be successfully reproduced using the scaling law (already shown). This time, also with a simplified strand representation!</a:t>
              </a:r>
            </a:p>
          </p:txBody>
        </p:sp>
        <p:pic>
          <p:nvPicPr>
            <p:cNvPr id="27" name="Picture 2" descr="Image result for attention"/>
            <p:cNvPicPr>
              <a:picLocks noChangeAspect="1" noChangeArrowheads="1"/>
            </p:cNvPicPr>
            <p:nvPr/>
          </p:nvPicPr>
          <p:blipFill>
            <a:blip r:embed="rId4"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6851539" y="3312089"/>
              <a:ext cx="778402" cy="44691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982207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smtClean="0"/>
              <a:t>	</a:t>
            </a:r>
            <a:r>
              <a:rPr lang="en-GB" sz="2800" b="1" dirty="0" smtClean="0"/>
              <a:t>A quick note before going to the magnet scale…</a:t>
            </a:r>
            <a:endParaRPr lang="en-US" sz="2800" b="1" dirty="0"/>
          </a:p>
        </p:txBody>
      </p:sp>
      <p:pic>
        <p:nvPicPr>
          <p:cNvPr id="24" name="Picture 23"/>
          <p:cNvPicPr>
            <a:picLocks noChangeAspect="1"/>
          </p:cNvPicPr>
          <p:nvPr/>
        </p:nvPicPr>
        <p:blipFill>
          <a:blip r:embed="rId3"/>
          <a:stretch>
            <a:fillRect/>
          </a:stretch>
        </p:blipFill>
        <p:spPr>
          <a:xfrm>
            <a:off x="1626587" y="1403906"/>
            <a:ext cx="5334000" cy="4000500"/>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rcRect l="10096" t="1173" r="8965" b="11782"/>
          <a:stretch>
            <a:fillRect/>
          </a:stretch>
        </p:blipFill>
        <p:spPr>
          <a:xfrm>
            <a:off x="5484436" y="1812604"/>
            <a:ext cx="602457" cy="485116"/>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
        <p:nvSpPr>
          <p:cNvPr id="2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2449807" y="1793552"/>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920899" y="1065983"/>
            <a:ext cx="474537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(HL-LHC MQXF quadrupole)</a:t>
            </a:r>
            <a:endParaRPr lang="en-GB" altLang="fr-FR" sz="1400" b="1" i="1" dirty="0">
              <a:solidFill>
                <a:srgbClr val="00B050"/>
              </a:solidFill>
              <a:latin typeface="LM Mono Prop Light 10" panose="00000500000000000000" pitchFamily="50" charset="0"/>
            </a:endParaRPr>
          </a:p>
        </p:txBody>
      </p:sp>
      <p:grpSp>
        <p:nvGrpSpPr>
          <p:cNvPr id="9" name="Group 8"/>
          <p:cNvGrpSpPr/>
          <p:nvPr/>
        </p:nvGrpSpPr>
        <p:grpSpPr>
          <a:xfrm>
            <a:off x="7030069" y="3404156"/>
            <a:ext cx="4557093" cy="1145397"/>
            <a:chOff x="6851539" y="3055537"/>
            <a:chExt cx="4227867" cy="1145397"/>
          </a:xfrm>
        </p:grpSpPr>
        <p:sp>
          <p:nvSpPr>
            <p:cNvPr id="10" name="Rectangle 9"/>
            <p:cNvSpPr/>
            <p:nvPr/>
          </p:nvSpPr>
          <p:spPr>
            <a:xfrm>
              <a:off x="6930189" y="3055537"/>
              <a:ext cx="4149217" cy="1095358"/>
            </a:xfrm>
            <a:prstGeom prst="rect">
              <a:avLst/>
            </a:prstGeom>
            <a:solidFill>
              <a:schemeClr val="bg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Content Placeholder 2"/>
            <p:cNvSpPr txBox="1">
              <a:spLocks/>
            </p:cNvSpPr>
            <p:nvPr/>
          </p:nvSpPr>
          <p:spPr>
            <a:xfrm>
              <a:off x="7572749" y="3238408"/>
              <a:ext cx="3310659"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Wires can have different initial axial strain (from mounting).</a:t>
              </a:r>
            </a:p>
            <a:p>
              <a:pPr marL="285750"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Conventional 5% limit is set at 19 T!</a:t>
              </a:r>
            </a:p>
          </p:txBody>
        </p:sp>
        <p:pic>
          <p:nvPicPr>
            <p:cNvPr id="13" name="Picture 2" descr="Image result for attention"/>
            <p:cNvPicPr>
              <a:picLocks noChangeAspect="1" noChangeArrowheads="1"/>
            </p:cNvPicPr>
            <p:nvPr/>
          </p:nvPicPr>
          <p:blipFill>
            <a:blip r:embed="rId5" cstate="print">
              <a:clrChange>
                <a:clrFrom>
                  <a:srgbClr val="FCFEFC"/>
                </a:clrFrom>
                <a:clrTo>
                  <a:srgbClr val="FCFEFC">
                    <a:alpha val="0"/>
                  </a:srgbClr>
                </a:clrTo>
              </a:clrChange>
              <a:extLst>
                <a:ext uri="{28A0092B-C50C-407E-A947-70E740481C1C}">
                  <a14:useLocalDpi xmlns:a14="http://schemas.microsoft.com/office/drawing/2010/main" val="0"/>
                </a:ext>
              </a:extLst>
            </a:blip>
            <a:srcRect/>
            <a:stretch>
              <a:fillRect/>
            </a:stretch>
          </p:blipFill>
          <p:spPr bwMode="auto">
            <a:xfrm>
              <a:off x="6851539" y="3312089"/>
              <a:ext cx="778402" cy="446910"/>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Content Placeholder 2"/>
          <p:cNvSpPr txBox="1">
            <a:spLocks/>
          </p:cNvSpPr>
          <p:nvPr/>
        </p:nvSpPr>
        <p:spPr>
          <a:xfrm>
            <a:off x="6812820" y="2104494"/>
            <a:ext cx="5076365" cy="117138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300" dirty="0" smtClean="0">
                <a:solidFill>
                  <a:prstClr val="black">
                    <a:lumMod val="95000"/>
                    <a:lumOff val="5000"/>
                  </a:prstClr>
                </a:solidFill>
                <a:latin typeface="LM Mono Prop Light 10" panose="00000500000000000000" pitchFamily="50" charset="0"/>
              </a:rPr>
              <a:t>This type of plot from the C-WASP experiment provides very useful information to compare the electro-mechanical response of different wires (same test conditions, 19 T).</a:t>
            </a:r>
          </a:p>
          <a:p>
            <a:pPr algn="ctr" defTabSz="257169">
              <a:buClrTx/>
              <a:buSzTx/>
            </a:pPr>
            <a:r>
              <a:rPr lang="en-US" sz="1300" dirty="0" smtClean="0">
                <a:solidFill>
                  <a:prstClr val="black">
                    <a:lumMod val="95000"/>
                    <a:lumOff val="5000"/>
                  </a:prstClr>
                </a:solidFill>
                <a:latin typeface="LM Mono Prop Light 10" panose="00000500000000000000" pitchFamily="50" charset="0"/>
                <a:cs typeface="Arial" panose="020B0604020202020204" pitchFamily="34" charset="0"/>
              </a:rPr>
              <a:t>Nevertheless, cautious interpretation of the results is needed for magnet applications: </a:t>
            </a:r>
          </a:p>
        </p:txBody>
      </p:sp>
    </p:spTree>
    <p:extLst>
      <p:ext uri="{BB962C8B-B14F-4D97-AF65-F5344CB8AC3E}">
        <p14:creationId xmlns:p14="http://schemas.microsoft.com/office/powerpoint/2010/main" val="3073522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a:blip r:embed="rId3"/>
          <a:stretch>
            <a:fillRect/>
          </a:stretch>
        </p:blipFill>
        <p:spPr>
          <a:xfrm>
            <a:off x="1503567" y="1487432"/>
            <a:ext cx="5334000" cy="4000500"/>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rcRect l="10096" t="1173" r="8965" b="11782"/>
          <a:stretch>
            <a:fillRect/>
          </a:stretch>
        </p:blipFill>
        <p:spPr>
          <a:xfrm>
            <a:off x="5572159" y="1841621"/>
            <a:ext cx="602457" cy="485116"/>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
        <p:nvSpPr>
          <p:cNvPr id="2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2508033" y="3050987"/>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pic>
        <p:nvPicPr>
          <p:cNvPr id="40" name="Picture 39"/>
          <p:cNvPicPr>
            <a:picLocks noChangeAspect="1"/>
          </p:cNvPicPr>
          <p:nvPr/>
        </p:nvPicPr>
        <p:blipFill>
          <a:blip r:embed="rId5"/>
          <a:stretch>
            <a:fillRect/>
          </a:stretch>
        </p:blipFill>
        <p:spPr>
          <a:xfrm>
            <a:off x="8061198" y="3538534"/>
            <a:ext cx="3360000" cy="2520000"/>
          </a:xfrm>
          <a:prstGeom prst="rect">
            <a:avLst/>
          </a:prstGeom>
        </p:spPr>
      </p:pic>
      <p:pic>
        <p:nvPicPr>
          <p:cNvPr id="41" name="Picture 40"/>
          <p:cNvPicPr>
            <a:picLocks noChangeAspect="1"/>
          </p:cNvPicPr>
          <p:nvPr/>
        </p:nvPicPr>
        <p:blipFill>
          <a:blip r:embed="rId6"/>
          <a:stretch>
            <a:fillRect/>
          </a:stretch>
        </p:blipFill>
        <p:spPr>
          <a:xfrm>
            <a:off x="8057178" y="905818"/>
            <a:ext cx="3360000" cy="2520000"/>
          </a:xfrm>
          <a:prstGeom prst="rect">
            <a:avLst/>
          </a:prstGeom>
        </p:spPr>
      </p:pic>
      <p:sp>
        <p:nvSpPr>
          <p:cNvPr id="42" name="TextBox 41"/>
          <p:cNvSpPr txBox="1"/>
          <p:nvPr/>
        </p:nvSpPr>
        <p:spPr>
          <a:xfrm>
            <a:off x="8627083" y="714010"/>
            <a:ext cx="2345445" cy="307777"/>
          </a:xfrm>
          <a:prstGeom prst="rect">
            <a:avLst/>
          </a:prstGeom>
          <a:noFill/>
        </p:spPr>
        <p:txBody>
          <a:bodyPr wrap="square" rtlCol="0">
            <a:spAutoFit/>
          </a:bodyPr>
          <a:lstStyle/>
          <a:p>
            <a:pPr algn="ctr"/>
            <a:r>
              <a:rPr lang="en-US" sz="1400" dirty="0" smtClean="0">
                <a:solidFill>
                  <a:prstClr val="black"/>
                </a:solidFill>
                <a:latin typeface="Century Schoolbook" panose="02040604050505020304" pitchFamily="18" charset="0"/>
              </a:rPr>
              <a:t>Rolled – Axial WASP</a:t>
            </a:r>
            <a:endParaRPr lang="en-GB" sz="1400" dirty="0">
              <a:solidFill>
                <a:prstClr val="black"/>
              </a:solidFill>
              <a:latin typeface="Century Schoolbook" panose="02040604050505020304" pitchFamily="18" charset="0"/>
            </a:endParaRPr>
          </a:p>
        </p:txBody>
      </p:sp>
      <p:pic>
        <p:nvPicPr>
          <p:cNvPr id="43" name="Picture 42"/>
          <p:cNvPicPr>
            <a:picLocks noChangeAspect="1"/>
          </p:cNvPicPr>
          <p:nvPr/>
        </p:nvPicPr>
        <p:blipFill rotWithShape="1">
          <a:blip r:embed="rId7" cstate="print">
            <a:extLst>
              <a:ext uri="{28A0092B-C50C-407E-A947-70E740481C1C}">
                <a14:useLocalDpi xmlns:a14="http://schemas.microsoft.com/office/drawing/2010/main" val="0"/>
              </a:ext>
            </a:extLst>
          </a:blip>
          <a:srcRect l="-31863"/>
          <a:stretch/>
        </p:blipFill>
        <p:spPr>
          <a:xfrm>
            <a:off x="9979359" y="1867444"/>
            <a:ext cx="1015326" cy="1122208"/>
          </a:xfrm>
          <a:prstGeom prst="rect">
            <a:avLst/>
          </a:prstGeom>
        </p:spPr>
      </p:pic>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rcRect l="10096" t="1173" r="8965" b="11782"/>
          <a:stretch>
            <a:fillRect/>
          </a:stretch>
        </p:blipFill>
        <p:spPr>
          <a:xfrm>
            <a:off x="8627083" y="1400837"/>
            <a:ext cx="447078" cy="360000"/>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rcRect l="10096" t="1173" r="8965" b="11782"/>
          <a:stretch>
            <a:fillRect/>
          </a:stretch>
        </p:blipFill>
        <p:spPr>
          <a:xfrm>
            <a:off x="8680908" y="3846215"/>
            <a:ext cx="447078" cy="360000"/>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
        <p:nvSpPr>
          <p:cNvPr id="46" name="Rectangle 45"/>
          <p:cNvSpPr/>
          <p:nvPr/>
        </p:nvSpPr>
        <p:spPr>
          <a:xfrm>
            <a:off x="9309182" y="1613002"/>
            <a:ext cx="351795" cy="906780"/>
          </a:xfrm>
          <a:prstGeom prst="rect">
            <a:avLst/>
          </a:prstGeom>
          <a:noFill/>
          <a:ln>
            <a:solidFill>
              <a:srgbClr val="0D0D0D"/>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 name="Straight Arrow Connector 3"/>
          <p:cNvCxnSpPr/>
          <p:nvPr/>
        </p:nvCxnSpPr>
        <p:spPr>
          <a:xfrm flipH="1">
            <a:off x="2388792" y="1189058"/>
            <a:ext cx="953728" cy="80613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47" name="Content Placeholder 2"/>
          <p:cNvSpPr txBox="1">
            <a:spLocks/>
          </p:cNvSpPr>
          <p:nvPr/>
        </p:nvSpPr>
        <p:spPr>
          <a:xfrm>
            <a:off x="3418153" y="928662"/>
            <a:ext cx="4064952"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dirty="0" smtClean="0">
                <a:solidFill>
                  <a:prstClr val="black">
                    <a:lumMod val="95000"/>
                    <a:lumOff val="5000"/>
                  </a:prstClr>
                </a:solidFill>
                <a:latin typeface="LM Mono Prop Light 10" panose="00000500000000000000" pitchFamily="50" charset="0"/>
              </a:rPr>
              <a:t>Different initial axial strain (from mounting).</a:t>
            </a:r>
          </a:p>
        </p:txBody>
      </p:sp>
      <p:cxnSp>
        <p:nvCxnSpPr>
          <p:cNvPr id="7" name="Straight Arrow Connector 6"/>
          <p:cNvCxnSpPr/>
          <p:nvPr/>
        </p:nvCxnSpPr>
        <p:spPr>
          <a:xfrm>
            <a:off x="2256969" y="2064515"/>
            <a:ext cx="0" cy="323631"/>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17" name="Title 1"/>
          <p:cNvSpPr>
            <a:spLocks noGrp="1"/>
          </p:cNvSpPr>
          <p:nvPr>
            <p:ph type="title"/>
          </p:nvPr>
        </p:nvSpPr>
        <p:spPr>
          <a:xfrm>
            <a:off x="0" y="181540"/>
            <a:ext cx="12192000" cy="630000"/>
          </a:xfrm>
        </p:spPr>
        <p:txBody>
          <a:bodyPr>
            <a:normAutofit/>
          </a:bodyPr>
          <a:lstStyle/>
          <a:p>
            <a:r>
              <a:rPr lang="en-US" sz="2800" dirty="0" smtClean="0"/>
              <a:t>	</a:t>
            </a:r>
            <a:r>
              <a:rPr lang="en-GB" sz="2800" b="1" dirty="0" smtClean="0"/>
              <a:t>A quick </a:t>
            </a:r>
            <a:r>
              <a:rPr lang="en-GB" sz="2800" b="1" dirty="0"/>
              <a:t>note </a:t>
            </a:r>
            <a:r>
              <a:rPr lang="en-GB" sz="2800" b="1" dirty="0" smtClean="0"/>
              <a:t>before going to the magnet scale…</a:t>
            </a:r>
            <a:endParaRPr lang="en-US" sz="2800" b="1" dirty="0"/>
          </a:p>
        </p:txBody>
      </p:sp>
      <p:sp>
        <p:nvSpPr>
          <p:cNvPr id="1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371159" y="5534344"/>
            <a:ext cx="59552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(HL-LHC MQXF quadrupole)</a:t>
            </a:r>
            <a:endParaRPr lang="en-GB" altLang="fr-FR" sz="1400" b="1" i="1" dirty="0">
              <a:solidFill>
                <a:srgbClr val="00B050"/>
              </a:solidFill>
              <a:latin typeface="LM Mono Prop Light 10" panose="00000500000000000000" pitchFamily="50" charset="0"/>
            </a:endParaRPr>
          </a:p>
        </p:txBody>
      </p:sp>
    </p:spTree>
    <p:extLst>
      <p:ext uri="{BB962C8B-B14F-4D97-AF65-F5344CB8AC3E}">
        <p14:creationId xmlns:p14="http://schemas.microsoft.com/office/powerpoint/2010/main" val="11980336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279701" y="2384539"/>
            <a:ext cx="4201694" cy="2088922"/>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accent1">
                    <a:lumMod val="10000"/>
                  </a:schemeClr>
                </a:solidFill>
                <a:latin typeface="LM Mono Prop Light 10" panose="00000500000000000000" pitchFamily="50" charset="0"/>
              </a:rPr>
              <a:t>Introduction / motivation</a:t>
            </a:r>
          </a:p>
          <a:p>
            <a:pPr marL="342900" indent="-342900" defTabSz="457200">
              <a:buClrTx/>
              <a:buSzTx/>
              <a:buFont typeface="Wingdings" panose="05000000000000000000" pitchFamily="2" charset="2"/>
              <a:buChar char="§"/>
            </a:pPr>
            <a:r>
              <a:rPr lang="en-US" dirty="0" smtClean="0">
                <a:solidFill>
                  <a:schemeClr val="accent1">
                    <a:lumMod val="10000"/>
                  </a:schemeClr>
                </a:solidFill>
                <a:latin typeface="LM Mono Prop Light 10" panose="00000500000000000000" pitchFamily="50" charset="0"/>
              </a:rPr>
              <a:t>Methodology</a:t>
            </a:r>
            <a:endParaRPr lang="en-US"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accent1">
                    <a:lumMod val="10000"/>
                  </a:schemeClr>
                </a:solidFill>
                <a:latin typeface="LM Mono Prop Light 10" panose="00000500000000000000" pitchFamily="50" charset="0"/>
              </a:rPr>
              <a:t>Results at the strand level</a:t>
            </a:r>
          </a:p>
          <a:p>
            <a:pPr marL="342900" indent="-342900" defTabSz="457200">
              <a:buClrTx/>
              <a:buSzTx/>
              <a:buFont typeface="Wingdings" panose="05000000000000000000" pitchFamily="2" charset="2"/>
              <a:buChar char="§"/>
            </a:pPr>
            <a:r>
              <a:rPr lang="en-US" dirty="0" smtClean="0">
                <a:solidFill>
                  <a:schemeClr val="accent1">
                    <a:lumMod val="10000"/>
                  </a:schemeClr>
                </a:solidFill>
                <a:latin typeface="LM Mono Prop Light 10" panose="00000500000000000000" pitchFamily="50" charset="0"/>
              </a:rPr>
              <a:t>Results at the magnet level</a:t>
            </a:r>
          </a:p>
          <a:p>
            <a:pPr marL="342900" indent="-342900" defTabSz="457200">
              <a:buClrTx/>
              <a:buSzTx/>
              <a:buFont typeface="Wingdings" panose="05000000000000000000" pitchFamily="2" charset="2"/>
              <a:buChar char="§"/>
            </a:pPr>
            <a:r>
              <a:rPr lang="en-US" dirty="0" smtClean="0">
                <a:solidFill>
                  <a:schemeClr val="accent1">
                    <a:lumMod val="10000"/>
                  </a:schemeClr>
                </a:solidFill>
                <a:latin typeface="LM Mono Prop Light 10" panose="00000500000000000000" pitchFamily="50" charset="0"/>
              </a:rPr>
              <a:t>Conclusions</a:t>
            </a:r>
            <a:endParaRPr lang="en-US"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smtClean="0">
                <a:solidFill>
                  <a:schemeClr val="bg1"/>
                </a:solidFill>
              </a:rPr>
              <a:t>Outline</a:t>
            </a:r>
            <a:endParaRPr lang="en-US" sz="2800" b="1" dirty="0">
              <a:solidFill>
                <a:schemeClr val="bg1"/>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26676" r="3237" b="16550"/>
          <a:stretch/>
        </p:blipFill>
        <p:spPr>
          <a:xfrm>
            <a:off x="386961" y="2424852"/>
            <a:ext cx="5050948" cy="1852237"/>
          </a:xfrm>
          <a:prstGeom prst="rect">
            <a:avLst/>
          </a:prstGeom>
          <a:effectLst>
            <a:softEdge rad="76200"/>
          </a:effectLst>
        </p:spPr>
      </p:pic>
      <p:sp>
        <p:nvSpPr>
          <p:cNvPr id="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27851" y="4277089"/>
            <a:ext cx="47691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3D rendered view of a MQXF short model magnet, whose analysis is treated in the slides.</a:t>
            </a:r>
            <a:endParaRPr lang="en-GB" altLang="fr-FR" sz="900" dirty="0">
              <a:solidFill>
                <a:schemeClr val="bg1"/>
              </a:solidFill>
              <a:latin typeface="LM Mono Prop Light 10" panose="00000500000000000000" pitchFamily="50" charset="0"/>
            </a:endParaRPr>
          </a:p>
        </p:txBody>
      </p:sp>
    </p:spTree>
    <p:extLst>
      <p:ext uri="{BB962C8B-B14F-4D97-AF65-F5344CB8AC3E}">
        <p14:creationId xmlns:p14="http://schemas.microsoft.com/office/powerpoint/2010/main" val="23514661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041490" y="1340259"/>
            <a:ext cx="5334000" cy="4000500"/>
          </a:xfrm>
          <a:prstGeom prst="rect">
            <a:avLst/>
          </a:prstGeom>
        </p:spPr>
      </p:pic>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009085" y="3078899"/>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18" name="Content Placeholder 2"/>
          <p:cNvSpPr txBox="1">
            <a:spLocks/>
          </p:cNvSpPr>
          <p:nvPr/>
        </p:nvSpPr>
        <p:spPr>
          <a:xfrm>
            <a:off x="1993244" y="2859246"/>
            <a:ext cx="2647582"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It can be reasonably well reproduced with our simple 2D model (changing the initial axial strain)</a:t>
            </a:r>
          </a:p>
        </p:txBody>
      </p:sp>
      <p:sp>
        <p:nvSpPr>
          <p:cNvPr id="7" name="Title 1"/>
          <p:cNvSpPr txBox="1">
            <a:spLocks/>
          </p:cNvSpPr>
          <p:nvPr/>
        </p:nvSpPr>
        <p:spPr>
          <a:xfrm>
            <a:off x="0" y="181540"/>
            <a:ext cx="12192000"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r>
              <a:rPr lang="en-US" sz="2800" dirty="0" smtClean="0"/>
              <a:t>	</a:t>
            </a:r>
            <a:r>
              <a:rPr lang="en-GB" sz="2800" b="1" dirty="0" smtClean="0"/>
              <a:t>A quick </a:t>
            </a:r>
            <a:r>
              <a:rPr lang="en-GB" sz="2800" b="1" dirty="0"/>
              <a:t>note</a:t>
            </a:r>
            <a:r>
              <a:rPr lang="en-GB" sz="2800" b="1" dirty="0" smtClean="0"/>
              <a:t> before going to the magnet scale…</a:t>
            </a:r>
            <a:endParaRPr lang="en-US" sz="2800" b="1" dirty="0"/>
          </a:p>
        </p:txBody>
      </p:sp>
      <p:sp>
        <p:nvSpPr>
          <p:cNvPr id="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730845" y="5561701"/>
            <a:ext cx="59552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(HL-LHC MQXF quadrupole)</a:t>
            </a:r>
            <a:endParaRPr lang="en-GB" altLang="fr-FR" sz="1400" b="1" i="1" dirty="0">
              <a:solidFill>
                <a:srgbClr val="00B050"/>
              </a:solidFill>
              <a:latin typeface="LM Mono Prop Light 10" panose="00000500000000000000" pitchFamily="50" charset="0"/>
            </a:endParaRPr>
          </a:p>
        </p:txBody>
      </p:sp>
    </p:spTree>
    <p:extLst>
      <p:ext uri="{BB962C8B-B14F-4D97-AF65-F5344CB8AC3E}">
        <p14:creationId xmlns:p14="http://schemas.microsoft.com/office/powerpoint/2010/main" val="38527809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70861" y="1487744"/>
            <a:ext cx="5334000" cy="4000500"/>
          </a:xfrm>
          <a:prstGeom prst="rect">
            <a:avLst/>
          </a:prstGeom>
        </p:spPr>
      </p:pic>
      <p:pic>
        <p:nvPicPr>
          <p:cNvPr id="25" name="Picture 24"/>
          <p:cNvPicPr>
            <a:picLocks noChangeAspect="1"/>
          </p:cNvPicPr>
          <p:nvPr/>
        </p:nvPicPr>
        <p:blipFill>
          <a:blip r:embed="rId4" cstate="print">
            <a:extLst>
              <a:ext uri="{28A0092B-C50C-407E-A947-70E740481C1C}">
                <a14:useLocalDpi xmlns:a14="http://schemas.microsoft.com/office/drawing/2010/main" val="0"/>
              </a:ext>
            </a:extLst>
          </a:blip>
          <a:srcRect l="10096" t="1173" r="8965" b="11782"/>
          <a:stretch>
            <a:fillRect/>
          </a:stretch>
        </p:blipFill>
        <p:spPr>
          <a:xfrm>
            <a:off x="4865003" y="1843484"/>
            <a:ext cx="602457" cy="485116"/>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
        <p:nvSpPr>
          <p:cNvPr id="2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830375" y="3622352"/>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9" name="Content Placeholder 2"/>
          <p:cNvSpPr txBox="1">
            <a:spLocks/>
          </p:cNvSpPr>
          <p:nvPr/>
        </p:nvSpPr>
        <p:spPr>
          <a:xfrm>
            <a:off x="1107540" y="1006481"/>
            <a:ext cx="9865259"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prstClr val="black">
                    <a:lumMod val="95000"/>
                    <a:lumOff val="5000"/>
                  </a:prstClr>
                </a:solidFill>
                <a:latin typeface="LM Mono Prop Light 10" panose="00000500000000000000" pitchFamily="50" charset="0"/>
              </a:rPr>
              <a:t>Let’s focus on the wire with no axial pre-tension and check the impact of the magnetic field dependency</a:t>
            </a:r>
          </a:p>
        </p:txBody>
      </p:sp>
      <p:graphicFrame>
        <p:nvGraphicFramePr>
          <p:cNvPr id="14" name="Chart 13">
            <a:extLst>
              <a:ext uri="{FF2B5EF4-FFF2-40B4-BE49-F238E27FC236}">
                <a16:creationId xmlns:a16="http://schemas.microsoft.com/office/drawing/2014/main" id="{00000000-0008-0000-0800-000004000000}"/>
              </a:ext>
            </a:extLst>
          </p:cNvPr>
          <p:cNvGraphicFramePr>
            <a:graphicFrameLocks/>
          </p:cNvGraphicFramePr>
          <p:nvPr>
            <p:extLst>
              <p:ext uri="{D42A27DB-BD31-4B8C-83A1-F6EECF244321}">
                <p14:modId xmlns:p14="http://schemas.microsoft.com/office/powerpoint/2010/main" val="1979014584"/>
              </p:ext>
            </p:extLst>
          </p:nvPr>
        </p:nvGraphicFramePr>
        <p:xfrm>
          <a:off x="7013174" y="2096242"/>
          <a:ext cx="4536000" cy="3250800"/>
        </p:xfrm>
        <a:graphic>
          <a:graphicData uri="http://schemas.openxmlformats.org/drawingml/2006/chart">
            <c:chart xmlns:c="http://schemas.openxmlformats.org/drawingml/2006/chart" xmlns:r="http://schemas.openxmlformats.org/officeDocument/2006/relationships" r:id="rId5"/>
          </a:graphicData>
        </a:graphic>
      </p:graphicFrame>
      <p:cxnSp>
        <p:nvCxnSpPr>
          <p:cNvPr id="16" name="Straight Arrow Connector 15"/>
          <p:cNvCxnSpPr/>
          <p:nvPr/>
        </p:nvCxnSpPr>
        <p:spPr>
          <a:xfrm flipV="1">
            <a:off x="4865003" y="3251200"/>
            <a:ext cx="2148171" cy="25415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1" name="Title 1"/>
          <p:cNvSpPr>
            <a:spLocks noGrp="1"/>
          </p:cNvSpPr>
          <p:nvPr>
            <p:ph type="title"/>
          </p:nvPr>
        </p:nvSpPr>
        <p:spPr>
          <a:xfrm>
            <a:off x="0" y="181540"/>
            <a:ext cx="12192000" cy="630000"/>
          </a:xfrm>
        </p:spPr>
        <p:txBody>
          <a:bodyPr>
            <a:normAutofit/>
          </a:bodyPr>
          <a:lstStyle/>
          <a:p>
            <a:r>
              <a:rPr lang="en-US" sz="2800" dirty="0" smtClean="0"/>
              <a:t>	</a:t>
            </a:r>
            <a:r>
              <a:rPr lang="en-GB" sz="2800" b="1" dirty="0" smtClean="0"/>
              <a:t>A quick note before going to the magnet scale…</a:t>
            </a:r>
            <a:endParaRPr lang="en-US" sz="2800" b="1" dirty="0"/>
          </a:p>
        </p:txBody>
      </p:sp>
      <p:sp>
        <p:nvSpPr>
          <p:cNvPr id="1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2929138" y="5815618"/>
            <a:ext cx="59552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(HL-LHC MQXF quadrupole)</a:t>
            </a:r>
            <a:endParaRPr lang="en-GB" altLang="fr-FR" sz="1400" b="1" i="1" dirty="0">
              <a:solidFill>
                <a:srgbClr val="00B050"/>
              </a:solidFill>
              <a:latin typeface="LM Mono Prop Light 10" panose="00000500000000000000" pitchFamily="50" charset="0"/>
            </a:endParaRPr>
          </a:p>
        </p:txBody>
      </p:sp>
      <p:sp>
        <p:nvSpPr>
          <p:cNvPr id="12" name="Rectangle 11"/>
          <p:cNvSpPr/>
          <p:nvPr/>
        </p:nvSpPr>
        <p:spPr>
          <a:xfrm rot="21265177">
            <a:off x="5597729" y="3074727"/>
            <a:ext cx="1506885" cy="230832"/>
          </a:xfrm>
          <a:prstGeom prst="rect">
            <a:avLst/>
          </a:prstGeom>
        </p:spPr>
        <p:txBody>
          <a:bodyPr wrap="square">
            <a:spAutoFit/>
          </a:bodyPr>
          <a:lstStyle/>
          <a:p>
            <a:pPr algn="ctr" fontAlgn="auto">
              <a:spcBef>
                <a:spcPts val="0"/>
              </a:spcBef>
              <a:spcAft>
                <a:spcPts val="0"/>
              </a:spcAft>
              <a:defRPr/>
            </a:pPr>
            <a:r>
              <a:rPr lang="en-GB" sz="900" dirty="0" smtClean="0">
                <a:solidFill>
                  <a:prstClr val="black">
                    <a:lumMod val="95000"/>
                    <a:lumOff val="5000"/>
                  </a:prstClr>
                </a:solidFill>
                <a:latin typeface="LM Mono Prop Light 10" panose="00000500000000000000" pitchFamily="50" charset="0"/>
              </a:rPr>
              <a:t>Field dependency</a:t>
            </a:r>
            <a:endParaRPr lang="en-US" sz="900" b="1"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2255686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70861" y="1487744"/>
            <a:ext cx="5334000" cy="4000500"/>
          </a:xfrm>
          <a:prstGeom prst="rect">
            <a:avLst/>
          </a:prstGeom>
        </p:spPr>
      </p:pic>
      <p:graphicFrame>
        <p:nvGraphicFramePr>
          <p:cNvPr id="12" name="Chart 11">
            <a:extLst>
              <a:ext uri="{FF2B5EF4-FFF2-40B4-BE49-F238E27FC236}">
                <a16:creationId xmlns:a16="http://schemas.microsoft.com/office/drawing/2014/main" id="{00000000-0008-0000-0800-000004000000}"/>
              </a:ext>
            </a:extLst>
          </p:cNvPr>
          <p:cNvGraphicFramePr>
            <a:graphicFrameLocks/>
          </p:cNvGraphicFramePr>
          <p:nvPr>
            <p:extLst>
              <p:ext uri="{D42A27DB-BD31-4B8C-83A1-F6EECF244321}">
                <p14:modId xmlns:p14="http://schemas.microsoft.com/office/powerpoint/2010/main" val="3609745440"/>
              </p:ext>
            </p:extLst>
          </p:nvPr>
        </p:nvGraphicFramePr>
        <p:xfrm>
          <a:off x="6856688" y="1996855"/>
          <a:ext cx="4537276" cy="3250993"/>
        </p:xfrm>
        <a:graphic>
          <a:graphicData uri="http://schemas.openxmlformats.org/drawingml/2006/chart">
            <c:chart xmlns:c="http://schemas.openxmlformats.org/drawingml/2006/chart" xmlns:r="http://schemas.openxmlformats.org/officeDocument/2006/relationships" r:id="rId4"/>
          </a:graphicData>
        </a:graphic>
      </p:graphicFrame>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rcRect l="10096" t="1173" r="8965" b="11782"/>
          <a:stretch>
            <a:fillRect/>
          </a:stretch>
        </p:blipFill>
        <p:spPr>
          <a:xfrm>
            <a:off x="4865003" y="1843484"/>
            <a:ext cx="602457" cy="485116"/>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
        <p:nvSpPr>
          <p:cNvPr id="2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830375" y="3622352"/>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cxnSp>
        <p:nvCxnSpPr>
          <p:cNvPr id="10" name="Straight Arrow Connector 9"/>
          <p:cNvCxnSpPr/>
          <p:nvPr/>
        </p:nvCxnSpPr>
        <p:spPr>
          <a:xfrm>
            <a:off x="5422490" y="2645211"/>
            <a:ext cx="1347019" cy="44245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6" name="Straight Connector 5"/>
          <p:cNvCxnSpPr/>
          <p:nvPr/>
        </p:nvCxnSpPr>
        <p:spPr>
          <a:xfrm>
            <a:off x="4532668" y="1794324"/>
            <a:ext cx="0" cy="314147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0731255" y="2164023"/>
            <a:ext cx="0" cy="2447961"/>
          </a:xfrm>
          <a:prstGeom prst="line">
            <a:avLst/>
          </a:prstGeom>
          <a:ln>
            <a:solidFill>
              <a:srgbClr val="00B050"/>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0132690" y="2156267"/>
            <a:ext cx="0" cy="244796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10221580" y="4113187"/>
            <a:ext cx="432000" cy="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751574" y="3600649"/>
            <a:ext cx="10748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srgbClr val="00B050"/>
                </a:solidFill>
                <a:latin typeface="LM Mono Prop Light 10" panose="00000500000000000000" pitchFamily="50" charset="0"/>
              </a:rPr>
              <a:t>5% permanent reduction at 12 T</a:t>
            </a:r>
            <a:endParaRPr lang="en-GB" altLang="fr-FR" sz="1400" b="1" i="1" dirty="0">
              <a:solidFill>
                <a:srgbClr val="00B050"/>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9119181" y="3539635"/>
            <a:ext cx="1074887"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srgbClr val="C00000"/>
                </a:solidFill>
                <a:latin typeface="LM Mono Prop Light 10" panose="00000500000000000000" pitchFamily="50" charset="0"/>
              </a:rPr>
              <a:t>5% permanent reduction at 19 T</a:t>
            </a:r>
            <a:endParaRPr lang="en-GB" altLang="fr-FR" sz="1400" b="1" i="1" dirty="0">
              <a:solidFill>
                <a:srgbClr val="C00000"/>
              </a:solidFill>
              <a:latin typeface="LM Mono Prop Light 10" panose="00000500000000000000" pitchFamily="50" charset="0"/>
            </a:endParaRPr>
          </a:p>
        </p:txBody>
      </p:sp>
      <p:sp>
        <p:nvSpPr>
          <p:cNvPr id="20" name="Title 1"/>
          <p:cNvSpPr>
            <a:spLocks noGrp="1"/>
          </p:cNvSpPr>
          <p:nvPr>
            <p:ph type="title"/>
          </p:nvPr>
        </p:nvSpPr>
        <p:spPr>
          <a:xfrm>
            <a:off x="0" y="181540"/>
            <a:ext cx="12192000" cy="630000"/>
          </a:xfrm>
        </p:spPr>
        <p:txBody>
          <a:bodyPr>
            <a:normAutofit/>
          </a:bodyPr>
          <a:lstStyle/>
          <a:p>
            <a:r>
              <a:rPr lang="en-US" sz="2800" dirty="0" smtClean="0"/>
              <a:t>	</a:t>
            </a:r>
            <a:r>
              <a:rPr lang="en-GB" sz="2800" b="1" dirty="0" smtClean="0"/>
              <a:t>A quick </a:t>
            </a:r>
            <a:r>
              <a:rPr lang="en-GB" sz="2800" b="1" dirty="0"/>
              <a:t>note </a:t>
            </a:r>
            <a:r>
              <a:rPr lang="en-GB" sz="2800" b="1" dirty="0" smtClean="0"/>
              <a:t>before going to the magnet scale…</a:t>
            </a:r>
            <a:endParaRPr lang="en-US" sz="2800" b="1" dirty="0"/>
          </a:p>
        </p:txBody>
      </p:sp>
      <p:sp>
        <p:nvSpPr>
          <p:cNvPr id="2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2929138" y="5815618"/>
            <a:ext cx="59552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(HL-LHC MQXF quadrupole)</a:t>
            </a:r>
            <a:endParaRPr lang="en-GB" altLang="fr-FR" sz="1400" b="1" i="1" dirty="0">
              <a:solidFill>
                <a:srgbClr val="00B050"/>
              </a:solidFill>
              <a:latin typeface="LM Mono Prop Light 10" panose="00000500000000000000" pitchFamily="50" charset="0"/>
            </a:endParaRPr>
          </a:p>
        </p:txBody>
      </p:sp>
      <p:sp>
        <p:nvSpPr>
          <p:cNvPr id="22" name="Rectangle 21"/>
          <p:cNvSpPr/>
          <p:nvPr/>
        </p:nvSpPr>
        <p:spPr>
          <a:xfrm rot="1090756">
            <a:off x="5595579" y="2694184"/>
            <a:ext cx="1506885" cy="230832"/>
          </a:xfrm>
          <a:prstGeom prst="rect">
            <a:avLst/>
          </a:prstGeom>
        </p:spPr>
        <p:txBody>
          <a:bodyPr wrap="square">
            <a:spAutoFit/>
          </a:bodyPr>
          <a:lstStyle/>
          <a:p>
            <a:pPr algn="ctr" fontAlgn="auto">
              <a:spcBef>
                <a:spcPts val="0"/>
              </a:spcBef>
              <a:spcAft>
                <a:spcPts val="0"/>
              </a:spcAft>
              <a:defRPr/>
            </a:pPr>
            <a:r>
              <a:rPr lang="en-GB" sz="900" dirty="0" smtClean="0">
                <a:solidFill>
                  <a:prstClr val="black">
                    <a:lumMod val="95000"/>
                    <a:lumOff val="5000"/>
                  </a:prstClr>
                </a:solidFill>
                <a:latin typeface="LM Mono Prop Light 10" panose="00000500000000000000" pitchFamily="50" charset="0"/>
              </a:rPr>
              <a:t>Field dependency</a:t>
            </a:r>
            <a:endParaRPr lang="en-US" sz="900" b="1" dirty="0">
              <a:solidFill>
                <a:prstClr val="black">
                  <a:lumMod val="95000"/>
                  <a:lumOff val="5000"/>
                </a:prstClr>
              </a:solidFill>
              <a:latin typeface="LM Mono Prop Light 10" panose="00000500000000000000" pitchFamily="50" charset="0"/>
            </a:endParaRPr>
          </a:p>
        </p:txBody>
      </p:sp>
      <p:sp>
        <p:nvSpPr>
          <p:cNvPr id="23" name="Content Placeholder 2"/>
          <p:cNvSpPr txBox="1">
            <a:spLocks/>
          </p:cNvSpPr>
          <p:nvPr/>
        </p:nvSpPr>
        <p:spPr>
          <a:xfrm>
            <a:off x="1107540" y="1006481"/>
            <a:ext cx="9865259" cy="962526"/>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prstClr val="black">
                    <a:lumMod val="95000"/>
                    <a:lumOff val="5000"/>
                  </a:prstClr>
                </a:solidFill>
                <a:latin typeface="LM Mono Prop Light 10" panose="00000500000000000000" pitchFamily="50" charset="0"/>
              </a:rPr>
              <a:t>Let’s focus on the wire with no axial pre-tension and check the impact of the magnetic field dependency</a:t>
            </a:r>
          </a:p>
        </p:txBody>
      </p:sp>
      <p:sp>
        <p:nvSpPr>
          <p:cNvPr id="24" name="Title 1">
            <a:extLst>
              <a:ext uri="{FF2B5EF4-FFF2-40B4-BE49-F238E27FC236}">
                <a16:creationId xmlns:a16="http://schemas.microsoft.com/office/drawing/2014/main" id="{9BB34FC4-F4F2-4859-AECE-FC48507ACEAC}"/>
              </a:ext>
            </a:extLst>
          </p:cNvPr>
          <p:cNvSpPr txBox="1">
            <a:spLocks/>
          </p:cNvSpPr>
          <p:nvPr/>
        </p:nvSpPr>
        <p:spPr>
          <a:xfrm rot="21028482">
            <a:off x="1928338" y="2201064"/>
            <a:ext cx="8166184" cy="3051403"/>
          </a:xfrm>
          <a:prstGeom prst="rect">
            <a:avLst/>
          </a:prstGeom>
          <a:solidFill>
            <a:schemeClr val="bg1"/>
          </a:solidFill>
          <a:ln>
            <a:solidFill>
              <a:srgbClr val="002060"/>
            </a:solidFill>
          </a:ln>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endParaRPr lang="en-US" sz="1600" dirty="0">
              <a:solidFill>
                <a:srgbClr val="002060"/>
              </a:solidFill>
              <a:latin typeface="LM Mono Prop Light 10" panose="00000500000000000000" pitchFamily="50" charset="0"/>
              <a:cs typeface="Consolas" panose="020B0609020204030204" pitchFamily="49" charset="0"/>
            </a:endParaRPr>
          </a:p>
        </p:txBody>
      </p:sp>
      <p:sp>
        <p:nvSpPr>
          <p:cNvPr id="27" name="TextBox 26"/>
          <p:cNvSpPr txBox="1"/>
          <p:nvPr/>
        </p:nvSpPr>
        <p:spPr>
          <a:xfrm rot="21028364">
            <a:off x="2144932" y="2495663"/>
            <a:ext cx="7616779" cy="2462213"/>
          </a:xfrm>
          <a:prstGeom prst="rect">
            <a:avLst/>
          </a:prstGeom>
          <a:noFill/>
        </p:spPr>
        <p:txBody>
          <a:bodyPr wrap="square" rtlCol="0">
            <a:spAutoFit/>
          </a:bodyPr>
          <a:lstStyle/>
          <a:p>
            <a:pPr algn="ctr">
              <a:defRPr/>
            </a:pPr>
            <a:r>
              <a:rPr lang="en-US" sz="1400" dirty="0" smtClean="0">
                <a:solidFill>
                  <a:srgbClr val="002060"/>
                </a:solidFill>
                <a:latin typeface="LM Mono Prop Light 10" panose="00000500000000000000" pitchFamily="50" charset="0"/>
                <a:cs typeface="Consolas" panose="020B0609020204030204" pitchFamily="49" charset="0"/>
              </a:rPr>
              <a:t>Up to now, we have not used our data to define any stress limit for the investigated wires, on purpose…</a:t>
            </a:r>
          </a:p>
          <a:p>
            <a:pPr algn="ctr">
              <a:defRPr/>
            </a:pPr>
            <a:r>
              <a:rPr lang="en-US" sz="1400" dirty="0" smtClean="0">
                <a:solidFill>
                  <a:srgbClr val="002060"/>
                </a:solidFill>
                <a:latin typeface="LM Mono Prop Light 10" panose="00000500000000000000" pitchFamily="50" charset="0"/>
                <a:cs typeface="Consolas" panose="020B0609020204030204" pitchFamily="49" charset="0"/>
              </a:rPr>
              <a:t>For magnet design, it would be extremely useful to extract a (simple) transverse stress limit from this kind of test, however we have shown that on the “strain-governed” regime one must consider:</a:t>
            </a:r>
          </a:p>
          <a:p>
            <a:pPr algn="ctr">
              <a:defRPr/>
            </a:pPr>
            <a:endParaRPr lang="en-US" sz="1400" dirty="0" smtClean="0">
              <a:solidFill>
                <a:srgbClr val="002060"/>
              </a:solidFill>
              <a:latin typeface="LM Mono Prop Light 10" panose="00000500000000000000" pitchFamily="50" charset="0"/>
              <a:cs typeface="Consolas" panose="020B0609020204030204" pitchFamily="49" charset="0"/>
            </a:endParaRPr>
          </a:p>
          <a:p>
            <a:pPr marL="285750" indent="-285750" algn="ctr">
              <a:buFontTx/>
              <a:buChar char="-"/>
              <a:defRPr/>
            </a:pPr>
            <a:r>
              <a:rPr lang="en-US" sz="1400" dirty="0" smtClean="0">
                <a:solidFill>
                  <a:srgbClr val="002060"/>
                </a:solidFill>
                <a:latin typeface="LM Mono Prop Light 10" panose="00000500000000000000" pitchFamily="50" charset="0"/>
                <a:cs typeface="Consolas" panose="020B0609020204030204" pitchFamily="49" charset="0"/>
              </a:rPr>
              <a:t>Three-dimensional nature of the strain dependency (full strain tensor required)</a:t>
            </a:r>
          </a:p>
          <a:p>
            <a:pPr marL="285750" indent="-285750" algn="ctr">
              <a:buFontTx/>
              <a:buChar char="-"/>
              <a:defRPr/>
            </a:pPr>
            <a:r>
              <a:rPr lang="en-US" sz="1400" dirty="0" smtClean="0">
                <a:solidFill>
                  <a:srgbClr val="002060"/>
                </a:solidFill>
                <a:latin typeface="LM Mono Prop Light 10" panose="00000500000000000000" pitchFamily="50" charset="0"/>
                <a:cs typeface="Consolas" panose="020B0609020204030204" pitchFamily="49" charset="0"/>
              </a:rPr>
              <a:t>Temperature and magnetic field dependency</a:t>
            </a:r>
          </a:p>
          <a:p>
            <a:pPr marL="285750" indent="-285750" algn="ctr">
              <a:buFontTx/>
              <a:buChar char="-"/>
              <a:defRPr/>
            </a:pPr>
            <a:endParaRPr lang="en-US" sz="1400" dirty="0">
              <a:solidFill>
                <a:srgbClr val="002060"/>
              </a:solidFill>
              <a:latin typeface="LM Mono Prop Light 10" panose="00000500000000000000" pitchFamily="50" charset="0"/>
              <a:cs typeface="Consolas" panose="020B0609020204030204" pitchFamily="49" charset="0"/>
            </a:endParaRPr>
          </a:p>
          <a:p>
            <a:pPr algn="ctr">
              <a:defRPr/>
            </a:pPr>
            <a:r>
              <a:rPr lang="en-US" sz="1400" dirty="0" smtClean="0">
                <a:solidFill>
                  <a:srgbClr val="002060"/>
                </a:solidFill>
                <a:latin typeface="LM Mono Prop Light 10" panose="00000500000000000000" pitchFamily="50" charset="0"/>
                <a:cs typeface="Consolas" panose="020B0609020204030204" pitchFamily="49" charset="0"/>
              </a:rPr>
              <a:t>Still, to extract meaningful information for magnet design, the strand model can be applied to the magnet configuration.</a:t>
            </a:r>
          </a:p>
        </p:txBody>
      </p:sp>
    </p:spTree>
    <p:extLst>
      <p:ext uri="{BB962C8B-B14F-4D97-AF65-F5344CB8AC3E}">
        <p14:creationId xmlns:p14="http://schemas.microsoft.com/office/powerpoint/2010/main" val="389974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24" grpId="0" animBg="1"/>
      <p:bldP spid="2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279701" y="2377515"/>
            <a:ext cx="4201694" cy="2102971"/>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Introduction / motivation</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Methodology</a:t>
            </a:r>
            <a:endParaRPr lang="en-US" dirty="0">
              <a:solidFill>
                <a:schemeClr val="bg1">
                  <a:lumMod val="65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Results at the strand level</a:t>
            </a:r>
          </a:p>
          <a:p>
            <a:pPr marL="342900" indent="-342900" defTabSz="457200">
              <a:buClrTx/>
              <a:buSzTx/>
              <a:buFont typeface="Wingdings" panose="05000000000000000000" pitchFamily="2" charset="2"/>
              <a:buChar char="§"/>
            </a:pPr>
            <a:r>
              <a:rPr lang="en-US" dirty="0" smtClean="0">
                <a:solidFill>
                  <a:schemeClr val="accent1">
                    <a:lumMod val="10000"/>
                  </a:schemeClr>
                </a:solidFill>
                <a:latin typeface="LM Mono Prop Light 10" panose="00000500000000000000" pitchFamily="50" charset="0"/>
              </a:rPr>
              <a:t>Results at the magnet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Conclusions</a:t>
            </a: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smtClean="0">
                <a:solidFill>
                  <a:schemeClr val="bg1"/>
                </a:solidFill>
              </a:rPr>
              <a:t>Outline</a:t>
            </a:r>
            <a:endParaRPr lang="en-US" sz="2800" b="1" dirty="0">
              <a:solidFill>
                <a:schemeClr val="bg1"/>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26676" r="3237" b="16550"/>
          <a:stretch/>
        </p:blipFill>
        <p:spPr>
          <a:xfrm>
            <a:off x="386961" y="2424852"/>
            <a:ext cx="5050948" cy="1852237"/>
          </a:xfrm>
          <a:prstGeom prst="rect">
            <a:avLst/>
          </a:prstGeom>
          <a:effectLst>
            <a:softEdge rad="76200"/>
          </a:effectLst>
        </p:spPr>
      </p:pic>
      <p:sp>
        <p:nvSpPr>
          <p:cNvPr id="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27851" y="4277089"/>
            <a:ext cx="47691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3D rendered view of a MQXF short model magnet, whose analysis is treated in the slides.</a:t>
            </a:r>
            <a:endParaRPr lang="en-GB" altLang="fr-FR" sz="900" dirty="0">
              <a:solidFill>
                <a:schemeClr val="bg1"/>
              </a:solidFill>
              <a:latin typeface="LM Mono Prop Light 10" panose="00000500000000000000" pitchFamily="50" charset="0"/>
            </a:endParaRPr>
          </a:p>
        </p:txBody>
      </p:sp>
      <p:sp>
        <p:nvSpPr>
          <p:cNvPr id="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27851" y="4799873"/>
            <a:ext cx="4769168" cy="1338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Low-beta quadrupole for the insertion regions of HL-LHC:</a:t>
            </a:r>
          </a:p>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Nb</a:t>
            </a:r>
            <a:r>
              <a:rPr lang="en-US" altLang="fr-FR" sz="900" baseline="-25000" dirty="0" smtClean="0">
                <a:solidFill>
                  <a:schemeClr val="bg1"/>
                </a:solidFill>
                <a:latin typeface="LM Mono Prop Light 10" panose="00000500000000000000" pitchFamily="50" charset="0"/>
              </a:rPr>
              <a:t>3</a:t>
            </a:r>
            <a:r>
              <a:rPr lang="en-US" altLang="fr-FR" sz="900" dirty="0" smtClean="0">
                <a:solidFill>
                  <a:schemeClr val="bg1"/>
                </a:solidFill>
                <a:latin typeface="LM Mono Prop Light 10" panose="00000500000000000000" pitchFamily="50" charset="0"/>
              </a:rPr>
              <a:t>Sn conductor</a:t>
            </a:r>
          </a:p>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Nominal current: 16.23 kA</a:t>
            </a:r>
          </a:p>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Operational gradient: 132.2 T/m</a:t>
            </a:r>
          </a:p>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Peak field in the conductor at nominal current: 11.3 T</a:t>
            </a:r>
          </a:p>
          <a:p>
            <a:pPr marL="0" indent="0" algn="ctr" fontAlgn="base">
              <a:spcBef>
                <a:spcPct val="0"/>
              </a:spcBef>
              <a:spcAft>
                <a:spcPct val="0"/>
              </a:spcAft>
            </a:pPr>
            <a:r>
              <a:rPr lang="en-US" altLang="fr-FR" sz="900" dirty="0" err="1">
                <a:solidFill>
                  <a:schemeClr val="bg1"/>
                </a:solidFill>
                <a:latin typeface="LM Mono Prop Light 10" panose="00000500000000000000" pitchFamily="50" charset="0"/>
              </a:rPr>
              <a:t>Iop</a:t>
            </a:r>
            <a:r>
              <a:rPr lang="en-US" altLang="fr-FR" sz="900" dirty="0">
                <a:solidFill>
                  <a:schemeClr val="bg1"/>
                </a:solidFill>
                <a:latin typeface="LM Mono Prop Light 10" panose="00000500000000000000" pitchFamily="50" charset="0"/>
              </a:rPr>
              <a:t> / </a:t>
            </a:r>
            <a:r>
              <a:rPr lang="en-US" altLang="fr-FR" sz="900" dirty="0" err="1">
                <a:solidFill>
                  <a:schemeClr val="bg1"/>
                </a:solidFill>
                <a:latin typeface="LM Mono Prop Light 10" panose="00000500000000000000" pitchFamily="50" charset="0"/>
              </a:rPr>
              <a:t>Iss</a:t>
            </a:r>
            <a:r>
              <a:rPr lang="en-US" altLang="fr-FR" sz="900" dirty="0">
                <a:solidFill>
                  <a:schemeClr val="bg1"/>
                </a:solidFill>
                <a:latin typeface="LM Mono Prop Light 10" panose="00000500000000000000" pitchFamily="50" charset="0"/>
              </a:rPr>
              <a:t> at 1.9 </a:t>
            </a:r>
            <a:r>
              <a:rPr lang="en-US" altLang="fr-FR" sz="900" dirty="0" smtClean="0">
                <a:solidFill>
                  <a:schemeClr val="bg1"/>
                </a:solidFill>
                <a:latin typeface="LM Mono Prop Light 10" panose="00000500000000000000" pitchFamily="50" charset="0"/>
              </a:rPr>
              <a:t>K:  76 %</a:t>
            </a:r>
          </a:p>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Large magnet aperture (150 mm)</a:t>
            </a:r>
          </a:p>
          <a:p>
            <a:pPr marL="0" indent="0" algn="ctr" fontAlgn="base">
              <a:spcBef>
                <a:spcPct val="0"/>
              </a:spcBef>
              <a:spcAft>
                <a:spcPct val="0"/>
              </a:spcAft>
            </a:pPr>
            <a:r>
              <a:rPr lang="en-GB" altLang="fr-FR" sz="900" dirty="0" err="1" smtClean="0">
                <a:solidFill>
                  <a:schemeClr val="bg1"/>
                </a:solidFill>
                <a:latin typeface="LM Mono Prop Light 10" panose="00000500000000000000" pitchFamily="50" charset="0"/>
              </a:rPr>
              <a:t>F</a:t>
            </a:r>
            <a:r>
              <a:rPr lang="en-GB" altLang="fr-FR" sz="900" baseline="-25000" dirty="0" err="1" smtClean="0">
                <a:solidFill>
                  <a:schemeClr val="bg1"/>
                </a:solidFill>
                <a:latin typeface="LM Mono Prop Light 10" panose="00000500000000000000" pitchFamily="50" charset="0"/>
              </a:rPr>
              <a:t>θ</a:t>
            </a:r>
            <a:r>
              <a:rPr lang="en-GB" altLang="fr-FR" sz="900" dirty="0" smtClean="0">
                <a:solidFill>
                  <a:schemeClr val="bg1"/>
                </a:solidFill>
                <a:latin typeface="LM Mono Prop Light 10" panose="00000500000000000000" pitchFamily="50" charset="0"/>
              </a:rPr>
              <a:t> </a:t>
            </a:r>
            <a:r>
              <a:rPr lang="en-GB" altLang="fr-FR" sz="900" dirty="0">
                <a:solidFill>
                  <a:schemeClr val="bg1"/>
                </a:solidFill>
                <a:latin typeface="LM Mono Prop Light 10" panose="00000500000000000000" pitchFamily="50" charset="0"/>
              </a:rPr>
              <a:t>layer 1 / layer 2 (per octant</a:t>
            </a:r>
            <a:r>
              <a:rPr lang="en-GB" altLang="fr-FR" sz="900" dirty="0" smtClean="0">
                <a:solidFill>
                  <a:schemeClr val="bg1"/>
                </a:solidFill>
                <a:latin typeface="LM Mono Prop Light 10" panose="00000500000000000000" pitchFamily="50" charset="0"/>
              </a:rPr>
              <a:t>): -</a:t>
            </a:r>
            <a:r>
              <a:rPr lang="en-GB" altLang="fr-FR" sz="900" dirty="0">
                <a:solidFill>
                  <a:schemeClr val="bg1"/>
                </a:solidFill>
                <a:latin typeface="LM Mono Prop Light 10" panose="00000500000000000000" pitchFamily="50" charset="0"/>
              </a:rPr>
              <a:t>1.58 / -</a:t>
            </a:r>
            <a:r>
              <a:rPr lang="en-GB" altLang="fr-FR" sz="900" dirty="0" smtClean="0">
                <a:solidFill>
                  <a:schemeClr val="bg1"/>
                </a:solidFill>
                <a:latin typeface="LM Mono Prop Light 10" panose="00000500000000000000" pitchFamily="50" charset="0"/>
              </a:rPr>
              <a:t>2.14 MN/m</a:t>
            </a:r>
          </a:p>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Magnet stored energy density: 1.15 MJ/m</a:t>
            </a:r>
            <a:endParaRPr lang="en-GB" altLang="fr-FR" sz="900" dirty="0">
              <a:solidFill>
                <a:schemeClr val="bg1"/>
              </a:solidFill>
              <a:latin typeface="LM Mono Prop Light 10" panose="00000500000000000000" pitchFamily="50" charset="0"/>
            </a:endParaRPr>
          </a:p>
        </p:txBody>
      </p:sp>
    </p:spTree>
    <p:extLst>
      <p:ext uri="{BB962C8B-B14F-4D97-AF65-F5344CB8AC3E}">
        <p14:creationId xmlns:p14="http://schemas.microsoft.com/office/powerpoint/2010/main" val="289442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2" name="Content Placeholder 2"/>
          <p:cNvSpPr txBox="1">
            <a:spLocks/>
          </p:cNvSpPr>
          <p:nvPr/>
        </p:nvSpPr>
        <p:spPr>
          <a:xfrm>
            <a:off x="632622" y="952178"/>
            <a:ext cx="6977788"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b="1" u="sng" dirty="0" smtClean="0">
                <a:solidFill>
                  <a:srgbClr val="0D0D0D"/>
                </a:solidFill>
                <a:latin typeface="LM Mono Prop Light 10" panose="00000500000000000000" pitchFamily="50" charset="0"/>
              </a:rPr>
              <a:t>HL-LHC MQXF project:</a:t>
            </a:r>
          </a:p>
          <a:p>
            <a:pPr algn="just" defTabSz="257169">
              <a:buClrTx/>
              <a:buSzTx/>
            </a:pPr>
            <a:r>
              <a:rPr lang="en-US" sz="1400" dirty="0" smtClean="0">
                <a:solidFill>
                  <a:srgbClr val="0D0D0D"/>
                </a:solidFill>
                <a:latin typeface="LM Mono Prop Light 10" panose="00000500000000000000" pitchFamily="50" charset="0"/>
              </a:rPr>
              <a:t>One short model magnet is now being used to explore the electro-mechanical limits of the conductor in magnet configuration.</a:t>
            </a:r>
          </a:p>
          <a:p>
            <a:pPr marL="1190983" lvl="1" indent="-285750" defTabSz="257169">
              <a:buClrTx/>
              <a:buSzTx/>
              <a:buFont typeface="Arial" panose="020B0604020202020204" pitchFamily="34" charset="0"/>
              <a:buChar char="•"/>
            </a:pPr>
            <a:r>
              <a:rPr lang="en-US" sz="1400" dirty="0" smtClean="0">
                <a:solidFill>
                  <a:srgbClr val="0D0D0D"/>
                </a:solidFill>
                <a:latin typeface="LM Mono Prop Light 10" panose="00000500000000000000" pitchFamily="50" charset="0"/>
              </a:rPr>
              <a:t>MQXFS7 – 2 coils with PIT and 2 coils RRP conductor.</a:t>
            </a:r>
          </a:p>
          <a:p>
            <a:pPr marL="285750" indent="-285750" algn="just" defTabSz="257169">
              <a:buClrTx/>
              <a:buSzTx/>
              <a:buFontTx/>
              <a:buChar char="-"/>
            </a:pPr>
            <a:endParaRPr lang="en-US" sz="500"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Magnet pre-load gradually increased searching for signs of performance reduction. Similar test as the one reported by H. Felice et al. [25].</a:t>
            </a:r>
          </a:p>
          <a:p>
            <a:pPr marL="285750" indent="-285750" algn="just" defTabSz="257169">
              <a:buClrTx/>
              <a:buSzTx/>
              <a:buFontTx/>
              <a:buChar char="-"/>
            </a:pPr>
            <a:endParaRPr lang="en-US" sz="5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b="1" dirty="0" smtClean="0">
                <a:solidFill>
                  <a:srgbClr val="0D0D0D"/>
                </a:solidFill>
                <a:latin typeface="LM Mono Prop Light 10" panose="00000500000000000000" pitchFamily="50" charset="0"/>
              </a:rPr>
              <a:t>Pre-load</a:t>
            </a:r>
            <a:r>
              <a:rPr lang="en-US" sz="1400" dirty="0" smtClean="0">
                <a:solidFill>
                  <a:srgbClr val="0D0D0D"/>
                </a:solidFill>
                <a:latin typeface="LM Mono Prop Light 10" panose="00000500000000000000" pitchFamily="50" charset="0"/>
              </a:rPr>
              <a:t> level at cryogenic temperature </a:t>
            </a:r>
            <a:r>
              <a:rPr lang="en-US" sz="1400" b="1" dirty="0" smtClean="0">
                <a:solidFill>
                  <a:srgbClr val="0D0D0D"/>
                </a:solidFill>
                <a:latin typeface="LM Mono Prop Light 10" panose="00000500000000000000" pitchFamily="50" charset="0"/>
              </a:rPr>
              <a:t>estimated</a:t>
            </a:r>
            <a:r>
              <a:rPr lang="en-US" sz="1400" dirty="0" smtClean="0">
                <a:solidFill>
                  <a:srgbClr val="0D0D0D"/>
                </a:solidFill>
                <a:latin typeface="LM Mono Prop Light 10" panose="00000500000000000000" pitchFamily="50" charset="0"/>
              </a:rPr>
              <a:t> using mechanical </a:t>
            </a:r>
            <a:r>
              <a:rPr lang="en-US" sz="1400" b="1" dirty="0" smtClean="0">
                <a:solidFill>
                  <a:srgbClr val="0D0D0D"/>
                </a:solidFill>
                <a:latin typeface="LM Mono Prop Light 10" panose="00000500000000000000" pitchFamily="50" charset="0"/>
              </a:rPr>
              <a:t>instrumentation</a:t>
            </a:r>
            <a:r>
              <a:rPr lang="en-US" sz="1400" dirty="0" smtClean="0">
                <a:solidFill>
                  <a:srgbClr val="0D0D0D"/>
                </a:solidFill>
                <a:latin typeface="LM Mono Prop Light 10" panose="00000500000000000000" pitchFamily="50" charset="0"/>
              </a:rPr>
              <a:t> placed on the </a:t>
            </a:r>
            <a:r>
              <a:rPr lang="en-US" sz="1400" b="1" dirty="0" smtClean="0">
                <a:solidFill>
                  <a:srgbClr val="0D0D0D"/>
                </a:solidFill>
                <a:latin typeface="LM Mono Prop Light 10" panose="00000500000000000000" pitchFamily="50" charset="0"/>
              </a:rPr>
              <a:t>winding</a:t>
            </a:r>
            <a:r>
              <a:rPr lang="en-US" sz="1400" dirty="0" smtClean="0">
                <a:solidFill>
                  <a:srgbClr val="0D0D0D"/>
                </a:solidFill>
                <a:latin typeface="LM Mono Prop Light 10" panose="00000500000000000000" pitchFamily="50" charset="0"/>
              </a:rPr>
              <a:t> </a:t>
            </a:r>
            <a:r>
              <a:rPr lang="en-US" sz="1400" b="1" dirty="0" smtClean="0">
                <a:solidFill>
                  <a:srgbClr val="0D0D0D"/>
                </a:solidFill>
                <a:latin typeface="LM Mono Prop Light 10" panose="00000500000000000000" pitchFamily="50" charset="0"/>
              </a:rPr>
              <a:t>pole</a:t>
            </a:r>
            <a:r>
              <a:rPr lang="en-US" sz="1400" dirty="0" smtClean="0">
                <a:solidFill>
                  <a:srgbClr val="0D0D0D"/>
                </a:solidFill>
                <a:latin typeface="LM Mono Prop Light 10" panose="00000500000000000000" pitchFamily="50" charset="0"/>
              </a:rPr>
              <a:t> (representative of stress in inner radius pole turn conductor, standard FE model).</a:t>
            </a:r>
          </a:p>
        </p:txBody>
      </p:sp>
      <p:pic>
        <p:nvPicPr>
          <p:cNvPr id="6" name="Picture 5"/>
          <p:cNvPicPr>
            <a:picLocks noChangeAspect="1"/>
          </p:cNvPicPr>
          <p:nvPr/>
        </p:nvPicPr>
        <p:blipFill>
          <a:blip r:embed="rId3"/>
          <a:stretch>
            <a:fillRect/>
          </a:stretch>
        </p:blipFill>
        <p:spPr>
          <a:xfrm>
            <a:off x="602960" y="3690554"/>
            <a:ext cx="2395219" cy="1800000"/>
          </a:xfrm>
          <a:prstGeom prst="rect">
            <a:avLst/>
          </a:prstGeom>
        </p:spPr>
      </p:pic>
      <p:pic>
        <p:nvPicPr>
          <p:cNvPr id="28" name="Picture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92650" y="3638965"/>
            <a:ext cx="2396418"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67398" y="3639928"/>
            <a:ext cx="2396418"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Rectangle 29"/>
          <p:cNvSpPr/>
          <p:nvPr/>
        </p:nvSpPr>
        <p:spPr>
          <a:xfrm>
            <a:off x="670249" y="5510153"/>
            <a:ext cx="2260785" cy="507831"/>
          </a:xfrm>
          <a:prstGeom prst="rect">
            <a:avLst/>
          </a:prstGeom>
        </p:spPr>
        <p:txBody>
          <a:bodyPr wrap="square">
            <a:spAutoFit/>
          </a:bodyPr>
          <a:lstStyle/>
          <a:p>
            <a:pPr algn="ct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Coil pre-load / pre-compression applied by a system of interference keys.</a:t>
            </a:r>
            <a:endParaRPr lang="en-US" sz="900" dirty="0">
              <a:solidFill>
                <a:prstClr val="black">
                  <a:lumMod val="95000"/>
                  <a:lumOff val="5000"/>
                </a:prstClr>
              </a:solidFill>
              <a:latin typeface="LM Mono Prop Light 10" panose="00000500000000000000" pitchFamily="50" charset="0"/>
            </a:endParaRPr>
          </a:p>
        </p:txBody>
      </p:sp>
      <p:sp>
        <p:nvSpPr>
          <p:cNvPr id="31" name="Rectangle 30"/>
          <p:cNvSpPr/>
          <p:nvPr/>
        </p:nvSpPr>
        <p:spPr>
          <a:xfrm>
            <a:off x="3306766" y="5490554"/>
            <a:ext cx="2260785" cy="646331"/>
          </a:xfrm>
          <a:prstGeom prst="rect">
            <a:avLst/>
          </a:prstGeom>
        </p:spPr>
        <p:txBody>
          <a:bodyPr wrap="square">
            <a:spAutoFit/>
          </a:bodyPr>
          <a:lstStyle/>
          <a:p>
            <a:pPr algn="ct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Coil pre-load / pre-compression further increased at cryogenic temperature thanks to the larger thermal contraction of the </a:t>
            </a:r>
            <a:r>
              <a:rPr lang="en-US" sz="900" dirty="0">
                <a:solidFill>
                  <a:prstClr val="black">
                    <a:lumMod val="95000"/>
                    <a:lumOff val="5000"/>
                  </a:prstClr>
                </a:solidFill>
                <a:latin typeface="LM Mono Prop Light 10" panose="00000500000000000000" pitchFamily="50" charset="0"/>
              </a:rPr>
              <a:t>o</a:t>
            </a:r>
            <a:r>
              <a:rPr lang="en-US" sz="900" dirty="0" smtClean="0">
                <a:solidFill>
                  <a:prstClr val="black">
                    <a:lumMod val="95000"/>
                    <a:lumOff val="5000"/>
                  </a:prstClr>
                </a:solidFill>
                <a:latin typeface="LM Mono Prop Light 10" panose="00000500000000000000" pitchFamily="50" charset="0"/>
              </a:rPr>
              <a:t>uter Al-cylinder.</a:t>
            </a:r>
            <a:endParaRPr lang="en-US" sz="900" dirty="0">
              <a:solidFill>
                <a:prstClr val="black">
                  <a:lumMod val="95000"/>
                  <a:lumOff val="5000"/>
                </a:prstClr>
              </a:solidFill>
              <a:latin typeface="LM Mono Prop Light 10" panose="00000500000000000000" pitchFamily="50" charset="0"/>
            </a:endParaRPr>
          </a:p>
        </p:txBody>
      </p:sp>
      <p:sp>
        <p:nvSpPr>
          <p:cNvPr id="32" name="Rectangle 31"/>
          <p:cNvSpPr/>
          <p:nvPr/>
        </p:nvSpPr>
        <p:spPr>
          <a:xfrm>
            <a:off x="5849867" y="5438965"/>
            <a:ext cx="2260785" cy="507831"/>
          </a:xfrm>
          <a:prstGeom prst="rect">
            <a:avLst/>
          </a:prstGeom>
        </p:spPr>
        <p:txBody>
          <a:bodyPr wrap="square">
            <a:spAutoFit/>
          </a:bodyPr>
          <a:lstStyle/>
          <a:p>
            <a:pPr algn="ct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The pre-load counteracts the effect of the </a:t>
            </a:r>
            <a:r>
              <a:rPr lang="en-US" sz="900" dirty="0" err="1" smtClean="0">
                <a:solidFill>
                  <a:prstClr val="black">
                    <a:lumMod val="95000"/>
                    <a:lumOff val="5000"/>
                  </a:prstClr>
                </a:solidFill>
                <a:latin typeface="LM Mono Prop Light 10" panose="00000500000000000000" pitchFamily="50" charset="0"/>
              </a:rPr>
              <a:t>e.m</a:t>
            </a:r>
            <a:r>
              <a:rPr lang="en-US" sz="900" dirty="0" smtClean="0">
                <a:solidFill>
                  <a:prstClr val="black">
                    <a:lumMod val="95000"/>
                    <a:lumOff val="5000"/>
                  </a:prstClr>
                </a:solidFill>
                <a:latin typeface="LM Mono Prop Light 10" panose="00000500000000000000" pitchFamily="50" charset="0"/>
              </a:rPr>
              <a:t>. forces during magnet energization.</a:t>
            </a:r>
            <a:endParaRPr lang="en-US" sz="900" dirty="0">
              <a:solidFill>
                <a:prstClr val="black">
                  <a:lumMod val="95000"/>
                  <a:lumOff val="5000"/>
                </a:prstClr>
              </a:solidFill>
              <a:latin typeface="LM Mono Prop Light 10" panose="00000500000000000000" pitchFamily="50" charset="0"/>
            </a:endParaRPr>
          </a:p>
        </p:txBody>
      </p:sp>
      <p:pic>
        <p:nvPicPr>
          <p:cNvPr id="7" name="Picture 6"/>
          <p:cNvPicPr>
            <a:picLocks noChangeAspect="1"/>
          </p:cNvPicPr>
          <p:nvPr/>
        </p:nvPicPr>
        <p:blipFill>
          <a:blip r:embed="rId6"/>
          <a:stretch>
            <a:fillRect/>
          </a:stretch>
        </p:blipFill>
        <p:spPr>
          <a:xfrm>
            <a:off x="8401054" y="1185308"/>
            <a:ext cx="3648358" cy="2520000"/>
          </a:xfrm>
          <a:prstGeom prst="rect">
            <a:avLst/>
          </a:prstGeom>
        </p:spPr>
      </p:pic>
      <p:pic>
        <p:nvPicPr>
          <p:cNvPr id="8" name="Picture 7"/>
          <p:cNvPicPr>
            <a:picLocks noChangeAspect="1"/>
          </p:cNvPicPr>
          <p:nvPr/>
        </p:nvPicPr>
        <p:blipFill>
          <a:blip r:embed="rId7"/>
          <a:stretch>
            <a:fillRect/>
          </a:stretch>
        </p:blipFill>
        <p:spPr>
          <a:xfrm>
            <a:off x="8401054" y="3697109"/>
            <a:ext cx="3509218" cy="2520000"/>
          </a:xfrm>
          <a:prstGeom prst="rect">
            <a:avLst/>
          </a:prstGeom>
        </p:spPr>
      </p:pic>
      <p:sp>
        <p:nvSpPr>
          <p:cNvPr id="33"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147627" y="687042"/>
            <a:ext cx="35838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Reference pre-load. Standard FE model</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Coil azimuthal / transverse stress</a:t>
            </a:r>
            <a:endParaRPr lang="en-GB" altLang="fr-FR" sz="1400" b="1" i="1" dirty="0">
              <a:solidFill>
                <a:srgbClr val="00B050"/>
              </a:solidFill>
              <a:latin typeface="LM Mono Prop Light 10" panose="00000500000000000000" pitchFamily="50" charset="0"/>
            </a:endParaRPr>
          </a:p>
        </p:txBody>
      </p:sp>
      <p:sp>
        <p:nvSpPr>
          <p:cNvPr id="3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553987" y="1205082"/>
            <a:ext cx="23867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smtClean="0">
                <a:solidFill>
                  <a:srgbClr val="C00000"/>
                </a:solidFill>
                <a:latin typeface="LM Mono Prop Light 10" panose="00000500000000000000" pitchFamily="50" charset="0"/>
              </a:rPr>
              <a:t>4.5 K</a:t>
            </a:r>
            <a:endParaRPr lang="en-GB" altLang="fr-FR" sz="1400" dirty="0">
              <a:solidFill>
                <a:srgbClr val="C00000"/>
              </a:solidFill>
              <a:latin typeface="LM Mono Prop Light 10" panose="00000500000000000000" pitchFamily="50" charset="0"/>
            </a:endParaRPr>
          </a:p>
        </p:txBody>
      </p:sp>
      <p:sp>
        <p:nvSpPr>
          <p:cNvPr id="35"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610410" y="3705308"/>
            <a:ext cx="23867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err="1" smtClean="0">
                <a:solidFill>
                  <a:srgbClr val="C00000"/>
                </a:solidFill>
                <a:latin typeface="LM Mono Prop Light 10" panose="00000500000000000000" pitchFamily="50" charset="0"/>
              </a:rPr>
              <a:t>I</a:t>
            </a:r>
            <a:r>
              <a:rPr lang="en-US" altLang="fr-FR" sz="1400" baseline="-25000" dirty="0" err="1" smtClean="0">
                <a:solidFill>
                  <a:srgbClr val="C00000"/>
                </a:solidFill>
                <a:latin typeface="LM Mono Prop Light 10" panose="00000500000000000000" pitchFamily="50" charset="0"/>
              </a:rPr>
              <a:t>nom</a:t>
            </a:r>
            <a:endParaRPr lang="en-GB" altLang="fr-FR" sz="1400" baseline="-25000" dirty="0">
              <a:solidFill>
                <a:srgbClr val="C00000"/>
              </a:solidFill>
              <a:latin typeface="LM Mono Prop Light 10" panose="00000500000000000000" pitchFamily="50" charset="0"/>
            </a:endParaRPr>
          </a:p>
        </p:txBody>
      </p:sp>
      <p:sp>
        <p:nvSpPr>
          <p:cNvPr id="9" name="Oval 8"/>
          <p:cNvSpPr/>
          <p:nvPr/>
        </p:nvSpPr>
        <p:spPr>
          <a:xfrm>
            <a:off x="4455408" y="4363387"/>
            <a:ext cx="108000" cy="108000"/>
          </a:xfrm>
          <a:prstGeom prst="ellipse">
            <a:avLst/>
          </a:prstGeom>
          <a:solidFill>
            <a:srgbClr val="00B0F0"/>
          </a:solidFill>
          <a:ln>
            <a:solidFill>
              <a:srgbClr val="0033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Oval 37"/>
          <p:cNvSpPr/>
          <p:nvPr/>
        </p:nvSpPr>
        <p:spPr>
          <a:xfrm>
            <a:off x="4202700" y="4376886"/>
            <a:ext cx="108000" cy="108000"/>
          </a:xfrm>
          <a:prstGeom prst="ellipse">
            <a:avLst/>
          </a:prstGeom>
          <a:solidFill>
            <a:srgbClr val="00B0F0"/>
          </a:solidFill>
          <a:ln>
            <a:solidFill>
              <a:srgbClr val="0033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Oval 38"/>
          <p:cNvSpPr/>
          <p:nvPr/>
        </p:nvSpPr>
        <p:spPr>
          <a:xfrm>
            <a:off x="4216200" y="4610310"/>
            <a:ext cx="108000" cy="108000"/>
          </a:xfrm>
          <a:prstGeom prst="ellipse">
            <a:avLst/>
          </a:prstGeom>
          <a:solidFill>
            <a:srgbClr val="00B0F0"/>
          </a:solidFill>
          <a:ln>
            <a:solidFill>
              <a:srgbClr val="0033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Oval 39"/>
          <p:cNvSpPr/>
          <p:nvPr/>
        </p:nvSpPr>
        <p:spPr>
          <a:xfrm>
            <a:off x="4438050" y="4623810"/>
            <a:ext cx="108000" cy="108000"/>
          </a:xfrm>
          <a:prstGeom prst="ellipse">
            <a:avLst/>
          </a:prstGeom>
          <a:solidFill>
            <a:srgbClr val="00B0F0"/>
          </a:solidFill>
          <a:ln>
            <a:solidFill>
              <a:srgbClr val="0033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1" name="Straight Arrow Connector 10"/>
          <p:cNvCxnSpPr/>
          <p:nvPr/>
        </p:nvCxnSpPr>
        <p:spPr>
          <a:xfrm>
            <a:off x="3488594" y="3778631"/>
            <a:ext cx="714106" cy="584756"/>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46" name="Rectangle 45"/>
          <p:cNvSpPr/>
          <p:nvPr/>
        </p:nvSpPr>
        <p:spPr>
          <a:xfrm>
            <a:off x="2222403" y="3422807"/>
            <a:ext cx="2214755" cy="369332"/>
          </a:xfrm>
          <a:prstGeom prst="rect">
            <a:avLst/>
          </a:prstGeom>
        </p:spPr>
        <p:txBody>
          <a:bodyPr wrap="square">
            <a:spAutoFit/>
          </a:bodyPr>
          <a:lstStyle/>
          <a:p>
            <a:pPr algn="ct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Instrumentation on the </a:t>
            </a:r>
            <a:r>
              <a:rPr lang="en-US" sz="900" b="1" dirty="0" smtClean="0">
                <a:solidFill>
                  <a:prstClr val="black">
                    <a:lumMod val="95000"/>
                    <a:lumOff val="5000"/>
                  </a:prstClr>
                </a:solidFill>
                <a:latin typeface="LM Mono Prop Light 10" panose="00000500000000000000" pitchFamily="50" charset="0"/>
              </a:rPr>
              <a:t>winding</a:t>
            </a:r>
            <a:r>
              <a:rPr lang="en-US" sz="900" dirty="0" smtClean="0">
                <a:solidFill>
                  <a:prstClr val="black">
                    <a:lumMod val="95000"/>
                    <a:lumOff val="5000"/>
                  </a:prstClr>
                </a:solidFill>
                <a:latin typeface="LM Mono Prop Light 10" panose="00000500000000000000" pitchFamily="50" charset="0"/>
              </a:rPr>
              <a:t> </a:t>
            </a:r>
            <a:r>
              <a:rPr lang="en-US" sz="900" b="1" dirty="0" smtClean="0">
                <a:solidFill>
                  <a:prstClr val="black">
                    <a:lumMod val="95000"/>
                    <a:lumOff val="5000"/>
                  </a:prstClr>
                </a:solidFill>
                <a:latin typeface="LM Mono Prop Light 10" panose="00000500000000000000" pitchFamily="50" charset="0"/>
              </a:rPr>
              <a:t>pole (indirect assessment of coil stress)</a:t>
            </a:r>
            <a:endParaRPr lang="en-US" sz="900" b="1" dirty="0">
              <a:solidFill>
                <a:prstClr val="black">
                  <a:lumMod val="95000"/>
                  <a:lumOff val="5000"/>
                </a:prstClr>
              </a:solidFill>
              <a:latin typeface="LM Mono Prop Light 10" panose="00000500000000000000" pitchFamily="50" charset="0"/>
            </a:endParaRPr>
          </a:p>
        </p:txBody>
      </p:sp>
      <p:sp>
        <p:nvSpPr>
          <p:cNvPr id="2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075246" y="3189020"/>
            <a:ext cx="23867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l-GR" altLang="fr-FR" sz="1400" dirty="0" smtClean="0">
                <a:solidFill>
                  <a:srgbClr val="C00000"/>
                </a:solidFill>
                <a:cs typeface="Arial" panose="020B0604020202020204" pitchFamily="34" charset="0"/>
              </a:rPr>
              <a:t>σ</a:t>
            </a:r>
            <a:r>
              <a:rPr lang="en-GB" altLang="fr-FR" sz="1400" baseline="-25000" dirty="0" smtClean="0">
                <a:solidFill>
                  <a:srgbClr val="C00000"/>
                </a:solidFill>
                <a:latin typeface="LM Mono Prop Light 10" panose="00000500000000000000" pitchFamily="50" charset="0"/>
                <a:cs typeface="Arial" panose="020B0604020202020204" pitchFamily="34" charset="0"/>
              </a:rPr>
              <a:t>y</a:t>
            </a:r>
            <a:r>
              <a:rPr lang="en-GB" altLang="fr-FR" sz="1400" dirty="0" smtClean="0">
                <a:solidFill>
                  <a:srgbClr val="C00000"/>
                </a:solidFill>
                <a:latin typeface="LM Mono Prop Light 10" panose="00000500000000000000" pitchFamily="50" charset="0"/>
                <a:cs typeface="Arial" panose="020B0604020202020204" pitchFamily="34" charset="0"/>
              </a:rPr>
              <a:t> pole = 110 MPa</a:t>
            </a:r>
            <a:r>
              <a:rPr lang="en-US" altLang="fr-FR" sz="1400" dirty="0" smtClean="0">
                <a:solidFill>
                  <a:srgbClr val="C00000"/>
                </a:solidFill>
                <a:latin typeface="LM Mono Prop Light 10" panose="00000500000000000000" pitchFamily="50" charset="0"/>
                <a:cs typeface="Arial" panose="020B0604020202020204" pitchFamily="34" charset="0"/>
              </a:rPr>
              <a:t> </a:t>
            </a:r>
            <a:endParaRPr lang="en-GB" altLang="fr-FR" sz="1400" dirty="0">
              <a:solidFill>
                <a:srgbClr val="C00000"/>
              </a:solidFill>
              <a:latin typeface="LM Mono Prop Light 10" panose="00000500000000000000" pitchFamily="50" charset="0"/>
            </a:endParaRPr>
          </a:p>
        </p:txBody>
      </p:sp>
      <p:cxnSp>
        <p:nvCxnSpPr>
          <p:cNvPr id="22" name="Straight Arrow Connector 21"/>
          <p:cNvCxnSpPr/>
          <p:nvPr/>
        </p:nvCxnSpPr>
        <p:spPr>
          <a:xfrm flipV="1">
            <a:off x="8555182" y="1891145"/>
            <a:ext cx="117763" cy="622267"/>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7647611" y="2521611"/>
            <a:ext cx="1506885" cy="369332"/>
          </a:xfrm>
          <a:prstGeom prst="rect">
            <a:avLst/>
          </a:prstGeom>
        </p:spPr>
        <p:txBody>
          <a:bodyPr wrap="square">
            <a:spAutoFit/>
          </a:bodyPr>
          <a:lstStyle/>
          <a:p>
            <a:pPr algn="ctr" fontAlgn="auto">
              <a:spcBef>
                <a:spcPts val="0"/>
              </a:spcBef>
              <a:spcAft>
                <a:spcPts val="0"/>
              </a:spcAft>
              <a:defRPr/>
            </a:pPr>
            <a:r>
              <a:rPr lang="en-GB" sz="900" dirty="0" smtClean="0">
                <a:solidFill>
                  <a:prstClr val="black">
                    <a:lumMod val="95000"/>
                    <a:lumOff val="5000"/>
                  </a:prstClr>
                </a:solidFill>
                <a:latin typeface="LM Mono Prop Light 10" panose="00000500000000000000" pitchFamily="50" charset="0"/>
              </a:rPr>
              <a:t>Inner radius of </a:t>
            </a:r>
            <a:r>
              <a:rPr lang="en-GB" sz="900" dirty="0">
                <a:solidFill>
                  <a:prstClr val="black">
                    <a:lumMod val="95000"/>
                    <a:lumOff val="5000"/>
                  </a:prstClr>
                </a:solidFill>
                <a:latin typeface="LM Mono Prop Light 10" panose="00000500000000000000" pitchFamily="50" charset="0"/>
              </a:rPr>
              <a:t>pole turn conductor</a:t>
            </a:r>
            <a:endParaRPr lang="en-US" sz="900" b="1"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16733369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5" name="Title 1">
            <a:extLst>
              <a:ext uri="{FF2B5EF4-FFF2-40B4-BE49-F238E27FC236}">
                <a16:creationId xmlns:a16="http://schemas.microsoft.com/office/drawing/2014/main" id="{9BB34FC4-F4F2-4859-AECE-FC48507ACEAC}"/>
              </a:ext>
            </a:extLst>
          </p:cNvPr>
          <p:cNvSpPr txBox="1">
            <a:spLocks/>
          </p:cNvSpPr>
          <p:nvPr/>
        </p:nvSpPr>
        <p:spPr>
          <a:xfrm>
            <a:off x="1829980" y="5414854"/>
            <a:ext cx="9000580" cy="611071"/>
          </a:xfrm>
          <a:prstGeom prst="rect">
            <a:avLst/>
          </a:prstGeom>
          <a:solidFill>
            <a:schemeClr val="bg1"/>
          </a:solidFill>
          <a:ln>
            <a:solidFill>
              <a:srgbClr val="0D0D0D"/>
            </a:solid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At 4.5 K all quenches (but one) are in C211. VI transitions are visible.</a:t>
            </a:r>
          </a:p>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At 1.9 K, the location on the highest current quenches jumps from coil to coil. No visible VI transitions.</a:t>
            </a:r>
          </a:p>
        </p:txBody>
      </p:sp>
      <p:pic>
        <p:nvPicPr>
          <p:cNvPr id="6" name="Picture 5"/>
          <p:cNvPicPr>
            <a:picLocks noChangeAspect="1"/>
          </p:cNvPicPr>
          <p:nvPr/>
        </p:nvPicPr>
        <p:blipFill>
          <a:blip r:embed="rId3"/>
          <a:stretch>
            <a:fillRect/>
          </a:stretch>
        </p:blipFill>
        <p:spPr>
          <a:xfrm>
            <a:off x="61876" y="965428"/>
            <a:ext cx="11794784" cy="4289327"/>
          </a:xfrm>
          <a:prstGeom prst="rect">
            <a:avLst/>
          </a:prstGeom>
        </p:spPr>
      </p:pic>
      <p:sp>
        <p:nvSpPr>
          <p:cNvPr id="1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3776134" y="811540"/>
            <a:ext cx="4639732" cy="307777"/>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smtClean="0">
                <a:solidFill>
                  <a:srgbClr val="0033A0"/>
                </a:solidFill>
                <a:latin typeface="LM Mono Prop Light 10" panose="00000500000000000000" pitchFamily="50" charset="0"/>
              </a:rPr>
              <a:t>Courtesy of F.J. Mangiarotti, S. Ferradas Troitino</a:t>
            </a:r>
            <a:endParaRPr lang="en-US" altLang="fr-FR" sz="1400" baseline="-25000" dirty="0" smtClean="0">
              <a:solidFill>
                <a:srgbClr val="0033A0"/>
              </a:solidFill>
              <a:latin typeface="LM Mono Prop Light 10" panose="00000500000000000000" pitchFamily="50" charset="0"/>
            </a:endParaRPr>
          </a:p>
        </p:txBody>
      </p:sp>
    </p:spTree>
    <p:extLst>
      <p:ext uri="{BB962C8B-B14F-4D97-AF65-F5344CB8AC3E}">
        <p14:creationId xmlns:p14="http://schemas.microsoft.com/office/powerpoint/2010/main" val="385152095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a:extLst>
              <a:ext uri="{FF2B5EF4-FFF2-40B4-BE49-F238E27FC236}">
                <a16:creationId xmlns:a16="http://schemas.microsoft.com/office/drawing/2014/main" id="{00000000-0008-0000-0800-000004000000}"/>
              </a:ext>
            </a:extLst>
          </p:cNvPr>
          <p:cNvGraphicFramePr>
            <a:graphicFrameLocks/>
          </p:cNvGraphicFramePr>
          <p:nvPr>
            <p:extLst>
              <p:ext uri="{D42A27DB-BD31-4B8C-83A1-F6EECF244321}">
                <p14:modId xmlns:p14="http://schemas.microsoft.com/office/powerpoint/2010/main" val="1399411650"/>
              </p:ext>
            </p:extLst>
          </p:nvPr>
        </p:nvGraphicFramePr>
        <p:xfrm>
          <a:off x="770675" y="3076488"/>
          <a:ext cx="4519941" cy="2824521"/>
        </p:xfrm>
        <a:graphic>
          <a:graphicData uri="http://schemas.openxmlformats.org/drawingml/2006/chart">
            <c:chart xmlns:c="http://schemas.openxmlformats.org/drawingml/2006/chart" xmlns:r="http://schemas.openxmlformats.org/officeDocument/2006/relationships" r:id="rId3"/>
          </a:graphicData>
        </a:graphic>
      </p:graphicFrame>
      <p:pic>
        <p:nvPicPr>
          <p:cNvPr id="2" name="Picture 1"/>
          <p:cNvPicPr>
            <a:picLocks noChangeAspect="1"/>
          </p:cNvPicPr>
          <p:nvPr/>
        </p:nvPicPr>
        <p:blipFill>
          <a:blip r:embed="rId4"/>
          <a:stretch>
            <a:fillRect/>
          </a:stretch>
        </p:blipFill>
        <p:spPr>
          <a:xfrm>
            <a:off x="6520268" y="1049744"/>
            <a:ext cx="4954949" cy="3681263"/>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9" y="882728"/>
            <a:ext cx="4790050"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Results on MQXFS7 experiment so-far:</a:t>
            </a:r>
          </a:p>
          <a:p>
            <a:pPr algn="just" defTabSz="257169">
              <a:buClrTx/>
              <a:buSzTx/>
            </a:pPr>
            <a:endParaRPr lang="en-US" sz="400" u="sng"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Coil 211 (PIT) being the limiting coil according to measurements on extracted strands. </a:t>
            </a:r>
          </a:p>
          <a:p>
            <a:pPr marL="285750" indent="-285750" algn="just" defTabSz="257169">
              <a:buClrTx/>
              <a:buSzTx/>
              <a:buFontTx/>
              <a:buChar char="-"/>
            </a:pPr>
            <a:endParaRPr lang="en-US" sz="400" dirty="0">
              <a:solidFill>
                <a:srgbClr val="0D0D0D"/>
              </a:solidFill>
              <a:latin typeface="LM Mono Prop Light 10" panose="00000500000000000000" pitchFamily="50" charset="0"/>
            </a:endParaRPr>
          </a:p>
          <a:p>
            <a:pPr marL="285750" indent="-285750" algn="just" defTabSz="257169">
              <a:buClrTx/>
              <a:buSzTx/>
              <a:buFontTx/>
              <a:buChar char="-"/>
            </a:pPr>
            <a:r>
              <a:rPr lang="en-US" sz="1400" b="1" dirty="0" smtClean="0">
                <a:solidFill>
                  <a:srgbClr val="C00000"/>
                </a:solidFill>
                <a:latin typeface="LM Mono Prop Light 10" panose="00000500000000000000" pitchFamily="50" charset="0"/>
              </a:rPr>
              <a:t>Focus at 4.5 K:</a:t>
            </a:r>
            <a:r>
              <a:rPr lang="en-US" sz="1400" dirty="0" smtClean="0">
                <a:solidFill>
                  <a:srgbClr val="C00000"/>
                </a:solidFill>
                <a:latin typeface="LM Mono Prop Light 10" panose="00000500000000000000" pitchFamily="50" charset="0"/>
              </a:rPr>
              <a:t> </a:t>
            </a:r>
            <a:r>
              <a:rPr lang="en-US" sz="1400" dirty="0" smtClean="0">
                <a:solidFill>
                  <a:srgbClr val="0D0D0D"/>
                </a:solidFill>
                <a:latin typeface="LM Mono Prop Light 10" panose="00000500000000000000" pitchFamily="50" charset="0"/>
              </a:rPr>
              <a:t>the magnet quenches consistently in the inner layer pole turn of coil 211.</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Peak field region.</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VI measurements suggest crossing of critical surface.</a:t>
            </a:r>
          </a:p>
          <a:p>
            <a:pPr marL="1190983" lvl="1" indent="-285750" algn="just" defTabSz="257169">
              <a:buClrTx/>
              <a:buSzTx/>
              <a:buFontTx/>
              <a:buChar char="-"/>
            </a:pPr>
            <a:endParaRPr lang="en-US" sz="1200" dirty="0" smtClean="0">
              <a:solidFill>
                <a:srgbClr val="0D0D0D"/>
              </a:solidFill>
              <a:latin typeface="LM Mono Prop Light 10" panose="00000500000000000000" pitchFamily="50" charset="0"/>
            </a:endParaRPr>
          </a:p>
        </p:txBody>
      </p:sp>
      <p:sp>
        <p:nvSpPr>
          <p:cNvPr id="9" name="Content Placeholder 2"/>
          <p:cNvSpPr txBox="1">
            <a:spLocks/>
          </p:cNvSpPr>
          <p:nvPr/>
        </p:nvSpPr>
        <p:spPr>
          <a:xfrm>
            <a:off x="1505944" y="4388575"/>
            <a:ext cx="3322022" cy="390903"/>
          </a:xfrm>
          <a:prstGeom prst="rect">
            <a:avLst/>
          </a:prstGeom>
          <a:solidFill>
            <a:schemeClr val="bg1"/>
          </a:solidFill>
          <a:ln>
            <a:solidFill>
              <a:srgbClr val="0D0D0D"/>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050" dirty="0" smtClean="0">
                <a:solidFill>
                  <a:prstClr val="black">
                    <a:lumMod val="95000"/>
                    <a:lumOff val="5000"/>
                  </a:prstClr>
                </a:solidFill>
                <a:latin typeface="LM Mono Prop Light 10" panose="00000500000000000000" pitchFamily="50" charset="0"/>
              </a:rPr>
              <a:t>At 4.5 K all quenches in coil 211 – pole turn</a:t>
            </a:r>
          </a:p>
          <a:p>
            <a:pPr algn="ctr" defTabSz="257169">
              <a:buClrTx/>
              <a:buSzTx/>
            </a:pPr>
            <a:r>
              <a:rPr lang="en-US" sz="1050" dirty="0" smtClean="0">
                <a:solidFill>
                  <a:prstClr val="black">
                    <a:lumMod val="95000"/>
                    <a:lumOff val="5000"/>
                  </a:prstClr>
                </a:solidFill>
                <a:latin typeface="LM Mono Prop Light 10" panose="00000500000000000000" pitchFamily="50" charset="0"/>
              </a:rPr>
              <a:t>At 1.9 K most recurrent quench location is coil 207</a:t>
            </a:r>
          </a:p>
        </p:txBody>
      </p:sp>
      <p:sp>
        <p:nvSpPr>
          <p:cNvPr id="10" name="Title 1">
            <a:extLst>
              <a:ext uri="{FF2B5EF4-FFF2-40B4-BE49-F238E27FC236}">
                <a16:creationId xmlns:a16="http://schemas.microsoft.com/office/drawing/2014/main" id="{9BB34FC4-F4F2-4859-AECE-FC48507ACEAC}"/>
              </a:ext>
            </a:extLst>
          </p:cNvPr>
          <p:cNvSpPr txBox="1">
            <a:spLocks/>
          </p:cNvSpPr>
          <p:nvPr/>
        </p:nvSpPr>
        <p:spPr>
          <a:xfrm>
            <a:off x="6397578" y="4933145"/>
            <a:ext cx="5351970" cy="898695"/>
          </a:xfrm>
          <a:prstGeom prst="rect">
            <a:avLst/>
          </a:prstGeom>
          <a:solidFill>
            <a:schemeClr val="bg1"/>
          </a:solidFill>
          <a:ln>
            <a:solidFill>
              <a:srgbClr val="0D0D0D"/>
            </a:solidFill>
          </a:ln>
        </p:spPr>
        <p:txBody>
          <a:bodyPr vert="horz" lIns="0" tIns="0" rIns="0" bIns="0" rtlCol="0" anchor="ctr">
            <a:normAutofit fontScale="925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At 4.5 K, small decrease in quench current from 100 MPa (97% of SS) to 170 MPa (94% of SS), more assembly iterations to come!</a:t>
            </a:r>
          </a:p>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Note that measurable variations are seen when the magnet pre-load was not changed: we are looking really at small numbers!</a:t>
            </a:r>
            <a:endParaRPr lang="en-US" sz="1400" baseline="-25000" dirty="0">
              <a:solidFill>
                <a:srgbClr val="002060"/>
              </a:solidFill>
              <a:latin typeface="LM Mono Prop Light 10" panose="00000500000000000000" pitchFamily="50" charset="0"/>
              <a:cs typeface="Consolas" panose="020B0609020204030204" pitchFamily="49" charset="0"/>
            </a:endParaRPr>
          </a:p>
        </p:txBody>
      </p:sp>
      <p:sp>
        <p:nvSpPr>
          <p:cNvPr id="1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258174" y="1013678"/>
            <a:ext cx="4099056" cy="307777"/>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smtClean="0">
                <a:solidFill>
                  <a:srgbClr val="0033A0"/>
                </a:solidFill>
                <a:latin typeface="LM Mono Prop Light 10" panose="00000500000000000000" pitchFamily="50" charset="0"/>
              </a:rPr>
              <a:t>VI measurements courtesy of F.J. Mangiarotti</a:t>
            </a:r>
            <a:endParaRPr lang="en-US" altLang="fr-FR" sz="1400" baseline="-25000" dirty="0" smtClean="0">
              <a:solidFill>
                <a:srgbClr val="0033A0"/>
              </a:solidFill>
              <a:latin typeface="LM Mono Prop Light 10" panose="00000500000000000000" pitchFamily="50" charset="0"/>
            </a:endParaRPr>
          </a:p>
        </p:txBody>
      </p:sp>
      <p:pic>
        <p:nvPicPr>
          <p:cNvPr id="13" name="Picture 12"/>
          <p:cNvPicPr>
            <a:picLocks noChangeAspect="1"/>
          </p:cNvPicPr>
          <p:nvPr/>
        </p:nvPicPr>
        <p:blipFill>
          <a:blip r:embed="rId5"/>
          <a:stretch>
            <a:fillRect/>
          </a:stretch>
        </p:blipFill>
        <p:spPr>
          <a:xfrm>
            <a:off x="6348014" y="688739"/>
            <a:ext cx="5473681" cy="4105261"/>
          </a:xfrm>
          <a:prstGeom prst="rect">
            <a:avLst/>
          </a:prstGeom>
        </p:spPr>
      </p:pic>
      <p:sp>
        <p:nvSpPr>
          <p:cNvPr id="19"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813771" y="672395"/>
            <a:ext cx="2355699" cy="307777"/>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smtClean="0">
                <a:solidFill>
                  <a:prstClr val="black">
                    <a:lumMod val="95000"/>
                    <a:lumOff val="5000"/>
                  </a:prstClr>
                </a:solidFill>
                <a:latin typeface="LM Mono Prop Light 10" panose="00000500000000000000" pitchFamily="50" charset="0"/>
              </a:rPr>
              <a:t>Magnetic field at </a:t>
            </a:r>
            <a:r>
              <a:rPr lang="en-US" altLang="fr-FR" sz="1400" dirty="0" err="1" smtClean="0">
                <a:solidFill>
                  <a:prstClr val="black">
                    <a:lumMod val="95000"/>
                    <a:lumOff val="5000"/>
                  </a:prstClr>
                </a:solidFill>
                <a:latin typeface="LM Mono Prop Light 10" panose="00000500000000000000" pitchFamily="50" charset="0"/>
              </a:rPr>
              <a:t>I</a:t>
            </a:r>
            <a:r>
              <a:rPr lang="en-US" altLang="fr-FR" sz="1400" baseline="-25000" dirty="0" err="1" smtClean="0">
                <a:solidFill>
                  <a:prstClr val="black">
                    <a:lumMod val="95000"/>
                    <a:lumOff val="5000"/>
                  </a:prstClr>
                </a:solidFill>
                <a:latin typeface="LM Mono Prop Light 10" panose="00000500000000000000" pitchFamily="50" charset="0"/>
              </a:rPr>
              <a:t>nom</a:t>
            </a:r>
            <a:endParaRPr lang="en-US" altLang="fr-FR" sz="1400" baseline="-25000" dirty="0" smtClean="0">
              <a:solidFill>
                <a:prstClr val="black">
                  <a:lumMod val="95000"/>
                  <a:lumOff val="5000"/>
                </a:prstClr>
              </a:solidFill>
              <a:latin typeface="LM Mono Prop Light 10" panose="00000500000000000000" pitchFamily="50" charset="0"/>
            </a:endParaRPr>
          </a:p>
        </p:txBody>
      </p:sp>
      <p:sp>
        <p:nvSpPr>
          <p:cNvPr id="2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519096" y="581353"/>
            <a:ext cx="871330"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dirty="0" smtClean="0">
                <a:solidFill>
                  <a:prstClr val="black">
                    <a:lumMod val="95000"/>
                    <a:lumOff val="5000"/>
                  </a:prstClr>
                </a:solidFill>
                <a:latin typeface="LM Mono Prop Light 10" panose="00000500000000000000" pitchFamily="50" charset="0"/>
              </a:rPr>
              <a:t>T</a:t>
            </a:r>
            <a:endParaRPr lang="en-US" altLang="fr-FR" baseline="-25000" dirty="0" smtClean="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1976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473064" y="3693933"/>
            <a:ext cx="3326400" cy="24948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784507" y="811540"/>
            <a:ext cx="7258280"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Simulation set-up:</a:t>
            </a:r>
          </a:p>
          <a:p>
            <a:pPr algn="just" defTabSz="257169">
              <a:buClrTx/>
              <a:buSzTx/>
            </a:pPr>
            <a:endParaRPr lang="en-US" sz="400" u="sng"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MQXFS7 experiment modelled using our proposed methodology. Model validated mechanically in [</a:t>
            </a:r>
            <a:r>
              <a:rPr lang="en-US" sz="1400" dirty="0">
                <a:solidFill>
                  <a:srgbClr val="0D0D0D"/>
                </a:solidFill>
                <a:latin typeface="LM Mono Prop Light 10" panose="00000500000000000000" pitchFamily="50" charset="0"/>
              </a:rPr>
              <a:t>35</a:t>
            </a:r>
            <a:r>
              <a:rPr lang="en-US" sz="1400" dirty="0" smtClean="0">
                <a:solidFill>
                  <a:srgbClr val="0D0D0D"/>
                </a:solidFill>
                <a:latin typeface="LM Mono Prop Light 10" panose="00000500000000000000" pitchFamily="50" charset="0"/>
              </a:rPr>
              <a:t>]. Recall: material properties from literature. </a:t>
            </a:r>
          </a:p>
          <a:p>
            <a:pPr marL="285750" indent="-285750" algn="just" defTabSz="257169">
              <a:buClrTx/>
              <a:buSzTx/>
              <a:buFontTx/>
              <a:buChar char="-"/>
            </a:pPr>
            <a:endParaRPr lang="en-US" sz="500"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Strain related fitting parameters (including expected </a:t>
            </a:r>
            <a:r>
              <a:rPr lang="en-US" sz="1400" dirty="0" err="1" smtClean="0">
                <a:solidFill>
                  <a:srgbClr val="0D0D0D"/>
                </a:solidFill>
                <a:latin typeface="LM Mono Prop Light 10" panose="00000500000000000000" pitchFamily="50" charset="0"/>
              </a:rPr>
              <a:t>Ic</a:t>
            </a:r>
            <a:r>
              <a:rPr lang="en-US" sz="1400" dirty="0" smtClean="0">
                <a:solidFill>
                  <a:srgbClr val="0D0D0D"/>
                </a:solidFill>
                <a:latin typeface="LM Mono Prop Light 10" panose="00000500000000000000" pitchFamily="50" charset="0"/>
              </a:rPr>
              <a:t> decrease due to permanent strain effects): extracted from available measurements at UNIGE,   1 mm PIT192 strand (</a:t>
            </a:r>
            <a:r>
              <a:rPr lang="en-US" sz="1400" b="1" dirty="0" smtClean="0">
                <a:solidFill>
                  <a:srgbClr val="0D0D0D"/>
                </a:solidFill>
                <a:latin typeface="LM Mono Prop Light 10" panose="00000500000000000000" pitchFamily="50" charset="0"/>
              </a:rPr>
              <a:t>not exactly the same</a:t>
            </a:r>
            <a:r>
              <a:rPr lang="en-US" sz="1400" dirty="0" smtClean="0">
                <a:solidFill>
                  <a:srgbClr val="0D0D0D"/>
                </a:solidFill>
                <a:latin typeface="LM Mono Prop Light 10" panose="00000500000000000000" pitchFamily="50" charset="0"/>
              </a:rPr>
              <a:t>). Non-strain related: coil extracted strands.</a:t>
            </a:r>
          </a:p>
          <a:p>
            <a:pPr marL="285750" indent="-285750" algn="just" defTabSz="257169">
              <a:buClrTx/>
              <a:buSzTx/>
              <a:buFontTx/>
              <a:buChar char="-"/>
            </a:pPr>
            <a:endParaRPr lang="en-US" sz="5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For each assembly iteration, the pre-load is adjusted to match the experimental results (</a:t>
            </a:r>
            <a:r>
              <a:rPr lang="en-US" sz="1400" b="1" dirty="0" smtClean="0">
                <a:solidFill>
                  <a:srgbClr val="0D0D0D"/>
                </a:solidFill>
                <a:latin typeface="LM Mono Prop Light 10" panose="00000500000000000000" pitchFamily="50" charset="0"/>
              </a:rPr>
              <a:t>we</a:t>
            </a:r>
            <a:r>
              <a:rPr lang="en-US" sz="1400" dirty="0" smtClean="0">
                <a:solidFill>
                  <a:srgbClr val="0D0D0D"/>
                </a:solidFill>
                <a:latin typeface="LM Mono Prop Light 10" panose="00000500000000000000" pitchFamily="50" charset="0"/>
              </a:rPr>
              <a:t> </a:t>
            </a:r>
            <a:r>
              <a:rPr lang="en-US" sz="1400" b="1" dirty="0" smtClean="0">
                <a:solidFill>
                  <a:srgbClr val="0D0D0D"/>
                </a:solidFill>
                <a:latin typeface="LM Mono Prop Light 10" panose="00000500000000000000" pitchFamily="50" charset="0"/>
              </a:rPr>
              <a:t>match</a:t>
            </a:r>
            <a:r>
              <a:rPr lang="en-US" sz="1400" dirty="0" smtClean="0">
                <a:solidFill>
                  <a:srgbClr val="0D0D0D"/>
                </a:solidFill>
                <a:latin typeface="LM Mono Prop Light 10" panose="00000500000000000000" pitchFamily="50" charset="0"/>
              </a:rPr>
              <a:t> the </a:t>
            </a:r>
            <a:r>
              <a:rPr lang="en-US" sz="1400" b="1" dirty="0" smtClean="0">
                <a:solidFill>
                  <a:srgbClr val="0D0D0D"/>
                </a:solidFill>
                <a:latin typeface="LM Mono Prop Light 10" panose="00000500000000000000" pitchFamily="50" charset="0"/>
              </a:rPr>
              <a:t>indirect</a:t>
            </a:r>
            <a:r>
              <a:rPr lang="en-US" sz="1400" dirty="0" smtClean="0">
                <a:solidFill>
                  <a:srgbClr val="0D0D0D"/>
                </a:solidFill>
                <a:latin typeface="LM Mono Prop Light 10" panose="00000500000000000000" pitchFamily="50" charset="0"/>
              </a:rPr>
              <a:t> </a:t>
            </a:r>
            <a:r>
              <a:rPr lang="en-US" sz="1400" b="1" dirty="0" smtClean="0">
                <a:solidFill>
                  <a:srgbClr val="0D0D0D"/>
                </a:solidFill>
                <a:latin typeface="LM Mono Prop Light 10" panose="00000500000000000000" pitchFamily="50" charset="0"/>
              </a:rPr>
              <a:t>measurements</a:t>
            </a:r>
            <a:r>
              <a:rPr lang="en-US" sz="1400" dirty="0" smtClean="0">
                <a:solidFill>
                  <a:srgbClr val="0D0D0D"/>
                </a:solidFill>
                <a:latin typeface="LM Mono Prop Light 10" panose="00000500000000000000" pitchFamily="50" charset="0"/>
              </a:rPr>
              <a:t> at the </a:t>
            </a:r>
            <a:r>
              <a:rPr lang="en-US" sz="1400" b="1" dirty="0" smtClean="0">
                <a:solidFill>
                  <a:srgbClr val="0D0D0D"/>
                </a:solidFill>
                <a:latin typeface="LM Mono Prop Light 10" panose="00000500000000000000" pitchFamily="50" charset="0"/>
              </a:rPr>
              <a:t>winding</a:t>
            </a:r>
            <a:r>
              <a:rPr lang="en-US" sz="1400" dirty="0" smtClean="0">
                <a:solidFill>
                  <a:srgbClr val="0D0D0D"/>
                </a:solidFill>
                <a:latin typeface="LM Mono Prop Light 10" panose="00000500000000000000" pitchFamily="50" charset="0"/>
              </a:rPr>
              <a:t> </a:t>
            </a:r>
            <a:r>
              <a:rPr lang="en-US" sz="1400" b="1" dirty="0" smtClean="0">
                <a:solidFill>
                  <a:srgbClr val="0D0D0D"/>
                </a:solidFill>
                <a:latin typeface="LM Mono Prop Light 10" panose="00000500000000000000" pitchFamily="50" charset="0"/>
              </a:rPr>
              <a:t>pole</a:t>
            </a:r>
            <a:r>
              <a:rPr lang="en-US" sz="1400" dirty="0" smtClean="0">
                <a:solidFill>
                  <a:srgbClr val="0D0D0D"/>
                </a:solidFill>
                <a:latin typeface="LM Mono Prop Light 10" panose="00000500000000000000" pitchFamily="50" charset="0"/>
              </a:rPr>
              <a:t>). </a:t>
            </a: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The short sample limit is then computed including strain effects (current ramped).</a:t>
            </a:r>
          </a:p>
        </p:txBody>
      </p:sp>
      <p:pic>
        <p:nvPicPr>
          <p:cNvPr id="2" name="Picture 1"/>
          <p:cNvPicPr>
            <a:picLocks noChangeAspect="1"/>
          </p:cNvPicPr>
          <p:nvPr/>
        </p:nvPicPr>
        <p:blipFill>
          <a:blip r:embed="rId4"/>
          <a:stretch>
            <a:fillRect/>
          </a:stretch>
        </p:blipFill>
        <p:spPr>
          <a:xfrm>
            <a:off x="1143575" y="3471466"/>
            <a:ext cx="5617721" cy="2717267"/>
          </a:xfrm>
          <a:prstGeom prst="rect">
            <a:avLst/>
          </a:prstGeom>
        </p:spPr>
      </p:pic>
      <p:pic>
        <p:nvPicPr>
          <p:cNvPr id="3" name="Picture 2"/>
          <p:cNvPicPr>
            <a:picLocks noChangeAspect="1"/>
          </p:cNvPicPr>
          <p:nvPr/>
        </p:nvPicPr>
        <p:blipFill>
          <a:blip r:embed="rId5"/>
          <a:stretch>
            <a:fillRect/>
          </a:stretch>
        </p:blipFill>
        <p:spPr>
          <a:xfrm>
            <a:off x="8409707" y="1058820"/>
            <a:ext cx="3453114" cy="2589836"/>
          </a:xfrm>
          <a:prstGeom prst="rect">
            <a:avLst/>
          </a:prstGeom>
        </p:spPr>
      </p:pic>
      <p:sp>
        <p:nvSpPr>
          <p:cNvPr id="3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278969" y="780057"/>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Reference pre-load</a:t>
            </a:r>
            <a:r>
              <a:rPr lang="en-GB" altLang="fr-FR" sz="1400" b="1" i="1" dirty="0">
                <a:solidFill>
                  <a:srgbClr val="00B050"/>
                </a:solidFill>
                <a:latin typeface="LM Mono Prop Light 10" panose="00000500000000000000" pitchFamily="50" charset="0"/>
              </a:rPr>
              <a:t> </a:t>
            </a:r>
            <a:r>
              <a:rPr lang="en-GB" altLang="fr-FR" sz="1400" b="1" i="1" dirty="0" smtClean="0">
                <a:solidFill>
                  <a:srgbClr val="00B050"/>
                </a:solidFill>
                <a:latin typeface="LM Mono Prop Light 10" panose="00000500000000000000" pitchFamily="50" charset="0"/>
              </a:rPr>
              <a:t>(Nb</a:t>
            </a:r>
            <a:r>
              <a:rPr lang="en-GB" altLang="fr-FR" sz="1400" b="1" i="1" baseline="-25000" dirty="0" smtClean="0">
                <a:solidFill>
                  <a:srgbClr val="00B050"/>
                </a:solidFill>
                <a:latin typeface="LM Mono Prop Light 10" panose="00000500000000000000" pitchFamily="50" charset="0"/>
              </a:rPr>
              <a:t>3</a:t>
            </a:r>
            <a:r>
              <a:rPr lang="en-GB" altLang="fr-FR" sz="1400" b="1" i="1" dirty="0" smtClean="0">
                <a:solidFill>
                  <a:srgbClr val="00B050"/>
                </a:solidFill>
                <a:latin typeface="LM Mono Prop Light 10" panose="00000500000000000000" pitchFamily="50" charset="0"/>
              </a:rPr>
              <a:t>Sn region)</a:t>
            </a:r>
            <a:endParaRPr lang="en-US" altLang="fr-FR" sz="1400" b="1" i="1" dirty="0" smtClean="0">
              <a:solidFill>
                <a:prstClr val="black">
                  <a:lumMod val="95000"/>
                  <a:lumOff val="5000"/>
                </a:prstClr>
              </a:solidFill>
              <a:latin typeface="LM Mono Prop Light 10" panose="00000500000000000000" pitchFamily="50" charset="0"/>
            </a:endParaRPr>
          </a:p>
        </p:txBody>
      </p:sp>
      <p:sp>
        <p:nvSpPr>
          <p:cNvPr id="32"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924378" y="1228232"/>
            <a:ext cx="23867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smtClean="0">
                <a:solidFill>
                  <a:srgbClr val="C00000"/>
                </a:solidFill>
                <a:latin typeface="LM Mono Prop Light 10" panose="00000500000000000000" pitchFamily="50" charset="0"/>
              </a:rPr>
              <a:t>4.5 K</a:t>
            </a:r>
            <a:endParaRPr lang="en-GB" altLang="fr-FR" sz="1400" dirty="0">
              <a:solidFill>
                <a:srgbClr val="C00000"/>
              </a:solidFill>
              <a:latin typeface="LM Mono Prop Light 10" panose="00000500000000000000" pitchFamily="50" charset="0"/>
            </a:endParaRPr>
          </a:p>
        </p:txBody>
      </p:sp>
      <p:sp>
        <p:nvSpPr>
          <p:cNvPr id="33"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961122" y="3858637"/>
            <a:ext cx="23867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err="1" smtClean="0">
                <a:solidFill>
                  <a:srgbClr val="C00000"/>
                </a:solidFill>
                <a:latin typeface="LM Mono Prop Light 10" panose="00000500000000000000" pitchFamily="50" charset="0"/>
              </a:rPr>
              <a:t>I</a:t>
            </a:r>
            <a:r>
              <a:rPr lang="en-US" altLang="fr-FR" sz="1400" baseline="-25000" dirty="0" err="1" smtClean="0">
                <a:solidFill>
                  <a:srgbClr val="C00000"/>
                </a:solidFill>
                <a:latin typeface="LM Mono Prop Light 10" panose="00000500000000000000" pitchFamily="50" charset="0"/>
              </a:rPr>
              <a:t>nom</a:t>
            </a:r>
            <a:endParaRPr lang="en-GB" altLang="fr-FR" sz="1400" baseline="-25000" dirty="0">
              <a:solidFill>
                <a:srgbClr val="C00000"/>
              </a:solidFill>
              <a:latin typeface="LM Mono Prop Light 10" panose="00000500000000000000" pitchFamily="50" charset="0"/>
            </a:endParaRPr>
          </a:p>
        </p:txBody>
      </p:sp>
      <p:sp>
        <p:nvSpPr>
          <p:cNvPr id="1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928134" y="994611"/>
            <a:ext cx="871330" cy="276999"/>
          </a:xfrm>
          <a:prstGeom prst="rect">
            <a:avLst/>
          </a:prstGeom>
          <a:no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200" dirty="0" smtClean="0">
                <a:solidFill>
                  <a:prstClr val="black">
                    <a:lumMod val="95000"/>
                    <a:lumOff val="5000"/>
                  </a:prstClr>
                </a:solidFill>
                <a:latin typeface="LM Mono Prop Light 10" panose="00000500000000000000" pitchFamily="50" charset="0"/>
              </a:rPr>
              <a:t>MPa</a:t>
            </a:r>
            <a:endParaRPr lang="en-US" altLang="fr-FR" sz="1200" baseline="-25000" dirty="0" smtClean="0">
              <a:solidFill>
                <a:prstClr val="black">
                  <a:lumMod val="95000"/>
                  <a:lumOff val="5000"/>
                </a:prstClr>
              </a:solidFill>
              <a:latin typeface="LM Mono Prop Light 10" panose="00000500000000000000" pitchFamily="50" charset="0"/>
            </a:endParaRPr>
          </a:p>
        </p:txBody>
      </p:sp>
      <p:sp>
        <p:nvSpPr>
          <p:cNvPr id="1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872716" y="3648656"/>
            <a:ext cx="871330" cy="276999"/>
          </a:xfrm>
          <a:prstGeom prst="rect">
            <a:avLst/>
          </a:prstGeom>
          <a:no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200" dirty="0" smtClean="0">
                <a:solidFill>
                  <a:prstClr val="black">
                    <a:lumMod val="95000"/>
                    <a:lumOff val="5000"/>
                  </a:prstClr>
                </a:solidFill>
                <a:latin typeface="LM Mono Prop Light 10" panose="00000500000000000000" pitchFamily="50" charset="0"/>
              </a:rPr>
              <a:t>MPa</a:t>
            </a:r>
            <a:endParaRPr lang="en-US" altLang="fr-FR" sz="1200" baseline="-25000" dirty="0" smtClean="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10886312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6911918" y="1263031"/>
            <a:ext cx="5084977" cy="3813733"/>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Results:</a:t>
            </a:r>
          </a:p>
          <a:p>
            <a:pPr algn="just" defTabSz="257169">
              <a:buClrTx/>
              <a:buSzTx/>
            </a:pPr>
            <a:endParaRPr lang="en-US" sz="400" u="sng" dirty="0">
              <a:solidFill>
                <a:srgbClr val="0D0D0D"/>
              </a:solidFill>
              <a:latin typeface="LM Mono Prop Light 10" panose="00000500000000000000" pitchFamily="50" charset="0"/>
            </a:endParaRPr>
          </a:p>
        </p:txBody>
      </p:sp>
      <p:sp>
        <p:nvSpPr>
          <p:cNvPr id="3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276965" y="891515"/>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Reference pre-load</a:t>
            </a:r>
            <a:r>
              <a:rPr lang="en-GB" altLang="fr-FR" sz="1400" b="1" i="1" dirty="0" smtClean="0">
                <a:solidFill>
                  <a:srgbClr val="00B050"/>
                </a:solidFill>
                <a:latin typeface="LM Mono Prop Light 10" panose="00000500000000000000" pitchFamily="50" charset="0"/>
              </a:rPr>
              <a:t> (4.5 K /110 MPa)</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sp>
        <p:nvSpPr>
          <p:cNvPr id="11" name="Title 1">
            <a:extLst>
              <a:ext uri="{FF2B5EF4-FFF2-40B4-BE49-F238E27FC236}">
                <a16:creationId xmlns:a16="http://schemas.microsoft.com/office/drawing/2014/main" id="{9BB34FC4-F4F2-4859-AECE-FC48507ACEAC}"/>
              </a:ext>
            </a:extLst>
          </p:cNvPr>
          <p:cNvSpPr txBox="1">
            <a:spLocks/>
          </p:cNvSpPr>
          <p:nvPr/>
        </p:nvSpPr>
        <p:spPr>
          <a:xfrm>
            <a:off x="6208944" y="2374756"/>
            <a:ext cx="1524831" cy="930519"/>
          </a:xfrm>
          <a:prstGeom prst="rect">
            <a:avLst/>
          </a:prstGeom>
          <a:solidFill>
            <a:schemeClr val="bg1"/>
          </a:solidFill>
          <a:ln>
            <a:solidFill>
              <a:srgbClr val="0D0D0D"/>
            </a:solid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Peak field, low stress during powering.</a:t>
            </a:r>
            <a:endParaRPr lang="en-US" sz="1400" baseline="-25000" dirty="0">
              <a:solidFill>
                <a:srgbClr val="002060"/>
              </a:solidFill>
              <a:latin typeface="LM Mono Prop Light 10" panose="00000500000000000000" pitchFamily="50" charset="0"/>
              <a:cs typeface="Consolas" panose="020B0609020204030204" pitchFamily="49" charset="0"/>
            </a:endParaRPr>
          </a:p>
        </p:txBody>
      </p:sp>
      <p:cxnSp>
        <p:nvCxnSpPr>
          <p:cNvPr id="12" name="Straight Arrow Connector 11"/>
          <p:cNvCxnSpPr/>
          <p:nvPr/>
        </p:nvCxnSpPr>
        <p:spPr>
          <a:xfrm flipV="1">
            <a:off x="7651698" y="2265531"/>
            <a:ext cx="392658" cy="218449"/>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Title 1">
            <a:extLst>
              <a:ext uri="{FF2B5EF4-FFF2-40B4-BE49-F238E27FC236}">
                <a16:creationId xmlns:a16="http://schemas.microsoft.com/office/drawing/2014/main" id="{9BB34FC4-F4F2-4859-AECE-FC48507ACEAC}"/>
              </a:ext>
            </a:extLst>
          </p:cNvPr>
          <p:cNvSpPr txBox="1">
            <a:spLocks/>
          </p:cNvSpPr>
          <p:nvPr/>
        </p:nvSpPr>
        <p:spPr>
          <a:xfrm>
            <a:off x="6114371" y="3771884"/>
            <a:ext cx="1807780" cy="1143685"/>
          </a:xfrm>
          <a:prstGeom prst="rect">
            <a:avLst/>
          </a:prstGeom>
          <a:solidFill>
            <a:schemeClr val="bg1"/>
          </a:solidFill>
          <a:ln>
            <a:solidFill>
              <a:srgbClr val="0D0D0D"/>
            </a:solid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Lower field but high stress during powering (</a:t>
            </a:r>
            <a:r>
              <a:rPr lang="en-US" sz="1400" dirty="0" err="1" smtClean="0">
                <a:solidFill>
                  <a:srgbClr val="002060"/>
                </a:solidFill>
                <a:latin typeface="LM Mono Prop Light 10" panose="00000500000000000000" pitchFamily="50" charset="0"/>
                <a:cs typeface="Calibri" panose="020F0502020204030204" pitchFamily="34" charset="0"/>
              </a:rPr>
              <a:t>e.m</a:t>
            </a:r>
            <a:r>
              <a:rPr lang="en-US" sz="1400" dirty="0" smtClean="0">
                <a:solidFill>
                  <a:srgbClr val="002060"/>
                </a:solidFill>
                <a:latin typeface="LM Mono Prop Light 10" panose="00000500000000000000" pitchFamily="50" charset="0"/>
                <a:cs typeface="Calibri" panose="020F0502020204030204" pitchFamily="34" charset="0"/>
              </a:rPr>
              <a:t>. forces accumulate).</a:t>
            </a:r>
            <a:endParaRPr lang="en-US" sz="1400" baseline="-25000" dirty="0">
              <a:solidFill>
                <a:srgbClr val="002060"/>
              </a:solidFill>
              <a:latin typeface="LM Mono Prop Light 10" panose="00000500000000000000" pitchFamily="50" charset="0"/>
              <a:cs typeface="Consolas" panose="020B0609020204030204" pitchFamily="49" charset="0"/>
            </a:endParaRPr>
          </a:p>
        </p:txBody>
      </p:sp>
      <p:sp>
        <p:nvSpPr>
          <p:cNvPr id="19" name="Content Placeholder 2"/>
          <p:cNvSpPr txBox="1">
            <a:spLocks/>
          </p:cNvSpPr>
          <p:nvPr/>
        </p:nvSpPr>
        <p:spPr>
          <a:xfrm>
            <a:off x="1024841" y="5156216"/>
            <a:ext cx="10252028" cy="999204"/>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200" i="1" dirty="0" smtClean="0">
                <a:solidFill>
                  <a:srgbClr val="0D0D0D"/>
                </a:solidFill>
                <a:latin typeface="LM Mono Prop Light 10" panose="00000500000000000000" pitchFamily="50" charset="0"/>
              </a:rPr>
              <a:t>The peak field region during powering is found in the pole turn block, which unloads under the action of the electro-magnetic forces. </a:t>
            </a:r>
          </a:p>
          <a:p>
            <a:pPr algn="ctr" defTabSz="257169">
              <a:buClrTx/>
              <a:buSzTx/>
            </a:pPr>
            <a:endParaRPr lang="en-US" sz="1000" i="1" dirty="0" smtClean="0">
              <a:solidFill>
                <a:srgbClr val="0D0D0D"/>
              </a:solidFill>
              <a:latin typeface="LM Mono Prop Light 10" panose="00000500000000000000" pitchFamily="50" charset="0"/>
            </a:endParaRPr>
          </a:p>
          <a:p>
            <a:pPr algn="ctr" defTabSz="257169">
              <a:buClrTx/>
              <a:buSzTx/>
            </a:pPr>
            <a:endParaRPr lang="en-US" sz="300" i="1" dirty="0" smtClean="0">
              <a:solidFill>
                <a:srgbClr val="0D0D0D"/>
              </a:solidFill>
              <a:latin typeface="LM Mono Prop Light 10" panose="00000500000000000000" pitchFamily="50" charset="0"/>
            </a:endParaRPr>
          </a:p>
          <a:p>
            <a:pPr algn="ctr" defTabSz="257169">
              <a:buClrTx/>
              <a:buSzTx/>
            </a:pPr>
            <a:r>
              <a:rPr lang="en-US" sz="1400" i="1" dirty="0" err="1" smtClean="0">
                <a:solidFill>
                  <a:srgbClr val="0D0D0D"/>
                </a:solidFill>
                <a:latin typeface="LM Mono Prop Light 10" panose="00000500000000000000" pitchFamily="50" charset="0"/>
              </a:rPr>
              <a:t>B</a:t>
            </a:r>
            <a:r>
              <a:rPr lang="en-US" sz="1400" i="1" baseline="-25000" dirty="0" err="1" smtClean="0">
                <a:solidFill>
                  <a:srgbClr val="0D0D0D"/>
                </a:solidFill>
                <a:latin typeface="LM Mono Prop Light 10" panose="00000500000000000000" pitchFamily="50" charset="0"/>
              </a:rPr>
              <a:t>p</a:t>
            </a:r>
            <a:r>
              <a:rPr lang="en-US" sz="1400" i="1" baseline="-25000" dirty="0" smtClean="0">
                <a:solidFill>
                  <a:srgbClr val="0D0D0D"/>
                </a:solidFill>
                <a:latin typeface="LM Mono Prop Light 10" panose="00000500000000000000" pitchFamily="50" charset="0"/>
              </a:rPr>
              <a:t> mid-plane (high stress)</a:t>
            </a:r>
            <a:r>
              <a:rPr lang="en-US" sz="1400" i="1" dirty="0" smtClean="0">
                <a:solidFill>
                  <a:srgbClr val="0D0D0D"/>
                </a:solidFill>
                <a:latin typeface="LM Mono Prop Light 10" panose="00000500000000000000" pitchFamily="50" charset="0"/>
              </a:rPr>
              <a:t> / </a:t>
            </a:r>
            <a:r>
              <a:rPr lang="en-US" sz="1400" i="1" dirty="0" err="1" smtClean="0">
                <a:solidFill>
                  <a:srgbClr val="0D0D0D"/>
                </a:solidFill>
                <a:latin typeface="LM Mono Prop Light 10" panose="00000500000000000000" pitchFamily="50" charset="0"/>
              </a:rPr>
              <a:t>B</a:t>
            </a:r>
            <a:r>
              <a:rPr lang="en-US" sz="1400" i="1" baseline="-25000" dirty="0" err="1" smtClean="0">
                <a:solidFill>
                  <a:srgbClr val="0D0D0D"/>
                </a:solidFill>
                <a:latin typeface="LM Mono Prop Light 10" panose="00000500000000000000" pitchFamily="50" charset="0"/>
              </a:rPr>
              <a:t>p</a:t>
            </a:r>
            <a:r>
              <a:rPr lang="en-US" sz="1400" i="1" baseline="-25000" dirty="0" smtClean="0">
                <a:solidFill>
                  <a:srgbClr val="0D0D0D"/>
                </a:solidFill>
                <a:latin typeface="LM Mono Prop Light 10" panose="00000500000000000000" pitchFamily="50" charset="0"/>
              </a:rPr>
              <a:t> pole turn (low stress)</a:t>
            </a:r>
            <a:r>
              <a:rPr lang="en-US" sz="1400" i="1" dirty="0" smtClean="0">
                <a:solidFill>
                  <a:srgbClr val="0D0D0D"/>
                </a:solidFill>
                <a:latin typeface="LM Mono Prop Light 10" panose="00000500000000000000" pitchFamily="50" charset="0"/>
              </a:rPr>
              <a:t>  = 0.86 </a:t>
            </a:r>
          </a:p>
          <a:p>
            <a:pPr algn="ctr" defTabSz="257169">
              <a:buClrTx/>
              <a:buSzTx/>
            </a:pPr>
            <a:r>
              <a:rPr lang="en-US" sz="1400" i="1" dirty="0" smtClean="0">
                <a:solidFill>
                  <a:srgbClr val="0D0D0D"/>
                </a:solidFill>
                <a:latin typeface="LM Mono Prop Light 10" panose="00000500000000000000" pitchFamily="50" charset="0"/>
              </a:rPr>
              <a:t> At </a:t>
            </a:r>
            <a:r>
              <a:rPr lang="en-US" sz="1400" i="1" dirty="0" err="1" smtClean="0">
                <a:solidFill>
                  <a:srgbClr val="0D0D0D"/>
                </a:solidFill>
                <a:latin typeface="LM Mono Prop Light 10" panose="00000500000000000000" pitchFamily="50" charset="0"/>
              </a:rPr>
              <a:t>I</a:t>
            </a:r>
            <a:r>
              <a:rPr lang="en-US" sz="1400" i="1" baseline="-25000" dirty="0" err="1" smtClean="0">
                <a:solidFill>
                  <a:srgbClr val="0D0D0D"/>
                </a:solidFill>
                <a:latin typeface="LM Mono Prop Light 10" panose="00000500000000000000" pitchFamily="50" charset="0"/>
              </a:rPr>
              <a:t>nominal</a:t>
            </a:r>
            <a:r>
              <a:rPr lang="en-US" sz="1400" i="1" dirty="0" smtClean="0">
                <a:solidFill>
                  <a:srgbClr val="0D0D0D"/>
                </a:solidFill>
                <a:latin typeface="LM Mono Prop Light 10" panose="00000500000000000000" pitchFamily="50" charset="0"/>
              </a:rPr>
              <a:t> → </a:t>
            </a:r>
            <a:r>
              <a:rPr lang="en-US" sz="1400" i="1" dirty="0" err="1">
                <a:solidFill>
                  <a:srgbClr val="0D0D0D"/>
                </a:solidFill>
                <a:latin typeface="LM Mono Prop Light 10" panose="00000500000000000000" pitchFamily="50" charset="0"/>
              </a:rPr>
              <a:t>B</a:t>
            </a:r>
            <a:r>
              <a:rPr lang="en-US" sz="1400" i="1" baseline="-25000" dirty="0" err="1">
                <a:solidFill>
                  <a:srgbClr val="0D0D0D"/>
                </a:solidFill>
                <a:latin typeface="LM Mono Prop Light 10" panose="00000500000000000000" pitchFamily="50" charset="0"/>
              </a:rPr>
              <a:t>p</a:t>
            </a:r>
            <a:r>
              <a:rPr lang="en-US" sz="1400" i="1" baseline="-25000" dirty="0">
                <a:solidFill>
                  <a:srgbClr val="0D0D0D"/>
                </a:solidFill>
                <a:latin typeface="LM Mono Prop Light 10" panose="00000500000000000000" pitchFamily="50" charset="0"/>
              </a:rPr>
              <a:t> mid-plane (high stress)</a:t>
            </a:r>
            <a:r>
              <a:rPr lang="en-US" sz="1400" i="1" dirty="0">
                <a:solidFill>
                  <a:srgbClr val="0D0D0D"/>
                </a:solidFill>
                <a:latin typeface="LM Mono Prop Light 10" panose="00000500000000000000" pitchFamily="50" charset="0"/>
              </a:rPr>
              <a:t> </a:t>
            </a:r>
            <a:r>
              <a:rPr lang="en-US" sz="1400" i="1" dirty="0" smtClean="0">
                <a:solidFill>
                  <a:srgbClr val="0D0D0D"/>
                </a:solidFill>
                <a:latin typeface="LM Mono Prop Light 10" panose="00000500000000000000" pitchFamily="50" charset="0"/>
              </a:rPr>
              <a:t>- </a:t>
            </a:r>
            <a:r>
              <a:rPr lang="en-US" sz="1400" i="1" dirty="0" err="1">
                <a:solidFill>
                  <a:srgbClr val="0D0D0D"/>
                </a:solidFill>
                <a:latin typeface="LM Mono Prop Light 10" panose="00000500000000000000" pitchFamily="50" charset="0"/>
              </a:rPr>
              <a:t>B</a:t>
            </a:r>
            <a:r>
              <a:rPr lang="en-US" sz="1400" i="1" baseline="-25000" dirty="0" err="1">
                <a:solidFill>
                  <a:srgbClr val="0D0D0D"/>
                </a:solidFill>
                <a:latin typeface="LM Mono Prop Light 10" panose="00000500000000000000" pitchFamily="50" charset="0"/>
              </a:rPr>
              <a:t>p</a:t>
            </a:r>
            <a:r>
              <a:rPr lang="en-US" sz="1400" i="1" baseline="-25000" dirty="0">
                <a:solidFill>
                  <a:srgbClr val="0D0D0D"/>
                </a:solidFill>
                <a:latin typeface="LM Mono Prop Light 10" panose="00000500000000000000" pitchFamily="50" charset="0"/>
              </a:rPr>
              <a:t> pole turn (low stress)</a:t>
            </a:r>
            <a:r>
              <a:rPr lang="en-US" sz="1400" i="1" dirty="0">
                <a:solidFill>
                  <a:srgbClr val="0D0D0D"/>
                </a:solidFill>
                <a:latin typeface="LM Mono Prop Light 10" panose="00000500000000000000" pitchFamily="50" charset="0"/>
              </a:rPr>
              <a:t> </a:t>
            </a:r>
            <a:r>
              <a:rPr lang="en-US" sz="1400" i="1" dirty="0" smtClean="0">
                <a:solidFill>
                  <a:srgbClr val="0D0D0D"/>
                </a:solidFill>
                <a:latin typeface="LM Mono Prop Light 10" panose="00000500000000000000" pitchFamily="50" charset="0"/>
              </a:rPr>
              <a:t>~ 1.5 T</a:t>
            </a:r>
            <a:endParaRPr lang="en-US" sz="1400" i="1" dirty="0" smtClean="0">
              <a:solidFill>
                <a:srgbClr val="FF0000"/>
              </a:solidFill>
              <a:latin typeface="LM Mono Prop Light 10" panose="00000500000000000000" pitchFamily="50" charset="0"/>
            </a:endParaRPr>
          </a:p>
        </p:txBody>
      </p:sp>
      <p:cxnSp>
        <p:nvCxnSpPr>
          <p:cNvPr id="20" name="Straight Arrow Connector 19"/>
          <p:cNvCxnSpPr/>
          <p:nvPr/>
        </p:nvCxnSpPr>
        <p:spPr>
          <a:xfrm>
            <a:off x="7795569" y="4224020"/>
            <a:ext cx="735482" cy="119706"/>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8163310" y="1855125"/>
            <a:ext cx="171607" cy="229120"/>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292427" y="1553044"/>
            <a:ext cx="2552641" cy="307777"/>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smtClean="0">
                <a:solidFill>
                  <a:srgbClr val="C00000"/>
                </a:solidFill>
                <a:latin typeface="LM Mono Prop Light 10" panose="00000500000000000000" pitchFamily="50" charset="0"/>
              </a:rPr>
              <a:t>Min </a:t>
            </a:r>
            <a:r>
              <a:rPr lang="en-US" altLang="fr-FR" sz="1400" dirty="0" err="1" smtClean="0">
                <a:solidFill>
                  <a:srgbClr val="C00000"/>
                </a:solidFill>
                <a:latin typeface="LM Mono Prop Light 10" panose="00000500000000000000" pitchFamily="50" charset="0"/>
              </a:rPr>
              <a:t>I</a:t>
            </a:r>
            <a:r>
              <a:rPr lang="en-US" altLang="fr-FR" sz="1400" baseline="-25000" dirty="0" err="1" smtClean="0">
                <a:solidFill>
                  <a:srgbClr val="C00000"/>
                </a:solidFill>
                <a:latin typeface="LM Mono Prop Light 10" panose="00000500000000000000" pitchFamily="50" charset="0"/>
              </a:rPr>
              <a:t>c</a:t>
            </a:r>
            <a:r>
              <a:rPr lang="en-US" altLang="fr-FR" sz="1400" dirty="0" smtClean="0">
                <a:solidFill>
                  <a:srgbClr val="C00000"/>
                </a:solidFill>
                <a:latin typeface="LM Mono Prop Light 10" panose="00000500000000000000" pitchFamily="50" charset="0"/>
              </a:rPr>
              <a:t> location</a:t>
            </a:r>
            <a:endParaRPr lang="en-GB" altLang="fr-FR" sz="1400" dirty="0">
              <a:solidFill>
                <a:srgbClr val="C00000"/>
              </a:solidFill>
              <a:latin typeface="LM Mono Prop Light 10" panose="00000500000000000000" pitchFamily="50" charset="0"/>
            </a:endParaRPr>
          </a:p>
        </p:txBody>
      </p:sp>
      <p:pic>
        <p:nvPicPr>
          <p:cNvPr id="9" name="Picture 8"/>
          <p:cNvPicPr>
            <a:picLocks noChangeAspect="1"/>
          </p:cNvPicPr>
          <p:nvPr/>
        </p:nvPicPr>
        <p:blipFill>
          <a:blip r:embed="rId4"/>
          <a:stretch>
            <a:fillRect/>
          </a:stretch>
        </p:blipFill>
        <p:spPr>
          <a:xfrm>
            <a:off x="946202" y="1476764"/>
            <a:ext cx="4800000" cy="3600000"/>
          </a:xfrm>
          <a:prstGeom prst="rect">
            <a:avLst/>
          </a:prstGeom>
        </p:spPr>
      </p:pic>
      <p:sp>
        <p:nvSpPr>
          <p:cNvPr id="1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348674" y="1361472"/>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smtClean="0">
                <a:solidFill>
                  <a:prstClr val="black">
                    <a:lumMod val="95000"/>
                    <a:lumOff val="5000"/>
                  </a:prstClr>
                </a:solidFill>
                <a:latin typeface="LM Mono Prop Light 10" panose="00000500000000000000" pitchFamily="50" charset="0"/>
              </a:rPr>
              <a:t>Strain function at I</a:t>
            </a:r>
            <a:r>
              <a:rPr lang="en-US" altLang="fr-FR" b="1" u="sng" baseline="-25000" dirty="0" smtClean="0">
                <a:solidFill>
                  <a:prstClr val="black">
                    <a:lumMod val="95000"/>
                    <a:lumOff val="5000"/>
                  </a:prstClr>
                </a:solidFill>
                <a:latin typeface="LM Mono Prop Light 10" panose="00000500000000000000" pitchFamily="50" charset="0"/>
              </a:rPr>
              <a:t>SS</a:t>
            </a:r>
            <a:endParaRPr lang="en-US" altLang="fr-FR" b="1" u="sng" dirty="0">
              <a:solidFill>
                <a:prstClr val="black">
                  <a:lumMod val="95000"/>
                  <a:lumOff val="5000"/>
                </a:prstClr>
              </a:solidFill>
              <a:latin typeface="LM Mono Prop Light 10" panose="00000500000000000000" pitchFamily="50" charset="0"/>
            </a:endParaRPr>
          </a:p>
        </p:txBody>
      </p:sp>
      <p:sp>
        <p:nvSpPr>
          <p:cNvPr id="1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486644" y="1176806"/>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err="1" smtClean="0">
                <a:solidFill>
                  <a:prstClr val="black">
                    <a:lumMod val="95000"/>
                    <a:lumOff val="5000"/>
                  </a:prstClr>
                </a:solidFill>
                <a:latin typeface="LM Mono Prop Light 10" panose="00000500000000000000" pitchFamily="50" charset="0"/>
              </a:rPr>
              <a:t>I</a:t>
            </a:r>
            <a:r>
              <a:rPr lang="en-US" altLang="fr-FR" b="1" u="sng" baseline="-25000" dirty="0" err="1" smtClean="0">
                <a:solidFill>
                  <a:prstClr val="black">
                    <a:lumMod val="95000"/>
                    <a:lumOff val="5000"/>
                  </a:prstClr>
                </a:solidFill>
                <a:latin typeface="LM Mono Prop Light 10" panose="00000500000000000000" pitchFamily="50" charset="0"/>
              </a:rPr>
              <a:t>c</a:t>
            </a:r>
            <a:r>
              <a:rPr lang="en-US" altLang="fr-FR" b="1" u="sng" dirty="0" smtClean="0">
                <a:solidFill>
                  <a:prstClr val="black">
                    <a:lumMod val="95000"/>
                    <a:lumOff val="5000"/>
                  </a:prstClr>
                </a:solidFill>
                <a:latin typeface="LM Mono Prop Light 10" panose="00000500000000000000" pitchFamily="50" charset="0"/>
              </a:rPr>
              <a:t> </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780129" y="1119257"/>
            <a:ext cx="871330"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dirty="0" smtClean="0">
                <a:solidFill>
                  <a:prstClr val="black">
                    <a:lumMod val="95000"/>
                    <a:lumOff val="5000"/>
                  </a:prstClr>
                </a:solidFill>
                <a:latin typeface="LM Mono Prop Light 10" panose="00000500000000000000" pitchFamily="50" charset="0"/>
              </a:rPr>
              <a:t>kA</a:t>
            </a:r>
            <a:endParaRPr lang="en-US" altLang="fr-FR" baseline="-25000" dirty="0" smtClean="0">
              <a:solidFill>
                <a:prstClr val="black">
                  <a:lumMod val="95000"/>
                  <a:lumOff val="5000"/>
                </a:prstClr>
              </a:solidFill>
              <a:latin typeface="LM Mono Prop Light 10" panose="00000500000000000000" pitchFamily="50" charset="0"/>
            </a:endParaRPr>
          </a:p>
        </p:txBody>
      </p:sp>
      <p:sp>
        <p:nvSpPr>
          <p:cNvPr id="24" name="Rectangle 23"/>
          <p:cNvSpPr/>
          <p:nvPr/>
        </p:nvSpPr>
        <p:spPr>
          <a:xfrm>
            <a:off x="1176712" y="5570319"/>
            <a:ext cx="9486604" cy="585101"/>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itle 1">
            <a:extLst>
              <a:ext uri="{FF2B5EF4-FFF2-40B4-BE49-F238E27FC236}">
                <a16:creationId xmlns:a16="http://schemas.microsoft.com/office/drawing/2014/main" id="{9BB34FC4-F4F2-4859-AECE-FC48507ACEAC}"/>
              </a:ext>
            </a:extLst>
          </p:cNvPr>
          <p:cNvSpPr txBox="1">
            <a:spLocks/>
          </p:cNvSpPr>
          <p:nvPr/>
        </p:nvSpPr>
        <p:spPr>
          <a:xfrm>
            <a:off x="2236385" y="5717606"/>
            <a:ext cx="1197695" cy="282479"/>
          </a:xfrm>
          <a:prstGeom prst="rect">
            <a:avLst/>
          </a:prstGeom>
          <a:solidFill>
            <a:schemeClr val="bg1"/>
          </a:solidFill>
          <a:ln>
            <a:solidFill>
              <a:srgbClr val="0D0D0D"/>
            </a:solid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MQXF</a:t>
            </a:r>
            <a:endParaRPr lang="en-US" sz="1400" baseline="-25000" dirty="0">
              <a:solidFill>
                <a:srgbClr val="002060"/>
              </a:solidFill>
              <a:latin typeface="LM Mono Prop Light 10" panose="00000500000000000000" pitchFamily="50" charset="0"/>
              <a:cs typeface="Consolas" panose="020B0609020204030204" pitchFamily="49" charset="0"/>
            </a:endParaRPr>
          </a:p>
        </p:txBody>
      </p:sp>
      <p:sp>
        <p:nvSpPr>
          <p:cNvPr id="25" name="Title 1">
            <a:extLst>
              <a:ext uri="{FF2B5EF4-FFF2-40B4-BE49-F238E27FC236}">
                <a16:creationId xmlns:a16="http://schemas.microsoft.com/office/drawing/2014/main" id="{9BB34FC4-F4F2-4859-AECE-FC48507ACEAC}"/>
              </a:ext>
            </a:extLst>
          </p:cNvPr>
          <p:cNvSpPr txBox="1">
            <a:spLocks/>
          </p:cNvSpPr>
          <p:nvPr/>
        </p:nvSpPr>
        <p:spPr>
          <a:xfrm>
            <a:off x="8892482" y="6396067"/>
            <a:ext cx="3151827" cy="315519"/>
          </a:xfrm>
          <a:prstGeom prst="rect">
            <a:avLst/>
          </a:prstGeom>
          <a:solidFill>
            <a:schemeClr val="bg1"/>
          </a:solidFill>
          <a:ln>
            <a:solidFill>
              <a:srgbClr val="0D0D0D"/>
            </a:solidFill>
          </a:ln>
        </p:spPr>
        <p:txBody>
          <a:bodyPr vert="horz" lIns="0" tIns="0" rIns="0" bIns="0" rtlCol="0" anchor="ct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100" dirty="0" smtClean="0">
                <a:solidFill>
                  <a:srgbClr val="002060"/>
                </a:solidFill>
                <a:latin typeface="LM Mono Prop Light 10" panose="00000500000000000000" pitchFamily="50" charset="0"/>
                <a:cs typeface="Calibri" panose="020F0502020204030204" pitchFamily="34" charset="0"/>
              </a:rPr>
              <a:t>Note that </a:t>
            </a:r>
            <a:r>
              <a:rPr lang="en-US" sz="1100" dirty="0" err="1" smtClean="0">
                <a:solidFill>
                  <a:srgbClr val="002060"/>
                </a:solidFill>
                <a:latin typeface="LM Mono Prop Light 10" panose="00000500000000000000" pitchFamily="50" charset="0"/>
                <a:cs typeface="Calibri" panose="020F0502020204030204" pitchFamily="34" charset="0"/>
              </a:rPr>
              <a:t>I</a:t>
            </a:r>
            <a:r>
              <a:rPr lang="en-US" sz="1100" baseline="-25000" dirty="0" err="1" smtClean="0">
                <a:solidFill>
                  <a:srgbClr val="002060"/>
                </a:solidFill>
                <a:latin typeface="LM Mono Prop Light 10" panose="00000500000000000000" pitchFamily="50" charset="0"/>
                <a:cs typeface="Calibri" panose="020F0502020204030204" pitchFamily="34" charset="0"/>
              </a:rPr>
              <a:t>c</a:t>
            </a:r>
            <a:r>
              <a:rPr lang="en-US" sz="1100" dirty="0" smtClean="0">
                <a:solidFill>
                  <a:srgbClr val="002060"/>
                </a:solidFill>
                <a:latin typeface="LM Mono Prop Light 10" panose="00000500000000000000" pitchFamily="50" charset="0"/>
                <a:cs typeface="Calibri" panose="020F0502020204030204" pitchFamily="34" charset="0"/>
              </a:rPr>
              <a:t> is similar for both locations, slightly lower in the pole turn.</a:t>
            </a:r>
            <a:endParaRPr lang="en-US" sz="1100" baseline="-25000" dirty="0">
              <a:solidFill>
                <a:srgbClr val="002060"/>
              </a:solidFill>
              <a:latin typeface="LM Mono Prop Light 10" panose="00000500000000000000" pitchFamily="50" charset="0"/>
              <a:cs typeface="Consolas" panose="020B0609020204030204" pitchFamily="49" charset="0"/>
            </a:endParaRPr>
          </a:p>
        </p:txBody>
      </p:sp>
    </p:spTree>
    <p:extLst>
      <p:ext uri="{BB962C8B-B14F-4D97-AF65-F5344CB8AC3E}">
        <p14:creationId xmlns:p14="http://schemas.microsoft.com/office/powerpoint/2010/main" val="3671863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8" grpId="0" animBg="1"/>
      <p:bldP spid="2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42126" y="1677867"/>
            <a:ext cx="4800000" cy="3600000"/>
          </a:xfrm>
          <a:prstGeom prst="rect">
            <a:avLst/>
          </a:prstGeom>
        </p:spPr>
      </p:pic>
      <p:pic>
        <p:nvPicPr>
          <p:cNvPr id="4" name="Picture 3"/>
          <p:cNvPicPr>
            <a:picLocks noChangeAspect="1"/>
          </p:cNvPicPr>
          <p:nvPr/>
        </p:nvPicPr>
        <p:blipFill>
          <a:blip r:embed="rId4"/>
          <a:stretch>
            <a:fillRect/>
          </a:stretch>
        </p:blipFill>
        <p:spPr>
          <a:xfrm>
            <a:off x="6890019" y="1465467"/>
            <a:ext cx="5083200" cy="38124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Results:</a:t>
            </a:r>
          </a:p>
          <a:p>
            <a:pPr algn="just" defTabSz="257169">
              <a:buClrTx/>
              <a:buSzTx/>
            </a:pPr>
            <a:endParaRPr lang="en-US" sz="400" u="sng" dirty="0">
              <a:solidFill>
                <a:srgbClr val="0D0D0D"/>
              </a:solidFill>
              <a:latin typeface="LM Mono Prop Light 10" panose="00000500000000000000" pitchFamily="50" charset="0"/>
            </a:endParaRPr>
          </a:p>
        </p:txBody>
      </p:sp>
      <p:sp>
        <p:nvSpPr>
          <p:cNvPr id="3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276965" y="1026982"/>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Reference pre-load</a:t>
            </a:r>
            <a:r>
              <a:rPr lang="en-GB" altLang="fr-FR" sz="1400" b="1" i="1" dirty="0" smtClean="0">
                <a:solidFill>
                  <a:srgbClr val="00B050"/>
                </a:solidFill>
                <a:latin typeface="LM Mono Prop Light 10" panose="00000500000000000000" pitchFamily="50" charset="0"/>
              </a:rPr>
              <a:t> (1.9 K /110 MPa)</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cxnSp>
        <p:nvCxnSpPr>
          <p:cNvPr id="20" name="Straight Arrow Connector 19"/>
          <p:cNvCxnSpPr/>
          <p:nvPr/>
        </p:nvCxnSpPr>
        <p:spPr>
          <a:xfrm flipV="1">
            <a:off x="8277013" y="4907102"/>
            <a:ext cx="302925" cy="741530"/>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031332" y="5504968"/>
            <a:ext cx="2386741" cy="307777"/>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a:solidFill>
                  <a:srgbClr val="C00000"/>
                </a:solidFill>
                <a:latin typeface="LM Mono Prop Light 10" panose="00000500000000000000" pitchFamily="50" charset="0"/>
              </a:rPr>
              <a:t>Min </a:t>
            </a:r>
            <a:r>
              <a:rPr lang="en-US" altLang="fr-FR" sz="1400" dirty="0" err="1">
                <a:solidFill>
                  <a:srgbClr val="C00000"/>
                </a:solidFill>
                <a:latin typeface="LM Mono Prop Light 10" panose="00000500000000000000" pitchFamily="50" charset="0"/>
              </a:rPr>
              <a:t>I</a:t>
            </a:r>
            <a:r>
              <a:rPr lang="en-US" altLang="fr-FR" sz="1400" baseline="-25000" dirty="0" err="1">
                <a:solidFill>
                  <a:srgbClr val="C00000"/>
                </a:solidFill>
                <a:latin typeface="LM Mono Prop Light 10" panose="00000500000000000000" pitchFamily="50" charset="0"/>
              </a:rPr>
              <a:t>c</a:t>
            </a:r>
            <a:r>
              <a:rPr lang="en-US" altLang="fr-FR" sz="1400" dirty="0">
                <a:solidFill>
                  <a:srgbClr val="C00000"/>
                </a:solidFill>
                <a:latin typeface="LM Mono Prop Light 10" panose="00000500000000000000" pitchFamily="50" charset="0"/>
              </a:rPr>
              <a:t> location</a:t>
            </a:r>
            <a:endParaRPr lang="en-GB" altLang="fr-FR" sz="1400" dirty="0">
              <a:solidFill>
                <a:srgbClr val="C00000"/>
              </a:solidFill>
              <a:latin typeface="LM Mono Prop Light 10" panose="00000500000000000000" pitchFamily="50" charset="0"/>
            </a:endParaRPr>
          </a:p>
        </p:txBody>
      </p:sp>
      <p:sp>
        <p:nvSpPr>
          <p:cNvPr id="1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184653" y="1511750"/>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smtClean="0">
                <a:solidFill>
                  <a:prstClr val="black">
                    <a:lumMod val="95000"/>
                    <a:lumOff val="5000"/>
                  </a:prstClr>
                </a:solidFill>
                <a:latin typeface="LM Mono Prop Light 10" panose="00000500000000000000" pitchFamily="50" charset="0"/>
              </a:rPr>
              <a:t>Strain function at I</a:t>
            </a:r>
            <a:r>
              <a:rPr lang="en-US" altLang="fr-FR" b="1" u="sng" baseline="-25000" dirty="0" smtClean="0">
                <a:solidFill>
                  <a:prstClr val="black">
                    <a:lumMod val="95000"/>
                    <a:lumOff val="5000"/>
                  </a:prstClr>
                </a:solidFill>
                <a:latin typeface="LM Mono Prop Light 10" panose="00000500000000000000" pitchFamily="50" charset="0"/>
              </a:rPr>
              <a:t>SS</a:t>
            </a:r>
            <a:r>
              <a:rPr lang="en-US" altLang="fr-FR" b="1" u="sng" dirty="0" smtClean="0">
                <a:solidFill>
                  <a:prstClr val="black">
                    <a:lumMod val="95000"/>
                    <a:lumOff val="5000"/>
                  </a:prstClr>
                </a:solidFill>
                <a:latin typeface="LM Mono Prop Light 10" panose="00000500000000000000" pitchFamily="50" charset="0"/>
              </a:rPr>
              <a:t> </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1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486644" y="1312273"/>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err="1" smtClean="0">
                <a:solidFill>
                  <a:prstClr val="black">
                    <a:lumMod val="95000"/>
                    <a:lumOff val="5000"/>
                  </a:prstClr>
                </a:solidFill>
                <a:latin typeface="LM Mono Prop Light 10" panose="00000500000000000000" pitchFamily="50" charset="0"/>
              </a:rPr>
              <a:t>I</a:t>
            </a:r>
            <a:r>
              <a:rPr lang="en-US" altLang="fr-FR" b="1" u="sng" baseline="-25000" dirty="0" err="1" smtClean="0">
                <a:solidFill>
                  <a:prstClr val="black">
                    <a:lumMod val="95000"/>
                    <a:lumOff val="5000"/>
                  </a:prstClr>
                </a:solidFill>
                <a:latin typeface="LM Mono Prop Light 10" panose="00000500000000000000" pitchFamily="50" charset="0"/>
              </a:rPr>
              <a:t>c</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780129" y="1349549"/>
            <a:ext cx="871330"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dirty="0" smtClean="0">
                <a:solidFill>
                  <a:prstClr val="black">
                    <a:lumMod val="95000"/>
                    <a:lumOff val="5000"/>
                  </a:prstClr>
                </a:solidFill>
                <a:latin typeface="LM Mono Prop Light 10" panose="00000500000000000000" pitchFamily="50" charset="0"/>
              </a:rPr>
              <a:t>kA</a:t>
            </a:r>
            <a:endParaRPr lang="en-US" altLang="fr-FR" baseline="-25000" dirty="0" smtClean="0">
              <a:solidFill>
                <a:prstClr val="black">
                  <a:lumMod val="95000"/>
                  <a:lumOff val="5000"/>
                </a:prstClr>
              </a:solidFill>
              <a:latin typeface="LM Mono Prop Light 10" panose="00000500000000000000" pitchFamily="50" charset="0"/>
            </a:endParaRPr>
          </a:p>
        </p:txBody>
      </p:sp>
      <p:sp>
        <p:nvSpPr>
          <p:cNvPr id="12" name="Content Placeholder 2"/>
          <p:cNvSpPr txBox="1">
            <a:spLocks/>
          </p:cNvSpPr>
          <p:nvPr/>
        </p:nvSpPr>
        <p:spPr>
          <a:xfrm>
            <a:off x="708710" y="5367599"/>
            <a:ext cx="5066831" cy="660927"/>
          </a:xfrm>
          <a:prstGeom prst="rect">
            <a:avLst/>
          </a:prstGeom>
        </p:spPr>
        <p:txBody>
          <a:bodyPr vert="horz" lIns="25718" tIns="0" rIns="25718" bIns="0" anchor="t" anchorCtr="0">
            <a:normAutofit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i="1" dirty="0" smtClean="0">
                <a:solidFill>
                  <a:srgbClr val="0D0D0D"/>
                </a:solidFill>
                <a:latin typeface="LM Mono Prop Light 10" panose="00000500000000000000" pitchFamily="50" charset="0"/>
              </a:rPr>
              <a:t>At 1.9 K instead, the short sample location moves to the mid-plane! </a:t>
            </a:r>
          </a:p>
          <a:p>
            <a:pPr algn="ctr" defTabSz="257169">
              <a:buClrTx/>
              <a:buSzTx/>
            </a:pPr>
            <a:r>
              <a:rPr lang="en-US" sz="1400" i="1" dirty="0" smtClean="0">
                <a:solidFill>
                  <a:srgbClr val="0D0D0D"/>
                </a:solidFill>
                <a:latin typeface="LM Mono Prop Light 10" panose="00000500000000000000" pitchFamily="50" charset="0"/>
              </a:rPr>
              <a:t>Larger magnet current → higher mid-plane stress</a:t>
            </a:r>
          </a:p>
          <a:p>
            <a:pPr marL="285750" indent="-285750" algn="just" defTabSz="257169">
              <a:buClrTx/>
              <a:buSzTx/>
              <a:buFontTx/>
              <a:buChar char="-"/>
            </a:pPr>
            <a:endParaRPr lang="en-US" sz="1400" i="1" dirty="0" smtClean="0">
              <a:solidFill>
                <a:srgbClr val="FF0000"/>
              </a:solidFill>
              <a:latin typeface="LM Mono Prop Light 10" panose="00000500000000000000" pitchFamily="50" charset="0"/>
            </a:endParaRPr>
          </a:p>
        </p:txBody>
      </p:sp>
      <p:sp>
        <p:nvSpPr>
          <p:cNvPr id="14" name="Title 1">
            <a:extLst>
              <a:ext uri="{FF2B5EF4-FFF2-40B4-BE49-F238E27FC236}">
                <a16:creationId xmlns:a16="http://schemas.microsoft.com/office/drawing/2014/main" id="{9BB34FC4-F4F2-4859-AECE-FC48507ACEAC}"/>
              </a:ext>
            </a:extLst>
          </p:cNvPr>
          <p:cNvSpPr txBox="1">
            <a:spLocks/>
          </p:cNvSpPr>
          <p:nvPr/>
        </p:nvSpPr>
        <p:spPr>
          <a:xfrm>
            <a:off x="8892482" y="6396067"/>
            <a:ext cx="3151827" cy="315519"/>
          </a:xfrm>
          <a:prstGeom prst="rect">
            <a:avLst/>
          </a:prstGeom>
          <a:solidFill>
            <a:schemeClr val="bg1"/>
          </a:solidFill>
          <a:ln>
            <a:solidFill>
              <a:srgbClr val="0D0D0D"/>
            </a:solidFill>
          </a:ln>
        </p:spPr>
        <p:txBody>
          <a:bodyPr vert="horz" lIns="0" tIns="0" rIns="0" bIns="0" rtlCol="0" anchor="ct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100" dirty="0" smtClean="0">
                <a:solidFill>
                  <a:srgbClr val="002060"/>
                </a:solidFill>
                <a:latin typeface="LM Mono Prop Light 10" panose="00000500000000000000" pitchFamily="50" charset="0"/>
                <a:cs typeface="Calibri" panose="020F0502020204030204" pitchFamily="34" charset="0"/>
              </a:rPr>
              <a:t>Again</a:t>
            </a:r>
            <a:r>
              <a:rPr lang="en-US" sz="1100" dirty="0">
                <a:solidFill>
                  <a:srgbClr val="002060"/>
                </a:solidFill>
                <a:latin typeface="LM Mono Prop Light 10" panose="00000500000000000000" pitchFamily="50" charset="0"/>
                <a:cs typeface="Calibri" panose="020F0502020204030204" pitchFamily="34" charset="0"/>
              </a:rPr>
              <a:t>, </a:t>
            </a:r>
            <a:r>
              <a:rPr lang="en-US" sz="1100" dirty="0" err="1">
                <a:solidFill>
                  <a:srgbClr val="002060"/>
                </a:solidFill>
                <a:latin typeface="LM Mono Prop Light 10" panose="00000500000000000000" pitchFamily="50" charset="0"/>
                <a:cs typeface="Calibri" panose="020F0502020204030204" pitchFamily="34" charset="0"/>
              </a:rPr>
              <a:t>I</a:t>
            </a:r>
            <a:r>
              <a:rPr lang="en-US" sz="1100" baseline="-25000" dirty="0" err="1">
                <a:solidFill>
                  <a:srgbClr val="002060"/>
                </a:solidFill>
                <a:latin typeface="LM Mono Prop Light 10" panose="00000500000000000000" pitchFamily="50" charset="0"/>
                <a:cs typeface="Calibri" panose="020F0502020204030204" pitchFamily="34" charset="0"/>
              </a:rPr>
              <a:t>c</a:t>
            </a:r>
            <a:r>
              <a:rPr lang="en-US" sz="1100" dirty="0" smtClean="0">
                <a:solidFill>
                  <a:srgbClr val="002060"/>
                </a:solidFill>
                <a:latin typeface="LM Mono Prop Light 10" panose="00000500000000000000" pitchFamily="50" charset="0"/>
                <a:cs typeface="Calibri" panose="020F0502020204030204" pitchFamily="34" charset="0"/>
              </a:rPr>
              <a:t> is similar for both locations, slightly lower in the mid-plane turn this time.</a:t>
            </a:r>
            <a:endParaRPr lang="en-US" sz="1100" baseline="-25000" dirty="0">
              <a:solidFill>
                <a:srgbClr val="002060"/>
              </a:solidFill>
              <a:latin typeface="LM Mono Prop Light 10" panose="00000500000000000000" pitchFamily="50" charset="0"/>
              <a:cs typeface="Consolas" panose="020B0609020204030204" pitchFamily="49" charset="0"/>
            </a:endParaRPr>
          </a:p>
        </p:txBody>
      </p:sp>
    </p:spTree>
    <p:extLst>
      <p:ext uri="{BB962C8B-B14F-4D97-AF65-F5344CB8AC3E}">
        <p14:creationId xmlns:p14="http://schemas.microsoft.com/office/powerpoint/2010/main" val="1081865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279701" y="2458538"/>
            <a:ext cx="4201694" cy="1940925"/>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accent1">
                    <a:lumMod val="10000"/>
                  </a:schemeClr>
                </a:solidFill>
                <a:latin typeface="LM Mono Prop Light 10" panose="00000500000000000000" pitchFamily="50" charset="0"/>
              </a:rPr>
              <a:t>Introduction / motivation</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Methodology</a:t>
            </a:r>
            <a:endParaRPr lang="en-US" dirty="0">
              <a:solidFill>
                <a:schemeClr val="bg1">
                  <a:lumMod val="65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Results at the strand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Results at the magnet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Conclusions</a:t>
            </a: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smtClean="0">
                <a:solidFill>
                  <a:schemeClr val="bg1"/>
                </a:solidFill>
              </a:rPr>
              <a:t>Outline</a:t>
            </a:r>
            <a:endParaRPr lang="en-US" sz="2800" b="1" dirty="0">
              <a:solidFill>
                <a:schemeClr val="bg1"/>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26676" r="3237" b="16550"/>
          <a:stretch/>
        </p:blipFill>
        <p:spPr>
          <a:xfrm>
            <a:off x="386961" y="2424852"/>
            <a:ext cx="5050948" cy="1852237"/>
          </a:xfrm>
          <a:prstGeom prst="rect">
            <a:avLst/>
          </a:prstGeom>
          <a:effectLst>
            <a:softEdge rad="76200"/>
          </a:effectLst>
        </p:spPr>
      </p:pic>
      <p:sp>
        <p:nvSpPr>
          <p:cNvPr id="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27851" y="4277089"/>
            <a:ext cx="47691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3D rendered view of a MQXF short model magnet, whose analysis is treated in the slides.</a:t>
            </a:r>
            <a:endParaRPr lang="en-GB" altLang="fr-FR" sz="900" dirty="0">
              <a:solidFill>
                <a:schemeClr val="bg1"/>
              </a:solidFill>
              <a:latin typeface="LM Mono Prop Light 10" panose="00000500000000000000" pitchFamily="50" charset="0"/>
            </a:endParaRPr>
          </a:p>
        </p:txBody>
      </p:sp>
    </p:spTree>
    <p:extLst>
      <p:ext uri="{BB962C8B-B14F-4D97-AF65-F5344CB8AC3E}">
        <p14:creationId xmlns:p14="http://schemas.microsoft.com/office/powerpoint/2010/main" val="22658471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305125" y="1696660"/>
            <a:ext cx="4790875" cy="36000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Results:</a:t>
            </a:r>
          </a:p>
          <a:p>
            <a:pPr algn="just" defTabSz="257169">
              <a:buClrTx/>
              <a:buSzTx/>
            </a:pPr>
            <a:endParaRPr lang="en-US" sz="400" u="sng" dirty="0">
              <a:solidFill>
                <a:srgbClr val="0D0D0D"/>
              </a:solidFill>
              <a:latin typeface="LM Mono Prop Light 10" panose="00000500000000000000" pitchFamily="50" charset="0"/>
            </a:endParaRPr>
          </a:p>
        </p:txBody>
      </p:sp>
      <p:sp>
        <p:nvSpPr>
          <p:cNvPr id="1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048091" y="981917"/>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200 MPa pre-load</a:t>
            </a:r>
            <a:r>
              <a:rPr lang="en-GB" altLang="fr-FR" sz="1400" b="1" i="1" dirty="0">
                <a:solidFill>
                  <a:srgbClr val="00B050"/>
                </a:solidFill>
                <a:latin typeface="LM Mono Prop Light 10" panose="00000500000000000000" pitchFamily="50" charset="0"/>
              </a:rPr>
              <a:t> </a:t>
            </a:r>
            <a:r>
              <a:rPr lang="en-GB" altLang="fr-FR" sz="1400" b="1" i="1" dirty="0" smtClean="0">
                <a:solidFill>
                  <a:srgbClr val="00B050"/>
                </a:solidFill>
                <a:latin typeface="LM Mono Prop Light 10" panose="00000500000000000000" pitchFamily="50" charset="0"/>
              </a:rPr>
              <a:t>(4.5 K)</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sp>
        <p:nvSpPr>
          <p:cNvPr id="16" name="Title 1">
            <a:extLst>
              <a:ext uri="{FF2B5EF4-FFF2-40B4-BE49-F238E27FC236}">
                <a16:creationId xmlns:a16="http://schemas.microsoft.com/office/drawing/2014/main" id="{9BB34FC4-F4F2-4859-AECE-FC48507ACEAC}"/>
              </a:ext>
            </a:extLst>
          </p:cNvPr>
          <p:cNvSpPr txBox="1">
            <a:spLocks/>
          </p:cNvSpPr>
          <p:nvPr/>
        </p:nvSpPr>
        <p:spPr>
          <a:xfrm>
            <a:off x="3060822" y="2862035"/>
            <a:ext cx="1878475" cy="1177403"/>
          </a:xfrm>
          <a:prstGeom prst="rect">
            <a:avLst/>
          </a:prstGeom>
          <a:solidFill>
            <a:schemeClr val="bg1"/>
          </a:solidFill>
          <a:ln>
            <a:solidFill>
              <a:srgbClr val="0D0D0D"/>
            </a:solid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200" dirty="0" smtClean="0">
                <a:solidFill>
                  <a:srgbClr val="002060"/>
                </a:solidFill>
                <a:latin typeface="LM Mono Prop Light 10" panose="00000500000000000000" pitchFamily="50" charset="0"/>
                <a:cs typeface="Calibri" panose="020F0502020204030204" pitchFamily="34" charset="0"/>
              </a:rPr>
              <a:t>The pole turn is unloaded. Permanent reduction of the strain function due to high stresses after cool-down.</a:t>
            </a:r>
            <a:endParaRPr lang="en-US" sz="1200" baseline="-25000" dirty="0">
              <a:solidFill>
                <a:srgbClr val="002060"/>
              </a:solidFill>
              <a:latin typeface="LM Mono Prop Light 10" panose="00000500000000000000" pitchFamily="50" charset="0"/>
              <a:cs typeface="Consolas" panose="020B0609020204030204" pitchFamily="49" charset="0"/>
            </a:endParaRPr>
          </a:p>
        </p:txBody>
      </p:sp>
      <p:cxnSp>
        <p:nvCxnSpPr>
          <p:cNvPr id="17" name="Straight Arrow Connector 16"/>
          <p:cNvCxnSpPr/>
          <p:nvPr/>
        </p:nvCxnSpPr>
        <p:spPr>
          <a:xfrm flipH="1" flipV="1">
            <a:off x="2674954" y="2645331"/>
            <a:ext cx="385868" cy="216704"/>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a:stretch>
            <a:fillRect/>
          </a:stretch>
        </p:blipFill>
        <p:spPr>
          <a:xfrm>
            <a:off x="6754095" y="1650736"/>
            <a:ext cx="4790875" cy="3600000"/>
          </a:xfrm>
          <a:prstGeom prst="rect">
            <a:avLst/>
          </a:prstGeom>
        </p:spPr>
      </p:pic>
      <p:cxnSp>
        <p:nvCxnSpPr>
          <p:cNvPr id="13" name="Straight Arrow Connector 12"/>
          <p:cNvCxnSpPr/>
          <p:nvPr/>
        </p:nvCxnSpPr>
        <p:spPr>
          <a:xfrm>
            <a:off x="7680090" y="2198073"/>
            <a:ext cx="171607" cy="229120"/>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1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975107" y="1895992"/>
            <a:ext cx="2386741" cy="307777"/>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a:solidFill>
                  <a:srgbClr val="C00000"/>
                </a:solidFill>
                <a:latin typeface="LM Mono Prop Light 10" panose="00000500000000000000" pitchFamily="50" charset="0"/>
              </a:rPr>
              <a:t>Min </a:t>
            </a:r>
            <a:r>
              <a:rPr lang="en-US" altLang="fr-FR" sz="1400" dirty="0" err="1">
                <a:solidFill>
                  <a:srgbClr val="C00000"/>
                </a:solidFill>
                <a:latin typeface="LM Mono Prop Light 10" panose="00000500000000000000" pitchFamily="50" charset="0"/>
              </a:rPr>
              <a:t>I</a:t>
            </a:r>
            <a:r>
              <a:rPr lang="en-US" altLang="fr-FR" sz="1400" baseline="-25000" dirty="0" err="1">
                <a:solidFill>
                  <a:srgbClr val="C00000"/>
                </a:solidFill>
                <a:latin typeface="LM Mono Prop Light 10" panose="00000500000000000000" pitchFamily="50" charset="0"/>
              </a:rPr>
              <a:t>c</a:t>
            </a:r>
            <a:r>
              <a:rPr lang="en-US" altLang="fr-FR" sz="1400" dirty="0">
                <a:solidFill>
                  <a:srgbClr val="C00000"/>
                </a:solidFill>
                <a:latin typeface="LM Mono Prop Light 10" panose="00000500000000000000" pitchFamily="50" charset="0"/>
              </a:rPr>
              <a:t> location</a:t>
            </a:r>
            <a:endParaRPr lang="en-GB" altLang="fr-FR" sz="1400" dirty="0">
              <a:solidFill>
                <a:srgbClr val="C00000"/>
              </a:solidFill>
              <a:latin typeface="LM Mono Prop Light 10" panose="00000500000000000000" pitchFamily="50" charset="0"/>
            </a:endParaRPr>
          </a:p>
        </p:txBody>
      </p:sp>
      <p:sp>
        <p:nvSpPr>
          <p:cNvPr id="19" name="Content Placeholder 2"/>
          <p:cNvSpPr txBox="1">
            <a:spLocks/>
          </p:cNvSpPr>
          <p:nvPr/>
        </p:nvSpPr>
        <p:spPr>
          <a:xfrm>
            <a:off x="1024841" y="5434280"/>
            <a:ext cx="10252028" cy="660927"/>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i="1" dirty="0" smtClean="0">
                <a:solidFill>
                  <a:srgbClr val="0D0D0D"/>
                </a:solidFill>
                <a:latin typeface="LM Mono Prop Light 10" panose="00000500000000000000" pitchFamily="50" charset="0"/>
              </a:rPr>
              <a:t>For a larger magnet pre-load (200 MPa), a reduction of the short sample limit appears in the pole turn block at 4.5 K due to permanent effects originated by large stresses after cool-down. </a:t>
            </a:r>
            <a:endParaRPr lang="en-US" sz="1400" i="1" dirty="0" smtClean="0">
              <a:solidFill>
                <a:srgbClr val="FF0000"/>
              </a:solidFill>
              <a:latin typeface="LM Mono Prop Light 10" panose="00000500000000000000" pitchFamily="50" charset="0"/>
            </a:endParaRPr>
          </a:p>
        </p:txBody>
      </p:sp>
      <p:sp>
        <p:nvSpPr>
          <p:cNvPr id="2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733160" y="1566852"/>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smtClean="0">
                <a:solidFill>
                  <a:prstClr val="black">
                    <a:lumMod val="95000"/>
                    <a:lumOff val="5000"/>
                  </a:prstClr>
                </a:solidFill>
                <a:latin typeface="LM Mono Prop Light 10" panose="00000500000000000000" pitchFamily="50" charset="0"/>
              </a:rPr>
              <a:t>Strain function at I</a:t>
            </a:r>
            <a:r>
              <a:rPr lang="en-US" altLang="fr-FR" b="1" u="sng" baseline="-25000" dirty="0" smtClean="0">
                <a:solidFill>
                  <a:prstClr val="black">
                    <a:lumMod val="95000"/>
                    <a:lumOff val="5000"/>
                  </a:prstClr>
                </a:solidFill>
                <a:latin typeface="LM Mono Prop Light 10" panose="00000500000000000000" pitchFamily="50" charset="0"/>
              </a:rPr>
              <a:t>SS</a:t>
            </a:r>
            <a:r>
              <a:rPr lang="en-US" altLang="fr-FR" b="1" u="sng" dirty="0" smtClean="0">
                <a:solidFill>
                  <a:prstClr val="black">
                    <a:lumMod val="95000"/>
                    <a:lumOff val="5000"/>
                  </a:prstClr>
                </a:solidFill>
                <a:latin typeface="LM Mono Prop Light 10" panose="00000500000000000000" pitchFamily="50" charset="0"/>
              </a:rPr>
              <a:t> </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2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178525" y="1497950"/>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err="1" smtClean="0">
                <a:solidFill>
                  <a:prstClr val="black">
                    <a:lumMod val="95000"/>
                    <a:lumOff val="5000"/>
                  </a:prstClr>
                </a:solidFill>
                <a:latin typeface="LM Mono Prop Light 10" panose="00000500000000000000" pitchFamily="50" charset="0"/>
              </a:rPr>
              <a:t>I</a:t>
            </a:r>
            <a:r>
              <a:rPr lang="en-US" altLang="fr-FR" b="1" u="sng" baseline="-25000" dirty="0" err="1" smtClean="0">
                <a:solidFill>
                  <a:prstClr val="black">
                    <a:lumMod val="95000"/>
                    <a:lumOff val="5000"/>
                  </a:prstClr>
                </a:solidFill>
                <a:latin typeface="LM Mono Prop Light 10" panose="00000500000000000000" pitchFamily="50" charset="0"/>
              </a:rPr>
              <a:t>c</a:t>
            </a:r>
            <a:r>
              <a:rPr lang="en-US" altLang="fr-FR" b="1" u="sng" dirty="0" smtClean="0">
                <a:solidFill>
                  <a:prstClr val="black">
                    <a:lumMod val="95000"/>
                    <a:lumOff val="5000"/>
                  </a:prstClr>
                </a:solidFill>
                <a:latin typeface="LM Mono Prop Light 10" panose="00000500000000000000" pitchFamily="50" charset="0"/>
              </a:rPr>
              <a:t> </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22"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405539" y="1511994"/>
            <a:ext cx="871330"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dirty="0" smtClean="0">
                <a:solidFill>
                  <a:prstClr val="black">
                    <a:lumMod val="95000"/>
                    <a:lumOff val="5000"/>
                  </a:prstClr>
                </a:solidFill>
                <a:latin typeface="LM Mono Prop Light 10" panose="00000500000000000000" pitchFamily="50" charset="0"/>
              </a:rPr>
              <a:t>kA</a:t>
            </a:r>
            <a:endParaRPr lang="en-US" altLang="fr-FR" baseline="-25000" dirty="0" smtClean="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232535899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1166645" y="1730187"/>
            <a:ext cx="4800000" cy="3600000"/>
          </a:xfrm>
          <a:prstGeom prst="rect">
            <a:avLst/>
          </a:prstGeom>
        </p:spPr>
      </p:pic>
      <p:pic>
        <p:nvPicPr>
          <p:cNvPr id="5" name="Picture 4"/>
          <p:cNvPicPr>
            <a:picLocks noChangeAspect="1"/>
          </p:cNvPicPr>
          <p:nvPr/>
        </p:nvPicPr>
        <p:blipFill>
          <a:blip r:embed="rId4"/>
          <a:stretch>
            <a:fillRect/>
          </a:stretch>
        </p:blipFill>
        <p:spPr>
          <a:xfrm>
            <a:off x="6616277" y="1643146"/>
            <a:ext cx="5040000" cy="37800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Results:</a:t>
            </a:r>
          </a:p>
          <a:p>
            <a:pPr algn="just" defTabSz="257169">
              <a:buClrTx/>
              <a:buSzTx/>
            </a:pPr>
            <a:endParaRPr lang="en-US" sz="400" u="sng" dirty="0">
              <a:solidFill>
                <a:srgbClr val="0D0D0D"/>
              </a:solidFill>
              <a:latin typeface="LM Mono Prop Light 10" panose="00000500000000000000" pitchFamily="50" charset="0"/>
            </a:endParaRPr>
          </a:p>
        </p:txBody>
      </p:sp>
      <p:sp>
        <p:nvSpPr>
          <p:cNvPr id="1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048091" y="981917"/>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200 MPa pre-load</a:t>
            </a:r>
            <a:r>
              <a:rPr lang="en-GB" altLang="fr-FR" sz="1400" b="1" i="1" dirty="0">
                <a:solidFill>
                  <a:srgbClr val="00B050"/>
                </a:solidFill>
                <a:latin typeface="LM Mono Prop Light 10" panose="00000500000000000000" pitchFamily="50" charset="0"/>
              </a:rPr>
              <a:t> </a:t>
            </a:r>
            <a:r>
              <a:rPr lang="en-GB" altLang="fr-FR" sz="1400" b="1" i="1" dirty="0" smtClean="0">
                <a:solidFill>
                  <a:srgbClr val="00B050"/>
                </a:solidFill>
                <a:latin typeface="LM Mono Prop Light 10" panose="00000500000000000000" pitchFamily="50" charset="0"/>
              </a:rPr>
              <a:t>(1.9 K)</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sp>
        <p:nvSpPr>
          <p:cNvPr id="2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733160" y="1566852"/>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smtClean="0">
                <a:solidFill>
                  <a:prstClr val="black">
                    <a:lumMod val="95000"/>
                    <a:lumOff val="5000"/>
                  </a:prstClr>
                </a:solidFill>
                <a:latin typeface="LM Mono Prop Light 10" panose="00000500000000000000" pitchFamily="50" charset="0"/>
              </a:rPr>
              <a:t>Strain function at I</a:t>
            </a:r>
            <a:r>
              <a:rPr lang="en-US" altLang="fr-FR" b="1" u="sng" baseline="-25000" dirty="0" smtClean="0">
                <a:solidFill>
                  <a:prstClr val="black">
                    <a:lumMod val="95000"/>
                    <a:lumOff val="5000"/>
                  </a:prstClr>
                </a:solidFill>
                <a:latin typeface="LM Mono Prop Light 10" panose="00000500000000000000" pitchFamily="50" charset="0"/>
              </a:rPr>
              <a:t>SS</a:t>
            </a:r>
            <a:r>
              <a:rPr lang="en-US" altLang="fr-FR" b="1" u="sng" dirty="0" smtClean="0">
                <a:solidFill>
                  <a:prstClr val="black">
                    <a:lumMod val="95000"/>
                    <a:lumOff val="5000"/>
                  </a:prstClr>
                </a:solidFill>
                <a:latin typeface="LM Mono Prop Light 10" panose="00000500000000000000" pitchFamily="50" charset="0"/>
              </a:rPr>
              <a:t> </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2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178525" y="1497950"/>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err="1" smtClean="0">
                <a:solidFill>
                  <a:prstClr val="black">
                    <a:lumMod val="95000"/>
                    <a:lumOff val="5000"/>
                  </a:prstClr>
                </a:solidFill>
                <a:latin typeface="LM Mono Prop Light 10" panose="00000500000000000000" pitchFamily="50" charset="0"/>
              </a:rPr>
              <a:t>I</a:t>
            </a:r>
            <a:r>
              <a:rPr lang="en-US" altLang="fr-FR" b="1" u="sng" baseline="-25000" dirty="0" err="1" smtClean="0">
                <a:solidFill>
                  <a:prstClr val="black">
                    <a:lumMod val="95000"/>
                    <a:lumOff val="5000"/>
                  </a:prstClr>
                </a:solidFill>
                <a:latin typeface="LM Mono Prop Light 10" panose="00000500000000000000" pitchFamily="50" charset="0"/>
              </a:rPr>
              <a:t>c</a:t>
            </a:r>
            <a:r>
              <a:rPr lang="en-US" altLang="fr-FR" b="1" u="sng" dirty="0" smtClean="0">
                <a:solidFill>
                  <a:prstClr val="black">
                    <a:lumMod val="95000"/>
                    <a:lumOff val="5000"/>
                  </a:prstClr>
                </a:solidFill>
                <a:latin typeface="LM Mono Prop Light 10" panose="00000500000000000000" pitchFamily="50" charset="0"/>
              </a:rPr>
              <a:t> </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22"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405539" y="1511994"/>
            <a:ext cx="871330"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dirty="0" smtClean="0">
                <a:solidFill>
                  <a:prstClr val="black">
                    <a:lumMod val="95000"/>
                    <a:lumOff val="5000"/>
                  </a:prstClr>
                </a:solidFill>
                <a:latin typeface="LM Mono Prop Light 10" panose="00000500000000000000" pitchFamily="50" charset="0"/>
              </a:rPr>
              <a:t>kA</a:t>
            </a:r>
            <a:endParaRPr lang="en-US" altLang="fr-FR" baseline="-25000" dirty="0" smtClean="0">
              <a:solidFill>
                <a:prstClr val="black">
                  <a:lumMod val="95000"/>
                  <a:lumOff val="5000"/>
                </a:prstClr>
              </a:solidFill>
              <a:latin typeface="LM Mono Prop Light 10" panose="00000500000000000000" pitchFamily="50" charset="0"/>
            </a:endParaRPr>
          </a:p>
        </p:txBody>
      </p:sp>
      <p:cxnSp>
        <p:nvCxnSpPr>
          <p:cNvPr id="23" name="Straight Arrow Connector 22"/>
          <p:cNvCxnSpPr/>
          <p:nvPr/>
        </p:nvCxnSpPr>
        <p:spPr>
          <a:xfrm flipV="1">
            <a:off x="7958666" y="5005332"/>
            <a:ext cx="302925" cy="741530"/>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712985" y="5603198"/>
            <a:ext cx="2386741" cy="307777"/>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a:solidFill>
                  <a:srgbClr val="C00000"/>
                </a:solidFill>
                <a:latin typeface="LM Mono Prop Light 10" panose="00000500000000000000" pitchFamily="50" charset="0"/>
              </a:rPr>
              <a:t>Min </a:t>
            </a:r>
            <a:r>
              <a:rPr lang="en-US" altLang="fr-FR" sz="1400" dirty="0" err="1">
                <a:solidFill>
                  <a:srgbClr val="C00000"/>
                </a:solidFill>
                <a:latin typeface="LM Mono Prop Light 10" panose="00000500000000000000" pitchFamily="50" charset="0"/>
              </a:rPr>
              <a:t>I</a:t>
            </a:r>
            <a:r>
              <a:rPr lang="en-US" altLang="fr-FR" sz="1400" baseline="-25000" dirty="0" err="1">
                <a:solidFill>
                  <a:srgbClr val="C00000"/>
                </a:solidFill>
                <a:latin typeface="LM Mono Prop Light 10" panose="00000500000000000000" pitchFamily="50" charset="0"/>
              </a:rPr>
              <a:t>c</a:t>
            </a:r>
            <a:r>
              <a:rPr lang="en-US" altLang="fr-FR" sz="1400" dirty="0">
                <a:solidFill>
                  <a:srgbClr val="C00000"/>
                </a:solidFill>
                <a:latin typeface="LM Mono Prop Light 10" panose="00000500000000000000" pitchFamily="50" charset="0"/>
              </a:rPr>
              <a:t> location</a:t>
            </a:r>
            <a:endParaRPr lang="en-GB" altLang="fr-FR" sz="1400" dirty="0">
              <a:solidFill>
                <a:srgbClr val="C00000"/>
              </a:solidFill>
              <a:latin typeface="LM Mono Prop Light 10" panose="00000500000000000000" pitchFamily="50" charset="0"/>
            </a:endParaRPr>
          </a:p>
        </p:txBody>
      </p:sp>
      <p:sp>
        <p:nvSpPr>
          <p:cNvPr id="13" name="Content Placeholder 2"/>
          <p:cNvSpPr txBox="1">
            <a:spLocks/>
          </p:cNvSpPr>
          <p:nvPr/>
        </p:nvSpPr>
        <p:spPr>
          <a:xfrm>
            <a:off x="758180" y="5470269"/>
            <a:ext cx="5425439" cy="948066"/>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200" i="1" dirty="0" smtClean="0">
                <a:solidFill>
                  <a:srgbClr val="0D0D0D"/>
                </a:solidFill>
                <a:latin typeface="LM Mono Prop Light 10" panose="00000500000000000000" pitchFamily="50" charset="0"/>
              </a:rPr>
              <a:t>At 1.9 K and 200 MPa, the limiting location remains in the mid-plane.</a:t>
            </a:r>
          </a:p>
          <a:p>
            <a:pPr algn="ctr" defTabSz="257169">
              <a:buClrTx/>
              <a:buSzTx/>
            </a:pPr>
            <a:r>
              <a:rPr lang="en-US" sz="1200" i="1" dirty="0" smtClean="0">
                <a:solidFill>
                  <a:srgbClr val="0D0D0D"/>
                </a:solidFill>
                <a:latin typeface="LM Mono Prop Light 10" panose="00000500000000000000" pitchFamily="50" charset="0"/>
              </a:rPr>
              <a:t>The mid-plane normal stress increases by about 30 MPa due to the larger pre-load (standard homogenized model).</a:t>
            </a:r>
          </a:p>
        </p:txBody>
      </p:sp>
    </p:spTree>
    <p:extLst>
      <p:ext uri="{BB962C8B-B14F-4D97-AF65-F5344CB8AC3E}">
        <p14:creationId xmlns:p14="http://schemas.microsoft.com/office/powerpoint/2010/main" val="36019108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stretch>
            <a:fillRect/>
          </a:stretch>
        </p:blipFill>
        <p:spPr>
          <a:xfrm>
            <a:off x="6340257" y="1519626"/>
            <a:ext cx="5320981" cy="3474000"/>
          </a:xfrm>
          <a:prstGeom prst="rect">
            <a:avLst/>
          </a:prstGeom>
        </p:spPr>
      </p:pic>
      <p:pic>
        <p:nvPicPr>
          <p:cNvPr id="9" name="Picture 8"/>
          <p:cNvPicPr>
            <a:picLocks noChangeAspect="1"/>
          </p:cNvPicPr>
          <p:nvPr/>
        </p:nvPicPr>
        <p:blipFill>
          <a:blip r:embed="rId4"/>
          <a:stretch>
            <a:fillRect/>
          </a:stretch>
        </p:blipFill>
        <p:spPr>
          <a:xfrm>
            <a:off x="654330" y="1542140"/>
            <a:ext cx="5320981" cy="3474000"/>
          </a:xfrm>
          <a:prstGeom prst="rect">
            <a:avLst/>
          </a:prstGeom>
        </p:spPr>
      </p:pic>
      <p:cxnSp>
        <p:nvCxnSpPr>
          <p:cNvPr id="16" name="Straight Arrow Connector 15"/>
          <p:cNvCxnSpPr/>
          <p:nvPr/>
        </p:nvCxnSpPr>
        <p:spPr>
          <a:xfrm flipH="1">
            <a:off x="4685911" y="2106887"/>
            <a:ext cx="143850" cy="411308"/>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604860" y="1637535"/>
            <a:ext cx="1035485" cy="577081"/>
          </a:xfrm>
          <a:prstGeom prst="rect">
            <a:avLst/>
          </a:prstGeom>
          <a:no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050" dirty="0" smtClean="0">
                <a:solidFill>
                  <a:srgbClr val="00B050"/>
                </a:solidFill>
                <a:latin typeface="LM Mono Prop Light 10" panose="00000500000000000000" pitchFamily="50" charset="0"/>
              </a:rPr>
              <a:t>From extracted strands</a:t>
            </a:r>
            <a:endParaRPr lang="en-GB" altLang="fr-FR" sz="1050" dirty="0">
              <a:solidFill>
                <a:srgbClr val="00B050"/>
              </a:solidFill>
              <a:latin typeface="LM Mono Prop Light 10" panose="00000500000000000000" pitchFamily="50" charset="0"/>
            </a:endParaRPr>
          </a:p>
        </p:txBody>
      </p:sp>
      <p:cxnSp>
        <p:nvCxnSpPr>
          <p:cNvPr id="20" name="Straight Arrow Connector 19"/>
          <p:cNvCxnSpPr/>
          <p:nvPr/>
        </p:nvCxnSpPr>
        <p:spPr>
          <a:xfrm flipH="1">
            <a:off x="10346604" y="2066790"/>
            <a:ext cx="143850" cy="411308"/>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265553" y="1597438"/>
            <a:ext cx="1035485" cy="577081"/>
          </a:xfrm>
          <a:prstGeom prst="rect">
            <a:avLst/>
          </a:prstGeom>
          <a:no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050" dirty="0" smtClean="0">
                <a:solidFill>
                  <a:srgbClr val="00B050"/>
                </a:solidFill>
                <a:latin typeface="LM Mono Prop Light 10" panose="00000500000000000000" pitchFamily="50" charset="0"/>
              </a:rPr>
              <a:t>From extracted strands</a:t>
            </a:r>
            <a:endParaRPr lang="en-GB" altLang="fr-FR" sz="1050" dirty="0">
              <a:solidFill>
                <a:srgbClr val="00B050"/>
              </a:solidFill>
              <a:latin typeface="LM Mono Prop Light 10" panose="00000500000000000000" pitchFamily="50" charset="0"/>
            </a:endParaRPr>
          </a:p>
        </p:txBody>
      </p:sp>
      <p:pic>
        <p:nvPicPr>
          <p:cNvPr id="8" name="Picture 7"/>
          <p:cNvPicPr>
            <a:picLocks noChangeAspect="1"/>
          </p:cNvPicPr>
          <p:nvPr/>
        </p:nvPicPr>
        <p:blipFill>
          <a:blip r:embed="rId5"/>
          <a:stretch>
            <a:fillRect/>
          </a:stretch>
        </p:blipFill>
        <p:spPr>
          <a:xfrm>
            <a:off x="6340258" y="1521821"/>
            <a:ext cx="5320981" cy="3474000"/>
          </a:xfrm>
          <a:prstGeom prst="rect">
            <a:avLst/>
          </a:prstGeom>
        </p:spPr>
      </p:pic>
      <p:pic>
        <p:nvPicPr>
          <p:cNvPr id="6" name="Picture 5"/>
          <p:cNvPicPr>
            <a:picLocks noChangeAspect="1"/>
          </p:cNvPicPr>
          <p:nvPr/>
        </p:nvPicPr>
        <p:blipFill>
          <a:blip r:embed="rId6"/>
          <a:stretch>
            <a:fillRect/>
          </a:stretch>
        </p:blipFill>
        <p:spPr>
          <a:xfrm>
            <a:off x="654331" y="1542140"/>
            <a:ext cx="5320981" cy="34740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Behavior is much better understood by plotting the corresponding load lines:</a:t>
            </a:r>
          </a:p>
          <a:p>
            <a:pPr algn="just" defTabSz="257169">
              <a:buClrTx/>
              <a:buSzTx/>
            </a:pPr>
            <a:endParaRPr lang="en-US" sz="400" u="sng" dirty="0">
              <a:solidFill>
                <a:srgbClr val="0D0D0D"/>
              </a:solidFill>
              <a:latin typeface="LM Mono Prop Light 10" panose="00000500000000000000" pitchFamily="50" charset="0"/>
            </a:endParaRPr>
          </a:p>
        </p:txBody>
      </p:sp>
      <p:cxnSp>
        <p:nvCxnSpPr>
          <p:cNvPr id="7" name="Straight Connector 6"/>
          <p:cNvCxnSpPr/>
          <p:nvPr/>
        </p:nvCxnSpPr>
        <p:spPr>
          <a:xfrm flipH="1">
            <a:off x="1286934" y="3120325"/>
            <a:ext cx="1326666" cy="0"/>
          </a:xfrm>
          <a:prstGeom prst="line">
            <a:avLst/>
          </a:prstGeom>
          <a:ln>
            <a:solidFill>
              <a:srgbClr val="0D0D0D"/>
            </a:solidFill>
            <a:headEnd type="none"/>
            <a:tailEnd type="stealth"/>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1293707" y="2998383"/>
            <a:ext cx="1464666" cy="0"/>
          </a:xfrm>
          <a:prstGeom prst="line">
            <a:avLst/>
          </a:prstGeom>
          <a:ln>
            <a:solidFill>
              <a:srgbClr val="0D0D0D"/>
            </a:solidFill>
            <a:headEnd type="none"/>
            <a:tailEnd type="stealt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H="1">
            <a:off x="6991200" y="2624725"/>
            <a:ext cx="908400" cy="0"/>
          </a:xfrm>
          <a:prstGeom prst="line">
            <a:avLst/>
          </a:prstGeom>
          <a:ln>
            <a:solidFill>
              <a:srgbClr val="FF0000"/>
            </a:solidFill>
            <a:headEnd type="none"/>
            <a:tailEnd type="stealt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H="1">
            <a:off x="6991200" y="2497291"/>
            <a:ext cx="1046400" cy="0"/>
          </a:xfrm>
          <a:prstGeom prst="line">
            <a:avLst/>
          </a:prstGeom>
          <a:ln>
            <a:solidFill>
              <a:srgbClr val="FF0000"/>
            </a:solidFill>
            <a:headEnd type="none"/>
            <a:tailEnd type="stealth"/>
          </a:ln>
        </p:spPr>
        <p:style>
          <a:lnRef idx="2">
            <a:schemeClr val="accent1"/>
          </a:lnRef>
          <a:fillRef idx="0">
            <a:schemeClr val="accent1"/>
          </a:fillRef>
          <a:effectRef idx="1">
            <a:schemeClr val="accent1"/>
          </a:effectRef>
          <a:fontRef idx="minor">
            <a:schemeClr val="tx1"/>
          </a:fontRef>
        </p:style>
      </p:cxnSp>
      <p:sp>
        <p:nvSpPr>
          <p:cNvPr id="2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959674" y="1214044"/>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4.5 K</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sp>
        <p:nvSpPr>
          <p:cNvPr id="2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648874" y="1214044"/>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1.9 K</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sp>
        <p:nvSpPr>
          <p:cNvPr id="18" name="Content Placeholder 2"/>
          <p:cNvSpPr txBox="1">
            <a:spLocks/>
          </p:cNvSpPr>
          <p:nvPr/>
        </p:nvSpPr>
        <p:spPr>
          <a:xfrm>
            <a:off x="412954" y="5264950"/>
            <a:ext cx="11248283" cy="864311"/>
          </a:xfrm>
          <a:prstGeom prst="rect">
            <a:avLst/>
          </a:prstGeom>
        </p:spPr>
        <p:txBody>
          <a:bodyPr vert="horz" lIns="25718" tIns="0" rIns="25718" bIns="0" anchor="t" anchorCtr="0">
            <a:normAutofit fontScale="92500"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i="1" dirty="0" smtClean="0">
                <a:solidFill>
                  <a:srgbClr val="0D0D0D"/>
                </a:solidFill>
                <a:latin typeface="LM Mono Prop Light 10" panose="00000500000000000000" pitchFamily="50" charset="0"/>
              </a:rPr>
              <a:t>The short sample limit is found either in the pole turn block (4.5 K) or in the mid-plane (1.9 K):</a:t>
            </a:r>
          </a:p>
          <a:p>
            <a:pPr algn="ctr" defTabSz="257169">
              <a:buClrTx/>
              <a:buSzTx/>
            </a:pPr>
            <a:r>
              <a:rPr lang="en-US" sz="1400" i="1" dirty="0" smtClean="0">
                <a:solidFill>
                  <a:srgbClr val="0D0D0D"/>
                </a:solidFill>
                <a:latin typeface="LM Mono Prop Light 10" panose="00000500000000000000" pitchFamily="50" charset="0"/>
              </a:rPr>
              <a:t>Mid-plane → High stress during powering (higher at 1.9 K), larger critical current reduction </a:t>
            </a:r>
            <a:r>
              <a:rPr lang="en-US" sz="1400" b="1" i="1" dirty="0" smtClean="0">
                <a:solidFill>
                  <a:srgbClr val="0D0D0D"/>
                </a:solidFill>
                <a:latin typeface="LM Mono Prop Light 10" panose="00000500000000000000" pitchFamily="50" charset="0"/>
              </a:rPr>
              <a:t>but</a:t>
            </a:r>
            <a:r>
              <a:rPr lang="en-US" sz="1400" i="1" dirty="0" smtClean="0">
                <a:solidFill>
                  <a:srgbClr val="0D0D0D"/>
                </a:solidFill>
                <a:latin typeface="LM Mono Prop Light 10" panose="00000500000000000000" pitchFamily="50" charset="0"/>
              </a:rPr>
              <a:t> lower magnetic field.</a:t>
            </a:r>
          </a:p>
          <a:p>
            <a:pPr algn="ctr" defTabSz="257169">
              <a:buClrTx/>
              <a:buSzTx/>
            </a:pPr>
            <a:r>
              <a:rPr lang="en-US" sz="1400" i="1" dirty="0" smtClean="0">
                <a:solidFill>
                  <a:srgbClr val="0D0D0D"/>
                </a:solidFill>
                <a:latin typeface="LM Mono Prop Light 10" panose="00000500000000000000" pitchFamily="50" charset="0"/>
              </a:rPr>
              <a:t>Pole turn block </a:t>
            </a:r>
            <a:r>
              <a:rPr lang="en-US" sz="1400" i="1" dirty="0">
                <a:solidFill>
                  <a:srgbClr val="0D0D0D"/>
                </a:solidFill>
                <a:latin typeface="LM Mono Prop Light 10" panose="00000500000000000000" pitchFamily="50" charset="0"/>
              </a:rPr>
              <a:t>→ </a:t>
            </a:r>
            <a:r>
              <a:rPr lang="en-US" sz="1400" i="1" dirty="0" smtClean="0">
                <a:solidFill>
                  <a:srgbClr val="0D0D0D"/>
                </a:solidFill>
                <a:latin typeface="LM Mono Prop Light 10" panose="00000500000000000000" pitchFamily="50" charset="0"/>
              </a:rPr>
              <a:t>Low </a:t>
            </a:r>
            <a:r>
              <a:rPr lang="en-US" sz="1400" i="1" dirty="0">
                <a:solidFill>
                  <a:srgbClr val="0D0D0D"/>
                </a:solidFill>
                <a:latin typeface="LM Mono Prop Light 10" panose="00000500000000000000" pitchFamily="50" charset="0"/>
              </a:rPr>
              <a:t>stress during </a:t>
            </a:r>
            <a:r>
              <a:rPr lang="en-US" sz="1400" i="1" dirty="0" smtClean="0">
                <a:solidFill>
                  <a:srgbClr val="0D0D0D"/>
                </a:solidFill>
                <a:latin typeface="LM Mono Prop Light 10" panose="00000500000000000000" pitchFamily="50" charset="0"/>
              </a:rPr>
              <a:t>powering (critical </a:t>
            </a:r>
            <a:r>
              <a:rPr lang="en-US" sz="1400" i="1" dirty="0">
                <a:solidFill>
                  <a:srgbClr val="0D0D0D"/>
                </a:solidFill>
                <a:latin typeface="LM Mono Prop Light 10" panose="00000500000000000000" pitchFamily="50" charset="0"/>
              </a:rPr>
              <a:t>current reduction </a:t>
            </a:r>
            <a:r>
              <a:rPr lang="en-US" sz="1400" i="1" dirty="0" smtClean="0">
                <a:solidFill>
                  <a:srgbClr val="0D0D0D"/>
                </a:solidFill>
                <a:latin typeface="LM Mono Prop Light 10" panose="00000500000000000000" pitchFamily="50" charset="0"/>
              </a:rPr>
              <a:t>appears due to permanent effects) </a:t>
            </a:r>
            <a:r>
              <a:rPr lang="en-US" sz="1400" b="1" i="1" dirty="0" smtClean="0">
                <a:solidFill>
                  <a:srgbClr val="0D0D0D"/>
                </a:solidFill>
                <a:latin typeface="LM Mono Prop Light 10" panose="00000500000000000000" pitchFamily="50" charset="0"/>
              </a:rPr>
              <a:t>but</a:t>
            </a:r>
            <a:r>
              <a:rPr lang="en-US" sz="1400" i="1" dirty="0" smtClean="0">
                <a:solidFill>
                  <a:srgbClr val="0D0D0D"/>
                </a:solidFill>
                <a:latin typeface="LM Mono Prop Light 10" panose="00000500000000000000" pitchFamily="50" charset="0"/>
              </a:rPr>
              <a:t> peak </a:t>
            </a:r>
            <a:r>
              <a:rPr lang="en-US" sz="1400" i="1" dirty="0">
                <a:solidFill>
                  <a:srgbClr val="0D0D0D"/>
                </a:solidFill>
                <a:latin typeface="LM Mono Prop Light 10" panose="00000500000000000000" pitchFamily="50" charset="0"/>
              </a:rPr>
              <a:t>magnetic field</a:t>
            </a:r>
            <a:r>
              <a:rPr lang="en-US" sz="1400" i="1" dirty="0" smtClean="0">
                <a:solidFill>
                  <a:srgbClr val="0D0D0D"/>
                </a:solidFill>
                <a:latin typeface="LM Mono Prop Light 10" panose="00000500000000000000" pitchFamily="50" charset="0"/>
              </a:rPr>
              <a:t>.</a:t>
            </a:r>
          </a:p>
          <a:p>
            <a:pPr algn="ctr" defTabSz="257169">
              <a:buClrTx/>
              <a:buSzTx/>
            </a:pPr>
            <a:r>
              <a:rPr lang="en-US" sz="1400" i="1" dirty="0" smtClean="0">
                <a:solidFill>
                  <a:srgbClr val="0D0D0D"/>
                </a:solidFill>
                <a:latin typeface="LM Mono Prop Light 10" panose="00000500000000000000" pitchFamily="50" charset="0"/>
              </a:rPr>
              <a:t>For MQXF, the loss in both regions is similar. </a:t>
            </a:r>
            <a:r>
              <a:rPr lang="en-US" sz="1400" b="1" i="1" dirty="0" smtClean="0">
                <a:solidFill>
                  <a:srgbClr val="0D0D0D"/>
                </a:solidFill>
                <a:latin typeface="LM Mono Prop Light 10" panose="00000500000000000000" pitchFamily="50" charset="0"/>
              </a:rPr>
              <a:t>It highlights the importance of the ratio </a:t>
            </a:r>
            <a:r>
              <a:rPr lang="en-GB" sz="1400" b="1" dirty="0" err="1">
                <a:solidFill>
                  <a:srgbClr val="0D0D0D"/>
                </a:solidFill>
                <a:latin typeface="LM Mono Prop Light 10" panose="00000500000000000000" pitchFamily="50" charset="0"/>
              </a:rPr>
              <a:t>B</a:t>
            </a:r>
            <a:r>
              <a:rPr lang="en-GB" sz="1400" b="1" baseline="-25000" dirty="0" err="1">
                <a:solidFill>
                  <a:srgbClr val="0D0D0D"/>
                </a:solidFill>
                <a:latin typeface="LM Mono Prop Light 10" panose="00000500000000000000" pitchFamily="50" charset="0"/>
              </a:rPr>
              <a:t>p</a:t>
            </a:r>
            <a:r>
              <a:rPr lang="en-GB" sz="1400" b="1" dirty="0">
                <a:solidFill>
                  <a:srgbClr val="0D0D0D"/>
                </a:solidFill>
                <a:latin typeface="LM Mono Prop Light 10" panose="00000500000000000000" pitchFamily="50" charset="0"/>
              </a:rPr>
              <a:t> </a:t>
            </a:r>
            <a:r>
              <a:rPr lang="en-GB" sz="1400" b="1" baseline="-25000" dirty="0">
                <a:solidFill>
                  <a:srgbClr val="0D0D0D"/>
                </a:solidFill>
                <a:latin typeface="LM Mono Prop Light 10" panose="00000500000000000000" pitchFamily="50" charset="0"/>
              </a:rPr>
              <a:t>high-stress </a:t>
            </a:r>
            <a:r>
              <a:rPr lang="en-GB" sz="1400" b="1" dirty="0">
                <a:solidFill>
                  <a:srgbClr val="0D0D0D"/>
                </a:solidFill>
                <a:latin typeface="LM Mono Prop Light 10" panose="00000500000000000000" pitchFamily="50" charset="0"/>
              </a:rPr>
              <a:t>/ </a:t>
            </a:r>
            <a:r>
              <a:rPr lang="en-GB" sz="1400" b="1" dirty="0" err="1">
                <a:solidFill>
                  <a:srgbClr val="0D0D0D"/>
                </a:solidFill>
                <a:latin typeface="LM Mono Prop Light 10" panose="00000500000000000000" pitchFamily="50" charset="0"/>
              </a:rPr>
              <a:t>B</a:t>
            </a:r>
            <a:r>
              <a:rPr lang="en-GB" sz="1400" b="1" baseline="-25000" dirty="0" err="1">
                <a:solidFill>
                  <a:srgbClr val="0D0D0D"/>
                </a:solidFill>
                <a:latin typeface="LM Mono Prop Light 10" panose="00000500000000000000" pitchFamily="50" charset="0"/>
              </a:rPr>
              <a:t>p</a:t>
            </a:r>
            <a:r>
              <a:rPr lang="en-GB" sz="1400" b="1" baseline="-25000" dirty="0">
                <a:solidFill>
                  <a:srgbClr val="0D0D0D"/>
                </a:solidFill>
                <a:latin typeface="LM Mono Prop Light 10" panose="00000500000000000000" pitchFamily="50" charset="0"/>
              </a:rPr>
              <a:t> </a:t>
            </a:r>
            <a:r>
              <a:rPr lang="en-GB" sz="1400" b="1" baseline="-25000" dirty="0" smtClean="0">
                <a:solidFill>
                  <a:srgbClr val="0D0D0D"/>
                </a:solidFill>
                <a:latin typeface="LM Mono Prop Light 10" panose="00000500000000000000" pitchFamily="50" charset="0"/>
              </a:rPr>
              <a:t>low-stress</a:t>
            </a:r>
            <a:r>
              <a:rPr lang="en-GB" sz="1400" dirty="0" smtClean="0">
                <a:solidFill>
                  <a:srgbClr val="0D0D0D"/>
                </a:solidFill>
                <a:latin typeface="LM Mono Prop Light 10" panose="00000500000000000000" pitchFamily="50" charset="0"/>
              </a:rPr>
              <a:t>. We come back to it on next slide</a:t>
            </a:r>
            <a:r>
              <a:rPr lang="en-GB" sz="1400" b="1" dirty="0" smtClean="0">
                <a:solidFill>
                  <a:srgbClr val="0D0D0D"/>
                </a:solidFill>
                <a:latin typeface="LM Mono Prop Light 10" panose="00000500000000000000" pitchFamily="50" charset="0"/>
              </a:rPr>
              <a:t>.</a:t>
            </a:r>
            <a:endParaRPr lang="en-US" sz="1400" b="1" i="1" dirty="0">
              <a:solidFill>
                <a:srgbClr val="0D0D0D"/>
              </a:solidFill>
              <a:latin typeface="LM Mono Prop Light 10" panose="00000500000000000000" pitchFamily="50" charset="0"/>
            </a:endParaRPr>
          </a:p>
        </p:txBody>
      </p:sp>
      <p:sp>
        <p:nvSpPr>
          <p:cNvPr id="22" name="Content Placeholder 2"/>
          <p:cNvSpPr txBox="1">
            <a:spLocks/>
          </p:cNvSpPr>
          <p:nvPr/>
        </p:nvSpPr>
        <p:spPr>
          <a:xfrm>
            <a:off x="9841077" y="199314"/>
            <a:ext cx="2199070" cy="803617"/>
          </a:xfrm>
          <a:prstGeom prst="rect">
            <a:avLst/>
          </a:prstGeom>
          <a:ln>
            <a:solidFill>
              <a:srgbClr val="0033A0"/>
            </a:solidFill>
          </a:ln>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200" dirty="0" smtClean="0">
                <a:solidFill>
                  <a:prstClr val="black">
                    <a:lumMod val="95000"/>
                    <a:lumOff val="5000"/>
                  </a:prstClr>
                </a:solidFill>
                <a:latin typeface="LM Mono Prop Light 10" panose="00000500000000000000" pitchFamily="50" charset="0"/>
              </a:rPr>
              <a:t>FEM curves computed using the value of the strain function at the limiting current.</a:t>
            </a:r>
            <a:endParaRPr lang="en-US" sz="1200" dirty="0" smtClean="0">
              <a:solidFill>
                <a:prstClr val="black">
                  <a:lumMod val="95000"/>
                  <a:lumOff val="5000"/>
                </a:prstClr>
              </a:solidFill>
              <a:latin typeface="LM Mono Prop Light 10" panose="00000500000000000000" pitchFamily="50" charset="0"/>
              <a:cs typeface="Arial" panose="020B0604020202020204" pitchFamily="34" charset="0"/>
            </a:endParaRPr>
          </a:p>
        </p:txBody>
      </p:sp>
    </p:spTree>
    <p:extLst>
      <p:ext uri="{BB962C8B-B14F-4D97-AF65-F5344CB8AC3E}">
        <p14:creationId xmlns:p14="http://schemas.microsoft.com/office/powerpoint/2010/main" val="389854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a:stretch>
            <a:fillRect/>
          </a:stretch>
        </p:blipFill>
        <p:spPr>
          <a:xfrm>
            <a:off x="7353914" y="754286"/>
            <a:ext cx="3326400" cy="2494800"/>
          </a:xfrm>
          <a:prstGeom prst="rect">
            <a:avLst/>
          </a:prstGeom>
        </p:spPr>
      </p:pic>
      <p:pic>
        <p:nvPicPr>
          <p:cNvPr id="8" name="Picture 7"/>
          <p:cNvPicPr>
            <a:picLocks noChangeAspect="1"/>
          </p:cNvPicPr>
          <p:nvPr/>
        </p:nvPicPr>
        <p:blipFill>
          <a:blip r:embed="rId4"/>
          <a:stretch>
            <a:fillRect/>
          </a:stretch>
        </p:blipFill>
        <p:spPr>
          <a:xfrm>
            <a:off x="1182337" y="1729063"/>
            <a:ext cx="5320981" cy="34740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1021169" y="986237"/>
            <a:ext cx="810686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GB" sz="1400" dirty="0" smtClean="0">
                <a:solidFill>
                  <a:srgbClr val="0D0D0D"/>
                </a:solidFill>
                <a:latin typeface="LM Mono Prop Light 10" panose="00000500000000000000" pitchFamily="50" charset="0"/>
              </a:rPr>
              <a:t>Few more words on the ratio </a:t>
            </a:r>
            <a:r>
              <a:rPr lang="en-GB" sz="1400" dirty="0" err="1" smtClean="0">
                <a:solidFill>
                  <a:srgbClr val="0D0D0D"/>
                </a:solidFill>
                <a:latin typeface="LM Mono Prop Light 10" panose="00000500000000000000" pitchFamily="50" charset="0"/>
              </a:rPr>
              <a:t>B</a:t>
            </a:r>
            <a:r>
              <a:rPr lang="en-GB" sz="1400" baseline="-25000" dirty="0" err="1" smtClean="0">
                <a:solidFill>
                  <a:srgbClr val="0D0D0D"/>
                </a:solidFill>
                <a:latin typeface="LM Mono Prop Light 10" panose="00000500000000000000" pitchFamily="50" charset="0"/>
              </a:rPr>
              <a:t>p</a:t>
            </a:r>
            <a:r>
              <a:rPr lang="en-GB" sz="1400" dirty="0" smtClean="0">
                <a:solidFill>
                  <a:srgbClr val="0D0D0D"/>
                </a:solidFill>
                <a:latin typeface="LM Mono Prop Light 10" panose="00000500000000000000" pitchFamily="50" charset="0"/>
              </a:rPr>
              <a:t> </a:t>
            </a:r>
            <a:r>
              <a:rPr lang="en-GB" sz="1400" baseline="-25000" dirty="0" smtClean="0">
                <a:solidFill>
                  <a:srgbClr val="0D0D0D"/>
                </a:solidFill>
                <a:latin typeface="LM Mono Prop Light 10" panose="00000500000000000000" pitchFamily="50" charset="0"/>
              </a:rPr>
              <a:t>high-stress </a:t>
            </a:r>
            <a:r>
              <a:rPr lang="en-GB" sz="1400" dirty="0">
                <a:solidFill>
                  <a:srgbClr val="0D0D0D"/>
                </a:solidFill>
                <a:latin typeface="LM Mono Prop Light 10" panose="00000500000000000000" pitchFamily="50" charset="0"/>
              </a:rPr>
              <a:t>/ </a:t>
            </a:r>
            <a:r>
              <a:rPr lang="en-GB" sz="1400" dirty="0" err="1">
                <a:solidFill>
                  <a:srgbClr val="0D0D0D"/>
                </a:solidFill>
                <a:latin typeface="LM Mono Prop Light 10" panose="00000500000000000000" pitchFamily="50" charset="0"/>
              </a:rPr>
              <a:t>B</a:t>
            </a:r>
            <a:r>
              <a:rPr lang="en-GB" sz="1400" baseline="-25000" dirty="0" err="1">
                <a:solidFill>
                  <a:srgbClr val="0D0D0D"/>
                </a:solidFill>
                <a:latin typeface="LM Mono Prop Light 10" panose="00000500000000000000" pitchFamily="50" charset="0"/>
              </a:rPr>
              <a:t>p</a:t>
            </a:r>
            <a:r>
              <a:rPr lang="en-GB" sz="1400" baseline="-25000" dirty="0">
                <a:solidFill>
                  <a:srgbClr val="0D0D0D"/>
                </a:solidFill>
                <a:latin typeface="LM Mono Prop Light 10" panose="00000500000000000000" pitchFamily="50" charset="0"/>
              </a:rPr>
              <a:t> </a:t>
            </a:r>
            <a:r>
              <a:rPr lang="en-GB" sz="1400" baseline="-25000" dirty="0" smtClean="0">
                <a:solidFill>
                  <a:srgbClr val="0D0D0D"/>
                </a:solidFill>
                <a:latin typeface="LM Mono Prop Light 10" panose="00000500000000000000" pitchFamily="50" charset="0"/>
              </a:rPr>
              <a:t>low-stress</a:t>
            </a:r>
            <a:r>
              <a:rPr lang="en-GB" sz="1400" dirty="0" smtClean="0">
                <a:solidFill>
                  <a:srgbClr val="0D0D0D"/>
                </a:solidFill>
                <a:latin typeface="LM Mono Prop Light 10" panose="00000500000000000000" pitchFamily="50" charset="0"/>
              </a:rPr>
              <a:t>:</a:t>
            </a:r>
            <a:endParaRPr lang="en-US" sz="400" dirty="0">
              <a:solidFill>
                <a:srgbClr val="0D0D0D"/>
              </a:solidFill>
              <a:latin typeface="LM Mono Prop Light 10" panose="00000500000000000000" pitchFamily="50" charset="0"/>
            </a:endParaRPr>
          </a:p>
        </p:txBody>
      </p:sp>
      <p:sp>
        <p:nvSpPr>
          <p:cNvPr id="2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490953" y="1421286"/>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1.9 K</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pic>
        <p:nvPicPr>
          <p:cNvPr id="22" name="Picture 21"/>
          <p:cNvPicPr>
            <a:picLocks noChangeAspect="1"/>
          </p:cNvPicPr>
          <p:nvPr/>
        </p:nvPicPr>
        <p:blipFill>
          <a:blip r:embed="rId5"/>
          <a:stretch>
            <a:fillRect/>
          </a:stretch>
        </p:blipFill>
        <p:spPr>
          <a:xfrm>
            <a:off x="7039176" y="3146428"/>
            <a:ext cx="3965807" cy="2974355"/>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rcRect l="10096" t="1173" r="8965" b="11782"/>
          <a:stretch>
            <a:fillRect/>
          </a:stretch>
        </p:blipFill>
        <p:spPr>
          <a:xfrm>
            <a:off x="7812258" y="4538380"/>
            <a:ext cx="602457" cy="485116"/>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
        <p:nvSpPr>
          <p:cNvPr id="29"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770789" y="891169"/>
            <a:ext cx="23867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err="1" smtClean="0">
                <a:solidFill>
                  <a:srgbClr val="C00000"/>
                </a:solidFill>
                <a:latin typeface="LM Mono Prop Light 10" panose="00000500000000000000" pitchFamily="50" charset="0"/>
              </a:rPr>
              <a:t>I</a:t>
            </a:r>
            <a:r>
              <a:rPr lang="en-US" altLang="fr-FR" sz="1400" baseline="-25000" dirty="0" err="1" smtClean="0">
                <a:solidFill>
                  <a:srgbClr val="C00000"/>
                </a:solidFill>
                <a:latin typeface="LM Mono Prop Light 10" panose="00000500000000000000" pitchFamily="50" charset="0"/>
              </a:rPr>
              <a:t>nom</a:t>
            </a:r>
            <a:endParaRPr lang="en-GB" altLang="fr-FR" sz="1400" baseline="-25000" dirty="0">
              <a:solidFill>
                <a:srgbClr val="C00000"/>
              </a:solidFill>
              <a:latin typeface="LM Mono Prop Light 10" panose="00000500000000000000" pitchFamily="50" charset="0"/>
            </a:endParaRPr>
          </a:p>
        </p:txBody>
      </p:sp>
      <p:sp>
        <p:nvSpPr>
          <p:cNvPr id="3" name="Rounded Rectangle 2"/>
          <p:cNvSpPr/>
          <p:nvPr/>
        </p:nvSpPr>
        <p:spPr>
          <a:xfrm rot="19716346">
            <a:off x="3632417" y="2330111"/>
            <a:ext cx="535093" cy="871559"/>
          </a:xfrm>
          <a:prstGeom prst="roundRect">
            <a:avLst/>
          </a:prstGeom>
          <a:solidFill>
            <a:schemeClr val="bg1">
              <a:lumMod val="85000"/>
              <a:alpha val="2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ounded Rectangle 30"/>
          <p:cNvSpPr/>
          <p:nvPr/>
        </p:nvSpPr>
        <p:spPr>
          <a:xfrm rot="14703145">
            <a:off x="8034177" y="1016455"/>
            <a:ext cx="535093" cy="871559"/>
          </a:xfrm>
          <a:prstGeom prst="roundRect">
            <a:avLst/>
          </a:prstGeom>
          <a:solidFill>
            <a:schemeClr val="bg1">
              <a:lumMod val="85000"/>
              <a:alpha val="2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ounded Rectangle 31"/>
          <p:cNvSpPr/>
          <p:nvPr/>
        </p:nvSpPr>
        <p:spPr>
          <a:xfrm rot="16477543">
            <a:off x="9407400" y="3092183"/>
            <a:ext cx="236020" cy="1525557"/>
          </a:xfrm>
          <a:prstGeom prst="roundRect">
            <a:avLst/>
          </a:prstGeom>
          <a:solidFill>
            <a:schemeClr val="bg1">
              <a:lumMod val="85000"/>
              <a:alpha val="2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693453" y="4169478"/>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3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697051" y="4159809"/>
            <a:ext cx="136994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200" b="1" i="1" u="sng" dirty="0" smtClean="0">
                <a:solidFill>
                  <a:prstClr val="black">
                    <a:lumMod val="95000"/>
                    <a:lumOff val="5000"/>
                  </a:prstClr>
                </a:solidFill>
                <a:latin typeface="LM Mono Prop Light 10" panose="00000500000000000000" pitchFamily="50" charset="0"/>
              </a:rPr>
              <a:t>For illustration purposes</a:t>
            </a:r>
            <a:r>
              <a:rPr lang="en-US" altLang="fr-FR" sz="1200" b="1" i="1" dirty="0" smtClean="0">
                <a:solidFill>
                  <a:prstClr val="black">
                    <a:lumMod val="95000"/>
                    <a:lumOff val="5000"/>
                  </a:prstClr>
                </a:solidFill>
                <a:latin typeface="LM Mono Prop Light 10" panose="00000500000000000000" pitchFamily="50" charset="0"/>
              </a:rPr>
              <a:t> </a:t>
            </a:r>
          </a:p>
          <a:p>
            <a:pPr marL="0" indent="0" algn="ctr" fontAlgn="base">
              <a:spcBef>
                <a:spcPct val="0"/>
              </a:spcBef>
              <a:spcAft>
                <a:spcPct val="0"/>
              </a:spcAft>
            </a:pPr>
            <a:r>
              <a:rPr lang="en-US" altLang="fr-FR" sz="1200" b="1" i="1" dirty="0" smtClean="0">
                <a:solidFill>
                  <a:prstClr val="black">
                    <a:lumMod val="95000"/>
                    <a:lumOff val="5000"/>
                  </a:prstClr>
                </a:solidFill>
                <a:latin typeface="LM Mono Prop Light 10" panose="00000500000000000000" pitchFamily="50" charset="0"/>
              </a:rPr>
              <a:t>Example on RRP wire.</a:t>
            </a:r>
            <a:endParaRPr lang="en-GB" altLang="fr-FR" sz="1200" b="1" i="1" dirty="0">
              <a:solidFill>
                <a:srgbClr val="00B050"/>
              </a:solidFill>
              <a:latin typeface="LM Mono Prop Light 10" panose="00000500000000000000" pitchFamily="50" charset="0"/>
            </a:endParaRPr>
          </a:p>
        </p:txBody>
      </p:sp>
      <p:sp>
        <p:nvSpPr>
          <p:cNvPr id="35" name="Content Placeholder 2"/>
          <p:cNvSpPr txBox="1">
            <a:spLocks/>
          </p:cNvSpPr>
          <p:nvPr/>
        </p:nvSpPr>
        <p:spPr>
          <a:xfrm rot="239435">
            <a:off x="8787492" y="3469283"/>
            <a:ext cx="1531576" cy="318654"/>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Unloaded</a:t>
            </a:r>
            <a:endParaRPr lang="en-GB" sz="1100" b="1" dirty="0">
              <a:solidFill>
                <a:srgbClr val="FF0000"/>
              </a:solidFill>
              <a:latin typeface="LM Mono Prop Light 10" panose="00000500000000000000" pitchFamily="50" charset="0"/>
            </a:endParaRPr>
          </a:p>
        </p:txBody>
      </p:sp>
      <p:sp>
        <p:nvSpPr>
          <p:cNvPr id="36" name="Content Placeholder 2"/>
          <p:cNvSpPr txBox="1">
            <a:spLocks/>
          </p:cNvSpPr>
          <p:nvPr/>
        </p:nvSpPr>
        <p:spPr>
          <a:xfrm rot="2612952">
            <a:off x="8867896" y="4178397"/>
            <a:ext cx="1531576" cy="318654"/>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Loaded</a:t>
            </a:r>
            <a:endParaRPr lang="en-GB" sz="1100" b="1" dirty="0">
              <a:solidFill>
                <a:srgbClr val="FF0000"/>
              </a:solidFill>
              <a:latin typeface="LM Mono Prop Light 10" panose="00000500000000000000" pitchFamily="50" charset="0"/>
            </a:endParaRPr>
          </a:p>
        </p:txBody>
      </p:sp>
      <p:cxnSp>
        <p:nvCxnSpPr>
          <p:cNvPr id="19" name="Straight Connector 18"/>
          <p:cNvCxnSpPr/>
          <p:nvPr/>
        </p:nvCxnSpPr>
        <p:spPr>
          <a:xfrm flipH="1">
            <a:off x="3766134" y="2414246"/>
            <a:ext cx="424511" cy="277726"/>
          </a:xfrm>
          <a:prstGeom prst="line">
            <a:avLst/>
          </a:prstGeom>
          <a:ln>
            <a:solidFill>
              <a:srgbClr val="0D0D0D"/>
            </a:solidFill>
            <a:headEnd type="none"/>
            <a:tailEnd type="stealt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296652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a:stretch>
            <a:fillRect/>
          </a:stretch>
        </p:blipFill>
        <p:spPr>
          <a:xfrm>
            <a:off x="7444421" y="811540"/>
            <a:ext cx="3326400" cy="2494800"/>
          </a:xfrm>
          <a:prstGeom prst="rect">
            <a:avLst/>
          </a:prstGeom>
        </p:spPr>
      </p:pic>
      <p:pic>
        <p:nvPicPr>
          <p:cNvPr id="8" name="Picture 7"/>
          <p:cNvPicPr>
            <a:picLocks noChangeAspect="1"/>
          </p:cNvPicPr>
          <p:nvPr/>
        </p:nvPicPr>
        <p:blipFill>
          <a:blip r:embed="rId4"/>
          <a:stretch>
            <a:fillRect/>
          </a:stretch>
        </p:blipFill>
        <p:spPr>
          <a:xfrm>
            <a:off x="853858" y="1638316"/>
            <a:ext cx="5320981" cy="34740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2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162474" y="1330539"/>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1.9 K</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pic>
        <p:nvPicPr>
          <p:cNvPr id="22" name="Picture 21"/>
          <p:cNvPicPr>
            <a:picLocks noChangeAspect="1"/>
          </p:cNvPicPr>
          <p:nvPr/>
        </p:nvPicPr>
        <p:blipFill>
          <a:blip r:embed="rId5"/>
          <a:stretch>
            <a:fillRect/>
          </a:stretch>
        </p:blipFill>
        <p:spPr>
          <a:xfrm>
            <a:off x="7039176" y="3146428"/>
            <a:ext cx="3965807" cy="2974355"/>
          </a:xfrm>
          <a:prstGeom prst="rect">
            <a:avLst/>
          </a:prstGeom>
        </p:spPr>
      </p:pic>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rcRect l="10096" t="1173" r="8965" b="11782"/>
          <a:stretch>
            <a:fillRect/>
          </a:stretch>
        </p:blipFill>
        <p:spPr>
          <a:xfrm>
            <a:off x="7812258" y="4495180"/>
            <a:ext cx="602457" cy="485116"/>
          </a:xfrm>
          <a:custGeom>
            <a:avLst/>
            <a:gdLst>
              <a:gd name="connsiteX0" fmla="*/ 1963254 w 7401031"/>
              <a:gd name="connsiteY0" fmla="*/ 0 h 5969535"/>
              <a:gd name="connsiteX1" fmla="*/ 5437778 w 7401031"/>
              <a:gd name="connsiteY1" fmla="*/ 0 h 5969535"/>
              <a:gd name="connsiteX2" fmla="*/ 5449821 w 7401031"/>
              <a:gd name="connsiteY2" fmla="*/ 3965 h 5969535"/>
              <a:gd name="connsiteX3" fmla="*/ 7401031 w 7401031"/>
              <a:gd name="connsiteY3" fmla="*/ 2995472 h 5969535"/>
              <a:gd name="connsiteX4" fmla="*/ 5623886 w 7401031"/>
              <a:gd name="connsiteY4" fmla="*/ 5913953 h 5969535"/>
              <a:gd name="connsiteX5" fmla="*/ 5484377 w 7401031"/>
              <a:gd name="connsiteY5" fmla="*/ 5969535 h 5969535"/>
              <a:gd name="connsiteX6" fmla="*/ 1916655 w 7401031"/>
              <a:gd name="connsiteY6" fmla="*/ 5969535 h 5969535"/>
              <a:gd name="connsiteX7" fmla="*/ 1777145 w 7401031"/>
              <a:gd name="connsiteY7" fmla="*/ 5913953 h 5969535"/>
              <a:gd name="connsiteX8" fmla="*/ 0 w 7401031"/>
              <a:gd name="connsiteY8" fmla="*/ 2995472 h 5969535"/>
              <a:gd name="connsiteX9" fmla="*/ 1951212 w 7401031"/>
              <a:gd name="connsiteY9" fmla="*/ 3965 h 5969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01031" h="5969535">
                <a:moveTo>
                  <a:pt x="1963254" y="0"/>
                </a:moveTo>
                <a:lnTo>
                  <a:pt x="5437778" y="0"/>
                </a:lnTo>
                <a:lnTo>
                  <a:pt x="5449821" y="3965"/>
                </a:lnTo>
                <a:cubicBezTo>
                  <a:pt x="6585899" y="435265"/>
                  <a:pt x="7401031" y="1611749"/>
                  <a:pt x="7401031" y="2995472"/>
                </a:cubicBezTo>
                <a:cubicBezTo>
                  <a:pt x="7401031" y="4307448"/>
                  <a:pt x="6668240" y="5433117"/>
                  <a:pt x="5623886" y="5913953"/>
                </a:cubicBezTo>
                <a:lnTo>
                  <a:pt x="5484377" y="5969535"/>
                </a:lnTo>
                <a:lnTo>
                  <a:pt x="1916655" y="5969535"/>
                </a:lnTo>
                <a:lnTo>
                  <a:pt x="1777145" y="5913953"/>
                </a:lnTo>
                <a:cubicBezTo>
                  <a:pt x="732792" y="5433117"/>
                  <a:pt x="0" y="4307448"/>
                  <a:pt x="0" y="2995472"/>
                </a:cubicBezTo>
                <a:cubicBezTo>
                  <a:pt x="0" y="1611749"/>
                  <a:pt x="815132" y="435265"/>
                  <a:pt x="1951212" y="3965"/>
                </a:cubicBezTo>
                <a:close/>
              </a:path>
            </a:pathLst>
          </a:custGeom>
        </p:spPr>
      </p:pic>
      <p:sp>
        <p:nvSpPr>
          <p:cNvPr id="29"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867778" y="944184"/>
            <a:ext cx="23867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dirty="0" err="1" smtClean="0">
                <a:solidFill>
                  <a:srgbClr val="C00000"/>
                </a:solidFill>
                <a:latin typeface="LM Mono Prop Light 10" panose="00000500000000000000" pitchFamily="50" charset="0"/>
              </a:rPr>
              <a:t>I</a:t>
            </a:r>
            <a:r>
              <a:rPr lang="en-US" altLang="fr-FR" sz="1400" baseline="-25000" dirty="0" err="1" smtClean="0">
                <a:solidFill>
                  <a:srgbClr val="C00000"/>
                </a:solidFill>
                <a:latin typeface="LM Mono Prop Light 10" panose="00000500000000000000" pitchFamily="50" charset="0"/>
              </a:rPr>
              <a:t>nom</a:t>
            </a:r>
            <a:endParaRPr lang="en-GB" altLang="fr-FR" sz="1400" baseline="-25000" dirty="0">
              <a:solidFill>
                <a:srgbClr val="C00000"/>
              </a:solidFill>
              <a:latin typeface="LM Mono Prop Light 10" panose="00000500000000000000" pitchFamily="50" charset="0"/>
            </a:endParaRPr>
          </a:p>
        </p:txBody>
      </p:sp>
      <p:sp>
        <p:nvSpPr>
          <p:cNvPr id="3" name="Rounded Rectangle 2"/>
          <p:cNvSpPr/>
          <p:nvPr/>
        </p:nvSpPr>
        <p:spPr>
          <a:xfrm rot="19716346">
            <a:off x="2325057" y="2217658"/>
            <a:ext cx="535093" cy="1324782"/>
          </a:xfrm>
          <a:prstGeom prst="roundRect">
            <a:avLst/>
          </a:prstGeom>
          <a:solidFill>
            <a:srgbClr val="C00000">
              <a:alpha val="2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ounded Rectangle 30"/>
          <p:cNvSpPr/>
          <p:nvPr/>
        </p:nvSpPr>
        <p:spPr>
          <a:xfrm rot="16200000">
            <a:off x="8524711" y="2374690"/>
            <a:ext cx="535093" cy="871559"/>
          </a:xfrm>
          <a:prstGeom prst="roundRect">
            <a:avLst/>
          </a:prstGeom>
          <a:solidFill>
            <a:srgbClr val="C00000">
              <a:alpha val="2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ounded Rectangle 31"/>
          <p:cNvSpPr/>
          <p:nvPr/>
        </p:nvSpPr>
        <p:spPr>
          <a:xfrm rot="18663400">
            <a:off x="9518655" y="3521013"/>
            <a:ext cx="236020" cy="2104359"/>
          </a:xfrm>
          <a:prstGeom prst="roundRect">
            <a:avLst/>
          </a:prstGeom>
          <a:solidFill>
            <a:srgbClr val="C00000">
              <a:alpha val="20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693453" y="4169478"/>
            <a:ext cx="840066"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18" name="Content Placeholder 2"/>
          <p:cNvSpPr txBox="1">
            <a:spLocks/>
          </p:cNvSpPr>
          <p:nvPr/>
        </p:nvSpPr>
        <p:spPr>
          <a:xfrm>
            <a:off x="1000756" y="944184"/>
            <a:ext cx="810686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GB" sz="1400" dirty="0" smtClean="0">
                <a:solidFill>
                  <a:srgbClr val="0D0D0D"/>
                </a:solidFill>
                <a:latin typeface="LM Mono Prop Light 10" panose="00000500000000000000" pitchFamily="50" charset="0"/>
              </a:rPr>
              <a:t>Few more words on the ratio </a:t>
            </a:r>
            <a:r>
              <a:rPr lang="en-GB" sz="1400" dirty="0" err="1" smtClean="0">
                <a:solidFill>
                  <a:srgbClr val="0D0D0D"/>
                </a:solidFill>
                <a:latin typeface="LM Mono Prop Light 10" panose="00000500000000000000" pitchFamily="50" charset="0"/>
              </a:rPr>
              <a:t>B</a:t>
            </a:r>
            <a:r>
              <a:rPr lang="en-GB" sz="1400" baseline="-25000" dirty="0" err="1" smtClean="0">
                <a:solidFill>
                  <a:srgbClr val="0D0D0D"/>
                </a:solidFill>
                <a:latin typeface="LM Mono Prop Light 10" panose="00000500000000000000" pitchFamily="50" charset="0"/>
              </a:rPr>
              <a:t>p</a:t>
            </a:r>
            <a:r>
              <a:rPr lang="en-GB" sz="1400" dirty="0" smtClean="0">
                <a:solidFill>
                  <a:srgbClr val="0D0D0D"/>
                </a:solidFill>
                <a:latin typeface="LM Mono Prop Light 10" panose="00000500000000000000" pitchFamily="50" charset="0"/>
              </a:rPr>
              <a:t> </a:t>
            </a:r>
            <a:r>
              <a:rPr lang="en-GB" sz="1400" baseline="-25000" dirty="0" smtClean="0">
                <a:solidFill>
                  <a:srgbClr val="0D0D0D"/>
                </a:solidFill>
                <a:latin typeface="LM Mono Prop Light 10" panose="00000500000000000000" pitchFamily="50" charset="0"/>
              </a:rPr>
              <a:t>high-stress </a:t>
            </a:r>
            <a:r>
              <a:rPr lang="en-GB" sz="1400" dirty="0">
                <a:solidFill>
                  <a:srgbClr val="0D0D0D"/>
                </a:solidFill>
                <a:latin typeface="LM Mono Prop Light 10" panose="00000500000000000000" pitchFamily="50" charset="0"/>
              </a:rPr>
              <a:t>/ </a:t>
            </a:r>
            <a:r>
              <a:rPr lang="en-GB" sz="1400" dirty="0" err="1">
                <a:solidFill>
                  <a:srgbClr val="0D0D0D"/>
                </a:solidFill>
                <a:latin typeface="LM Mono Prop Light 10" panose="00000500000000000000" pitchFamily="50" charset="0"/>
              </a:rPr>
              <a:t>B</a:t>
            </a:r>
            <a:r>
              <a:rPr lang="en-GB" sz="1400" baseline="-25000" dirty="0" err="1">
                <a:solidFill>
                  <a:srgbClr val="0D0D0D"/>
                </a:solidFill>
                <a:latin typeface="LM Mono Prop Light 10" panose="00000500000000000000" pitchFamily="50" charset="0"/>
              </a:rPr>
              <a:t>p</a:t>
            </a:r>
            <a:r>
              <a:rPr lang="en-GB" sz="1400" baseline="-25000" dirty="0">
                <a:solidFill>
                  <a:srgbClr val="0D0D0D"/>
                </a:solidFill>
                <a:latin typeface="LM Mono Prop Light 10" panose="00000500000000000000" pitchFamily="50" charset="0"/>
              </a:rPr>
              <a:t> </a:t>
            </a:r>
            <a:r>
              <a:rPr lang="en-GB" sz="1400" baseline="-25000" dirty="0" smtClean="0">
                <a:solidFill>
                  <a:srgbClr val="0D0D0D"/>
                </a:solidFill>
                <a:latin typeface="LM Mono Prop Light 10" panose="00000500000000000000" pitchFamily="50" charset="0"/>
              </a:rPr>
              <a:t>low-stress</a:t>
            </a:r>
            <a:r>
              <a:rPr lang="en-GB" sz="1400" dirty="0" smtClean="0">
                <a:solidFill>
                  <a:srgbClr val="0D0D0D"/>
                </a:solidFill>
                <a:latin typeface="LM Mono Prop Light 10" panose="00000500000000000000" pitchFamily="50" charset="0"/>
              </a:rPr>
              <a:t>:</a:t>
            </a:r>
            <a:endParaRPr lang="en-US" sz="400" dirty="0">
              <a:solidFill>
                <a:srgbClr val="0D0D0D"/>
              </a:solidFill>
              <a:latin typeface="LM Mono Prop Light 10" panose="00000500000000000000" pitchFamily="50" charset="0"/>
            </a:endParaRPr>
          </a:p>
        </p:txBody>
      </p:sp>
      <p:sp>
        <p:nvSpPr>
          <p:cNvPr id="20" name="Content Placeholder 2"/>
          <p:cNvSpPr txBox="1">
            <a:spLocks/>
          </p:cNvSpPr>
          <p:nvPr/>
        </p:nvSpPr>
        <p:spPr>
          <a:xfrm rot="239435">
            <a:off x="8834903" y="3530242"/>
            <a:ext cx="1531576" cy="318654"/>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Unloaded</a:t>
            </a:r>
            <a:endParaRPr lang="en-GB" sz="1100" b="1" dirty="0">
              <a:solidFill>
                <a:srgbClr val="FF0000"/>
              </a:solidFill>
              <a:latin typeface="LM Mono Prop Light 10" panose="00000500000000000000" pitchFamily="50" charset="0"/>
            </a:endParaRPr>
          </a:p>
        </p:txBody>
      </p:sp>
      <p:sp>
        <p:nvSpPr>
          <p:cNvPr id="21" name="Content Placeholder 2"/>
          <p:cNvSpPr txBox="1">
            <a:spLocks/>
          </p:cNvSpPr>
          <p:nvPr/>
        </p:nvSpPr>
        <p:spPr>
          <a:xfrm rot="2612952">
            <a:off x="8915307" y="4178397"/>
            <a:ext cx="1531576" cy="318654"/>
          </a:xfrm>
          <a:prstGeom prst="rect">
            <a:avLst/>
          </a:prstGeom>
          <a:ln>
            <a:no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100" dirty="0" smtClean="0">
                <a:solidFill>
                  <a:prstClr val="black">
                    <a:lumMod val="95000"/>
                    <a:lumOff val="5000"/>
                  </a:prstClr>
                </a:solidFill>
                <a:latin typeface="LM Mono Prop Light 10" panose="00000500000000000000" pitchFamily="50" charset="0"/>
              </a:rPr>
              <a:t>Loaded</a:t>
            </a:r>
            <a:endParaRPr lang="en-GB" sz="1100" b="1" dirty="0">
              <a:solidFill>
                <a:srgbClr val="FF0000"/>
              </a:solidFill>
              <a:latin typeface="LM Mono Prop Light 10" panose="00000500000000000000" pitchFamily="50" charset="0"/>
            </a:endParaRPr>
          </a:p>
        </p:txBody>
      </p:sp>
      <p:sp>
        <p:nvSpPr>
          <p:cNvPr id="30" name="Content Placeholder 2"/>
          <p:cNvSpPr txBox="1">
            <a:spLocks/>
          </p:cNvSpPr>
          <p:nvPr/>
        </p:nvSpPr>
        <p:spPr>
          <a:xfrm>
            <a:off x="760680" y="5203211"/>
            <a:ext cx="5512301" cy="917572"/>
          </a:xfrm>
          <a:prstGeom prst="rect">
            <a:avLst/>
          </a:prstGeom>
        </p:spPr>
        <p:txBody>
          <a:bodyPr vert="horz" lIns="25718" tIns="0" rIns="25718" bIns="0" anchor="t" anchorCtr="0">
            <a:normAutofit fontScale="92500" lnSpcReduction="2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i="1" dirty="0" smtClean="0">
                <a:solidFill>
                  <a:srgbClr val="0D0D0D"/>
                </a:solidFill>
                <a:latin typeface="LM Mono Prop Light 10" panose="00000500000000000000" pitchFamily="50" charset="0"/>
              </a:rPr>
              <a:t>Reduction in the mid-plane is significantly larger, however the magnetic field in this region for MQXF is lower (load line shifted upwards).</a:t>
            </a:r>
          </a:p>
          <a:p>
            <a:pPr algn="ctr" defTabSz="257169">
              <a:buClrTx/>
              <a:buSzTx/>
            </a:pPr>
            <a:r>
              <a:rPr lang="en-GB" sz="1400" i="1" dirty="0" smtClean="0">
                <a:solidFill>
                  <a:srgbClr val="0D0D0D"/>
                </a:solidFill>
                <a:latin typeface="LM Mono Prop Light 10" panose="00000500000000000000" pitchFamily="50" charset="0"/>
              </a:rPr>
              <a:t>In the </a:t>
            </a:r>
            <a:r>
              <a:rPr lang="en-GB" sz="1400" i="1" dirty="0">
                <a:solidFill>
                  <a:srgbClr val="0D0D0D"/>
                </a:solidFill>
                <a:latin typeface="LM Mono Prop Light 10" panose="00000500000000000000" pitchFamily="50" charset="0"/>
              </a:rPr>
              <a:t>extreme case where the ratio </a:t>
            </a:r>
            <a:r>
              <a:rPr lang="en-GB" sz="1400" i="1" dirty="0" smtClean="0">
                <a:solidFill>
                  <a:srgbClr val="0D0D0D"/>
                </a:solidFill>
                <a:latin typeface="LM Mono Prop Light 10" panose="00000500000000000000" pitchFamily="50" charset="0"/>
              </a:rPr>
              <a:t>would be 1: we </a:t>
            </a:r>
            <a:r>
              <a:rPr lang="en-GB" sz="1400" i="1" dirty="0">
                <a:solidFill>
                  <a:srgbClr val="0D0D0D"/>
                </a:solidFill>
                <a:latin typeface="LM Mono Prop Light 10" panose="00000500000000000000" pitchFamily="50" charset="0"/>
              </a:rPr>
              <a:t>would loose 2 kA, from 20 kA to 18 kA, in SS limit.</a:t>
            </a:r>
          </a:p>
          <a:p>
            <a:pPr algn="ctr" defTabSz="257169">
              <a:buClrTx/>
              <a:buSzTx/>
            </a:pPr>
            <a:r>
              <a:rPr lang="en-GB" sz="1400" i="1" dirty="0" smtClean="0">
                <a:solidFill>
                  <a:srgbClr val="0D0D0D"/>
                </a:solidFill>
                <a:latin typeface="LM Mono Prop Light 10" panose="00000500000000000000" pitchFamily="50" charset="0"/>
              </a:rPr>
              <a:t>Magnet design: disentangling the peak field and peak stress regions!</a:t>
            </a:r>
            <a:endParaRPr lang="en-GB" sz="1400" i="1" dirty="0">
              <a:solidFill>
                <a:srgbClr val="0D0D0D"/>
              </a:solidFill>
              <a:latin typeface="LM Mono Prop Light 10" panose="00000500000000000000" pitchFamily="50" charset="0"/>
            </a:endParaRPr>
          </a:p>
        </p:txBody>
      </p:sp>
      <p:cxnSp>
        <p:nvCxnSpPr>
          <p:cNvPr id="33" name="Straight Connector 32"/>
          <p:cNvCxnSpPr/>
          <p:nvPr/>
        </p:nvCxnSpPr>
        <p:spPr>
          <a:xfrm flipH="1">
            <a:off x="2492081" y="1946093"/>
            <a:ext cx="1022267" cy="855695"/>
          </a:xfrm>
          <a:prstGeom prst="line">
            <a:avLst/>
          </a:prstGeom>
          <a:ln>
            <a:solidFill>
              <a:srgbClr val="FF0000"/>
            </a:solidFill>
            <a:headEnd type="none"/>
            <a:tailEnd type="stealth"/>
          </a:ln>
        </p:spPr>
        <p:style>
          <a:lnRef idx="2">
            <a:schemeClr val="accent1"/>
          </a:lnRef>
          <a:fillRef idx="0">
            <a:schemeClr val="accent1"/>
          </a:fillRef>
          <a:effectRef idx="1">
            <a:schemeClr val="accent1"/>
          </a:effectRef>
          <a:fontRef idx="minor">
            <a:schemeClr val="tx1"/>
          </a:fontRef>
        </p:style>
      </p:cxnSp>
      <p:sp>
        <p:nvSpPr>
          <p:cNvPr id="25"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0697051" y="4159809"/>
            <a:ext cx="136994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200" b="1" i="1" u="sng" dirty="0" smtClean="0">
                <a:solidFill>
                  <a:prstClr val="black">
                    <a:lumMod val="95000"/>
                    <a:lumOff val="5000"/>
                  </a:prstClr>
                </a:solidFill>
                <a:latin typeface="LM Mono Prop Light 10" panose="00000500000000000000" pitchFamily="50" charset="0"/>
              </a:rPr>
              <a:t>For illustration purposes</a:t>
            </a:r>
            <a:r>
              <a:rPr lang="en-US" altLang="fr-FR" sz="1200" b="1" i="1" dirty="0" smtClean="0">
                <a:solidFill>
                  <a:prstClr val="black">
                    <a:lumMod val="95000"/>
                    <a:lumOff val="5000"/>
                  </a:prstClr>
                </a:solidFill>
                <a:latin typeface="LM Mono Prop Light 10" panose="00000500000000000000" pitchFamily="50" charset="0"/>
              </a:rPr>
              <a:t> </a:t>
            </a:r>
          </a:p>
          <a:p>
            <a:pPr marL="0" indent="0" algn="ctr" fontAlgn="base">
              <a:spcBef>
                <a:spcPct val="0"/>
              </a:spcBef>
              <a:spcAft>
                <a:spcPct val="0"/>
              </a:spcAft>
            </a:pPr>
            <a:r>
              <a:rPr lang="en-US" altLang="fr-FR" sz="1200" b="1" i="1" dirty="0" smtClean="0">
                <a:solidFill>
                  <a:prstClr val="black">
                    <a:lumMod val="95000"/>
                    <a:lumOff val="5000"/>
                  </a:prstClr>
                </a:solidFill>
                <a:latin typeface="LM Mono Prop Light 10" panose="00000500000000000000" pitchFamily="50" charset="0"/>
              </a:rPr>
              <a:t>Example on RRP wire.</a:t>
            </a:r>
            <a:endParaRPr lang="en-GB" altLang="fr-FR" sz="1200" b="1" i="1" dirty="0">
              <a:solidFill>
                <a:srgbClr val="00B050"/>
              </a:solidFill>
              <a:latin typeface="LM Mono Prop Light 10" panose="00000500000000000000" pitchFamily="50" charset="0"/>
            </a:endParaRPr>
          </a:p>
        </p:txBody>
      </p:sp>
    </p:spTree>
    <p:extLst>
      <p:ext uri="{BB962C8B-B14F-4D97-AF65-F5344CB8AC3E}">
        <p14:creationId xmlns:p14="http://schemas.microsoft.com/office/powerpoint/2010/main" val="12895259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269227" y="2309707"/>
            <a:ext cx="1195470" cy="2469194"/>
          </a:xfrm>
          <a:prstGeom prst="rect">
            <a:avLst/>
          </a:prstGeom>
          <a:solidFill>
            <a:srgbClr val="FF0000">
              <a:alpha val="1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11" name="Chart 10">
            <a:extLst>
              <a:ext uri="{FF2B5EF4-FFF2-40B4-BE49-F238E27FC236}">
                <a16:creationId xmlns:a16="http://schemas.microsoft.com/office/drawing/2014/main" id="{00000000-0008-0000-0800-000004000000}"/>
              </a:ext>
            </a:extLst>
          </p:cNvPr>
          <p:cNvGraphicFramePr>
            <a:graphicFrameLocks/>
          </p:cNvGraphicFramePr>
          <p:nvPr>
            <p:extLst>
              <p:ext uri="{D42A27DB-BD31-4B8C-83A1-F6EECF244321}">
                <p14:modId xmlns:p14="http://schemas.microsoft.com/office/powerpoint/2010/main" val="3214646316"/>
              </p:ext>
            </p:extLst>
          </p:nvPr>
        </p:nvGraphicFramePr>
        <p:xfrm>
          <a:off x="7182056" y="2163458"/>
          <a:ext cx="4519941" cy="3207795"/>
        </p:xfrm>
        <a:graphic>
          <a:graphicData uri="http://schemas.openxmlformats.org/drawingml/2006/chart">
            <c:chart xmlns:c="http://schemas.openxmlformats.org/drawingml/2006/chart" xmlns:r="http://schemas.openxmlformats.org/officeDocument/2006/relationships" r:id="rId3"/>
          </a:graphicData>
        </a:graphic>
      </p:graphicFrame>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5"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812057" y="1640238"/>
            <a:ext cx="358385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Measured and computed reduction in quench current.</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sp>
        <p:nvSpPr>
          <p:cNvPr id="7" name="Content Placeholder 2"/>
          <p:cNvSpPr txBox="1">
            <a:spLocks/>
          </p:cNvSpPr>
          <p:nvPr/>
        </p:nvSpPr>
        <p:spPr>
          <a:xfrm>
            <a:off x="513691" y="879433"/>
            <a:ext cx="6187989"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Summary on MQXFS7, </a:t>
            </a:r>
            <a:r>
              <a:rPr lang="en-US" sz="1400" b="1" u="sng" dirty="0" smtClean="0">
                <a:solidFill>
                  <a:srgbClr val="0D0D0D"/>
                </a:solidFill>
                <a:latin typeface="LM Mono Prop Light 10" panose="00000500000000000000" pitchFamily="50" charset="0"/>
              </a:rPr>
              <a:t>focus at 4.5 K</a:t>
            </a:r>
            <a:r>
              <a:rPr lang="en-US" sz="1400" u="sng" dirty="0" smtClean="0">
                <a:solidFill>
                  <a:srgbClr val="0D0D0D"/>
                </a:solidFill>
                <a:latin typeface="LM Mono Prop Light 10" panose="00000500000000000000" pitchFamily="50" charset="0"/>
              </a:rPr>
              <a:t>:</a:t>
            </a:r>
          </a:p>
          <a:p>
            <a:pPr algn="just" defTabSz="257169">
              <a:buClrTx/>
              <a:buSzTx/>
            </a:pPr>
            <a:endParaRPr lang="en-US" sz="400" u="sng"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The magnet strand model (fed with the data from transverse compressive strand tests) shows a similar tendency than the (so-far) measured reduction in quench current. </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Note that input data is not strictly the one for the MQXFS7 strand.</a:t>
            </a:r>
          </a:p>
          <a:p>
            <a:pPr marL="1190983" lvl="1" indent="-285750" algn="just" defTabSz="257169">
              <a:buClrTx/>
              <a:buSzTx/>
              <a:buFontTx/>
              <a:buChar char="-"/>
            </a:pPr>
            <a:r>
              <a:rPr lang="en-US" sz="1200" dirty="0">
                <a:solidFill>
                  <a:srgbClr val="0D0D0D"/>
                </a:solidFill>
                <a:latin typeface="LM Mono Prop Light 10" panose="00000500000000000000" pitchFamily="50" charset="0"/>
              </a:rPr>
              <a:t>E</a:t>
            </a:r>
            <a:r>
              <a:rPr lang="en-US" sz="1200" dirty="0" smtClean="0">
                <a:solidFill>
                  <a:srgbClr val="0D0D0D"/>
                </a:solidFill>
                <a:latin typeface="LM Mono Prop Light 10" panose="00000500000000000000" pitchFamily="50" charset="0"/>
              </a:rPr>
              <a:t>xperimental and simulated reduction in the same order of magnitude (&lt; 5 %).</a:t>
            </a:r>
          </a:p>
          <a:p>
            <a:pPr marL="1190983" lvl="1" indent="-285750" algn="just" defTabSz="257169">
              <a:buClrTx/>
              <a:buSzTx/>
              <a:buFontTx/>
              <a:buChar char="-"/>
            </a:pPr>
            <a:r>
              <a:rPr lang="en-GB" sz="1200" dirty="0" smtClean="0">
                <a:solidFill>
                  <a:srgbClr val="0D0D0D"/>
                </a:solidFill>
                <a:latin typeface="LM Mono Prop Light 10" panose="00000500000000000000" pitchFamily="50" charset="0"/>
              </a:rPr>
              <a:t>Results seem to be </a:t>
            </a:r>
            <a:r>
              <a:rPr lang="en-GB" sz="1200" dirty="0">
                <a:solidFill>
                  <a:srgbClr val="0D0D0D"/>
                </a:solidFill>
                <a:latin typeface="LM Mono Prop Light 10" panose="00000500000000000000" pitchFamily="50" charset="0"/>
              </a:rPr>
              <a:t>caught by the scaling law (up to </a:t>
            </a:r>
            <a:r>
              <a:rPr lang="en-GB" sz="1200" dirty="0" smtClean="0">
                <a:solidFill>
                  <a:srgbClr val="0D0D0D"/>
                </a:solidFill>
                <a:latin typeface="LM Mono Prop Light 10" panose="00000500000000000000" pitchFamily="50" charset="0"/>
              </a:rPr>
              <a:t>170 MPa) </a:t>
            </a:r>
            <a:r>
              <a:rPr lang="en-GB" sz="1200" dirty="0">
                <a:solidFill>
                  <a:srgbClr val="0D0D0D"/>
                </a:solidFill>
                <a:latin typeface="LM Mono Prop Light 10" panose="00000500000000000000" pitchFamily="50" charset="0"/>
              </a:rPr>
              <a:t>→ indirect indication that the magnet support conditions are coherent with the conductor tests (C-WASP, FRESCA sample holder). More work </a:t>
            </a:r>
            <a:r>
              <a:rPr lang="en-GB" sz="1200" dirty="0" smtClean="0">
                <a:solidFill>
                  <a:srgbClr val="0D0D0D"/>
                </a:solidFill>
                <a:latin typeface="LM Mono Prop Light 10" panose="00000500000000000000" pitchFamily="50" charset="0"/>
              </a:rPr>
              <a:t>ongoing </a:t>
            </a:r>
            <a:r>
              <a:rPr lang="en-GB" sz="1200" dirty="0">
                <a:solidFill>
                  <a:srgbClr val="0D0D0D"/>
                </a:solidFill>
                <a:latin typeface="LM Mono Prop Light 10" panose="00000500000000000000" pitchFamily="50" charset="0"/>
              </a:rPr>
              <a:t>to substantiate/support this statement</a:t>
            </a:r>
            <a:r>
              <a:rPr lang="en-GB" sz="1200" dirty="0" smtClean="0">
                <a:solidFill>
                  <a:srgbClr val="0D0D0D"/>
                </a:solidFill>
                <a:latin typeface="LM Mono Prop Light 10" panose="00000500000000000000" pitchFamily="50" charset="0"/>
              </a:rPr>
              <a:t>!</a:t>
            </a:r>
            <a:endParaRPr lang="en-US" sz="1200" dirty="0" smtClean="0">
              <a:solidFill>
                <a:srgbClr val="0D0D0D"/>
              </a:solidFill>
              <a:latin typeface="LM Mono Prop Light 10" panose="00000500000000000000" pitchFamily="50" charset="0"/>
            </a:endParaRPr>
          </a:p>
          <a:p>
            <a:pPr marL="285750" indent="-285750" algn="just" defTabSz="257169">
              <a:buClrTx/>
              <a:buSzTx/>
              <a:buFontTx/>
              <a:buChar char="-"/>
            </a:pPr>
            <a:endParaRPr lang="en-US" sz="1400"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Disregarding the absolute value of </a:t>
            </a:r>
            <a:r>
              <a:rPr lang="en-US" sz="1400" dirty="0" err="1" smtClean="0">
                <a:solidFill>
                  <a:srgbClr val="0D0D0D"/>
                </a:solidFill>
                <a:latin typeface="LM Mono Prop Light 10" panose="00000500000000000000" pitchFamily="50" charset="0"/>
              </a:rPr>
              <a:t>I</a:t>
            </a:r>
            <a:r>
              <a:rPr lang="en-US" sz="1400" baseline="-25000" dirty="0" err="1" smtClean="0">
                <a:solidFill>
                  <a:srgbClr val="0D0D0D"/>
                </a:solidFill>
                <a:latin typeface="LM Mono Prop Light 10" panose="00000500000000000000" pitchFamily="50" charset="0"/>
              </a:rPr>
              <a:t>quench</a:t>
            </a:r>
            <a:r>
              <a:rPr lang="en-US" sz="1400" dirty="0" smtClean="0">
                <a:solidFill>
                  <a:srgbClr val="0D0D0D"/>
                </a:solidFill>
                <a:latin typeface="LM Mono Prop Light 10" panose="00000500000000000000" pitchFamily="50" charset="0"/>
              </a:rPr>
              <a:t>/</a:t>
            </a:r>
            <a:r>
              <a:rPr lang="en-US" sz="1400" dirty="0">
                <a:solidFill>
                  <a:srgbClr val="0D0D0D"/>
                </a:solidFill>
                <a:latin typeface="LM Mono Prop Light 10" panose="00000500000000000000" pitchFamily="50" charset="0"/>
              </a:rPr>
              <a:t> </a:t>
            </a:r>
            <a:r>
              <a:rPr lang="en-US" sz="1400" dirty="0" smtClean="0">
                <a:solidFill>
                  <a:srgbClr val="0D0D0D"/>
                </a:solidFill>
                <a:latin typeface="LM Mono Prop Light 10" panose="00000500000000000000" pitchFamily="50" charset="0"/>
              </a:rPr>
              <a:t>I</a:t>
            </a:r>
            <a:r>
              <a:rPr lang="en-US" sz="1400" baseline="-25000" dirty="0" smtClean="0">
                <a:solidFill>
                  <a:srgbClr val="0D0D0D"/>
                </a:solidFill>
                <a:latin typeface="LM Mono Prop Light 10" panose="00000500000000000000" pitchFamily="50" charset="0"/>
              </a:rPr>
              <a:t>0</a:t>
            </a:r>
            <a:r>
              <a:rPr lang="en-US" sz="1400" dirty="0" smtClean="0">
                <a:solidFill>
                  <a:srgbClr val="0D0D0D"/>
                </a:solidFill>
                <a:latin typeface="LM Mono Prop Light 10" panose="00000500000000000000" pitchFamily="50" charset="0"/>
              </a:rPr>
              <a:t> → Quench happens in the peak field pole turn conductor, which is unloaded during magnet ramping. Same </a:t>
            </a:r>
            <a:r>
              <a:rPr lang="en-US" sz="1400" b="1" dirty="0" smtClean="0">
                <a:solidFill>
                  <a:srgbClr val="0D0D0D"/>
                </a:solidFill>
                <a:latin typeface="LM Mono Prop Light 10" panose="00000500000000000000" pitchFamily="50" charset="0"/>
              </a:rPr>
              <a:t>result</a:t>
            </a:r>
            <a:r>
              <a:rPr lang="en-US" sz="1400" dirty="0" smtClean="0">
                <a:solidFill>
                  <a:srgbClr val="0D0D0D"/>
                </a:solidFill>
                <a:latin typeface="LM Mono Prop Light 10" panose="00000500000000000000" pitchFamily="50" charset="0"/>
              </a:rPr>
              <a:t> </a:t>
            </a:r>
            <a:r>
              <a:rPr lang="en-US" sz="1400" b="1" dirty="0" smtClean="0">
                <a:solidFill>
                  <a:srgbClr val="0D0D0D"/>
                </a:solidFill>
                <a:latin typeface="LM Mono Prop Light 10" panose="00000500000000000000" pitchFamily="50" charset="0"/>
              </a:rPr>
              <a:t>predicted</a:t>
            </a:r>
            <a:r>
              <a:rPr lang="en-US" sz="1400" dirty="0" smtClean="0">
                <a:solidFill>
                  <a:srgbClr val="0D0D0D"/>
                </a:solidFill>
                <a:latin typeface="LM Mono Prop Light 10" panose="00000500000000000000" pitchFamily="50" charset="0"/>
              </a:rPr>
              <a:t> by the </a:t>
            </a:r>
            <a:r>
              <a:rPr lang="en-US" sz="1400" b="1" dirty="0" smtClean="0">
                <a:solidFill>
                  <a:srgbClr val="0D0D0D"/>
                </a:solidFill>
                <a:latin typeface="LM Mono Prop Light 10" panose="00000500000000000000" pitchFamily="50" charset="0"/>
              </a:rPr>
              <a:t>model</a:t>
            </a:r>
            <a:r>
              <a:rPr lang="en-US" sz="1400" dirty="0" smtClean="0">
                <a:solidFill>
                  <a:srgbClr val="0D0D0D"/>
                </a:solidFill>
                <a:latin typeface="LM Mono Prop Light 10" panose="00000500000000000000" pitchFamily="50" charset="0"/>
              </a:rPr>
              <a:t>.</a:t>
            </a:r>
          </a:p>
          <a:p>
            <a:pPr marL="285750" indent="-285750" algn="just" defTabSz="257169">
              <a:buClrTx/>
              <a:buSzTx/>
              <a:buFontTx/>
              <a:buChar char="-"/>
            </a:pPr>
            <a:endParaRPr lang="en-US" sz="14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The small short sample </a:t>
            </a:r>
            <a:r>
              <a:rPr lang="en-US" sz="1400" dirty="0">
                <a:solidFill>
                  <a:srgbClr val="0D0D0D"/>
                </a:solidFill>
                <a:latin typeface="LM Mono Prop Light 10" panose="00000500000000000000" pitchFamily="50" charset="0"/>
              </a:rPr>
              <a:t>reduction with increasing magnet </a:t>
            </a:r>
            <a:r>
              <a:rPr lang="en-US" sz="1400" dirty="0" smtClean="0">
                <a:solidFill>
                  <a:srgbClr val="0D0D0D"/>
                </a:solidFill>
                <a:latin typeface="LM Mono Prop Light 10" panose="00000500000000000000" pitchFamily="50" charset="0"/>
              </a:rPr>
              <a:t>pre-load in this case </a:t>
            </a:r>
            <a:r>
              <a:rPr lang="en-US" sz="1400" dirty="0">
                <a:solidFill>
                  <a:srgbClr val="0D0D0D"/>
                </a:solidFill>
                <a:latin typeface="LM Mono Prop Light 10" panose="00000500000000000000" pitchFamily="50" charset="0"/>
              </a:rPr>
              <a:t>is </a:t>
            </a:r>
            <a:r>
              <a:rPr lang="en-US" sz="1400" dirty="0" smtClean="0">
                <a:solidFill>
                  <a:srgbClr val="0D0D0D"/>
                </a:solidFill>
                <a:latin typeface="LM Mono Prop Light 10" panose="00000500000000000000" pitchFamily="50" charset="0"/>
              </a:rPr>
              <a:t>thus due to permanent effects (plastic strain) arising from the large stress levels at </a:t>
            </a:r>
            <a:r>
              <a:rPr lang="en-US" sz="1400" smtClean="0">
                <a:solidFill>
                  <a:srgbClr val="0D0D0D"/>
                </a:solidFill>
                <a:latin typeface="LM Mono Prop Light 10" panose="00000500000000000000" pitchFamily="50" charset="0"/>
              </a:rPr>
              <a:t>cryogenic temperature </a:t>
            </a:r>
            <a:r>
              <a:rPr lang="en-US" sz="1400" dirty="0" smtClean="0">
                <a:solidFill>
                  <a:srgbClr val="0D0D0D"/>
                </a:solidFill>
                <a:latin typeface="LM Mono Prop Light 10" panose="00000500000000000000" pitchFamily="50" charset="0"/>
              </a:rPr>
              <a:t>in that region.</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From conductor tests: reduction in </a:t>
            </a:r>
            <a:r>
              <a:rPr lang="en-US" sz="1200" dirty="0" err="1" smtClean="0">
                <a:solidFill>
                  <a:srgbClr val="0D0D0D"/>
                </a:solidFill>
                <a:latin typeface="LM Mono Prop Light 10" panose="00000500000000000000" pitchFamily="50" charset="0"/>
              </a:rPr>
              <a:t>Ic</a:t>
            </a:r>
            <a:r>
              <a:rPr lang="en-US" sz="1200" dirty="0" smtClean="0">
                <a:solidFill>
                  <a:srgbClr val="0D0D0D"/>
                </a:solidFill>
                <a:latin typeface="LM Mono Prop Light 10" panose="00000500000000000000" pitchFamily="50" charset="0"/>
              </a:rPr>
              <a:t> under “unloaded conditions” is significantly smaller than in the loaded regime → decrease </a:t>
            </a:r>
            <a:r>
              <a:rPr lang="en-US" sz="1200" dirty="0">
                <a:solidFill>
                  <a:srgbClr val="0D0D0D"/>
                </a:solidFill>
                <a:latin typeface="LM Mono Prop Light 10" panose="00000500000000000000" pitchFamily="50" charset="0"/>
              </a:rPr>
              <a:t>in quench current </a:t>
            </a:r>
            <a:r>
              <a:rPr lang="en-US" sz="1200" dirty="0" smtClean="0">
                <a:solidFill>
                  <a:srgbClr val="0D0D0D"/>
                </a:solidFill>
                <a:latin typeface="LM Mono Prop Light 10" panose="00000500000000000000" pitchFamily="50" charset="0"/>
              </a:rPr>
              <a:t>contained </a:t>
            </a:r>
            <a:r>
              <a:rPr lang="en-US" sz="1200" dirty="0">
                <a:solidFill>
                  <a:srgbClr val="0D0D0D"/>
                </a:solidFill>
                <a:latin typeface="LM Mono Prop Light 10" panose="00000500000000000000" pitchFamily="50" charset="0"/>
              </a:rPr>
              <a:t>within 5 % even at high pre-load levels</a:t>
            </a:r>
            <a:r>
              <a:rPr lang="en-US" sz="1200" dirty="0" smtClean="0">
                <a:solidFill>
                  <a:srgbClr val="0D0D0D"/>
                </a:solidFill>
                <a:latin typeface="LM Mono Prop Light 10" panose="00000500000000000000" pitchFamily="50" charset="0"/>
              </a:rPr>
              <a:t>.</a:t>
            </a:r>
          </a:p>
          <a:p>
            <a:pPr marL="285750" indent="-285750" algn="just" defTabSz="257169">
              <a:buClrTx/>
              <a:buSzTx/>
              <a:buFontTx/>
              <a:buChar char="-"/>
            </a:pPr>
            <a:endParaRPr lang="en-US" sz="1050" dirty="0">
              <a:solidFill>
                <a:srgbClr val="0D0D0D"/>
              </a:solidFill>
              <a:latin typeface="LM Mono Prop Light 10" panose="00000500000000000000" pitchFamily="50" charset="0"/>
            </a:endParaRPr>
          </a:p>
        </p:txBody>
      </p:sp>
      <p:sp>
        <p:nvSpPr>
          <p:cNvPr id="16" name="Content Placeholder 2"/>
          <p:cNvSpPr txBox="1">
            <a:spLocks/>
          </p:cNvSpPr>
          <p:nvPr/>
        </p:nvSpPr>
        <p:spPr>
          <a:xfrm>
            <a:off x="10660139" y="3408595"/>
            <a:ext cx="735770" cy="52413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050" u="sng" dirty="0" smtClean="0">
                <a:solidFill>
                  <a:srgbClr val="0D0D0D"/>
                </a:solidFill>
                <a:latin typeface="LM Mono Prop Light 10" panose="00000500000000000000" pitchFamily="50" charset="0"/>
              </a:rPr>
              <a:t>Limit of application</a:t>
            </a:r>
            <a:endParaRPr lang="en-US" sz="1050" dirty="0" smtClean="0">
              <a:solidFill>
                <a:srgbClr val="FF0000"/>
              </a:solidFill>
              <a:latin typeface="LM Mono Prop Light 10" panose="00000500000000000000" pitchFamily="50" charset="0"/>
            </a:endParaRPr>
          </a:p>
        </p:txBody>
      </p:sp>
      <p:sp>
        <p:nvSpPr>
          <p:cNvPr id="2" name="Rectangle 1"/>
          <p:cNvSpPr/>
          <p:nvPr/>
        </p:nvSpPr>
        <p:spPr>
          <a:xfrm>
            <a:off x="7228356" y="6246994"/>
            <a:ext cx="4868141" cy="600164"/>
          </a:xfrm>
          <a:prstGeom prst="rect">
            <a:avLst/>
          </a:prstGeom>
        </p:spPr>
        <p:txBody>
          <a:bodyPr wrap="square">
            <a:spAutoFit/>
          </a:bodyPr>
          <a:lstStyle/>
          <a:p>
            <a:pPr algn="just" defTabSz="257169">
              <a:buClrTx/>
              <a:buSzTx/>
            </a:pPr>
            <a:r>
              <a:rPr lang="en-US" sz="1100" dirty="0">
                <a:solidFill>
                  <a:schemeClr val="bg1"/>
                </a:solidFill>
                <a:latin typeface="LM Mono Prop Light 10" panose="00000500000000000000" pitchFamily="50" charset="0"/>
              </a:rPr>
              <a:t>Note that in the real system, geometrical tolerances/imperfections, can modify the conductor strain state. These cases can be </a:t>
            </a:r>
            <a:r>
              <a:rPr lang="en-US" sz="1100" dirty="0" smtClean="0">
                <a:solidFill>
                  <a:schemeClr val="bg1"/>
                </a:solidFill>
                <a:latin typeface="LM Mono Prop Light 10" panose="00000500000000000000" pitchFamily="50" charset="0"/>
              </a:rPr>
              <a:t>simulated, </a:t>
            </a:r>
            <a:r>
              <a:rPr lang="en-US" sz="1100" dirty="0">
                <a:solidFill>
                  <a:schemeClr val="bg1"/>
                </a:solidFill>
                <a:latin typeface="LM Mono Prop Light 10" panose="00000500000000000000" pitchFamily="50" charset="0"/>
              </a:rPr>
              <a:t>but presented results correspond to a perfect geometry.</a:t>
            </a:r>
          </a:p>
        </p:txBody>
      </p:sp>
    </p:spTree>
    <p:extLst>
      <p:ext uri="{BB962C8B-B14F-4D97-AF65-F5344CB8AC3E}">
        <p14:creationId xmlns:p14="http://schemas.microsoft.com/office/powerpoint/2010/main" val="18595443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35" name="Content Placeholder 2"/>
          <p:cNvSpPr txBox="1">
            <a:spLocks/>
          </p:cNvSpPr>
          <p:nvPr/>
        </p:nvSpPr>
        <p:spPr>
          <a:xfrm>
            <a:off x="915215" y="848967"/>
            <a:ext cx="10680731"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A last remark: could conductor results be linked to magnet configuration?</a:t>
            </a:r>
            <a:endParaRPr lang="en-GB" sz="1400" u="sng" dirty="0" smtClean="0">
              <a:solidFill>
                <a:srgbClr val="0D0D0D"/>
              </a:solidFill>
              <a:latin typeface="LM Mono Prop Light 10" panose="00000500000000000000" pitchFamily="50" charset="0"/>
            </a:endParaRPr>
          </a:p>
          <a:p>
            <a:pPr algn="just" defTabSz="257169">
              <a:buClrTx/>
              <a:buSzTx/>
            </a:pPr>
            <a:r>
              <a:rPr lang="en-US" sz="1400" b="1" u="sng" dirty="0" smtClean="0">
                <a:solidFill>
                  <a:srgbClr val="0D0D0D"/>
                </a:solidFill>
                <a:latin typeface="LM Mono Prop Light 10" panose="00000500000000000000" pitchFamily="50" charset="0"/>
              </a:rPr>
              <a:t>Note that</a:t>
            </a:r>
            <a:r>
              <a:rPr lang="en-US" sz="1400" dirty="0" smtClean="0">
                <a:solidFill>
                  <a:srgbClr val="0D0D0D"/>
                </a:solidFill>
                <a:latin typeface="LM Mono Prop Light 10" panose="00000500000000000000" pitchFamily="50" charset="0"/>
              </a:rPr>
              <a:t> LL margin </a:t>
            </a:r>
            <a:r>
              <a:rPr lang="en-US" sz="1400" dirty="0">
                <a:solidFill>
                  <a:srgbClr val="0D0D0D"/>
                </a:solidFill>
                <a:latin typeface="LM Mono Prop Light 10" panose="00000500000000000000" pitchFamily="50" charset="0"/>
              </a:rPr>
              <a:t>is usually 1/3 of the corresponding critical surface </a:t>
            </a:r>
            <a:r>
              <a:rPr lang="en-US" sz="1400" dirty="0" smtClean="0">
                <a:solidFill>
                  <a:srgbClr val="0D0D0D"/>
                </a:solidFill>
                <a:latin typeface="LM Mono Prop Light 10" panose="00000500000000000000" pitchFamily="50" charset="0"/>
              </a:rPr>
              <a:t>one for Nb</a:t>
            </a:r>
            <a:r>
              <a:rPr lang="en-US" sz="1400" baseline="-25000" dirty="0" smtClean="0">
                <a:solidFill>
                  <a:srgbClr val="0D0D0D"/>
                </a:solidFill>
                <a:latin typeface="LM Mono Prop Light 10" panose="00000500000000000000" pitchFamily="50" charset="0"/>
              </a:rPr>
              <a:t>3</a:t>
            </a:r>
            <a:r>
              <a:rPr lang="en-US" sz="1400" dirty="0" smtClean="0">
                <a:solidFill>
                  <a:srgbClr val="0D0D0D"/>
                </a:solidFill>
                <a:latin typeface="LM Mono Prop Light 10" panose="00000500000000000000" pitchFamily="50" charset="0"/>
              </a:rPr>
              <a:t>Sn.</a:t>
            </a:r>
          </a:p>
          <a:p>
            <a:pPr algn="just" defTabSz="257169">
              <a:buClrTx/>
              <a:buSzTx/>
            </a:pPr>
            <a:endParaRPr lang="en-US" sz="600" dirty="0" smtClean="0">
              <a:solidFill>
                <a:srgbClr val="0D0D0D"/>
              </a:solidFill>
              <a:latin typeface="LM Mono Prop Light 10" panose="00000500000000000000" pitchFamily="50" charset="0"/>
            </a:endParaRPr>
          </a:p>
          <a:p>
            <a:pPr algn="just" defTabSz="257169">
              <a:buClrTx/>
              <a:buSzTx/>
            </a:pPr>
            <a:r>
              <a:rPr lang="en-US" sz="1400" dirty="0" smtClean="0">
                <a:solidFill>
                  <a:srgbClr val="0D0D0D"/>
                </a:solidFill>
                <a:latin typeface="LM Mono Prop Light 10" panose="00000500000000000000" pitchFamily="50" charset="0"/>
              </a:rPr>
              <a:t>The strand model allows to link C-WASP results to the magnet ones, by accounting for:</a:t>
            </a: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Temperature, field dependence and the stress/strain state of the limiting strand!</a:t>
            </a:r>
          </a:p>
        </p:txBody>
      </p:sp>
      <p:pic>
        <p:nvPicPr>
          <p:cNvPr id="25" name="Picture 24"/>
          <p:cNvPicPr>
            <a:picLocks noChangeAspect="1"/>
          </p:cNvPicPr>
          <p:nvPr/>
        </p:nvPicPr>
        <p:blipFill>
          <a:blip r:embed="rId3"/>
          <a:stretch>
            <a:fillRect/>
          </a:stretch>
        </p:blipFill>
        <p:spPr>
          <a:xfrm>
            <a:off x="915215" y="2479043"/>
            <a:ext cx="5320981" cy="3474000"/>
          </a:xfrm>
          <a:prstGeom prst="rect">
            <a:avLst/>
          </a:prstGeom>
        </p:spPr>
      </p:pic>
      <p:sp>
        <p:nvSpPr>
          <p:cNvPr id="4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234104" y="2333827"/>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4.5 K</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cxnSp>
        <p:nvCxnSpPr>
          <p:cNvPr id="41" name="Straight Arrow Connector 40"/>
          <p:cNvCxnSpPr/>
          <p:nvPr/>
        </p:nvCxnSpPr>
        <p:spPr>
          <a:xfrm>
            <a:off x="2864970" y="3687892"/>
            <a:ext cx="0" cy="336622"/>
          </a:xfrm>
          <a:prstGeom prst="straightConnector1">
            <a:avLst/>
          </a:prstGeom>
          <a:ln>
            <a:solidFill>
              <a:srgbClr val="00B05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42" name="Title 1">
            <a:extLst>
              <a:ext uri="{FF2B5EF4-FFF2-40B4-BE49-F238E27FC236}">
                <a16:creationId xmlns:a16="http://schemas.microsoft.com/office/drawing/2014/main" id="{9BB34FC4-F4F2-4859-AECE-FC48507ACEAC}"/>
              </a:ext>
            </a:extLst>
          </p:cNvPr>
          <p:cNvSpPr txBox="1">
            <a:spLocks/>
          </p:cNvSpPr>
          <p:nvPr/>
        </p:nvSpPr>
        <p:spPr>
          <a:xfrm>
            <a:off x="2302725" y="3773304"/>
            <a:ext cx="447103" cy="251210"/>
          </a:xfrm>
          <a:prstGeom prst="rect">
            <a:avLst/>
          </a:prstGeom>
          <a:solidFill>
            <a:schemeClr val="bg1"/>
          </a:solidFill>
          <a:ln>
            <a:solidFill>
              <a:srgbClr val="00B050"/>
            </a:solidFill>
          </a:ln>
        </p:spPr>
        <p:txBody>
          <a:bodyPr vert="horz" lIns="0" tIns="0" rIns="0" bIns="0" rtlCol="0" anchor="ctr">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4D4D4D"/>
              </a:buClr>
              <a:buSzTx/>
              <a:buFont typeface="Wingdings" charset="2"/>
              <a:buNone/>
              <a:tabLst/>
              <a:defRPr/>
            </a:pPr>
            <a:r>
              <a:rPr kumimoji="0" lang="en-US" sz="1800" b="1" i="0" u="none" strike="noStrike" kern="1200" cap="none" spc="0" normalizeH="0" baseline="0" noProof="0" dirty="0">
                <a:ln>
                  <a:noFill/>
                </a:ln>
                <a:solidFill>
                  <a:srgbClr val="00B050"/>
                </a:solidFill>
                <a:effectLst/>
                <a:uLnTx/>
                <a:uFillTx/>
                <a:latin typeface="LM Mono Prop Light 10" panose="00000500000000000000" pitchFamily="50" charset="0"/>
                <a:ea typeface="+mn-ea"/>
                <a:cs typeface="Calibri" panose="020F0502020204030204" pitchFamily="34" charset="0"/>
              </a:rPr>
              <a:t>9</a:t>
            </a:r>
            <a:r>
              <a:rPr kumimoji="0" lang="en-US" sz="1800" b="1" i="0" u="none" strike="noStrike" kern="1200" cap="none" spc="0" normalizeH="0" baseline="0" noProof="0" dirty="0" smtClean="0">
                <a:ln>
                  <a:noFill/>
                </a:ln>
                <a:solidFill>
                  <a:srgbClr val="00B050"/>
                </a:solidFill>
                <a:effectLst/>
                <a:uLnTx/>
                <a:uFillTx/>
                <a:latin typeface="LM Mono Prop Light 10" panose="00000500000000000000" pitchFamily="50" charset="0"/>
                <a:ea typeface="+mn-ea"/>
                <a:cs typeface="Calibri" panose="020F0502020204030204" pitchFamily="34" charset="0"/>
              </a:rPr>
              <a:t> %</a:t>
            </a:r>
            <a:endParaRPr kumimoji="0" lang="en-US" sz="1800" b="1" i="0" u="none" strike="noStrike" kern="1200" cap="none" spc="0" normalizeH="0" baseline="-25000" noProof="0" dirty="0">
              <a:ln>
                <a:noFill/>
              </a:ln>
              <a:solidFill>
                <a:srgbClr val="00B050"/>
              </a:solidFill>
              <a:effectLst/>
              <a:uLnTx/>
              <a:uFillTx/>
              <a:latin typeface="LM Mono Prop Light 10" panose="00000500000000000000" pitchFamily="50" charset="0"/>
              <a:ea typeface="+mn-ea"/>
              <a:cs typeface="Consolas" panose="020B0609020204030204" pitchFamily="49" charset="0"/>
            </a:endParaRPr>
          </a:p>
        </p:txBody>
      </p:sp>
      <p:sp>
        <p:nvSpPr>
          <p:cNvPr id="43" name="Title 1">
            <a:extLst>
              <a:ext uri="{FF2B5EF4-FFF2-40B4-BE49-F238E27FC236}">
                <a16:creationId xmlns:a16="http://schemas.microsoft.com/office/drawing/2014/main" id="{9BB34FC4-F4F2-4859-AECE-FC48507ACEAC}"/>
              </a:ext>
            </a:extLst>
          </p:cNvPr>
          <p:cNvSpPr txBox="1">
            <a:spLocks/>
          </p:cNvSpPr>
          <p:nvPr/>
        </p:nvSpPr>
        <p:spPr>
          <a:xfrm>
            <a:off x="2980112" y="4167865"/>
            <a:ext cx="447103" cy="251210"/>
          </a:xfrm>
          <a:prstGeom prst="rect">
            <a:avLst/>
          </a:prstGeom>
          <a:solidFill>
            <a:schemeClr val="bg1"/>
          </a:solidFill>
          <a:ln>
            <a:solidFill>
              <a:schemeClr val="tx2">
                <a:lumMod val="60000"/>
                <a:lumOff val="40000"/>
              </a:schemeClr>
            </a:solidFill>
          </a:ln>
        </p:spPr>
        <p:txBody>
          <a:bodyPr vert="horz" lIns="0" tIns="0" rIns="0" bIns="0" rtlCol="0" anchor="ctr">
            <a:normAutofit fontScale="925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ct val="20000"/>
              </a:spcBef>
              <a:spcAft>
                <a:spcPts val="0"/>
              </a:spcAft>
              <a:buClr>
                <a:srgbClr val="4D4D4D"/>
              </a:buClr>
              <a:buSzTx/>
              <a:buFont typeface="Wingdings" charset="2"/>
              <a:buNone/>
              <a:tabLst/>
              <a:defRPr/>
            </a:pPr>
            <a:r>
              <a:rPr kumimoji="0" lang="en-US" sz="1800" b="1" i="0" u="none" strike="noStrike" kern="1200" cap="none" spc="0" normalizeH="0" baseline="0" noProof="0" dirty="0" smtClean="0">
                <a:ln>
                  <a:noFill/>
                </a:ln>
                <a:solidFill>
                  <a:srgbClr val="0070C0"/>
                </a:solidFill>
                <a:effectLst/>
                <a:uLnTx/>
                <a:uFillTx/>
                <a:latin typeface="LM Mono Prop Light 10" panose="00000500000000000000" pitchFamily="50" charset="0"/>
                <a:ea typeface="+mn-ea"/>
                <a:cs typeface="Calibri" panose="020F0502020204030204" pitchFamily="34" charset="0"/>
              </a:rPr>
              <a:t>3 %</a:t>
            </a:r>
            <a:endParaRPr kumimoji="0" lang="en-US" sz="1800" b="1" i="0" u="none" strike="noStrike" kern="1200" cap="none" spc="0" normalizeH="0" baseline="-25000" noProof="0" dirty="0">
              <a:ln>
                <a:noFill/>
              </a:ln>
              <a:solidFill>
                <a:srgbClr val="0070C0"/>
              </a:solidFill>
              <a:effectLst/>
              <a:uLnTx/>
              <a:uFillTx/>
              <a:latin typeface="LM Mono Prop Light 10" panose="00000500000000000000" pitchFamily="50" charset="0"/>
              <a:ea typeface="+mn-ea"/>
              <a:cs typeface="Consolas" panose="020B0609020204030204" pitchFamily="49" charset="0"/>
            </a:endParaRPr>
          </a:p>
        </p:txBody>
      </p:sp>
      <p:cxnSp>
        <p:nvCxnSpPr>
          <p:cNvPr id="44" name="Straight Arrow Connector 43"/>
          <p:cNvCxnSpPr/>
          <p:nvPr/>
        </p:nvCxnSpPr>
        <p:spPr>
          <a:xfrm flipH="1">
            <a:off x="2875768" y="3976336"/>
            <a:ext cx="208689" cy="171210"/>
          </a:xfrm>
          <a:prstGeom prst="straightConnector1">
            <a:avLst/>
          </a:prstGeom>
          <a:ln>
            <a:solidFill>
              <a:schemeClr val="tx2">
                <a:lumMod val="60000"/>
                <a:lumOff val="40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graphicFrame>
        <p:nvGraphicFramePr>
          <p:cNvPr id="45" name="Chart 44">
            <a:extLst>
              <a:ext uri="{FF2B5EF4-FFF2-40B4-BE49-F238E27FC236}">
                <a16:creationId xmlns:a16="http://schemas.microsoft.com/office/drawing/2014/main" id="{00000000-0008-0000-0800-000004000000}"/>
              </a:ext>
            </a:extLst>
          </p:cNvPr>
          <p:cNvGraphicFramePr>
            <a:graphicFrameLocks/>
          </p:cNvGraphicFramePr>
          <p:nvPr>
            <p:extLst>
              <p:ext uri="{D42A27DB-BD31-4B8C-83A1-F6EECF244321}">
                <p14:modId xmlns:p14="http://schemas.microsoft.com/office/powerpoint/2010/main" val="1663122162"/>
              </p:ext>
            </p:extLst>
          </p:nvPr>
        </p:nvGraphicFramePr>
        <p:xfrm>
          <a:off x="7107206" y="2634006"/>
          <a:ext cx="4499537" cy="3535676"/>
        </p:xfrm>
        <a:graphic>
          <a:graphicData uri="http://schemas.openxmlformats.org/drawingml/2006/chart">
            <c:chart xmlns:c="http://schemas.openxmlformats.org/drawingml/2006/chart" xmlns:r="http://schemas.openxmlformats.org/officeDocument/2006/relationships" r:id="rId4"/>
          </a:graphicData>
        </a:graphic>
      </p:graphicFrame>
      <p:sp>
        <p:nvSpPr>
          <p:cNvPr id="46" name="Content Placeholder 2"/>
          <p:cNvSpPr txBox="1">
            <a:spLocks/>
          </p:cNvSpPr>
          <p:nvPr/>
        </p:nvSpPr>
        <p:spPr>
          <a:xfrm>
            <a:off x="8038007" y="4224123"/>
            <a:ext cx="1099219" cy="303326"/>
          </a:xfrm>
          <a:prstGeom prst="rect">
            <a:avLst/>
          </a:prstGeom>
          <a:solidFill>
            <a:schemeClr val="bg1"/>
          </a:solidFill>
          <a:ln>
            <a:solidFill>
              <a:srgbClr val="0D0D0D"/>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ctr" defTabSz="257169" rtl="0" eaLnBrk="1" fontAlgn="auto" latinLnBrk="0" hangingPunct="1">
              <a:lnSpc>
                <a:spcPct val="100000"/>
              </a:lnSpc>
              <a:spcBef>
                <a:spcPct val="20000"/>
              </a:spcBef>
              <a:spcAft>
                <a:spcPts val="0"/>
              </a:spcAft>
              <a:buClrTx/>
              <a:buSzTx/>
              <a:buFont typeface="Arial"/>
              <a:buNone/>
              <a:tabLst/>
              <a:defRPr/>
            </a:pPr>
            <a:r>
              <a:rPr kumimoji="0" lang="en-US" sz="1200" b="0" i="0" u="none" strike="noStrike" kern="1200" cap="none" spc="0" normalizeH="0" baseline="0" noProof="0" dirty="0" smtClean="0">
                <a:ln>
                  <a:noFill/>
                </a:ln>
                <a:solidFill>
                  <a:prstClr val="black">
                    <a:lumMod val="95000"/>
                    <a:lumOff val="5000"/>
                  </a:prstClr>
                </a:solidFill>
                <a:effectLst/>
                <a:uLnTx/>
                <a:uFillTx/>
                <a:latin typeface="LM Mono Prop Light 10" panose="00000500000000000000" pitchFamily="50" charset="0"/>
                <a:ea typeface="+mn-ea"/>
                <a:cs typeface="+mn-cs"/>
              </a:rPr>
              <a:t>4.5 K,</a:t>
            </a:r>
            <a:r>
              <a:rPr kumimoji="0" lang="en-US" sz="1200" b="0" i="0" u="none" strike="noStrike" kern="1200" cap="none" spc="0" normalizeH="0" noProof="0" dirty="0" smtClean="0">
                <a:ln>
                  <a:noFill/>
                </a:ln>
                <a:solidFill>
                  <a:prstClr val="black">
                    <a:lumMod val="95000"/>
                    <a:lumOff val="5000"/>
                  </a:prstClr>
                </a:solidFill>
                <a:effectLst/>
                <a:uLnTx/>
                <a:uFillTx/>
                <a:latin typeface="LM Mono Prop Light 10" panose="00000500000000000000" pitchFamily="50" charset="0"/>
                <a:ea typeface="+mn-ea"/>
                <a:cs typeface="+mn-cs"/>
              </a:rPr>
              <a:t> </a:t>
            </a:r>
            <a:r>
              <a:rPr kumimoji="0" lang="en-US" sz="1200" b="0" i="0" u="none" strike="noStrike" kern="1200" cap="none" spc="0" normalizeH="0" baseline="0" noProof="0" dirty="0" smtClean="0">
                <a:ln>
                  <a:noFill/>
                </a:ln>
                <a:solidFill>
                  <a:prstClr val="black">
                    <a:lumMod val="95000"/>
                    <a:lumOff val="5000"/>
                  </a:prstClr>
                </a:solidFill>
                <a:effectLst/>
                <a:uLnTx/>
                <a:uFillTx/>
                <a:latin typeface="LM Mono Prop Light 10" panose="00000500000000000000" pitchFamily="50" charset="0"/>
                <a:ea typeface="+mn-ea"/>
                <a:cs typeface="+mn-cs"/>
              </a:rPr>
              <a:t>12.2 T</a:t>
            </a:r>
          </a:p>
        </p:txBody>
      </p:sp>
      <p:cxnSp>
        <p:nvCxnSpPr>
          <p:cNvPr id="47" name="Straight Arrow Connector 46"/>
          <p:cNvCxnSpPr/>
          <p:nvPr/>
        </p:nvCxnSpPr>
        <p:spPr>
          <a:xfrm flipH="1">
            <a:off x="2980112" y="3644446"/>
            <a:ext cx="6936049" cy="128858"/>
          </a:xfrm>
          <a:prstGeom prst="straightConnector1">
            <a:avLst/>
          </a:prstGeom>
          <a:ln>
            <a:solidFill>
              <a:srgbClr val="FFC000"/>
            </a:solidFill>
            <a:tailEnd type="triangle"/>
          </a:ln>
        </p:spPr>
        <p:style>
          <a:lnRef idx="2">
            <a:schemeClr val="accent1"/>
          </a:lnRef>
          <a:fillRef idx="0">
            <a:schemeClr val="accent1"/>
          </a:fillRef>
          <a:effectRef idx="1">
            <a:schemeClr val="accent1"/>
          </a:effectRef>
          <a:fontRef idx="minor">
            <a:schemeClr val="tx1"/>
          </a:fontRef>
        </p:style>
      </p:cxnSp>
      <p:sp>
        <p:nvSpPr>
          <p:cNvPr id="4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491193" y="2107814"/>
            <a:ext cx="394358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Simulated 0.85 mm PIT strand (15% rolled) in C-WASP configuration</a:t>
            </a:r>
            <a:endParaRPr lang="en-GB" altLang="fr-FR" sz="1400" b="1" i="1" dirty="0">
              <a:solidFill>
                <a:srgbClr val="00B050"/>
              </a:solidFill>
              <a:latin typeface="LM Mono Prop Light 10" panose="00000500000000000000" pitchFamily="50" charset="0"/>
            </a:endParaRPr>
          </a:p>
        </p:txBody>
      </p:sp>
    </p:spTree>
    <p:extLst>
      <p:ext uri="{BB962C8B-B14F-4D97-AF65-F5344CB8AC3E}">
        <p14:creationId xmlns:p14="http://schemas.microsoft.com/office/powerpoint/2010/main" val="2134666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279701" y="2429601"/>
            <a:ext cx="4201694" cy="1998799"/>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Introduction / motivation</a:t>
            </a:r>
            <a:endParaRPr lang="en-GB" dirty="0">
              <a:solidFill>
                <a:schemeClr val="bg1">
                  <a:lumMod val="65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Methodology</a:t>
            </a:r>
            <a:endParaRPr lang="en-US" dirty="0">
              <a:solidFill>
                <a:schemeClr val="bg1">
                  <a:lumMod val="65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Results at the strand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Results at the magnet level</a:t>
            </a:r>
          </a:p>
          <a:p>
            <a:pPr marL="342900" indent="-342900" defTabSz="457200">
              <a:buClrTx/>
              <a:buSzTx/>
              <a:buFont typeface="Wingdings" panose="05000000000000000000" pitchFamily="2" charset="2"/>
              <a:buChar char="§"/>
            </a:pPr>
            <a:r>
              <a:rPr lang="en-US" dirty="0" smtClean="0">
                <a:solidFill>
                  <a:schemeClr val="accent1">
                    <a:lumMod val="10000"/>
                  </a:schemeClr>
                </a:solidFill>
                <a:latin typeface="LM Mono Prop Light 10" panose="00000500000000000000" pitchFamily="50" charset="0"/>
              </a:rPr>
              <a:t>Conclusions</a:t>
            </a:r>
            <a:endParaRPr lang="en-GB" dirty="0">
              <a:solidFill>
                <a:schemeClr val="accent1">
                  <a:lumMod val="10000"/>
                </a:schemeClr>
              </a:solidFill>
              <a:latin typeface="LM Mono Prop Light 10" panose="00000500000000000000" pitchFamily="50" charset="0"/>
            </a:endParaRPr>
          </a:p>
          <a:p>
            <a:pPr marL="1248133" lvl="1" indent="-342900" defTabSz="457200">
              <a:buClrTx/>
              <a:buSzTx/>
              <a:buFont typeface="Wingdings" panose="05000000000000000000" pitchFamily="2" charset="2"/>
              <a:buChar char="§"/>
            </a:pPr>
            <a:endParaRPr lang="en-US"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dirty="0">
              <a:solidFill>
                <a:schemeClr val="accent1">
                  <a:lumMod val="10000"/>
                </a:schemeClr>
              </a:solidFill>
              <a:latin typeface="LM Mono Prop Light 10" panose="00000500000000000000" pitchFamily="50" charset="0"/>
            </a:endParaRPr>
          </a:p>
          <a:p>
            <a:pPr defTabSz="457200">
              <a:buClrTx/>
              <a:buSzTx/>
            </a:pP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smtClean="0">
                <a:solidFill>
                  <a:schemeClr val="bg1"/>
                </a:solidFill>
              </a:rPr>
              <a:t>Outline</a:t>
            </a:r>
            <a:endParaRPr lang="en-US" sz="2800" b="1" dirty="0">
              <a:solidFill>
                <a:schemeClr val="bg1"/>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26676" r="3237" b="16550"/>
          <a:stretch/>
        </p:blipFill>
        <p:spPr>
          <a:xfrm>
            <a:off x="386961" y="2424852"/>
            <a:ext cx="5050948" cy="1852237"/>
          </a:xfrm>
          <a:prstGeom prst="rect">
            <a:avLst/>
          </a:prstGeom>
          <a:effectLst>
            <a:softEdge rad="76200"/>
          </a:effectLst>
        </p:spPr>
      </p:pic>
      <p:sp>
        <p:nvSpPr>
          <p:cNvPr id="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27851" y="4277089"/>
            <a:ext cx="47691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3D rendered view of a MQXF short model magnet, whose analysis is treated in the slides.</a:t>
            </a:r>
            <a:endParaRPr lang="en-GB" altLang="fr-FR" sz="900" dirty="0">
              <a:solidFill>
                <a:schemeClr val="bg1"/>
              </a:solidFill>
              <a:latin typeface="LM Mono Prop Light 10" panose="00000500000000000000" pitchFamily="50" charset="0"/>
            </a:endParaRPr>
          </a:p>
        </p:txBody>
      </p:sp>
    </p:spTree>
    <p:extLst>
      <p:ext uri="{BB962C8B-B14F-4D97-AF65-F5344CB8AC3E}">
        <p14:creationId xmlns:p14="http://schemas.microsoft.com/office/powerpoint/2010/main" val="45582323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Conclusions</a:t>
            </a:r>
            <a:endParaRPr lang="en-US" sz="2800" b="1" dirty="0"/>
          </a:p>
        </p:txBody>
      </p:sp>
      <p:sp>
        <p:nvSpPr>
          <p:cNvPr id="7" name="Content Placeholder 2"/>
          <p:cNvSpPr txBox="1">
            <a:spLocks/>
          </p:cNvSpPr>
          <p:nvPr/>
        </p:nvSpPr>
        <p:spPr>
          <a:xfrm>
            <a:off x="571336" y="766552"/>
            <a:ext cx="10967398" cy="5459742"/>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Tx/>
              <a:buChar char="-"/>
            </a:pPr>
            <a:r>
              <a:rPr lang="en-US" sz="1400" dirty="0" smtClean="0">
                <a:solidFill>
                  <a:srgbClr val="0D0D0D"/>
                </a:solidFill>
                <a:latin typeface="LM Mono Prop Light 10" panose="00000500000000000000" pitchFamily="50" charset="0"/>
              </a:rPr>
              <a:t>The reproduction of the strain effects in the Nb</a:t>
            </a:r>
            <a:r>
              <a:rPr lang="en-US" sz="1400" baseline="-25000" dirty="0" smtClean="0">
                <a:solidFill>
                  <a:srgbClr val="0D0D0D"/>
                </a:solidFill>
                <a:latin typeface="LM Mono Prop Light 10" panose="00000500000000000000" pitchFamily="50" charset="0"/>
              </a:rPr>
              <a:t>3</a:t>
            </a:r>
            <a:r>
              <a:rPr lang="en-US" sz="1400" dirty="0" smtClean="0">
                <a:solidFill>
                  <a:srgbClr val="0D0D0D"/>
                </a:solidFill>
                <a:latin typeface="LM Mono Prop Light 10" panose="00000500000000000000" pitchFamily="50" charset="0"/>
              </a:rPr>
              <a:t>Sn critical surface is today a well-known domain of study. A three-dimensional mathematical description is available in the form of the exponential scaling law. </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The latter has been successfully applied to detailed 2D and 3D FE models, matching experimental data at the conductor level.</a:t>
            </a:r>
          </a:p>
          <a:p>
            <a:pPr marL="1190983" lvl="1" indent="-285750" algn="just" defTabSz="257169">
              <a:buClrTx/>
              <a:buSzTx/>
              <a:buFontTx/>
              <a:buChar char="-"/>
            </a:pPr>
            <a:endParaRPr lang="en-US" sz="400" dirty="0" smtClean="0">
              <a:solidFill>
                <a:srgbClr val="0D0D0D"/>
              </a:solidFill>
              <a:latin typeface="LM Mono Prop Light 10" panose="00000500000000000000" pitchFamily="50" charset="0"/>
            </a:endParaRPr>
          </a:p>
          <a:p>
            <a:pPr marL="1190983" lvl="1" indent="-285750" algn="just" defTabSz="257169">
              <a:buClrTx/>
              <a:buSzTx/>
              <a:buFontTx/>
              <a:buChar char="-"/>
            </a:pPr>
            <a:endParaRPr lang="en-US" sz="4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Under certain support / boundary conditions Nb</a:t>
            </a:r>
            <a:r>
              <a:rPr lang="en-US" sz="1400" baseline="-25000" dirty="0" smtClean="0">
                <a:solidFill>
                  <a:srgbClr val="0D0D0D"/>
                </a:solidFill>
                <a:latin typeface="LM Mono Prop Light 10" panose="00000500000000000000" pitchFamily="50" charset="0"/>
              </a:rPr>
              <a:t>3</a:t>
            </a:r>
            <a:r>
              <a:rPr lang="en-US" sz="1400" dirty="0" smtClean="0">
                <a:solidFill>
                  <a:srgbClr val="0D0D0D"/>
                </a:solidFill>
                <a:latin typeface="LM Mono Prop Light 10" panose="00000500000000000000" pitchFamily="50" charset="0"/>
              </a:rPr>
              <a:t>Sn conductors can withstand large stress levels (up to / above 170 - 200 MPa), where the dominating mechanism governing the </a:t>
            </a:r>
            <a:r>
              <a:rPr lang="en-US" sz="1400" dirty="0" err="1" smtClean="0">
                <a:solidFill>
                  <a:srgbClr val="0D0D0D"/>
                </a:solidFill>
                <a:latin typeface="LM Mono Prop Light 10" panose="00000500000000000000" pitchFamily="50" charset="0"/>
              </a:rPr>
              <a:t>Ic</a:t>
            </a:r>
            <a:r>
              <a:rPr lang="en-US" sz="1400" dirty="0" smtClean="0">
                <a:solidFill>
                  <a:srgbClr val="0D0D0D"/>
                </a:solidFill>
                <a:latin typeface="LM Mono Prop Light 10" panose="00000500000000000000" pitchFamily="50" charset="0"/>
              </a:rPr>
              <a:t> reduction is the effect of mechanical strain in the superconducting properties. Proven experimentally (B</a:t>
            </a:r>
            <a:r>
              <a:rPr lang="en-US" sz="1400" baseline="-25000" dirty="0" smtClean="0">
                <a:solidFill>
                  <a:srgbClr val="0D0D0D"/>
                </a:solidFill>
                <a:latin typeface="LM Mono Prop Light 10" panose="00000500000000000000" pitchFamily="50" charset="0"/>
              </a:rPr>
              <a:t>c2</a:t>
            </a:r>
            <a:r>
              <a:rPr lang="en-US" sz="1400" dirty="0" smtClean="0">
                <a:solidFill>
                  <a:srgbClr val="0D0D0D"/>
                </a:solidFill>
                <a:latin typeface="LM Mono Prop Light 10" panose="00000500000000000000" pitchFamily="50" charset="0"/>
              </a:rPr>
              <a:t> evolution, post-mortem inspection) and numerically in wire and cable configuration. </a:t>
            </a:r>
            <a:endParaRPr lang="en-US" sz="1400" dirty="0">
              <a:solidFill>
                <a:srgbClr val="0D0D0D"/>
              </a:solidFill>
              <a:latin typeface="LM Mono Prop Light 10" panose="00000500000000000000" pitchFamily="50" charset="0"/>
            </a:endParaRPr>
          </a:p>
          <a:p>
            <a:pPr marL="285750" indent="-285750" algn="just" defTabSz="257169">
              <a:buClrTx/>
              <a:buSzTx/>
              <a:buFontTx/>
              <a:buChar char="-"/>
            </a:pPr>
            <a:endParaRPr lang="en-US" sz="4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dirty="0">
                <a:solidFill>
                  <a:srgbClr val="0D0D0D"/>
                </a:solidFill>
                <a:latin typeface="LM Mono Prop Light 10" panose="00000500000000000000" pitchFamily="50" charset="0"/>
              </a:rPr>
              <a:t>In such a regime, </a:t>
            </a:r>
            <a:r>
              <a:rPr lang="en-US" sz="1400" dirty="0" smtClean="0">
                <a:solidFill>
                  <a:srgbClr val="0D0D0D"/>
                </a:solidFill>
                <a:latin typeface="LM Mono Prop Light 10" panose="00000500000000000000" pitchFamily="50" charset="0"/>
              </a:rPr>
              <a:t>the full strain tensor and the temperature / magnetic </a:t>
            </a:r>
            <a:r>
              <a:rPr lang="en-US" sz="1400" dirty="0">
                <a:solidFill>
                  <a:srgbClr val="0D0D0D"/>
                </a:solidFill>
                <a:latin typeface="LM Mono Prop Light 10" panose="00000500000000000000" pitchFamily="50" charset="0"/>
              </a:rPr>
              <a:t>field </a:t>
            </a:r>
            <a:r>
              <a:rPr lang="en-US" sz="1400" dirty="0" smtClean="0">
                <a:solidFill>
                  <a:srgbClr val="0D0D0D"/>
                </a:solidFill>
                <a:latin typeface="LM Mono Prop Light 10" panose="00000500000000000000" pitchFamily="50" charset="0"/>
              </a:rPr>
              <a:t>dependency needs to be considered for </a:t>
            </a:r>
            <a:r>
              <a:rPr lang="en-US" sz="1400" dirty="0">
                <a:solidFill>
                  <a:srgbClr val="0D0D0D"/>
                </a:solidFill>
                <a:latin typeface="LM Mono Prop Light 10" panose="00000500000000000000" pitchFamily="50" charset="0"/>
              </a:rPr>
              <a:t>the correct interpretation of test results</a:t>
            </a:r>
            <a:r>
              <a:rPr lang="en-US" sz="1400" dirty="0" smtClean="0">
                <a:solidFill>
                  <a:srgbClr val="0D0D0D"/>
                </a:solidFill>
                <a:latin typeface="LM Mono Prop Light 10" panose="00000500000000000000" pitchFamily="50" charset="0"/>
              </a:rPr>
              <a:t>.</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Strain sensitivity is larger at high magnetic fields. </a:t>
            </a:r>
          </a:p>
          <a:p>
            <a:pPr marL="1190983" lvl="1" indent="-285750" algn="just" defTabSz="257169">
              <a:buClrTx/>
              <a:buSzTx/>
              <a:buFontTx/>
              <a:buChar char="-"/>
            </a:pPr>
            <a:endParaRPr lang="en-US" sz="4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The direct application of the strand model to the magnet allows to include the strain effects modifying the short sample limit. Good agreement between the obtained simulation results and recent experiment in MQXFS7.</a:t>
            </a:r>
          </a:p>
          <a:p>
            <a:pPr marL="1190983" lvl="1" indent="-285750" algn="just" defTabSz="257169">
              <a:buClrTx/>
              <a:buSzTx/>
              <a:buFontTx/>
              <a:buChar char="-"/>
            </a:pPr>
            <a:r>
              <a:rPr lang="en-US" sz="1200" dirty="0">
                <a:solidFill>
                  <a:srgbClr val="0D0D0D"/>
                </a:solidFill>
                <a:latin typeface="LM Mono Prop Light 10" panose="00000500000000000000" pitchFamily="50" charset="0"/>
              </a:rPr>
              <a:t>I</a:t>
            </a:r>
            <a:r>
              <a:rPr lang="en-US" sz="1200" dirty="0" smtClean="0">
                <a:solidFill>
                  <a:srgbClr val="0D0D0D"/>
                </a:solidFill>
                <a:latin typeface="LM Mono Prop Light 10" panose="00000500000000000000" pitchFamily="50" charset="0"/>
              </a:rPr>
              <a:t>ndirect indication that the magnet support conditions are coherent with the conductor tests (C-WASP, FRESCA sample holder). More work ongoing to substantiate/support this statement!</a:t>
            </a:r>
          </a:p>
          <a:p>
            <a:pPr marL="1190983" lvl="1" indent="-285750" algn="just" defTabSz="257169">
              <a:buClrTx/>
              <a:buSzTx/>
              <a:buFontTx/>
              <a:buChar char="-"/>
            </a:pPr>
            <a:endParaRPr lang="en-US" sz="400" dirty="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The methodology provides useful information for magnet design. </a:t>
            </a:r>
          </a:p>
          <a:p>
            <a:pPr marL="1190983" lvl="1" indent="-285750" algn="just" defTabSz="257169">
              <a:buClrTx/>
              <a:buSzTx/>
              <a:buFontTx/>
              <a:buChar char="-"/>
            </a:pPr>
            <a:r>
              <a:rPr lang="en-US" sz="1200" dirty="0">
                <a:solidFill>
                  <a:srgbClr val="0D0D0D"/>
                </a:solidFill>
                <a:latin typeface="LM Mono Prop Light 10" panose="00000500000000000000" pitchFamily="50" charset="0"/>
              </a:rPr>
              <a:t>Important to disentangle the peak field and high stress </a:t>
            </a:r>
            <a:r>
              <a:rPr lang="en-US" sz="1200" dirty="0" smtClean="0">
                <a:solidFill>
                  <a:srgbClr val="0D0D0D"/>
                </a:solidFill>
                <a:latin typeface="LM Mono Prop Light 10" panose="00000500000000000000" pitchFamily="50" charset="0"/>
              </a:rPr>
              <a:t>regions (nothing new…).</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Peak field location is used to determine the magnet short sample limit when no strain effects are considered. Generally, this part of the coil is unloaded (low-stress) during magnet powering. The </a:t>
            </a:r>
            <a:r>
              <a:rPr lang="en-US" sz="1200" dirty="0">
                <a:solidFill>
                  <a:srgbClr val="0D0D0D"/>
                </a:solidFill>
                <a:latin typeface="LM Mono Prop Light 10" panose="00000500000000000000" pitchFamily="50" charset="0"/>
              </a:rPr>
              <a:t>ratio </a:t>
            </a:r>
            <a:r>
              <a:rPr lang="en-US" sz="1200" dirty="0" smtClean="0">
                <a:solidFill>
                  <a:srgbClr val="0D0D0D"/>
                </a:solidFill>
                <a:latin typeface="LM Mono Prop Light 10" panose="00000500000000000000" pitchFamily="50" charset="0"/>
              </a:rPr>
              <a:t>(</a:t>
            </a:r>
            <a:r>
              <a:rPr lang="en-US" sz="1200" dirty="0" err="1" smtClean="0">
                <a:solidFill>
                  <a:srgbClr val="0D0D0D"/>
                </a:solidFill>
                <a:latin typeface="LM Mono Prop Light 10" panose="00000500000000000000" pitchFamily="50" charset="0"/>
              </a:rPr>
              <a:t>B</a:t>
            </a:r>
            <a:r>
              <a:rPr lang="en-US" sz="1200" baseline="-25000" dirty="0" err="1" smtClean="0">
                <a:solidFill>
                  <a:srgbClr val="0D0D0D"/>
                </a:solidFill>
                <a:latin typeface="LM Mono Prop Light 10" panose="00000500000000000000" pitchFamily="50" charset="0"/>
              </a:rPr>
              <a:t>p</a:t>
            </a:r>
            <a:r>
              <a:rPr lang="en-US" sz="1200" baseline="-25000" dirty="0" smtClean="0">
                <a:solidFill>
                  <a:srgbClr val="0D0D0D"/>
                </a:solidFill>
                <a:latin typeface="LM Mono Prop Light 10" panose="00000500000000000000" pitchFamily="50" charset="0"/>
              </a:rPr>
              <a:t> </a:t>
            </a:r>
            <a:r>
              <a:rPr lang="en-US" sz="1200" baseline="-25000" dirty="0">
                <a:solidFill>
                  <a:srgbClr val="0D0D0D"/>
                </a:solidFill>
                <a:latin typeface="LM Mono Prop Light 10" panose="00000500000000000000" pitchFamily="50" charset="0"/>
              </a:rPr>
              <a:t>high-stress </a:t>
            </a:r>
            <a:r>
              <a:rPr lang="en-US" sz="1200" dirty="0">
                <a:solidFill>
                  <a:srgbClr val="0D0D0D"/>
                </a:solidFill>
                <a:latin typeface="LM Mono Prop Light 10" panose="00000500000000000000" pitchFamily="50" charset="0"/>
              </a:rPr>
              <a:t>/ </a:t>
            </a:r>
            <a:r>
              <a:rPr lang="en-US" sz="1200" dirty="0" err="1">
                <a:solidFill>
                  <a:srgbClr val="0D0D0D"/>
                </a:solidFill>
                <a:latin typeface="LM Mono Prop Light 10" panose="00000500000000000000" pitchFamily="50" charset="0"/>
              </a:rPr>
              <a:t>B</a:t>
            </a:r>
            <a:r>
              <a:rPr lang="en-US" sz="1200" baseline="-25000" dirty="0" err="1">
                <a:solidFill>
                  <a:srgbClr val="0D0D0D"/>
                </a:solidFill>
                <a:latin typeface="LM Mono Prop Light 10" panose="00000500000000000000" pitchFamily="50" charset="0"/>
              </a:rPr>
              <a:t>p</a:t>
            </a:r>
            <a:r>
              <a:rPr lang="en-US" sz="1200" baseline="-25000" dirty="0">
                <a:solidFill>
                  <a:srgbClr val="0D0D0D"/>
                </a:solidFill>
                <a:latin typeface="LM Mono Prop Light 10" panose="00000500000000000000" pitchFamily="50" charset="0"/>
              </a:rPr>
              <a:t> </a:t>
            </a:r>
            <a:r>
              <a:rPr lang="en-US" sz="1200" baseline="-25000" dirty="0" smtClean="0">
                <a:solidFill>
                  <a:srgbClr val="0D0D0D"/>
                </a:solidFill>
                <a:latin typeface="LM Mono Prop Light 10" panose="00000500000000000000" pitchFamily="50" charset="0"/>
              </a:rPr>
              <a:t>low-stress</a:t>
            </a:r>
            <a:r>
              <a:rPr lang="en-US" sz="1200" dirty="0" smtClean="0">
                <a:solidFill>
                  <a:srgbClr val="0D0D0D"/>
                </a:solidFill>
                <a:latin typeface="LM Mono Prop Light 10" panose="00000500000000000000" pitchFamily="50" charset="0"/>
              </a:rPr>
              <a:t>) governs thus the reduction on the magnet short sample limit and needs to be carefully accounted.</a:t>
            </a:r>
          </a:p>
          <a:p>
            <a:pPr marL="1190983" lvl="1" indent="-285750" algn="just" defTabSz="257169">
              <a:buClrTx/>
              <a:buSzTx/>
              <a:buFontTx/>
              <a:buChar char="-"/>
            </a:pPr>
            <a:r>
              <a:rPr lang="en-US" sz="1200" dirty="0" smtClean="0">
                <a:solidFill>
                  <a:srgbClr val="0D0D0D"/>
                </a:solidFill>
                <a:latin typeface="LM Mono Prop Light 10" panose="00000500000000000000" pitchFamily="50" charset="0"/>
              </a:rPr>
              <a:t>Since the strain sensitivity is larger at high magnetic fields, strain effects in the magnet short sample limit become more and more important as we move towards high field designs. We need to include them.</a:t>
            </a:r>
          </a:p>
          <a:p>
            <a:pPr marL="1190983" lvl="1" indent="-285750" algn="just" defTabSz="257169">
              <a:buClrTx/>
              <a:buSzTx/>
              <a:buFontTx/>
              <a:buChar char="-"/>
            </a:pPr>
            <a:endParaRPr lang="en-US" sz="4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Finally, test at the wire level could be linked to the magnet configuration (using the strand model) by accounting for the </a:t>
            </a:r>
            <a:r>
              <a:rPr lang="en-GB" sz="1400" dirty="0" smtClean="0">
                <a:solidFill>
                  <a:srgbClr val="0D0D0D"/>
                </a:solidFill>
                <a:latin typeface="LM Mono Prop Light 10" panose="00000500000000000000" pitchFamily="50" charset="0"/>
              </a:rPr>
              <a:t>temperature, </a:t>
            </a:r>
            <a:r>
              <a:rPr lang="en-GB" sz="1400" dirty="0">
                <a:solidFill>
                  <a:srgbClr val="0D0D0D"/>
                </a:solidFill>
                <a:latin typeface="LM Mono Prop Light 10" panose="00000500000000000000" pitchFamily="50" charset="0"/>
              </a:rPr>
              <a:t>field dependence and the stress/strain </a:t>
            </a:r>
            <a:r>
              <a:rPr lang="en-GB" sz="1400" dirty="0" smtClean="0">
                <a:solidFill>
                  <a:srgbClr val="0D0D0D"/>
                </a:solidFill>
                <a:latin typeface="LM Mono Prop Light 10" panose="00000500000000000000" pitchFamily="50" charset="0"/>
              </a:rPr>
              <a:t>state of the limiting strand.</a:t>
            </a:r>
            <a:endParaRPr lang="en-US" sz="1400" dirty="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98552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
                                            <p:txEl>
                                              <p:pRg st="14" end="1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
                                            <p:txEl>
                                              <p:pRg st="15" end="1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One important remark on next steps (or an anticipated question!)</a:t>
            </a:r>
            <a:endParaRPr lang="en-US" sz="2800" b="1" dirty="0"/>
          </a:p>
        </p:txBody>
      </p:sp>
      <p:sp>
        <p:nvSpPr>
          <p:cNvPr id="7" name="Content Placeholder 2"/>
          <p:cNvSpPr txBox="1">
            <a:spLocks/>
          </p:cNvSpPr>
          <p:nvPr/>
        </p:nvSpPr>
        <p:spPr>
          <a:xfrm>
            <a:off x="802830" y="1333713"/>
            <a:ext cx="10967398" cy="5459742"/>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Tx/>
              <a:buChar char="-"/>
            </a:pPr>
            <a:r>
              <a:rPr lang="en-US" sz="1400" dirty="0" smtClean="0">
                <a:solidFill>
                  <a:srgbClr val="0D0D0D"/>
                </a:solidFill>
                <a:latin typeface="LM Mono Prop Light 10" panose="00000500000000000000" pitchFamily="50" charset="0"/>
              </a:rPr>
              <a:t>Today we have not discussed the electro-mechanical behavior of Nb</a:t>
            </a:r>
            <a:r>
              <a:rPr lang="en-US" sz="1400" baseline="-25000" dirty="0" smtClean="0">
                <a:solidFill>
                  <a:srgbClr val="0D0D0D"/>
                </a:solidFill>
                <a:latin typeface="LM Mono Prop Light 10" panose="00000500000000000000" pitchFamily="50" charset="0"/>
              </a:rPr>
              <a:t>3</a:t>
            </a:r>
            <a:r>
              <a:rPr lang="en-US" sz="1400" dirty="0" smtClean="0">
                <a:solidFill>
                  <a:srgbClr val="0D0D0D"/>
                </a:solidFill>
                <a:latin typeface="LM Mono Prop Light 10" panose="00000500000000000000" pitchFamily="50" charset="0"/>
              </a:rPr>
              <a:t>Sn conductors in the domain where cracks (of any type) dominate the critical current reduction. Neither the mechanisms governing their appearance / presence, impact on performance, etc.</a:t>
            </a:r>
          </a:p>
          <a:p>
            <a:pPr marL="1190983" lvl="1" indent="-285750" algn="just" defTabSz="257169">
              <a:buClrTx/>
              <a:buSzTx/>
              <a:buFontTx/>
              <a:buChar char="-"/>
            </a:pPr>
            <a:r>
              <a:rPr lang="en-US" sz="1400" dirty="0" smtClean="0">
                <a:solidFill>
                  <a:srgbClr val="0D0D0D"/>
                </a:solidFill>
                <a:latin typeface="LM Mono Prop Light 10" panose="00000500000000000000" pitchFamily="50" charset="0"/>
              </a:rPr>
              <a:t>From a practical standpoint, this is the regime that the magnet design shall avoid. </a:t>
            </a:r>
          </a:p>
          <a:p>
            <a:pPr marL="1190983" lvl="1" indent="-285750" algn="just" defTabSz="257169">
              <a:buClrTx/>
              <a:buSzTx/>
              <a:buFontTx/>
              <a:buChar char="-"/>
            </a:pPr>
            <a:endParaRPr lang="en-US" sz="1400" dirty="0" smtClean="0">
              <a:solidFill>
                <a:srgbClr val="0D0D0D"/>
              </a:solidFill>
              <a:latin typeface="LM Mono Prop Light 10" panose="00000500000000000000" pitchFamily="50" charset="0"/>
            </a:endParaRPr>
          </a:p>
          <a:p>
            <a:pPr marL="285750" indent="-285750" algn="just" defTabSz="257169">
              <a:buClrTx/>
              <a:buSzTx/>
              <a:buFontTx/>
              <a:buChar char="-"/>
            </a:pPr>
            <a:r>
              <a:rPr lang="en-US" sz="1400" dirty="0" smtClean="0">
                <a:solidFill>
                  <a:srgbClr val="0D0D0D"/>
                </a:solidFill>
                <a:latin typeface="LM Mono Prop Light 10" panose="00000500000000000000" pitchFamily="50" charset="0"/>
              </a:rPr>
              <a:t>In this case, a failure criteria is needed to answer to the most important questions and to set the required limits for magnet design. Some of these questions:</a:t>
            </a:r>
          </a:p>
          <a:p>
            <a:pPr marL="1378431" lvl="2" indent="-285750" algn="just" defTabSz="257169">
              <a:buClrTx/>
              <a:buSzTx/>
              <a:buFontTx/>
              <a:buChar char="-"/>
            </a:pPr>
            <a:r>
              <a:rPr lang="en-US" sz="1400" dirty="0" smtClean="0">
                <a:solidFill>
                  <a:srgbClr val="0D0D0D"/>
                </a:solidFill>
                <a:latin typeface="LM Mono Prop Light 10" panose="00000500000000000000" pitchFamily="50" charset="0"/>
              </a:rPr>
              <a:t>Based on the acquired experience up to now, it seems that supporting conditions play a critical role. Then, which load and supporting conditions govern the brittle fracture of the Nb</a:t>
            </a:r>
            <a:r>
              <a:rPr lang="en-US" sz="1400" baseline="-25000" dirty="0" smtClean="0">
                <a:solidFill>
                  <a:srgbClr val="0D0D0D"/>
                </a:solidFill>
                <a:latin typeface="LM Mono Prop Light 10" panose="00000500000000000000" pitchFamily="50" charset="0"/>
              </a:rPr>
              <a:t>3</a:t>
            </a:r>
            <a:r>
              <a:rPr lang="en-US" sz="1400" dirty="0" smtClean="0">
                <a:solidFill>
                  <a:srgbClr val="0D0D0D"/>
                </a:solidFill>
                <a:latin typeface="LM Mono Prop Light 10" panose="00000500000000000000" pitchFamily="50" charset="0"/>
              </a:rPr>
              <a:t>Sn phase? </a:t>
            </a:r>
          </a:p>
          <a:p>
            <a:pPr marL="1378431" lvl="2" indent="-285750" algn="just" defTabSz="257169">
              <a:buClrTx/>
              <a:buSzTx/>
              <a:buFontTx/>
              <a:buChar char="-"/>
            </a:pPr>
            <a:r>
              <a:rPr lang="en-US" sz="1400" dirty="0" smtClean="0">
                <a:solidFill>
                  <a:srgbClr val="0D0D0D"/>
                </a:solidFill>
                <a:latin typeface="LM Mono Prop Light 10" panose="00000500000000000000" pitchFamily="50" charset="0"/>
              </a:rPr>
              <a:t>Which type of cracks appear under which conditions? What is the impact on magnet performance? Can we come up with a safe criteria dealing with Nb</a:t>
            </a:r>
            <a:r>
              <a:rPr lang="en-US" sz="1400" baseline="-25000" dirty="0" smtClean="0">
                <a:solidFill>
                  <a:srgbClr val="0D0D0D"/>
                </a:solidFill>
                <a:latin typeface="LM Mono Prop Light 10" panose="00000500000000000000" pitchFamily="50" charset="0"/>
              </a:rPr>
              <a:t>3</a:t>
            </a:r>
            <a:r>
              <a:rPr lang="en-US" sz="1400" dirty="0" smtClean="0">
                <a:solidFill>
                  <a:srgbClr val="0D0D0D"/>
                </a:solidFill>
                <a:latin typeface="LM Mono Prop Light 10" panose="00000500000000000000" pitchFamily="50" charset="0"/>
              </a:rPr>
              <a:t>Sn conductor failure?</a:t>
            </a:r>
          </a:p>
          <a:p>
            <a:pPr marL="1378431" lvl="2" indent="-285750" algn="just" defTabSz="257169">
              <a:buClrTx/>
              <a:buSzTx/>
              <a:buFontTx/>
              <a:buChar char="-"/>
            </a:pPr>
            <a:endParaRPr lang="en-US" sz="1400" dirty="0">
              <a:solidFill>
                <a:srgbClr val="0D0D0D"/>
              </a:solidFill>
              <a:latin typeface="LM Mono Prop Light 10" panose="00000500000000000000" pitchFamily="50" charset="0"/>
            </a:endParaRPr>
          </a:p>
          <a:p>
            <a:pPr algn="ctr" defTabSz="257169">
              <a:buClrTx/>
              <a:buSzTx/>
            </a:pPr>
            <a:r>
              <a:rPr lang="en-US" sz="1400" dirty="0" smtClean="0">
                <a:solidFill>
                  <a:srgbClr val="0D0D0D"/>
                </a:solidFill>
                <a:latin typeface="LM Mono Prop Light 10" panose="00000500000000000000" pitchFamily="50" charset="0"/>
              </a:rPr>
              <a:t>Works is ongoing at CERN and other institutes trying to reach this next step in our understanding of Nb</a:t>
            </a:r>
            <a:r>
              <a:rPr lang="en-US" sz="1400" baseline="-25000" dirty="0" smtClean="0">
                <a:solidFill>
                  <a:srgbClr val="0D0D0D"/>
                </a:solidFill>
                <a:latin typeface="LM Mono Prop Light 10" panose="00000500000000000000" pitchFamily="50" charset="0"/>
              </a:rPr>
              <a:t>3</a:t>
            </a:r>
            <a:r>
              <a:rPr lang="en-US" sz="1400" dirty="0" smtClean="0">
                <a:solidFill>
                  <a:srgbClr val="0D0D0D"/>
                </a:solidFill>
                <a:latin typeface="LM Mono Prop Light 10" panose="00000500000000000000" pitchFamily="50" charset="0"/>
              </a:rPr>
              <a:t>Sn superconductors for accelerator magnets!</a:t>
            </a:r>
          </a:p>
          <a:p>
            <a:pPr marL="1190983" lvl="1" indent="-285750" algn="just" defTabSz="257169">
              <a:buClrTx/>
              <a:buSzTx/>
              <a:buFontTx/>
              <a:buChar char="-"/>
            </a:pPr>
            <a:endParaRPr lang="en-US" sz="1400" dirty="0" smtClean="0">
              <a:solidFill>
                <a:srgbClr val="0D0D0D"/>
              </a:solidFill>
              <a:latin typeface="LM Mono Prop Light 10" panose="00000500000000000000" pitchFamily="50" charset="0"/>
            </a:endParaRPr>
          </a:p>
          <a:p>
            <a:pPr marL="1190983" lvl="1" indent="-285750" algn="just" defTabSz="257169">
              <a:buClrTx/>
              <a:buSzTx/>
              <a:buFontTx/>
              <a:buChar char="-"/>
            </a:pPr>
            <a:endParaRPr lang="en-US" sz="1400" dirty="0" smtClean="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818023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491490" y="4598236"/>
            <a:ext cx="11300460" cy="1362111"/>
          </a:xfrm>
          <a:prstGeom prst="rect">
            <a:avLst/>
          </a:prstGeom>
          <a:solidFill>
            <a:srgbClr val="92D050">
              <a:alpha val="20000"/>
            </a:srgbClr>
          </a:solidFill>
          <a:ln>
            <a:solidFill>
              <a:schemeClr val="accent2">
                <a:lumMod val="40000"/>
                <a:lumOff val="6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Content Placeholder 2">
            <a:extLst>
              <a:ext uri="{FF2B5EF4-FFF2-40B4-BE49-F238E27FC236}">
                <a16:creationId xmlns:a16="http://schemas.microsoft.com/office/drawing/2014/main" id="{9A3FB7EC-EF40-4D40-95EF-511398D9A9A4}"/>
              </a:ext>
            </a:extLst>
          </p:cNvPr>
          <p:cNvSpPr txBox="1">
            <a:spLocks/>
          </p:cNvSpPr>
          <p:nvPr/>
        </p:nvSpPr>
        <p:spPr>
          <a:xfrm>
            <a:off x="800068" y="2453404"/>
            <a:ext cx="7214217" cy="436005"/>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State-of-the-art </a:t>
            </a:r>
            <a:r>
              <a:rPr lang="en-US" sz="1400" dirty="0">
                <a:solidFill>
                  <a:prstClr val="black">
                    <a:lumMod val="95000"/>
                    <a:lumOff val="5000"/>
                  </a:prstClr>
                </a:solidFill>
                <a:latin typeface="LM Mono Prop Light 10" panose="00000500000000000000" pitchFamily="50" charset="0"/>
              </a:rPr>
              <a:t>Nb</a:t>
            </a:r>
            <a:r>
              <a:rPr lang="en-US" sz="1400" baseline="-25000" dirty="0">
                <a:solidFill>
                  <a:prstClr val="black">
                    <a:lumMod val="95000"/>
                    <a:lumOff val="5000"/>
                  </a:prstClr>
                </a:solidFill>
                <a:latin typeface="LM Mono Prop Light 10" panose="00000500000000000000" pitchFamily="50" charset="0"/>
              </a:rPr>
              <a:t>3</a:t>
            </a:r>
            <a:r>
              <a:rPr lang="en-US" sz="1400" dirty="0">
                <a:solidFill>
                  <a:prstClr val="black">
                    <a:lumMod val="95000"/>
                    <a:lumOff val="5000"/>
                  </a:prstClr>
                </a:solidFill>
                <a:latin typeface="LM Mono Prop Light 10" panose="00000500000000000000" pitchFamily="50" charset="0"/>
              </a:rPr>
              <a:t>Sn wires </a:t>
            </a:r>
            <a:r>
              <a:rPr lang="en-US" sz="1400" dirty="0" smtClean="0">
                <a:solidFill>
                  <a:prstClr val="black">
                    <a:lumMod val="95000"/>
                    <a:lumOff val="5000"/>
                  </a:prstClr>
                </a:solidFill>
                <a:latin typeface="LM Mono Prop Light 10" panose="00000500000000000000" pitchFamily="50" charset="0"/>
              </a:rPr>
              <a:t>surpass </a:t>
            </a:r>
            <a:r>
              <a:rPr lang="en-US" sz="1400" dirty="0">
                <a:solidFill>
                  <a:prstClr val="black">
                    <a:lumMod val="95000"/>
                    <a:lumOff val="5000"/>
                  </a:prstClr>
                </a:solidFill>
                <a:latin typeface="LM Mono Prop Light 10" panose="00000500000000000000" pitchFamily="50" charset="0"/>
              </a:rPr>
              <a:t>the values of </a:t>
            </a:r>
            <a:r>
              <a:rPr lang="en-US" sz="1400" b="1" dirty="0" err="1">
                <a:solidFill>
                  <a:prstClr val="black">
                    <a:lumMod val="95000"/>
                    <a:lumOff val="5000"/>
                  </a:prstClr>
                </a:solidFill>
                <a:latin typeface="LM Mono Prop Light 10" panose="00000500000000000000" pitchFamily="50" charset="0"/>
              </a:rPr>
              <a:t>J</a:t>
            </a:r>
            <a:r>
              <a:rPr lang="en-US" sz="1400" b="1" baseline="-25000" dirty="0" err="1">
                <a:solidFill>
                  <a:prstClr val="black">
                    <a:lumMod val="95000"/>
                    <a:lumOff val="5000"/>
                  </a:prstClr>
                </a:solidFill>
                <a:latin typeface="LM Mono Prop Light 10" panose="00000500000000000000" pitchFamily="50" charset="0"/>
              </a:rPr>
              <a:t>c</a:t>
            </a:r>
            <a:r>
              <a:rPr lang="en-US" sz="1400" b="1" dirty="0">
                <a:solidFill>
                  <a:prstClr val="black">
                    <a:lumMod val="95000"/>
                    <a:lumOff val="5000"/>
                  </a:prstClr>
                </a:solidFill>
                <a:latin typeface="LM Mono Prop Light 10" panose="00000500000000000000" pitchFamily="50" charset="0"/>
              </a:rPr>
              <a:t> &gt; 1000 A/mm</a:t>
            </a:r>
            <a:r>
              <a:rPr lang="en-US" sz="1400" b="1" baseline="30000" dirty="0">
                <a:solidFill>
                  <a:prstClr val="black">
                    <a:lumMod val="95000"/>
                    <a:lumOff val="5000"/>
                  </a:prstClr>
                </a:solidFill>
                <a:latin typeface="LM Mono Prop Light 10" panose="00000500000000000000" pitchFamily="50" charset="0"/>
              </a:rPr>
              <a:t>2 </a:t>
            </a:r>
            <a:r>
              <a:rPr lang="en-US" sz="1400" dirty="0">
                <a:solidFill>
                  <a:prstClr val="black">
                    <a:lumMod val="95000"/>
                    <a:lumOff val="5000"/>
                  </a:prstClr>
                </a:solidFill>
                <a:latin typeface="LM Mono Prop Light 10" panose="00000500000000000000" pitchFamily="50" charset="0"/>
              </a:rPr>
              <a:t>(SC area)</a:t>
            </a:r>
            <a:r>
              <a:rPr lang="en-US" sz="1400" b="1" dirty="0">
                <a:solidFill>
                  <a:prstClr val="black">
                    <a:lumMod val="95000"/>
                    <a:lumOff val="5000"/>
                  </a:prstClr>
                </a:solidFill>
                <a:latin typeface="LM Mono Prop Light 10" panose="00000500000000000000" pitchFamily="50" charset="0"/>
              </a:rPr>
              <a:t> at 16 T and 4.2 </a:t>
            </a:r>
            <a:r>
              <a:rPr lang="en-US" sz="1400" b="1" dirty="0" smtClean="0">
                <a:solidFill>
                  <a:prstClr val="black">
                    <a:lumMod val="95000"/>
                    <a:lumOff val="5000"/>
                  </a:prstClr>
                </a:solidFill>
                <a:latin typeface="LM Mono Prop Light 10" panose="00000500000000000000" pitchFamily="50" charset="0"/>
              </a:rPr>
              <a:t>K.</a:t>
            </a:r>
          </a:p>
          <a:p>
            <a:pPr algn="ctr" defTabSz="257169">
              <a:buClrTx/>
              <a:buSzTx/>
            </a:pPr>
            <a:endParaRPr lang="en-US" sz="800" dirty="0" smtClean="0">
              <a:solidFill>
                <a:srgbClr val="C00000"/>
              </a:solidFill>
              <a:latin typeface="LM Mono Prop Light 10" panose="00000500000000000000" pitchFamily="50" charset="0"/>
            </a:endParaRPr>
          </a:p>
        </p:txBody>
      </p:sp>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Nb</a:t>
            </a:r>
            <a:r>
              <a:rPr lang="en-US" sz="2800" b="1" baseline="-25000" dirty="0" smtClean="0"/>
              <a:t>3</a:t>
            </a:r>
            <a:r>
              <a:rPr lang="en-US" sz="2800" b="1" dirty="0" smtClean="0"/>
              <a:t>Sn accelerator magnets</a:t>
            </a:r>
            <a:endParaRPr lang="en-US" sz="2800" b="1" dirty="0"/>
          </a:p>
        </p:txBody>
      </p:sp>
      <p:sp>
        <p:nvSpPr>
          <p:cNvPr id="83" name="Content Placeholder 2"/>
          <p:cNvSpPr txBox="1">
            <a:spLocks/>
          </p:cNvSpPr>
          <p:nvPr/>
        </p:nvSpPr>
        <p:spPr>
          <a:xfrm>
            <a:off x="906749" y="878097"/>
            <a:ext cx="6941851" cy="1777115"/>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prstClr val="black">
                    <a:lumMod val="95000"/>
                    <a:lumOff val="5000"/>
                  </a:prstClr>
                </a:solidFill>
                <a:latin typeface="LM Mono Prop Light 10" panose="00000500000000000000" pitchFamily="50" charset="0"/>
              </a:rPr>
              <a:t>On the search for higher magnetic fields in accelerator magnets</a:t>
            </a:r>
          </a:p>
          <a:p>
            <a:pPr algn="just" defTabSz="257169">
              <a:buClrTx/>
              <a:buSzTx/>
            </a:pPr>
            <a:endParaRPr lang="en-US" sz="600" dirty="0" smtClean="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Presently, Nb</a:t>
            </a:r>
            <a:r>
              <a:rPr lang="en-US" sz="1400" baseline="-25000" dirty="0" smtClean="0">
                <a:solidFill>
                  <a:prstClr val="black">
                    <a:lumMod val="95000"/>
                    <a:lumOff val="5000"/>
                  </a:prstClr>
                </a:solidFill>
                <a:latin typeface="LM Mono Prop Light 10" panose="00000500000000000000" pitchFamily="50" charset="0"/>
              </a:rPr>
              <a:t>3</a:t>
            </a:r>
            <a:r>
              <a:rPr lang="en-US" sz="1400" dirty="0" smtClean="0">
                <a:solidFill>
                  <a:prstClr val="black">
                    <a:lumMod val="95000"/>
                    <a:lumOff val="5000"/>
                  </a:prstClr>
                </a:solidFill>
                <a:latin typeface="LM Mono Prop Light 10" panose="00000500000000000000" pitchFamily="50" charset="0"/>
              </a:rPr>
              <a:t>Sn superconductors are the preferred solution for the windings of high-field accelerator magnets:</a:t>
            </a:r>
          </a:p>
          <a:p>
            <a:pPr algn="just" defTabSz="257169">
              <a:buClrTx/>
              <a:buSzTx/>
            </a:pPr>
            <a:endParaRPr lang="en-US" sz="2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Tx/>
              <a:buChar char="-"/>
            </a:pPr>
            <a:r>
              <a:rPr lang="en-US" sz="1400" dirty="0">
                <a:solidFill>
                  <a:prstClr val="black">
                    <a:lumMod val="95000"/>
                    <a:lumOff val="5000"/>
                  </a:prstClr>
                </a:solidFill>
                <a:latin typeface="LM Mono Prop Light 10" panose="00000500000000000000" pitchFamily="50" charset="0"/>
              </a:rPr>
              <a:t>Performance above </a:t>
            </a:r>
            <a:r>
              <a:rPr lang="en-US" sz="1400" dirty="0" err="1">
                <a:solidFill>
                  <a:prstClr val="black">
                    <a:lumMod val="95000"/>
                    <a:lumOff val="5000"/>
                  </a:prstClr>
                </a:solidFill>
                <a:latin typeface="LM Mono Prop Light 10" panose="00000500000000000000" pitchFamily="50" charset="0"/>
              </a:rPr>
              <a:t>Nb-Ti</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limits.</a:t>
            </a:r>
          </a:p>
          <a:p>
            <a:pPr marL="285750" indent="-285750" algn="just" defTabSz="257169">
              <a:buClrTx/>
              <a:buSzTx/>
              <a:buFontTx/>
              <a:buChar char="-"/>
            </a:pPr>
            <a:r>
              <a:rPr lang="en-US" sz="1400" dirty="0" smtClean="0">
                <a:solidFill>
                  <a:prstClr val="black">
                    <a:lumMod val="95000"/>
                    <a:lumOff val="5000"/>
                  </a:prstClr>
                </a:solidFill>
                <a:latin typeface="LM Mono Prop Light 10" panose="00000500000000000000" pitchFamily="50" charset="0"/>
              </a:rPr>
              <a:t>Proven </a:t>
            </a:r>
            <a:r>
              <a:rPr lang="en-US" sz="1400" dirty="0">
                <a:solidFill>
                  <a:prstClr val="black">
                    <a:lumMod val="95000"/>
                    <a:lumOff val="5000"/>
                  </a:prstClr>
                </a:solidFill>
                <a:latin typeface="LM Mono Prop Light 10" panose="00000500000000000000" pitchFamily="50" charset="0"/>
              </a:rPr>
              <a:t>large-scale industrial production</a:t>
            </a:r>
            <a:r>
              <a:rPr lang="en-US" sz="1400" dirty="0" smtClean="0">
                <a:solidFill>
                  <a:prstClr val="black">
                    <a:lumMod val="95000"/>
                    <a:lumOff val="5000"/>
                  </a:prstClr>
                </a:solidFill>
                <a:latin typeface="LM Mono Prop Light 10" panose="00000500000000000000" pitchFamily="50" charset="0"/>
              </a:rPr>
              <a:t>.</a:t>
            </a:r>
          </a:p>
          <a:p>
            <a:pPr marL="285750" indent="-285750" algn="just" defTabSz="257169">
              <a:buClrTx/>
              <a:buSzTx/>
              <a:buFont typeface="Wingdings" panose="05000000000000000000" pitchFamily="2" charset="2"/>
              <a:buChar char="§"/>
            </a:pPr>
            <a:endParaRPr lang="en-US" sz="1400" dirty="0">
              <a:solidFill>
                <a:prstClr val="black">
                  <a:lumMod val="95000"/>
                  <a:lumOff val="5000"/>
                </a:prstClr>
              </a:solidFill>
              <a:latin typeface="LM Mono Prop Light 10" panose="00000500000000000000" pitchFamily="50" charset="0"/>
            </a:endParaRPr>
          </a:p>
        </p:txBody>
      </p:sp>
      <p:sp>
        <p:nvSpPr>
          <p:cNvPr id="28" name="Rectangle 27"/>
          <p:cNvSpPr/>
          <p:nvPr/>
        </p:nvSpPr>
        <p:spPr>
          <a:xfrm>
            <a:off x="11871242" y="2700366"/>
            <a:ext cx="311084" cy="30165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LM Mono Prop Light 10" panose="00000500000000000000" pitchFamily="50" charset="0"/>
            </a:endParaRPr>
          </a:p>
        </p:txBody>
      </p:sp>
      <p:sp>
        <p:nvSpPr>
          <p:cNvPr id="39" name="Rectangle 38"/>
          <p:cNvSpPr/>
          <p:nvPr/>
        </p:nvSpPr>
        <p:spPr>
          <a:xfrm>
            <a:off x="8917011" y="2562615"/>
            <a:ext cx="311084" cy="30165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LM Mono Prop Light 10" panose="00000500000000000000" pitchFamily="50" charset="0"/>
            </a:endParaRPr>
          </a:p>
        </p:txBody>
      </p:sp>
      <p:sp>
        <p:nvSpPr>
          <p:cNvPr id="40" name="Rectangle 39"/>
          <p:cNvSpPr/>
          <p:nvPr/>
        </p:nvSpPr>
        <p:spPr>
          <a:xfrm>
            <a:off x="11871242" y="2700366"/>
            <a:ext cx="311084" cy="30165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LM Mono Prop Light 10" panose="00000500000000000000" pitchFamily="50" charset="0"/>
            </a:endParaRPr>
          </a:p>
        </p:txBody>
      </p:sp>
      <p:sp>
        <p:nvSpPr>
          <p:cNvPr id="4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014285" y="3275188"/>
            <a:ext cx="476916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a:solidFill>
                  <a:prstClr val="black">
                    <a:lumMod val="95000"/>
                    <a:lumOff val="5000"/>
                  </a:prstClr>
                </a:solidFill>
                <a:latin typeface="LM Mono Prop Light 10" panose="00000500000000000000" pitchFamily="50" charset="0"/>
              </a:rPr>
              <a:t>Nb</a:t>
            </a:r>
            <a:r>
              <a:rPr lang="en-US" altLang="fr-FR" sz="900" baseline="-25000" dirty="0">
                <a:solidFill>
                  <a:prstClr val="black">
                    <a:lumMod val="95000"/>
                    <a:lumOff val="5000"/>
                  </a:prstClr>
                </a:solidFill>
                <a:latin typeface="LM Mono Prop Light 10" panose="00000500000000000000" pitchFamily="50" charset="0"/>
              </a:rPr>
              <a:t>3</a:t>
            </a:r>
            <a:r>
              <a:rPr lang="en-US" altLang="fr-FR" sz="900" dirty="0">
                <a:solidFill>
                  <a:prstClr val="black">
                    <a:lumMod val="95000"/>
                    <a:lumOff val="5000"/>
                  </a:prstClr>
                </a:solidFill>
                <a:latin typeface="LM Mono Prop Light 10" panose="00000500000000000000" pitchFamily="50" charset="0"/>
              </a:rPr>
              <a:t>Sn Rutherford cable. Source: [CERN]</a:t>
            </a:r>
            <a:endParaRPr lang="en-GB" altLang="fr-FR" sz="900" dirty="0">
              <a:solidFill>
                <a:prstClr val="black">
                  <a:lumMod val="95000"/>
                  <a:lumOff val="5000"/>
                </a:prstClr>
              </a:solidFill>
              <a:latin typeface="LM Mono Prop Light 10" panose="00000500000000000000" pitchFamily="50" charset="0"/>
            </a:endParaRPr>
          </a:p>
        </p:txBody>
      </p:sp>
      <p:pic>
        <p:nvPicPr>
          <p:cNvPr id="42" name="Picture 41">
            <a:extLst>
              <a:ext uri="{FF2B5EF4-FFF2-40B4-BE49-F238E27FC236}">
                <a16:creationId xmlns:a16="http://schemas.microsoft.com/office/drawing/2014/main" id="{B0BFF566-DCD2-4960-A811-A43DD161FE5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37097" y="864880"/>
            <a:ext cx="3334145" cy="2352953"/>
          </a:xfrm>
          <a:prstGeom prst="rect">
            <a:avLst/>
          </a:prstGeom>
          <a:solidFill>
            <a:srgbClr val="FFFFFF">
              <a:shade val="85000"/>
            </a:srgbClr>
          </a:solidFill>
          <a:ln w="88900" cap="sq">
            <a:solidFill>
              <a:srgbClr val="FFFFFF"/>
            </a:solidFill>
            <a:miter lim="800000"/>
          </a:ln>
          <a:effectLst/>
        </p:spPr>
      </p:pic>
      <p:grpSp>
        <p:nvGrpSpPr>
          <p:cNvPr id="43" name="Group 42"/>
          <p:cNvGrpSpPr>
            <a:grpSpLocks noChangeAspect="1"/>
          </p:cNvGrpSpPr>
          <p:nvPr/>
        </p:nvGrpSpPr>
        <p:grpSpPr>
          <a:xfrm>
            <a:off x="8390647" y="2490943"/>
            <a:ext cx="736198" cy="731520"/>
            <a:chOff x="6624711" y="5066898"/>
            <a:chExt cx="1548328" cy="1538487"/>
          </a:xfrm>
        </p:grpSpPr>
        <p:pic>
          <p:nvPicPr>
            <p:cNvPr id="44" name="Picture 43"/>
            <p:cNvPicPr>
              <a:picLocks noChangeAspect="1"/>
            </p:cNvPicPr>
            <p:nvPr/>
          </p:nvPicPr>
          <p:blipFill rotWithShape="1">
            <a:blip r:embed="rId4" cstate="print">
              <a:extLst>
                <a:ext uri="{28A0092B-C50C-407E-A947-70E740481C1C}">
                  <a14:useLocalDpi xmlns:a14="http://schemas.microsoft.com/office/drawing/2010/main" val="0"/>
                </a:ext>
              </a:extLst>
            </a:blip>
            <a:srcRect r="68553"/>
            <a:stretch/>
          </p:blipFill>
          <p:spPr>
            <a:xfrm>
              <a:off x="6710734" y="5066898"/>
              <a:ext cx="1462305" cy="1527840"/>
            </a:xfrm>
            <a:prstGeom prst="rect">
              <a:avLst/>
            </a:prstGeom>
          </p:spPr>
        </p:pic>
        <p:sp>
          <p:nvSpPr>
            <p:cNvPr id="45" name="Rectangle 44"/>
            <p:cNvSpPr/>
            <p:nvPr/>
          </p:nvSpPr>
          <p:spPr>
            <a:xfrm>
              <a:off x="6624711" y="6344136"/>
              <a:ext cx="395926" cy="26124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atin typeface="LM Mono Prop Light 10" panose="00000500000000000000" pitchFamily="50" charset="0"/>
              </a:endParaRPr>
            </a:p>
          </p:txBody>
        </p:sp>
      </p:grpSp>
      <p:cxnSp>
        <p:nvCxnSpPr>
          <p:cNvPr id="46" name="Straight Arrow Connector 45"/>
          <p:cNvCxnSpPr>
            <a:cxnSpLocks/>
            <a:stCxn id="44" idx="0"/>
          </p:cNvCxnSpPr>
          <p:nvPr/>
        </p:nvCxnSpPr>
        <p:spPr>
          <a:xfrm flipV="1">
            <a:off x="8779197" y="2263115"/>
            <a:ext cx="70163" cy="227828"/>
          </a:xfrm>
          <a:prstGeom prst="straightConnector1">
            <a:avLst/>
          </a:prstGeom>
          <a:ln w="12700">
            <a:solidFill>
              <a:srgbClr val="FF0000"/>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 name="Rectangle 1"/>
          <p:cNvSpPr/>
          <p:nvPr/>
        </p:nvSpPr>
        <p:spPr>
          <a:xfrm>
            <a:off x="1596338" y="3920760"/>
            <a:ext cx="9728347" cy="307777"/>
          </a:xfrm>
          <a:prstGeom prst="rect">
            <a:avLst/>
          </a:prstGeom>
        </p:spPr>
        <p:txBody>
          <a:bodyPr wrap="square">
            <a:spAutoFit/>
          </a:bodyPr>
          <a:lstStyle/>
          <a:p>
            <a:pPr algn="just" defTabSz="257169">
              <a:buClrTx/>
              <a:buSzTx/>
            </a:pPr>
            <a:r>
              <a:rPr lang="en-US" sz="1400" i="1" u="sng" dirty="0" smtClean="0">
                <a:solidFill>
                  <a:srgbClr val="002060"/>
                </a:solidFill>
                <a:latin typeface="LM Mono Prop Light 10" panose="00000500000000000000" pitchFamily="50" charset="0"/>
              </a:rPr>
              <a:t>The determination of sound electro-mechanical limits for Nb</a:t>
            </a:r>
            <a:r>
              <a:rPr lang="en-US" sz="1400" i="1" u="sng" baseline="-25000" dirty="0" smtClean="0">
                <a:solidFill>
                  <a:srgbClr val="002060"/>
                </a:solidFill>
                <a:latin typeface="LM Mono Prop Light 10" panose="00000500000000000000" pitchFamily="50" charset="0"/>
              </a:rPr>
              <a:t>3</a:t>
            </a:r>
            <a:r>
              <a:rPr lang="en-US" sz="1400" i="1" u="sng" dirty="0" smtClean="0">
                <a:solidFill>
                  <a:srgbClr val="002060"/>
                </a:solidFill>
                <a:latin typeface="LM Mono Prop Light 10" panose="00000500000000000000" pitchFamily="50" charset="0"/>
              </a:rPr>
              <a:t>Sn technology becomes of paramount importance!</a:t>
            </a:r>
            <a:endParaRPr lang="en-US" sz="1400" dirty="0" smtClean="0">
              <a:solidFill>
                <a:srgbClr val="002060"/>
              </a:solidFill>
              <a:latin typeface="LM Mono Prop Light 10" panose="00000500000000000000" pitchFamily="50" charset="0"/>
            </a:endParaRPr>
          </a:p>
        </p:txBody>
      </p:sp>
      <p:sp>
        <p:nvSpPr>
          <p:cNvPr id="50" name="Content Placeholder 2">
            <a:extLst>
              <a:ext uri="{FF2B5EF4-FFF2-40B4-BE49-F238E27FC236}">
                <a16:creationId xmlns:a16="http://schemas.microsoft.com/office/drawing/2014/main" id="{9A3FB7EC-EF40-4D40-95EF-511398D9A9A4}"/>
              </a:ext>
            </a:extLst>
          </p:cNvPr>
          <p:cNvSpPr txBox="1">
            <a:spLocks/>
          </p:cNvSpPr>
          <p:nvPr/>
        </p:nvSpPr>
        <p:spPr>
          <a:xfrm>
            <a:off x="906749" y="3002686"/>
            <a:ext cx="8085555" cy="1482273"/>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endParaRPr lang="en-US" sz="800" smtClean="0">
              <a:solidFill>
                <a:srgbClr val="C00000"/>
              </a:solidFill>
              <a:latin typeface="LM Mono Prop Light 10" panose="00000500000000000000" pitchFamily="50" charset="0"/>
            </a:endParaRPr>
          </a:p>
          <a:p>
            <a:pPr algn="just" defTabSz="257169">
              <a:buClrTx/>
              <a:buSzTx/>
            </a:pPr>
            <a:r>
              <a:rPr lang="en-US" sz="1400" smtClean="0">
                <a:solidFill>
                  <a:srgbClr val="C00000"/>
                </a:solidFill>
                <a:latin typeface="LM Mono Prop Light 10" panose="00000500000000000000" pitchFamily="50" charset="0"/>
              </a:rPr>
              <a:t>However, these appealing properties are impaired by:</a:t>
            </a:r>
          </a:p>
          <a:p>
            <a:pPr lvl="1" algn="just" defTabSz="257169">
              <a:buClrTx/>
              <a:buSzTx/>
            </a:pPr>
            <a:r>
              <a:rPr lang="en-US" sz="1400" smtClean="0">
                <a:solidFill>
                  <a:srgbClr val="C00000"/>
                </a:solidFill>
                <a:latin typeface="LM Mono Prop Light 10" panose="00000500000000000000" pitchFamily="50" charset="0"/>
              </a:rPr>
              <a:t> The strain sensitivity and </a:t>
            </a:r>
            <a:r>
              <a:rPr lang="en-US" sz="1400" b="1" smtClean="0">
                <a:solidFill>
                  <a:srgbClr val="C00000"/>
                </a:solidFill>
                <a:latin typeface="LM Mono Prop Light 10" panose="00000500000000000000" pitchFamily="50" charset="0"/>
              </a:rPr>
              <a:t>brittle</a:t>
            </a:r>
            <a:r>
              <a:rPr lang="en-US" sz="1400" smtClean="0">
                <a:solidFill>
                  <a:srgbClr val="C00000"/>
                </a:solidFill>
                <a:latin typeface="LM Mono Prop Light 10" panose="00000500000000000000" pitchFamily="50" charset="0"/>
              </a:rPr>
              <a:t> nature of the</a:t>
            </a:r>
            <a:r>
              <a:rPr lang="en-US" sz="1400" b="1" smtClean="0">
                <a:solidFill>
                  <a:srgbClr val="C00000"/>
                </a:solidFill>
                <a:latin typeface="LM Mono Prop Light 10" panose="00000500000000000000" pitchFamily="50" charset="0"/>
              </a:rPr>
              <a:t> </a:t>
            </a:r>
            <a:r>
              <a:rPr lang="en-US" sz="1400" smtClean="0">
                <a:solidFill>
                  <a:srgbClr val="C00000"/>
                </a:solidFill>
                <a:latin typeface="LM Mono Prop Light 10" panose="00000500000000000000" pitchFamily="50" charset="0"/>
              </a:rPr>
              <a:t>superconductor.</a:t>
            </a:r>
            <a:endParaRPr lang="en-US" sz="1400" dirty="0" smtClean="0">
              <a:solidFill>
                <a:srgbClr val="C00000"/>
              </a:solidFill>
              <a:latin typeface="LM Mono Prop Light 10" panose="00000500000000000000" pitchFamily="50" charset="0"/>
            </a:endParaRPr>
          </a:p>
        </p:txBody>
      </p:sp>
      <p:sp>
        <p:nvSpPr>
          <p:cNvPr id="3" name="Left-Up Arrow 2"/>
          <p:cNvSpPr/>
          <p:nvPr/>
        </p:nvSpPr>
        <p:spPr>
          <a:xfrm rot="10800000">
            <a:off x="769587" y="3431631"/>
            <a:ext cx="548655" cy="1191741"/>
          </a:xfrm>
          <a:prstGeom prst="leftUpArrow">
            <a:avLst>
              <a:gd name="adj1" fmla="val 14743"/>
              <a:gd name="adj2" fmla="val 21154"/>
              <a:gd name="adj3" fmla="val 32053"/>
            </a:avLst>
          </a:prstGeom>
          <a:solidFill>
            <a:schemeClr val="bg1"/>
          </a:solidFill>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51" name="Rectangle 50"/>
              <p:cNvSpPr/>
              <p:nvPr/>
            </p:nvSpPr>
            <p:spPr>
              <a:xfrm>
                <a:off x="868648" y="4722481"/>
                <a:ext cx="10774711" cy="1138773"/>
              </a:xfrm>
              <a:prstGeom prst="rect">
                <a:avLst/>
              </a:prstGeom>
            </p:spPr>
            <p:txBody>
              <a:bodyPr wrap="square">
                <a:spAutoFit/>
              </a:bodyPr>
              <a:lstStyle/>
              <a:p>
                <a:pPr algn="just" defTabSz="257169">
                  <a:buClrTx/>
                  <a:buSzTx/>
                </a:pPr>
                <a:r>
                  <a:rPr lang="en-US" sz="1400" i="1" u="sng" dirty="0" smtClean="0">
                    <a:solidFill>
                      <a:prstClr val="black">
                        <a:lumMod val="95000"/>
                        <a:lumOff val="5000"/>
                      </a:prstClr>
                    </a:solidFill>
                    <a:latin typeface="LM Mono Prop Light 10" panose="00000500000000000000" pitchFamily="50" charset="0"/>
                  </a:rPr>
                  <a:t>High-field accelerator units</a:t>
                </a:r>
              </a:p>
              <a:p>
                <a:pPr algn="just" defTabSz="257169">
                  <a:buClrTx/>
                  <a:buSzTx/>
                </a:pPr>
                <a:endParaRPr lang="en-US" sz="600" dirty="0" smtClean="0">
                  <a:solidFill>
                    <a:prstClr val="black">
                      <a:lumMod val="95000"/>
                      <a:lumOff val="5000"/>
                    </a:prstClr>
                  </a:solidFill>
                  <a:latin typeface="LM Mono Prop Light 10" panose="00000500000000000000" pitchFamily="50" charset="0"/>
                </a:endParaRPr>
              </a:p>
              <a:p>
                <a:pPr algn="ctr" defTabSz="257169">
                  <a:buClrTx/>
                  <a:buSzTx/>
                </a:pPr>
                <a14:m>
                  <m:oMathPara xmlns:m="http://schemas.openxmlformats.org/officeDocument/2006/math">
                    <m:oMathParaPr>
                      <m:jc m:val="centerGroup"/>
                    </m:oMathParaPr>
                    <m:oMath xmlns:m="http://schemas.openxmlformats.org/officeDocument/2006/math">
                      <m:r>
                        <a:rPr lang="en-US" sz="1400" b="0" i="1" smtClean="0">
                          <a:solidFill>
                            <a:prstClr val="black">
                              <a:lumMod val="95000"/>
                              <a:lumOff val="5000"/>
                            </a:prstClr>
                          </a:solidFill>
                          <a:latin typeface="Cambria Math" panose="02040503050406030204" pitchFamily="18" charset="0"/>
                        </a:rPr>
                        <m:t>𝑓</m:t>
                      </m:r>
                      <m:r>
                        <a:rPr lang="en-US" sz="1400" b="0" i="1" smtClean="0">
                          <a:solidFill>
                            <a:prstClr val="black">
                              <a:lumMod val="95000"/>
                              <a:lumOff val="5000"/>
                            </a:prstClr>
                          </a:solidFill>
                          <a:latin typeface="Cambria Math" panose="02040503050406030204" pitchFamily="18" charset="0"/>
                        </a:rPr>
                        <m:t>=</m:t>
                      </m:r>
                      <m:r>
                        <a:rPr lang="en-US" sz="1400" b="0" i="1" smtClean="0">
                          <a:solidFill>
                            <a:prstClr val="black">
                              <a:lumMod val="95000"/>
                              <a:lumOff val="5000"/>
                            </a:prstClr>
                          </a:solidFill>
                          <a:latin typeface="Cambria Math" panose="02040503050406030204" pitchFamily="18" charset="0"/>
                        </a:rPr>
                        <m:t>𝐽</m:t>
                      </m:r>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m:t>
                      </m:r>
                      <m:r>
                        <a:rPr lang="en-US" sz="1400" b="0" i="1" smtClean="0">
                          <a:solidFill>
                            <a:prstClr val="black">
                              <a:lumMod val="95000"/>
                              <a:lumOff val="5000"/>
                            </a:prstClr>
                          </a:solidFill>
                          <a:latin typeface="Cambria Math" panose="02040503050406030204" pitchFamily="18" charset="0"/>
                          <a:ea typeface="Cambria Math" panose="02040503050406030204" pitchFamily="18" charset="0"/>
                        </a:rPr>
                        <m:t>𝐵</m:t>
                      </m:r>
                    </m:oMath>
                  </m:oMathPara>
                </a14:m>
                <a:endParaRPr lang="en-US" sz="1400" dirty="0" smtClean="0">
                  <a:solidFill>
                    <a:prstClr val="black">
                      <a:lumMod val="95000"/>
                      <a:lumOff val="5000"/>
                    </a:prstClr>
                  </a:solidFill>
                  <a:latin typeface="LM Mono Prop Light 10" panose="00000500000000000000" pitchFamily="50" charset="0"/>
                </a:endParaRPr>
              </a:p>
              <a:p>
                <a:pPr algn="ctr" defTabSz="257169">
                  <a:buClrTx/>
                  <a:buSzTx/>
                </a:pPr>
                <a:endParaRPr lang="en-US" sz="600" dirty="0" smtClean="0">
                  <a:solidFill>
                    <a:prstClr val="black">
                      <a:lumMod val="95000"/>
                      <a:lumOff val="5000"/>
                    </a:prstClr>
                  </a:solidFill>
                  <a:latin typeface="LM Mono Prop Light 10" panose="00000500000000000000" pitchFamily="50" charset="0"/>
                </a:endParaRPr>
              </a:p>
              <a:p>
                <a:pPr algn="ctr" defTabSz="257169">
                  <a:buClrTx/>
                  <a:buSzTx/>
                </a:pPr>
                <a:r>
                  <a:rPr lang="en-US" sz="1400" dirty="0" smtClean="0">
                    <a:solidFill>
                      <a:prstClr val="black">
                        <a:lumMod val="95000"/>
                        <a:lumOff val="5000"/>
                      </a:prstClr>
                    </a:solidFill>
                    <a:latin typeface="LM Mono Prop Light 10" panose="00000500000000000000" pitchFamily="50" charset="0"/>
                  </a:rPr>
                  <a:t>Magnets are intrinsically characterized by the large electro-magnetic force densities arising from the combination of the required high current densities, J, and produced magnetic fields, B.</a:t>
                </a:r>
              </a:p>
            </p:txBody>
          </p:sp>
        </mc:Choice>
        <mc:Fallback xmlns="">
          <p:sp>
            <p:nvSpPr>
              <p:cNvPr id="51" name="Rectangle 50"/>
              <p:cNvSpPr>
                <a:spLocks noRot="1" noChangeAspect="1" noMove="1" noResize="1" noEditPoints="1" noAdjustHandles="1" noChangeArrowheads="1" noChangeShapeType="1" noTextEdit="1"/>
              </p:cNvSpPr>
              <p:nvPr/>
            </p:nvSpPr>
            <p:spPr>
              <a:xfrm>
                <a:off x="868648" y="4722481"/>
                <a:ext cx="10774711" cy="1138773"/>
              </a:xfrm>
              <a:prstGeom prst="rect">
                <a:avLst/>
              </a:prstGeom>
              <a:blipFill>
                <a:blip r:embed="rId5"/>
                <a:stretch>
                  <a:fillRect l="-170" t="-1075" r="-113" b="-4839"/>
                </a:stretch>
              </a:blipFill>
            </p:spPr>
            <p:txBody>
              <a:bodyPr/>
              <a:lstStyle/>
              <a:p>
                <a:r>
                  <a:rPr lang="en-GB">
                    <a:noFill/>
                  </a:rPr>
                  <a:t> </a:t>
                </a:r>
              </a:p>
            </p:txBody>
          </p:sp>
        </mc:Fallback>
      </mc:AlternateContent>
      <p:sp>
        <p:nvSpPr>
          <p:cNvPr id="5" name="Rectangle 4"/>
          <p:cNvSpPr/>
          <p:nvPr/>
        </p:nvSpPr>
        <p:spPr>
          <a:xfrm>
            <a:off x="8484774" y="6357832"/>
            <a:ext cx="3610284" cy="430887"/>
          </a:xfrm>
          <a:prstGeom prst="rect">
            <a:avLst/>
          </a:prstGeom>
        </p:spPr>
        <p:txBody>
          <a:bodyPr wrap="none">
            <a:spAutoFit/>
          </a:bodyPr>
          <a:lstStyle/>
          <a:p>
            <a:pPr algn="ctr"/>
            <a:r>
              <a:rPr lang="en-US" sz="1100" dirty="0" smtClean="0">
                <a:solidFill>
                  <a:schemeClr val="bg1"/>
                </a:solidFill>
                <a:latin typeface="LM Mono Prop Light 10" panose="00000500000000000000" pitchFamily="50" charset="0"/>
              </a:rPr>
              <a:t>E. Todesco: Estimates of stress in accelerator dipoles</a:t>
            </a:r>
            <a:endParaRPr lang="en-GB" sz="1100" dirty="0" smtClean="0">
              <a:solidFill>
                <a:schemeClr val="bg1"/>
              </a:solidFill>
              <a:latin typeface="LM Mono Prop Light 10" panose="00000500000000000000" pitchFamily="50" charset="0"/>
            </a:endParaRPr>
          </a:p>
          <a:p>
            <a:pPr algn="ctr"/>
            <a:r>
              <a:rPr lang="en-GB" sz="1100" dirty="0" smtClean="0">
                <a:solidFill>
                  <a:schemeClr val="bg1"/>
                </a:solidFill>
                <a:latin typeface="LM Mono Prop Light 10" panose="00000500000000000000" pitchFamily="50" charset="0"/>
              </a:rPr>
              <a:t>https</a:t>
            </a:r>
            <a:r>
              <a:rPr lang="en-GB" sz="1100" dirty="0">
                <a:solidFill>
                  <a:schemeClr val="bg1"/>
                </a:solidFill>
                <a:latin typeface="LM Mono Prop Light 10" panose="00000500000000000000" pitchFamily="50" charset="0"/>
              </a:rPr>
              <a:t>://indico.cern.ch/event/1271255/</a:t>
            </a:r>
          </a:p>
        </p:txBody>
      </p:sp>
    </p:spTree>
    <p:extLst>
      <p:ext uri="{BB962C8B-B14F-4D97-AF65-F5344CB8AC3E}">
        <p14:creationId xmlns:p14="http://schemas.microsoft.com/office/powerpoint/2010/main" val="278358518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934293" y="1130299"/>
            <a:ext cx="7277099" cy="4851399"/>
          </a:xfrm>
          <a:prstGeom prst="rect">
            <a:avLst/>
          </a:prstGeom>
        </p:spPr>
      </p:pic>
      <p:sp>
        <p:nvSpPr>
          <p:cNvPr id="7" name="Title 1"/>
          <p:cNvSpPr txBox="1">
            <a:spLocks/>
          </p:cNvSpPr>
          <p:nvPr/>
        </p:nvSpPr>
        <p:spPr>
          <a:xfrm>
            <a:off x="186690" y="395741"/>
            <a:ext cx="12192000" cy="630000"/>
          </a:xfrm>
          <a:prstGeom prst="rect">
            <a:avLst/>
          </a:prstGeom>
        </p:spPr>
        <p:txBody>
          <a:bodyP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2800" b="1" dirty="0" smtClean="0">
                <a:latin typeface="Cambria" panose="02040503050406030204" pitchFamily="18" charset="0"/>
              </a:rPr>
              <a:t>Thank you very much for your attention!</a:t>
            </a:r>
            <a:endParaRPr lang="en-GB" sz="2800" b="1" dirty="0">
              <a:latin typeface="Cambria" panose="02040503050406030204" pitchFamily="18" charset="0"/>
            </a:endParaRPr>
          </a:p>
        </p:txBody>
      </p:sp>
      <p:sp>
        <p:nvSpPr>
          <p:cNvPr id="4" name="Rectangle 3"/>
          <p:cNvSpPr/>
          <p:nvPr/>
        </p:nvSpPr>
        <p:spPr>
          <a:xfrm>
            <a:off x="8671959" y="2263336"/>
            <a:ext cx="2758042" cy="2585323"/>
          </a:xfrm>
          <a:prstGeom prst="rect">
            <a:avLst/>
          </a:prstGeom>
        </p:spPr>
        <p:txBody>
          <a:bodyPr wrap="square">
            <a:spAutoFit/>
          </a:bodyPr>
          <a:lstStyle/>
          <a:p>
            <a:pPr algn="just" defTabSz="257169">
              <a:buClrTx/>
              <a:buSzTx/>
            </a:pPr>
            <a:r>
              <a:rPr lang="en-US" sz="1400" b="1" dirty="0" smtClean="0">
                <a:solidFill>
                  <a:prstClr val="black">
                    <a:lumMod val="95000"/>
                    <a:lumOff val="5000"/>
                  </a:prstClr>
                </a:solidFill>
                <a:latin typeface="Century Gothic" panose="020B0502020202020204" pitchFamily="34" charset="0"/>
              </a:rPr>
              <a:t>Special thanks (and credits!) to everybody involved:</a:t>
            </a:r>
          </a:p>
          <a:p>
            <a:pPr algn="just" defTabSz="257169">
              <a:buClrTx/>
              <a:buSzTx/>
            </a:pPr>
            <a:endParaRPr lang="en-US" sz="1400" b="1" dirty="0" smtClean="0">
              <a:solidFill>
                <a:prstClr val="black">
                  <a:lumMod val="95000"/>
                  <a:lumOff val="5000"/>
                </a:prstClr>
              </a:solidFill>
              <a:latin typeface="Century Gothic" panose="020B0502020202020204" pitchFamily="34" charset="0"/>
            </a:endParaRPr>
          </a:p>
          <a:p>
            <a:pPr algn="just" defTabSz="257169">
              <a:buClrTx/>
              <a:buSzTx/>
            </a:pPr>
            <a:endParaRPr lang="en-US" sz="400" dirty="0">
              <a:solidFill>
                <a:prstClr val="black">
                  <a:lumMod val="95000"/>
                  <a:lumOff val="5000"/>
                </a:prstClr>
              </a:solidFill>
              <a:latin typeface="Century Gothic" panose="020B0502020202020204" pitchFamily="34" charset="0"/>
            </a:endParaRPr>
          </a:p>
          <a:p>
            <a:pPr algn="just" defTabSz="257169">
              <a:buClrTx/>
              <a:buSzTx/>
            </a:pPr>
            <a:r>
              <a:rPr lang="en-US" sz="1400" dirty="0" smtClean="0">
                <a:solidFill>
                  <a:srgbClr val="C00000"/>
                </a:solidFill>
                <a:latin typeface="Century Gothic" panose="020B0502020202020204" pitchFamily="34" charset="0"/>
              </a:rPr>
              <a:t>Susana Izquierdo</a:t>
            </a:r>
          </a:p>
          <a:p>
            <a:pPr algn="just" defTabSz="257169">
              <a:buClrTx/>
              <a:buSzTx/>
            </a:pPr>
            <a:r>
              <a:rPr lang="en-US" sz="1400" dirty="0" smtClean="0">
                <a:solidFill>
                  <a:srgbClr val="C00000"/>
                </a:solidFill>
                <a:latin typeface="Century Gothic" panose="020B0502020202020204" pitchFamily="34" charset="0"/>
              </a:rPr>
              <a:t>Giorgio Vallone</a:t>
            </a:r>
          </a:p>
          <a:p>
            <a:pPr algn="just" defTabSz="257169">
              <a:buClrTx/>
              <a:buSzTx/>
            </a:pPr>
            <a:r>
              <a:rPr lang="en-US" sz="1400" dirty="0" smtClean="0">
                <a:solidFill>
                  <a:srgbClr val="C00000"/>
                </a:solidFill>
                <a:latin typeface="Century Gothic" panose="020B0502020202020204" pitchFamily="34" charset="0"/>
              </a:rPr>
              <a:t>Bernardo Bordini</a:t>
            </a:r>
          </a:p>
          <a:p>
            <a:pPr algn="just" defTabSz="257169">
              <a:buClrTx/>
              <a:buSzTx/>
            </a:pPr>
            <a:r>
              <a:rPr lang="en-US" sz="1400" dirty="0" smtClean="0">
                <a:solidFill>
                  <a:srgbClr val="C00000"/>
                </a:solidFill>
                <a:latin typeface="Century Gothic" panose="020B0502020202020204" pitchFamily="34" charset="0"/>
              </a:rPr>
              <a:t>Tommaso Bagni</a:t>
            </a:r>
          </a:p>
          <a:p>
            <a:pPr algn="just" defTabSz="257169">
              <a:buClrTx/>
              <a:buSzTx/>
            </a:pPr>
            <a:r>
              <a:rPr lang="en-US" sz="1400" dirty="0">
                <a:solidFill>
                  <a:srgbClr val="C00000"/>
                </a:solidFill>
                <a:latin typeface="Century Gothic" panose="020B0502020202020204" pitchFamily="34" charset="0"/>
              </a:rPr>
              <a:t>Carmine Senatore</a:t>
            </a:r>
          </a:p>
          <a:p>
            <a:pPr algn="just" defTabSz="257169">
              <a:buClrTx/>
              <a:buSzTx/>
            </a:pPr>
            <a:r>
              <a:rPr lang="en-US" sz="1400" dirty="0">
                <a:solidFill>
                  <a:srgbClr val="C00000"/>
                </a:solidFill>
                <a:latin typeface="Century Gothic" panose="020B0502020202020204" pitchFamily="34" charset="0"/>
              </a:rPr>
              <a:t>Paolo Ferracin</a:t>
            </a:r>
          </a:p>
          <a:p>
            <a:pPr algn="just" defTabSz="257169">
              <a:buClrTx/>
              <a:buSzTx/>
            </a:pPr>
            <a:endParaRPr lang="en-US" sz="1400" dirty="0" smtClean="0">
              <a:solidFill>
                <a:srgbClr val="C00000"/>
              </a:solidFill>
              <a:latin typeface="Century Gothic" panose="020B0502020202020204" pitchFamily="34" charset="0"/>
            </a:endParaRPr>
          </a:p>
          <a:p>
            <a:pPr algn="just" defTabSz="257169">
              <a:buClrTx/>
              <a:buSzTx/>
            </a:pPr>
            <a:endParaRPr lang="en-US" sz="400" dirty="0" smtClean="0">
              <a:solidFill>
                <a:srgbClr val="C00000"/>
              </a:solidFill>
              <a:latin typeface="Century Gothic" panose="020B0502020202020204" pitchFamily="34" charset="0"/>
            </a:endParaRPr>
          </a:p>
          <a:p>
            <a:pPr algn="just" defTabSz="257169">
              <a:buClrTx/>
              <a:buSzTx/>
            </a:pPr>
            <a:endParaRPr lang="en-US" sz="1400" dirty="0">
              <a:solidFill>
                <a:prstClr val="black">
                  <a:lumMod val="95000"/>
                  <a:lumOff val="5000"/>
                </a:prstClr>
              </a:solidFill>
              <a:latin typeface="Century Gothic" panose="020B0502020202020204" pitchFamily="34" charset="0"/>
            </a:endParaRPr>
          </a:p>
        </p:txBody>
      </p:sp>
    </p:spTree>
    <p:extLst>
      <p:ext uri="{BB962C8B-B14F-4D97-AF65-F5344CB8AC3E}">
        <p14:creationId xmlns:p14="http://schemas.microsoft.com/office/powerpoint/2010/main" val="108629322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4274128" y="2703067"/>
            <a:ext cx="3082636" cy="630000"/>
          </a:xfrm>
        </p:spPr>
        <p:txBody>
          <a:bodyPr>
            <a:normAutofit/>
          </a:bodyPr>
          <a:lstStyle/>
          <a:p>
            <a:r>
              <a:rPr lang="en-US" sz="2800" dirty="0"/>
              <a:t>	</a:t>
            </a:r>
            <a:r>
              <a:rPr lang="en-GB" sz="2800" b="1" dirty="0" smtClean="0"/>
              <a:t>ANNEX</a:t>
            </a:r>
            <a:endParaRPr lang="en-US" sz="2800" b="1" dirty="0"/>
          </a:p>
        </p:txBody>
      </p:sp>
    </p:spTree>
    <p:extLst>
      <p:ext uri="{BB962C8B-B14F-4D97-AF65-F5344CB8AC3E}">
        <p14:creationId xmlns:p14="http://schemas.microsoft.com/office/powerpoint/2010/main" val="7477293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502856" y="2069557"/>
            <a:ext cx="5400000" cy="3926584"/>
          </a:xfrm>
          <a:prstGeom prst="rect">
            <a:avLst/>
          </a:prstGeom>
          <a:solidFill>
            <a:srgbClr val="7030A0">
              <a:alpha val="10000"/>
            </a:srgbClr>
          </a:solidFill>
          <a:ln>
            <a:solidFill>
              <a:srgbClr val="7030A0">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Content Placeholder 2"/>
          <p:cNvSpPr txBox="1">
            <a:spLocks/>
          </p:cNvSpPr>
          <p:nvPr/>
        </p:nvSpPr>
        <p:spPr>
          <a:xfrm>
            <a:off x="631454" y="2025772"/>
            <a:ext cx="5246399" cy="2340526"/>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endParaRPr lang="en-US" sz="600" i="1" dirty="0">
              <a:solidFill>
                <a:prstClr val="black">
                  <a:lumMod val="95000"/>
                  <a:lumOff val="5000"/>
                </a:prstClr>
              </a:solidFill>
              <a:latin typeface="LM Mono Prop Light 10" panose="00000500000000000000" pitchFamily="50" charset="0"/>
            </a:endParaRPr>
          </a:p>
          <a:p>
            <a:pPr marL="285750" indent="-285750" algn="ctr" defTabSz="257169">
              <a:buClrTx/>
              <a:buSzTx/>
              <a:buFontTx/>
              <a:buChar char="-"/>
            </a:pPr>
            <a:r>
              <a:rPr lang="en-US" sz="1400" i="1" u="sng" dirty="0" smtClean="0">
                <a:solidFill>
                  <a:prstClr val="black">
                    <a:lumMod val="95000"/>
                    <a:lumOff val="5000"/>
                  </a:prstClr>
                </a:solidFill>
                <a:latin typeface="LM Mono Prop Light 10" panose="00000500000000000000" pitchFamily="50" charset="0"/>
              </a:rPr>
              <a:t>Transversally loaded wires (micro-scale models)</a:t>
            </a:r>
          </a:p>
          <a:p>
            <a:pPr marL="285750" indent="-285750" algn="ctr" defTabSz="257169">
              <a:buClrTx/>
              <a:buSzTx/>
              <a:buFontTx/>
              <a:buChar char="-"/>
            </a:pPr>
            <a:endParaRPr lang="en-US" sz="600" i="1" dirty="0">
              <a:solidFill>
                <a:prstClr val="black">
                  <a:lumMod val="95000"/>
                  <a:lumOff val="5000"/>
                </a:prstClr>
              </a:solidFill>
              <a:latin typeface="LM Mono Prop Light 10" panose="00000500000000000000" pitchFamily="50" charset="0"/>
            </a:endParaRPr>
          </a:p>
          <a:p>
            <a:pPr marL="285750" indent="-285750" defTabSz="257169">
              <a:buClrTx/>
              <a:buSzTx/>
              <a:buFont typeface="Wingdings" panose="05000000000000000000" pitchFamily="2" charset="2"/>
              <a:buChar char="§"/>
            </a:pPr>
            <a:r>
              <a:rPr lang="en-US" sz="1400" i="1" dirty="0" smtClean="0">
                <a:solidFill>
                  <a:prstClr val="black">
                    <a:lumMod val="95000"/>
                    <a:lumOff val="5000"/>
                  </a:prstClr>
                </a:solidFill>
                <a:latin typeface="LM Mono Prop Light 10" panose="00000500000000000000" pitchFamily="50" charset="0"/>
              </a:rPr>
              <a:t>2D and 3D models computing </a:t>
            </a:r>
            <a:r>
              <a:rPr lang="en-US" sz="1400" i="1" dirty="0" err="1" smtClean="0">
                <a:solidFill>
                  <a:prstClr val="black">
                    <a:lumMod val="95000"/>
                    <a:lumOff val="5000"/>
                  </a:prstClr>
                </a:solidFill>
                <a:latin typeface="LM Mono Prop Light 10" panose="00000500000000000000" pitchFamily="50" charset="0"/>
              </a:rPr>
              <a:t>I</a:t>
            </a:r>
            <a:r>
              <a:rPr lang="en-US" sz="1400" i="1" baseline="-25000" dirty="0" err="1" smtClean="0">
                <a:solidFill>
                  <a:prstClr val="black">
                    <a:lumMod val="95000"/>
                    <a:lumOff val="5000"/>
                  </a:prstClr>
                </a:solidFill>
                <a:latin typeface="LM Mono Prop Light 10" panose="00000500000000000000" pitchFamily="50" charset="0"/>
              </a:rPr>
              <a:t>c</a:t>
            </a:r>
            <a:endParaRPr lang="en-US" sz="1400" i="1" baseline="-25000" dirty="0" smtClean="0">
              <a:solidFill>
                <a:prstClr val="black">
                  <a:lumMod val="95000"/>
                  <a:lumOff val="5000"/>
                </a:prstClr>
              </a:solidFill>
              <a:latin typeface="LM Mono Prop Light 10" panose="00000500000000000000" pitchFamily="50" charset="0"/>
            </a:endParaRPr>
          </a:p>
          <a:p>
            <a:pPr marL="285750" indent="-285750" defTabSz="257169">
              <a:buClrTx/>
              <a:buSzTx/>
              <a:buFont typeface="Wingdings" panose="05000000000000000000" pitchFamily="2" charset="2"/>
              <a:buChar char="§"/>
            </a:pPr>
            <a:r>
              <a:rPr lang="en-US" sz="1400" i="1" dirty="0" smtClean="0">
                <a:solidFill>
                  <a:prstClr val="black">
                    <a:lumMod val="95000"/>
                    <a:lumOff val="5000"/>
                  </a:prstClr>
                </a:solidFill>
                <a:latin typeface="LM Mono Prop Light 10" panose="00000500000000000000" pitchFamily="50" charset="0"/>
              </a:rPr>
              <a:t>Detailed sub-element geometry</a:t>
            </a:r>
          </a:p>
          <a:p>
            <a:pPr defTabSz="257169">
              <a:buClrTx/>
              <a:buSzTx/>
            </a:pPr>
            <a:r>
              <a:rPr lang="en-US" sz="1200" i="1" dirty="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	[31]-[32] Bordini, Cattabiani, Baffari et al.</a:t>
            </a:r>
          </a:p>
          <a:p>
            <a:pPr defTabSz="257169">
              <a:buClrTx/>
              <a:buSzTx/>
            </a:pPr>
            <a:r>
              <a:rPr lang="en-US" sz="1200" i="1" dirty="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	[5] Senatore, Bagni, </a:t>
            </a:r>
            <a:r>
              <a:rPr lang="en-US" sz="1200" i="1" dirty="0" err="1" smtClean="0">
                <a:solidFill>
                  <a:prstClr val="black">
                    <a:lumMod val="95000"/>
                    <a:lumOff val="5000"/>
                  </a:prstClr>
                </a:solidFill>
                <a:latin typeface="LM Mono Prop Light 10" panose="00000500000000000000" pitchFamily="50" charset="0"/>
              </a:rPr>
              <a:t>Calzolaio</a:t>
            </a:r>
            <a:r>
              <a:rPr lang="en-US" sz="1200" i="1" dirty="0" smtClean="0">
                <a:solidFill>
                  <a:prstClr val="black">
                    <a:lumMod val="95000"/>
                    <a:lumOff val="5000"/>
                  </a:prstClr>
                </a:solidFill>
                <a:latin typeface="LM Mono Prop Light 10" panose="00000500000000000000" pitchFamily="50" charset="0"/>
              </a:rPr>
              <a:t> et al.</a:t>
            </a:r>
          </a:p>
          <a:p>
            <a:pPr defTabSz="257169">
              <a:buClrTx/>
              <a:buSzTx/>
            </a:pPr>
            <a:r>
              <a:rPr lang="en-US" sz="1200" i="1" dirty="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	[33] Chiesa, Wang et al.</a:t>
            </a:r>
          </a:p>
          <a:p>
            <a:pPr marL="1190983" lvl="1" indent="-285750" defTabSz="257169">
              <a:buClrTx/>
              <a:buSzTx/>
              <a:buFont typeface="Wingdings" panose="05000000000000000000" pitchFamily="2" charset="2"/>
              <a:buChar char="§"/>
            </a:pPr>
            <a:endParaRPr lang="en-US" sz="1200" i="1" dirty="0" smtClean="0">
              <a:solidFill>
                <a:prstClr val="black">
                  <a:lumMod val="95000"/>
                  <a:lumOff val="5000"/>
                </a:prstClr>
              </a:solidFill>
              <a:latin typeface="LM Mono Prop Light 10" panose="00000500000000000000" pitchFamily="50" charset="0"/>
            </a:endParaRPr>
          </a:p>
          <a:p>
            <a:pPr marL="285750" indent="-285750" defTabSz="257169">
              <a:buClrTx/>
              <a:buSzTx/>
              <a:buFont typeface="Wingdings" panose="05000000000000000000" pitchFamily="2" charset="2"/>
              <a:buChar char="§"/>
            </a:pPr>
            <a:endParaRPr lang="en-US" sz="1400" i="1" dirty="0" smtClean="0">
              <a:solidFill>
                <a:prstClr val="black">
                  <a:lumMod val="95000"/>
                  <a:lumOff val="5000"/>
                </a:prstClr>
              </a:solidFill>
              <a:latin typeface="LM Mono Prop Light 10" panose="00000500000000000000" pitchFamily="50" charset="0"/>
            </a:endParaRPr>
          </a:p>
          <a:p>
            <a:pPr marL="285750" indent="-285750" algn="ctr" defTabSz="257169">
              <a:buClrTx/>
              <a:buSzTx/>
              <a:buFontTx/>
              <a:buChar char="-"/>
            </a:pPr>
            <a:endParaRPr lang="en-US" sz="1400" i="1" dirty="0" smtClean="0">
              <a:solidFill>
                <a:prstClr val="black">
                  <a:lumMod val="95000"/>
                  <a:lumOff val="5000"/>
                </a:prstClr>
              </a:solidFill>
              <a:latin typeface="LM Mono Prop Light 10" panose="00000500000000000000" pitchFamily="50" charset="0"/>
            </a:endParaRPr>
          </a:p>
        </p:txBody>
      </p:sp>
      <p:sp>
        <p:nvSpPr>
          <p:cNvPr id="25" name="Rectangle 24"/>
          <p:cNvSpPr/>
          <p:nvPr/>
        </p:nvSpPr>
        <p:spPr>
          <a:xfrm>
            <a:off x="6362700" y="2069556"/>
            <a:ext cx="5400000" cy="3926585"/>
          </a:xfrm>
          <a:prstGeom prst="rect">
            <a:avLst/>
          </a:prstGeom>
          <a:solidFill>
            <a:schemeClr val="tx2">
              <a:lumMod val="20000"/>
              <a:lumOff val="80000"/>
              <a:alpha val="20000"/>
            </a:schemeClr>
          </a:solidFill>
          <a:ln>
            <a:solidFill>
              <a:schemeClr val="tx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The scaling law</a:t>
            </a:r>
            <a:endParaRPr lang="en-US" sz="2800" b="1" dirty="0"/>
          </a:p>
        </p:txBody>
      </p:sp>
      <p:sp>
        <p:nvSpPr>
          <p:cNvPr id="83" name="Content Placeholder 2"/>
          <p:cNvSpPr txBox="1">
            <a:spLocks/>
          </p:cNvSpPr>
          <p:nvPr/>
        </p:nvSpPr>
        <p:spPr>
          <a:xfrm>
            <a:off x="910413" y="811540"/>
            <a:ext cx="10837891"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GB" sz="1400" dirty="0" smtClean="0">
                <a:solidFill>
                  <a:prstClr val="black">
                    <a:lumMod val="95000"/>
                    <a:lumOff val="5000"/>
                  </a:prstClr>
                </a:solidFill>
                <a:latin typeface="LM Mono Prop Light 10" panose="00000500000000000000" pitchFamily="50" charset="0"/>
              </a:rPr>
              <a:t>Important to recognize the three-dimensional nature of the scaling law.</a:t>
            </a:r>
            <a:endParaRPr lang="en-US" sz="1400" dirty="0">
              <a:solidFill>
                <a:prstClr val="black">
                  <a:lumMod val="95000"/>
                  <a:lumOff val="5000"/>
                </a:prstClr>
              </a:solidFill>
              <a:latin typeface="LM Mono Prop Light 10" panose="00000500000000000000" pitchFamily="50" charset="0"/>
            </a:endParaRPr>
          </a:p>
          <a:p>
            <a:pPr algn="just" defTabSz="257169">
              <a:buClrTx/>
              <a:buSzTx/>
            </a:pPr>
            <a:endParaRPr lang="en-GB" sz="1400" dirty="0" smtClean="0">
              <a:solidFill>
                <a:prstClr val="black">
                  <a:lumMod val="95000"/>
                  <a:lumOff val="5000"/>
                </a:prstClr>
              </a:solidFill>
              <a:latin typeface="LM Mono Prop Light 10" panose="00000500000000000000" pitchFamily="50" charset="0"/>
            </a:endParaRPr>
          </a:p>
          <a:p>
            <a:pPr algn="just" defTabSz="257169">
              <a:buClrTx/>
              <a:buSzTx/>
            </a:pPr>
            <a:endParaRPr lang="en-US" sz="1400" dirty="0" smtClean="0">
              <a:solidFill>
                <a:prstClr val="black">
                  <a:lumMod val="95000"/>
                  <a:lumOff val="5000"/>
                </a:prstClr>
              </a:solidFill>
              <a:latin typeface="LM Mono Prop Light 10" panose="00000500000000000000" pitchFamily="50" charset="0"/>
            </a:endParaRPr>
          </a:p>
        </p:txBody>
      </p:sp>
      <p:pic>
        <p:nvPicPr>
          <p:cNvPr id="10" name="Picture 9">
            <a:extLst>
              <a:ext uri="{FF2B5EF4-FFF2-40B4-BE49-F238E27FC236}">
                <a16:creationId xmlns:a16="http://schemas.microsoft.com/office/drawing/2014/main" id="{9AAC7095-632D-A342-9159-9F2FA91AFD8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059506" y="3915465"/>
            <a:ext cx="2541717" cy="1693800"/>
          </a:xfrm>
          <a:prstGeom prst="rect">
            <a:avLst/>
          </a:prstGeom>
        </p:spPr>
      </p:pic>
      <p:pic>
        <p:nvPicPr>
          <p:cNvPr id="11" name="Picture 10">
            <a:extLst>
              <a:ext uri="{FF2B5EF4-FFF2-40B4-BE49-F238E27FC236}">
                <a16:creationId xmlns:a16="http://schemas.microsoft.com/office/drawing/2014/main" id="{7D2A9B49-97D7-EF40-A1EB-4083E8B8E4D4}"/>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564503" y="3522074"/>
            <a:ext cx="2395707" cy="2291811"/>
          </a:xfrm>
          <a:prstGeom prst="rect">
            <a:avLst/>
          </a:prstGeom>
        </p:spPr>
      </p:pic>
      <p:sp>
        <p:nvSpPr>
          <p:cNvPr id="15" name="Content Placeholder 2"/>
          <p:cNvSpPr txBox="1">
            <a:spLocks/>
          </p:cNvSpPr>
          <p:nvPr/>
        </p:nvSpPr>
        <p:spPr>
          <a:xfrm>
            <a:off x="1269712" y="1097807"/>
            <a:ext cx="9993745" cy="4928661"/>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GB" sz="1400" i="1" dirty="0" smtClean="0">
                <a:solidFill>
                  <a:prstClr val="black">
                    <a:lumMod val="95000"/>
                    <a:lumOff val="5000"/>
                  </a:prstClr>
                </a:solidFill>
                <a:latin typeface="LM Mono Prop Light 10" panose="00000500000000000000" pitchFamily="50" charset="0"/>
              </a:rPr>
              <a:t>It has been proven that for (1) the scaling law can be used under more complex loading conditions.</a:t>
            </a:r>
          </a:p>
          <a:p>
            <a:pPr algn="ctr" defTabSz="257169">
              <a:buClrTx/>
              <a:buSzTx/>
            </a:pPr>
            <a:r>
              <a:rPr lang="en-US" sz="1400" i="1" u="sng" dirty="0" smtClean="0">
                <a:solidFill>
                  <a:srgbClr val="002060"/>
                </a:solidFill>
                <a:latin typeface="LM Mono Prop Light 10" panose="00000500000000000000" pitchFamily="50" charset="0"/>
              </a:rPr>
              <a:t>Focus on transverse loads, those usually of largest magnitude on accelerator magnets</a:t>
            </a:r>
            <a:endParaRPr lang="en-GB" sz="1400" i="1" u="sng" dirty="0" smtClean="0">
              <a:solidFill>
                <a:srgbClr val="002060"/>
              </a:solidFill>
              <a:latin typeface="LM Mono Prop Light 10" panose="00000500000000000000" pitchFamily="50" charset="0"/>
            </a:endParaRPr>
          </a:p>
          <a:p>
            <a:pPr algn="ctr" defTabSz="257169">
              <a:buClrTx/>
              <a:buSzTx/>
            </a:pPr>
            <a:endParaRPr lang="en-US" sz="300" i="1" dirty="0">
              <a:solidFill>
                <a:prstClr val="black">
                  <a:lumMod val="95000"/>
                  <a:lumOff val="5000"/>
                </a:prstClr>
              </a:solidFill>
              <a:latin typeface="LM Mono Prop Light 10" panose="00000500000000000000" pitchFamily="50" charset="0"/>
            </a:endParaRPr>
          </a:p>
          <a:p>
            <a:pPr algn="ctr" defTabSz="257169">
              <a:buClrTx/>
              <a:buSzTx/>
            </a:pPr>
            <a:r>
              <a:rPr lang="en-US" sz="1400" i="1" dirty="0" smtClean="0">
                <a:solidFill>
                  <a:prstClr val="black">
                    <a:lumMod val="95000"/>
                    <a:lumOff val="5000"/>
                  </a:prstClr>
                </a:solidFill>
                <a:latin typeface="LM Mono Prop Light 10" panose="00000500000000000000" pitchFamily="50" charset="0"/>
              </a:rPr>
              <a:t>Studies employ Finite Element models to extract the strain tensor. Validated in:</a:t>
            </a:r>
            <a:endParaRPr lang="en-GB" sz="1400" i="1" dirty="0" smtClean="0">
              <a:solidFill>
                <a:prstClr val="black">
                  <a:lumMod val="95000"/>
                  <a:lumOff val="5000"/>
                </a:prstClr>
              </a:solidFill>
              <a:latin typeface="LM Mono Prop Light 10" panose="00000500000000000000" pitchFamily="50" charset="0"/>
            </a:endParaRPr>
          </a:p>
          <a:p>
            <a:pPr algn="ctr" defTabSz="257169">
              <a:buClrTx/>
              <a:buSzTx/>
            </a:pPr>
            <a:endParaRPr lang="en-US" sz="600" i="1" dirty="0">
              <a:solidFill>
                <a:prstClr val="black">
                  <a:lumMod val="95000"/>
                  <a:lumOff val="5000"/>
                </a:prstClr>
              </a:solidFill>
              <a:latin typeface="LM Mono Prop Light 10" panose="00000500000000000000" pitchFamily="50" charset="0"/>
            </a:endParaRPr>
          </a:p>
        </p:txBody>
      </p:sp>
      <p:pic>
        <p:nvPicPr>
          <p:cNvPr id="3" name="Picture 2"/>
          <p:cNvPicPr>
            <a:picLocks noChangeAspect="1"/>
          </p:cNvPicPr>
          <p:nvPr/>
        </p:nvPicPr>
        <p:blipFill>
          <a:blip r:embed="rId5">
            <a:clrChange>
              <a:clrFrom>
                <a:srgbClr val="FFFFFF"/>
              </a:clrFrom>
              <a:clrTo>
                <a:srgbClr val="FFFFFF">
                  <a:alpha val="0"/>
                </a:srgbClr>
              </a:clrTo>
            </a:clrChange>
          </a:blip>
          <a:stretch>
            <a:fillRect/>
          </a:stretch>
        </p:blipFill>
        <p:spPr>
          <a:xfrm>
            <a:off x="4059730" y="2546324"/>
            <a:ext cx="1905764" cy="1369141"/>
          </a:xfrm>
          <a:prstGeom prst="rect">
            <a:avLst/>
          </a:prstGeom>
        </p:spPr>
      </p:pic>
      <p:pic>
        <p:nvPicPr>
          <p:cNvPr id="5" name="Picture 4"/>
          <p:cNvPicPr>
            <a:picLocks noChangeAspect="1"/>
          </p:cNvPicPr>
          <p:nvPr/>
        </p:nvPicPr>
        <p:blipFill>
          <a:blip r:embed="rId6"/>
          <a:stretch>
            <a:fillRect/>
          </a:stretch>
        </p:blipFill>
        <p:spPr>
          <a:xfrm>
            <a:off x="4164468" y="4099961"/>
            <a:ext cx="1566925" cy="1688901"/>
          </a:xfrm>
          <a:prstGeom prst="rect">
            <a:avLst/>
          </a:prstGeom>
        </p:spPr>
      </p:pic>
      <p:pic>
        <p:nvPicPr>
          <p:cNvPr id="6" name="Picture 5"/>
          <p:cNvPicPr>
            <a:picLocks noChangeAspect="1"/>
          </p:cNvPicPr>
          <p:nvPr/>
        </p:nvPicPr>
        <p:blipFill>
          <a:blip r:embed="rId7"/>
          <a:stretch>
            <a:fillRect/>
          </a:stretch>
        </p:blipFill>
        <p:spPr>
          <a:xfrm>
            <a:off x="784865" y="3928843"/>
            <a:ext cx="2841500" cy="1821823"/>
          </a:xfrm>
          <a:prstGeom prst="rect">
            <a:avLst/>
          </a:prstGeom>
        </p:spPr>
      </p:pic>
      <p:sp>
        <p:nvSpPr>
          <p:cNvPr id="22" name="Content Placeholder 2"/>
          <p:cNvSpPr txBox="1">
            <a:spLocks/>
          </p:cNvSpPr>
          <p:nvPr/>
        </p:nvSpPr>
        <p:spPr>
          <a:xfrm>
            <a:off x="6380918" y="2179444"/>
            <a:ext cx="5211146" cy="4044280"/>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ctr" defTabSz="257169">
              <a:buClrTx/>
              <a:buSzTx/>
              <a:buFontTx/>
              <a:buChar char="-"/>
            </a:pPr>
            <a:r>
              <a:rPr lang="en-US" sz="1400" i="1" u="sng" dirty="0">
                <a:solidFill>
                  <a:prstClr val="black">
                    <a:lumMod val="95000"/>
                    <a:lumOff val="5000"/>
                  </a:prstClr>
                </a:solidFill>
                <a:latin typeface="LM Mono Prop Light 10" panose="00000500000000000000" pitchFamily="50" charset="0"/>
              </a:rPr>
              <a:t>T</a:t>
            </a:r>
            <a:r>
              <a:rPr lang="en-US" sz="1400" i="1" u="sng" dirty="0" smtClean="0">
                <a:solidFill>
                  <a:prstClr val="black">
                    <a:lumMod val="95000"/>
                    <a:lumOff val="5000"/>
                  </a:prstClr>
                </a:solidFill>
                <a:latin typeface="LM Mono Prop Light 10" panose="00000500000000000000" pitchFamily="50" charset="0"/>
              </a:rPr>
              <a:t>ransversally loaded cable stacks (</a:t>
            </a:r>
            <a:r>
              <a:rPr lang="en-US" sz="1400" b="1" i="1" u="sng" dirty="0" smtClean="0">
                <a:solidFill>
                  <a:prstClr val="black">
                    <a:lumMod val="95000"/>
                    <a:lumOff val="5000"/>
                  </a:prstClr>
                </a:solidFill>
                <a:latin typeface="LM Mono Prop Light 10" panose="00000500000000000000" pitchFamily="50" charset="0"/>
              </a:rPr>
              <a:t>macro-scale model</a:t>
            </a:r>
            <a:r>
              <a:rPr lang="en-US" sz="1400" i="1" u="sng" dirty="0" smtClean="0">
                <a:solidFill>
                  <a:prstClr val="black">
                    <a:lumMod val="95000"/>
                    <a:lumOff val="5000"/>
                  </a:prstClr>
                </a:solidFill>
                <a:latin typeface="LM Mono Prop Light 10" panose="00000500000000000000" pitchFamily="50" charset="0"/>
              </a:rPr>
              <a:t>)</a:t>
            </a:r>
          </a:p>
          <a:p>
            <a:pPr algn="ctr" defTabSz="257169">
              <a:buClrTx/>
              <a:buSzTx/>
            </a:pPr>
            <a:endParaRPr lang="en-US" sz="800" b="1" i="1" dirty="0" smtClean="0">
              <a:solidFill>
                <a:prstClr val="black">
                  <a:lumMod val="95000"/>
                  <a:lumOff val="5000"/>
                </a:prstClr>
              </a:solidFill>
              <a:latin typeface="LM Mono Prop Light 10" panose="00000500000000000000" pitchFamily="50" charset="0"/>
            </a:endParaRPr>
          </a:p>
          <a:p>
            <a:pPr algn="ctr" defTabSz="257169">
              <a:buClrTx/>
              <a:buSzTx/>
            </a:pPr>
            <a:r>
              <a:rPr lang="en-GB" sz="1200" dirty="0">
                <a:solidFill>
                  <a:prstClr val="black">
                    <a:lumMod val="95000"/>
                    <a:lumOff val="5000"/>
                  </a:prstClr>
                </a:solidFill>
                <a:latin typeface="LM Mono Prop Light 10" panose="00000500000000000000" pitchFamily="50" charset="0"/>
              </a:rPr>
              <a:t>[34] – [35</a:t>
            </a:r>
            <a:r>
              <a:rPr lang="en-GB" sz="1200" dirty="0" smtClean="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G. Vallone et al.</a:t>
            </a:r>
            <a:r>
              <a:rPr lang="en-US" sz="1200" b="1" i="1" dirty="0" smtClean="0">
                <a:solidFill>
                  <a:prstClr val="black">
                    <a:lumMod val="95000"/>
                    <a:lumOff val="5000"/>
                  </a:prstClr>
                </a:solidFill>
                <a:latin typeface="LM Mono Prop Light 10" panose="00000500000000000000" pitchFamily="50" charset="0"/>
              </a:rPr>
              <a:t> </a:t>
            </a:r>
          </a:p>
          <a:p>
            <a:pPr algn="ctr" defTabSz="257169">
              <a:buClrTx/>
              <a:buSzTx/>
            </a:pPr>
            <a:endParaRPr lang="en-US" sz="1200" b="1" i="1" dirty="0" smtClean="0">
              <a:solidFill>
                <a:prstClr val="black">
                  <a:lumMod val="95000"/>
                  <a:lumOff val="5000"/>
                </a:prstClr>
              </a:solidFill>
              <a:latin typeface="LM Mono Prop Light 10" panose="00000500000000000000" pitchFamily="50" charset="0"/>
            </a:endParaRPr>
          </a:p>
          <a:p>
            <a:pPr algn="ctr" defTabSz="257169">
              <a:buClrTx/>
              <a:buSzTx/>
            </a:pPr>
            <a:r>
              <a:rPr lang="en-GB" sz="1400" dirty="0">
                <a:solidFill>
                  <a:prstClr val="black">
                    <a:lumMod val="95000"/>
                    <a:lumOff val="5000"/>
                  </a:prstClr>
                </a:solidFill>
                <a:latin typeface="LM Mono Prop Light 10" panose="00000500000000000000" pitchFamily="50" charset="0"/>
              </a:rPr>
              <a:t>I</a:t>
            </a:r>
            <a:r>
              <a:rPr lang="en-GB" sz="1400" dirty="0" smtClean="0">
                <a:solidFill>
                  <a:prstClr val="black">
                    <a:lumMod val="95000"/>
                    <a:lumOff val="5000"/>
                  </a:prstClr>
                </a:solidFill>
                <a:latin typeface="LM Mono Prop Light 10" panose="00000500000000000000" pitchFamily="50" charset="0"/>
              </a:rPr>
              <a:t>t </a:t>
            </a:r>
            <a:r>
              <a:rPr lang="en-GB" sz="1400" dirty="0">
                <a:solidFill>
                  <a:prstClr val="black">
                    <a:lumMod val="95000"/>
                    <a:lumOff val="5000"/>
                  </a:prstClr>
                </a:solidFill>
                <a:latin typeface="LM Mono Prop Light 10" panose="00000500000000000000" pitchFamily="50" charset="0"/>
              </a:rPr>
              <a:t>can be applied to a 2D magnet cross-section </a:t>
            </a:r>
            <a:r>
              <a:rPr lang="en-GB" sz="1400" dirty="0" smtClean="0">
                <a:solidFill>
                  <a:prstClr val="black">
                    <a:lumMod val="95000"/>
                    <a:lumOff val="5000"/>
                  </a:prstClr>
                </a:solidFill>
                <a:latin typeface="LM Mono Prop Light 10" panose="00000500000000000000" pitchFamily="50" charset="0"/>
              </a:rPr>
              <a:t>(already published).</a:t>
            </a:r>
          </a:p>
          <a:p>
            <a:pPr algn="just" fontAlgn="base">
              <a:spcBef>
                <a:spcPct val="0"/>
              </a:spcBef>
              <a:spcAft>
                <a:spcPct val="0"/>
              </a:spcAft>
              <a:buClrTx/>
              <a:buSzTx/>
            </a:pPr>
            <a:endParaRPr lang="en-US" sz="1400" i="1" dirty="0">
              <a:solidFill>
                <a:prstClr val="black">
                  <a:lumMod val="95000"/>
                  <a:lumOff val="5000"/>
                </a:prstClr>
              </a:solidFill>
              <a:latin typeface="LM Mono Prop Light 10" panose="00000500000000000000" pitchFamily="50" charset="0"/>
            </a:endParaRPr>
          </a:p>
        </p:txBody>
      </p:sp>
      <p:sp>
        <p:nvSpPr>
          <p:cNvPr id="26" name="Rectangle 25"/>
          <p:cNvSpPr/>
          <p:nvPr/>
        </p:nvSpPr>
        <p:spPr>
          <a:xfrm>
            <a:off x="8360574" y="5700453"/>
            <a:ext cx="2368386"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Vallone, Ferracin, Bordini et al.</a:t>
            </a:r>
            <a:endParaRPr lang="en-US" sz="900" dirty="0">
              <a:solidFill>
                <a:prstClr val="black">
                  <a:lumMod val="95000"/>
                  <a:lumOff val="5000"/>
                </a:prstClr>
              </a:solidFill>
              <a:latin typeface="LM Mono Prop Light 10" panose="00000500000000000000" pitchFamily="50" charset="0"/>
            </a:endParaRPr>
          </a:p>
        </p:txBody>
      </p:sp>
      <p:sp>
        <p:nvSpPr>
          <p:cNvPr id="27" name="Rectangle 26"/>
          <p:cNvSpPr/>
          <p:nvPr/>
        </p:nvSpPr>
        <p:spPr>
          <a:xfrm>
            <a:off x="1600636" y="5713272"/>
            <a:ext cx="1640403" cy="230832"/>
          </a:xfrm>
          <a:prstGeom prst="rect">
            <a:avLst/>
          </a:prstGeom>
        </p:spPr>
        <p:txBody>
          <a:bodyPr wrap="square">
            <a:spAutoFit/>
          </a:bodyPr>
          <a:lstStyle/>
          <a:p>
            <a:pPr fontAlgn="auto">
              <a:spcBef>
                <a:spcPts val="0"/>
              </a:spcBef>
              <a:spcAft>
                <a:spcPts val="0"/>
              </a:spcAft>
              <a:defRPr/>
            </a:pPr>
            <a:r>
              <a:rPr lang="en-US" sz="900" dirty="0">
                <a:solidFill>
                  <a:prstClr val="black">
                    <a:lumMod val="95000"/>
                    <a:lumOff val="5000"/>
                  </a:prstClr>
                </a:solidFill>
                <a:latin typeface="LM Mono Prop Light 10" panose="00000500000000000000" pitchFamily="50" charset="0"/>
              </a:rPr>
              <a:t>Cattabiani, Baffari et al.</a:t>
            </a:r>
          </a:p>
        </p:txBody>
      </p:sp>
      <p:sp>
        <p:nvSpPr>
          <p:cNvPr id="28" name="Rectangle 27"/>
          <p:cNvSpPr/>
          <p:nvPr/>
        </p:nvSpPr>
        <p:spPr>
          <a:xfrm>
            <a:off x="4264988" y="3843907"/>
            <a:ext cx="1640403" cy="230832"/>
          </a:xfrm>
          <a:prstGeom prst="rect">
            <a:avLst/>
          </a:prstGeom>
        </p:spPr>
        <p:txBody>
          <a:bodyPr wrap="square">
            <a:spAutoFit/>
          </a:bodyPr>
          <a:lstStyle/>
          <a:p>
            <a:pPr fontAlgn="auto">
              <a:spcBef>
                <a:spcPts val="0"/>
              </a:spcBef>
              <a:spcAft>
                <a:spcPts val="0"/>
              </a:spcAft>
              <a:defRPr/>
            </a:pPr>
            <a:r>
              <a:rPr lang="en-US" sz="900" dirty="0">
                <a:solidFill>
                  <a:prstClr val="black">
                    <a:lumMod val="95000"/>
                    <a:lumOff val="5000"/>
                  </a:prstClr>
                </a:solidFill>
                <a:latin typeface="LM Mono Prop Light 10" panose="00000500000000000000" pitchFamily="50" charset="0"/>
              </a:rPr>
              <a:t>Cattabiani, Baffari et al.</a:t>
            </a:r>
          </a:p>
        </p:txBody>
      </p:sp>
      <p:sp>
        <p:nvSpPr>
          <p:cNvPr id="29" name="Rectangle 28"/>
          <p:cNvSpPr/>
          <p:nvPr/>
        </p:nvSpPr>
        <p:spPr>
          <a:xfrm>
            <a:off x="4342536" y="5744751"/>
            <a:ext cx="1397864"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Bagni, </a:t>
            </a:r>
            <a:r>
              <a:rPr lang="en-US" sz="900" dirty="0" err="1" smtClean="0">
                <a:solidFill>
                  <a:prstClr val="black">
                    <a:lumMod val="95000"/>
                    <a:lumOff val="5000"/>
                  </a:prstClr>
                </a:solidFill>
                <a:latin typeface="LM Mono Prop Light 10" panose="00000500000000000000" pitchFamily="50" charset="0"/>
              </a:rPr>
              <a:t>Calzolaio</a:t>
            </a:r>
            <a:r>
              <a:rPr lang="en-US" sz="900" dirty="0" smtClean="0">
                <a:solidFill>
                  <a:prstClr val="black">
                    <a:lumMod val="95000"/>
                    <a:lumOff val="5000"/>
                  </a:prstClr>
                </a:solidFill>
                <a:latin typeface="LM Mono Prop Light 10" panose="00000500000000000000" pitchFamily="50" charset="0"/>
              </a:rPr>
              <a:t> et al.</a:t>
            </a:r>
            <a:endParaRPr lang="en-US" sz="900"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22657228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Methodology</a:t>
            </a:r>
            <a:endParaRPr lang="en-US" sz="2800" b="1" dirty="0"/>
          </a:p>
        </p:txBody>
      </p:sp>
      <p:sp>
        <p:nvSpPr>
          <p:cNvPr id="83" name="Content Placeholder 2"/>
          <p:cNvSpPr txBox="1">
            <a:spLocks/>
          </p:cNvSpPr>
          <p:nvPr/>
        </p:nvSpPr>
        <p:spPr>
          <a:xfrm>
            <a:off x="859613" y="965201"/>
            <a:ext cx="6192351" cy="4775200"/>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The following fitting parameters are needed to feed the scaling law:</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Non-strain related: </a:t>
            </a:r>
            <a:r>
              <a:rPr lang="en-US" sz="1400" dirty="0" smtClean="0">
                <a:solidFill>
                  <a:prstClr val="black">
                    <a:lumMod val="95000"/>
                    <a:lumOff val="5000"/>
                  </a:prstClr>
                </a:solidFill>
                <a:latin typeface="LM Mono Prop Light 10" panose="00000500000000000000" pitchFamily="50" charset="0"/>
              </a:rPr>
              <a:t>𝐶</a:t>
            </a:r>
            <a:r>
              <a:rPr lang="en-US" sz="1400" baseline="-25000" dirty="0" smtClean="0">
                <a:solidFill>
                  <a:prstClr val="black">
                    <a:lumMod val="95000"/>
                    <a:lumOff val="5000"/>
                  </a:prstClr>
                </a:solidFill>
                <a:latin typeface="LM Mono Prop Light 10" panose="00000500000000000000" pitchFamily="50" charset="0"/>
              </a:rPr>
              <a:t>0</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𝐵</a:t>
            </a:r>
            <a:r>
              <a:rPr lang="en-US" sz="1400" baseline="-25000" dirty="0" smtClean="0">
                <a:solidFill>
                  <a:prstClr val="black">
                    <a:lumMod val="95000"/>
                    <a:lumOff val="5000"/>
                  </a:prstClr>
                </a:solidFill>
                <a:latin typeface="LM Mono Prop Light 10" panose="00000500000000000000" pitchFamily="50" charset="0"/>
              </a:rPr>
              <a:t>𝑐</a:t>
            </a:r>
            <a:r>
              <a:rPr lang="en-US" sz="1400" baseline="-25000" dirty="0">
                <a:solidFill>
                  <a:prstClr val="black">
                    <a:lumMod val="95000"/>
                    <a:lumOff val="5000"/>
                  </a:prstClr>
                </a:solidFill>
                <a:latin typeface="LM Mono Prop Light 10" panose="00000500000000000000" pitchFamily="50" charset="0"/>
              </a:rPr>
              <a:t>2 </a:t>
            </a:r>
            <a:r>
              <a:rPr lang="en-US" sz="1400" dirty="0">
                <a:solidFill>
                  <a:prstClr val="black">
                    <a:lumMod val="95000"/>
                    <a:lumOff val="5000"/>
                  </a:prstClr>
                </a:solidFill>
                <a:latin typeface="LM Mono Prop Light 10" panose="00000500000000000000" pitchFamily="50" charset="0"/>
              </a:rPr>
              <a:t>(0,0), </a:t>
            </a:r>
            <a:r>
              <a:rPr lang="en-US" sz="1400" dirty="0" smtClean="0">
                <a:solidFill>
                  <a:prstClr val="black">
                    <a:lumMod val="95000"/>
                    <a:lumOff val="5000"/>
                  </a:prstClr>
                </a:solidFill>
                <a:latin typeface="LM Mono Prop Light 10" panose="00000500000000000000" pitchFamily="50" charset="0"/>
              </a:rPr>
              <a:t>𝑇</a:t>
            </a:r>
            <a:r>
              <a:rPr lang="en-US" sz="1400" baseline="-25000" dirty="0" smtClean="0">
                <a:solidFill>
                  <a:prstClr val="black">
                    <a:lumMod val="95000"/>
                    <a:lumOff val="5000"/>
                  </a:prstClr>
                </a:solidFill>
                <a:latin typeface="LM Mono Prop Light 10" panose="00000500000000000000" pitchFamily="50" charset="0"/>
              </a:rPr>
              <a:t>𝑐</a:t>
            </a:r>
            <a:r>
              <a:rPr lang="en-US" sz="1400" dirty="0" smtClean="0">
                <a:solidFill>
                  <a:prstClr val="black">
                    <a:lumMod val="95000"/>
                    <a:lumOff val="5000"/>
                  </a:prstClr>
                </a:solidFill>
                <a:latin typeface="LM Mono Prop Light 10" panose="00000500000000000000" pitchFamily="50" charset="0"/>
              </a:rPr>
              <a:t> </a:t>
            </a:r>
            <a:r>
              <a:rPr lang="en-US" sz="1400" dirty="0">
                <a:solidFill>
                  <a:prstClr val="black">
                    <a:lumMod val="95000"/>
                    <a:lumOff val="5000"/>
                  </a:prstClr>
                </a:solidFill>
                <a:latin typeface="LM Mono Prop Light 10" panose="00000500000000000000" pitchFamily="50" charset="0"/>
              </a:rPr>
              <a:t>(0)</a:t>
            </a:r>
          </a:p>
          <a:p>
            <a:pPr marL="1190983" lvl="1" indent="-285750" algn="just" defTabSz="257169">
              <a:buClrTx/>
              <a:buSzTx/>
              <a:buFont typeface="Wingdings" panose="05000000000000000000" pitchFamily="2" charset="2"/>
              <a:buChar char="§"/>
            </a:pPr>
            <a:r>
              <a:rPr lang="en-US" sz="1400" dirty="0">
                <a:solidFill>
                  <a:prstClr val="black">
                    <a:lumMod val="95000"/>
                    <a:lumOff val="5000"/>
                  </a:prstClr>
                </a:solidFill>
                <a:latin typeface="LM Mono Prop Light 10" panose="00000500000000000000" pitchFamily="50" charset="0"/>
              </a:rPr>
              <a:t>Strain related: </a:t>
            </a:r>
            <a:r>
              <a:rPr lang="en-US" sz="1400" dirty="0" smtClean="0">
                <a:solidFill>
                  <a:prstClr val="black">
                    <a:lumMod val="95000"/>
                    <a:lumOff val="5000"/>
                  </a:prstClr>
                </a:solidFill>
                <a:latin typeface="LM Mono Prop Light 10" panose="00000500000000000000" pitchFamily="50" charset="0"/>
              </a:rPr>
              <a:t>𝐶</a:t>
            </a:r>
            <a:r>
              <a:rPr lang="en-US" sz="1400" baseline="-25000" dirty="0" smtClean="0">
                <a:solidFill>
                  <a:prstClr val="black">
                    <a:lumMod val="95000"/>
                    <a:lumOff val="5000"/>
                  </a:prstClr>
                </a:solidFill>
                <a:latin typeface="LM Mono Prop Light 10" panose="00000500000000000000" pitchFamily="50" charset="0"/>
              </a:rPr>
              <a:t>1</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𝜀</a:t>
            </a:r>
            <a:r>
              <a:rPr lang="en-US" sz="1400" baseline="-25000" dirty="0" smtClean="0">
                <a:solidFill>
                  <a:prstClr val="black">
                    <a:lumMod val="95000"/>
                    <a:lumOff val="5000"/>
                  </a:prstClr>
                </a:solidFill>
                <a:latin typeface="LM Mono Prop Light 10" panose="00000500000000000000" pitchFamily="50" charset="0"/>
              </a:rPr>
              <a:t>𝑙</a:t>
            </a:r>
            <a:r>
              <a:rPr lang="en-US" sz="1400" baseline="-25000" dirty="0">
                <a:solidFill>
                  <a:prstClr val="black">
                    <a:lumMod val="95000"/>
                    <a:lumOff val="5000"/>
                  </a:prstClr>
                </a:solidFill>
                <a:latin typeface="LM Mono Prop Light 10" panose="00000500000000000000" pitchFamily="50" charset="0"/>
              </a:rPr>
              <a:t>0</a:t>
            </a:r>
          </a:p>
          <a:p>
            <a:pPr marL="285750" indent="-285750" algn="just" defTabSz="257169">
              <a:buClrTx/>
              <a:buSzTx/>
              <a:buFont typeface="Wingdings" panose="05000000000000000000" pitchFamily="2" charset="2"/>
              <a:buChar char="§"/>
            </a:pPr>
            <a:endParaRPr lang="en-US" sz="1400" dirty="0" smtClean="0">
              <a:solidFill>
                <a:prstClr val="black">
                  <a:lumMod val="95000"/>
                  <a:lumOff val="5000"/>
                </a:prstClr>
              </a:solidFill>
              <a:latin typeface="LM Mono Prop Light 10" panose="00000500000000000000" pitchFamily="50" charset="0"/>
            </a:endParaRPr>
          </a:p>
          <a:p>
            <a:pPr algn="ctr" defTabSz="257169">
              <a:buClrTx/>
              <a:buSzTx/>
            </a:pPr>
            <a:r>
              <a:rPr lang="en-US" sz="1400" dirty="0" smtClean="0">
                <a:solidFill>
                  <a:srgbClr val="C00000"/>
                </a:solidFill>
                <a:latin typeface="LM Mono Prop Light 10" panose="00000500000000000000" pitchFamily="50" charset="0"/>
              </a:rPr>
              <a:t>Requirement: Characterization of the desired strand using a standard WASP measurement.</a:t>
            </a:r>
          </a:p>
          <a:p>
            <a:pPr marL="285750" indent="-285750" algn="just" defTabSz="257169">
              <a:buClrTx/>
              <a:buSzTx/>
              <a:buFont typeface="Wingdings" panose="05000000000000000000" pitchFamily="2" charset="2"/>
              <a:buChar char="§"/>
            </a:pPr>
            <a:endParaRPr lang="en-US" sz="8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b="1" dirty="0" smtClean="0">
                <a:solidFill>
                  <a:prstClr val="black">
                    <a:lumMod val="95000"/>
                    <a:lumOff val="5000"/>
                  </a:prstClr>
                </a:solidFill>
                <a:latin typeface="LM Mono Prop Light 10" panose="00000500000000000000" pitchFamily="50" charset="0"/>
              </a:rPr>
              <a:t>Recall:</a:t>
            </a:r>
            <a:r>
              <a:rPr lang="en-US" sz="1400" dirty="0" smtClean="0">
                <a:solidFill>
                  <a:prstClr val="black">
                    <a:lumMod val="95000"/>
                    <a:lumOff val="5000"/>
                  </a:prstClr>
                </a:solidFill>
                <a:latin typeface="LM Mono Prop Light 10" panose="00000500000000000000" pitchFamily="50" charset="0"/>
              </a:rPr>
              <a:t> This approach is valid when the mechanism governing the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change is a modification on the strain state of the superconducting phase:</a:t>
            </a:r>
          </a:p>
          <a:p>
            <a:pPr marL="1190983" lvl="1"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Elastic (recovered when the load is removed)</a:t>
            </a:r>
          </a:p>
          <a:p>
            <a:pPr marL="1190983" lvl="1"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Plastic (mainly coming from matrix plasticization)</a:t>
            </a:r>
          </a:p>
          <a:p>
            <a:pPr marL="285750" indent="-285750" algn="just" defTabSz="257169">
              <a:buClrTx/>
              <a:buSzTx/>
              <a:buFont typeface="Wingdings" panose="05000000000000000000" pitchFamily="2" charset="2"/>
              <a:buChar char="§"/>
            </a:pPr>
            <a:endParaRPr lang="en-US" sz="8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8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A failure criteria is needed (separately) to deal with the brittle fracture of the Nb</a:t>
            </a:r>
            <a:r>
              <a:rPr lang="en-US" sz="1400" baseline="-25000" dirty="0" smtClean="0">
                <a:solidFill>
                  <a:prstClr val="black">
                    <a:lumMod val="95000"/>
                    <a:lumOff val="5000"/>
                  </a:prstClr>
                </a:solidFill>
                <a:latin typeface="LM Mono Prop Light 10" panose="00000500000000000000" pitchFamily="50" charset="0"/>
              </a:rPr>
              <a:t>3</a:t>
            </a:r>
            <a:r>
              <a:rPr lang="en-US" sz="1400" dirty="0" smtClean="0">
                <a:solidFill>
                  <a:prstClr val="black">
                    <a:lumMod val="95000"/>
                    <a:lumOff val="5000"/>
                  </a:prstClr>
                </a:solidFill>
                <a:latin typeface="LM Mono Prop Light 10" panose="00000500000000000000" pitchFamily="50" charset="0"/>
              </a:rPr>
              <a:t>Sn phase. </a:t>
            </a:r>
          </a:p>
          <a:p>
            <a:pPr marL="1190983" lvl="1" indent="-285750" algn="just" defTabSz="257169">
              <a:buClrTx/>
              <a:buSzTx/>
              <a:buFont typeface="Wingdings" panose="05000000000000000000" pitchFamily="2" charset="2"/>
              <a:buChar char="§"/>
            </a:pPr>
            <a:r>
              <a:rPr lang="en-US" sz="1400" dirty="0" smtClean="0">
                <a:solidFill>
                  <a:prstClr val="black">
                    <a:lumMod val="95000"/>
                    <a:lumOff val="5000"/>
                  </a:prstClr>
                </a:solidFill>
                <a:latin typeface="LM Mono Prop Light 10" panose="00000500000000000000" pitchFamily="50" charset="0"/>
              </a:rPr>
              <a:t>Proposal from Vallone et al. in </a:t>
            </a:r>
            <a:r>
              <a:rPr lang="en-US" sz="1400" dirty="0">
                <a:solidFill>
                  <a:prstClr val="black">
                    <a:lumMod val="95000"/>
                    <a:lumOff val="5000"/>
                  </a:prstClr>
                </a:solidFill>
                <a:latin typeface="LM Mono Prop Light 10" panose="00000500000000000000" pitchFamily="50" charset="0"/>
                <a:hlinkClick r:id="rId3"/>
              </a:rPr>
              <a:t>https://indico.cern.ch/event/1177999</a:t>
            </a:r>
            <a:r>
              <a:rPr lang="en-US" sz="1400" dirty="0" smtClean="0">
                <a:solidFill>
                  <a:prstClr val="black">
                    <a:lumMod val="95000"/>
                    <a:lumOff val="5000"/>
                  </a:prstClr>
                </a:solidFill>
                <a:latin typeface="LM Mono Prop Light 10" panose="00000500000000000000" pitchFamily="50" charset="0"/>
                <a:hlinkClick r:id="rId3"/>
              </a:rPr>
              <a:t>/</a:t>
            </a:r>
            <a:endParaRPr lang="en-US" sz="1400" dirty="0" smtClean="0">
              <a:solidFill>
                <a:prstClr val="black">
                  <a:lumMod val="95000"/>
                  <a:lumOff val="5000"/>
                </a:prstClr>
              </a:solidFill>
              <a:latin typeface="LM Mono Prop Light 10" panose="00000500000000000000" pitchFamily="50" charset="0"/>
            </a:endParaRPr>
          </a:p>
          <a:p>
            <a:pPr marL="1190983" lvl="1" indent="-285750" algn="just" defTabSz="257169">
              <a:buClrTx/>
              <a:buSzTx/>
              <a:buFont typeface="Wingdings" panose="05000000000000000000" pitchFamily="2" charset="2"/>
              <a:buChar char="§"/>
            </a:pPr>
            <a:r>
              <a:rPr lang="en-US" sz="1400" b="1" dirty="0" smtClean="0">
                <a:solidFill>
                  <a:prstClr val="black">
                    <a:lumMod val="95000"/>
                    <a:lumOff val="5000"/>
                  </a:prstClr>
                </a:solidFill>
                <a:latin typeface="LM Mono Prop Light 10" panose="00000500000000000000" pitchFamily="50" charset="0"/>
              </a:rPr>
              <a:t>Indications of clear differences depending on the test configuration (4-wall fully supported strand, 2-wall)</a:t>
            </a:r>
          </a:p>
          <a:p>
            <a:pPr marL="1190983" lvl="1" indent="-285750" algn="just" defTabSz="257169">
              <a:buClrTx/>
              <a:buSzTx/>
              <a:buFont typeface="Wingdings" panose="05000000000000000000" pitchFamily="2" charset="2"/>
              <a:buChar char="§"/>
            </a:pPr>
            <a:r>
              <a:rPr lang="en-US" sz="1400" smtClean="0">
                <a:solidFill>
                  <a:prstClr val="black">
                    <a:lumMod val="95000"/>
                    <a:lumOff val="5000"/>
                  </a:prstClr>
                </a:solidFill>
                <a:latin typeface="LM Mono Prop Light 10" panose="00000500000000000000" pitchFamily="50" charset="0"/>
              </a:rPr>
              <a:t>Not </a:t>
            </a:r>
            <a:r>
              <a:rPr lang="en-US" sz="1400" dirty="0" smtClean="0">
                <a:solidFill>
                  <a:prstClr val="black">
                    <a:lumMod val="95000"/>
                    <a:lumOff val="5000"/>
                  </a:prstClr>
                </a:solidFill>
                <a:latin typeface="LM Mono Prop Light 10" panose="00000500000000000000" pitchFamily="50" charset="0"/>
              </a:rPr>
              <a:t>covered in these slides! </a:t>
            </a:r>
            <a:endParaRPr lang="en-US" sz="1400" dirty="0">
              <a:solidFill>
                <a:prstClr val="black">
                  <a:lumMod val="95000"/>
                  <a:lumOff val="5000"/>
                </a:prstClr>
              </a:solidFill>
              <a:latin typeface="LM Mono Prop Light 10" panose="00000500000000000000" pitchFamily="50" charset="0"/>
            </a:endParaRPr>
          </a:p>
          <a:p>
            <a:pPr algn="ctr" defTabSz="257169">
              <a:buClrTx/>
              <a:buSzTx/>
            </a:pPr>
            <a:endParaRPr lang="en-US" sz="1400" dirty="0">
              <a:solidFill>
                <a:prstClr val="black">
                  <a:lumMod val="95000"/>
                  <a:lumOff val="5000"/>
                </a:prstClr>
              </a:solidFill>
              <a:latin typeface="LM Mono Prop Light 10" panose="00000500000000000000" pitchFamily="50" charset="0"/>
            </a:endParaRPr>
          </a:p>
        </p:txBody>
      </p:sp>
      <p:pic>
        <p:nvPicPr>
          <p:cNvPr id="2" name="Picture 1"/>
          <p:cNvPicPr>
            <a:picLocks noChangeAspect="1"/>
          </p:cNvPicPr>
          <p:nvPr/>
        </p:nvPicPr>
        <p:blipFill rotWithShape="1">
          <a:blip r:embed="rId4"/>
          <a:srcRect t="827"/>
          <a:stretch/>
        </p:blipFill>
        <p:spPr>
          <a:xfrm>
            <a:off x="8286801" y="1239520"/>
            <a:ext cx="3402493" cy="2763520"/>
          </a:xfrm>
          <a:prstGeom prst="rect">
            <a:avLst/>
          </a:prstGeom>
        </p:spPr>
      </p:pic>
      <p:sp>
        <p:nvSpPr>
          <p:cNvPr id="13" name="Rectangle 12"/>
          <p:cNvSpPr/>
          <p:nvPr/>
        </p:nvSpPr>
        <p:spPr>
          <a:xfrm>
            <a:off x="8686800" y="4023360"/>
            <a:ext cx="3088640"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Plot from </a:t>
            </a:r>
            <a:r>
              <a:rPr lang="fr-FR" sz="900" dirty="0" smtClean="0">
                <a:solidFill>
                  <a:prstClr val="black">
                    <a:lumMod val="95000"/>
                    <a:lumOff val="5000"/>
                  </a:prstClr>
                </a:solidFill>
                <a:latin typeface="LM Mono Prop Light 10" panose="00000500000000000000" pitchFamily="50" charset="0"/>
              </a:rPr>
              <a:t>N</a:t>
            </a:r>
            <a:r>
              <a:rPr lang="fr-FR" sz="900" dirty="0">
                <a:solidFill>
                  <a:prstClr val="black">
                    <a:lumMod val="95000"/>
                    <a:lumOff val="5000"/>
                  </a:prstClr>
                </a:solidFill>
                <a:latin typeface="LM Mono Prop Light 10" panose="00000500000000000000" pitchFamily="50" charset="0"/>
              </a:rPr>
              <a:t>. </a:t>
            </a:r>
            <a:r>
              <a:rPr lang="fr-FR" sz="900" dirty="0" err="1">
                <a:solidFill>
                  <a:prstClr val="black">
                    <a:lumMod val="95000"/>
                    <a:lumOff val="5000"/>
                  </a:prstClr>
                </a:solidFill>
                <a:latin typeface="LM Mono Prop Light 10" panose="00000500000000000000" pitchFamily="50" charset="0"/>
              </a:rPr>
              <a:t>Cheggour</a:t>
            </a:r>
            <a:r>
              <a:rPr lang="fr-FR" sz="900" dirty="0">
                <a:solidFill>
                  <a:prstClr val="black">
                    <a:lumMod val="95000"/>
                    <a:lumOff val="5000"/>
                  </a:prstClr>
                </a:solidFill>
                <a:latin typeface="LM Mono Prop Light 10" panose="00000500000000000000" pitchFamily="50" charset="0"/>
              </a:rPr>
              <a:t> et al. </a:t>
            </a:r>
            <a:r>
              <a:rPr lang="fr-FR" sz="900" dirty="0" smtClean="0">
                <a:solidFill>
                  <a:prstClr val="black">
                    <a:lumMod val="95000"/>
                    <a:lumOff val="5000"/>
                  </a:prstClr>
                </a:solidFill>
                <a:latin typeface="LM Mono Prop Light 10" panose="00000500000000000000" pitchFamily="50" charset="0"/>
              </a:rPr>
              <a:t>Scientific Reports </a:t>
            </a:r>
            <a:r>
              <a:rPr lang="fr-FR" sz="900" dirty="0">
                <a:solidFill>
                  <a:prstClr val="black">
                    <a:lumMod val="95000"/>
                    <a:lumOff val="5000"/>
                  </a:prstClr>
                </a:solidFill>
                <a:latin typeface="LM Mono Prop Light 10" panose="00000500000000000000" pitchFamily="50" charset="0"/>
              </a:rPr>
              <a:t>(2019)</a:t>
            </a:r>
            <a:r>
              <a:rPr lang="en-US" sz="900" dirty="0" smtClean="0">
                <a:solidFill>
                  <a:prstClr val="black">
                    <a:lumMod val="95000"/>
                    <a:lumOff val="5000"/>
                  </a:prstClr>
                </a:solidFill>
                <a:latin typeface="LM Mono Prop Light 10" panose="00000500000000000000" pitchFamily="50" charset="0"/>
              </a:rPr>
              <a:t> </a:t>
            </a:r>
            <a:endParaRPr lang="en-US" sz="900" dirty="0">
              <a:solidFill>
                <a:prstClr val="black">
                  <a:lumMod val="95000"/>
                  <a:lumOff val="5000"/>
                </a:prstClr>
              </a:solidFill>
              <a:latin typeface="LM Mono Prop Light 10" panose="00000500000000000000" pitchFamily="50" charset="0"/>
            </a:endParaRPr>
          </a:p>
        </p:txBody>
      </p:sp>
      <p:sp>
        <p:nvSpPr>
          <p:cNvPr id="14" name="Title 1">
            <a:extLst>
              <a:ext uri="{FF2B5EF4-FFF2-40B4-BE49-F238E27FC236}">
                <a16:creationId xmlns:a16="http://schemas.microsoft.com/office/drawing/2014/main" id="{9BB34FC4-F4F2-4859-AECE-FC48507ACEAC}"/>
              </a:ext>
            </a:extLst>
          </p:cNvPr>
          <p:cNvSpPr txBox="1">
            <a:spLocks/>
          </p:cNvSpPr>
          <p:nvPr/>
        </p:nvSpPr>
        <p:spPr>
          <a:xfrm rot="16200000">
            <a:off x="6956003" y="2089806"/>
            <a:ext cx="2445594" cy="745022"/>
          </a:xfrm>
          <a:prstGeom prst="rect">
            <a:avLst/>
          </a:prstGeom>
          <a:noFill/>
          <a:ln>
            <a:no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600" dirty="0" smtClean="0">
                <a:solidFill>
                  <a:srgbClr val="0D0D0D"/>
                </a:solidFill>
                <a:latin typeface="Calibri" panose="020F0502020204030204" pitchFamily="34" charset="0"/>
                <a:cs typeface="Calibri" panose="020F0502020204030204" pitchFamily="34" charset="0"/>
              </a:rPr>
              <a:t>I</a:t>
            </a:r>
            <a:r>
              <a:rPr lang="en-GB" sz="1600" baseline="-25000" dirty="0" smtClean="0">
                <a:solidFill>
                  <a:srgbClr val="0D0D0D"/>
                </a:solidFill>
                <a:latin typeface="Calibri" panose="020F0502020204030204" pitchFamily="34" charset="0"/>
                <a:cs typeface="Calibri" panose="020F0502020204030204" pitchFamily="34" charset="0"/>
              </a:rPr>
              <a:t>c </a:t>
            </a:r>
            <a:r>
              <a:rPr lang="en-GB" sz="1600" dirty="0" smtClean="0">
                <a:solidFill>
                  <a:srgbClr val="0D0D0D"/>
                </a:solidFill>
                <a:latin typeface="Calibri" panose="020F0502020204030204" pitchFamily="34" charset="0"/>
                <a:cs typeface="Calibri" panose="020F0502020204030204" pitchFamily="34" charset="0"/>
              </a:rPr>
              <a:t>[A]</a:t>
            </a:r>
            <a:endParaRPr lang="en-US" sz="1600" dirty="0">
              <a:solidFill>
                <a:srgbClr val="0D0D0D"/>
              </a:solidFill>
              <a:latin typeface="LM Mono Prop Light 10" panose="00000500000000000000" pitchFamily="50" charset="0"/>
              <a:cs typeface="Consolas" panose="020B0609020204030204" pitchFamily="49" charset="0"/>
            </a:endParaRPr>
          </a:p>
        </p:txBody>
      </p:sp>
    </p:spTree>
    <p:extLst>
      <p:ext uri="{BB962C8B-B14F-4D97-AF65-F5344CB8AC3E}">
        <p14:creationId xmlns:p14="http://schemas.microsoft.com/office/powerpoint/2010/main" val="390386324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1188974" y="1841284"/>
            <a:ext cx="4579200" cy="3434400"/>
          </a:xfrm>
          <a:prstGeom prst="rect">
            <a:avLst/>
          </a:prstGeom>
        </p:spPr>
      </p:pic>
      <p:pic>
        <p:nvPicPr>
          <p:cNvPr id="6" name="Picture 5"/>
          <p:cNvPicPr>
            <a:picLocks noChangeAspect="1"/>
          </p:cNvPicPr>
          <p:nvPr/>
        </p:nvPicPr>
        <p:blipFill>
          <a:blip r:embed="rId4"/>
          <a:stretch>
            <a:fillRect/>
          </a:stretch>
        </p:blipFill>
        <p:spPr>
          <a:xfrm>
            <a:off x="6244710" y="1841284"/>
            <a:ext cx="4579200" cy="34344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err="1" smtClean="0"/>
              <a:t>Ic</a:t>
            </a:r>
            <a:r>
              <a:rPr lang="en-GB" sz="2800" b="1" dirty="0" smtClean="0"/>
              <a:t> </a:t>
            </a:r>
            <a:r>
              <a:rPr lang="en-GB" sz="2800" b="1" dirty="0"/>
              <a:t>vs. transverse stress on single </a:t>
            </a:r>
            <a:r>
              <a:rPr lang="en-GB" sz="2800" b="1" dirty="0" smtClean="0"/>
              <a:t>wires</a:t>
            </a:r>
            <a:endParaRPr lang="en-US" sz="2800" b="1" dirty="0"/>
          </a:p>
        </p:txBody>
      </p:sp>
      <p:sp>
        <p:nvSpPr>
          <p:cNvPr id="83" name="Content Placeholder 2"/>
          <p:cNvSpPr txBox="1">
            <a:spLocks/>
          </p:cNvSpPr>
          <p:nvPr/>
        </p:nvSpPr>
        <p:spPr>
          <a:xfrm>
            <a:off x="921988" y="882728"/>
            <a:ext cx="10563277"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Simulation and experimental results:</a:t>
            </a:r>
            <a:endParaRPr lang="en-US" sz="1400" dirty="0" smtClean="0">
              <a:solidFill>
                <a:srgbClr val="0D0D0D"/>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978316" y="1416262"/>
            <a:ext cx="30318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(HL-LHC MQXF quadrupole)</a:t>
            </a:r>
            <a:endParaRPr lang="en-GB" altLang="fr-FR" sz="1400" b="1" i="1" dirty="0">
              <a:solidFill>
                <a:srgbClr val="00B050"/>
              </a:solidFill>
              <a:latin typeface="LM Mono Prop Light 10" panose="00000500000000000000" pitchFamily="50" charset="0"/>
            </a:endParaRPr>
          </a:p>
        </p:txBody>
      </p:sp>
      <p:sp>
        <p:nvSpPr>
          <p:cNvPr id="3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7120049" y="1430491"/>
            <a:ext cx="29038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a:solidFill>
                  <a:prstClr val="black">
                    <a:lumMod val="95000"/>
                    <a:lumOff val="5000"/>
                  </a:prstClr>
                </a:solidFill>
                <a:latin typeface="LM Mono Prop Light 10" panose="00000500000000000000" pitchFamily="50" charset="0"/>
              </a:rPr>
              <a:t>1</a:t>
            </a:r>
            <a:r>
              <a:rPr lang="en-US" altLang="fr-FR" sz="1400" b="1" i="1" dirty="0" smtClean="0">
                <a:solidFill>
                  <a:prstClr val="black">
                    <a:lumMod val="95000"/>
                    <a:lumOff val="5000"/>
                  </a:prstClr>
                </a:solidFill>
                <a:latin typeface="LM Mono Prop Light 10" panose="00000500000000000000" pitchFamily="50" charset="0"/>
              </a:rPr>
              <a:t> mm PIT 192 15% rolled </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(FRESCA2 dipole)</a:t>
            </a:r>
            <a:endParaRPr lang="en-GB" altLang="fr-FR" sz="1400" b="1" i="1" dirty="0">
              <a:solidFill>
                <a:srgbClr val="00B050"/>
              </a:solidFill>
              <a:latin typeface="LM Mono Prop Light 10" panose="00000500000000000000" pitchFamily="50" charset="0"/>
            </a:endParaRPr>
          </a:p>
        </p:txBody>
      </p:sp>
      <p:pic>
        <p:nvPicPr>
          <p:cNvPr id="35" name="Picture 2" descr="File:Info Simple bw.sv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43050" y="729117"/>
            <a:ext cx="435491" cy="435491"/>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p:cNvSpPr/>
          <p:nvPr/>
        </p:nvSpPr>
        <p:spPr>
          <a:xfrm>
            <a:off x="9577377" y="92417"/>
            <a:ext cx="2281040" cy="1119643"/>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ontent Placeholder 2"/>
          <p:cNvSpPr txBox="1">
            <a:spLocks/>
          </p:cNvSpPr>
          <p:nvPr/>
        </p:nvSpPr>
        <p:spPr>
          <a:xfrm>
            <a:off x="10078541" y="275015"/>
            <a:ext cx="1801949" cy="84214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Fitting parameters extracted from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vs axial strain measurements.</a:t>
            </a:r>
            <a:endParaRPr lang="en-US" sz="1400" dirty="0">
              <a:solidFill>
                <a:prstClr val="black">
                  <a:lumMod val="95000"/>
                  <a:lumOff val="5000"/>
                </a:prstClr>
              </a:solidFill>
              <a:latin typeface="LM Mono Prop Light 10" panose="00000500000000000000" pitchFamily="50" charset="0"/>
            </a:endParaRPr>
          </a:p>
        </p:txBody>
      </p:sp>
      <p:pic>
        <p:nvPicPr>
          <p:cNvPr id="38" name="Picture 2" descr="File:Logo of the University of Geneva.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517758" y="163899"/>
            <a:ext cx="1529294" cy="509081"/>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38"/>
          <p:cNvPicPr>
            <a:picLocks noChangeAspect="1"/>
          </p:cNvPicPr>
          <p:nvPr/>
        </p:nvPicPr>
        <p:blipFill rotWithShape="1">
          <a:blip r:embed="rId7" cstate="print">
            <a:extLst>
              <a:ext uri="{28A0092B-C50C-407E-A947-70E740481C1C}">
                <a14:useLocalDpi xmlns:a14="http://schemas.microsoft.com/office/drawing/2010/main" val="0"/>
              </a:ext>
            </a:extLst>
          </a:blip>
          <a:srcRect l="8052" t="5714" r="33433" b="11062"/>
          <a:stretch/>
        </p:blipFill>
        <p:spPr>
          <a:xfrm>
            <a:off x="10159574" y="1872534"/>
            <a:ext cx="1406971" cy="1505008"/>
          </a:xfrm>
          <a:prstGeom prst="rect">
            <a:avLst/>
          </a:prstGeom>
        </p:spPr>
      </p:pic>
      <p:cxnSp>
        <p:nvCxnSpPr>
          <p:cNvPr id="40" name="Straight Arrow Connector 39"/>
          <p:cNvCxnSpPr/>
          <p:nvPr/>
        </p:nvCxnSpPr>
        <p:spPr>
          <a:xfrm flipH="1">
            <a:off x="10823910" y="1525752"/>
            <a:ext cx="0" cy="720000"/>
          </a:xfrm>
          <a:prstGeom prst="straightConnector1">
            <a:avLst/>
          </a:prstGeom>
          <a:ln w="3175">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41" name="Rectangle 40">
            <a:extLst>
              <a:ext uri="{FF2B5EF4-FFF2-40B4-BE49-F238E27FC236}">
                <a16:creationId xmlns:a16="http://schemas.microsoft.com/office/drawing/2014/main" id="{296B6B76-F218-46D3-B512-A81711D37BC6}"/>
              </a:ext>
            </a:extLst>
          </p:cNvPr>
          <p:cNvSpPr>
            <a:spLocks noChangeArrowheads="1"/>
          </p:cNvSpPr>
          <p:nvPr/>
        </p:nvSpPr>
        <p:spPr bwMode="auto">
          <a:xfrm>
            <a:off x="10395785" y="1841284"/>
            <a:ext cx="113012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600" b="1" dirty="0" smtClean="0">
                <a:solidFill>
                  <a:srgbClr val="00B050"/>
                </a:solidFill>
                <a:latin typeface="LM Mono Prop Light 10" panose="00000500000000000000" pitchFamily="50" charset="0"/>
              </a:rPr>
              <a:t>P</a:t>
            </a:r>
            <a:endParaRPr lang="en-GB" altLang="fr-FR" sz="1600" b="1" dirty="0">
              <a:solidFill>
                <a:srgbClr val="00B050"/>
              </a:solidFill>
              <a:latin typeface="LM Mono Prop Light 10" panose="00000500000000000000" pitchFamily="50" charset="0"/>
            </a:endParaRPr>
          </a:p>
        </p:txBody>
      </p:sp>
      <p:sp>
        <p:nvSpPr>
          <p:cNvPr id="33"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962814" y="3647204"/>
            <a:ext cx="1718282"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34"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921166" y="3647204"/>
            <a:ext cx="1718282" cy="261610"/>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100" dirty="0" smtClean="0">
                <a:solidFill>
                  <a:srgbClr val="C00000"/>
                </a:solidFill>
                <a:latin typeface="LM Mono Prop Light 10" panose="00000500000000000000" pitchFamily="50" charset="0"/>
              </a:rPr>
              <a:t>19 T</a:t>
            </a:r>
            <a:endParaRPr lang="en-GB" altLang="fr-FR" sz="1100" dirty="0">
              <a:solidFill>
                <a:srgbClr val="C00000"/>
              </a:solidFill>
              <a:latin typeface="LM Mono Prop Light 10" panose="00000500000000000000" pitchFamily="50" charset="0"/>
            </a:endParaRPr>
          </a:p>
        </p:txBody>
      </p:sp>
      <p:sp>
        <p:nvSpPr>
          <p:cNvPr id="18" name="Content Placeholder 2"/>
          <p:cNvSpPr txBox="1">
            <a:spLocks/>
          </p:cNvSpPr>
          <p:nvPr/>
        </p:nvSpPr>
        <p:spPr>
          <a:xfrm>
            <a:off x="2518091" y="5421808"/>
            <a:ext cx="2242714" cy="389455"/>
          </a:xfrm>
          <a:prstGeom prst="rect">
            <a:avLst/>
          </a:prstGeom>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1.15 mm width groove</a:t>
            </a:r>
            <a:endParaRPr lang="en-GB" sz="1400" b="1" dirty="0">
              <a:solidFill>
                <a:srgbClr val="FF0000"/>
              </a:solidFill>
              <a:latin typeface="LM Mono Prop Light 10" panose="00000500000000000000" pitchFamily="50" charset="0"/>
            </a:endParaRPr>
          </a:p>
        </p:txBody>
      </p:sp>
      <p:sp>
        <p:nvSpPr>
          <p:cNvPr id="19" name="Content Placeholder 2"/>
          <p:cNvSpPr txBox="1">
            <a:spLocks/>
          </p:cNvSpPr>
          <p:nvPr/>
        </p:nvSpPr>
        <p:spPr>
          <a:xfrm>
            <a:off x="7469883" y="5421808"/>
            <a:ext cx="2242714" cy="389455"/>
          </a:xfrm>
          <a:prstGeom prst="rect">
            <a:avLst/>
          </a:prstGeom>
          <a:ln>
            <a:solidFill>
              <a:schemeClr val="tx1"/>
            </a:solidFill>
          </a:ln>
        </p:spPr>
        <p:txBody>
          <a:bodyPr vert="horz" lIns="25718" tIns="0" rIns="25718" bIns="0" anchor="ctr"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1.15 mm width groove</a:t>
            </a:r>
            <a:endParaRPr lang="en-GB" sz="1400" b="1" dirty="0">
              <a:solidFill>
                <a:srgbClr val="FF0000"/>
              </a:solidFill>
              <a:latin typeface="LM Mono Prop Light 10" panose="00000500000000000000" pitchFamily="50" charset="0"/>
            </a:endParaRPr>
          </a:p>
        </p:txBody>
      </p:sp>
    </p:spTree>
    <p:extLst>
      <p:ext uri="{BB962C8B-B14F-4D97-AF65-F5344CB8AC3E}">
        <p14:creationId xmlns:p14="http://schemas.microsoft.com/office/powerpoint/2010/main" val="29010981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err="1" smtClean="0"/>
              <a:t>Ic</a:t>
            </a:r>
            <a:r>
              <a:rPr lang="en-GB" sz="2800" b="1" dirty="0" smtClean="0"/>
              <a:t> </a:t>
            </a:r>
            <a:r>
              <a:rPr lang="en-GB" sz="2800" b="1" dirty="0"/>
              <a:t>vs. transverse stress on single </a:t>
            </a:r>
            <a:r>
              <a:rPr lang="en-GB" sz="2800" b="1" dirty="0" smtClean="0"/>
              <a:t>wires</a:t>
            </a:r>
            <a:endParaRPr lang="en-US" sz="2800" b="1" dirty="0"/>
          </a:p>
        </p:txBody>
      </p:sp>
      <p:sp>
        <p:nvSpPr>
          <p:cNvPr id="83" name="Content Placeholder 2"/>
          <p:cNvSpPr txBox="1">
            <a:spLocks/>
          </p:cNvSpPr>
          <p:nvPr/>
        </p:nvSpPr>
        <p:spPr>
          <a:xfrm>
            <a:off x="921988" y="882728"/>
            <a:ext cx="10563277"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Simulation and experimental results:</a:t>
            </a:r>
            <a:endParaRPr lang="en-US" sz="1400" dirty="0" smtClean="0">
              <a:solidFill>
                <a:srgbClr val="0D0D0D"/>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471607" y="1539160"/>
            <a:ext cx="303183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0.85 mm RRP 108/127 15% rolled </a:t>
            </a:r>
          </a:p>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(HL-LHC MQXF quadrupole)</a:t>
            </a:r>
            <a:endParaRPr lang="en-GB" altLang="fr-FR" sz="1400" b="1" i="1" dirty="0">
              <a:solidFill>
                <a:srgbClr val="00B050"/>
              </a:solidFill>
              <a:latin typeface="LM Mono Prop Light 10" panose="00000500000000000000" pitchFamily="50" charset="0"/>
            </a:endParaRPr>
          </a:p>
        </p:txBody>
      </p:sp>
      <p:pic>
        <p:nvPicPr>
          <p:cNvPr id="35" name="Picture 2" descr="File:Info Simple bw.sv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43050" y="729117"/>
            <a:ext cx="435491" cy="435491"/>
          </a:xfrm>
          <a:prstGeom prst="rect">
            <a:avLst/>
          </a:prstGeom>
          <a:noFill/>
          <a:extLst>
            <a:ext uri="{909E8E84-426E-40DD-AFC4-6F175D3DCCD1}">
              <a14:hiddenFill xmlns:a14="http://schemas.microsoft.com/office/drawing/2010/main">
                <a:solidFill>
                  <a:srgbClr val="FFFFFF"/>
                </a:solidFill>
              </a14:hiddenFill>
            </a:ext>
          </a:extLst>
        </p:spPr>
      </p:pic>
      <p:sp>
        <p:nvSpPr>
          <p:cNvPr id="36" name="Rectangle 35"/>
          <p:cNvSpPr/>
          <p:nvPr/>
        </p:nvSpPr>
        <p:spPr>
          <a:xfrm>
            <a:off x="9577377" y="92417"/>
            <a:ext cx="2281040" cy="1119643"/>
          </a:xfrm>
          <a:prstGeom prst="rect">
            <a:avLst/>
          </a:prstGeom>
          <a:no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ontent Placeholder 2"/>
          <p:cNvSpPr txBox="1">
            <a:spLocks/>
          </p:cNvSpPr>
          <p:nvPr/>
        </p:nvSpPr>
        <p:spPr>
          <a:xfrm>
            <a:off x="10078541" y="275015"/>
            <a:ext cx="1801949" cy="84214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Fitting parameters extracted from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vs axial strain measurements.</a:t>
            </a:r>
            <a:endParaRPr lang="en-US" sz="1400" dirty="0">
              <a:solidFill>
                <a:prstClr val="black">
                  <a:lumMod val="95000"/>
                  <a:lumOff val="5000"/>
                </a:prstClr>
              </a:solidFill>
              <a:latin typeface="LM Mono Prop Light 10" panose="00000500000000000000" pitchFamily="50" charset="0"/>
            </a:endParaRPr>
          </a:p>
        </p:txBody>
      </p:sp>
      <p:pic>
        <p:nvPicPr>
          <p:cNvPr id="38" name="Picture 2" descr="File:Logo of the University of Geneva.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17758" y="163899"/>
            <a:ext cx="1529294" cy="509081"/>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5"/>
          <a:stretch>
            <a:fillRect/>
          </a:stretch>
        </p:blipFill>
        <p:spPr>
          <a:xfrm>
            <a:off x="3732289" y="1919505"/>
            <a:ext cx="4524209" cy="3393157"/>
          </a:xfrm>
          <a:prstGeom prst="rect">
            <a:avLst/>
          </a:prstGeom>
        </p:spPr>
      </p:pic>
      <p:sp>
        <p:nvSpPr>
          <p:cNvPr id="19"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846257" y="4430138"/>
            <a:ext cx="866775" cy="246221"/>
          </a:xfrm>
          <a:prstGeom prst="rect">
            <a:avLst/>
          </a:prstGeom>
          <a:solidFill>
            <a:schemeClr val="bg1"/>
          </a:solidFill>
          <a:ln>
            <a:solidFill>
              <a:srgbClr val="0D0D0D"/>
            </a:solid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000" dirty="0" smtClean="0">
                <a:solidFill>
                  <a:srgbClr val="0D0D0D"/>
                </a:solidFill>
                <a:latin typeface="LM Mono Prop Light 10" panose="00000500000000000000" pitchFamily="50" charset="0"/>
              </a:rPr>
              <a:t>---- FEM</a:t>
            </a:r>
            <a:endParaRPr lang="en-GB" altLang="fr-FR" sz="1000" dirty="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22731656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Permanent effect based on experimental data</a:t>
            </a:r>
            <a:endParaRPr lang="en-US" sz="2800" b="1" dirty="0"/>
          </a:p>
        </p:txBody>
      </p:sp>
      <p:sp>
        <p:nvSpPr>
          <p:cNvPr id="83" name="Content Placeholder 2"/>
          <p:cNvSpPr txBox="1">
            <a:spLocks/>
          </p:cNvSpPr>
          <p:nvPr/>
        </p:nvSpPr>
        <p:spPr>
          <a:xfrm>
            <a:off x="921988" y="923370"/>
            <a:ext cx="10563277" cy="559866"/>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Under the assumption of no cracks, we can use our Tc0, Bc20, C0 obtained from the axial test and map a “experimental” strain function from the measurements at 19 T</a:t>
            </a:r>
          </a:p>
          <a:p>
            <a:pPr algn="just" defTabSz="257169">
              <a:buClrTx/>
              <a:buSzTx/>
            </a:pPr>
            <a:endParaRPr lang="en-US" sz="1400" u="sng" dirty="0">
              <a:solidFill>
                <a:srgbClr val="0D0D0D"/>
              </a:solidFill>
              <a:latin typeface="LM Mono Prop Light 10" panose="00000500000000000000" pitchFamily="50" charset="0"/>
            </a:endParaRPr>
          </a:p>
          <a:p>
            <a:pPr algn="just" defTabSz="257169">
              <a:buClrTx/>
              <a:buSzTx/>
            </a:pPr>
            <a:endParaRPr lang="en-US" sz="1400" u="sng" dirty="0" smtClean="0">
              <a:solidFill>
                <a:srgbClr val="0D0D0D"/>
              </a:solidFill>
              <a:latin typeface="LM Mono Prop Light 10" panose="00000500000000000000" pitchFamily="50" charset="0"/>
            </a:endParaRPr>
          </a:p>
          <a:p>
            <a:pPr algn="just" defTabSz="257169">
              <a:buClrTx/>
              <a:buSzTx/>
            </a:pPr>
            <a:endParaRPr lang="en-US" sz="1400" dirty="0" smtClean="0">
              <a:solidFill>
                <a:srgbClr val="0D0D0D"/>
              </a:solidFill>
              <a:latin typeface="LM Mono Prop Light 10" panose="00000500000000000000" pitchFamily="50" charset="0"/>
            </a:endParaRPr>
          </a:p>
        </p:txBody>
      </p:sp>
      <p:pic>
        <p:nvPicPr>
          <p:cNvPr id="2" name="Picture 1"/>
          <p:cNvPicPr>
            <a:picLocks noChangeAspect="1"/>
          </p:cNvPicPr>
          <p:nvPr/>
        </p:nvPicPr>
        <p:blipFill>
          <a:blip r:embed="rId3"/>
          <a:stretch>
            <a:fillRect/>
          </a:stretch>
        </p:blipFill>
        <p:spPr>
          <a:xfrm>
            <a:off x="699085" y="2235852"/>
            <a:ext cx="3584886" cy="2848953"/>
          </a:xfrm>
          <a:prstGeom prst="rect">
            <a:avLst/>
          </a:prstGeom>
        </p:spPr>
      </p:pic>
      <p:sp>
        <p:nvSpPr>
          <p:cNvPr id="35" name="TextBox 34"/>
          <p:cNvSpPr txBox="1"/>
          <p:nvPr/>
        </p:nvSpPr>
        <p:spPr>
          <a:xfrm>
            <a:off x="1373670" y="2539281"/>
            <a:ext cx="474810" cy="253916"/>
          </a:xfrm>
          <a:prstGeom prst="rect">
            <a:avLst/>
          </a:prstGeom>
          <a:solidFill>
            <a:schemeClr val="bg1"/>
          </a:solidFill>
          <a:ln>
            <a:solidFill>
              <a:srgbClr val="0D0D0D"/>
            </a:solidFill>
          </a:ln>
          <a:effectLst/>
        </p:spPr>
        <p:txBody>
          <a:bodyPr wrap="none" rtlCol="0">
            <a:spAutoFit/>
          </a:bodyPr>
          <a:lstStyle/>
          <a:p>
            <a:r>
              <a:rPr lang="en-US" sz="1050" dirty="0" smtClean="0">
                <a:solidFill>
                  <a:srgbClr val="0D0D0D"/>
                </a:solidFill>
                <a:latin typeface="LM Mono Prop Light 10" panose="00000500000000000000" pitchFamily="50" charset="0"/>
              </a:rPr>
              <a:t>19 T</a:t>
            </a:r>
            <a:endParaRPr lang="en-GB" sz="1050" dirty="0">
              <a:solidFill>
                <a:srgbClr val="0D0D0D"/>
              </a:solidFill>
              <a:latin typeface="LM Mono Prop Light 10" panose="00000500000000000000" pitchFamily="50" charset="0"/>
            </a:endParaRPr>
          </a:p>
        </p:txBody>
      </p:sp>
      <p:sp>
        <p:nvSpPr>
          <p:cNvPr id="36" name="TextBox 35"/>
          <p:cNvSpPr txBox="1"/>
          <p:nvPr/>
        </p:nvSpPr>
        <p:spPr>
          <a:xfrm>
            <a:off x="1311886" y="4333496"/>
            <a:ext cx="2619628" cy="253916"/>
          </a:xfrm>
          <a:prstGeom prst="rect">
            <a:avLst/>
          </a:prstGeom>
          <a:solidFill>
            <a:schemeClr val="bg1"/>
          </a:solidFill>
          <a:ln>
            <a:solidFill>
              <a:srgbClr val="0D0D0D"/>
            </a:solidFill>
          </a:ln>
          <a:effectLst/>
        </p:spPr>
        <p:txBody>
          <a:bodyPr wrap="none" rtlCol="0">
            <a:spAutoFit/>
          </a:bodyPr>
          <a:lstStyle/>
          <a:p>
            <a:r>
              <a:rPr lang="en-US" sz="1050" dirty="0" smtClean="0">
                <a:solidFill>
                  <a:srgbClr val="0D0D0D"/>
                </a:solidFill>
                <a:latin typeface="LM Mono Prop Light 10" panose="00000500000000000000" pitchFamily="50" charset="0"/>
              </a:rPr>
              <a:t>Rolled sample, zero applied axial strain</a:t>
            </a:r>
            <a:endParaRPr lang="en-GB" sz="1050" dirty="0">
              <a:solidFill>
                <a:srgbClr val="0D0D0D"/>
              </a:solidFill>
              <a:latin typeface="LM Mono Prop Light 10" panose="00000500000000000000" pitchFamily="50" charset="0"/>
            </a:endParaRPr>
          </a:p>
        </p:txBody>
      </p:sp>
      <p:sp>
        <p:nvSpPr>
          <p:cNvPr id="37" name="TextBox 36"/>
          <p:cNvSpPr txBox="1"/>
          <p:nvPr/>
        </p:nvSpPr>
        <p:spPr>
          <a:xfrm>
            <a:off x="2957233" y="3619255"/>
            <a:ext cx="417102" cy="215444"/>
          </a:xfrm>
          <a:prstGeom prst="rect">
            <a:avLst/>
          </a:prstGeom>
          <a:solidFill>
            <a:schemeClr val="bg1"/>
          </a:solidFill>
          <a:ln>
            <a:noFill/>
          </a:ln>
          <a:effectLst/>
        </p:spPr>
        <p:txBody>
          <a:bodyPr wrap="none" rtlCol="0">
            <a:spAutoFit/>
          </a:bodyPr>
          <a:lstStyle/>
          <a:p>
            <a:r>
              <a:rPr lang="en-US" sz="800" dirty="0" smtClean="0">
                <a:solidFill>
                  <a:srgbClr val="0D0D0D"/>
                </a:solidFill>
                <a:latin typeface="LM Mono Prop Light 10" panose="00000500000000000000" pitchFamily="50" charset="0"/>
              </a:rPr>
              <a:t>Load</a:t>
            </a:r>
            <a:endParaRPr lang="en-GB" sz="800" dirty="0">
              <a:solidFill>
                <a:srgbClr val="0D0D0D"/>
              </a:solidFill>
              <a:latin typeface="LM Mono Prop Light 10" panose="00000500000000000000" pitchFamily="50" charset="0"/>
            </a:endParaRPr>
          </a:p>
        </p:txBody>
      </p:sp>
      <p:sp>
        <p:nvSpPr>
          <p:cNvPr id="38" name="TextBox 37"/>
          <p:cNvSpPr txBox="1"/>
          <p:nvPr/>
        </p:nvSpPr>
        <p:spPr>
          <a:xfrm>
            <a:off x="2850141" y="2921477"/>
            <a:ext cx="519694" cy="215444"/>
          </a:xfrm>
          <a:prstGeom prst="rect">
            <a:avLst/>
          </a:prstGeom>
          <a:solidFill>
            <a:schemeClr val="bg1"/>
          </a:solidFill>
          <a:ln>
            <a:noFill/>
          </a:ln>
          <a:effectLst/>
        </p:spPr>
        <p:txBody>
          <a:bodyPr wrap="none" rtlCol="0">
            <a:spAutoFit/>
          </a:bodyPr>
          <a:lstStyle/>
          <a:p>
            <a:r>
              <a:rPr lang="en-US" sz="800" dirty="0" smtClean="0">
                <a:solidFill>
                  <a:srgbClr val="0D0D0D"/>
                </a:solidFill>
                <a:latin typeface="LM Mono Prop Light 10" panose="00000500000000000000" pitchFamily="50" charset="0"/>
              </a:rPr>
              <a:t>Unload</a:t>
            </a:r>
            <a:endParaRPr lang="en-GB" sz="800" dirty="0">
              <a:solidFill>
                <a:srgbClr val="0D0D0D"/>
              </a:solidFill>
              <a:latin typeface="LM Mono Prop Light 10" panose="00000500000000000000" pitchFamily="50" charset="0"/>
            </a:endParaRPr>
          </a:p>
        </p:txBody>
      </p:sp>
      <p:cxnSp>
        <p:nvCxnSpPr>
          <p:cNvPr id="39" name="Straight Arrow Connector 38"/>
          <p:cNvCxnSpPr/>
          <p:nvPr/>
        </p:nvCxnSpPr>
        <p:spPr>
          <a:xfrm>
            <a:off x="4448844" y="3611635"/>
            <a:ext cx="1647156" cy="762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4283971" y="2939939"/>
            <a:ext cx="2285930" cy="415498"/>
          </a:xfrm>
          <a:prstGeom prst="rect">
            <a:avLst/>
          </a:prstGeom>
          <a:solidFill>
            <a:schemeClr val="bg1"/>
          </a:solidFill>
          <a:ln>
            <a:solidFill>
              <a:srgbClr val="0D0D0D"/>
            </a:solidFill>
          </a:ln>
          <a:effectLst/>
        </p:spPr>
        <p:txBody>
          <a:bodyPr wrap="square" rtlCol="0">
            <a:spAutoFit/>
          </a:bodyPr>
          <a:lstStyle/>
          <a:p>
            <a:pPr algn="ctr"/>
            <a:r>
              <a:rPr lang="en-US" sz="1050" dirty="0" smtClean="0">
                <a:solidFill>
                  <a:srgbClr val="0D0D0D"/>
                </a:solidFill>
                <a:latin typeface="LM Mono Prop Light 10" panose="00000500000000000000" pitchFamily="50" charset="0"/>
              </a:rPr>
              <a:t>Assuming Tc0</a:t>
            </a:r>
            <a:r>
              <a:rPr lang="en-US" sz="1050" dirty="0">
                <a:solidFill>
                  <a:srgbClr val="0D0D0D"/>
                </a:solidFill>
                <a:latin typeface="LM Mono Prop Light 10" panose="00000500000000000000" pitchFamily="50" charset="0"/>
              </a:rPr>
              <a:t>, Bc20, C0 </a:t>
            </a:r>
            <a:r>
              <a:rPr lang="en-US" sz="1050" dirty="0" smtClean="0">
                <a:solidFill>
                  <a:srgbClr val="0D0D0D"/>
                </a:solidFill>
                <a:latin typeface="LM Mono Prop Light 10" panose="00000500000000000000" pitchFamily="50" charset="0"/>
              </a:rPr>
              <a:t>from axial WASP </a:t>
            </a:r>
            <a:endParaRPr lang="en-GB" sz="1050" dirty="0">
              <a:solidFill>
                <a:srgbClr val="0D0D0D"/>
              </a:solidFill>
              <a:latin typeface="LM Mono Prop Light 10" panose="00000500000000000000" pitchFamily="50" charset="0"/>
            </a:endParaRPr>
          </a:p>
        </p:txBody>
      </p:sp>
      <p:graphicFrame>
        <p:nvGraphicFramePr>
          <p:cNvPr id="41" name="Chart 40">
            <a:extLst>
              <a:ext uri="{FF2B5EF4-FFF2-40B4-BE49-F238E27FC236}">
                <a16:creationId xmlns:a16="http://schemas.microsoft.com/office/drawing/2014/main" id="{00000000-0008-0000-0800-000004000000}"/>
              </a:ext>
            </a:extLst>
          </p:cNvPr>
          <p:cNvGraphicFramePr>
            <a:graphicFrameLocks/>
          </p:cNvGraphicFramePr>
          <p:nvPr>
            <p:extLst/>
          </p:nvPr>
        </p:nvGraphicFramePr>
        <p:xfrm>
          <a:off x="6626632" y="2132041"/>
          <a:ext cx="4166995" cy="3056573"/>
        </p:xfrm>
        <a:graphic>
          <a:graphicData uri="http://schemas.openxmlformats.org/drawingml/2006/chart">
            <c:chart xmlns:c="http://schemas.openxmlformats.org/drawingml/2006/chart" xmlns:r="http://schemas.openxmlformats.org/officeDocument/2006/relationships" r:id="rId4"/>
          </a:graphicData>
        </a:graphic>
      </p:graphicFrame>
      <p:sp>
        <p:nvSpPr>
          <p:cNvPr id="42" name="TextBox 41"/>
          <p:cNvSpPr txBox="1"/>
          <p:nvPr/>
        </p:nvSpPr>
        <p:spPr>
          <a:xfrm>
            <a:off x="4623846" y="3726977"/>
            <a:ext cx="1645002"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Optimization algorithm</a:t>
            </a:r>
            <a:endParaRPr lang="en-GB" sz="1050" dirty="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10198415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Permanent effect based on experimental data</a:t>
            </a:r>
            <a:endParaRPr lang="en-US" sz="2800" b="1" dirty="0"/>
          </a:p>
        </p:txBody>
      </p:sp>
      <p:sp>
        <p:nvSpPr>
          <p:cNvPr id="83" name="Content Placeholder 2"/>
          <p:cNvSpPr txBox="1">
            <a:spLocks/>
          </p:cNvSpPr>
          <p:nvPr/>
        </p:nvSpPr>
        <p:spPr>
          <a:xfrm>
            <a:off x="921988" y="831930"/>
            <a:ext cx="10563277" cy="559866"/>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Knowing the strain function (from measurements at 19T) and using the fitting parameters from the axial WASP we can compute </a:t>
            </a:r>
            <a:r>
              <a:rPr lang="en-US" sz="1400" u="sng" dirty="0" err="1" smtClean="0">
                <a:solidFill>
                  <a:srgbClr val="0D0D0D"/>
                </a:solidFill>
                <a:latin typeface="LM Mono Prop Light 10" panose="00000500000000000000" pitchFamily="50" charset="0"/>
              </a:rPr>
              <a:t>Ic</a:t>
            </a:r>
            <a:r>
              <a:rPr lang="en-US" sz="1400" u="sng" dirty="0" smtClean="0">
                <a:solidFill>
                  <a:srgbClr val="0D0D0D"/>
                </a:solidFill>
                <a:latin typeface="LM Mono Prop Light 10" panose="00000500000000000000" pitchFamily="50" charset="0"/>
              </a:rPr>
              <a:t> at any field, or Bc2 at any stress.</a:t>
            </a:r>
          </a:p>
          <a:p>
            <a:pPr algn="just" defTabSz="257169">
              <a:buClrTx/>
              <a:buSzTx/>
            </a:pPr>
            <a:endParaRPr lang="en-US" sz="1400" u="sng" dirty="0">
              <a:solidFill>
                <a:srgbClr val="0D0D0D"/>
              </a:solidFill>
              <a:latin typeface="LM Mono Prop Light 10" panose="00000500000000000000" pitchFamily="50" charset="0"/>
            </a:endParaRPr>
          </a:p>
          <a:p>
            <a:pPr algn="just" defTabSz="257169">
              <a:buClrTx/>
              <a:buSzTx/>
            </a:pPr>
            <a:endParaRPr lang="en-US" sz="1400" u="sng" dirty="0" smtClean="0">
              <a:solidFill>
                <a:srgbClr val="0D0D0D"/>
              </a:solidFill>
              <a:latin typeface="LM Mono Prop Light 10" panose="00000500000000000000" pitchFamily="50" charset="0"/>
            </a:endParaRPr>
          </a:p>
          <a:p>
            <a:pPr algn="just" defTabSz="257169">
              <a:buClrTx/>
              <a:buSzTx/>
            </a:pPr>
            <a:endParaRPr lang="en-US" sz="1400" dirty="0" smtClean="0">
              <a:solidFill>
                <a:srgbClr val="0D0D0D"/>
              </a:solidFill>
              <a:latin typeface="LM Mono Prop Light 10" panose="00000500000000000000" pitchFamily="50" charset="0"/>
            </a:endParaRPr>
          </a:p>
        </p:txBody>
      </p:sp>
      <p:graphicFrame>
        <p:nvGraphicFramePr>
          <p:cNvPr id="12" name="Chart 11">
            <a:extLst>
              <a:ext uri="{FF2B5EF4-FFF2-40B4-BE49-F238E27FC236}">
                <a16:creationId xmlns:a16="http://schemas.microsoft.com/office/drawing/2014/main" id="{00000000-0008-0000-0800-000004000000}"/>
              </a:ext>
            </a:extLst>
          </p:cNvPr>
          <p:cNvGraphicFramePr>
            <a:graphicFrameLocks/>
          </p:cNvGraphicFramePr>
          <p:nvPr>
            <p:extLst/>
          </p:nvPr>
        </p:nvGraphicFramePr>
        <p:xfrm>
          <a:off x="1017695" y="1643434"/>
          <a:ext cx="4290562" cy="329307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3" name="Chart 12">
            <a:extLst>
              <a:ext uri="{FF2B5EF4-FFF2-40B4-BE49-F238E27FC236}">
                <a16:creationId xmlns:a16="http://schemas.microsoft.com/office/drawing/2014/main" id="{00000000-0008-0000-0800-000004000000}"/>
              </a:ext>
            </a:extLst>
          </p:cNvPr>
          <p:cNvGraphicFramePr>
            <a:graphicFrameLocks/>
          </p:cNvGraphicFramePr>
          <p:nvPr>
            <p:extLst/>
          </p:nvPr>
        </p:nvGraphicFramePr>
        <p:xfrm>
          <a:off x="6382780" y="1643434"/>
          <a:ext cx="4838700" cy="3867694"/>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938304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Permanent effect based on experimental data</a:t>
            </a:r>
            <a:endParaRPr lang="en-US" sz="2800" b="1" dirty="0"/>
          </a:p>
        </p:txBody>
      </p:sp>
      <p:sp>
        <p:nvSpPr>
          <p:cNvPr id="83" name="Content Placeholder 2"/>
          <p:cNvSpPr txBox="1">
            <a:spLocks/>
          </p:cNvSpPr>
          <p:nvPr/>
        </p:nvSpPr>
        <p:spPr>
          <a:xfrm>
            <a:off x="921988" y="831930"/>
            <a:ext cx="10563277" cy="559866"/>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Knowing the strain function (from measurements at 19T) and using the fitting parameters from the axial WASP we can compute </a:t>
            </a:r>
            <a:r>
              <a:rPr lang="en-US" sz="1400" u="sng" dirty="0" err="1" smtClean="0">
                <a:solidFill>
                  <a:srgbClr val="0D0D0D"/>
                </a:solidFill>
                <a:latin typeface="LM Mono Prop Light 10" panose="00000500000000000000" pitchFamily="50" charset="0"/>
              </a:rPr>
              <a:t>Ic</a:t>
            </a:r>
            <a:r>
              <a:rPr lang="en-US" sz="1400" u="sng" dirty="0" smtClean="0">
                <a:solidFill>
                  <a:srgbClr val="0D0D0D"/>
                </a:solidFill>
                <a:latin typeface="LM Mono Prop Light 10" panose="00000500000000000000" pitchFamily="50" charset="0"/>
              </a:rPr>
              <a:t> at any field, or Bc2 at any stress.</a:t>
            </a:r>
          </a:p>
          <a:p>
            <a:pPr algn="just" defTabSz="257169">
              <a:buClrTx/>
              <a:buSzTx/>
            </a:pPr>
            <a:endParaRPr lang="en-US" sz="1400" u="sng" dirty="0">
              <a:solidFill>
                <a:srgbClr val="0D0D0D"/>
              </a:solidFill>
              <a:latin typeface="LM Mono Prop Light 10" panose="00000500000000000000" pitchFamily="50" charset="0"/>
            </a:endParaRPr>
          </a:p>
          <a:p>
            <a:pPr algn="just" defTabSz="257169">
              <a:buClrTx/>
              <a:buSzTx/>
            </a:pPr>
            <a:endParaRPr lang="en-US" sz="1400" u="sng" dirty="0" smtClean="0">
              <a:solidFill>
                <a:srgbClr val="0D0D0D"/>
              </a:solidFill>
              <a:latin typeface="LM Mono Prop Light 10" panose="00000500000000000000" pitchFamily="50" charset="0"/>
            </a:endParaRPr>
          </a:p>
          <a:p>
            <a:pPr algn="just" defTabSz="257169">
              <a:buClrTx/>
              <a:buSzTx/>
            </a:pPr>
            <a:endParaRPr lang="en-US" sz="1400" dirty="0" smtClean="0">
              <a:solidFill>
                <a:srgbClr val="0D0D0D"/>
              </a:solidFill>
              <a:latin typeface="LM Mono Prop Light 10" panose="00000500000000000000" pitchFamily="50" charset="0"/>
            </a:endParaRPr>
          </a:p>
        </p:txBody>
      </p:sp>
      <p:grpSp>
        <p:nvGrpSpPr>
          <p:cNvPr id="2" name="Group 1"/>
          <p:cNvGrpSpPr/>
          <p:nvPr/>
        </p:nvGrpSpPr>
        <p:grpSpPr>
          <a:xfrm>
            <a:off x="864471" y="1585167"/>
            <a:ext cx="4908400" cy="4091734"/>
            <a:chOff x="6404211" y="1585167"/>
            <a:chExt cx="4908400" cy="4091734"/>
          </a:xfrm>
        </p:grpSpPr>
        <p:graphicFrame>
          <p:nvGraphicFramePr>
            <p:cNvPr id="14" name="Chart 13">
              <a:extLst>
                <a:ext uri="{FF2B5EF4-FFF2-40B4-BE49-F238E27FC236}">
                  <a16:creationId xmlns:a16="http://schemas.microsoft.com/office/drawing/2014/main" id="{00000000-0008-0000-0800-000004000000}"/>
                </a:ext>
              </a:extLst>
            </p:cNvPr>
            <p:cNvGraphicFramePr>
              <a:graphicFrameLocks/>
            </p:cNvGraphicFramePr>
            <p:nvPr>
              <p:extLst/>
            </p:nvPr>
          </p:nvGraphicFramePr>
          <p:xfrm>
            <a:off x="6404211" y="1585167"/>
            <a:ext cx="4259671" cy="3056573"/>
          </p:xfrm>
          <a:graphic>
            <a:graphicData uri="http://schemas.openxmlformats.org/drawingml/2006/chart">
              <c:chart xmlns:c="http://schemas.openxmlformats.org/drawingml/2006/chart" xmlns:r="http://schemas.openxmlformats.org/officeDocument/2006/relationships" r:id="rId3"/>
            </a:graphicData>
          </a:graphic>
        </p:graphicFrame>
        <p:sp>
          <p:nvSpPr>
            <p:cNvPr id="15" name="Content Placeholder 2"/>
            <p:cNvSpPr txBox="1">
              <a:spLocks/>
            </p:cNvSpPr>
            <p:nvPr/>
          </p:nvSpPr>
          <p:spPr>
            <a:xfrm>
              <a:off x="6593740" y="4617759"/>
              <a:ext cx="4718871" cy="1059142"/>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200" dirty="0" smtClean="0">
                  <a:solidFill>
                    <a:prstClr val="black">
                      <a:lumMod val="95000"/>
                      <a:lumOff val="5000"/>
                    </a:prstClr>
                  </a:solidFill>
                  <a:latin typeface="LM Mono Prop Light 10" panose="00000500000000000000" pitchFamily="50" charset="0"/>
                </a:rPr>
                <a:t>Furthermore, we know that our FEM matches well the part under load. To infer the </a:t>
              </a:r>
              <a:r>
                <a:rPr lang="en-US" sz="1200" dirty="0" err="1" smtClean="0">
                  <a:solidFill>
                    <a:prstClr val="black">
                      <a:lumMod val="95000"/>
                      <a:lumOff val="5000"/>
                    </a:prstClr>
                  </a:solidFill>
                  <a:latin typeface="LM Mono Prop Light 10" panose="00000500000000000000" pitchFamily="50" charset="0"/>
                </a:rPr>
                <a:t>Ic</a:t>
              </a:r>
              <a:r>
                <a:rPr lang="en-US" sz="1200" dirty="0" smtClean="0">
                  <a:solidFill>
                    <a:prstClr val="black">
                      <a:lumMod val="95000"/>
                      <a:lumOff val="5000"/>
                    </a:prstClr>
                  </a:solidFill>
                  <a:latin typeface="LM Mono Prop Light 10" panose="00000500000000000000" pitchFamily="50" charset="0"/>
                </a:rPr>
                <a:t> after unload, a simplistic approach could be to use the experimental strain function plot to determine s(</a:t>
              </a:r>
              <a:r>
                <a:rPr lang="el-GR" sz="1200" dirty="0" smtClean="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rPr>
                <a:t>) for the unloaded sample.</a:t>
              </a:r>
            </a:p>
            <a:p>
              <a:pPr algn="just" defTabSz="257169">
                <a:buClrTx/>
                <a:buSzTx/>
              </a:pPr>
              <a:r>
                <a:rPr lang="en-US" sz="1200" dirty="0" smtClean="0">
                  <a:solidFill>
                    <a:prstClr val="black">
                      <a:lumMod val="95000"/>
                      <a:lumOff val="5000"/>
                    </a:prstClr>
                  </a:solidFill>
                  <a:latin typeface="LM Mono Prop Light 10" panose="00000500000000000000" pitchFamily="50" charset="0"/>
                </a:rPr>
                <a:t>Note.- If our model would catch better the residual strain, this would not be needed.</a:t>
              </a:r>
            </a:p>
          </p:txBody>
        </p:sp>
        <p:sp>
          <p:nvSpPr>
            <p:cNvPr id="3" name="6-Point Star 2"/>
            <p:cNvSpPr/>
            <p:nvPr/>
          </p:nvSpPr>
          <p:spPr>
            <a:xfrm>
              <a:off x="9418320" y="2865120"/>
              <a:ext cx="190500" cy="198120"/>
            </a:xfrm>
            <a:prstGeom prst="star6">
              <a:avLst/>
            </a:prstGeom>
            <a:solidFill>
              <a:srgbClr val="FFFF00"/>
            </a:solidFill>
            <a:ln>
              <a:solidFill>
                <a:srgbClr val="0D0D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 name="Straight Arrow Connector 4"/>
            <p:cNvCxnSpPr/>
            <p:nvPr/>
          </p:nvCxnSpPr>
          <p:spPr>
            <a:xfrm flipV="1">
              <a:off x="9509760" y="2293620"/>
              <a:ext cx="0" cy="518160"/>
            </a:xfrm>
            <a:prstGeom prst="straightConnector1">
              <a:avLst/>
            </a:prstGeom>
            <a:ln>
              <a:solidFill>
                <a:srgbClr val="0033A0"/>
              </a:solidFill>
              <a:tailEnd type="triangle"/>
            </a:ln>
          </p:spPr>
          <p:style>
            <a:lnRef idx="2">
              <a:schemeClr val="accent1"/>
            </a:lnRef>
            <a:fillRef idx="0">
              <a:schemeClr val="accent1"/>
            </a:fillRef>
            <a:effectRef idx="1">
              <a:schemeClr val="accent1"/>
            </a:effectRef>
            <a:fontRef idx="minor">
              <a:schemeClr val="tx1"/>
            </a:fontRef>
          </p:style>
        </p:cxnSp>
        <p:sp>
          <p:nvSpPr>
            <p:cNvPr id="19" name="6-Point Star 18"/>
            <p:cNvSpPr/>
            <p:nvPr/>
          </p:nvSpPr>
          <p:spPr>
            <a:xfrm>
              <a:off x="9418320" y="2073761"/>
              <a:ext cx="190500" cy="198120"/>
            </a:xfrm>
            <a:prstGeom prst="star6">
              <a:avLst/>
            </a:prstGeom>
            <a:solidFill>
              <a:srgbClr val="3ADAD6"/>
            </a:solidFill>
            <a:ln>
              <a:solidFill>
                <a:srgbClr val="0D0D0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TextBox 19"/>
            <p:cNvSpPr txBox="1"/>
            <p:nvPr/>
          </p:nvSpPr>
          <p:spPr>
            <a:xfrm>
              <a:off x="9669719" y="2811780"/>
              <a:ext cx="258404" cy="261610"/>
            </a:xfrm>
            <a:prstGeom prst="rect">
              <a:avLst/>
            </a:prstGeom>
            <a:solidFill>
              <a:schemeClr val="bg1"/>
            </a:solidFill>
            <a:ln>
              <a:solidFill>
                <a:srgbClr val="0033A0"/>
              </a:solidFill>
            </a:ln>
            <a:effectLst/>
          </p:spPr>
          <p:txBody>
            <a:bodyPr wrap="none" rtlCol="0">
              <a:spAutoFit/>
            </a:bodyPr>
            <a:lstStyle/>
            <a:p>
              <a:r>
                <a:rPr lang="en-US" sz="1100" dirty="0" smtClean="0">
                  <a:solidFill>
                    <a:srgbClr val="0D0D0D"/>
                  </a:solidFill>
                  <a:latin typeface="LM Mono Prop Light 10" panose="00000500000000000000" pitchFamily="50" charset="0"/>
                </a:rPr>
                <a:t>1</a:t>
              </a:r>
              <a:endParaRPr lang="en-GB" sz="1100" dirty="0">
                <a:solidFill>
                  <a:srgbClr val="0D0D0D"/>
                </a:solidFill>
                <a:latin typeface="LM Mono Prop Light 10" panose="00000500000000000000" pitchFamily="50" charset="0"/>
              </a:endParaRPr>
            </a:p>
          </p:txBody>
        </p:sp>
        <p:sp>
          <p:nvSpPr>
            <p:cNvPr id="21" name="TextBox 20"/>
            <p:cNvSpPr txBox="1"/>
            <p:nvPr/>
          </p:nvSpPr>
          <p:spPr>
            <a:xfrm>
              <a:off x="9624060" y="1942014"/>
              <a:ext cx="258404" cy="261610"/>
            </a:xfrm>
            <a:prstGeom prst="rect">
              <a:avLst/>
            </a:prstGeom>
            <a:solidFill>
              <a:schemeClr val="bg1"/>
            </a:solidFill>
            <a:ln>
              <a:solidFill>
                <a:srgbClr val="0033A0"/>
              </a:solidFill>
            </a:ln>
            <a:effectLst/>
          </p:spPr>
          <p:txBody>
            <a:bodyPr wrap="none" rtlCol="0">
              <a:spAutoFit/>
            </a:bodyPr>
            <a:lstStyle/>
            <a:p>
              <a:r>
                <a:rPr lang="en-US" sz="1100" dirty="0">
                  <a:solidFill>
                    <a:srgbClr val="0D0D0D"/>
                  </a:solidFill>
                  <a:latin typeface="LM Mono Prop Light 10" panose="00000500000000000000" pitchFamily="50" charset="0"/>
                </a:rPr>
                <a:t>2</a:t>
              </a:r>
              <a:endParaRPr lang="en-GB" sz="1100" dirty="0">
                <a:solidFill>
                  <a:srgbClr val="0D0D0D"/>
                </a:solidFill>
                <a:latin typeface="LM Mono Prop Light 10" panose="00000500000000000000" pitchFamily="50" charset="0"/>
              </a:endParaRPr>
            </a:p>
          </p:txBody>
        </p:sp>
      </p:grpSp>
      <p:graphicFrame>
        <p:nvGraphicFramePr>
          <p:cNvPr id="13" name="Chart 12">
            <a:extLst>
              <a:ext uri="{FF2B5EF4-FFF2-40B4-BE49-F238E27FC236}">
                <a16:creationId xmlns:a16="http://schemas.microsoft.com/office/drawing/2014/main" id="{00000000-0008-0000-0800-000004000000}"/>
              </a:ext>
            </a:extLst>
          </p:cNvPr>
          <p:cNvGraphicFramePr>
            <a:graphicFrameLocks/>
          </p:cNvGraphicFramePr>
          <p:nvPr>
            <p:extLst/>
          </p:nvPr>
        </p:nvGraphicFramePr>
        <p:xfrm>
          <a:off x="7174629" y="1585167"/>
          <a:ext cx="3960019" cy="3212307"/>
        </p:xfrm>
        <a:graphic>
          <a:graphicData uri="http://schemas.openxmlformats.org/drawingml/2006/chart">
            <c:chart xmlns:c="http://schemas.openxmlformats.org/drawingml/2006/chart" xmlns:r="http://schemas.openxmlformats.org/officeDocument/2006/relationships" r:id="rId4"/>
          </a:graphicData>
        </a:graphic>
      </p:graphicFrame>
      <p:sp>
        <p:nvSpPr>
          <p:cNvPr id="17" name="Content Placeholder 2"/>
          <p:cNvSpPr txBox="1">
            <a:spLocks/>
          </p:cNvSpPr>
          <p:nvPr/>
        </p:nvSpPr>
        <p:spPr>
          <a:xfrm>
            <a:off x="7339857" y="4990845"/>
            <a:ext cx="3794791" cy="845629"/>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u="sng" dirty="0" smtClean="0">
                <a:solidFill>
                  <a:srgbClr val="0D0D0D"/>
                </a:solidFill>
                <a:latin typeface="LM Mono Prop Light 10" panose="00000500000000000000" pitchFamily="50" charset="0"/>
              </a:rPr>
              <a:t>Thus, we can set our transfer function between s(</a:t>
            </a:r>
            <a:r>
              <a:rPr lang="el-GR" sz="1400" u="sng" dirty="0" smtClean="0">
                <a:solidFill>
                  <a:srgbClr val="0D0D0D"/>
                </a:solidFill>
                <a:latin typeface="Calibri" panose="020F0502020204030204" pitchFamily="34" charset="0"/>
                <a:cs typeface="Calibri" panose="020F0502020204030204" pitchFamily="34" charset="0"/>
              </a:rPr>
              <a:t>ε</a:t>
            </a:r>
            <a:r>
              <a:rPr lang="en-US" sz="1400" u="sng" dirty="0" smtClean="0">
                <a:solidFill>
                  <a:srgbClr val="0D0D0D"/>
                </a:solidFill>
                <a:latin typeface="LM Mono Prop Light 10" panose="00000500000000000000" pitchFamily="50" charset="0"/>
              </a:rPr>
              <a:t>)</a:t>
            </a:r>
            <a:r>
              <a:rPr lang="en-US" sz="1400" u="sng" baseline="30000" dirty="0" smtClean="0">
                <a:solidFill>
                  <a:srgbClr val="0D0D0D"/>
                </a:solidFill>
                <a:latin typeface="LM Mono Prop Light 10" panose="00000500000000000000" pitchFamily="50" charset="0"/>
              </a:rPr>
              <a:t>load</a:t>
            </a:r>
            <a:r>
              <a:rPr lang="en-US" sz="1400" u="sng" dirty="0" smtClean="0">
                <a:solidFill>
                  <a:srgbClr val="0D0D0D"/>
                </a:solidFill>
                <a:latin typeface="LM Mono Prop Light 10" panose="00000500000000000000" pitchFamily="50" charset="0"/>
              </a:rPr>
              <a:t> and </a:t>
            </a:r>
            <a:r>
              <a:rPr lang="en-US" sz="1400" u="sng" dirty="0">
                <a:solidFill>
                  <a:srgbClr val="0D0D0D"/>
                </a:solidFill>
                <a:latin typeface="LM Mono Prop Light 10" panose="00000500000000000000" pitchFamily="50" charset="0"/>
              </a:rPr>
              <a:t>s(</a:t>
            </a:r>
            <a:r>
              <a:rPr lang="el-GR" sz="1400" u="sng" dirty="0">
                <a:solidFill>
                  <a:srgbClr val="0D0D0D"/>
                </a:solidFill>
                <a:latin typeface="Calibri" panose="020F0502020204030204" pitchFamily="34" charset="0"/>
                <a:cs typeface="Calibri" panose="020F0502020204030204" pitchFamily="34" charset="0"/>
              </a:rPr>
              <a:t>ε</a:t>
            </a:r>
            <a:r>
              <a:rPr lang="en-US" sz="1400" u="sng" dirty="0" smtClean="0">
                <a:solidFill>
                  <a:srgbClr val="0D0D0D"/>
                </a:solidFill>
                <a:latin typeface="LM Mono Prop Light 10" panose="00000500000000000000" pitchFamily="50" charset="0"/>
              </a:rPr>
              <a:t>)</a:t>
            </a:r>
            <a:r>
              <a:rPr lang="en-US" sz="1400" u="sng" baseline="30000" dirty="0" smtClean="0">
                <a:solidFill>
                  <a:srgbClr val="0D0D0D"/>
                </a:solidFill>
                <a:latin typeface="LM Mono Prop Light 10" panose="00000500000000000000" pitchFamily="50" charset="0"/>
              </a:rPr>
              <a:t>unload</a:t>
            </a:r>
            <a:r>
              <a:rPr lang="en-US" sz="1400" u="sng" dirty="0" smtClean="0">
                <a:solidFill>
                  <a:srgbClr val="0D0D0D"/>
                </a:solidFill>
                <a:latin typeface="LM Mono Prop Light 10" panose="00000500000000000000" pitchFamily="50" charset="0"/>
              </a:rPr>
              <a:t> based on UNIGE measurements.</a:t>
            </a:r>
          </a:p>
          <a:p>
            <a:pPr algn="ctr" defTabSz="257169">
              <a:buClrTx/>
              <a:buSzTx/>
            </a:pPr>
            <a:endParaRPr lang="en-US" sz="1400" u="sng" dirty="0">
              <a:solidFill>
                <a:srgbClr val="0D0D0D"/>
              </a:solidFill>
              <a:latin typeface="LM Mono Prop Light 10" panose="00000500000000000000" pitchFamily="50" charset="0"/>
            </a:endParaRPr>
          </a:p>
          <a:p>
            <a:pPr algn="ctr" defTabSz="257169">
              <a:buClrTx/>
              <a:buSzTx/>
            </a:pPr>
            <a:endParaRPr lang="en-US" sz="1400" u="sng" dirty="0" smtClean="0">
              <a:solidFill>
                <a:srgbClr val="0D0D0D"/>
              </a:solidFill>
              <a:latin typeface="LM Mono Prop Light 10" panose="00000500000000000000" pitchFamily="50" charset="0"/>
            </a:endParaRPr>
          </a:p>
          <a:p>
            <a:pPr algn="ctr" defTabSz="257169">
              <a:buClrTx/>
              <a:buSzTx/>
            </a:pPr>
            <a:endParaRPr lang="en-US" sz="1400" dirty="0" smtClean="0">
              <a:solidFill>
                <a:srgbClr val="0D0D0D"/>
              </a:solidFill>
              <a:latin typeface="LM Mono Prop Light 10" panose="00000500000000000000" pitchFamily="50" charset="0"/>
            </a:endParaRPr>
          </a:p>
        </p:txBody>
      </p:sp>
    </p:spTree>
    <p:extLst>
      <p:ext uri="{BB962C8B-B14F-4D97-AF65-F5344CB8AC3E}">
        <p14:creationId xmlns:p14="http://schemas.microsoft.com/office/powerpoint/2010/main" val="278284886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Magnet strand model</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smtClean="0">
              <a:solidFill>
                <a:srgbClr val="0D0D0D"/>
              </a:solidFill>
              <a:latin typeface="LM Mono Prop Light 10" panose="00000500000000000000" pitchFamily="50" charset="0"/>
            </a:endParaRPr>
          </a:p>
        </p:txBody>
      </p:sp>
      <p:pic>
        <p:nvPicPr>
          <p:cNvPr id="2" name="Picture 1"/>
          <p:cNvPicPr>
            <a:picLocks noChangeAspect="1"/>
          </p:cNvPicPr>
          <p:nvPr/>
        </p:nvPicPr>
        <p:blipFill>
          <a:blip r:embed="rId3"/>
          <a:stretch>
            <a:fillRect/>
          </a:stretch>
        </p:blipFill>
        <p:spPr>
          <a:xfrm>
            <a:off x="1322060" y="1117493"/>
            <a:ext cx="4182059" cy="4020111"/>
          </a:xfrm>
          <a:prstGeom prst="rect">
            <a:avLst/>
          </a:prstGeom>
        </p:spPr>
      </p:pic>
      <p:pic>
        <p:nvPicPr>
          <p:cNvPr id="3" name="Picture 2"/>
          <p:cNvPicPr>
            <a:picLocks noChangeAspect="1"/>
          </p:cNvPicPr>
          <p:nvPr/>
        </p:nvPicPr>
        <p:blipFill>
          <a:blip r:embed="rId4"/>
          <a:stretch>
            <a:fillRect/>
          </a:stretch>
        </p:blipFill>
        <p:spPr>
          <a:xfrm>
            <a:off x="6741371" y="2387150"/>
            <a:ext cx="4572638" cy="3077004"/>
          </a:xfrm>
          <a:prstGeom prst="rect">
            <a:avLst/>
          </a:prstGeom>
        </p:spPr>
      </p:pic>
      <p:sp>
        <p:nvSpPr>
          <p:cNvPr id="6" name="Rectangle 5"/>
          <p:cNvSpPr/>
          <p:nvPr/>
        </p:nvSpPr>
        <p:spPr>
          <a:xfrm>
            <a:off x="5263557" y="5616497"/>
            <a:ext cx="2368386" cy="338554"/>
          </a:xfrm>
          <a:prstGeom prst="rect">
            <a:avLst/>
          </a:prstGeom>
        </p:spPr>
        <p:txBody>
          <a:bodyPr wrap="square">
            <a:spAutoFit/>
          </a:bodyPr>
          <a:lstStyle/>
          <a:p>
            <a:pP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Vallone et al.</a:t>
            </a:r>
            <a:endParaRPr lang="en-US" sz="1600" dirty="0">
              <a:solidFill>
                <a:prstClr val="black">
                  <a:lumMod val="95000"/>
                  <a:lumOff val="5000"/>
                </a:prstClr>
              </a:solidFill>
              <a:latin typeface="LM Mono Prop Light 10" panose="00000500000000000000" pitchFamily="50" charset="0"/>
            </a:endParaRPr>
          </a:p>
        </p:txBody>
      </p:sp>
      <p:pic>
        <p:nvPicPr>
          <p:cNvPr id="4" name="Picture 3"/>
          <p:cNvPicPr>
            <a:picLocks noChangeAspect="1"/>
          </p:cNvPicPr>
          <p:nvPr/>
        </p:nvPicPr>
        <p:blipFill>
          <a:blip r:embed="rId5"/>
          <a:stretch>
            <a:fillRect/>
          </a:stretch>
        </p:blipFill>
        <p:spPr>
          <a:xfrm>
            <a:off x="7631943" y="212911"/>
            <a:ext cx="2791494" cy="2069911"/>
          </a:xfrm>
          <a:prstGeom prst="rect">
            <a:avLst/>
          </a:prstGeom>
        </p:spPr>
      </p:pic>
    </p:spTree>
    <p:extLst>
      <p:ext uri="{BB962C8B-B14F-4D97-AF65-F5344CB8AC3E}">
        <p14:creationId xmlns:p14="http://schemas.microsoft.com/office/powerpoint/2010/main" val="12141529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472440" y="2092379"/>
            <a:ext cx="5400000" cy="3926584"/>
          </a:xfrm>
          <a:prstGeom prst="rect">
            <a:avLst/>
          </a:prstGeom>
          <a:solidFill>
            <a:schemeClr val="accent2">
              <a:lumMod val="40000"/>
              <a:lumOff val="60000"/>
              <a:alpha val="20000"/>
            </a:schemeClr>
          </a:solidFill>
          <a:ln>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p:cNvSpPr/>
          <p:nvPr/>
        </p:nvSpPr>
        <p:spPr>
          <a:xfrm>
            <a:off x="6362700" y="2092378"/>
            <a:ext cx="5400000" cy="3926585"/>
          </a:xfrm>
          <a:prstGeom prst="rect">
            <a:avLst/>
          </a:prstGeom>
          <a:solidFill>
            <a:schemeClr val="tx2">
              <a:lumMod val="20000"/>
              <a:lumOff val="80000"/>
              <a:alpha val="20000"/>
            </a:schemeClr>
          </a:solidFill>
          <a:ln>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A bit of history</a:t>
            </a:r>
            <a:endParaRPr lang="en-US" sz="2800" b="1" dirty="0"/>
          </a:p>
        </p:txBody>
      </p:sp>
      <p:sp>
        <p:nvSpPr>
          <p:cNvPr id="83" name="Content Placeholder 2"/>
          <p:cNvSpPr txBox="1">
            <a:spLocks/>
          </p:cNvSpPr>
          <p:nvPr/>
        </p:nvSpPr>
        <p:spPr>
          <a:xfrm>
            <a:off x="925814" y="914149"/>
            <a:ext cx="10340371" cy="1069500"/>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prstClr val="black">
                    <a:lumMod val="95000"/>
                    <a:lumOff val="5000"/>
                  </a:prstClr>
                </a:solidFill>
                <a:latin typeface="LM Mono Prop Light 10" panose="00000500000000000000" pitchFamily="50" charset="0"/>
              </a:rPr>
              <a:t>During the past years, our community has tried to shed some light on the electro-mechanical properties of Nb</a:t>
            </a:r>
            <a:r>
              <a:rPr lang="en-US" sz="1400" u="sng" baseline="-25000" dirty="0" smtClean="0">
                <a:solidFill>
                  <a:prstClr val="black">
                    <a:lumMod val="95000"/>
                    <a:lumOff val="5000"/>
                  </a:prstClr>
                </a:solidFill>
                <a:latin typeface="LM Mono Prop Light 10" panose="00000500000000000000" pitchFamily="50" charset="0"/>
              </a:rPr>
              <a:t>3</a:t>
            </a:r>
            <a:r>
              <a:rPr lang="en-US" sz="1400" u="sng" dirty="0" smtClean="0">
                <a:solidFill>
                  <a:prstClr val="black">
                    <a:lumMod val="95000"/>
                    <a:lumOff val="5000"/>
                  </a:prstClr>
                </a:solidFill>
                <a:latin typeface="LM Mono Prop Light 10" panose="00000500000000000000" pitchFamily="50" charset="0"/>
              </a:rPr>
              <a:t>Sn superconductors (we focus on accelerator magnets).</a:t>
            </a:r>
            <a:endParaRPr lang="en-US" sz="1400" dirty="0" smtClean="0">
              <a:solidFill>
                <a:prstClr val="black">
                  <a:lumMod val="95000"/>
                  <a:lumOff val="5000"/>
                </a:prstClr>
              </a:solidFill>
              <a:latin typeface="LM Mono Prop Light 10" panose="00000500000000000000" pitchFamily="50" charset="0"/>
            </a:endParaRPr>
          </a:p>
          <a:p>
            <a:pPr algn="just" defTabSz="257169">
              <a:buClrTx/>
              <a:buSzTx/>
            </a:pPr>
            <a:endParaRPr lang="en-US" sz="600" dirty="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 To establish safe strain/stress limits for operation.</a:t>
            </a:r>
          </a:p>
        </p:txBody>
      </p:sp>
      <p:sp>
        <p:nvSpPr>
          <p:cNvPr id="17" name="Content Placeholder 2"/>
          <p:cNvSpPr txBox="1">
            <a:spLocks/>
          </p:cNvSpPr>
          <p:nvPr/>
        </p:nvSpPr>
        <p:spPr>
          <a:xfrm>
            <a:off x="665444" y="2212275"/>
            <a:ext cx="4047233" cy="3911083"/>
          </a:xfrm>
          <a:prstGeom prst="rect">
            <a:avLst/>
          </a:prstGeom>
        </p:spPr>
        <p:txBody>
          <a:bodyPr vert="horz" lIns="25718" tIns="0" rIns="25718" bIns="0" anchor="t" anchorCtr="0">
            <a:normAutofit fontScale="92500"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b="1" dirty="0" smtClean="0">
                <a:solidFill>
                  <a:prstClr val="black">
                    <a:lumMod val="95000"/>
                    <a:lumOff val="5000"/>
                  </a:prstClr>
                </a:solidFill>
                <a:latin typeface="LM Mono Prop Light 10" panose="00000500000000000000" pitchFamily="50" charset="0"/>
              </a:rPr>
              <a:t>Laboratory-scale experiments</a:t>
            </a:r>
          </a:p>
          <a:p>
            <a:pPr algn="just" defTabSz="257169">
              <a:buClrTx/>
              <a:buSzTx/>
            </a:pPr>
            <a:endParaRPr lang="en-US" sz="100" dirty="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Exploring the electro-mechanical response of single wires, up to full cables, when subjected to mechanical loads. Some examples:</a:t>
            </a:r>
          </a:p>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Tx/>
              <a:buChar char="-"/>
            </a:pPr>
            <a:r>
              <a:rPr lang="en-US" sz="1400" dirty="0" smtClean="0">
                <a:solidFill>
                  <a:prstClr val="black">
                    <a:lumMod val="95000"/>
                    <a:lumOff val="5000"/>
                  </a:prstClr>
                </a:solidFill>
                <a:latin typeface="LM Mono Prop Light 10" panose="00000500000000000000" pitchFamily="50" charset="0"/>
              </a:rPr>
              <a:t>Back in the 1980’s by </a:t>
            </a:r>
            <a:r>
              <a:rPr lang="en-GB" sz="1400" dirty="0" err="1" smtClean="0">
                <a:solidFill>
                  <a:prstClr val="black">
                    <a:lumMod val="95000"/>
                    <a:lumOff val="5000"/>
                  </a:prstClr>
                </a:solidFill>
                <a:latin typeface="LM Mono Prop Light 10" panose="00000500000000000000" pitchFamily="50" charset="0"/>
              </a:rPr>
              <a:t>Ekin</a:t>
            </a:r>
            <a:r>
              <a:rPr lang="en-GB" sz="1400" dirty="0" smtClean="0">
                <a:solidFill>
                  <a:prstClr val="black">
                    <a:lumMod val="95000"/>
                    <a:lumOff val="5000"/>
                  </a:prstClr>
                </a:solidFill>
                <a:latin typeface="LM Mono Prop Light 10" panose="00000500000000000000" pitchFamily="50" charset="0"/>
              </a:rPr>
              <a:t> </a:t>
            </a:r>
            <a:r>
              <a:rPr lang="en-GB" sz="1400" dirty="0">
                <a:solidFill>
                  <a:prstClr val="black">
                    <a:lumMod val="95000"/>
                    <a:lumOff val="5000"/>
                  </a:prstClr>
                </a:solidFill>
                <a:latin typeface="LM Mono Prop Light 10" panose="00000500000000000000" pitchFamily="50" charset="0"/>
              </a:rPr>
              <a:t>and </a:t>
            </a:r>
            <a:r>
              <a:rPr lang="en-GB" sz="1400" dirty="0" smtClean="0">
                <a:solidFill>
                  <a:prstClr val="black">
                    <a:lumMod val="95000"/>
                    <a:lumOff val="5000"/>
                  </a:prstClr>
                </a:solidFill>
                <a:latin typeface="LM Mono Prop Light 10" panose="00000500000000000000" pitchFamily="50" charset="0"/>
              </a:rPr>
              <a:t>co-workers</a:t>
            </a:r>
          </a:p>
          <a:p>
            <a:pPr algn="ctr" defTabSz="257169">
              <a:buClrTx/>
              <a:buSzTx/>
            </a:pPr>
            <a:r>
              <a:rPr lang="en-US" sz="1400" dirty="0" smtClean="0">
                <a:solidFill>
                  <a:prstClr val="black">
                    <a:lumMod val="95000"/>
                    <a:lumOff val="5000"/>
                  </a:prstClr>
                </a:solidFill>
                <a:latin typeface="LM Mono Prop Light 10" panose="00000500000000000000" pitchFamily="50" charset="0"/>
              </a:rPr>
              <a:t>[1] – [2]</a:t>
            </a:r>
            <a:endParaRPr lang="en-GB" sz="14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Tx/>
              <a:buChar char="-"/>
            </a:pPr>
            <a:r>
              <a:rPr lang="en-US" sz="1400" b="1" dirty="0" smtClean="0">
                <a:solidFill>
                  <a:srgbClr val="002060"/>
                </a:solidFill>
                <a:latin typeface="LM Mono Prop Light 10" panose="00000500000000000000" pitchFamily="50" charset="0"/>
              </a:rPr>
              <a:t>University of Geneva</a:t>
            </a:r>
          </a:p>
          <a:p>
            <a:pPr algn="ctr" defTabSz="257169">
              <a:buClrTx/>
              <a:buSzTx/>
            </a:pPr>
            <a:r>
              <a:rPr lang="en-US" sz="1400" b="1" dirty="0" smtClean="0">
                <a:solidFill>
                  <a:srgbClr val="002060"/>
                </a:solidFill>
                <a:latin typeface="LM Mono Prop Light 10" panose="00000500000000000000" pitchFamily="50" charset="0"/>
              </a:rPr>
              <a:t>[3] </a:t>
            </a:r>
            <a:r>
              <a:rPr lang="en-US" sz="1400" b="1" dirty="0">
                <a:solidFill>
                  <a:srgbClr val="002060"/>
                </a:solidFill>
                <a:latin typeface="LM Mono Prop Light 10" panose="00000500000000000000" pitchFamily="50" charset="0"/>
              </a:rPr>
              <a:t>– </a:t>
            </a:r>
            <a:r>
              <a:rPr lang="en-US" sz="1400" b="1" dirty="0" smtClean="0">
                <a:solidFill>
                  <a:srgbClr val="002060"/>
                </a:solidFill>
                <a:latin typeface="LM Mono Prop Light 10" panose="00000500000000000000" pitchFamily="50" charset="0"/>
              </a:rPr>
              <a:t>[11]</a:t>
            </a:r>
          </a:p>
          <a:p>
            <a:pPr marL="285750" indent="-285750" algn="just" defTabSz="257169">
              <a:buClrTx/>
              <a:buSzTx/>
              <a:buFontTx/>
              <a:buChar char="-"/>
            </a:pPr>
            <a:r>
              <a:rPr lang="en-US" sz="1400" b="1" dirty="0" smtClean="0">
                <a:solidFill>
                  <a:srgbClr val="002060"/>
                </a:solidFill>
                <a:latin typeface="LM Mono Prop Light 10" panose="00000500000000000000" pitchFamily="50" charset="0"/>
              </a:rPr>
              <a:t>CERN</a:t>
            </a:r>
          </a:p>
          <a:p>
            <a:pPr algn="ctr" defTabSz="257169">
              <a:buClrTx/>
              <a:buSzTx/>
            </a:pPr>
            <a:r>
              <a:rPr lang="en-US" sz="1400" b="1" dirty="0" smtClean="0">
                <a:solidFill>
                  <a:srgbClr val="002060"/>
                </a:solidFill>
                <a:latin typeface="LM Mono Prop Light 10" panose="00000500000000000000" pitchFamily="50" charset="0"/>
              </a:rPr>
              <a:t>[12] </a:t>
            </a:r>
            <a:r>
              <a:rPr lang="en-US" sz="1400" b="1" dirty="0">
                <a:solidFill>
                  <a:srgbClr val="002060"/>
                </a:solidFill>
                <a:latin typeface="LM Mono Prop Light 10" panose="00000500000000000000" pitchFamily="50" charset="0"/>
              </a:rPr>
              <a:t>– </a:t>
            </a:r>
            <a:r>
              <a:rPr lang="en-US" sz="1400" b="1" dirty="0" smtClean="0">
                <a:solidFill>
                  <a:srgbClr val="002060"/>
                </a:solidFill>
                <a:latin typeface="LM Mono Prop Light 10" panose="00000500000000000000" pitchFamily="50" charset="0"/>
              </a:rPr>
              <a:t>[16]</a:t>
            </a:r>
          </a:p>
          <a:p>
            <a:pPr marL="285750" indent="-285750" algn="just" defTabSz="257169">
              <a:buClrTx/>
              <a:buSzTx/>
              <a:buFontTx/>
              <a:buChar char="-"/>
            </a:pPr>
            <a:r>
              <a:rPr lang="en-US" sz="1400" dirty="0">
                <a:solidFill>
                  <a:prstClr val="black">
                    <a:lumMod val="95000"/>
                    <a:lumOff val="5000"/>
                  </a:prstClr>
                </a:solidFill>
                <a:latin typeface="LM Mono Prop Light 10" panose="00000500000000000000" pitchFamily="50" charset="0"/>
              </a:rPr>
              <a:t>University of </a:t>
            </a:r>
            <a:r>
              <a:rPr lang="en-US" sz="1400" dirty="0" err="1" smtClean="0">
                <a:solidFill>
                  <a:prstClr val="black">
                    <a:lumMod val="95000"/>
                    <a:lumOff val="5000"/>
                  </a:prstClr>
                </a:solidFill>
                <a:latin typeface="LM Mono Prop Light 10" panose="00000500000000000000" pitchFamily="50" charset="0"/>
              </a:rPr>
              <a:t>Twente</a:t>
            </a:r>
            <a:endParaRPr lang="en-US" sz="1400" dirty="0" smtClean="0">
              <a:solidFill>
                <a:prstClr val="black">
                  <a:lumMod val="95000"/>
                  <a:lumOff val="5000"/>
                </a:prstClr>
              </a:solidFill>
              <a:latin typeface="LM Mono Prop Light 10" panose="00000500000000000000" pitchFamily="50" charset="0"/>
            </a:endParaRPr>
          </a:p>
          <a:p>
            <a:pPr algn="ctr" defTabSz="257169">
              <a:buClrTx/>
              <a:buSzTx/>
            </a:pPr>
            <a:r>
              <a:rPr lang="en-US" sz="1400" dirty="0">
                <a:solidFill>
                  <a:prstClr val="black">
                    <a:lumMod val="95000"/>
                    <a:lumOff val="5000"/>
                  </a:prstClr>
                </a:solidFill>
                <a:latin typeface="LM Mono Prop Light 10" panose="00000500000000000000" pitchFamily="50" charset="0"/>
              </a:rPr>
              <a:t>[</a:t>
            </a:r>
            <a:r>
              <a:rPr lang="en-US" sz="1400" dirty="0" smtClean="0">
                <a:solidFill>
                  <a:prstClr val="black">
                    <a:lumMod val="95000"/>
                    <a:lumOff val="5000"/>
                  </a:prstClr>
                </a:solidFill>
                <a:latin typeface="LM Mono Prop Light 10" panose="00000500000000000000" pitchFamily="50" charset="0"/>
              </a:rPr>
              <a:t>17] </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[18]</a:t>
            </a: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Tx/>
              <a:buChar char="-"/>
            </a:pPr>
            <a:r>
              <a:rPr lang="en-US" sz="1400" dirty="0" smtClean="0">
                <a:solidFill>
                  <a:prstClr val="black">
                    <a:lumMod val="95000"/>
                    <a:lumOff val="5000"/>
                  </a:prstClr>
                </a:solidFill>
                <a:latin typeface="LM Mono Prop Light 10" panose="00000500000000000000" pitchFamily="50" charset="0"/>
              </a:rPr>
              <a:t>NHMFL</a:t>
            </a:r>
          </a:p>
          <a:p>
            <a:pPr algn="ctr" defTabSz="257169">
              <a:buClrTx/>
              <a:buSzTx/>
            </a:pPr>
            <a:r>
              <a:rPr lang="en-US" sz="1400" dirty="0">
                <a:solidFill>
                  <a:prstClr val="black">
                    <a:lumMod val="95000"/>
                    <a:lumOff val="5000"/>
                  </a:prstClr>
                </a:solidFill>
                <a:latin typeface="LM Mono Prop Light 10" panose="00000500000000000000" pitchFamily="50" charset="0"/>
              </a:rPr>
              <a:t>[</a:t>
            </a:r>
            <a:r>
              <a:rPr lang="en-US" sz="1400" dirty="0" smtClean="0">
                <a:solidFill>
                  <a:prstClr val="black">
                    <a:lumMod val="95000"/>
                    <a:lumOff val="5000"/>
                  </a:prstClr>
                </a:solidFill>
                <a:latin typeface="LM Mono Prop Light 10" panose="00000500000000000000" pitchFamily="50" charset="0"/>
              </a:rPr>
              <a:t>19] </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[21]</a:t>
            </a:r>
          </a:p>
          <a:p>
            <a:pPr marL="285750" indent="-285750" algn="just" defTabSz="257169">
              <a:buClrTx/>
              <a:buSzTx/>
              <a:buFontTx/>
              <a:buChar char="-"/>
            </a:pPr>
            <a:r>
              <a:rPr lang="en-US" sz="1400" dirty="0" err="1" smtClean="0">
                <a:solidFill>
                  <a:prstClr val="black">
                    <a:lumMod val="95000"/>
                    <a:lumOff val="5000"/>
                  </a:prstClr>
                </a:solidFill>
                <a:latin typeface="LM Mono Prop Light 10" panose="00000500000000000000" pitchFamily="50" charset="0"/>
              </a:rPr>
              <a:t>Fermilab</a:t>
            </a:r>
            <a:endParaRPr lang="en-US" sz="1400" dirty="0" smtClean="0">
              <a:solidFill>
                <a:prstClr val="black">
                  <a:lumMod val="95000"/>
                  <a:lumOff val="5000"/>
                </a:prstClr>
              </a:solidFill>
              <a:latin typeface="LM Mono Prop Light 10" panose="00000500000000000000" pitchFamily="50" charset="0"/>
            </a:endParaRPr>
          </a:p>
          <a:p>
            <a:pPr algn="ctr" defTabSz="257169">
              <a:buClrTx/>
              <a:buSzTx/>
            </a:pPr>
            <a:r>
              <a:rPr lang="en-US" sz="1400" dirty="0" smtClean="0">
                <a:solidFill>
                  <a:prstClr val="black">
                    <a:lumMod val="95000"/>
                    <a:lumOff val="5000"/>
                  </a:prstClr>
                </a:solidFill>
                <a:latin typeface="LM Mono Prop Light 10" panose="00000500000000000000" pitchFamily="50" charset="0"/>
              </a:rPr>
              <a:t>[22] </a:t>
            </a:r>
            <a:r>
              <a:rPr lang="en-US" sz="1400" dirty="0">
                <a:solidFill>
                  <a:prstClr val="black">
                    <a:lumMod val="95000"/>
                    <a:lumOff val="5000"/>
                  </a:prstClr>
                </a:solidFill>
                <a:latin typeface="LM Mono Prop Light 10" panose="00000500000000000000" pitchFamily="50" charset="0"/>
              </a:rPr>
              <a:t>– </a:t>
            </a:r>
            <a:r>
              <a:rPr lang="en-US" sz="1400" dirty="0" smtClean="0">
                <a:solidFill>
                  <a:prstClr val="black">
                    <a:lumMod val="95000"/>
                    <a:lumOff val="5000"/>
                  </a:prstClr>
                </a:solidFill>
                <a:latin typeface="LM Mono Prop Light 10" panose="00000500000000000000" pitchFamily="50" charset="0"/>
              </a:rPr>
              <a:t>[24]</a:t>
            </a:r>
            <a:endParaRPr lang="en-GB" sz="1400" dirty="0" smtClean="0">
              <a:solidFill>
                <a:prstClr val="black">
                  <a:lumMod val="95000"/>
                  <a:lumOff val="5000"/>
                </a:prstClr>
              </a:solidFill>
              <a:latin typeface="LM Mono Prop Light 10" panose="00000500000000000000" pitchFamily="50" charset="0"/>
            </a:endParaRPr>
          </a:p>
          <a:p>
            <a:pPr algn="just" defTabSz="257169">
              <a:buClrTx/>
              <a:buSzTx/>
            </a:pPr>
            <a:endParaRPr lang="en-US" sz="1400" dirty="0">
              <a:solidFill>
                <a:prstClr val="black">
                  <a:lumMod val="95000"/>
                  <a:lumOff val="5000"/>
                </a:prstClr>
              </a:solidFill>
              <a:latin typeface="LM Mono Prop Light 10" panose="00000500000000000000" pitchFamily="50" charset="0"/>
            </a:endParaRPr>
          </a:p>
        </p:txBody>
      </p:sp>
      <p:sp>
        <p:nvSpPr>
          <p:cNvPr id="20" name="Content Placeholder 2"/>
          <p:cNvSpPr txBox="1">
            <a:spLocks/>
          </p:cNvSpPr>
          <p:nvPr/>
        </p:nvSpPr>
        <p:spPr>
          <a:xfrm>
            <a:off x="6555705" y="2212276"/>
            <a:ext cx="3960524" cy="3806687"/>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b="1" dirty="0" smtClean="0">
                <a:solidFill>
                  <a:prstClr val="black">
                    <a:lumMod val="95000"/>
                    <a:lumOff val="5000"/>
                  </a:prstClr>
                </a:solidFill>
                <a:latin typeface="LM Mono Prop Light 10" panose="00000500000000000000" pitchFamily="50" charset="0"/>
              </a:rPr>
              <a:t>Direct assessment on magnet configuration</a:t>
            </a:r>
            <a:endParaRPr lang="en-GB" sz="1400" b="1" dirty="0" smtClean="0">
              <a:solidFill>
                <a:prstClr val="black">
                  <a:lumMod val="95000"/>
                  <a:lumOff val="5000"/>
                </a:prstClr>
              </a:solidFill>
              <a:latin typeface="LM Mono Prop Light 10" panose="00000500000000000000" pitchFamily="50" charset="0"/>
            </a:endParaRPr>
          </a:p>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Magnet performance studied as a function of different conductor stress levels.</a:t>
            </a:r>
          </a:p>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Tx/>
              <a:buChar char="-"/>
            </a:pPr>
            <a:r>
              <a:rPr lang="en-US" sz="1400" dirty="0" smtClean="0">
                <a:solidFill>
                  <a:prstClr val="black">
                    <a:lumMod val="95000"/>
                    <a:lumOff val="5000"/>
                  </a:prstClr>
                </a:solidFill>
                <a:latin typeface="LM Mono Prop Light 10" panose="00000500000000000000" pitchFamily="50" charset="0"/>
              </a:rPr>
              <a:t>Lawrence Berkeley National Lab. (LBNL)</a:t>
            </a:r>
          </a:p>
          <a:p>
            <a:pPr algn="ctr" defTabSz="257169">
              <a:buClrTx/>
              <a:buSzTx/>
            </a:pPr>
            <a:r>
              <a:rPr lang="en-US" sz="1400" dirty="0" smtClean="0">
                <a:solidFill>
                  <a:prstClr val="black">
                    <a:lumMod val="95000"/>
                    <a:lumOff val="5000"/>
                  </a:prstClr>
                </a:solidFill>
                <a:latin typeface="LM Mono Prop Light 10" panose="00000500000000000000" pitchFamily="50" charset="0"/>
              </a:rPr>
              <a:t>TQ magnet</a:t>
            </a:r>
          </a:p>
          <a:p>
            <a:pPr algn="ctr" defTabSz="257169">
              <a:buClrTx/>
              <a:buSzTx/>
            </a:pPr>
            <a:r>
              <a:rPr lang="en-US" sz="1400" dirty="0" smtClean="0">
                <a:solidFill>
                  <a:prstClr val="black">
                    <a:lumMod val="95000"/>
                    <a:lumOff val="5000"/>
                  </a:prstClr>
                </a:solidFill>
                <a:latin typeface="LM Mono Prop Light 10" panose="00000500000000000000" pitchFamily="50" charset="0"/>
              </a:rPr>
              <a:t>[25]</a:t>
            </a:r>
          </a:p>
          <a:p>
            <a:pPr algn="ctr" defTabSz="257169">
              <a:buClrTx/>
              <a:buSzTx/>
            </a:pPr>
            <a:endParaRPr lang="en-GB" sz="1400" dirty="0">
              <a:solidFill>
                <a:prstClr val="black">
                  <a:lumMod val="95000"/>
                  <a:lumOff val="5000"/>
                </a:prstClr>
              </a:solidFill>
              <a:latin typeface="LM Mono Prop Light 10" panose="00000500000000000000" pitchFamily="50" charset="0"/>
            </a:endParaRPr>
          </a:p>
          <a:p>
            <a:pPr marL="285750" indent="-285750" algn="just" defTabSz="257169">
              <a:buClrTx/>
              <a:buSzTx/>
              <a:buFontTx/>
              <a:buChar char="-"/>
            </a:pPr>
            <a:r>
              <a:rPr lang="en-US" sz="1400" dirty="0" smtClean="0">
                <a:solidFill>
                  <a:prstClr val="black">
                    <a:lumMod val="95000"/>
                    <a:lumOff val="5000"/>
                  </a:prstClr>
                </a:solidFill>
                <a:latin typeface="LM Mono Prop Light 10" panose="00000500000000000000" pitchFamily="50" charset="0"/>
              </a:rPr>
              <a:t>CERN</a:t>
            </a:r>
          </a:p>
          <a:p>
            <a:pPr algn="ctr" defTabSz="257169">
              <a:buClrTx/>
              <a:buSzTx/>
            </a:pPr>
            <a:r>
              <a:rPr lang="en-US" sz="1400" dirty="0" smtClean="0">
                <a:solidFill>
                  <a:prstClr val="black">
                    <a:lumMod val="95000"/>
                    <a:lumOff val="5000"/>
                  </a:prstClr>
                </a:solidFill>
                <a:latin typeface="LM Mono Prop Light 10" panose="00000500000000000000" pitchFamily="50" charset="0"/>
              </a:rPr>
              <a:t>SMC magnet</a:t>
            </a:r>
          </a:p>
          <a:p>
            <a:pPr algn="ctr" defTabSz="257169">
              <a:buClrTx/>
              <a:buSzTx/>
            </a:pPr>
            <a:r>
              <a:rPr lang="en-US" sz="1400" dirty="0" smtClean="0">
                <a:solidFill>
                  <a:prstClr val="black">
                    <a:lumMod val="95000"/>
                    <a:lumOff val="5000"/>
                  </a:prstClr>
                </a:solidFill>
                <a:latin typeface="LM Mono Prop Light 10" panose="00000500000000000000" pitchFamily="50" charset="0"/>
              </a:rPr>
              <a:t>[26 - 27]</a:t>
            </a:r>
          </a:p>
          <a:p>
            <a:pPr algn="ctr" defTabSz="257169">
              <a:buClrTx/>
              <a:buSzTx/>
            </a:pPr>
            <a:r>
              <a:rPr lang="en-US" sz="1400" b="1" dirty="0">
                <a:solidFill>
                  <a:srgbClr val="002060"/>
                </a:solidFill>
                <a:latin typeface="LM Mono Prop Light 10" panose="00000500000000000000" pitchFamily="50" charset="0"/>
              </a:rPr>
              <a:t>MQXF magnet</a:t>
            </a:r>
          </a:p>
          <a:p>
            <a:pPr algn="ctr" defTabSz="257169">
              <a:buClrTx/>
              <a:buSzTx/>
            </a:pPr>
            <a:r>
              <a:rPr lang="en-US" sz="1400" b="1" dirty="0" smtClean="0">
                <a:solidFill>
                  <a:srgbClr val="002060"/>
                </a:solidFill>
                <a:latin typeface="LM Mono Prop Light 10" panose="00000500000000000000" pitchFamily="50" charset="0"/>
              </a:rPr>
              <a:t>[28]</a:t>
            </a:r>
            <a:endParaRPr lang="en-US" sz="1400" b="1" dirty="0">
              <a:solidFill>
                <a:srgbClr val="002060"/>
              </a:solidFill>
              <a:latin typeface="LM Mono Prop Light 10" panose="00000500000000000000" pitchFamily="50" charset="0"/>
            </a:endParaRPr>
          </a:p>
          <a:p>
            <a:pPr algn="just" defTabSz="257169">
              <a:buClrTx/>
              <a:buSzTx/>
            </a:pPr>
            <a:endParaRPr lang="en-US" sz="1400" dirty="0">
              <a:solidFill>
                <a:prstClr val="black">
                  <a:lumMod val="95000"/>
                  <a:lumOff val="5000"/>
                </a:prstClr>
              </a:solidFill>
              <a:latin typeface="LM Mono Prop Light 10" panose="00000500000000000000" pitchFamily="50" charset="0"/>
            </a:endParaRPr>
          </a:p>
        </p:txBody>
      </p:sp>
      <p:sp>
        <p:nvSpPr>
          <p:cNvPr id="8" name="Content Placeholder 2"/>
          <p:cNvSpPr txBox="1">
            <a:spLocks/>
          </p:cNvSpPr>
          <p:nvPr/>
        </p:nvSpPr>
        <p:spPr>
          <a:xfrm>
            <a:off x="5993020" y="1366165"/>
            <a:ext cx="5697256" cy="876255"/>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257169">
              <a:buClrTx/>
              <a:buSzTx/>
            </a:pPr>
            <a:r>
              <a:rPr lang="en-US" sz="1400" dirty="0" smtClean="0">
                <a:solidFill>
                  <a:prstClr val="black">
                    <a:lumMod val="95000"/>
                    <a:lumOff val="5000"/>
                  </a:prstClr>
                </a:solidFill>
                <a:latin typeface="LM Mono Prop Light 10" panose="00000500000000000000" pitchFamily="50" charset="0"/>
              </a:rPr>
              <a:t>- Developing the necessary mathematical background to describe the strain effects on the superconducting properties.</a:t>
            </a:r>
          </a:p>
        </p:txBody>
      </p:sp>
      <p:sp>
        <p:nvSpPr>
          <p:cNvPr id="9" name="Oval 8"/>
          <p:cNvSpPr/>
          <p:nvPr/>
        </p:nvSpPr>
        <p:spPr>
          <a:xfrm>
            <a:off x="5097860" y="2212276"/>
            <a:ext cx="720000" cy="720000"/>
          </a:xfrm>
          <a:prstGeom prst="ellipse">
            <a:avLst/>
          </a:prstGeom>
          <a:noFill/>
          <a:ln w="19050">
            <a:solidFill>
              <a:srgbClr val="0D0D0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solidFill>
                <a:srgbClr val="0D0D0D"/>
              </a:solidFill>
              <a:latin typeface="LM Mono Prop Light 10" panose="00000500000000000000" pitchFamily="50" charset="0"/>
            </a:endParaRPr>
          </a:p>
        </p:txBody>
      </p:sp>
      <p:sp>
        <p:nvSpPr>
          <p:cNvPr id="10" name="Oval 9"/>
          <p:cNvSpPr/>
          <p:nvPr/>
        </p:nvSpPr>
        <p:spPr>
          <a:xfrm>
            <a:off x="11006488" y="2212276"/>
            <a:ext cx="720000" cy="720000"/>
          </a:xfrm>
          <a:prstGeom prst="ellipse">
            <a:avLst/>
          </a:prstGeom>
          <a:no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b="1" dirty="0">
              <a:solidFill>
                <a:srgbClr val="002060"/>
              </a:solidFill>
              <a:latin typeface="LM Mono Prop Light 10" panose="00000500000000000000" pitchFamily="50" charset="0"/>
            </a:endParaRPr>
          </a:p>
        </p:txBody>
      </p:sp>
      <p:pic>
        <p:nvPicPr>
          <p:cNvPr id="18" name="Picture 17"/>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6846" t="3540" r="543" b="6601"/>
          <a:stretch/>
        </p:blipFill>
        <p:spPr>
          <a:xfrm>
            <a:off x="5163220" y="2433335"/>
            <a:ext cx="589280" cy="277881"/>
          </a:xfrm>
          <a:prstGeom prst="rect">
            <a:avLst/>
          </a:prstGeom>
        </p:spPr>
      </p:pic>
      <p:sp>
        <p:nvSpPr>
          <p:cNvPr id="5" name="Rectangle 4"/>
          <p:cNvSpPr/>
          <p:nvPr/>
        </p:nvSpPr>
        <p:spPr>
          <a:xfrm>
            <a:off x="5166360" y="2654300"/>
            <a:ext cx="71608" cy="78740"/>
          </a:xfrm>
          <a:prstGeom prst="rect">
            <a:avLst/>
          </a:prstGeom>
          <a:solidFill>
            <a:srgbClr val="F9F9F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1" name="Picture 20"/>
          <p:cNvPicPr>
            <a:picLocks noChangeAspect="1"/>
          </p:cNvPicPr>
          <p:nvPr/>
        </p:nvPicPr>
        <p:blipFill rotWithShape="1">
          <a:blip r:embed="rId4" cstate="print">
            <a:extLst>
              <a:ext uri="{28A0092B-C50C-407E-A947-70E740481C1C}">
                <a14:useLocalDpi xmlns:a14="http://schemas.microsoft.com/office/drawing/2010/main" val="0"/>
              </a:ext>
            </a:extLst>
          </a:blip>
          <a:srcRect l="64591" t="33429" r="5745" b="20605"/>
          <a:stretch/>
        </p:blipFill>
        <p:spPr>
          <a:xfrm>
            <a:off x="11057624" y="2262740"/>
            <a:ext cx="621792" cy="602208"/>
          </a:xfrm>
          <a:prstGeom prst="rect">
            <a:avLst/>
          </a:prstGeom>
          <a:effectLst>
            <a:softEdge rad="76200"/>
          </a:effectLst>
        </p:spPr>
      </p:pic>
    </p:spTree>
    <p:extLst>
      <p:ext uri="{BB962C8B-B14F-4D97-AF65-F5344CB8AC3E}">
        <p14:creationId xmlns:p14="http://schemas.microsoft.com/office/powerpoint/2010/main" val="22863685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Coil block model – 110 MPa</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smtClean="0">
              <a:solidFill>
                <a:srgbClr val="0D0D0D"/>
              </a:solidFill>
              <a:latin typeface="LM Mono Prop Light 10" panose="00000500000000000000" pitchFamily="50" charset="0"/>
            </a:endParaRPr>
          </a:p>
        </p:txBody>
      </p:sp>
      <p:pic>
        <p:nvPicPr>
          <p:cNvPr id="2" name="Picture 1"/>
          <p:cNvPicPr>
            <a:picLocks noChangeAspect="1"/>
          </p:cNvPicPr>
          <p:nvPr/>
        </p:nvPicPr>
        <p:blipFill>
          <a:blip r:embed="rId3"/>
          <a:stretch>
            <a:fillRect/>
          </a:stretch>
        </p:blipFill>
        <p:spPr>
          <a:xfrm>
            <a:off x="129675" y="2063905"/>
            <a:ext cx="3898286" cy="2880000"/>
          </a:xfrm>
          <a:prstGeom prst="rect">
            <a:avLst/>
          </a:prstGeom>
        </p:spPr>
      </p:pic>
      <p:pic>
        <p:nvPicPr>
          <p:cNvPr id="3" name="Picture 2"/>
          <p:cNvPicPr>
            <a:picLocks noChangeAspect="1"/>
          </p:cNvPicPr>
          <p:nvPr/>
        </p:nvPicPr>
        <p:blipFill>
          <a:blip r:embed="rId4"/>
          <a:stretch>
            <a:fillRect/>
          </a:stretch>
        </p:blipFill>
        <p:spPr>
          <a:xfrm>
            <a:off x="4044299" y="2063905"/>
            <a:ext cx="4083737" cy="2880000"/>
          </a:xfrm>
          <a:prstGeom prst="rect">
            <a:avLst/>
          </a:prstGeom>
        </p:spPr>
      </p:pic>
      <p:pic>
        <p:nvPicPr>
          <p:cNvPr id="5" name="Picture 4"/>
          <p:cNvPicPr>
            <a:picLocks noChangeAspect="1"/>
          </p:cNvPicPr>
          <p:nvPr/>
        </p:nvPicPr>
        <p:blipFill>
          <a:blip r:embed="rId5"/>
          <a:stretch>
            <a:fillRect/>
          </a:stretch>
        </p:blipFill>
        <p:spPr>
          <a:xfrm>
            <a:off x="7961659" y="2063905"/>
            <a:ext cx="4026508" cy="2880000"/>
          </a:xfrm>
          <a:prstGeom prst="rect">
            <a:avLst/>
          </a:prstGeom>
        </p:spPr>
      </p:pic>
      <p:sp>
        <p:nvSpPr>
          <p:cNvPr id="8" name="Rectangle 7"/>
          <p:cNvSpPr/>
          <p:nvPr/>
        </p:nvSpPr>
        <p:spPr>
          <a:xfrm>
            <a:off x="1355896" y="1690303"/>
            <a:ext cx="799052" cy="338554"/>
          </a:xfrm>
          <a:prstGeom prst="rect">
            <a:avLst/>
          </a:prstGeom>
        </p:spPr>
        <p:txBody>
          <a:bodyPr wrap="square">
            <a:spAutoFit/>
          </a:bodyPr>
          <a:lstStyle/>
          <a:p>
            <a:pP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20 kA</a:t>
            </a:r>
            <a:endParaRPr lang="en-US" sz="1600" dirty="0">
              <a:solidFill>
                <a:prstClr val="black">
                  <a:lumMod val="95000"/>
                  <a:lumOff val="5000"/>
                </a:prstClr>
              </a:solidFill>
              <a:latin typeface="LM Mono Prop Light 10" panose="00000500000000000000" pitchFamily="50" charset="0"/>
            </a:endParaRPr>
          </a:p>
        </p:txBody>
      </p:sp>
      <p:sp>
        <p:nvSpPr>
          <p:cNvPr id="9" name="Rectangle 8"/>
          <p:cNvSpPr/>
          <p:nvPr/>
        </p:nvSpPr>
        <p:spPr>
          <a:xfrm>
            <a:off x="5373265" y="1690303"/>
            <a:ext cx="1057031" cy="338554"/>
          </a:xfrm>
          <a:prstGeom prst="rect">
            <a:avLst/>
          </a:prstGeom>
        </p:spPr>
        <p:txBody>
          <a:bodyPr wrap="square">
            <a:spAutoFit/>
          </a:bodyPr>
          <a:lstStyle/>
          <a:p>
            <a:pP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16.23 kA</a:t>
            </a:r>
            <a:endParaRPr lang="en-US" sz="1600" dirty="0">
              <a:solidFill>
                <a:prstClr val="black">
                  <a:lumMod val="95000"/>
                  <a:lumOff val="5000"/>
                </a:prstClr>
              </a:solidFill>
              <a:latin typeface="LM Mono Prop Light 10" panose="00000500000000000000" pitchFamily="50" charset="0"/>
            </a:endParaRPr>
          </a:p>
        </p:txBody>
      </p:sp>
      <p:sp>
        <p:nvSpPr>
          <p:cNvPr id="10" name="Rectangle 9"/>
          <p:cNvSpPr/>
          <p:nvPr/>
        </p:nvSpPr>
        <p:spPr>
          <a:xfrm>
            <a:off x="9146302" y="1690303"/>
            <a:ext cx="1057031" cy="338554"/>
          </a:xfrm>
          <a:prstGeom prst="rect">
            <a:avLst/>
          </a:prstGeom>
        </p:spPr>
        <p:txBody>
          <a:bodyPr wrap="square">
            <a:spAutoFit/>
          </a:bodyPr>
          <a:lstStyle/>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CD</a:t>
            </a:r>
            <a:endParaRPr lang="en-US" sz="1600" dirty="0">
              <a:solidFill>
                <a:prstClr val="black">
                  <a:lumMod val="95000"/>
                  <a:lumOff val="5000"/>
                </a:prstClr>
              </a:solidFill>
              <a:latin typeface="LM Mono Prop Light 10" panose="00000500000000000000" pitchFamily="50" charset="0"/>
            </a:endParaRPr>
          </a:p>
        </p:txBody>
      </p:sp>
      <p:sp>
        <p:nvSpPr>
          <p:cNvPr id="1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3967899" y="1030535"/>
            <a:ext cx="3789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Azimuthal stress</a:t>
            </a:r>
          </a:p>
        </p:txBody>
      </p:sp>
    </p:spTree>
    <p:extLst>
      <p:ext uri="{BB962C8B-B14F-4D97-AF65-F5344CB8AC3E}">
        <p14:creationId xmlns:p14="http://schemas.microsoft.com/office/powerpoint/2010/main" val="16233110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Coil block model – 200 MPa</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smtClean="0">
              <a:solidFill>
                <a:srgbClr val="0D0D0D"/>
              </a:solidFill>
              <a:latin typeface="LM Mono Prop Light 10" panose="00000500000000000000" pitchFamily="50" charset="0"/>
            </a:endParaRPr>
          </a:p>
        </p:txBody>
      </p:sp>
      <p:pic>
        <p:nvPicPr>
          <p:cNvPr id="4" name="Picture 3"/>
          <p:cNvPicPr>
            <a:picLocks noChangeAspect="1"/>
          </p:cNvPicPr>
          <p:nvPr/>
        </p:nvPicPr>
        <p:blipFill>
          <a:blip r:embed="rId3"/>
          <a:stretch>
            <a:fillRect/>
          </a:stretch>
        </p:blipFill>
        <p:spPr>
          <a:xfrm>
            <a:off x="154144" y="2305603"/>
            <a:ext cx="3922948" cy="2880000"/>
          </a:xfrm>
          <a:prstGeom prst="rect">
            <a:avLst/>
          </a:prstGeom>
        </p:spPr>
      </p:pic>
      <p:pic>
        <p:nvPicPr>
          <p:cNvPr id="7" name="Picture 6"/>
          <p:cNvPicPr>
            <a:picLocks noChangeAspect="1"/>
          </p:cNvPicPr>
          <p:nvPr/>
        </p:nvPicPr>
        <p:blipFill>
          <a:blip r:embed="rId4"/>
          <a:stretch>
            <a:fillRect/>
          </a:stretch>
        </p:blipFill>
        <p:spPr>
          <a:xfrm>
            <a:off x="8175338" y="2305603"/>
            <a:ext cx="3859345" cy="2880000"/>
          </a:xfrm>
          <a:prstGeom prst="rect">
            <a:avLst/>
          </a:prstGeom>
        </p:spPr>
      </p:pic>
      <p:pic>
        <p:nvPicPr>
          <p:cNvPr id="8" name="Picture 7"/>
          <p:cNvPicPr>
            <a:picLocks noChangeAspect="1"/>
          </p:cNvPicPr>
          <p:nvPr/>
        </p:nvPicPr>
        <p:blipFill>
          <a:blip r:embed="rId5"/>
          <a:stretch>
            <a:fillRect/>
          </a:stretch>
        </p:blipFill>
        <p:spPr>
          <a:xfrm>
            <a:off x="4217753" y="2305603"/>
            <a:ext cx="3830471" cy="2880000"/>
          </a:xfrm>
          <a:prstGeom prst="rect">
            <a:avLst/>
          </a:prstGeom>
        </p:spPr>
      </p:pic>
      <p:sp>
        <p:nvSpPr>
          <p:cNvPr id="12" name="Rectangle 11"/>
          <p:cNvSpPr/>
          <p:nvPr/>
        </p:nvSpPr>
        <p:spPr>
          <a:xfrm>
            <a:off x="1316566" y="1895861"/>
            <a:ext cx="799052" cy="338554"/>
          </a:xfrm>
          <a:prstGeom prst="rect">
            <a:avLst/>
          </a:prstGeom>
        </p:spPr>
        <p:txBody>
          <a:bodyPr wrap="square">
            <a:spAutoFit/>
          </a:bodyPr>
          <a:lstStyle/>
          <a:p>
            <a:pP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20 kA</a:t>
            </a:r>
            <a:endParaRPr lang="en-US" sz="1600" dirty="0">
              <a:solidFill>
                <a:prstClr val="black">
                  <a:lumMod val="95000"/>
                  <a:lumOff val="5000"/>
                </a:prstClr>
              </a:solidFill>
              <a:latin typeface="LM Mono Prop Light 10" panose="00000500000000000000" pitchFamily="50" charset="0"/>
            </a:endParaRPr>
          </a:p>
        </p:txBody>
      </p:sp>
      <p:sp>
        <p:nvSpPr>
          <p:cNvPr id="13" name="Rectangle 12"/>
          <p:cNvSpPr/>
          <p:nvPr/>
        </p:nvSpPr>
        <p:spPr>
          <a:xfrm>
            <a:off x="5333935" y="1895861"/>
            <a:ext cx="1057031" cy="338554"/>
          </a:xfrm>
          <a:prstGeom prst="rect">
            <a:avLst/>
          </a:prstGeom>
        </p:spPr>
        <p:txBody>
          <a:bodyPr wrap="square">
            <a:spAutoFit/>
          </a:bodyPr>
          <a:lstStyle/>
          <a:p>
            <a:pP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16.23 kA</a:t>
            </a:r>
            <a:endParaRPr lang="en-US" sz="1600" dirty="0">
              <a:solidFill>
                <a:prstClr val="black">
                  <a:lumMod val="95000"/>
                  <a:lumOff val="5000"/>
                </a:prstClr>
              </a:solidFill>
              <a:latin typeface="LM Mono Prop Light 10" panose="00000500000000000000" pitchFamily="50" charset="0"/>
            </a:endParaRPr>
          </a:p>
        </p:txBody>
      </p:sp>
      <p:sp>
        <p:nvSpPr>
          <p:cNvPr id="14" name="Rectangle 13"/>
          <p:cNvSpPr/>
          <p:nvPr/>
        </p:nvSpPr>
        <p:spPr>
          <a:xfrm>
            <a:off x="9106972" y="1895861"/>
            <a:ext cx="1057031" cy="338554"/>
          </a:xfrm>
          <a:prstGeom prst="rect">
            <a:avLst/>
          </a:prstGeom>
        </p:spPr>
        <p:txBody>
          <a:bodyPr wrap="square">
            <a:spAutoFit/>
          </a:bodyPr>
          <a:lstStyle/>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CD</a:t>
            </a:r>
            <a:endParaRPr lang="en-US" sz="1600" dirty="0">
              <a:solidFill>
                <a:prstClr val="black">
                  <a:lumMod val="95000"/>
                  <a:lumOff val="5000"/>
                </a:prstClr>
              </a:solidFill>
              <a:latin typeface="LM Mono Prop Light 10" panose="00000500000000000000" pitchFamily="50" charset="0"/>
            </a:endParaRPr>
          </a:p>
        </p:txBody>
      </p:sp>
      <p:sp>
        <p:nvSpPr>
          <p:cNvPr id="1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3967899" y="1030535"/>
            <a:ext cx="3789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Azimuthal stress</a:t>
            </a:r>
          </a:p>
        </p:txBody>
      </p:sp>
    </p:spTree>
    <p:extLst>
      <p:ext uri="{BB962C8B-B14F-4D97-AF65-F5344CB8AC3E}">
        <p14:creationId xmlns:p14="http://schemas.microsoft.com/office/powerpoint/2010/main" val="30112918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Coil block model – coil strand model (110 MPa pre-load)</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smtClean="0">
              <a:solidFill>
                <a:srgbClr val="0D0D0D"/>
              </a:solidFill>
              <a:latin typeface="LM Mono Prop Light 10" panose="00000500000000000000" pitchFamily="50" charset="0"/>
            </a:endParaRPr>
          </a:p>
        </p:txBody>
      </p:sp>
      <p:sp>
        <p:nvSpPr>
          <p:cNvPr id="10" name="Rectangle 9"/>
          <p:cNvSpPr/>
          <p:nvPr/>
        </p:nvSpPr>
        <p:spPr>
          <a:xfrm>
            <a:off x="4400447" y="1479894"/>
            <a:ext cx="6481823" cy="830997"/>
          </a:xfrm>
          <a:prstGeom prst="rect">
            <a:avLst/>
          </a:prstGeom>
        </p:spPr>
        <p:txBody>
          <a:bodyPr wrap="square">
            <a:spAutoFit/>
          </a:bodyPr>
          <a:lstStyle/>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Different levels of homogenization:</a:t>
            </a:r>
          </a:p>
          <a:p>
            <a:pPr algn="ctr" fontAlgn="auto">
              <a:spcBef>
                <a:spcPts val="0"/>
              </a:spcBef>
              <a:spcAft>
                <a:spcPts val="0"/>
              </a:spcAft>
              <a:defRPr/>
            </a:pPr>
            <a:endParaRPr lang="en-US" sz="1600" dirty="0" smtClean="0">
              <a:solidFill>
                <a:prstClr val="black">
                  <a:lumMod val="95000"/>
                  <a:lumOff val="5000"/>
                </a:prstClr>
              </a:solidFill>
              <a:latin typeface="LM Mono Prop Light 10" panose="00000500000000000000" pitchFamily="50" charset="0"/>
            </a:endParaRPr>
          </a:p>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Coil block → strand (Nb</a:t>
            </a:r>
            <a:r>
              <a:rPr lang="en-US" sz="1600" baseline="-25000" dirty="0" smtClean="0">
                <a:solidFill>
                  <a:prstClr val="black">
                    <a:lumMod val="95000"/>
                    <a:lumOff val="5000"/>
                  </a:prstClr>
                </a:solidFill>
                <a:latin typeface="LM Mono Prop Light 10" panose="00000500000000000000" pitchFamily="50" charset="0"/>
              </a:rPr>
              <a:t>3</a:t>
            </a:r>
            <a:r>
              <a:rPr lang="en-US" sz="1600" dirty="0" smtClean="0">
                <a:solidFill>
                  <a:prstClr val="black">
                    <a:lumMod val="95000"/>
                    <a:lumOff val="5000"/>
                  </a:prstClr>
                </a:solidFill>
                <a:latin typeface="LM Mono Prop Light 10" panose="00000500000000000000" pitchFamily="50" charset="0"/>
              </a:rPr>
              <a:t>Sn octagon) </a:t>
            </a:r>
            <a:r>
              <a:rPr lang="en-US" sz="1600" dirty="0">
                <a:solidFill>
                  <a:prstClr val="black">
                    <a:lumMod val="95000"/>
                    <a:lumOff val="5000"/>
                  </a:prstClr>
                </a:solidFill>
                <a:latin typeface="LM Mono Prop Light 10" panose="00000500000000000000" pitchFamily="50" charset="0"/>
              </a:rPr>
              <a:t>→ </a:t>
            </a:r>
            <a:r>
              <a:rPr lang="en-US" sz="1600" dirty="0" smtClean="0">
                <a:solidFill>
                  <a:prstClr val="black">
                    <a:lumMod val="95000"/>
                    <a:lumOff val="5000"/>
                  </a:prstClr>
                </a:solidFill>
                <a:latin typeface="LM Mono Prop Light 10" panose="00000500000000000000" pitchFamily="50" charset="0"/>
              </a:rPr>
              <a:t>sub-element / filament</a:t>
            </a:r>
            <a:endParaRPr lang="en-US" sz="1600" dirty="0">
              <a:solidFill>
                <a:prstClr val="black">
                  <a:lumMod val="95000"/>
                  <a:lumOff val="5000"/>
                </a:prstClr>
              </a:solidFill>
              <a:latin typeface="LM Mono Prop Light 10" panose="00000500000000000000" pitchFamily="50" charset="0"/>
            </a:endParaRPr>
          </a:p>
        </p:txBody>
      </p:sp>
      <p:sp>
        <p:nvSpPr>
          <p:cNvPr id="1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3886182" y="913702"/>
            <a:ext cx="55696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IL - azimuthal stress after cool-down to cryogenic temperature</a:t>
            </a:r>
          </a:p>
        </p:txBody>
      </p:sp>
      <p:pic>
        <p:nvPicPr>
          <p:cNvPr id="4" name="Picture 3"/>
          <p:cNvPicPr>
            <a:picLocks noChangeAspect="1"/>
          </p:cNvPicPr>
          <p:nvPr/>
        </p:nvPicPr>
        <p:blipFill>
          <a:blip r:embed="rId3"/>
          <a:stretch>
            <a:fillRect/>
          </a:stretch>
        </p:blipFill>
        <p:spPr>
          <a:xfrm>
            <a:off x="615601" y="3753121"/>
            <a:ext cx="3568198" cy="2160000"/>
          </a:xfrm>
          <a:prstGeom prst="rect">
            <a:avLst/>
          </a:prstGeom>
        </p:spPr>
      </p:pic>
      <p:pic>
        <p:nvPicPr>
          <p:cNvPr id="6" name="Picture 5"/>
          <p:cNvPicPr>
            <a:picLocks noChangeAspect="1"/>
          </p:cNvPicPr>
          <p:nvPr/>
        </p:nvPicPr>
        <p:blipFill>
          <a:blip r:embed="rId4"/>
          <a:stretch>
            <a:fillRect/>
          </a:stretch>
        </p:blipFill>
        <p:spPr>
          <a:xfrm>
            <a:off x="4320119" y="3753121"/>
            <a:ext cx="3572015" cy="2160000"/>
          </a:xfrm>
          <a:prstGeom prst="rect">
            <a:avLst/>
          </a:prstGeom>
        </p:spPr>
      </p:pic>
      <p:pic>
        <p:nvPicPr>
          <p:cNvPr id="7" name="Picture 6"/>
          <p:cNvPicPr>
            <a:picLocks noChangeAspect="1"/>
          </p:cNvPicPr>
          <p:nvPr/>
        </p:nvPicPr>
        <p:blipFill>
          <a:blip r:embed="rId5"/>
          <a:stretch>
            <a:fillRect/>
          </a:stretch>
        </p:blipFill>
        <p:spPr>
          <a:xfrm>
            <a:off x="8089490" y="3753121"/>
            <a:ext cx="3561905" cy="2160000"/>
          </a:xfrm>
          <a:prstGeom prst="rect">
            <a:avLst/>
          </a:prstGeom>
        </p:spPr>
      </p:pic>
      <p:pic>
        <p:nvPicPr>
          <p:cNvPr id="19" name="Picture 18"/>
          <p:cNvPicPr>
            <a:picLocks noChangeAspect="1"/>
          </p:cNvPicPr>
          <p:nvPr/>
        </p:nvPicPr>
        <p:blipFill>
          <a:blip r:embed="rId6"/>
          <a:stretch>
            <a:fillRect/>
          </a:stretch>
        </p:blipFill>
        <p:spPr>
          <a:xfrm>
            <a:off x="545756" y="895104"/>
            <a:ext cx="3330879" cy="2458143"/>
          </a:xfrm>
          <a:prstGeom prst="rect">
            <a:avLst/>
          </a:prstGeom>
        </p:spPr>
      </p:pic>
      <p:cxnSp>
        <p:nvCxnSpPr>
          <p:cNvPr id="21" name="Straight Arrow Connector 20"/>
          <p:cNvCxnSpPr/>
          <p:nvPr/>
        </p:nvCxnSpPr>
        <p:spPr>
          <a:xfrm flipH="1" flipV="1">
            <a:off x="8439856" y="2323611"/>
            <a:ext cx="92584" cy="4724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735294" y="2830851"/>
            <a:ext cx="2326278"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Scaling factor in the strand model</a:t>
            </a:r>
            <a:endParaRPr lang="en-GB" sz="1050" dirty="0">
              <a:solidFill>
                <a:srgbClr val="0D0D0D"/>
              </a:solidFill>
              <a:latin typeface="LM Mono Prop Light 10" panose="00000500000000000000" pitchFamily="50" charset="0"/>
            </a:endParaRPr>
          </a:p>
        </p:txBody>
      </p:sp>
      <p:sp>
        <p:nvSpPr>
          <p:cNvPr id="25" name="TextBox 24"/>
          <p:cNvSpPr txBox="1"/>
          <p:nvPr/>
        </p:nvSpPr>
        <p:spPr>
          <a:xfrm>
            <a:off x="1615671" y="3489126"/>
            <a:ext cx="1568058"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IL – Inner radius</a:t>
            </a:r>
            <a:endParaRPr lang="en-GB" sz="1050" dirty="0">
              <a:solidFill>
                <a:srgbClr val="0D0D0D"/>
              </a:solidFill>
              <a:latin typeface="LM Mono Prop Light 10" panose="00000500000000000000" pitchFamily="50" charset="0"/>
            </a:endParaRPr>
          </a:p>
        </p:txBody>
      </p:sp>
      <p:sp>
        <p:nvSpPr>
          <p:cNvPr id="26" name="TextBox 25"/>
          <p:cNvSpPr txBox="1"/>
          <p:nvPr/>
        </p:nvSpPr>
        <p:spPr>
          <a:xfrm>
            <a:off x="5453340" y="3499205"/>
            <a:ext cx="1249060"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IL – Middle</a:t>
            </a:r>
            <a:endParaRPr lang="en-GB" sz="1050" dirty="0">
              <a:solidFill>
                <a:srgbClr val="0D0D0D"/>
              </a:solidFill>
              <a:latin typeface="LM Mono Prop Light 10" panose="00000500000000000000" pitchFamily="50" charset="0"/>
            </a:endParaRPr>
          </a:p>
        </p:txBody>
      </p:sp>
      <p:sp>
        <p:nvSpPr>
          <p:cNvPr id="27" name="TextBox 26"/>
          <p:cNvSpPr txBox="1"/>
          <p:nvPr/>
        </p:nvSpPr>
        <p:spPr>
          <a:xfrm>
            <a:off x="9282681" y="3499205"/>
            <a:ext cx="1608133"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IL – Outer radius</a:t>
            </a:r>
            <a:endParaRPr lang="en-GB" sz="1050" dirty="0">
              <a:solidFill>
                <a:srgbClr val="0D0D0D"/>
              </a:solidFill>
              <a:latin typeface="LM Mono Prop Light 10" panose="00000500000000000000" pitchFamily="50" charset="0"/>
            </a:endParaRPr>
          </a:p>
        </p:txBody>
      </p:sp>
      <p:sp>
        <p:nvSpPr>
          <p:cNvPr id="24" name="Arc 23"/>
          <p:cNvSpPr/>
          <p:nvPr/>
        </p:nvSpPr>
        <p:spPr>
          <a:xfrm rot="21004142">
            <a:off x="1098112" y="1757377"/>
            <a:ext cx="504501" cy="1604873"/>
          </a:xfrm>
          <a:prstGeom prst="arc">
            <a:avLst>
              <a:gd name="adj1" fmla="val 16493963"/>
              <a:gd name="adj2" fmla="val 3305722"/>
            </a:avLst>
          </a:prstGeom>
          <a:ln>
            <a:solidFill>
              <a:srgbClr val="0033A0"/>
            </a:solidFill>
            <a:head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9" name="TextBox 28"/>
          <p:cNvSpPr txBox="1"/>
          <p:nvPr/>
        </p:nvSpPr>
        <p:spPr>
          <a:xfrm>
            <a:off x="1355476" y="2807701"/>
            <a:ext cx="481222" cy="253916"/>
          </a:xfrm>
          <a:prstGeom prst="rect">
            <a:avLst/>
          </a:prstGeom>
          <a:solidFill>
            <a:schemeClr val="bg1"/>
          </a:solidFill>
          <a:ln>
            <a:noFill/>
          </a:ln>
          <a:effectLst/>
        </p:spPr>
        <p:txBody>
          <a:bodyPr wrap="none" rtlCol="0">
            <a:spAutoFit/>
          </a:bodyPr>
          <a:lstStyle/>
          <a:p>
            <a:r>
              <a:rPr lang="en-US" sz="1050" dirty="0" smtClean="0">
                <a:solidFill>
                  <a:srgbClr val="0033A0"/>
                </a:solidFill>
                <a:latin typeface="LM Mono Prop Light 10" panose="00000500000000000000" pitchFamily="50" charset="0"/>
              </a:rPr>
              <a:t>Path</a:t>
            </a:r>
            <a:endParaRPr lang="en-GB" sz="1050" dirty="0">
              <a:solidFill>
                <a:srgbClr val="0033A0"/>
              </a:solidFill>
              <a:latin typeface="LM Mono Prop Light 10" panose="00000500000000000000" pitchFamily="50" charset="0"/>
            </a:endParaRPr>
          </a:p>
        </p:txBody>
      </p:sp>
    </p:spTree>
    <p:extLst>
      <p:ext uri="{BB962C8B-B14F-4D97-AF65-F5344CB8AC3E}">
        <p14:creationId xmlns:p14="http://schemas.microsoft.com/office/powerpoint/2010/main" val="163360915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a:stretch>
            <a:fillRect/>
          </a:stretch>
        </p:blipFill>
        <p:spPr>
          <a:xfrm>
            <a:off x="589555" y="882728"/>
            <a:ext cx="3246210" cy="24588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Coil block model – coil strand model (110 MPa pre-load)</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smtClean="0">
              <a:solidFill>
                <a:srgbClr val="0D0D0D"/>
              </a:solidFill>
              <a:latin typeface="LM Mono Prop Light 10" panose="00000500000000000000" pitchFamily="50" charset="0"/>
            </a:endParaRPr>
          </a:p>
        </p:txBody>
      </p:sp>
      <p:sp>
        <p:nvSpPr>
          <p:cNvPr id="10" name="Rectangle 9"/>
          <p:cNvSpPr/>
          <p:nvPr/>
        </p:nvSpPr>
        <p:spPr>
          <a:xfrm>
            <a:off x="4400447" y="1479894"/>
            <a:ext cx="6481823" cy="830997"/>
          </a:xfrm>
          <a:prstGeom prst="rect">
            <a:avLst/>
          </a:prstGeom>
        </p:spPr>
        <p:txBody>
          <a:bodyPr wrap="square">
            <a:spAutoFit/>
          </a:bodyPr>
          <a:lstStyle/>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Different levels of homogenization:</a:t>
            </a:r>
          </a:p>
          <a:p>
            <a:pPr algn="ctr" fontAlgn="auto">
              <a:spcBef>
                <a:spcPts val="0"/>
              </a:spcBef>
              <a:spcAft>
                <a:spcPts val="0"/>
              </a:spcAft>
              <a:defRPr/>
            </a:pPr>
            <a:endParaRPr lang="en-US" sz="1600" dirty="0" smtClean="0">
              <a:solidFill>
                <a:prstClr val="black">
                  <a:lumMod val="95000"/>
                  <a:lumOff val="5000"/>
                </a:prstClr>
              </a:solidFill>
              <a:latin typeface="LM Mono Prop Light 10" panose="00000500000000000000" pitchFamily="50" charset="0"/>
            </a:endParaRPr>
          </a:p>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Coil block → strand (Nb</a:t>
            </a:r>
            <a:r>
              <a:rPr lang="en-US" sz="1600" baseline="-25000" dirty="0" smtClean="0">
                <a:solidFill>
                  <a:prstClr val="black">
                    <a:lumMod val="95000"/>
                    <a:lumOff val="5000"/>
                  </a:prstClr>
                </a:solidFill>
                <a:latin typeface="LM Mono Prop Light 10" panose="00000500000000000000" pitchFamily="50" charset="0"/>
              </a:rPr>
              <a:t>3</a:t>
            </a:r>
            <a:r>
              <a:rPr lang="en-US" sz="1600" dirty="0" smtClean="0">
                <a:solidFill>
                  <a:prstClr val="black">
                    <a:lumMod val="95000"/>
                    <a:lumOff val="5000"/>
                  </a:prstClr>
                </a:solidFill>
                <a:latin typeface="LM Mono Prop Light 10" panose="00000500000000000000" pitchFamily="50" charset="0"/>
              </a:rPr>
              <a:t>Sn octagon) </a:t>
            </a:r>
            <a:r>
              <a:rPr lang="en-US" sz="1600" dirty="0">
                <a:solidFill>
                  <a:prstClr val="black">
                    <a:lumMod val="95000"/>
                    <a:lumOff val="5000"/>
                  </a:prstClr>
                </a:solidFill>
                <a:latin typeface="LM Mono Prop Light 10" panose="00000500000000000000" pitchFamily="50" charset="0"/>
              </a:rPr>
              <a:t>→ </a:t>
            </a:r>
            <a:r>
              <a:rPr lang="en-US" sz="1600" dirty="0" smtClean="0">
                <a:solidFill>
                  <a:prstClr val="black">
                    <a:lumMod val="95000"/>
                    <a:lumOff val="5000"/>
                  </a:prstClr>
                </a:solidFill>
                <a:latin typeface="LM Mono Prop Light 10" panose="00000500000000000000" pitchFamily="50" charset="0"/>
              </a:rPr>
              <a:t>sub-element / filament</a:t>
            </a:r>
            <a:endParaRPr lang="en-US" sz="1600" dirty="0">
              <a:solidFill>
                <a:prstClr val="black">
                  <a:lumMod val="95000"/>
                  <a:lumOff val="5000"/>
                </a:prstClr>
              </a:solidFill>
              <a:latin typeface="LM Mono Prop Light 10" panose="00000500000000000000" pitchFamily="50" charset="0"/>
            </a:endParaRPr>
          </a:p>
        </p:txBody>
      </p:sp>
      <p:sp>
        <p:nvSpPr>
          <p:cNvPr id="1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3886182" y="913702"/>
            <a:ext cx="55696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IL - azimuthal stress at 20 kA</a:t>
            </a:r>
          </a:p>
        </p:txBody>
      </p:sp>
      <p:cxnSp>
        <p:nvCxnSpPr>
          <p:cNvPr id="21" name="Straight Arrow Connector 20"/>
          <p:cNvCxnSpPr/>
          <p:nvPr/>
        </p:nvCxnSpPr>
        <p:spPr>
          <a:xfrm flipH="1" flipV="1">
            <a:off x="8439856" y="2323611"/>
            <a:ext cx="92584" cy="4724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735294" y="2830851"/>
            <a:ext cx="2326278"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Scaling factor in the strand model</a:t>
            </a:r>
            <a:endParaRPr lang="en-GB" sz="1050" dirty="0">
              <a:solidFill>
                <a:srgbClr val="0D0D0D"/>
              </a:solidFill>
              <a:latin typeface="LM Mono Prop Light 10" panose="00000500000000000000" pitchFamily="50" charset="0"/>
            </a:endParaRPr>
          </a:p>
        </p:txBody>
      </p:sp>
      <p:sp>
        <p:nvSpPr>
          <p:cNvPr id="25" name="TextBox 24"/>
          <p:cNvSpPr txBox="1"/>
          <p:nvPr/>
        </p:nvSpPr>
        <p:spPr>
          <a:xfrm>
            <a:off x="1615671" y="3489126"/>
            <a:ext cx="1568058"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IL – Inner radius</a:t>
            </a:r>
            <a:endParaRPr lang="en-GB" sz="1050" dirty="0">
              <a:solidFill>
                <a:srgbClr val="0D0D0D"/>
              </a:solidFill>
              <a:latin typeface="LM Mono Prop Light 10" panose="00000500000000000000" pitchFamily="50" charset="0"/>
            </a:endParaRPr>
          </a:p>
        </p:txBody>
      </p:sp>
      <p:sp>
        <p:nvSpPr>
          <p:cNvPr id="26" name="TextBox 25"/>
          <p:cNvSpPr txBox="1"/>
          <p:nvPr/>
        </p:nvSpPr>
        <p:spPr>
          <a:xfrm>
            <a:off x="5453340" y="3499205"/>
            <a:ext cx="1249060"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IL – Middle</a:t>
            </a:r>
            <a:endParaRPr lang="en-GB" sz="1050" dirty="0">
              <a:solidFill>
                <a:srgbClr val="0D0D0D"/>
              </a:solidFill>
              <a:latin typeface="LM Mono Prop Light 10" panose="00000500000000000000" pitchFamily="50" charset="0"/>
            </a:endParaRPr>
          </a:p>
        </p:txBody>
      </p:sp>
      <p:sp>
        <p:nvSpPr>
          <p:cNvPr id="27" name="TextBox 26"/>
          <p:cNvSpPr txBox="1"/>
          <p:nvPr/>
        </p:nvSpPr>
        <p:spPr>
          <a:xfrm>
            <a:off x="9282681" y="3499205"/>
            <a:ext cx="1608133"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IL – Outer radius</a:t>
            </a:r>
            <a:endParaRPr lang="en-GB" sz="1050" dirty="0">
              <a:solidFill>
                <a:srgbClr val="0D0D0D"/>
              </a:solidFill>
              <a:latin typeface="LM Mono Prop Light 10" panose="00000500000000000000" pitchFamily="50" charset="0"/>
            </a:endParaRPr>
          </a:p>
        </p:txBody>
      </p:sp>
      <p:sp>
        <p:nvSpPr>
          <p:cNvPr id="24" name="Arc 23"/>
          <p:cNvSpPr/>
          <p:nvPr/>
        </p:nvSpPr>
        <p:spPr>
          <a:xfrm rot="21004142">
            <a:off x="1098112" y="1757377"/>
            <a:ext cx="504501" cy="1604873"/>
          </a:xfrm>
          <a:prstGeom prst="arc">
            <a:avLst>
              <a:gd name="adj1" fmla="val 16493963"/>
              <a:gd name="adj2" fmla="val 3305722"/>
            </a:avLst>
          </a:prstGeom>
          <a:ln>
            <a:solidFill>
              <a:srgbClr val="0033A0"/>
            </a:solidFill>
            <a:head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9" name="TextBox 28"/>
          <p:cNvSpPr txBox="1"/>
          <p:nvPr/>
        </p:nvSpPr>
        <p:spPr>
          <a:xfrm>
            <a:off x="1355476" y="2807701"/>
            <a:ext cx="481222" cy="253916"/>
          </a:xfrm>
          <a:prstGeom prst="rect">
            <a:avLst/>
          </a:prstGeom>
          <a:solidFill>
            <a:schemeClr val="bg1"/>
          </a:solidFill>
          <a:ln>
            <a:noFill/>
          </a:ln>
          <a:effectLst/>
        </p:spPr>
        <p:txBody>
          <a:bodyPr wrap="none" rtlCol="0">
            <a:spAutoFit/>
          </a:bodyPr>
          <a:lstStyle/>
          <a:p>
            <a:r>
              <a:rPr lang="en-US" sz="1050" dirty="0" smtClean="0">
                <a:solidFill>
                  <a:srgbClr val="0033A0"/>
                </a:solidFill>
                <a:latin typeface="LM Mono Prop Light 10" panose="00000500000000000000" pitchFamily="50" charset="0"/>
              </a:rPr>
              <a:t>Path</a:t>
            </a:r>
            <a:endParaRPr lang="en-GB" sz="1050" dirty="0">
              <a:solidFill>
                <a:srgbClr val="0033A0"/>
              </a:solidFill>
              <a:latin typeface="LM Mono Prop Light 10" panose="00000500000000000000" pitchFamily="50" charset="0"/>
            </a:endParaRPr>
          </a:p>
        </p:txBody>
      </p:sp>
      <p:pic>
        <p:nvPicPr>
          <p:cNvPr id="2" name="Picture 1"/>
          <p:cNvPicPr>
            <a:picLocks noChangeAspect="1"/>
          </p:cNvPicPr>
          <p:nvPr/>
        </p:nvPicPr>
        <p:blipFill>
          <a:blip r:embed="rId4"/>
          <a:stretch>
            <a:fillRect/>
          </a:stretch>
        </p:blipFill>
        <p:spPr>
          <a:xfrm>
            <a:off x="566885" y="3792090"/>
            <a:ext cx="3470103" cy="2160000"/>
          </a:xfrm>
          <a:prstGeom prst="rect">
            <a:avLst/>
          </a:prstGeom>
        </p:spPr>
      </p:pic>
      <p:pic>
        <p:nvPicPr>
          <p:cNvPr id="3" name="Picture 2"/>
          <p:cNvPicPr>
            <a:picLocks noChangeAspect="1"/>
          </p:cNvPicPr>
          <p:nvPr/>
        </p:nvPicPr>
        <p:blipFill>
          <a:blip r:embed="rId5"/>
          <a:stretch>
            <a:fillRect/>
          </a:stretch>
        </p:blipFill>
        <p:spPr>
          <a:xfrm>
            <a:off x="4430025" y="3788221"/>
            <a:ext cx="3476076" cy="2160000"/>
          </a:xfrm>
          <a:prstGeom prst="rect">
            <a:avLst/>
          </a:prstGeom>
        </p:spPr>
      </p:pic>
      <p:pic>
        <p:nvPicPr>
          <p:cNvPr id="5" name="Picture 4"/>
          <p:cNvPicPr>
            <a:picLocks noChangeAspect="1"/>
          </p:cNvPicPr>
          <p:nvPr/>
        </p:nvPicPr>
        <p:blipFill>
          <a:blip r:embed="rId6"/>
          <a:stretch>
            <a:fillRect/>
          </a:stretch>
        </p:blipFill>
        <p:spPr>
          <a:xfrm>
            <a:off x="8431810" y="3753121"/>
            <a:ext cx="3470103" cy="2160000"/>
          </a:xfrm>
          <a:prstGeom prst="rect">
            <a:avLst/>
          </a:prstGeom>
        </p:spPr>
      </p:pic>
    </p:spTree>
    <p:extLst>
      <p:ext uri="{BB962C8B-B14F-4D97-AF65-F5344CB8AC3E}">
        <p14:creationId xmlns:p14="http://schemas.microsoft.com/office/powerpoint/2010/main" val="83317338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644868" y="956616"/>
            <a:ext cx="3241314" cy="2458800"/>
          </a:xfrm>
          <a:prstGeom prst="rect">
            <a:avLst/>
          </a:prstGeom>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Coil block model – coil strand model (110 MPa pre-load)</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smtClean="0">
              <a:solidFill>
                <a:srgbClr val="0D0D0D"/>
              </a:solidFill>
              <a:latin typeface="LM Mono Prop Light 10" panose="00000500000000000000" pitchFamily="50" charset="0"/>
            </a:endParaRPr>
          </a:p>
        </p:txBody>
      </p:sp>
      <p:sp>
        <p:nvSpPr>
          <p:cNvPr id="10" name="Rectangle 9"/>
          <p:cNvSpPr/>
          <p:nvPr/>
        </p:nvSpPr>
        <p:spPr>
          <a:xfrm>
            <a:off x="4400447" y="1479894"/>
            <a:ext cx="6481823" cy="830997"/>
          </a:xfrm>
          <a:prstGeom prst="rect">
            <a:avLst/>
          </a:prstGeom>
        </p:spPr>
        <p:txBody>
          <a:bodyPr wrap="square">
            <a:spAutoFit/>
          </a:bodyPr>
          <a:lstStyle/>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Different levels of homogenization:</a:t>
            </a:r>
          </a:p>
          <a:p>
            <a:pPr algn="ctr" fontAlgn="auto">
              <a:spcBef>
                <a:spcPts val="0"/>
              </a:spcBef>
              <a:spcAft>
                <a:spcPts val="0"/>
              </a:spcAft>
              <a:defRPr/>
            </a:pPr>
            <a:endParaRPr lang="en-US" sz="1600" dirty="0" smtClean="0">
              <a:solidFill>
                <a:prstClr val="black">
                  <a:lumMod val="95000"/>
                  <a:lumOff val="5000"/>
                </a:prstClr>
              </a:solidFill>
              <a:latin typeface="LM Mono Prop Light 10" panose="00000500000000000000" pitchFamily="50" charset="0"/>
            </a:endParaRPr>
          </a:p>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Coil block → strand (Nb</a:t>
            </a:r>
            <a:r>
              <a:rPr lang="en-US" sz="1600" baseline="-25000" dirty="0" smtClean="0">
                <a:solidFill>
                  <a:prstClr val="black">
                    <a:lumMod val="95000"/>
                    <a:lumOff val="5000"/>
                  </a:prstClr>
                </a:solidFill>
                <a:latin typeface="LM Mono Prop Light 10" panose="00000500000000000000" pitchFamily="50" charset="0"/>
              </a:rPr>
              <a:t>3</a:t>
            </a:r>
            <a:r>
              <a:rPr lang="en-US" sz="1600" dirty="0" smtClean="0">
                <a:solidFill>
                  <a:prstClr val="black">
                    <a:lumMod val="95000"/>
                    <a:lumOff val="5000"/>
                  </a:prstClr>
                </a:solidFill>
                <a:latin typeface="LM Mono Prop Light 10" panose="00000500000000000000" pitchFamily="50" charset="0"/>
              </a:rPr>
              <a:t>Sn octagon) </a:t>
            </a:r>
            <a:r>
              <a:rPr lang="en-US" sz="1600" dirty="0">
                <a:solidFill>
                  <a:prstClr val="black">
                    <a:lumMod val="95000"/>
                    <a:lumOff val="5000"/>
                  </a:prstClr>
                </a:solidFill>
                <a:latin typeface="LM Mono Prop Light 10" panose="00000500000000000000" pitchFamily="50" charset="0"/>
              </a:rPr>
              <a:t>→ </a:t>
            </a:r>
            <a:r>
              <a:rPr lang="en-US" sz="1600" dirty="0" smtClean="0">
                <a:solidFill>
                  <a:prstClr val="black">
                    <a:lumMod val="95000"/>
                    <a:lumOff val="5000"/>
                  </a:prstClr>
                </a:solidFill>
                <a:latin typeface="LM Mono Prop Light 10" panose="00000500000000000000" pitchFamily="50" charset="0"/>
              </a:rPr>
              <a:t>sub-element / filament</a:t>
            </a:r>
            <a:endParaRPr lang="en-US" sz="1600" dirty="0">
              <a:solidFill>
                <a:prstClr val="black">
                  <a:lumMod val="95000"/>
                  <a:lumOff val="5000"/>
                </a:prstClr>
              </a:solidFill>
              <a:latin typeface="LM Mono Prop Light 10" panose="00000500000000000000" pitchFamily="50" charset="0"/>
            </a:endParaRPr>
          </a:p>
        </p:txBody>
      </p:sp>
      <p:sp>
        <p:nvSpPr>
          <p:cNvPr id="1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3886182" y="913702"/>
            <a:ext cx="55696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a:solidFill>
                  <a:prstClr val="black">
                    <a:lumMod val="95000"/>
                    <a:lumOff val="5000"/>
                  </a:prstClr>
                </a:solidFill>
                <a:latin typeface="LM Mono Prop Light 10" panose="00000500000000000000" pitchFamily="50" charset="0"/>
              </a:rPr>
              <a:t>O</a:t>
            </a:r>
            <a:r>
              <a:rPr lang="en-US" altLang="fr-FR" sz="1400" b="1" i="1" dirty="0" smtClean="0">
                <a:solidFill>
                  <a:prstClr val="black">
                    <a:lumMod val="95000"/>
                    <a:lumOff val="5000"/>
                  </a:prstClr>
                </a:solidFill>
                <a:latin typeface="LM Mono Prop Light 10" panose="00000500000000000000" pitchFamily="50" charset="0"/>
              </a:rPr>
              <a:t>L - azimuthal stress after cool-down to cryogenic temperature</a:t>
            </a:r>
          </a:p>
        </p:txBody>
      </p:sp>
      <p:cxnSp>
        <p:nvCxnSpPr>
          <p:cNvPr id="21" name="Straight Arrow Connector 20"/>
          <p:cNvCxnSpPr/>
          <p:nvPr/>
        </p:nvCxnSpPr>
        <p:spPr>
          <a:xfrm flipH="1" flipV="1">
            <a:off x="8439856" y="2323611"/>
            <a:ext cx="92584" cy="4724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735294" y="2830851"/>
            <a:ext cx="2326278"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Scaling factor in the strand model</a:t>
            </a:r>
            <a:endParaRPr lang="en-GB" sz="1050" dirty="0">
              <a:solidFill>
                <a:srgbClr val="0D0D0D"/>
              </a:solidFill>
              <a:latin typeface="LM Mono Prop Light 10" panose="00000500000000000000" pitchFamily="50" charset="0"/>
            </a:endParaRPr>
          </a:p>
        </p:txBody>
      </p:sp>
      <p:sp>
        <p:nvSpPr>
          <p:cNvPr id="25" name="TextBox 24"/>
          <p:cNvSpPr txBox="1"/>
          <p:nvPr/>
        </p:nvSpPr>
        <p:spPr>
          <a:xfrm>
            <a:off x="1615671" y="3547000"/>
            <a:ext cx="1678665"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OL – Inner radius</a:t>
            </a:r>
            <a:endParaRPr lang="en-GB" sz="1050" dirty="0">
              <a:solidFill>
                <a:srgbClr val="0D0D0D"/>
              </a:solidFill>
              <a:latin typeface="LM Mono Prop Light 10" panose="00000500000000000000" pitchFamily="50" charset="0"/>
            </a:endParaRPr>
          </a:p>
        </p:txBody>
      </p:sp>
      <p:sp>
        <p:nvSpPr>
          <p:cNvPr id="26" name="TextBox 25"/>
          <p:cNvSpPr txBox="1"/>
          <p:nvPr/>
        </p:nvSpPr>
        <p:spPr>
          <a:xfrm>
            <a:off x="5453340" y="3557079"/>
            <a:ext cx="1313180"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OL – Middle</a:t>
            </a:r>
            <a:endParaRPr lang="en-GB" sz="1050" dirty="0">
              <a:solidFill>
                <a:srgbClr val="0D0D0D"/>
              </a:solidFill>
              <a:latin typeface="LM Mono Prop Light 10" panose="00000500000000000000" pitchFamily="50" charset="0"/>
            </a:endParaRPr>
          </a:p>
        </p:txBody>
      </p:sp>
      <p:sp>
        <p:nvSpPr>
          <p:cNvPr id="27" name="TextBox 26"/>
          <p:cNvSpPr txBox="1"/>
          <p:nvPr/>
        </p:nvSpPr>
        <p:spPr>
          <a:xfrm>
            <a:off x="9282681" y="3557079"/>
            <a:ext cx="1718740"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OL – Outer radius</a:t>
            </a:r>
            <a:endParaRPr lang="en-GB" sz="1050" dirty="0">
              <a:solidFill>
                <a:srgbClr val="0D0D0D"/>
              </a:solidFill>
              <a:latin typeface="LM Mono Prop Light 10" panose="00000500000000000000" pitchFamily="50" charset="0"/>
            </a:endParaRPr>
          </a:p>
        </p:txBody>
      </p:sp>
      <p:sp>
        <p:nvSpPr>
          <p:cNvPr id="24" name="Arc 23"/>
          <p:cNvSpPr/>
          <p:nvPr/>
        </p:nvSpPr>
        <p:spPr>
          <a:xfrm rot="21004142">
            <a:off x="1098112" y="1757377"/>
            <a:ext cx="504501" cy="1604873"/>
          </a:xfrm>
          <a:prstGeom prst="arc">
            <a:avLst>
              <a:gd name="adj1" fmla="val 16493963"/>
              <a:gd name="adj2" fmla="val 3305722"/>
            </a:avLst>
          </a:prstGeom>
          <a:ln>
            <a:solidFill>
              <a:srgbClr val="0033A0"/>
            </a:solidFill>
            <a:head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9" name="TextBox 28"/>
          <p:cNvSpPr txBox="1"/>
          <p:nvPr/>
        </p:nvSpPr>
        <p:spPr>
          <a:xfrm>
            <a:off x="1355476" y="2807701"/>
            <a:ext cx="481222" cy="253916"/>
          </a:xfrm>
          <a:prstGeom prst="rect">
            <a:avLst/>
          </a:prstGeom>
          <a:solidFill>
            <a:schemeClr val="bg1"/>
          </a:solidFill>
          <a:ln>
            <a:noFill/>
          </a:ln>
          <a:effectLst/>
        </p:spPr>
        <p:txBody>
          <a:bodyPr wrap="none" rtlCol="0">
            <a:spAutoFit/>
          </a:bodyPr>
          <a:lstStyle/>
          <a:p>
            <a:r>
              <a:rPr lang="en-US" sz="1050" dirty="0" smtClean="0">
                <a:solidFill>
                  <a:srgbClr val="0033A0"/>
                </a:solidFill>
                <a:latin typeface="LM Mono Prop Light 10" panose="00000500000000000000" pitchFamily="50" charset="0"/>
              </a:rPr>
              <a:t>Path</a:t>
            </a:r>
            <a:endParaRPr lang="en-GB" sz="1050" dirty="0">
              <a:solidFill>
                <a:srgbClr val="0033A0"/>
              </a:solidFill>
              <a:latin typeface="LM Mono Prop Light 10" panose="00000500000000000000" pitchFamily="50" charset="0"/>
            </a:endParaRPr>
          </a:p>
        </p:txBody>
      </p:sp>
      <p:pic>
        <p:nvPicPr>
          <p:cNvPr id="2" name="Picture 1"/>
          <p:cNvPicPr>
            <a:picLocks noChangeAspect="1"/>
          </p:cNvPicPr>
          <p:nvPr/>
        </p:nvPicPr>
        <p:blipFill>
          <a:blip r:embed="rId4"/>
          <a:stretch>
            <a:fillRect/>
          </a:stretch>
        </p:blipFill>
        <p:spPr>
          <a:xfrm>
            <a:off x="644868" y="3814230"/>
            <a:ext cx="3470103" cy="2160000"/>
          </a:xfrm>
          <a:prstGeom prst="rect">
            <a:avLst/>
          </a:prstGeom>
        </p:spPr>
      </p:pic>
      <p:pic>
        <p:nvPicPr>
          <p:cNvPr id="3" name="Picture 2"/>
          <p:cNvPicPr>
            <a:picLocks noChangeAspect="1"/>
          </p:cNvPicPr>
          <p:nvPr/>
        </p:nvPicPr>
        <p:blipFill>
          <a:blip r:embed="rId5"/>
          <a:stretch>
            <a:fillRect/>
          </a:stretch>
        </p:blipFill>
        <p:spPr>
          <a:xfrm>
            <a:off x="4579252" y="3814230"/>
            <a:ext cx="3479794" cy="2160000"/>
          </a:xfrm>
          <a:prstGeom prst="rect">
            <a:avLst/>
          </a:prstGeom>
        </p:spPr>
      </p:pic>
      <p:pic>
        <p:nvPicPr>
          <p:cNvPr id="5" name="Picture 4"/>
          <p:cNvPicPr>
            <a:picLocks noChangeAspect="1"/>
          </p:cNvPicPr>
          <p:nvPr/>
        </p:nvPicPr>
        <p:blipFill>
          <a:blip r:embed="rId6"/>
          <a:stretch>
            <a:fillRect/>
          </a:stretch>
        </p:blipFill>
        <p:spPr>
          <a:xfrm>
            <a:off x="8406999" y="3814230"/>
            <a:ext cx="3470103" cy="2160000"/>
          </a:xfrm>
          <a:prstGeom prst="rect">
            <a:avLst/>
          </a:prstGeom>
        </p:spPr>
      </p:pic>
    </p:spTree>
    <p:extLst>
      <p:ext uri="{BB962C8B-B14F-4D97-AF65-F5344CB8AC3E}">
        <p14:creationId xmlns:p14="http://schemas.microsoft.com/office/powerpoint/2010/main" val="32870073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452" y="952602"/>
            <a:ext cx="3242832" cy="2458800"/>
          </a:xfrm>
          <a:prstGeom prst="rect">
            <a:avLst/>
          </a:prstGeom>
          <a:noFill/>
          <a:extLst>
            <a:ext uri="{909E8E84-426E-40DD-AFC4-6F175D3DCCD1}">
              <a14:hiddenFill xmlns:a14="http://schemas.microsoft.com/office/drawing/2010/main">
                <a:solidFill>
                  <a:srgbClr val="FFFFFF"/>
                </a:solidFill>
              </a14:hiddenFill>
            </a:ext>
          </a:extLst>
        </p:spPr>
      </p:pic>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Coil block model – coil strand model (110 MPa pre-load)</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1400" dirty="0" smtClean="0">
              <a:solidFill>
                <a:srgbClr val="0D0D0D"/>
              </a:solidFill>
              <a:latin typeface="LM Mono Prop Light 10" panose="00000500000000000000" pitchFamily="50" charset="0"/>
            </a:endParaRPr>
          </a:p>
        </p:txBody>
      </p:sp>
      <p:sp>
        <p:nvSpPr>
          <p:cNvPr id="10" name="Rectangle 9"/>
          <p:cNvSpPr/>
          <p:nvPr/>
        </p:nvSpPr>
        <p:spPr>
          <a:xfrm>
            <a:off x="4400447" y="1479894"/>
            <a:ext cx="6481823" cy="830997"/>
          </a:xfrm>
          <a:prstGeom prst="rect">
            <a:avLst/>
          </a:prstGeom>
        </p:spPr>
        <p:txBody>
          <a:bodyPr wrap="square">
            <a:spAutoFit/>
          </a:bodyPr>
          <a:lstStyle/>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Different levels of homogenization:</a:t>
            </a:r>
          </a:p>
          <a:p>
            <a:pPr algn="ctr" fontAlgn="auto">
              <a:spcBef>
                <a:spcPts val="0"/>
              </a:spcBef>
              <a:spcAft>
                <a:spcPts val="0"/>
              </a:spcAft>
              <a:defRPr/>
            </a:pPr>
            <a:endParaRPr lang="en-US" sz="1600" dirty="0" smtClean="0">
              <a:solidFill>
                <a:prstClr val="black">
                  <a:lumMod val="95000"/>
                  <a:lumOff val="5000"/>
                </a:prstClr>
              </a:solidFill>
              <a:latin typeface="LM Mono Prop Light 10" panose="00000500000000000000" pitchFamily="50" charset="0"/>
            </a:endParaRPr>
          </a:p>
          <a:p>
            <a:pPr algn="ctr" fontAlgn="auto">
              <a:spcBef>
                <a:spcPts val="0"/>
              </a:spcBef>
              <a:spcAft>
                <a:spcPts val="0"/>
              </a:spcAft>
              <a:defRPr/>
            </a:pPr>
            <a:r>
              <a:rPr lang="en-US" sz="1600" dirty="0" smtClean="0">
                <a:solidFill>
                  <a:prstClr val="black">
                    <a:lumMod val="95000"/>
                    <a:lumOff val="5000"/>
                  </a:prstClr>
                </a:solidFill>
                <a:latin typeface="LM Mono Prop Light 10" panose="00000500000000000000" pitchFamily="50" charset="0"/>
              </a:rPr>
              <a:t>Coil block → strand (Nb</a:t>
            </a:r>
            <a:r>
              <a:rPr lang="en-US" sz="1600" baseline="-25000" dirty="0" smtClean="0">
                <a:solidFill>
                  <a:prstClr val="black">
                    <a:lumMod val="95000"/>
                    <a:lumOff val="5000"/>
                  </a:prstClr>
                </a:solidFill>
                <a:latin typeface="LM Mono Prop Light 10" panose="00000500000000000000" pitchFamily="50" charset="0"/>
              </a:rPr>
              <a:t>3</a:t>
            </a:r>
            <a:r>
              <a:rPr lang="en-US" sz="1600" dirty="0" smtClean="0">
                <a:solidFill>
                  <a:prstClr val="black">
                    <a:lumMod val="95000"/>
                    <a:lumOff val="5000"/>
                  </a:prstClr>
                </a:solidFill>
                <a:latin typeface="LM Mono Prop Light 10" panose="00000500000000000000" pitchFamily="50" charset="0"/>
              </a:rPr>
              <a:t>Sn octagon) </a:t>
            </a:r>
            <a:r>
              <a:rPr lang="en-US" sz="1600" dirty="0">
                <a:solidFill>
                  <a:prstClr val="black">
                    <a:lumMod val="95000"/>
                    <a:lumOff val="5000"/>
                  </a:prstClr>
                </a:solidFill>
                <a:latin typeface="LM Mono Prop Light 10" panose="00000500000000000000" pitchFamily="50" charset="0"/>
              </a:rPr>
              <a:t>→ </a:t>
            </a:r>
            <a:r>
              <a:rPr lang="en-US" sz="1600" dirty="0" smtClean="0">
                <a:solidFill>
                  <a:prstClr val="black">
                    <a:lumMod val="95000"/>
                    <a:lumOff val="5000"/>
                  </a:prstClr>
                </a:solidFill>
                <a:latin typeface="LM Mono Prop Light 10" panose="00000500000000000000" pitchFamily="50" charset="0"/>
              </a:rPr>
              <a:t>sub-element / filament</a:t>
            </a:r>
            <a:endParaRPr lang="en-US" sz="1600" dirty="0">
              <a:solidFill>
                <a:prstClr val="black">
                  <a:lumMod val="95000"/>
                  <a:lumOff val="5000"/>
                </a:prstClr>
              </a:solidFill>
              <a:latin typeface="LM Mono Prop Light 10" panose="00000500000000000000" pitchFamily="50" charset="0"/>
            </a:endParaRPr>
          </a:p>
        </p:txBody>
      </p:sp>
      <p:sp>
        <p:nvSpPr>
          <p:cNvPr id="1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3886182" y="913702"/>
            <a:ext cx="55696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a:solidFill>
                  <a:prstClr val="black">
                    <a:lumMod val="95000"/>
                    <a:lumOff val="5000"/>
                  </a:prstClr>
                </a:solidFill>
                <a:latin typeface="LM Mono Prop Light 10" panose="00000500000000000000" pitchFamily="50" charset="0"/>
              </a:rPr>
              <a:t>O</a:t>
            </a:r>
            <a:r>
              <a:rPr lang="en-US" altLang="fr-FR" sz="1400" b="1" i="1" dirty="0" smtClean="0">
                <a:solidFill>
                  <a:prstClr val="black">
                    <a:lumMod val="95000"/>
                    <a:lumOff val="5000"/>
                  </a:prstClr>
                </a:solidFill>
                <a:latin typeface="LM Mono Prop Light 10" panose="00000500000000000000" pitchFamily="50" charset="0"/>
              </a:rPr>
              <a:t>L - azimuthal stress at 20 kA</a:t>
            </a:r>
          </a:p>
        </p:txBody>
      </p:sp>
      <p:cxnSp>
        <p:nvCxnSpPr>
          <p:cNvPr id="21" name="Straight Arrow Connector 20"/>
          <p:cNvCxnSpPr/>
          <p:nvPr/>
        </p:nvCxnSpPr>
        <p:spPr>
          <a:xfrm flipH="1" flipV="1">
            <a:off x="8439856" y="2323611"/>
            <a:ext cx="92584" cy="47240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735294" y="2830851"/>
            <a:ext cx="2326278"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Scaling factor in the strand model</a:t>
            </a:r>
            <a:endParaRPr lang="en-GB" sz="1050" dirty="0">
              <a:solidFill>
                <a:srgbClr val="0D0D0D"/>
              </a:solidFill>
              <a:latin typeface="LM Mono Prop Light 10" panose="00000500000000000000" pitchFamily="50" charset="0"/>
            </a:endParaRPr>
          </a:p>
        </p:txBody>
      </p:sp>
      <p:sp>
        <p:nvSpPr>
          <p:cNvPr id="25" name="TextBox 24"/>
          <p:cNvSpPr txBox="1"/>
          <p:nvPr/>
        </p:nvSpPr>
        <p:spPr>
          <a:xfrm>
            <a:off x="1615671" y="3489126"/>
            <a:ext cx="1632178"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OL – Inner radius</a:t>
            </a:r>
            <a:endParaRPr lang="en-GB" sz="1050" dirty="0">
              <a:solidFill>
                <a:srgbClr val="0D0D0D"/>
              </a:solidFill>
              <a:latin typeface="LM Mono Prop Light 10" panose="00000500000000000000" pitchFamily="50" charset="0"/>
            </a:endParaRPr>
          </a:p>
        </p:txBody>
      </p:sp>
      <p:sp>
        <p:nvSpPr>
          <p:cNvPr id="26" name="TextBox 25"/>
          <p:cNvSpPr txBox="1"/>
          <p:nvPr/>
        </p:nvSpPr>
        <p:spPr>
          <a:xfrm>
            <a:off x="5453340" y="3499205"/>
            <a:ext cx="1313180"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OL – Middle</a:t>
            </a:r>
            <a:endParaRPr lang="en-GB" sz="1050" dirty="0">
              <a:solidFill>
                <a:srgbClr val="0D0D0D"/>
              </a:solidFill>
              <a:latin typeface="LM Mono Prop Light 10" panose="00000500000000000000" pitchFamily="50" charset="0"/>
            </a:endParaRPr>
          </a:p>
        </p:txBody>
      </p:sp>
      <p:sp>
        <p:nvSpPr>
          <p:cNvPr id="27" name="TextBox 26"/>
          <p:cNvSpPr txBox="1"/>
          <p:nvPr/>
        </p:nvSpPr>
        <p:spPr>
          <a:xfrm>
            <a:off x="9282681" y="3499205"/>
            <a:ext cx="1672253" cy="253916"/>
          </a:xfrm>
          <a:prstGeom prst="rect">
            <a:avLst/>
          </a:prstGeom>
          <a:solidFill>
            <a:schemeClr val="bg1"/>
          </a:solidFill>
          <a:ln>
            <a:noFill/>
          </a:ln>
          <a:effectLst/>
        </p:spPr>
        <p:txBody>
          <a:bodyPr wrap="none" rtlCol="0">
            <a:spAutoFit/>
          </a:bodyPr>
          <a:lstStyle/>
          <a:p>
            <a:r>
              <a:rPr lang="en-US" sz="1050" dirty="0" smtClean="0">
                <a:solidFill>
                  <a:srgbClr val="0D0D0D"/>
                </a:solidFill>
                <a:latin typeface="LM Mono Prop Light 10" panose="00000500000000000000" pitchFamily="50" charset="0"/>
              </a:rPr>
              <a:t>Path OL – Outer radius</a:t>
            </a:r>
            <a:endParaRPr lang="en-GB" sz="1050" dirty="0">
              <a:solidFill>
                <a:srgbClr val="0D0D0D"/>
              </a:solidFill>
              <a:latin typeface="LM Mono Prop Light 10" panose="00000500000000000000" pitchFamily="50" charset="0"/>
            </a:endParaRPr>
          </a:p>
        </p:txBody>
      </p:sp>
      <p:sp>
        <p:nvSpPr>
          <p:cNvPr id="24" name="Arc 23"/>
          <p:cNvSpPr/>
          <p:nvPr/>
        </p:nvSpPr>
        <p:spPr>
          <a:xfrm rot="21004142">
            <a:off x="1098112" y="1757377"/>
            <a:ext cx="504501" cy="1604873"/>
          </a:xfrm>
          <a:prstGeom prst="arc">
            <a:avLst>
              <a:gd name="adj1" fmla="val 16493963"/>
              <a:gd name="adj2" fmla="val 3305722"/>
            </a:avLst>
          </a:prstGeom>
          <a:ln>
            <a:solidFill>
              <a:srgbClr val="0033A0"/>
            </a:solidFill>
            <a:headEnd type="triangle"/>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9" name="TextBox 28"/>
          <p:cNvSpPr txBox="1"/>
          <p:nvPr/>
        </p:nvSpPr>
        <p:spPr>
          <a:xfrm>
            <a:off x="1355476" y="2807701"/>
            <a:ext cx="481222" cy="253916"/>
          </a:xfrm>
          <a:prstGeom prst="rect">
            <a:avLst/>
          </a:prstGeom>
          <a:solidFill>
            <a:schemeClr val="bg1"/>
          </a:solidFill>
          <a:ln>
            <a:noFill/>
          </a:ln>
          <a:effectLst/>
        </p:spPr>
        <p:txBody>
          <a:bodyPr wrap="none" rtlCol="0">
            <a:spAutoFit/>
          </a:bodyPr>
          <a:lstStyle/>
          <a:p>
            <a:r>
              <a:rPr lang="en-US" sz="1050" dirty="0" smtClean="0">
                <a:solidFill>
                  <a:srgbClr val="0033A0"/>
                </a:solidFill>
                <a:latin typeface="LM Mono Prop Light 10" panose="00000500000000000000" pitchFamily="50" charset="0"/>
              </a:rPr>
              <a:t>Path</a:t>
            </a:r>
            <a:endParaRPr lang="en-GB" sz="1050" dirty="0">
              <a:solidFill>
                <a:srgbClr val="0033A0"/>
              </a:solidFill>
              <a:latin typeface="LM Mono Prop Light 10" panose="00000500000000000000" pitchFamily="50" charset="0"/>
            </a:endParaRPr>
          </a:p>
        </p:txBody>
      </p:sp>
      <p:pic>
        <p:nvPicPr>
          <p:cNvPr id="4" name="Picture 3"/>
          <p:cNvPicPr>
            <a:picLocks noChangeAspect="1"/>
          </p:cNvPicPr>
          <p:nvPr/>
        </p:nvPicPr>
        <p:blipFill>
          <a:blip r:embed="rId4"/>
          <a:stretch>
            <a:fillRect/>
          </a:stretch>
        </p:blipFill>
        <p:spPr>
          <a:xfrm>
            <a:off x="480452" y="3836716"/>
            <a:ext cx="3470103" cy="2160000"/>
          </a:xfrm>
          <a:prstGeom prst="rect">
            <a:avLst/>
          </a:prstGeom>
        </p:spPr>
      </p:pic>
      <p:pic>
        <p:nvPicPr>
          <p:cNvPr id="6" name="Picture 5"/>
          <p:cNvPicPr>
            <a:picLocks noChangeAspect="1"/>
          </p:cNvPicPr>
          <p:nvPr/>
        </p:nvPicPr>
        <p:blipFill>
          <a:blip r:embed="rId5"/>
          <a:stretch>
            <a:fillRect/>
          </a:stretch>
        </p:blipFill>
        <p:spPr>
          <a:xfrm>
            <a:off x="4371892" y="3836716"/>
            <a:ext cx="3476076" cy="2160000"/>
          </a:xfrm>
          <a:prstGeom prst="rect">
            <a:avLst/>
          </a:prstGeom>
        </p:spPr>
      </p:pic>
      <p:pic>
        <p:nvPicPr>
          <p:cNvPr id="7" name="Picture 6"/>
          <p:cNvPicPr>
            <a:picLocks noChangeAspect="1"/>
          </p:cNvPicPr>
          <p:nvPr/>
        </p:nvPicPr>
        <p:blipFill>
          <a:blip r:embed="rId6"/>
          <a:stretch>
            <a:fillRect/>
          </a:stretch>
        </p:blipFill>
        <p:spPr>
          <a:xfrm>
            <a:off x="8292455" y="3838285"/>
            <a:ext cx="3470103" cy="2160000"/>
          </a:xfrm>
          <a:prstGeom prst="rect">
            <a:avLst/>
          </a:prstGeom>
        </p:spPr>
      </p:pic>
    </p:spTree>
    <p:extLst>
      <p:ext uri="{BB962C8B-B14F-4D97-AF65-F5344CB8AC3E}">
        <p14:creationId xmlns:p14="http://schemas.microsoft.com/office/powerpoint/2010/main" val="25743192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8" y="882728"/>
            <a:ext cx="6709955"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Magnet stress state:</a:t>
            </a:r>
          </a:p>
        </p:txBody>
      </p:sp>
      <p:sp>
        <p:nvSpPr>
          <p:cNvPr id="30"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490740" y="1162147"/>
            <a:ext cx="37891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Reference pre-load</a:t>
            </a:r>
            <a:r>
              <a:rPr lang="en-GB" altLang="fr-FR" sz="1400" b="1" i="1" dirty="0">
                <a:solidFill>
                  <a:srgbClr val="00B050"/>
                </a:solidFill>
                <a:latin typeface="LM Mono Prop Light 10" panose="00000500000000000000" pitchFamily="50" charset="0"/>
              </a:rPr>
              <a:t> </a:t>
            </a:r>
            <a:r>
              <a:rPr lang="en-GB" altLang="fr-FR" sz="1400" b="1" i="1" dirty="0" smtClean="0">
                <a:solidFill>
                  <a:srgbClr val="FF0000"/>
                </a:solidFill>
                <a:latin typeface="LM Mono Prop Light 10" panose="00000500000000000000" pitchFamily="50" charset="0"/>
              </a:rPr>
              <a:t>(4.5 K -</a:t>
            </a:r>
            <a:r>
              <a:rPr lang="en-GB" altLang="fr-FR" sz="1400" b="1" i="1" dirty="0" smtClean="0">
                <a:solidFill>
                  <a:srgbClr val="00B050"/>
                </a:solidFill>
                <a:latin typeface="LM Mono Prop Light 10" panose="00000500000000000000" pitchFamily="50" charset="0"/>
              </a:rPr>
              <a:t> Nb</a:t>
            </a:r>
            <a:r>
              <a:rPr lang="en-GB" altLang="fr-FR" sz="1400" b="1" i="1" baseline="-25000" dirty="0" smtClean="0">
                <a:solidFill>
                  <a:srgbClr val="00B050"/>
                </a:solidFill>
                <a:latin typeface="LM Mono Prop Light 10" panose="00000500000000000000" pitchFamily="50" charset="0"/>
              </a:rPr>
              <a:t>3</a:t>
            </a:r>
            <a:r>
              <a:rPr lang="en-GB" altLang="fr-FR" sz="1400" b="1" i="1" dirty="0" smtClean="0">
                <a:solidFill>
                  <a:srgbClr val="00B050"/>
                </a:solidFill>
                <a:latin typeface="LM Mono Prop Light 10" panose="00000500000000000000" pitchFamily="50" charset="0"/>
              </a:rPr>
              <a:t>Sn region)</a:t>
            </a:r>
            <a:endParaRPr lang="en-US" altLang="fr-FR" sz="1400" b="1" i="1" dirty="0" smtClean="0">
              <a:solidFill>
                <a:prstClr val="black">
                  <a:lumMod val="95000"/>
                  <a:lumOff val="5000"/>
                </a:prstClr>
              </a:solidFill>
              <a:latin typeface="LM Mono Prop Light 10" panose="00000500000000000000" pitchFamily="50" charset="0"/>
            </a:endParaRPr>
          </a:p>
        </p:txBody>
      </p:sp>
      <p:pic>
        <p:nvPicPr>
          <p:cNvPr id="6" name="Picture 5"/>
          <p:cNvPicPr>
            <a:picLocks noChangeAspect="1"/>
          </p:cNvPicPr>
          <p:nvPr/>
        </p:nvPicPr>
        <p:blipFill>
          <a:blip r:embed="rId3"/>
          <a:stretch>
            <a:fillRect/>
          </a:stretch>
        </p:blipFill>
        <p:spPr>
          <a:xfrm>
            <a:off x="1055078" y="1816084"/>
            <a:ext cx="4799999" cy="3600000"/>
          </a:xfrm>
          <a:prstGeom prst="rect">
            <a:avLst/>
          </a:prstGeom>
        </p:spPr>
      </p:pic>
      <p:pic>
        <p:nvPicPr>
          <p:cNvPr id="7" name="Picture 6"/>
          <p:cNvPicPr>
            <a:picLocks noChangeAspect="1"/>
          </p:cNvPicPr>
          <p:nvPr/>
        </p:nvPicPr>
        <p:blipFill>
          <a:blip r:embed="rId4"/>
          <a:stretch>
            <a:fillRect/>
          </a:stretch>
        </p:blipFill>
        <p:spPr>
          <a:xfrm>
            <a:off x="6592041" y="1816084"/>
            <a:ext cx="4800000" cy="3600000"/>
          </a:xfrm>
          <a:prstGeom prst="rect">
            <a:avLst/>
          </a:prstGeom>
        </p:spPr>
      </p:pic>
      <p:sp>
        <p:nvSpPr>
          <p:cNvPr id="13" name="Title 1">
            <a:extLst>
              <a:ext uri="{FF2B5EF4-FFF2-40B4-BE49-F238E27FC236}">
                <a16:creationId xmlns:a16="http://schemas.microsoft.com/office/drawing/2014/main" id="{9BB34FC4-F4F2-4859-AECE-FC48507ACEAC}"/>
              </a:ext>
            </a:extLst>
          </p:cNvPr>
          <p:cNvSpPr txBox="1">
            <a:spLocks/>
          </p:cNvSpPr>
          <p:nvPr/>
        </p:nvSpPr>
        <p:spPr>
          <a:xfrm>
            <a:off x="3714885" y="5663427"/>
            <a:ext cx="5077639" cy="438671"/>
          </a:xfrm>
          <a:prstGeom prst="rect">
            <a:avLst/>
          </a:prstGeom>
          <a:solidFill>
            <a:schemeClr val="bg1"/>
          </a:solidFill>
          <a:ln>
            <a:solidFill>
              <a:srgbClr val="0D0D0D"/>
            </a:solidFill>
          </a:ln>
        </p:spPr>
        <p:txBody>
          <a:bodyPr vert="horz" lIns="0" tIns="0" rIns="0" bIns="0" rtlCol="0" anchor="ct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Azimuthal, radial and axial directions ~ principal. </a:t>
            </a:r>
          </a:p>
          <a:p>
            <a:pPr marL="0" indent="0" algn="ctr">
              <a:buNone/>
              <a:defRPr/>
            </a:pPr>
            <a:r>
              <a:rPr lang="en-US" sz="1400" dirty="0" smtClean="0">
                <a:solidFill>
                  <a:srgbClr val="002060"/>
                </a:solidFill>
                <a:latin typeface="LM Mono Prop Light 10" panose="00000500000000000000" pitchFamily="50" charset="0"/>
                <a:cs typeface="Calibri" panose="020F0502020204030204" pitchFamily="34" charset="0"/>
              </a:rPr>
              <a:t>Dominated by the azimuthal component.</a:t>
            </a:r>
            <a:endParaRPr lang="en-US" sz="1400" baseline="-25000" dirty="0">
              <a:solidFill>
                <a:srgbClr val="002060"/>
              </a:solidFill>
              <a:latin typeface="LM Mono Prop Light 10" panose="00000500000000000000" pitchFamily="50" charset="0"/>
              <a:cs typeface="Consolas" panose="020B0609020204030204" pitchFamily="49" charset="0"/>
            </a:endParaRPr>
          </a:p>
        </p:txBody>
      </p:sp>
      <p:pic>
        <p:nvPicPr>
          <p:cNvPr id="2" name="Picture 1"/>
          <p:cNvPicPr>
            <a:picLocks noChangeAspect="1"/>
          </p:cNvPicPr>
          <p:nvPr/>
        </p:nvPicPr>
        <p:blipFill>
          <a:blip r:embed="rId5"/>
          <a:stretch>
            <a:fillRect/>
          </a:stretch>
        </p:blipFill>
        <p:spPr>
          <a:xfrm>
            <a:off x="979246" y="1754248"/>
            <a:ext cx="4964896" cy="3723672"/>
          </a:xfrm>
          <a:prstGeom prst="rect">
            <a:avLst/>
          </a:prstGeom>
        </p:spPr>
      </p:pic>
      <p:pic>
        <p:nvPicPr>
          <p:cNvPr id="3" name="Picture 2"/>
          <p:cNvPicPr>
            <a:picLocks noChangeAspect="1"/>
          </p:cNvPicPr>
          <p:nvPr/>
        </p:nvPicPr>
        <p:blipFill>
          <a:blip r:embed="rId6"/>
          <a:stretch>
            <a:fillRect/>
          </a:stretch>
        </p:blipFill>
        <p:spPr>
          <a:xfrm>
            <a:off x="6253704" y="1755520"/>
            <a:ext cx="4963200" cy="3722400"/>
          </a:xfrm>
          <a:prstGeom prst="rect">
            <a:avLst/>
          </a:prstGeom>
        </p:spPr>
      </p:pic>
    </p:spTree>
    <p:extLst>
      <p:ext uri="{BB962C8B-B14F-4D97-AF65-F5344CB8AC3E}">
        <p14:creationId xmlns:p14="http://schemas.microsoft.com/office/powerpoint/2010/main" val="1488897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GB" sz="2800" b="1" dirty="0" smtClean="0"/>
              <a:t>Electro-mechanical limits on magnet configuration</a:t>
            </a:r>
            <a:endParaRPr lang="en-US" sz="2800" b="1" dirty="0"/>
          </a:p>
        </p:txBody>
      </p:sp>
      <p:sp>
        <p:nvSpPr>
          <p:cNvPr id="15" name="Content Placeholder 2"/>
          <p:cNvSpPr txBox="1">
            <a:spLocks/>
          </p:cNvSpPr>
          <p:nvPr/>
        </p:nvSpPr>
        <p:spPr>
          <a:xfrm>
            <a:off x="921988" y="882728"/>
            <a:ext cx="10477532"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MQXF limiting quenches at 1.9 K do not (usually) happen in the mid-plane… </a:t>
            </a:r>
          </a:p>
          <a:p>
            <a:pPr algn="just" defTabSz="257169">
              <a:buClrTx/>
              <a:buSzTx/>
            </a:pPr>
            <a:endParaRPr lang="en-US" sz="400" u="sng" dirty="0">
              <a:solidFill>
                <a:srgbClr val="0D0D0D"/>
              </a:solidFill>
              <a:latin typeface="LM Mono Prop Light 10" panose="00000500000000000000" pitchFamily="50" charset="0"/>
            </a:endParaRPr>
          </a:p>
        </p:txBody>
      </p:sp>
      <p:pic>
        <p:nvPicPr>
          <p:cNvPr id="2" name="Picture 1"/>
          <p:cNvPicPr>
            <a:picLocks noChangeAspect="1"/>
          </p:cNvPicPr>
          <p:nvPr/>
        </p:nvPicPr>
        <p:blipFill>
          <a:blip r:embed="rId3"/>
          <a:stretch>
            <a:fillRect/>
          </a:stretch>
        </p:blipFill>
        <p:spPr>
          <a:xfrm>
            <a:off x="1468544" y="2341595"/>
            <a:ext cx="3840000" cy="2880000"/>
          </a:xfrm>
          <a:prstGeom prst="rect">
            <a:avLst/>
          </a:prstGeom>
        </p:spPr>
      </p:pic>
      <p:pic>
        <p:nvPicPr>
          <p:cNvPr id="3" name="Picture 2"/>
          <p:cNvPicPr>
            <a:picLocks noChangeAspect="1"/>
          </p:cNvPicPr>
          <p:nvPr/>
        </p:nvPicPr>
        <p:blipFill>
          <a:blip r:embed="rId4"/>
          <a:stretch>
            <a:fillRect/>
          </a:stretch>
        </p:blipFill>
        <p:spPr>
          <a:xfrm>
            <a:off x="6739466" y="2341595"/>
            <a:ext cx="3840000" cy="2880000"/>
          </a:xfrm>
          <a:prstGeom prst="rect">
            <a:avLst/>
          </a:prstGeom>
        </p:spPr>
      </p:pic>
      <p:sp>
        <p:nvSpPr>
          <p:cNvPr id="1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596618" y="1912294"/>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smtClean="0">
                <a:solidFill>
                  <a:prstClr val="black">
                    <a:lumMod val="95000"/>
                    <a:lumOff val="5000"/>
                  </a:prstClr>
                </a:solidFill>
                <a:latin typeface="LM Mono Prop Light 10" panose="00000500000000000000" pitchFamily="50" charset="0"/>
              </a:rPr>
              <a:t>16.23 kA - </a:t>
            </a:r>
            <a:r>
              <a:rPr lang="en-US" altLang="fr-FR" b="1" u="sng" dirty="0" err="1" smtClean="0">
                <a:solidFill>
                  <a:prstClr val="black">
                    <a:lumMod val="95000"/>
                    <a:lumOff val="5000"/>
                  </a:prstClr>
                </a:solidFill>
                <a:latin typeface="LM Mono Prop Light 10" panose="00000500000000000000" pitchFamily="50" charset="0"/>
              </a:rPr>
              <a:t>I</a:t>
            </a:r>
            <a:r>
              <a:rPr lang="en-US" altLang="fr-FR" b="1" u="sng" baseline="-25000" dirty="0" err="1" smtClean="0">
                <a:solidFill>
                  <a:prstClr val="black">
                    <a:lumMod val="95000"/>
                    <a:lumOff val="5000"/>
                  </a:prstClr>
                </a:solidFill>
                <a:latin typeface="LM Mono Prop Light 10" panose="00000500000000000000" pitchFamily="50" charset="0"/>
              </a:rPr>
              <a:t>nominal</a:t>
            </a:r>
            <a:r>
              <a:rPr lang="en-US" altLang="fr-FR" b="1" u="sng" dirty="0" smtClean="0">
                <a:solidFill>
                  <a:prstClr val="black">
                    <a:lumMod val="95000"/>
                    <a:lumOff val="5000"/>
                  </a:prstClr>
                </a:solidFill>
                <a:latin typeface="LM Mono Prop Light 10" panose="00000500000000000000" pitchFamily="50" charset="0"/>
              </a:rPr>
              <a:t> </a:t>
            </a:r>
            <a:endParaRPr lang="en-US" altLang="fr-FR" b="1" u="sng" baseline="-25000" dirty="0" smtClean="0">
              <a:solidFill>
                <a:prstClr val="black">
                  <a:lumMod val="95000"/>
                  <a:lumOff val="5000"/>
                </a:prstClr>
              </a:solidFill>
              <a:latin typeface="LM Mono Prop Light 10" panose="00000500000000000000" pitchFamily="50" charset="0"/>
            </a:endParaRPr>
          </a:p>
        </p:txBody>
      </p:sp>
      <p:sp>
        <p:nvSpPr>
          <p:cNvPr id="17"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680005" y="1912294"/>
            <a:ext cx="3583852" cy="369332"/>
          </a:xfrm>
          <a:prstGeom prst="rect">
            <a:avLst/>
          </a:prstGeom>
          <a:solidFill>
            <a:schemeClr val="bg1"/>
          </a:solidFill>
          <a:ln>
            <a:noFill/>
          </a:ln>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b="1" u="sng" dirty="0" smtClean="0">
                <a:solidFill>
                  <a:prstClr val="black">
                    <a:lumMod val="95000"/>
                    <a:lumOff val="5000"/>
                  </a:prstClr>
                </a:solidFill>
                <a:latin typeface="LM Mono Prop Light 10" panose="00000500000000000000" pitchFamily="50" charset="0"/>
              </a:rPr>
              <a:t>19.5 kA </a:t>
            </a:r>
            <a:endParaRPr lang="en-US" altLang="fr-FR" b="1" u="sng" baseline="-25000" dirty="0" smtClean="0">
              <a:solidFill>
                <a:prstClr val="black">
                  <a:lumMod val="95000"/>
                  <a:lumOff val="5000"/>
                </a:prstClr>
              </a:solidFill>
              <a:latin typeface="LM Mono Prop Light 10" panose="00000500000000000000" pitchFamily="50" charset="0"/>
            </a:endParaRPr>
          </a:p>
        </p:txBody>
      </p:sp>
      <mc:AlternateContent xmlns:mc="http://schemas.openxmlformats.org/markup-compatibility/2006" xmlns:a14="http://schemas.microsoft.com/office/drawing/2010/main">
        <mc:Choice Requires="a14">
          <p:sp>
            <p:nvSpPr>
              <p:cNvPr id="18" name="Content Placeholder 2"/>
              <p:cNvSpPr txBox="1">
                <a:spLocks/>
              </p:cNvSpPr>
              <p:nvPr/>
            </p:nvSpPr>
            <p:spPr>
              <a:xfrm>
                <a:off x="720041" y="1214049"/>
                <a:ext cx="10252028" cy="660927"/>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i="1" dirty="0" smtClean="0">
                    <a:solidFill>
                      <a:srgbClr val="0D0D0D"/>
                    </a:solidFill>
                    <a:latin typeface="LM Mono Prop Light 10" panose="00000500000000000000" pitchFamily="50" charset="0"/>
                  </a:rPr>
                  <a:t>Critical surface margin as: </a:t>
                </a:r>
                <a14:m>
                  <m:oMath xmlns:m="http://schemas.openxmlformats.org/officeDocument/2006/math">
                    <m:f>
                      <m:fPr>
                        <m:ctrlPr>
                          <a:rPr lang="en-US" sz="1400" i="1" smtClean="0">
                            <a:solidFill>
                              <a:srgbClr val="0D0D0D"/>
                            </a:solidFill>
                            <a:latin typeface="Cambria Math" panose="02040503050406030204" pitchFamily="18" charset="0"/>
                          </a:rPr>
                        </m:ctrlPr>
                      </m:fPr>
                      <m:num>
                        <m:sSub>
                          <m:sSubPr>
                            <m:ctrlPr>
                              <a:rPr lang="en-US" sz="1400" i="1" smtClean="0">
                                <a:solidFill>
                                  <a:srgbClr val="0D0D0D"/>
                                </a:solidFill>
                                <a:latin typeface="Cambria Math" panose="02040503050406030204" pitchFamily="18" charset="0"/>
                              </a:rPr>
                            </m:ctrlPr>
                          </m:sSubPr>
                          <m:e>
                            <m:r>
                              <a:rPr lang="en-US" sz="1400" b="0" i="1" smtClean="0">
                                <a:solidFill>
                                  <a:srgbClr val="0D0D0D"/>
                                </a:solidFill>
                                <a:latin typeface="Cambria Math" panose="02040503050406030204" pitchFamily="18" charset="0"/>
                              </a:rPr>
                              <m:t>𝐼</m:t>
                            </m:r>
                          </m:e>
                          <m:sub>
                            <m:r>
                              <a:rPr lang="en-US" sz="1400" b="0" i="1" smtClean="0">
                                <a:solidFill>
                                  <a:srgbClr val="0D0D0D"/>
                                </a:solidFill>
                                <a:latin typeface="Cambria Math" panose="02040503050406030204" pitchFamily="18" charset="0"/>
                              </a:rPr>
                              <m:t>𝑚𝑎𝑔𝑛𝑒𝑡</m:t>
                            </m:r>
                          </m:sub>
                        </m:sSub>
                      </m:num>
                      <m:den>
                        <m:r>
                          <m:rPr>
                            <m:nor/>
                          </m:rPr>
                          <a:rPr lang="en-US" sz="1400" i="1" dirty="0">
                            <a:solidFill>
                              <a:srgbClr val="0D0D0D"/>
                            </a:solidFill>
                            <a:latin typeface="LM Mono Prop Light 10" panose="00000500000000000000" pitchFamily="50" charset="0"/>
                          </a:rPr>
                          <m:t>min</m:t>
                        </m:r>
                        <m:r>
                          <m:rPr>
                            <m:nor/>
                          </m:rPr>
                          <a:rPr lang="en-US" sz="1400" i="1" dirty="0">
                            <a:solidFill>
                              <a:srgbClr val="0D0D0D"/>
                            </a:solidFill>
                            <a:latin typeface="LM Mono Prop Light 10" panose="00000500000000000000" pitchFamily="50" charset="0"/>
                          </a:rPr>
                          <m:t> [</m:t>
                        </m:r>
                        <m:r>
                          <m:rPr>
                            <m:nor/>
                          </m:rPr>
                          <a:rPr lang="en-US" sz="1400" i="1" dirty="0">
                            <a:solidFill>
                              <a:srgbClr val="0D0D0D"/>
                            </a:solidFill>
                            <a:latin typeface="LM Mono Prop Light 10" panose="00000500000000000000" pitchFamily="50" charset="0"/>
                          </a:rPr>
                          <m:t>Ic</m:t>
                        </m:r>
                        <m:r>
                          <m:rPr>
                            <m:nor/>
                          </m:rPr>
                          <a:rPr lang="en-US" sz="1400" b="0" i="1" dirty="0" smtClean="0">
                            <a:solidFill>
                              <a:srgbClr val="0D0D0D"/>
                            </a:solidFill>
                            <a:latin typeface="LM Mono Prop Light 10" panose="00000500000000000000" pitchFamily="50" charset="0"/>
                          </a:rPr>
                          <m:t> </m:t>
                        </m:r>
                        <m:r>
                          <m:rPr>
                            <m:nor/>
                          </m:rPr>
                          <a:rPr lang="en-US" sz="1400" i="1" dirty="0">
                            <a:solidFill>
                              <a:srgbClr val="0D0D0D"/>
                            </a:solidFill>
                            <a:latin typeface="LM Mono Prop Light 10" panose="00000500000000000000" pitchFamily="50" charset="0"/>
                          </a:rPr>
                          <m:t>(</m:t>
                        </m:r>
                        <m:r>
                          <m:rPr>
                            <m:nor/>
                          </m:rPr>
                          <a:rPr lang="en-US" sz="1400" i="1" dirty="0">
                            <a:solidFill>
                              <a:srgbClr val="0D0D0D"/>
                            </a:solidFill>
                            <a:latin typeface="LM Mono Prop Light 10" panose="00000500000000000000" pitchFamily="50" charset="0"/>
                          </a:rPr>
                          <m:t>T</m:t>
                        </m:r>
                        <m:r>
                          <m:rPr>
                            <m:nor/>
                          </m:rPr>
                          <a:rPr lang="en-US" sz="1400" i="1" dirty="0">
                            <a:solidFill>
                              <a:srgbClr val="0D0D0D"/>
                            </a:solidFill>
                            <a:latin typeface="LM Mono Prop Light 10" panose="00000500000000000000" pitchFamily="50" charset="0"/>
                          </a:rPr>
                          <m:t>,</m:t>
                        </m:r>
                        <m:r>
                          <m:rPr>
                            <m:nor/>
                          </m:rPr>
                          <a:rPr lang="en-US" sz="1400" i="1" dirty="0">
                            <a:solidFill>
                              <a:srgbClr val="0D0D0D"/>
                            </a:solidFill>
                            <a:latin typeface="LM Mono Prop Light 10" panose="00000500000000000000" pitchFamily="50" charset="0"/>
                          </a:rPr>
                          <m:t>B</m:t>
                        </m:r>
                        <m:r>
                          <m:rPr>
                            <m:nor/>
                          </m:rPr>
                          <a:rPr lang="en-US" sz="1400" i="1" dirty="0">
                            <a:solidFill>
                              <a:srgbClr val="0D0D0D"/>
                            </a:solidFill>
                            <a:latin typeface="LM Mono Prop Light 10" panose="00000500000000000000" pitchFamily="50" charset="0"/>
                          </a:rPr>
                          <m:t>,</m:t>
                        </m:r>
                        <m:r>
                          <m:rPr>
                            <m:nor/>
                          </m:rPr>
                          <a:rPr lang="en-US" sz="1400" i="1" dirty="0">
                            <a:solidFill>
                              <a:srgbClr val="0D0D0D"/>
                            </a:solidFill>
                            <a:latin typeface="LM Mono Prop Light 10" panose="00000500000000000000" pitchFamily="50" charset="0"/>
                          </a:rPr>
                          <m:t>I</m:t>
                        </m:r>
                        <m:r>
                          <m:rPr>
                            <m:nor/>
                          </m:rPr>
                          <a:rPr lang="en-US" sz="1400" i="1" dirty="0">
                            <a:solidFill>
                              <a:srgbClr val="0D0D0D"/>
                            </a:solidFill>
                            <a:latin typeface="LM Mono Prop Light 10" panose="00000500000000000000" pitchFamily="50" charset="0"/>
                          </a:rPr>
                          <m:t>,</m:t>
                        </m:r>
                        <m:r>
                          <m:rPr>
                            <m:nor/>
                          </m:rPr>
                          <a:rPr lang="el-GR" sz="1400" i="1" dirty="0">
                            <a:solidFill>
                              <a:srgbClr val="0D0D0D"/>
                            </a:solidFill>
                            <a:latin typeface="Calibri" panose="020F0502020204030204" pitchFamily="34" charset="0"/>
                            <a:cs typeface="Calibri" panose="020F0502020204030204" pitchFamily="34" charset="0"/>
                          </a:rPr>
                          <m:t>ε</m:t>
                        </m:r>
                        <m:r>
                          <m:rPr>
                            <m:nor/>
                          </m:rPr>
                          <a:rPr lang="en-US" sz="1400" i="1" dirty="0">
                            <a:solidFill>
                              <a:srgbClr val="0D0D0D"/>
                            </a:solidFill>
                            <a:latin typeface="Calibri" panose="020F0502020204030204" pitchFamily="34" charset="0"/>
                            <a:cs typeface="Calibri" panose="020F0502020204030204" pitchFamily="34" charset="0"/>
                          </a:rPr>
                          <m:t>)</m:t>
                        </m:r>
                        <m:r>
                          <m:rPr>
                            <m:nor/>
                          </m:rPr>
                          <a:rPr lang="en-US" sz="1400" i="1" dirty="0" smtClean="0">
                            <a:solidFill>
                              <a:srgbClr val="0D0D0D"/>
                            </a:solidFill>
                            <a:latin typeface="Calibri" panose="020F0502020204030204" pitchFamily="34" charset="0"/>
                            <a:cs typeface="Calibri" panose="020F0502020204030204" pitchFamily="34" charset="0"/>
                          </a:rPr>
                          <m:t>]</m:t>
                        </m:r>
                        <m:r>
                          <m:rPr>
                            <m:nor/>
                          </m:rPr>
                          <a:rPr lang="en-US" sz="1400" i="1" dirty="0">
                            <a:solidFill>
                              <a:srgbClr val="FF0000"/>
                            </a:solidFill>
                            <a:latin typeface="LM Mono Prop Light 10" panose="00000500000000000000" pitchFamily="50" charset="0"/>
                          </a:rPr>
                          <m:t> </m:t>
                        </m:r>
                      </m:den>
                    </m:f>
                  </m:oMath>
                </a14:m>
                <a:endParaRPr lang="en-US" sz="1400" i="1" dirty="0" smtClean="0">
                  <a:solidFill>
                    <a:srgbClr val="FF0000"/>
                  </a:solidFill>
                  <a:latin typeface="LM Mono Prop Light 10" panose="00000500000000000000" pitchFamily="50" charset="0"/>
                </a:endParaRPr>
              </a:p>
            </p:txBody>
          </p:sp>
        </mc:Choice>
        <mc:Fallback xmlns="">
          <p:sp>
            <p:nvSpPr>
              <p:cNvPr id="18" name="Content Placeholder 2"/>
              <p:cNvSpPr txBox="1">
                <a:spLocks noRot="1" noChangeAspect="1" noMove="1" noResize="1" noEditPoints="1" noAdjustHandles="1" noChangeArrowheads="1" noChangeShapeType="1" noTextEdit="1"/>
              </p:cNvSpPr>
              <p:nvPr/>
            </p:nvSpPr>
            <p:spPr>
              <a:xfrm>
                <a:off x="720041" y="1214049"/>
                <a:ext cx="10252028" cy="660927"/>
              </a:xfrm>
              <a:prstGeom prst="rect">
                <a:avLst/>
              </a:prstGeom>
              <a:blipFill>
                <a:blip r:embed="rId5"/>
                <a:stretch>
                  <a:fillRect/>
                </a:stretch>
              </a:blipFill>
            </p:spPr>
            <p:txBody>
              <a:bodyPr/>
              <a:lstStyle/>
              <a:p>
                <a:r>
                  <a:rPr lang="en-GB">
                    <a:noFill/>
                  </a:rPr>
                  <a:t> </a:t>
                </a:r>
              </a:p>
            </p:txBody>
          </p:sp>
        </mc:Fallback>
      </mc:AlternateContent>
      <p:sp>
        <p:nvSpPr>
          <p:cNvPr id="20" name="Title 1">
            <a:extLst>
              <a:ext uri="{FF2B5EF4-FFF2-40B4-BE49-F238E27FC236}">
                <a16:creationId xmlns:a16="http://schemas.microsoft.com/office/drawing/2014/main" id="{9BB34FC4-F4F2-4859-AECE-FC48507ACEAC}"/>
              </a:ext>
            </a:extLst>
          </p:cNvPr>
          <p:cNvSpPr txBox="1">
            <a:spLocks/>
          </p:cNvSpPr>
          <p:nvPr/>
        </p:nvSpPr>
        <p:spPr>
          <a:xfrm>
            <a:off x="2512394" y="3241344"/>
            <a:ext cx="1518764" cy="460588"/>
          </a:xfrm>
          <a:prstGeom prst="rect">
            <a:avLst/>
          </a:prstGeom>
          <a:solidFill>
            <a:schemeClr val="bg1"/>
          </a:solidFill>
          <a:ln>
            <a:solidFill>
              <a:srgbClr val="0D0D0D"/>
            </a:solidFill>
          </a:ln>
        </p:spPr>
        <p:txBody>
          <a:bodyPr vert="horz" lIns="0" tIns="0" rIns="0" bIns="0" rtlCol="0" anchor="ctr">
            <a:normAutofit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100" dirty="0" smtClean="0">
                <a:solidFill>
                  <a:srgbClr val="002060"/>
                </a:solidFill>
                <a:latin typeface="LM Mono Prop Light 10" panose="00000500000000000000" pitchFamily="50" charset="0"/>
                <a:cs typeface="Calibri" panose="020F0502020204030204" pitchFamily="34" charset="0"/>
              </a:rPr>
              <a:t>Lowest margin at the pole turn, peak field region.</a:t>
            </a:r>
            <a:endParaRPr lang="en-US" sz="1100" baseline="-25000" dirty="0">
              <a:solidFill>
                <a:srgbClr val="002060"/>
              </a:solidFill>
              <a:latin typeface="LM Mono Prop Light 10" panose="00000500000000000000" pitchFamily="50" charset="0"/>
              <a:cs typeface="Consolas" panose="020B0609020204030204" pitchFamily="49" charset="0"/>
            </a:endParaRPr>
          </a:p>
        </p:txBody>
      </p:sp>
      <p:cxnSp>
        <p:nvCxnSpPr>
          <p:cNvPr id="21" name="Straight Arrow Connector 20"/>
          <p:cNvCxnSpPr/>
          <p:nvPr/>
        </p:nvCxnSpPr>
        <p:spPr>
          <a:xfrm flipH="1" flipV="1">
            <a:off x="2512394" y="3024640"/>
            <a:ext cx="385868" cy="216704"/>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2" name="Title 1">
            <a:extLst>
              <a:ext uri="{FF2B5EF4-FFF2-40B4-BE49-F238E27FC236}">
                <a16:creationId xmlns:a16="http://schemas.microsoft.com/office/drawing/2014/main" id="{9BB34FC4-F4F2-4859-AECE-FC48507ACEAC}"/>
              </a:ext>
            </a:extLst>
          </p:cNvPr>
          <p:cNvSpPr txBox="1">
            <a:spLocks/>
          </p:cNvSpPr>
          <p:nvPr/>
        </p:nvSpPr>
        <p:spPr>
          <a:xfrm>
            <a:off x="8171512" y="4104474"/>
            <a:ext cx="1631249" cy="460588"/>
          </a:xfrm>
          <a:prstGeom prst="rect">
            <a:avLst/>
          </a:prstGeom>
          <a:solidFill>
            <a:schemeClr val="bg1"/>
          </a:solidFill>
          <a:ln>
            <a:solidFill>
              <a:srgbClr val="0D0D0D"/>
            </a:solidFill>
          </a:ln>
        </p:spPr>
        <p:txBody>
          <a:bodyPr vert="horz" lIns="0" tIns="0" rIns="0" bIns="0" rtlCol="0" anchor="ctr">
            <a:normAutofit fontScale="85000" lnSpcReduction="2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100" dirty="0" smtClean="0">
                <a:solidFill>
                  <a:srgbClr val="002060"/>
                </a:solidFill>
                <a:latin typeface="LM Mono Prop Light 10" panose="00000500000000000000" pitchFamily="50" charset="0"/>
                <a:cs typeface="Calibri" panose="020F0502020204030204" pitchFamily="34" charset="0"/>
              </a:rPr>
              <a:t>Larger </a:t>
            </a:r>
            <a:r>
              <a:rPr lang="en-US" sz="1100" dirty="0" err="1" smtClean="0">
                <a:solidFill>
                  <a:srgbClr val="002060"/>
                </a:solidFill>
                <a:latin typeface="LM Mono Prop Light 10" panose="00000500000000000000" pitchFamily="50" charset="0"/>
                <a:cs typeface="Calibri" panose="020F0502020204030204" pitchFamily="34" charset="0"/>
              </a:rPr>
              <a:t>e.m</a:t>
            </a:r>
            <a:r>
              <a:rPr lang="en-US" sz="1100" dirty="0" smtClean="0">
                <a:solidFill>
                  <a:srgbClr val="002060"/>
                </a:solidFill>
                <a:latin typeface="LM Mono Prop Light 10" panose="00000500000000000000" pitchFamily="50" charset="0"/>
                <a:cs typeface="Calibri" panose="020F0502020204030204" pitchFamily="34" charset="0"/>
              </a:rPr>
              <a:t>. forces reduce the margin at the mid-plane: becoming the real short sample limit!</a:t>
            </a:r>
            <a:endParaRPr lang="en-US" sz="1100" baseline="-25000" dirty="0">
              <a:solidFill>
                <a:srgbClr val="002060"/>
              </a:solidFill>
              <a:latin typeface="LM Mono Prop Light 10" panose="00000500000000000000" pitchFamily="50" charset="0"/>
              <a:cs typeface="Consolas" panose="020B0609020204030204" pitchFamily="49" charset="0"/>
            </a:endParaRPr>
          </a:p>
        </p:txBody>
      </p:sp>
      <p:cxnSp>
        <p:nvCxnSpPr>
          <p:cNvPr id="23" name="Straight Arrow Connector 22"/>
          <p:cNvCxnSpPr/>
          <p:nvPr/>
        </p:nvCxnSpPr>
        <p:spPr>
          <a:xfrm flipH="1">
            <a:off x="8103780" y="4565062"/>
            <a:ext cx="268060" cy="280723"/>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5367276" y="3694572"/>
            <a:ext cx="1159922" cy="4277"/>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
        <p:nvSpPr>
          <p:cNvPr id="29"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155311" y="5169555"/>
            <a:ext cx="358385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Reference pre-load</a:t>
            </a:r>
            <a:r>
              <a:rPr lang="en-GB" altLang="fr-FR" sz="1400" b="1" i="1" dirty="0" smtClean="0">
                <a:solidFill>
                  <a:srgbClr val="00B050"/>
                </a:solidFill>
                <a:latin typeface="LM Mono Prop Light 10" panose="00000500000000000000" pitchFamily="50" charset="0"/>
              </a:rPr>
              <a:t> (1.9 K /110 MPa)</a:t>
            </a:r>
            <a:endParaRPr lang="en-US" altLang="fr-FR" sz="1400" b="1" i="1" baseline="-25000" dirty="0" smtClean="0">
              <a:solidFill>
                <a:prstClr val="black">
                  <a:lumMod val="95000"/>
                  <a:lumOff val="5000"/>
                </a:prstClr>
              </a:solidFill>
              <a:latin typeface="LM Mono Prop Light 10" panose="00000500000000000000" pitchFamily="50" charset="0"/>
            </a:endParaRPr>
          </a:p>
        </p:txBody>
      </p:sp>
      <p:cxnSp>
        <p:nvCxnSpPr>
          <p:cNvPr id="30" name="Straight Arrow Connector 29"/>
          <p:cNvCxnSpPr/>
          <p:nvPr/>
        </p:nvCxnSpPr>
        <p:spPr>
          <a:xfrm flipH="1" flipV="1">
            <a:off x="7768500" y="3074559"/>
            <a:ext cx="813313" cy="1029915"/>
          </a:xfrm>
          <a:prstGeom prst="straightConnector1">
            <a:avLst/>
          </a:prstGeom>
          <a:ln w="9525">
            <a:solidFill>
              <a:srgbClr val="0D0D0D"/>
            </a:solidFill>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331260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Permanent effect based on experimental data.</a:t>
            </a:r>
            <a:endParaRPr lang="en-US" sz="2800" b="1" dirty="0"/>
          </a:p>
        </p:txBody>
      </p:sp>
      <p:sp>
        <p:nvSpPr>
          <p:cNvPr id="83" name="Content Placeholder 2"/>
          <p:cNvSpPr txBox="1">
            <a:spLocks/>
          </p:cNvSpPr>
          <p:nvPr/>
        </p:nvSpPr>
        <p:spPr>
          <a:xfrm>
            <a:off x="921988" y="831930"/>
            <a:ext cx="10563277" cy="411229"/>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a:solidFill>
                  <a:srgbClr val="0D0D0D"/>
                </a:solidFill>
                <a:latin typeface="LM Mono Prop Light 10" panose="00000500000000000000" pitchFamily="50" charset="0"/>
              </a:rPr>
              <a:t>F</a:t>
            </a:r>
            <a:r>
              <a:rPr lang="en-US" sz="1400" u="sng" dirty="0" smtClean="0">
                <a:solidFill>
                  <a:srgbClr val="0D0D0D"/>
                </a:solidFill>
                <a:latin typeface="LM Mono Prop Light 10" panose="00000500000000000000" pitchFamily="50" charset="0"/>
              </a:rPr>
              <a:t>ixed temperature simplification:</a:t>
            </a:r>
          </a:p>
          <a:p>
            <a:pPr algn="just" defTabSz="257169">
              <a:buClrTx/>
              <a:buSzTx/>
            </a:pPr>
            <a:endParaRPr lang="en-US" sz="1400" u="sng" dirty="0">
              <a:solidFill>
                <a:srgbClr val="0D0D0D"/>
              </a:solidFill>
              <a:latin typeface="LM Mono Prop Light 10" panose="00000500000000000000" pitchFamily="50" charset="0"/>
            </a:endParaRPr>
          </a:p>
          <a:p>
            <a:pPr algn="just" defTabSz="257169">
              <a:buClrTx/>
              <a:buSzTx/>
            </a:pPr>
            <a:endParaRPr lang="en-US" sz="1400" u="sng" dirty="0" smtClean="0">
              <a:solidFill>
                <a:srgbClr val="0D0D0D"/>
              </a:solidFill>
              <a:latin typeface="LM Mono Prop Light 10" panose="00000500000000000000" pitchFamily="50" charset="0"/>
            </a:endParaRPr>
          </a:p>
          <a:p>
            <a:pPr algn="just" defTabSz="257169">
              <a:buClrTx/>
              <a:buSzTx/>
            </a:pPr>
            <a:endParaRPr lang="en-US" sz="1400" dirty="0" smtClean="0">
              <a:solidFill>
                <a:srgbClr val="0D0D0D"/>
              </a:solidFill>
              <a:latin typeface="LM Mono Prop Light 10" panose="00000500000000000000" pitchFamily="50" charset="0"/>
            </a:endParaRPr>
          </a:p>
        </p:txBody>
      </p:sp>
      <mc:AlternateContent xmlns:mc="http://schemas.openxmlformats.org/markup-compatibility/2006" xmlns:a14="http://schemas.microsoft.com/office/drawing/2010/main">
        <mc:Choice Requires="a14">
          <p:sp>
            <p:nvSpPr>
              <p:cNvPr id="27" name="Content Placeholder 2"/>
              <p:cNvSpPr txBox="1">
                <a:spLocks/>
              </p:cNvSpPr>
              <p:nvPr/>
            </p:nvSpPr>
            <p:spPr>
              <a:xfrm>
                <a:off x="921988" y="2008216"/>
                <a:ext cx="10279411" cy="5162204"/>
              </a:xfrm>
              <a:prstGeom prst="rect">
                <a:avLst/>
              </a:prstGeom>
            </p:spPr>
            <p:txBody>
              <a:bodyPr vert="horz" lIns="25718" tIns="0" rIns="25718" bIns="0" anchor="t" anchorCtr="0">
                <a:no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200" dirty="0" smtClean="0">
                    <a:solidFill>
                      <a:prstClr val="black">
                        <a:lumMod val="95000"/>
                        <a:lumOff val="5000"/>
                      </a:prstClr>
                    </a:solidFill>
                    <a:latin typeface="LM Mono Prop Light 10" panose="00000500000000000000" pitchFamily="50" charset="0"/>
                  </a:rPr>
                  <a:t>This is valid when the </a:t>
                </a:r>
                <a:r>
                  <a:rPr lang="en-US" sz="1200" dirty="0" err="1" smtClean="0">
                    <a:solidFill>
                      <a:prstClr val="black">
                        <a:lumMod val="95000"/>
                        <a:lumOff val="5000"/>
                      </a:prstClr>
                    </a:solidFill>
                    <a:latin typeface="LM Mono Prop Light 10" panose="00000500000000000000" pitchFamily="50" charset="0"/>
                  </a:rPr>
                  <a:t>Ic</a:t>
                </a:r>
                <a:r>
                  <a:rPr lang="en-US" sz="1200" dirty="0" smtClean="0">
                    <a:solidFill>
                      <a:prstClr val="black">
                        <a:lumMod val="95000"/>
                        <a:lumOff val="5000"/>
                      </a:prstClr>
                    </a:solidFill>
                    <a:latin typeface="LM Mono Prop Light 10" panose="00000500000000000000" pitchFamily="50" charset="0"/>
                  </a:rPr>
                  <a:t> reduction is governed by the lattice deformation (strain, no cracks) and far from Tc.</a:t>
                </a:r>
              </a:p>
              <a:p>
                <a:pPr algn="just" defTabSz="257169">
                  <a:buClrTx/>
                  <a:buSzTx/>
                </a:pPr>
                <a:r>
                  <a:rPr lang="en-US" sz="1200" dirty="0" smtClean="0">
                    <a:solidFill>
                      <a:prstClr val="black">
                        <a:lumMod val="95000"/>
                        <a:lumOff val="5000"/>
                      </a:prstClr>
                    </a:solidFill>
                    <a:latin typeface="LM Mono Prop Light 10" panose="00000500000000000000" pitchFamily="50" charset="0"/>
                  </a:rPr>
                  <a:t>Since in our experiment at UNIGE we have found that no cracks are present in the wires (by inspection and by consistency in Bc2 decrease), we can use the expression above.</a:t>
                </a:r>
              </a:p>
              <a:p>
                <a:pPr marL="1190983" lvl="1" indent="-285750" algn="just" defTabSz="257169">
                  <a:buClrTx/>
                  <a:buSzTx/>
                  <a:buFont typeface="Wingdings" panose="05000000000000000000" pitchFamily="2" charset="2"/>
                  <a:buChar char="§"/>
                </a:pPr>
                <a:r>
                  <a:rPr lang="en-US" sz="1200" dirty="0" smtClean="0">
                    <a:solidFill>
                      <a:prstClr val="black">
                        <a:lumMod val="95000"/>
                        <a:lumOff val="5000"/>
                      </a:prstClr>
                    </a:solidFill>
                    <a:latin typeface="LM Mono Prop Light 10" panose="00000500000000000000" pitchFamily="50" charset="0"/>
                  </a:rPr>
                  <a:t>Bc2(</a:t>
                </a:r>
                <a:r>
                  <a:rPr lang="el-GR" sz="1200" dirty="0" smtClean="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 is obtained by Kramer extrapolation</a:t>
                </a:r>
                <a:r>
                  <a:rPr lang="en-US" sz="1200" baseline="30000" dirty="0" smtClean="0">
                    <a:solidFill>
                      <a:prstClr val="black">
                        <a:lumMod val="95000"/>
                        <a:lumOff val="5000"/>
                      </a:prstClr>
                    </a:solidFill>
                    <a:latin typeface="LM Mono Prop Light 10" panose="00000500000000000000" pitchFamily="50" charset="0"/>
                    <a:cs typeface="Calibri" panose="020F0502020204030204" pitchFamily="34" charset="0"/>
                  </a:rPr>
                  <a:t>*</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 from the different field sweeps.</a:t>
                </a:r>
              </a:p>
              <a:p>
                <a:pPr marL="1190983" lvl="1" indent="-285750" algn="just" defTabSz="257169">
                  <a:buClrTx/>
                  <a:buSzTx/>
                  <a:buFont typeface="Wingdings" panose="05000000000000000000" pitchFamily="2" charset="2"/>
                  <a:buChar char="§"/>
                </a:pP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One can then compute </a:t>
                </a:r>
                <a:r>
                  <a:rPr lang="en-US" sz="1200" dirty="0" err="1" smtClean="0">
                    <a:solidFill>
                      <a:prstClr val="black">
                        <a:lumMod val="95000"/>
                        <a:lumOff val="5000"/>
                      </a:prstClr>
                    </a:solidFill>
                    <a:latin typeface="LM Mono Prop Light 10" panose="00000500000000000000" pitchFamily="50" charset="0"/>
                    <a:cs typeface="Calibri" panose="020F0502020204030204" pitchFamily="34" charset="0"/>
                  </a:rPr>
                  <a:t>Ic</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 at any magnetic field and any strain, if we know </a:t>
                </a:r>
                <a:r>
                  <a:rPr lang="en-US" sz="1200" dirty="0" smtClean="0">
                    <a:solidFill>
                      <a:prstClr val="black">
                        <a:lumMod val="95000"/>
                        <a:lumOff val="5000"/>
                      </a:prstClr>
                    </a:solidFill>
                    <a:latin typeface="LM Mono Prop Light 10" panose="00000500000000000000" pitchFamily="50" charset="0"/>
                  </a:rPr>
                  <a:t>Bc2(</a:t>
                </a:r>
                <a:r>
                  <a:rPr lang="el-GR" sz="1200" dirty="0" smtClean="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 </a:t>
                </a:r>
              </a:p>
              <a:p>
                <a:pPr marL="1190983" lvl="1" indent="-285750" algn="just" defTabSz="257169">
                  <a:buClrTx/>
                  <a:buSzTx/>
                  <a:buFont typeface="Wingdings" panose="05000000000000000000" pitchFamily="2" charset="2"/>
                  <a:buChar char="§"/>
                </a:pP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The same applies when the load is removed, there the permanent effect comes from </a:t>
                </a:r>
                <a:r>
                  <a:rPr lang="en-US" sz="1200" dirty="0" smtClean="0">
                    <a:solidFill>
                      <a:prstClr val="black">
                        <a:lumMod val="95000"/>
                        <a:lumOff val="5000"/>
                      </a:prstClr>
                    </a:solidFill>
                    <a:latin typeface="LM Mono Prop Light 10" panose="00000500000000000000" pitchFamily="50" charset="0"/>
                  </a:rPr>
                  <a:t>Bc2</a:t>
                </a:r>
                <a:r>
                  <a:rPr lang="en-US" sz="1200" baseline="30000" dirty="0" smtClean="0">
                    <a:solidFill>
                      <a:prstClr val="black">
                        <a:lumMod val="95000"/>
                        <a:lumOff val="5000"/>
                      </a:prstClr>
                    </a:solidFill>
                    <a:latin typeface="LM Mono Prop Light 10" panose="00000500000000000000" pitchFamily="50" charset="0"/>
                  </a:rPr>
                  <a:t>unload</a:t>
                </a:r>
                <a:r>
                  <a:rPr lang="en-US" sz="1200" dirty="0" smtClean="0">
                    <a:solidFill>
                      <a:prstClr val="black">
                        <a:lumMod val="95000"/>
                        <a:lumOff val="5000"/>
                      </a:prstClr>
                    </a:solidFill>
                    <a:latin typeface="LM Mono Prop Light 10" panose="00000500000000000000" pitchFamily="50" charset="0"/>
                  </a:rPr>
                  <a:t>(</a:t>
                </a:r>
                <a:r>
                  <a:rPr lang="el-GR" sz="1200" dirty="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a:t>
                </a:r>
              </a:p>
              <a:p>
                <a:pPr marL="1190983" lvl="1" indent="-285750" algn="just" defTabSz="257169">
                  <a:buClrTx/>
                  <a:buSzTx/>
                  <a:buFont typeface="Wingdings" panose="05000000000000000000" pitchFamily="2" charset="2"/>
                  <a:buChar char="§"/>
                </a:pP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Using the expression we can get the permanent reduction by using: </a:t>
                </a:r>
                <a:r>
                  <a:rPr lang="en-US" sz="1200" dirty="0" err="1" smtClean="0">
                    <a:solidFill>
                      <a:prstClr val="black">
                        <a:lumMod val="95000"/>
                        <a:lumOff val="5000"/>
                      </a:prstClr>
                    </a:solidFill>
                    <a:latin typeface="LM Mono Prop Light 10" panose="00000500000000000000" pitchFamily="50" charset="0"/>
                  </a:rPr>
                  <a:t>Ic</a:t>
                </a:r>
                <a:r>
                  <a:rPr lang="en-US" sz="1200" baseline="30000" dirty="0" err="1" smtClean="0">
                    <a:solidFill>
                      <a:prstClr val="black">
                        <a:lumMod val="95000"/>
                        <a:lumOff val="5000"/>
                      </a:prstClr>
                    </a:solidFill>
                    <a:latin typeface="LM Mono Prop Light 10" panose="00000500000000000000" pitchFamily="50" charset="0"/>
                  </a:rPr>
                  <a:t>unload</a:t>
                </a:r>
                <a:r>
                  <a:rPr lang="en-US" sz="1200" dirty="0" smtClean="0">
                    <a:solidFill>
                      <a:prstClr val="black">
                        <a:lumMod val="95000"/>
                        <a:lumOff val="5000"/>
                      </a:prstClr>
                    </a:solidFill>
                    <a:latin typeface="LM Mono Prop Light 10" panose="00000500000000000000" pitchFamily="50" charset="0"/>
                  </a:rPr>
                  <a:t>(</a:t>
                </a:r>
                <a:r>
                  <a:rPr lang="el-GR" sz="1200" dirty="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a:t>
                </a:r>
                <a:r>
                  <a:rPr lang="en-US" sz="1200" dirty="0">
                    <a:solidFill>
                      <a:prstClr val="black">
                        <a:lumMod val="95000"/>
                        <a:lumOff val="5000"/>
                      </a:prstClr>
                    </a:solidFill>
                    <a:latin typeface="LM Mono Prop Light 10" panose="00000500000000000000" pitchFamily="50" charset="0"/>
                  </a:rPr>
                  <a:t> </a:t>
                </a:r>
                <a:r>
                  <a:rPr lang="en-US" sz="1200" dirty="0" smtClean="0">
                    <a:solidFill>
                      <a:prstClr val="black">
                        <a:lumMod val="95000"/>
                        <a:lumOff val="5000"/>
                      </a:prstClr>
                    </a:solidFill>
                    <a:latin typeface="LM Mono Prop Light 10" panose="00000500000000000000" pitchFamily="50" charset="0"/>
                  </a:rPr>
                  <a:t>Ic0</a:t>
                </a:r>
                <a:r>
                  <a:rPr lang="en-US" sz="1200" dirty="0">
                    <a:solidFill>
                      <a:prstClr val="black">
                        <a:lumMod val="95000"/>
                        <a:lumOff val="5000"/>
                      </a:prstClr>
                    </a:solidFill>
                    <a:latin typeface="LM Mono Prop Light 10" panose="00000500000000000000" pitchFamily="50" charset="0"/>
                    <a:cs typeface="Calibri" panose="020F0502020204030204" pitchFamily="34" charset="0"/>
                  </a:rPr>
                  <a:t> </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[as a function of </a:t>
                </a:r>
                <a:r>
                  <a:rPr lang="en-US" sz="1200" dirty="0">
                    <a:solidFill>
                      <a:prstClr val="black">
                        <a:lumMod val="95000"/>
                        <a:lumOff val="5000"/>
                      </a:prstClr>
                    </a:solidFill>
                    <a:latin typeface="LM Mono Prop Light 10" panose="00000500000000000000" pitchFamily="50" charset="0"/>
                  </a:rPr>
                  <a:t>Bc2</a:t>
                </a:r>
                <a:r>
                  <a:rPr lang="en-US" sz="1200" baseline="30000" dirty="0">
                    <a:solidFill>
                      <a:prstClr val="black">
                        <a:lumMod val="95000"/>
                        <a:lumOff val="5000"/>
                      </a:prstClr>
                    </a:solidFill>
                    <a:latin typeface="LM Mono Prop Light 10" panose="00000500000000000000" pitchFamily="50" charset="0"/>
                  </a:rPr>
                  <a:t>unload</a:t>
                </a:r>
                <a:r>
                  <a:rPr lang="en-US" sz="1200" dirty="0">
                    <a:solidFill>
                      <a:prstClr val="black">
                        <a:lumMod val="95000"/>
                        <a:lumOff val="5000"/>
                      </a:prstClr>
                    </a:solidFill>
                    <a:latin typeface="LM Mono Prop Light 10" panose="00000500000000000000" pitchFamily="50" charset="0"/>
                  </a:rPr>
                  <a:t>(</a:t>
                </a:r>
                <a:r>
                  <a:rPr lang="el-GR" sz="1200" dirty="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 and </a:t>
                </a:r>
                <a:r>
                  <a:rPr lang="en-US" sz="1200" dirty="0" smtClean="0">
                    <a:solidFill>
                      <a:prstClr val="black">
                        <a:lumMod val="95000"/>
                        <a:lumOff val="5000"/>
                      </a:prstClr>
                    </a:solidFill>
                    <a:latin typeface="LM Mono Prop Light 10" panose="00000500000000000000" pitchFamily="50" charset="0"/>
                  </a:rPr>
                  <a:t>Bc2</a:t>
                </a:r>
                <a:r>
                  <a:rPr lang="en-US" sz="1200" baseline="30000" dirty="0" smtClean="0">
                    <a:solidFill>
                      <a:prstClr val="black">
                        <a:lumMod val="95000"/>
                        <a:lumOff val="5000"/>
                      </a:prstClr>
                    </a:solidFill>
                    <a:latin typeface="LM Mono Prop Light 10" panose="00000500000000000000" pitchFamily="50" charset="0"/>
                  </a:rPr>
                  <a:t>unload</a:t>
                </a:r>
                <a:r>
                  <a:rPr lang="en-US" sz="1200" dirty="0" smtClean="0">
                    <a:solidFill>
                      <a:prstClr val="black">
                        <a:lumMod val="95000"/>
                        <a:lumOff val="5000"/>
                      </a:prstClr>
                    </a:solidFill>
                    <a:latin typeface="LM Mono Prop Light 10" panose="00000500000000000000" pitchFamily="50" charset="0"/>
                  </a:rPr>
                  <a:t>(</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0)]</a:t>
                </a:r>
              </a:p>
              <a:p>
                <a:pPr marL="1190983" lvl="1" indent="-285750" algn="just" defTabSz="257169">
                  <a:buClrTx/>
                  <a:buSzTx/>
                  <a:buFont typeface="Wingdings" panose="05000000000000000000" pitchFamily="2" charset="2"/>
                  <a:buChar char="§"/>
                </a:pP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Very interestingly for us, we can also get the ratio </a:t>
                </a:r>
                <a:r>
                  <a:rPr lang="en-US" sz="1200" dirty="0" err="1">
                    <a:solidFill>
                      <a:prstClr val="black">
                        <a:lumMod val="95000"/>
                        <a:lumOff val="5000"/>
                      </a:prstClr>
                    </a:solidFill>
                    <a:latin typeface="LM Mono Prop Light 10" panose="00000500000000000000" pitchFamily="50" charset="0"/>
                  </a:rPr>
                  <a:t>Ic</a:t>
                </a:r>
                <a:r>
                  <a:rPr lang="en-US" sz="1200" baseline="30000" dirty="0" err="1">
                    <a:solidFill>
                      <a:prstClr val="black">
                        <a:lumMod val="95000"/>
                        <a:lumOff val="5000"/>
                      </a:prstClr>
                    </a:solidFill>
                    <a:latin typeface="LM Mono Prop Light 10" panose="00000500000000000000" pitchFamily="50" charset="0"/>
                  </a:rPr>
                  <a:t>unload</a:t>
                </a:r>
                <a:r>
                  <a:rPr lang="en-US" sz="1200" dirty="0">
                    <a:solidFill>
                      <a:prstClr val="black">
                        <a:lumMod val="95000"/>
                        <a:lumOff val="5000"/>
                      </a:prstClr>
                    </a:solidFill>
                    <a:latin typeface="LM Mono Prop Light 10" panose="00000500000000000000" pitchFamily="50" charset="0"/>
                  </a:rPr>
                  <a:t>(</a:t>
                </a:r>
                <a:r>
                  <a:rPr lang="el-GR" sz="1200" dirty="0">
                    <a:solidFill>
                      <a:prstClr val="black">
                        <a:lumMod val="95000"/>
                        <a:lumOff val="5000"/>
                      </a:prstClr>
                    </a:solidFill>
                    <a:latin typeface="Calibri" panose="020F0502020204030204" pitchFamily="34" charset="0"/>
                    <a:cs typeface="Calibri" panose="020F0502020204030204" pitchFamily="34" charset="0"/>
                  </a:rPr>
                  <a:t>ε</a:t>
                </a:r>
                <a:r>
                  <a:rPr lang="en-US" sz="1200" dirty="0">
                    <a:solidFill>
                      <a:prstClr val="black">
                        <a:lumMod val="95000"/>
                        <a:lumOff val="5000"/>
                      </a:prstClr>
                    </a:solidFill>
                    <a:latin typeface="LM Mono Prop Light 10" panose="00000500000000000000" pitchFamily="50" charset="0"/>
                    <a:cs typeface="Calibri" panose="020F0502020204030204" pitchFamily="34" charset="0"/>
                  </a:rPr>
                  <a:t>)/</a:t>
                </a:r>
                <a:r>
                  <a:rPr lang="en-US" sz="1200" dirty="0">
                    <a:solidFill>
                      <a:prstClr val="black">
                        <a:lumMod val="95000"/>
                        <a:lumOff val="5000"/>
                      </a:prstClr>
                    </a:solidFill>
                    <a:latin typeface="LM Mono Prop Light 10" panose="00000500000000000000" pitchFamily="50" charset="0"/>
                  </a:rPr>
                  <a:t> </a:t>
                </a:r>
                <a:r>
                  <a:rPr lang="en-US" sz="1200" dirty="0" err="1" smtClean="0">
                    <a:solidFill>
                      <a:prstClr val="black">
                        <a:lumMod val="95000"/>
                        <a:lumOff val="5000"/>
                      </a:prstClr>
                    </a:solidFill>
                    <a:latin typeface="LM Mono Prop Light 10" panose="00000500000000000000" pitchFamily="50" charset="0"/>
                  </a:rPr>
                  <a:t>Ic</a:t>
                </a:r>
                <a:r>
                  <a:rPr lang="en-US" sz="1200" baseline="30000" dirty="0" err="1" smtClean="0">
                    <a:solidFill>
                      <a:prstClr val="black">
                        <a:lumMod val="95000"/>
                        <a:lumOff val="5000"/>
                      </a:prstClr>
                    </a:solidFill>
                    <a:latin typeface="LM Mono Prop Light 10" panose="00000500000000000000" pitchFamily="50" charset="0"/>
                  </a:rPr>
                  <a:t>load</a:t>
                </a:r>
                <a:r>
                  <a:rPr lang="en-US" sz="1200" dirty="0" smtClean="0">
                    <a:solidFill>
                      <a:prstClr val="black">
                        <a:lumMod val="95000"/>
                        <a:lumOff val="5000"/>
                      </a:prstClr>
                    </a:solidFill>
                    <a:latin typeface="LM Mono Prop Light 10" panose="00000500000000000000" pitchFamily="50" charset="0"/>
                  </a:rPr>
                  <a:t>(</a:t>
                </a:r>
                <a:r>
                  <a:rPr lang="el-GR" sz="1200" dirty="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 In this case as a function of </a:t>
                </a:r>
                <a:r>
                  <a:rPr lang="en-US" sz="1200" dirty="0" smtClean="0">
                    <a:solidFill>
                      <a:prstClr val="black">
                        <a:lumMod val="95000"/>
                        <a:lumOff val="5000"/>
                      </a:prstClr>
                    </a:solidFill>
                    <a:latin typeface="LM Mono Prop Light 10" panose="00000500000000000000" pitchFamily="50" charset="0"/>
                  </a:rPr>
                  <a:t>Bc2</a:t>
                </a:r>
                <a:r>
                  <a:rPr lang="en-US" sz="1200" baseline="30000" dirty="0" smtClean="0">
                    <a:solidFill>
                      <a:prstClr val="black">
                        <a:lumMod val="95000"/>
                        <a:lumOff val="5000"/>
                      </a:prstClr>
                    </a:solidFill>
                    <a:latin typeface="LM Mono Prop Light 10" panose="00000500000000000000" pitchFamily="50" charset="0"/>
                  </a:rPr>
                  <a:t>unload</a:t>
                </a:r>
                <a:r>
                  <a:rPr lang="en-US" sz="1200" dirty="0" smtClean="0">
                    <a:solidFill>
                      <a:prstClr val="black">
                        <a:lumMod val="95000"/>
                        <a:lumOff val="5000"/>
                      </a:prstClr>
                    </a:solidFill>
                    <a:latin typeface="LM Mono Prop Light 10" panose="00000500000000000000" pitchFamily="50" charset="0"/>
                  </a:rPr>
                  <a:t>(</a:t>
                </a:r>
                <a:r>
                  <a:rPr lang="el-GR" sz="1200" dirty="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a:t>
                </a:r>
                <a:r>
                  <a:rPr lang="en-US" sz="1200" dirty="0">
                    <a:solidFill>
                      <a:prstClr val="black">
                        <a:lumMod val="95000"/>
                        <a:lumOff val="5000"/>
                      </a:prstClr>
                    </a:solidFill>
                    <a:latin typeface="LM Mono Prop Light 10" panose="00000500000000000000" pitchFamily="50" charset="0"/>
                  </a:rPr>
                  <a:t>Bc2</a:t>
                </a:r>
                <a:r>
                  <a:rPr lang="en-US" sz="1200" baseline="30000" dirty="0">
                    <a:solidFill>
                      <a:prstClr val="black">
                        <a:lumMod val="95000"/>
                        <a:lumOff val="5000"/>
                      </a:prstClr>
                    </a:solidFill>
                    <a:latin typeface="LM Mono Prop Light 10" panose="00000500000000000000" pitchFamily="50" charset="0"/>
                  </a:rPr>
                  <a:t>load</a:t>
                </a:r>
                <a:r>
                  <a:rPr lang="en-US" sz="1200" dirty="0">
                    <a:solidFill>
                      <a:prstClr val="black">
                        <a:lumMod val="95000"/>
                        <a:lumOff val="5000"/>
                      </a:prstClr>
                    </a:solidFill>
                    <a:latin typeface="LM Mono Prop Light 10" panose="00000500000000000000" pitchFamily="50" charset="0"/>
                  </a:rPr>
                  <a:t>(</a:t>
                </a:r>
                <a:r>
                  <a:rPr lang="el-GR" sz="1200" dirty="0">
                    <a:solidFill>
                      <a:prstClr val="black">
                        <a:lumMod val="95000"/>
                        <a:lumOff val="5000"/>
                      </a:prstClr>
                    </a:solidFill>
                    <a:latin typeface="Calibri" panose="020F0502020204030204" pitchFamily="34" charset="0"/>
                    <a:cs typeface="Calibri" panose="020F0502020204030204" pitchFamily="34" charset="0"/>
                  </a:rPr>
                  <a:t>ε</a:t>
                </a:r>
                <a:r>
                  <a:rPr lang="en-US" sz="1200" dirty="0" smtClean="0">
                    <a:solidFill>
                      <a:prstClr val="black">
                        <a:lumMod val="95000"/>
                        <a:lumOff val="5000"/>
                      </a:prstClr>
                    </a:solidFill>
                    <a:latin typeface="LM Mono Prop Light 10" panose="00000500000000000000" pitchFamily="50" charset="0"/>
                    <a:cs typeface="Calibri" panose="020F0502020204030204" pitchFamily="34" charset="0"/>
                  </a:rPr>
                  <a:t>).</a:t>
                </a:r>
                <a:endParaRPr lang="en-US" sz="1200" dirty="0" smtClean="0">
                  <a:solidFill>
                    <a:prstClr val="black">
                      <a:lumMod val="95000"/>
                      <a:lumOff val="5000"/>
                    </a:prstClr>
                  </a:solidFill>
                  <a:latin typeface="LM Mono Prop Light 10" panose="00000500000000000000" pitchFamily="50" charset="0"/>
                </a:endParaRPr>
              </a:p>
              <a:p>
                <a:pPr algn="just" defTabSz="257169">
                  <a:buClrTx/>
                  <a:buSzTx/>
                </a:pPr>
                <a:r>
                  <a:rPr lang="en-US" sz="1200" dirty="0" smtClean="0">
                    <a:solidFill>
                      <a:prstClr val="black">
                        <a:lumMod val="95000"/>
                        <a:lumOff val="5000"/>
                      </a:prstClr>
                    </a:solidFill>
                    <a:latin typeface="LM Mono Prop Light 10" panose="00000500000000000000" pitchFamily="50" charset="0"/>
                  </a:rPr>
                  <a:t>  </a:t>
                </a:r>
                <a:endParaRPr lang="en-US" sz="1200" dirty="0">
                  <a:solidFill>
                    <a:prstClr val="black">
                      <a:lumMod val="95000"/>
                      <a:lumOff val="5000"/>
                    </a:prstClr>
                  </a:solidFill>
                  <a:latin typeface="LM Mono Prop Light 10" panose="00000500000000000000" pitchFamily="50" charset="0"/>
                </a:endParaRPr>
              </a:p>
              <a:p>
                <a:pPr algn="just" defTabSz="257169">
                  <a:buClrTx/>
                  <a:buSzTx/>
                </a:pPr>
                <a:r>
                  <a:rPr lang="en-US" sz="1200" dirty="0" smtClean="0">
                    <a:solidFill>
                      <a:srgbClr val="00B050"/>
                    </a:solidFill>
                    <a:latin typeface="LM Mono Prop Light 10" panose="00000500000000000000" pitchFamily="50" charset="0"/>
                  </a:rPr>
                  <a:t>With p=0.5 and q=2:</a:t>
                </a:r>
              </a:p>
              <a:p>
                <a:pPr algn="just" defTabSz="257169">
                  <a:buClrTx/>
                  <a:buSzTx/>
                </a:pPr>
                <a14:m>
                  <m:oMathPara xmlns:m="http://schemas.openxmlformats.org/officeDocument/2006/math">
                    <m:oMathParaPr>
                      <m:jc m:val="centerGroup"/>
                    </m:oMathParaPr>
                    <m:oMath xmlns:m="http://schemas.openxmlformats.org/officeDocument/2006/math">
                      <m:f>
                        <m:fPr>
                          <m:ctrlPr>
                            <a:rPr lang="en-US" sz="1200" i="1" smtClean="0">
                              <a:solidFill>
                                <a:srgbClr val="00B050"/>
                              </a:solidFill>
                              <a:latin typeface="Cambria Math" panose="02040503050406030204" pitchFamily="18" charset="0"/>
                            </a:rPr>
                          </m:ctrlPr>
                        </m:fPr>
                        <m:num>
                          <m:sSubSup>
                            <m:sSubSupPr>
                              <m:ctrlPr>
                                <a:rPr lang="en-US" sz="1200" i="1" smtClean="0">
                                  <a:solidFill>
                                    <a:srgbClr val="00B050"/>
                                  </a:solidFill>
                                  <a:latin typeface="Cambria Math" panose="02040503050406030204" pitchFamily="18" charset="0"/>
                                </a:rPr>
                              </m:ctrlPr>
                            </m:sSubSupPr>
                            <m:e>
                              <m:r>
                                <a:rPr lang="en-US" sz="1200" b="0" i="1" smtClean="0">
                                  <a:solidFill>
                                    <a:srgbClr val="00B050"/>
                                  </a:solidFill>
                                  <a:latin typeface="Cambria Math" panose="02040503050406030204" pitchFamily="18" charset="0"/>
                                </a:rPr>
                                <m:t>𝐼</m:t>
                              </m:r>
                            </m:e>
                            <m:sub>
                              <m:r>
                                <a:rPr lang="en-US" sz="1200" b="0" i="1" smtClean="0">
                                  <a:solidFill>
                                    <a:srgbClr val="00B050"/>
                                  </a:solidFill>
                                  <a:latin typeface="Cambria Math" panose="02040503050406030204" pitchFamily="18" charset="0"/>
                                </a:rPr>
                                <m:t>𝑐</m:t>
                              </m:r>
                            </m:sub>
                            <m:sup>
                              <m:r>
                                <a:rPr lang="en-US" sz="1200" b="0" i="1" smtClean="0">
                                  <a:solidFill>
                                    <a:srgbClr val="00B050"/>
                                  </a:solidFill>
                                  <a:latin typeface="Cambria Math" panose="02040503050406030204" pitchFamily="18" charset="0"/>
                                </a:rPr>
                                <m:t>𝑢𝑛𝑙𝑜𝑎𝑑</m:t>
                              </m:r>
                            </m:sup>
                          </m:sSubSup>
                        </m:num>
                        <m:den>
                          <m:sSubSup>
                            <m:sSubSupPr>
                              <m:ctrlPr>
                                <a:rPr lang="en-US" sz="1200" i="1">
                                  <a:solidFill>
                                    <a:srgbClr val="00B050"/>
                                  </a:solidFill>
                                  <a:latin typeface="Cambria Math" panose="02040503050406030204" pitchFamily="18" charset="0"/>
                                </a:rPr>
                              </m:ctrlPr>
                            </m:sSubSupPr>
                            <m:e>
                              <m:r>
                                <a:rPr lang="en-US" sz="1200" b="0" i="1" smtClean="0">
                                  <a:solidFill>
                                    <a:srgbClr val="00B050"/>
                                  </a:solidFill>
                                  <a:latin typeface="Cambria Math" panose="02040503050406030204" pitchFamily="18" charset="0"/>
                                </a:rPr>
                                <m:t>𝐼</m:t>
                              </m:r>
                            </m:e>
                            <m:sub>
                              <m:r>
                                <a:rPr lang="en-US" sz="1200" b="0" i="1" smtClean="0">
                                  <a:solidFill>
                                    <a:srgbClr val="00B050"/>
                                  </a:solidFill>
                                  <a:latin typeface="Cambria Math" panose="02040503050406030204" pitchFamily="18" charset="0"/>
                                </a:rPr>
                                <m:t>𝑐</m:t>
                              </m:r>
                            </m:sub>
                            <m:sup>
                              <m:r>
                                <a:rPr lang="en-US" sz="1200" b="0" i="1" smtClean="0">
                                  <a:solidFill>
                                    <a:srgbClr val="00B050"/>
                                  </a:solidFill>
                                  <a:latin typeface="Cambria Math" panose="02040503050406030204" pitchFamily="18" charset="0"/>
                                </a:rPr>
                                <m:t>𝑙𝑜𝑎𝑑</m:t>
                              </m:r>
                            </m:sup>
                          </m:sSubSup>
                        </m:den>
                      </m:f>
                      <m:d>
                        <m:dPr>
                          <m:ctrlPr>
                            <a:rPr lang="en-US" sz="1200" b="0" i="1" smtClean="0">
                              <a:solidFill>
                                <a:srgbClr val="00B050"/>
                              </a:solidFill>
                              <a:latin typeface="Cambria Math" panose="02040503050406030204" pitchFamily="18" charset="0"/>
                            </a:rPr>
                          </m:ctrlPr>
                        </m:dPr>
                        <m:e>
                          <m:r>
                            <a:rPr lang="en-US" sz="1200" b="0" i="1" smtClean="0">
                              <a:solidFill>
                                <a:srgbClr val="00B050"/>
                              </a:solidFill>
                              <a:latin typeface="Cambria Math" panose="02040503050406030204" pitchFamily="18" charset="0"/>
                            </a:rPr>
                            <m:t>𝐵</m:t>
                          </m:r>
                          <m:r>
                            <a:rPr lang="en-US" sz="1200" b="0" i="1" smtClean="0">
                              <a:solidFill>
                                <a:srgbClr val="00B050"/>
                              </a:solidFill>
                              <a:latin typeface="Cambria Math" panose="02040503050406030204" pitchFamily="18" charset="0"/>
                            </a:rPr>
                            <m:t>,</m:t>
                          </m:r>
                          <m:r>
                            <a:rPr lang="en-US" sz="1200" b="0" i="1" smtClean="0">
                              <a:solidFill>
                                <a:srgbClr val="00B050"/>
                              </a:solidFill>
                              <a:latin typeface="Cambria Math" panose="02040503050406030204" pitchFamily="18" charset="0"/>
                              <a:ea typeface="Cambria Math" panose="02040503050406030204" pitchFamily="18" charset="0"/>
                            </a:rPr>
                            <m:t>𝜎</m:t>
                          </m:r>
                        </m:e>
                      </m:d>
                      <m:r>
                        <a:rPr lang="en-US" sz="1200" b="0" i="1" smtClean="0">
                          <a:solidFill>
                            <a:srgbClr val="00B050"/>
                          </a:solidFill>
                          <a:latin typeface="Cambria Math" panose="02040503050406030204" pitchFamily="18" charset="0"/>
                          <a:ea typeface="Cambria Math" panose="02040503050406030204" pitchFamily="18" charset="0"/>
                        </a:rPr>
                        <m:t>= </m:t>
                      </m:r>
                      <m:sSup>
                        <m:sSupPr>
                          <m:ctrlPr>
                            <a:rPr lang="en-US" sz="1200" b="0" i="1" smtClean="0">
                              <a:solidFill>
                                <a:srgbClr val="00B050"/>
                              </a:solidFill>
                              <a:latin typeface="Cambria Math" panose="02040503050406030204" pitchFamily="18" charset="0"/>
                              <a:ea typeface="Cambria Math" panose="02040503050406030204" pitchFamily="18" charset="0"/>
                            </a:rPr>
                          </m:ctrlPr>
                        </m:sSupPr>
                        <m:e>
                          <m:d>
                            <m:dPr>
                              <m:begChr m:val="["/>
                              <m:endChr m:val="]"/>
                              <m:ctrlPr>
                                <a:rPr lang="en-US" sz="1200" i="1">
                                  <a:solidFill>
                                    <a:srgbClr val="00B050"/>
                                  </a:solidFill>
                                  <a:latin typeface="Cambria Math" panose="02040503050406030204" pitchFamily="18" charset="0"/>
                                  <a:ea typeface="Cambria Math" panose="02040503050406030204" pitchFamily="18" charset="0"/>
                                </a:rPr>
                              </m:ctrlPr>
                            </m:dPr>
                            <m:e>
                              <m:f>
                                <m:fPr>
                                  <m:ctrlPr>
                                    <a:rPr lang="en-US" sz="1200" i="1">
                                      <a:solidFill>
                                        <a:srgbClr val="00B050"/>
                                      </a:solidFill>
                                      <a:latin typeface="Cambria Math" panose="02040503050406030204" pitchFamily="18" charset="0"/>
                                    </a:rPr>
                                  </m:ctrlPr>
                                </m:fPr>
                                <m:num>
                                  <m:sSubSup>
                                    <m:sSubSupPr>
                                      <m:ctrlPr>
                                        <a:rPr lang="en-US" sz="1200" i="1">
                                          <a:solidFill>
                                            <a:srgbClr val="00B050"/>
                                          </a:solidFill>
                                          <a:latin typeface="Cambria Math" panose="02040503050406030204" pitchFamily="18" charset="0"/>
                                        </a:rPr>
                                      </m:ctrlPr>
                                    </m:sSubSupPr>
                                    <m:e>
                                      <m:r>
                                        <a:rPr lang="en-US" sz="1200" i="1">
                                          <a:solidFill>
                                            <a:srgbClr val="00B050"/>
                                          </a:solidFill>
                                          <a:latin typeface="Cambria Math" panose="02040503050406030204" pitchFamily="18" charset="0"/>
                                        </a:rPr>
                                        <m:t>𝐵</m:t>
                                      </m:r>
                                    </m:e>
                                    <m:sub>
                                      <m:r>
                                        <a:rPr lang="en-US" sz="1200" i="1">
                                          <a:solidFill>
                                            <a:srgbClr val="00B050"/>
                                          </a:solidFill>
                                          <a:latin typeface="Cambria Math" panose="02040503050406030204" pitchFamily="18" charset="0"/>
                                        </a:rPr>
                                        <m:t>𝑐</m:t>
                                      </m:r>
                                      <m:r>
                                        <a:rPr lang="en-US" sz="1200" i="1">
                                          <a:solidFill>
                                            <a:srgbClr val="00B050"/>
                                          </a:solidFill>
                                          <a:latin typeface="Cambria Math" panose="02040503050406030204" pitchFamily="18" charset="0"/>
                                        </a:rPr>
                                        <m:t>2</m:t>
                                      </m:r>
                                    </m:sub>
                                    <m:sup>
                                      <m:r>
                                        <a:rPr lang="en-US" sz="1200" i="1">
                                          <a:solidFill>
                                            <a:srgbClr val="00B050"/>
                                          </a:solidFill>
                                          <a:latin typeface="Cambria Math" panose="02040503050406030204" pitchFamily="18" charset="0"/>
                                        </a:rPr>
                                        <m:t>𝑙𝑜𝑎𝑑</m:t>
                                      </m:r>
                                    </m:sup>
                                  </m:sSubSup>
                                  <m:r>
                                    <a:rPr lang="en-US" sz="1200" i="1">
                                      <a:solidFill>
                                        <a:srgbClr val="00B050"/>
                                      </a:solidFill>
                                      <a:latin typeface="Cambria Math" panose="02040503050406030204" pitchFamily="18" charset="0"/>
                                    </a:rPr>
                                    <m:t>(</m:t>
                                  </m:r>
                                  <m:r>
                                    <a:rPr lang="en-US" sz="1200" i="1">
                                      <a:solidFill>
                                        <a:srgbClr val="00B050"/>
                                      </a:solidFill>
                                      <a:latin typeface="Cambria Math" panose="02040503050406030204" pitchFamily="18" charset="0"/>
                                      <a:ea typeface="Cambria Math" panose="02040503050406030204" pitchFamily="18" charset="0"/>
                                    </a:rPr>
                                    <m:t>𝜎</m:t>
                                  </m:r>
                                  <m:r>
                                    <a:rPr lang="en-US" sz="1200" i="1">
                                      <a:solidFill>
                                        <a:srgbClr val="00B050"/>
                                      </a:solidFill>
                                      <a:latin typeface="Cambria Math" panose="02040503050406030204" pitchFamily="18" charset="0"/>
                                      <a:ea typeface="Cambria Math" panose="02040503050406030204" pitchFamily="18" charset="0"/>
                                    </a:rPr>
                                    <m:t>)</m:t>
                                  </m:r>
                                </m:num>
                                <m:den>
                                  <m:sSubSup>
                                    <m:sSubSupPr>
                                      <m:ctrlPr>
                                        <a:rPr lang="en-US" sz="1200" i="1">
                                          <a:solidFill>
                                            <a:srgbClr val="00B050"/>
                                          </a:solidFill>
                                          <a:latin typeface="Cambria Math" panose="02040503050406030204" pitchFamily="18" charset="0"/>
                                        </a:rPr>
                                      </m:ctrlPr>
                                    </m:sSubSupPr>
                                    <m:e>
                                      <m:r>
                                        <a:rPr lang="en-US" sz="1200" i="1">
                                          <a:solidFill>
                                            <a:srgbClr val="00B050"/>
                                          </a:solidFill>
                                          <a:latin typeface="Cambria Math" panose="02040503050406030204" pitchFamily="18" charset="0"/>
                                        </a:rPr>
                                        <m:t>𝐵</m:t>
                                      </m:r>
                                    </m:e>
                                    <m:sub>
                                      <m:r>
                                        <a:rPr lang="en-US" sz="1200" i="1">
                                          <a:solidFill>
                                            <a:srgbClr val="00B050"/>
                                          </a:solidFill>
                                          <a:latin typeface="Cambria Math" panose="02040503050406030204" pitchFamily="18" charset="0"/>
                                        </a:rPr>
                                        <m:t>𝑐</m:t>
                                      </m:r>
                                      <m:r>
                                        <a:rPr lang="en-US" sz="1200" i="1">
                                          <a:solidFill>
                                            <a:srgbClr val="00B050"/>
                                          </a:solidFill>
                                          <a:latin typeface="Cambria Math" panose="02040503050406030204" pitchFamily="18" charset="0"/>
                                        </a:rPr>
                                        <m:t>2</m:t>
                                      </m:r>
                                    </m:sub>
                                    <m:sup>
                                      <m:r>
                                        <a:rPr lang="en-US" sz="1200" i="1">
                                          <a:solidFill>
                                            <a:srgbClr val="00B050"/>
                                          </a:solidFill>
                                          <a:latin typeface="Cambria Math" panose="02040503050406030204" pitchFamily="18" charset="0"/>
                                        </a:rPr>
                                        <m:t>𝑢𝑛𝑙𝑜𝑎𝑑</m:t>
                                      </m:r>
                                    </m:sup>
                                  </m:sSubSup>
                                  <m:r>
                                    <a:rPr lang="en-US" sz="1200" i="1">
                                      <a:solidFill>
                                        <a:srgbClr val="00B050"/>
                                      </a:solidFill>
                                      <a:latin typeface="Cambria Math" panose="02040503050406030204" pitchFamily="18" charset="0"/>
                                    </a:rPr>
                                    <m:t>(</m:t>
                                  </m:r>
                                  <m:r>
                                    <a:rPr lang="en-US" sz="1200" i="1">
                                      <a:solidFill>
                                        <a:srgbClr val="00B050"/>
                                      </a:solidFill>
                                      <a:latin typeface="Cambria Math" panose="02040503050406030204" pitchFamily="18" charset="0"/>
                                      <a:ea typeface="Cambria Math" panose="02040503050406030204" pitchFamily="18" charset="0"/>
                                    </a:rPr>
                                    <m:t>𝜎</m:t>
                                  </m:r>
                                  <m:r>
                                    <a:rPr lang="en-US" sz="1200" i="1">
                                      <a:solidFill>
                                        <a:srgbClr val="00B050"/>
                                      </a:solidFill>
                                      <a:latin typeface="Cambria Math" panose="02040503050406030204" pitchFamily="18" charset="0"/>
                                      <a:ea typeface="Cambria Math" panose="02040503050406030204" pitchFamily="18" charset="0"/>
                                    </a:rPr>
                                    <m:t>)</m:t>
                                  </m:r>
                                </m:den>
                              </m:f>
                            </m:e>
                          </m:d>
                        </m:e>
                        <m:sup>
                          <m:r>
                            <a:rPr lang="en-US" sz="1200" b="0" i="1" smtClean="0">
                              <a:solidFill>
                                <a:srgbClr val="00B050"/>
                              </a:solidFill>
                              <a:latin typeface="Cambria Math" panose="02040503050406030204" pitchFamily="18" charset="0"/>
                              <a:ea typeface="Cambria Math" panose="02040503050406030204" pitchFamily="18" charset="0"/>
                            </a:rPr>
                            <m:t>3/2</m:t>
                          </m:r>
                        </m:sup>
                      </m:sSup>
                      <m:r>
                        <a:rPr lang="en-US" sz="1200" b="0" i="1" smtClean="0">
                          <a:solidFill>
                            <a:srgbClr val="00B050"/>
                          </a:solidFill>
                          <a:latin typeface="Cambria Math" panose="02040503050406030204" pitchFamily="18" charset="0"/>
                          <a:ea typeface="Cambria Math" panose="02040503050406030204" pitchFamily="18" charset="0"/>
                        </a:rPr>
                        <m:t>−</m:t>
                      </m:r>
                      <m:sSup>
                        <m:sSupPr>
                          <m:ctrlPr>
                            <a:rPr lang="en-US" sz="1200" i="1">
                              <a:solidFill>
                                <a:srgbClr val="00B050"/>
                              </a:solidFill>
                              <a:latin typeface="Cambria Math" panose="02040503050406030204" pitchFamily="18" charset="0"/>
                              <a:ea typeface="Cambria Math" panose="02040503050406030204" pitchFamily="18" charset="0"/>
                            </a:rPr>
                          </m:ctrlPr>
                        </m:sSupPr>
                        <m:e>
                          <m:d>
                            <m:dPr>
                              <m:begChr m:val="["/>
                              <m:endChr m:val="]"/>
                              <m:ctrlPr>
                                <a:rPr lang="en-US" sz="1200" i="1">
                                  <a:solidFill>
                                    <a:srgbClr val="00B050"/>
                                  </a:solidFill>
                                  <a:latin typeface="Cambria Math" panose="02040503050406030204" pitchFamily="18" charset="0"/>
                                  <a:ea typeface="Cambria Math" panose="02040503050406030204" pitchFamily="18" charset="0"/>
                                </a:rPr>
                              </m:ctrlPr>
                            </m:dPr>
                            <m:e>
                              <m:f>
                                <m:fPr>
                                  <m:ctrlPr>
                                    <a:rPr lang="en-US" sz="1200" i="1">
                                      <a:solidFill>
                                        <a:srgbClr val="00B050"/>
                                      </a:solidFill>
                                      <a:latin typeface="Cambria Math" panose="02040503050406030204" pitchFamily="18" charset="0"/>
                                    </a:rPr>
                                  </m:ctrlPr>
                                </m:fPr>
                                <m:num>
                                  <m:sSubSup>
                                    <m:sSubSupPr>
                                      <m:ctrlPr>
                                        <a:rPr lang="en-US" sz="1200" i="1">
                                          <a:solidFill>
                                            <a:srgbClr val="00B050"/>
                                          </a:solidFill>
                                          <a:latin typeface="Cambria Math" panose="02040503050406030204" pitchFamily="18" charset="0"/>
                                        </a:rPr>
                                      </m:ctrlPr>
                                    </m:sSubSupPr>
                                    <m:e>
                                      <m:r>
                                        <a:rPr lang="en-US" sz="1200" i="1">
                                          <a:solidFill>
                                            <a:srgbClr val="00B050"/>
                                          </a:solidFill>
                                          <a:latin typeface="Cambria Math" panose="02040503050406030204" pitchFamily="18" charset="0"/>
                                        </a:rPr>
                                        <m:t>𝐵</m:t>
                                      </m:r>
                                    </m:e>
                                    <m:sub>
                                      <m:r>
                                        <a:rPr lang="en-US" sz="1200" i="1">
                                          <a:solidFill>
                                            <a:srgbClr val="00B050"/>
                                          </a:solidFill>
                                          <a:latin typeface="Cambria Math" panose="02040503050406030204" pitchFamily="18" charset="0"/>
                                        </a:rPr>
                                        <m:t>𝑐</m:t>
                                      </m:r>
                                      <m:r>
                                        <a:rPr lang="en-US" sz="1200" i="1">
                                          <a:solidFill>
                                            <a:srgbClr val="00B050"/>
                                          </a:solidFill>
                                          <a:latin typeface="Cambria Math" panose="02040503050406030204" pitchFamily="18" charset="0"/>
                                        </a:rPr>
                                        <m:t>2</m:t>
                                      </m:r>
                                    </m:sub>
                                    <m:sup>
                                      <m:r>
                                        <a:rPr lang="en-US" sz="1200" b="0" i="1" smtClean="0">
                                          <a:solidFill>
                                            <a:srgbClr val="00B050"/>
                                          </a:solidFill>
                                          <a:latin typeface="Cambria Math" panose="02040503050406030204" pitchFamily="18" charset="0"/>
                                        </a:rPr>
                                        <m:t>𝑢𝑛</m:t>
                                      </m:r>
                                      <m:r>
                                        <a:rPr lang="en-US" sz="1200" i="1">
                                          <a:solidFill>
                                            <a:srgbClr val="00B050"/>
                                          </a:solidFill>
                                          <a:latin typeface="Cambria Math" panose="02040503050406030204" pitchFamily="18" charset="0"/>
                                        </a:rPr>
                                        <m:t>𝑙𝑜𝑎𝑑</m:t>
                                      </m:r>
                                    </m:sup>
                                  </m:sSubSup>
                                  <m:d>
                                    <m:dPr>
                                      <m:ctrlPr>
                                        <a:rPr lang="en-US" sz="1200" i="1">
                                          <a:solidFill>
                                            <a:srgbClr val="00B050"/>
                                          </a:solidFill>
                                          <a:latin typeface="Cambria Math" panose="02040503050406030204" pitchFamily="18" charset="0"/>
                                        </a:rPr>
                                      </m:ctrlPr>
                                    </m:dPr>
                                    <m:e>
                                      <m:r>
                                        <a:rPr lang="en-US" sz="1200" i="1">
                                          <a:solidFill>
                                            <a:srgbClr val="00B050"/>
                                          </a:solidFill>
                                          <a:latin typeface="Cambria Math" panose="02040503050406030204" pitchFamily="18" charset="0"/>
                                          <a:ea typeface="Cambria Math" panose="02040503050406030204" pitchFamily="18" charset="0"/>
                                        </a:rPr>
                                        <m:t>𝜎</m:t>
                                      </m:r>
                                    </m:e>
                                  </m:d>
                                  <m:r>
                                    <a:rPr lang="en-US" sz="1200" b="0" i="1" smtClean="0">
                                      <a:solidFill>
                                        <a:srgbClr val="00B050"/>
                                      </a:solidFill>
                                      <a:latin typeface="Cambria Math" panose="02040503050406030204" pitchFamily="18" charset="0"/>
                                      <a:ea typeface="Cambria Math" panose="02040503050406030204" pitchFamily="18" charset="0"/>
                                    </a:rPr>
                                    <m:t>−</m:t>
                                  </m:r>
                                  <m:r>
                                    <a:rPr lang="en-US" sz="1200" b="0" i="1" smtClean="0">
                                      <a:solidFill>
                                        <a:srgbClr val="00B050"/>
                                      </a:solidFill>
                                      <a:latin typeface="Cambria Math" panose="02040503050406030204" pitchFamily="18" charset="0"/>
                                      <a:ea typeface="Cambria Math" panose="02040503050406030204" pitchFamily="18" charset="0"/>
                                    </a:rPr>
                                    <m:t>𝐵</m:t>
                                  </m:r>
                                </m:num>
                                <m:den>
                                  <m:sSubSup>
                                    <m:sSubSupPr>
                                      <m:ctrlPr>
                                        <a:rPr lang="en-US" sz="1200" i="1">
                                          <a:solidFill>
                                            <a:srgbClr val="00B050"/>
                                          </a:solidFill>
                                          <a:latin typeface="Cambria Math" panose="02040503050406030204" pitchFamily="18" charset="0"/>
                                        </a:rPr>
                                      </m:ctrlPr>
                                    </m:sSubSupPr>
                                    <m:e>
                                      <m:r>
                                        <a:rPr lang="en-US" sz="1200" i="1">
                                          <a:solidFill>
                                            <a:srgbClr val="00B050"/>
                                          </a:solidFill>
                                          <a:latin typeface="Cambria Math" panose="02040503050406030204" pitchFamily="18" charset="0"/>
                                        </a:rPr>
                                        <m:t>𝐵</m:t>
                                      </m:r>
                                    </m:e>
                                    <m:sub>
                                      <m:r>
                                        <a:rPr lang="en-US" sz="1200" i="1">
                                          <a:solidFill>
                                            <a:srgbClr val="00B050"/>
                                          </a:solidFill>
                                          <a:latin typeface="Cambria Math" panose="02040503050406030204" pitchFamily="18" charset="0"/>
                                        </a:rPr>
                                        <m:t>𝑐</m:t>
                                      </m:r>
                                      <m:r>
                                        <a:rPr lang="en-US" sz="1200" i="1">
                                          <a:solidFill>
                                            <a:srgbClr val="00B050"/>
                                          </a:solidFill>
                                          <a:latin typeface="Cambria Math" panose="02040503050406030204" pitchFamily="18" charset="0"/>
                                        </a:rPr>
                                        <m:t>2</m:t>
                                      </m:r>
                                    </m:sub>
                                    <m:sup>
                                      <m:r>
                                        <a:rPr lang="en-US" sz="1200" i="1">
                                          <a:solidFill>
                                            <a:srgbClr val="00B050"/>
                                          </a:solidFill>
                                          <a:latin typeface="Cambria Math" panose="02040503050406030204" pitchFamily="18" charset="0"/>
                                        </a:rPr>
                                        <m:t>𝑙𝑜𝑎𝑑</m:t>
                                      </m:r>
                                    </m:sup>
                                  </m:sSubSup>
                                  <m:d>
                                    <m:dPr>
                                      <m:ctrlPr>
                                        <a:rPr lang="en-US" sz="1200" i="1">
                                          <a:solidFill>
                                            <a:srgbClr val="00B050"/>
                                          </a:solidFill>
                                          <a:latin typeface="Cambria Math" panose="02040503050406030204" pitchFamily="18" charset="0"/>
                                        </a:rPr>
                                      </m:ctrlPr>
                                    </m:dPr>
                                    <m:e>
                                      <m:r>
                                        <a:rPr lang="en-US" sz="1200" i="1">
                                          <a:solidFill>
                                            <a:srgbClr val="00B050"/>
                                          </a:solidFill>
                                          <a:latin typeface="Cambria Math" panose="02040503050406030204" pitchFamily="18" charset="0"/>
                                          <a:ea typeface="Cambria Math" panose="02040503050406030204" pitchFamily="18" charset="0"/>
                                        </a:rPr>
                                        <m:t>𝜎</m:t>
                                      </m:r>
                                    </m:e>
                                  </m:d>
                                  <m:r>
                                    <a:rPr lang="en-US" sz="1200" b="0" i="1" smtClean="0">
                                      <a:solidFill>
                                        <a:srgbClr val="00B050"/>
                                      </a:solidFill>
                                      <a:latin typeface="Cambria Math" panose="02040503050406030204" pitchFamily="18" charset="0"/>
                                      <a:ea typeface="Cambria Math" panose="02040503050406030204" pitchFamily="18" charset="0"/>
                                    </a:rPr>
                                    <m:t>−</m:t>
                                  </m:r>
                                  <m:r>
                                    <a:rPr lang="en-US" sz="1200" b="0" i="1" smtClean="0">
                                      <a:solidFill>
                                        <a:srgbClr val="00B050"/>
                                      </a:solidFill>
                                      <a:latin typeface="Cambria Math" panose="02040503050406030204" pitchFamily="18" charset="0"/>
                                      <a:ea typeface="Cambria Math" panose="02040503050406030204" pitchFamily="18" charset="0"/>
                                    </a:rPr>
                                    <m:t>𝐵</m:t>
                                  </m:r>
                                </m:den>
                              </m:f>
                            </m:e>
                          </m:d>
                        </m:e>
                        <m:sup>
                          <m:r>
                            <a:rPr lang="en-US" sz="1200" i="1">
                              <a:solidFill>
                                <a:srgbClr val="00B050"/>
                              </a:solidFill>
                              <a:latin typeface="Cambria Math" panose="02040503050406030204" pitchFamily="18" charset="0"/>
                              <a:ea typeface="Cambria Math" panose="02040503050406030204" pitchFamily="18" charset="0"/>
                            </a:rPr>
                            <m:t>2</m:t>
                          </m:r>
                        </m:sup>
                      </m:sSup>
                    </m:oMath>
                  </m:oMathPara>
                </a14:m>
                <a:endParaRPr lang="en-US" sz="1200" dirty="0" smtClean="0">
                  <a:solidFill>
                    <a:srgbClr val="00B050"/>
                  </a:solidFill>
                  <a:latin typeface="LM Mono Prop Light 10" panose="00000500000000000000" pitchFamily="50" charset="0"/>
                </a:endParaRPr>
              </a:p>
              <a:p>
                <a:pPr algn="just" defTabSz="257169">
                  <a:buClrTx/>
                  <a:buSzTx/>
                </a:pPr>
                <a:endParaRPr lang="en-US" sz="1200" dirty="0">
                  <a:solidFill>
                    <a:srgbClr val="00B050"/>
                  </a:solidFill>
                  <a:latin typeface="LM Mono Prop Light 10" panose="00000500000000000000" pitchFamily="50" charset="0"/>
                </a:endParaRPr>
              </a:p>
              <a:p>
                <a:pPr algn="just" defTabSz="257169">
                  <a:buClrTx/>
                  <a:buSzTx/>
                </a:pPr>
                <a:endParaRPr lang="en-US" sz="1200" dirty="0" smtClean="0">
                  <a:solidFill>
                    <a:srgbClr val="00B050"/>
                  </a:solidFill>
                  <a:latin typeface="LM Mono Prop Light 10" panose="00000500000000000000" pitchFamily="50" charset="0"/>
                </a:endParaRPr>
              </a:p>
              <a:p>
                <a:pPr algn="just" defTabSz="257169">
                  <a:buClrTx/>
                  <a:buSzTx/>
                </a:pPr>
                <a14:m>
                  <m:oMathPara xmlns:m="http://schemas.openxmlformats.org/officeDocument/2006/math">
                    <m:oMathParaPr>
                      <m:jc m:val="centerGroup"/>
                    </m:oMathParaPr>
                    <m:oMath xmlns:m="http://schemas.openxmlformats.org/officeDocument/2006/math">
                      <m:f>
                        <m:fPr>
                          <m:ctrlPr>
                            <a:rPr lang="en-US" sz="1200" i="1">
                              <a:solidFill>
                                <a:srgbClr val="00B050"/>
                              </a:solidFill>
                              <a:latin typeface="Cambria Math" panose="02040503050406030204" pitchFamily="18" charset="0"/>
                            </a:rPr>
                          </m:ctrlPr>
                        </m:fPr>
                        <m:num>
                          <m:sSubSup>
                            <m:sSubSupPr>
                              <m:ctrlPr>
                                <a:rPr lang="en-US" sz="1200" i="1">
                                  <a:solidFill>
                                    <a:srgbClr val="00B050"/>
                                  </a:solidFill>
                                  <a:latin typeface="Cambria Math" panose="02040503050406030204" pitchFamily="18" charset="0"/>
                                </a:rPr>
                              </m:ctrlPr>
                            </m:sSubSupPr>
                            <m:e>
                              <m:r>
                                <a:rPr lang="en-US" sz="1200" i="1">
                                  <a:solidFill>
                                    <a:srgbClr val="00B050"/>
                                  </a:solidFill>
                                  <a:latin typeface="Cambria Math" panose="02040503050406030204" pitchFamily="18" charset="0"/>
                                </a:rPr>
                                <m:t>𝐼</m:t>
                              </m:r>
                            </m:e>
                            <m:sub>
                              <m:r>
                                <a:rPr lang="en-US" sz="1200" i="1">
                                  <a:solidFill>
                                    <a:srgbClr val="00B050"/>
                                  </a:solidFill>
                                  <a:latin typeface="Cambria Math" panose="02040503050406030204" pitchFamily="18" charset="0"/>
                                </a:rPr>
                                <m:t>𝑐</m:t>
                              </m:r>
                            </m:sub>
                            <m:sup>
                              <m:r>
                                <a:rPr lang="en-US" sz="1200" i="1">
                                  <a:solidFill>
                                    <a:srgbClr val="00B050"/>
                                  </a:solidFill>
                                  <a:latin typeface="Cambria Math" panose="02040503050406030204" pitchFamily="18" charset="0"/>
                                </a:rPr>
                                <m:t>𝑢𝑛𝑙𝑜𝑎𝑑</m:t>
                              </m:r>
                            </m:sup>
                          </m:sSubSup>
                          <m:r>
                            <a:rPr lang="en-US" sz="1200" b="0" i="1" smtClean="0">
                              <a:solidFill>
                                <a:srgbClr val="00B050"/>
                              </a:solidFill>
                              <a:latin typeface="Cambria Math" panose="02040503050406030204" pitchFamily="18" charset="0"/>
                            </a:rPr>
                            <m:t>(</m:t>
                          </m:r>
                          <m:r>
                            <a:rPr lang="en-US" sz="1200" b="0" i="1" smtClean="0">
                              <a:solidFill>
                                <a:srgbClr val="00B050"/>
                              </a:solidFill>
                              <a:latin typeface="Cambria Math" panose="02040503050406030204" pitchFamily="18" charset="0"/>
                            </a:rPr>
                            <m:t>𝐵</m:t>
                          </m:r>
                          <m:r>
                            <a:rPr lang="en-US" sz="1200" b="0" i="1" smtClean="0">
                              <a:solidFill>
                                <a:srgbClr val="00B050"/>
                              </a:solidFill>
                              <a:latin typeface="Cambria Math" panose="02040503050406030204" pitchFamily="18" charset="0"/>
                            </a:rPr>
                            <m:t>,</m:t>
                          </m:r>
                          <m:r>
                            <a:rPr lang="en-US" sz="1200" i="1">
                              <a:solidFill>
                                <a:srgbClr val="00B050"/>
                              </a:solidFill>
                              <a:latin typeface="Cambria Math" panose="02040503050406030204" pitchFamily="18" charset="0"/>
                              <a:ea typeface="Cambria Math" panose="02040503050406030204" pitchFamily="18" charset="0"/>
                            </a:rPr>
                            <m:t>𝜎</m:t>
                          </m:r>
                          <m:r>
                            <a:rPr lang="en-US" sz="1200" b="0" i="1" smtClean="0">
                              <a:solidFill>
                                <a:srgbClr val="00B050"/>
                              </a:solidFill>
                              <a:latin typeface="Cambria Math" panose="02040503050406030204" pitchFamily="18" charset="0"/>
                            </a:rPr>
                            <m:t>)</m:t>
                          </m:r>
                        </m:num>
                        <m:den>
                          <m:sSub>
                            <m:sSubPr>
                              <m:ctrlPr>
                                <a:rPr lang="en-US" sz="1200" i="1" smtClean="0">
                                  <a:solidFill>
                                    <a:srgbClr val="00B050"/>
                                  </a:solidFill>
                                  <a:latin typeface="Cambria Math" panose="02040503050406030204" pitchFamily="18" charset="0"/>
                                </a:rPr>
                              </m:ctrlPr>
                            </m:sSubPr>
                            <m:e>
                              <m:r>
                                <a:rPr lang="en-US" sz="1200" b="0" i="1" smtClean="0">
                                  <a:solidFill>
                                    <a:srgbClr val="00B050"/>
                                  </a:solidFill>
                                  <a:latin typeface="Cambria Math" panose="02040503050406030204" pitchFamily="18" charset="0"/>
                                </a:rPr>
                                <m:t>𝐼</m:t>
                              </m:r>
                            </m:e>
                            <m:sub>
                              <m:r>
                                <a:rPr lang="en-US" sz="1200" b="0" i="1" smtClean="0">
                                  <a:solidFill>
                                    <a:srgbClr val="00B050"/>
                                  </a:solidFill>
                                  <a:latin typeface="Cambria Math" panose="02040503050406030204" pitchFamily="18" charset="0"/>
                                </a:rPr>
                                <m:t>𝑐</m:t>
                              </m:r>
                              <m:r>
                                <a:rPr lang="en-US" sz="1200" b="0" i="1" smtClean="0">
                                  <a:solidFill>
                                    <a:srgbClr val="00B050"/>
                                  </a:solidFill>
                                  <a:latin typeface="Cambria Math" panose="02040503050406030204" pitchFamily="18" charset="0"/>
                                </a:rPr>
                                <m:t>0</m:t>
                              </m:r>
                            </m:sub>
                          </m:sSub>
                          <m:r>
                            <a:rPr lang="en-US" sz="1200" i="1" smtClean="0">
                              <a:solidFill>
                                <a:srgbClr val="00B050"/>
                              </a:solidFill>
                              <a:latin typeface="Cambria Math" panose="02040503050406030204" pitchFamily="18" charset="0"/>
                            </a:rPr>
                            <m:t> </m:t>
                          </m:r>
                          <m:r>
                            <a:rPr lang="en-US" sz="1200" b="1" i="1" smtClean="0">
                              <a:solidFill>
                                <a:srgbClr val="00B050"/>
                              </a:solidFill>
                              <a:latin typeface="Cambria Math" panose="02040503050406030204" pitchFamily="18" charset="0"/>
                            </a:rPr>
                            <m:t>(</m:t>
                          </m:r>
                          <m:r>
                            <a:rPr lang="en-US" sz="1200" b="0" i="1" smtClean="0">
                              <a:solidFill>
                                <a:srgbClr val="00B050"/>
                              </a:solidFill>
                              <a:latin typeface="Cambria Math" panose="02040503050406030204" pitchFamily="18" charset="0"/>
                            </a:rPr>
                            <m:t>𝐵</m:t>
                          </m:r>
                          <m:r>
                            <a:rPr lang="en-US" sz="1200" b="0" i="1" smtClean="0">
                              <a:solidFill>
                                <a:srgbClr val="00B050"/>
                              </a:solidFill>
                              <a:latin typeface="Cambria Math" panose="02040503050406030204" pitchFamily="18" charset="0"/>
                            </a:rPr>
                            <m:t>,</m:t>
                          </m:r>
                          <m:r>
                            <a:rPr lang="en-US" sz="1200" i="1">
                              <a:solidFill>
                                <a:srgbClr val="00B050"/>
                              </a:solidFill>
                              <a:latin typeface="Cambria Math" panose="02040503050406030204" pitchFamily="18" charset="0"/>
                              <a:ea typeface="Cambria Math" panose="02040503050406030204" pitchFamily="18" charset="0"/>
                            </a:rPr>
                            <m:t>𝜎</m:t>
                          </m:r>
                          <m:r>
                            <a:rPr lang="en-US" sz="1200" b="0" i="1" smtClean="0">
                              <a:solidFill>
                                <a:srgbClr val="00B050"/>
                              </a:solidFill>
                              <a:latin typeface="Cambria Math" panose="02040503050406030204" pitchFamily="18" charset="0"/>
                              <a:ea typeface="Cambria Math" panose="02040503050406030204" pitchFamily="18" charset="0"/>
                            </a:rPr>
                            <m:t>=0</m:t>
                          </m:r>
                          <m:r>
                            <a:rPr lang="en-US" sz="1200" b="0" i="1" smtClean="0">
                              <a:solidFill>
                                <a:srgbClr val="00B050"/>
                              </a:solidFill>
                              <a:latin typeface="Cambria Math" panose="02040503050406030204" pitchFamily="18" charset="0"/>
                            </a:rPr>
                            <m:t>)</m:t>
                          </m:r>
                        </m:den>
                      </m:f>
                      <m:r>
                        <a:rPr lang="en-US" sz="1200" b="0" i="1" smtClean="0">
                          <a:solidFill>
                            <a:srgbClr val="00B050"/>
                          </a:solidFill>
                          <a:latin typeface="Cambria Math" panose="02040503050406030204" pitchFamily="18" charset="0"/>
                        </a:rPr>
                        <m:t>=</m:t>
                      </m:r>
                      <m:r>
                        <a:rPr lang="en-US" sz="1200" i="1">
                          <a:solidFill>
                            <a:srgbClr val="00B050"/>
                          </a:solidFill>
                          <a:latin typeface="Cambria Math" panose="02040503050406030204" pitchFamily="18" charset="0"/>
                          <a:ea typeface="Cambria Math" panose="02040503050406030204" pitchFamily="18" charset="0"/>
                        </a:rPr>
                        <m:t> </m:t>
                      </m:r>
                      <m:sSup>
                        <m:sSupPr>
                          <m:ctrlPr>
                            <a:rPr lang="en-US" sz="1200" i="1">
                              <a:solidFill>
                                <a:srgbClr val="00B050"/>
                              </a:solidFill>
                              <a:latin typeface="Cambria Math" panose="02040503050406030204" pitchFamily="18" charset="0"/>
                              <a:ea typeface="Cambria Math" panose="02040503050406030204" pitchFamily="18" charset="0"/>
                            </a:rPr>
                          </m:ctrlPr>
                        </m:sSupPr>
                        <m:e>
                          <m:d>
                            <m:dPr>
                              <m:begChr m:val="["/>
                              <m:endChr m:val="]"/>
                              <m:ctrlPr>
                                <a:rPr lang="en-US" sz="1200" i="1">
                                  <a:solidFill>
                                    <a:srgbClr val="00B050"/>
                                  </a:solidFill>
                                  <a:latin typeface="Cambria Math" panose="02040503050406030204" pitchFamily="18" charset="0"/>
                                  <a:ea typeface="Cambria Math" panose="02040503050406030204" pitchFamily="18" charset="0"/>
                                </a:rPr>
                              </m:ctrlPr>
                            </m:dPr>
                            <m:e>
                              <m:f>
                                <m:fPr>
                                  <m:ctrlPr>
                                    <a:rPr lang="en-US" sz="1200" i="1">
                                      <a:solidFill>
                                        <a:srgbClr val="00B050"/>
                                      </a:solidFill>
                                      <a:latin typeface="Cambria Math" panose="02040503050406030204" pitchFamily="18" charset="0"/>
                                    </a:rPr>
                                  </m:ctrlPr>
                                </m:fPr>
                                <m:num>
                                  <m:sSub>
                                    <m:sSubPr>
                                      <m:ctrlPr>
                                        <a:rPr lang="en-US" sz="1200" i="1" smtClean="0">
                                          <a:solidFill>
                                            <a:srgbClr val="00B050"/>
                                          </a:solidFill>
                                          <a:latin typeface="Cambria Math" panose="02040503050406030204" pitchFamily="18" charset="0"/>
                                        </a:rPr>
                                      </m:ctrlPr>
                                    </m:sSubPr>
                                    <m:e>
                                      <m:r>
                                        <a:rPr lang="en-US" sz="1200" b="0" i="1" smtClean="0">
                                          <a:solidFill>
                                            <a:srgbClr val="00B050"/>
                                          </a:solidFill>
                                          <a:latin typeface="Cambria Math" panose="02040503050406030204" pitchFamily="18" charset="0"/>
                                        </a:rPr>
                                        <m:t>𝐵</m:t>
                                      </m:r>
                                    </m:e>
                                    <m:sub>
                                      <m:r>
                                        <a:rPr lang="en-US" sz="1200" b="0" i="1" smtClean="0">
                                          <a:solidFill>
                                            <a:srgbClr val="00B050"/>
                                          </a:solidFill>
                                          <a:latin typeface="Cambria Math" panose="02040503050406030204" pitchFamily="18" charset="0"/>
                                        </a:rPr>
                                        <m:t>𝑐</m:t>
                                      </m:r>
                                      <m:r>
                                        <a:rPr lang="en-US" sz="1200" b="0" i="1" smtClean="0">
                                          <a:solidFill>
                                            <a:srgbClr val="00B050"/>
                                          </a:solidFill>
                                          <a:latin typeface="Cambria Math" panose="02040503050406030204" pitchFamily="18" charset="0"/>
                                        </a:rPr>
                                        <m:t>2</m:t>
                                      </m:r>
                                    </m:sub>
                                  </m:sSub>
                                  <m:r>
                                    <a:rPr lang="en-US" sz="1200" b="0" i="1" smtClean="0">
                                      <a:solidFill>
                                        <a:srgbClr val="00B050"/>
                                      </a:solidFill>
                                      <a:latin typeface="Cambria Math" panose="02040503050406030204" pitchFamily="18" charset="0"/>
                                    </a:rPr>
                                    <m:t>(0)</m:t>
                                  </m:r>
                                </m:num>
                                <m:den>
                                  <m:sSubSup>
                                    <m:sSubSupPr>
                                      <m:ctrlPr>
                                        <a:rPr lang="en-US" sz="1200" i="1">
                                          <a:solidFill>
                                            <a:srgbClr val="00B050"/>
                                          </a:solidFill>
                                          <a:latin typeface="Cambria Math" panose="02040503050406030204" pitchFamily="18" charset="0"/>
                                        </a:rPr>
                                      </m:ctrlPr>
                                    </m:sSubSupPr>
                                    <m:e>
                                      <m:r>
                                        <a:rPr lang="en-US" sz="1200" i="1">
                                          <a:solidFill>
                                            <a:srgbClr val="00B050"/>
                                          </a:solidFill>
                                          <a:latin typeface="Cambria Math" panose="02040503050406030204" pitchFamily="18" charset="0"/>
                                        </a:rPr>
                                        <m:t>𝐵</m:t>
                                      </m:r>
                                    </m:e>
                                    <m:sub>
                                      <m:r>
                                        <a:rPr lang="en-US" sz="1200" i="1">
                                          <a:solidFill>
                                            <a:srgbClr val="00B050"/>
                                          </a:solidFill>
                                          <a:latin typeface="Cambria Math" panose="02040503050406030204" pitchFamily="18" charset="0"/>
                                        </a:rPr>
                                        <m:t>𝑐</m:t>
                                      </m:r>
                                      <m:r>
                                        <a:rPr lang="en-US" sz="1200" i="1">
                                          <a:solidFill>
                                            <a:srgbClr val="00B050"/>
                                          </a:solidFill>
                                          <a:latin typeface="Cambria Math" panose="02040503050406030204" pitchFamily="18" charset="0"/>
                                        </a:rPr>
                                        <m:t>2</m:t>
                                      </m:r>
                                    </m:sub>
                                    <m:sup>
                                      <m:r>
                                        <a:rPr lang="en-US" sz="1200" i="1">
                                          <a:solidFill>
                                            <a:srgbClr val="00B050"/>
                                          </a:solidFill>
                                          <a:latin typeface="Cambria Math" panose="02040503050406030204" pitchFamily="18" charset="0"/>
                                        </a:rPr>
                                        <m:t>𝑢𝑛𝑙𝑜𝑎𝑑</m:t>
                                      </m:r>
                                    </m:sup>
                                  </m:sSubSup>
                                  <m:r>
                                    <a:rPr lang="en-US" sz="1200" i="1">
                                      <a:solidFill>
                                        <a:srgbClr val="00B050"/>
                                      </a:solidFill>
                                      <a:latin typeface="Cambria Math" panose="02040503050406030204" pitchFamily="18" charset="0"/>
                                    </a:rPr>
                                    <m:t>(</m:t>
                                  </m:r>
                                  <m:r>
                                    <a:rPr lang="en-US" sz="1200" i="1">
                                      <a:solidFill>
                                        <a:srgbClr val="00B050"/>
                                      </a:solidFill>
                                      <a:latin typeface="Cambria Math" panose="02040503050406030204" pitchFamily="18" charset="0"/>
                                      <a:ea typeface="Cambria Math" panose="02040503050406030204" pitchFamily="18" charset="0"/>
                                    </a:rPr>
                                    <m:t>𝜎</m:t>
                                  </m:r>
                                  <m:r>
                                    <a:rPr lang="en-US" sz="1200" i="1">
                                      <a:solidFill>
                                        <a:srgbClr val="00B050"/>
                                      </a:solidFill>
                                      <a:latin typeface="Cambria Math" panose="02040503050406030204" pitchFamily="18" charset="0"/>
                                      <a:ea typeface="Cambria Math" panose="02040503050406030204" pitchFamily="18" charset="0"/>
                                    </a:rPr>
                                    <m:t>)</m:t>
                                  </m:r>
                                </m:den>
                              </m:f>
                            </m:e>
                          </m:d>
                        </m:e>
                        <m:sup>
                          <m:r>
                            <a:rPr lang="en-US" sz="1200" i="1">
                              <a:solidFill>
                                <a:srgbClr val="00B050"/>
                              </a:solidFill>
                              <a:latin typeface="Cambria Math" panose="02040503050406030204" pitchFamily="18" charset="0"/>
                              <a:ea typeface="Cambria Math" panose="02040503050406030204" pitchFamily="18" charset="0"/>
                            </a:rPr>
                            <m:t>3/2</m:t>
                          </m:r>
                        </m:sup>
                      </m:sSup>
                      <m:r>
                        <a:rPr lang="en-US" sz="1200" i="1">
                          <a:solidFill>
                            <a:srgbClr val="00B050"/>
                          </a:solidFill>
                          <a:latin typeface="Cambria Math" panose="02040503050406030204" pitchFamily="18" charset="0"/>
                          <a:ea typeface="Cambria Math" panose="02040503050406030204" pitchFamily="18" charset="0"/>
                        </a:rPr>
                        <m:t>−</m:t>
                      </m:r>
                      <m:sSup>
                        <m:sSupPr>
                          <m:ctrlPr>
                            <a:rPr lang="en-US" sz="1200" i="1">
                              <a:solidFill>
                                <a:srgbClr val="00B050"/>
                              </a:solidFill>
                              <a:latin typeface="Cambria Math" panose="02040503050406030204" pitchFamily="18" charset="0"/>
                              <a:ea typeface="Cambria Math" panose="02040503050406030204" pitchFamily="18" charset="0"/>
                            </a:rPr>
                          </m:ctrlPr>
                        </m:sSupPr>
                        <m:e>
                          <m:d>
                            <m:dPr>
                              <m:begChr m:val="["/>
                              <m:endChr m:val="]"/>
                              <m:ctrlPr>
                                <a:rPr lang="en-US" sz="1200" i="1">
                                  <a:solidFill>
                                    <a:srgbClr val="00B050"/>
                                  </a:solidFill>
                                  <a:latin typeface="Cambria Math" panose="02040503050406030204" pitchFamily="18" charset="0"/>
                                  <a:ea typeface="Cambria Math" panose="02040503050406030204" pitchFamily="18" charset="0"/>
                                </a:rPr>
                              </m:ctrlPr>
                            </m:dPr>
                            <m:e>
                              <m:f>
                                <m:fPr>
                                  <m:ctrlPr>
                                    <a:rPr lang="en-US" sz="1200" i="1">
                                      <a:solidFill>
                                        <a:srgbClr val="00B050"/>
                                      </a:solidFill>
                                      <a:latin typeface="Cambria Math" panose="02040503050406030204" pitchFamily="18" charset="0"/>
                                    </a:rPr>
                                  </m:ctrlPr>
                                </m:fPr>
                                <m:num>
                                  <m:sSubSup>
                                    <m:sSubSupPr>
                                      <m:ctrlPr>
                                        <a:rPr lang="en-US" sz="1200" i="1">
                                          <a:solidFill>
                                            <a:srgbClr val="00B050"/>
                                          </a:solidFill>
                                          <a:latin typeface="Cambria Math" panose="02040503050406030204" pitchFamily="18" charset="0"/>
                                        </a:rPr>
                                      </m:ctrlPr>
                                    </m:sSubSupPr>
                                    <m:e>
                                      <m:r>
                                        <a:rPr lang="en-US" sz="1200" i="1">
                                          <a:solidFill>
                                            <a:srgbClr val="00B050"/>
                                          </a:solidFill>
                                          <a:latin typeface="Cambria Math" panose="02040503050406030204" pitchFamily="18" charset="0"/>
                                        </a:rPr>
                                        <m:t>𝐵</m:t>
                                      </m:r>
                                    </m:e>
                                    <m:sub>
                                      <m:r>
                                        <a:rPr lang="en-US" sz="1200" i="1">
                                          <a:solidFill>
                                            <a:srgbClr val="00B050"/>
                                          </a:solidFill>
                                          <a:latin typeface="Cambria Math" panose="02040503050406030204" pitchFamily="18" charset="0"/>
                                        </a:rPr>
                                        <m:t>𝑐</m:t>
                                      </m:r>
                                      <m:r>
                                        <a:rPr lang="en-US" sz="1200" i="1">
                                          <a:solidFill>
                                            <a:srgbClr val="00B050"/>
                                          </a:solidFill>
                                          <a:latin typeface="Cambria Math" panose="02040503050406030204" pitchFamily="18" charset="0"/>
                                        </a:rPr>
                                        <m:t>2</m:t>
                                      </m:r>
                                    </m:sub>
                                    <m:sup>
                                      <m:r>
                                        <a:rPr lang="en-US" sz="1200" i="1">
                                          <a:solidFill>
                                            <a:srgbClr val="00B050"/>
                                          </a:solidFill>
                                          <a:latin typeface="Cambria Math" panose="02040503050406030204" pitchFamily="18" charset="0"/>
                                        </a:rPr>
                                        <m:t>𝑢𝑛𝑙𝑜𝑎𝑑</m:t>
                                      </m:r>
                                    </m:sup>
                                  </m:sSubSup>
                                  <m:d>
                                    <m:dPr>
                                      <m:ctrlPr>
                                        <a:rPr lang="en-US" sz="1200" i="1">
                                          <a:solidFill>
                                            <a:srgbClr val="00B050"/>
                                          </a:solidFill>
                                          <a:latin typeface="Cambria Math" panose="02040503050406030204" pitchFamily="18" charset="0"/>
                                        </a:rPr>
                                      </m:ctrlPr>
                                    </m:dPr>
                                    <m:e>
                                      <m:r>
                                        <a:rPr lang="en-US" sz="1200" i="1">
                                          <a:solidFill>
                                            <a:srgbClr val="00B050"/>
                                          </a:solidFill>
                                          <a:latin typeface="Cambria Math" panose="02040503050406030204" pitchFamily="18" charset="0"/>
                                          <a:ea typeface="Cambria Math" panose="02040503050406030204" pitchFamily="18" charset="0"/>
                                        </a:rPr>
                                        <m:t>𝜎</m:t>
                                      </m:r>
                                    </m:e>
                                  </m:d>
                                  <m:r>
                                    <a:rPr lang="en-US" sz="1200" i="1">
                                      <a:solidFill>
                                        <a:srgbClr val="00B050"/>
                                      </a:solidFill>
                                      <a:latin typeface="Cambria Math" panose="02040503050406030204" pitchFamily="18" charset="0"/>
                                      <a:ea typeface="Cambria Math" panose="02040503050406030204" pitchFamily="18" charset="0"/>
                                    </a:rPr>
                                    <m:t>−</m:t>
                                  </m:r>
                                  <m:r>
                                    <a:rPr lang="en-US" sz="1200" i="1">
                                      <a:solidFill>
                                        <a:srgbClr val="00B050"/>
                                      </a:solidFill>
                                      <a:latin typeface="Cambria Math" panose="02040503050406030204" pitchFamily="18" charset="0"/>
                                      <a:ea typeface="Cambria Math" panose="02040503050406030204" pitchFamily="18" charset="0"/>
                                    </a:rPr>
                                    <m:t>𝐵</m:t>
                                  </m:r>
                                </m:num>
                                <m:den>
                                  <m:sSub>
                                    <m:sSubPr>
                                      <m:ctrlPr>
                                        <a:rPr lang="en-US" sz="1200" i="1">
                                          <a:solidFill>
                                            <a:srgbClr val="00B050"/>
                                          </a:solidFill>
                                          <a:latin typeface="Cambria Math" panose="02040503050406030204" pitchFamily="18" charset="0"/>
                                        </a:rPr>
                                      </m:ctrlPr>
                                    </m:sSubPr>
                                    <m:e>
                                      <m:r>
                                        <a:rPr lang="en-US" sz="1200" i="1">
                                          <a:solidFill>
                                            <a:srgbClr val="00B050"/>
                                          </a:solidFill>
                                          <a:latin typeface="Cambria Math" panose="02040503050406030204" pitchFamily="18" charset="0"/>
                                        </a:rPr>
                                        <m:t>𝐵</m:t>
                                      </m:r>
                                    </m:e>
                                    <m:sub>
                                      <m:r>
                                        <a:rPr lang="en-US" sz="1200" i="1">
                                          <a:solidFill>
                                            <a:srgbClr val="00B050"/>
                                          </a:solidFill>
                                          <a:latin typeface="Cambria Math" panose="02040503050406030204" pitchFamily="18" charset="0"/>
                                        </a:rPr>
                                        <m:t>𝑐</m:t>
                                      </m:r>
                                      <m:r>
                                        <a:rPr lang="en-US" sz="1200" i="1">
                                          <a:solidFill>
                                            <a:srgbClr val="00B050"/>
                                          </a:solidFill>
                                          <a:latin typeface="Cambria Math" panose="02040503050406030204" pitchFamily="18" charset="0"/>
                                        </a:rPr>
                                        <m:t>2</m:t>
                                      </m:r>
                                    </m:sub>
                                  </m:sSub>
                                  <m:d>
                                    <m:dPr>
                                      <m:ctrlPr>
                                        <a:rPr lang="en-US" sz="1200" i="1">
                                          <a:solidFill>
                                            <a:srgbClr val="00B050"/>
                                          </a:solidFill>
                                          <a:latin typeface="Cambria Math" panose="02040503050406030204" pitchFamily="18" charset="0"/>
                                        </a:rPr>
                                      </m:ctrlPr>
                                    </m:dPr>
                                    <m:e>
                                      <m:r>
                                        <a:rPr lang="en-US" sz="1200" i="1">
                                          <a:solidFill>
                                            <a:srgbClr val="00B050"/>
                                          </a:solidFill>
                                          <a:latin typeface="Cambria Math" panose="02040503050406030204" pitchFamily="18" charset="0"/>
                                        </a:rPr>
                                        <m:t>0</m:t>
                                      </m:r>
                                    </m:e>
                                  </m:d>
                                  <m:r>
                                    <a:rPr lang="en-US" sz="1200" b="0" i="1" smtClean="0">
                                      <a:solidFill>
                                        <a:srgbClr val="00B050"/>
                                      </a:solidFill>
                                      <a:latin typeface="Cambria Math" panose="02040503050406030204" pitchFamily="18" charset="0"/>
                                    </a:rPr>
                                    <m:t>− </m:t>
                                  </m:r>
                                  <m:r>
                                    <a:rPr lang="en-US" sz="1200" i="1">
                                      <a:solidFill>
                                        <a:srgbClr val="00B050"/>
                                      </a:solidFill>
                                      <a:latin typeface="Cambria Math" panose="02040503050406030204" pitchFamily="18" charset="0"/>
                                      <a:ea typeface="Cambria Math" panose="02040503050406030204" pitchFamily="18" charset="0"/>
                                    </a:rPr>
                                    <m:t>𝐵</m:t>
                                  </m:r>
                                </m:den>
                              </m:f>
                            </m:e>
                          </m:d>
                        </m:e>
                        <m:sup>
                          <m:r>
                            <a:rPr lang="en-US" sz="1200" i="1">
                              <a:solidFill>
                                <a:srgbClr val="00B050"/>
                              </a:solidFill>
                              <a:latin typeface="Cambria Math" panose="02040503050406030204" pitchFamily="18" charset="0"/>
                              <a:ea typeface="Cambria Math" panose="02040503050406030204" pitchFamily="18" charset="0"/>
                            </a:rPr>
                            <m:t>2</m:t>
                          </m:r>
                        </m:sup>
                      </m:sSup>
                    </m:oMath>
                  </m:oMathPara>
                </a14:m>
                <a:endParaRPr lang="en-US" sz="1200" dirty="0">
                  <a:solidFill>
                    <a:prstClr val="black">
                      <a:lumMod val="95000"/>
                      <a:lumOff val="5000"/>
                    </a:prstClr>
                  </a:solidFill>
                  <a:latin typeface="LM Mono Prop Light 10" panose="00000500000000000000" pitchFamily="50" charset="0"/>
                </a:endParaRPr>
              </a:p>
              <a:p>
                <a:pPr algn="just" defTabSz="257169">
                  <a:buClrTx/>
                  <a:buSzTx/>
                </a:pPr>
                <a:endParaRPr lang="en-US" sz="1200" dirty="0" smtClean="0">
                  <a:solidFill>
                    <a:prstClr val="black">
                      <a:lumMod val="95000"/>
                      <a:lumOff val="5000"/>
                    </a:prstClr>
                  </a:solidFill>
                  <a:latin typeface="LM Mono Prop Light 10" panose="00000500000000000000" pitchFamily="50" charset="0"/>
                </a:endParaRPr>
              </a:p>
            </p:txBody>
          </p:sp>
        </mc:Choice>
        <mc:Fallback xmlns="">
          <p:sp>
            <p:nvSpPr>
              <p:cNvPr id="27" name="Content Placeholder 2"/>
              <p:cNvSpPr txBox="1">
                <a:spLocks noRot="1" noChangeAspect="1" noMove="1" noResize="1" noEditPoints="1" noAdjustHandles="1" noChangeArrowheads="1" noChangeShapeType="1" noTextEdit="1"/>
              </p:cNvSpPr>
              <p:nvPr/>
            </p:nvSpPr>
            <p:spPr>
              <a:xfrm>
                <a:off x="921988" y="2008216"/>
                <a:ext cx="10279411" cy="5162204"/>
              </a:xfrm>
              <a:prstGeom prst="rect">
                <a:avLst/>
              </a:prstGeom>
              <a:blipFill>
                <a:blip r:embed="rId3"/>
                <a:stretch>
                  <a:fillRect l="-652" t="-1063" r="-712"/>
                </a:stretch>
              </a:blipFill>
            </p:spPr>
            <p:txBody>
              <a:bodyPr/>
              <a:lstStyle/>
              <a:p>
                <a:r>
                  <a:rPr lang="en-GB">
                    <a:noFill/>
                  </a:rPr>
                  <a:t> </a:t>
                </a:r>
              </a:p>
            </p:txBody>
          </p:sp>
        </mc:Fallback>
      </mc:AlternateContent>
      <p:pic>
        <p:nvPicPr>
          <p:cNvPr id="10" name="Picture 9"/>
          <p:cNvPicPr>
            <a:picLocks noChangeAspect="1"/>
          </p:cNvPicPr>
          <p:nvPr/>
        </p:nvPicPr>
        <p:blipFill>
          <a:blip r:embed="rId4"/>
          <a:stretch>
            <a:fillRect/>
          </a:stretch>
        </p:blipFill>
        <p:spPr>
          <a:xfrm>
            <a:off x="3829018" y="1129888"/>
            <a:ext cx="4090621" cy="720000"/>
          </a:xfrm>
          <a:prstGeom prst="rect">
            <a:avLst/>
          </a:prstGeom>
        </p:spPr>
      </p:pic>
      <p:sp>
        <p:nvSpPr>
          <p:cNvPr id="2" name="Rectangle 1"/>
          <p:cNvSpPr/>
          <p:nvPr/>
        </p:nvSpPr>
        <p:spPr>
          <a:xfrm>
            <a:off x="7523205" y="6304344"/>
            <a:ext cx="4668795" cy="507831"/>
          </a:xfrm>
          <a:prstGeom prst="rect">
            <a:avLst/>
          </a:prstGeom>
        </p:spPr>
        <p:txBody>
          <a:bodyPr wrap="square">
            <a:spAutoFit/>
          </a:bodyPr>
          <a:lstStyle/>
          <a:p>
            <a:pPr algn="ctr"/>
            <a:r>
              <a:rPr lang="en-GB" sz="900" dirty="0" smtClean="0">
                <a:solidFill>
                  <a:schemeClr val="bg1"/>
                </a:solidFill>
                <a:latin typeface="LM Mono Prop Light 10" panose="00000500000000000000" pitchFamily="50" charset="0"/>
              </a:rPr>
              <a:t>C. </a:t>
            </a:r>
            <a:r>
              <a:rPr lang="en-GB" sz="900" dirty="0" err="1" smtClean="0">
                <a:solidFill>
                  <a:schemeClr val="bg1"/>
                </a:solidFill>
                <a:latin typeface="LM Mono Prop Light 10" panose="00000500000000000000" pitchFamily="50" charset="0"/>
              </a:rPr>
              <a:t>Seagal</a:t>
            </a:r>
            <a:r>
              <a:rPr lang="en-GB" sz="900" dirty="0" smtClean="0">
                <a:solidFill>
                  <a:schemeClr val="bg1"/>
                </a:solidFill>
                <a:latin typeface="LM Mono Prop Light 10" panose="00000500000000000000" pitchFamily="50" charset="0"/>
              </a:rPr>
              <a:t> et al. , “Evidence </a:t>
            </a:r>
            <a:r>
              <a:rPr lang="en-GB" sz="900" dirty="0">
                <a:solidFill>
                  <a:schemeClr val="bg1"/>
                </a:solidFill>
                <a:latin typeface="LM Mono Prop Light 10" panose="00000500000000000000" pitchFamily="50" charset="0"/>
              </a:rPr>
              <a:t>of Kramer extrapolation inaccuracy for predicting high field Nb</a:t>
            </a:r>
            <a:r>
              <a:rPr lang="en-GB" sz="900" baseline="-25000" dirty="0">
                <a:solidFill>
                  <a:schemeClr val="bg1"/>
                </a:solidFill>
                <a:latin typeface="LM Mono Prop Light 10" panose="00000500000000000000" pitchFamily="50" charset="0"/>
              </a:rPr>
              <a:t>3</a:t>
            </a:r>
            <a:r>
              <a:rPr lang="en-GB" sz="900" dirty="0">
                <a:solidFill>
                  <a:schemeClr val="bg1"/>
                </a:solidFill>
                <a:latin typeface="LM Mono Prop Light 10" panose="00000500000000000000" pitchFamily="50" charset="0"/>
              </a:rPr>
              <a:t>Sn </a:t>
            </a:r>
            <a:r>
              <a:rPr lang="en-GB" sz="900" dirty="0" smtClean="0">
                <a:solidFill>
                  <a:schemeClr val="bg1"/>
                </a:solidFill>
                <a:latin typeface="LM Mono Prop Light 10" panose="00000500000000000000" pitchFamily="50" charset="0"/>
              </a:rPr>
              <a:t>properties” </a:t>
            </a:r>
          </a:p>
          <a:p>
            <a:pPr algn="ctr"/>
            <a:r>
              <a:rPr lang="en-GB" sz="900" dirty="0" smtClean="0">
                <a:solidFill>
                  <a:schemeClr val="bg1"/>
                </a:solidFill>
                <a:latin typeface="LM Mono Prop Light 10" panose="00000500000000000000" pitchFamily="50" charset="0"/>
              </a:rPr>
              <a:t>doi:10.1088/1742-6596/1559/1/012062</a:t>
            </a:r>
            <a:endParaRPr lang="en-GB" sz="900" dirty="0">
              <a:solidFill>
                <a:schemeClr val="bg1"/>
              </a:solidFill>
              <a:latin typeface="LM Mono Prop Light 10" panose="00000500000000000000" pitchFamily="50" charset="0"/>
            </a:endParaRPr>
          </a:p>
        </p:txBody>
      </p:sp>
    </p:spTree>
    <p:extLst>
      <p:ext uri="{BB962C8B-B14F-4D97-AF65-F5344CB8AC3E}">
        <p14:creationId xmlns:p14="http://schemas.microsoft.com/office/powerpoint/2010/main" val="9170184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smtClean="0"/>
              <a:t>Permanent effect based on experimental data.</a:t>
            </a:r>
            <a:endParaRPr lang="en-US" sz="2800" b="1" dirty="0"/>
          </a:p>
        </p:txBody>
      </p:sp>
      <p:sp>
        <p:nvSpPr>
          <p:cNvPr id="83" name="Content Placeholder 2"/>
          <p:cNvSpPr txBox="1">
            <a:spLocks/>
          </p:cNvSpPr>
          <p:nvPr/>
        </p:nvSpPr>
        <p:spPr>
          <a:xfrm>
            <a:off x="921988" y="831930"/>
            <a:ext cx="10563277" cy="411229"/>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u="sng" dirty="0" smtClean="0">
                <a:solidFill>
                  <a:srgbClr val="0D0D0D"/>
                </a:solidFill>
                <a:latin typeface="LM Mono Prop Light 10" panose="00000500000000000000" pitchFamily="50" charset="0"/>
              </a:rPr>
              <a:t>Results</a:t>
            </a:r>
          </a:p>
          <a:p>
            <a:pPr algn="just" defTabSz="257169">
              <a:buClrTx/>
              <a:buSzTx/>
            </a:pPr>
            <a:endParaRPr lang="en-US" sz="1400" u="sng" dirty="0">
              <a:solidFill>
                <a:srgbClr val="0D0D0D"/>
              </a:solidFill>
              <a:latin typeface="LM Mono Prop Light 10" panose="00000500000000000000" pitchFamily="50" charset="0"/>
            </a:endParaRPr>
          </a:p>
          <a:p>
            <a:pPr algn="just" defTabSz="257169">
              <a:buClrTx/>
              <a:buSzTx/>
            </a:pPr>
            <a:endParaRPr lang="en-US" sz="1400" u="sng" dirty="0" smtClean="0">
              <a:solidFill>
                <a:srgbClr val="0D0D0D"/>
              </a:solidFill>
              <a:latin typeface="LM Mono Prop Light 10" panose="00000500000000000000" pitchFamily="50" charset="0"/>
            </a:endParaRPr>
          </a:p>
          <a:p>
            <a:pPr algn="just" defTabSz="257169">
              <a:buClrTx/>
              <a:buSzTx/>
            </a:pPr>
            <a:endParaRPr lang="en-US" sz="1400" dirty="0" smtClean="0">
              <a:solidFill>
                <a:srgbClr val="0D0D0D"/>
              </a:solidFill>
              <a:latin typeface="LM Mono Prop Light 10" panose="00000500000000000000" pitchFamily="50" charset="0"/>
            </a:endParaRPr>
          </a:p>
        </p:txBody>
      </p:sp>
      <p:sp>
        <p:nvSpPr>
          <p:cNvPr id="27" name="Content Placeholder 2"/>
          <p:cNvSpPr txBox="1">
            <a:spLocks/>
          </p:cNvSpPr>
          <p:nvPr/>
        </p:nvSpPr>
        <p:spPr>
          <a:xfrm>
            <a:off x="921988" y="1167338"/>
            <a:ext cx="10279411" cy="3609112"/>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dirty="0" smtClean="0">
                <a:solidFill>
                  <a:prstClr val="black">
                    <a:lumMod val="95000"/>
                    <a:lumOff val="5000"/>
                  </a:prstClr>
                </a:solidFill>
                <a:latin typeface="LM Mono Prop Light 10" panose="00000500000000000000" pitchFamily="50" charset="0"/>
              </a:rPr>
              <a:t>Measured </a:t>
            </a:r>
            <a:r>
              <a:rPr lang="en-US" sz="1400" dirty="0" err="1" smtClean="0">
                <a:solidFill>
                  <a:prstClr val="black">
                    <a:lumMod val="95000"/>
                    <a:lumOff val="5000"/>
                  </a:prstClr>
                </a:solidFill>
                <a:latin typeface="LM Mono Prop Light 10" panose="00000500000000000000" pitchFamily="50" charset="0"/>
              </a:rPr>
              <a:t>Ic</a:t>
            </a:r>
            <a:r>
              <a:rPr lang="en-US" sz="1400" dirty="0" smtClean="0">
                <a:solidFill>
                  <a:prstClr val="black">
                    <a:lumMod val="95000"/>
                    <a:lumOff val="5000"/>
                  </a:prstClr>
                </a:solidFill>
                <a:latin typeface="LM Mono Prop Light 10" panose="00000500000000000000" pitchFamily="50" charset="0"/>
              </a:rPr>
              <a:t> and computed using Bc2(</a:t>
            </a:r>
            <a:r>
              <a:rPr lang="el-GR" sz="1400" dirty="0" smtClean="0">
                <a:solidFill>
                  <a:prstClr val="black">
                    <a:lumMod val="95000"/>
                    <a:lumOff val="5000"/>
                  </a:prstClr>
                </a:solidFill>
                <a:latin typeface="Calibri" panose="020F0502020204030204" pitchFamily="34" charset="0"/>
                <a:cs typeface="Calibri" panose="020F0502020204030204" pitchFamily="34" charset="0"/>
              </a:rPr>
              <a:t>ε</a:t>
            </a:r>
            <a:r>
              <a:rPr lang="en-US" sz="1400" dirty="0" smtClean="0">
                <a:solidFill>
                  <a:prstClr val="black">
                    <a:lumMod val="95000"/>
                    <a:lumOff val="5000"/>
                  </a:prstClr>
                </a:solidFill>
                <a:latin typeface="LM Mono Prop Light 10" panose="00000500000000000000" pitchFamily="50" charset="0"/>
              </a:rPr>
              <a:t>) after force unload agrees well.</a:t>
            </a:r>
          </a:p>
          <a:p>
            <a:pPr algn="just" defTabSz="257169">
              <a:buClrTx/>
              <a:buSzTx/>
            </a:pPr>
            <a:endParaRPr lang="en-US" sz="1400" dirty="0">
              <a:solidFill>
                <a:prstClr val="black">
                  <a:lumMod val="95000"/>
                  <a:lumOff val="5000"/>
                </a:prstClr>
              </a:solidFill>
              <a:latin typeface="LM Mono Prop Light 10" panose="00000500000000000000" pitchFamily="50" charset="0"/>
            </a:endParaRPr>
          </a:p>
          <a:p>
            <a:pPr algn="just" defTabSz="257169">
              <a:buClrTx/>
              <a:buSzTx/>
            </a:pPr>
            <a:endParaRPr lang="en-US" sz="1400" dirty="0" smtClean="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  </a:t>
            </a:r>
            <a:endParaRPr lang="en-US" sz="1400" dirty="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US" sz="1600" dirty="0" smtClean="0">
              <a:solidFill>
                <a:srgbClr val="00B050"/>
              </a:solidFill>
              <a:latin typeface="LM Mono Prop Light 10" panose="00000500000000000000" pitchFamily="50" charset="0"/>
            </a:endParaRPr>
          </a:p>
          <a:p>
            <a:pPr marL="342900" indent="-342900" algn="just" defTabSz="257169">
              <a:buClrTx/>
              <a:buSzTx/>
              <a:buFont typeface="+mj-lt"/>
              <a:buAutoNum type="arabicPeriod"/>
            </a:pPr>
            <a:endParaRPr lang="en-US" sz="1400" dirty="0">
              <a:solidFill>
                <a:prstClr val="black">
                  <a:lumMod val="95000"/>
                  <a:lumOff val="5000"/>
                </a:prstClr>
              </a:solidFill>
              <a:latin typeface="LM Mono Prop Light 10" panose="00000500000000000000" pitchFamily="50" charset="0"/>
            </a:endParaRPr>
          </a:p>
          <a:p>
            <a:pPr marL="342900" indent="-342900" algn="just" defTabSz="257169">
              <a:buClrTx/>
              <a:buSzTx/>
              <a:buFont typeface="+mj-lt"/>
              <a:buAutoNum type="arabicPeriod"/>
            </a:pPr>
            <a:endParaRPr lang="en-US" sz="1400" dirty="0" smtClean="0">
              <a:solidFill>
                <a:prstClr val="black">
                  <a:lumMod val="95000"/>
                  <a:lumOff val="5000"/>
                </a:prstClr>
              </a:solidFill>
              <a:latin typeface="LM Mono Prop Light 10" panose="00000500000000000000" pitchFamily="50" charset="0"/>
            </a:endParaRPr>
          </a:p>
          <a:p>
            <a:pPr marL="342900" indent="-342900" algn="just" defTabSz="257169">
              <a:buClrTx/>
              <a:buSzTx/>
              <a:buFont typeface="+mj-lt"/>
              <a:buAutoNum type="arabicPeriod"/>
            </a:pPr>
            <a:endParaRPr lang="en-US" sz="1400" dirty="0">
              <a:solidFill>
                <a:prstClr val="black">
                  <a:lumMod val="95000"/>
                  <a:lumOff val="5000"/>
                </a:prstClr>
              </a:solidFill>
              <a:latin typeface="LM Mono Prop Light 10" panose="00000500000000000000" pitchFamily="50" charset="0"/>
            </a:endParaRPr>
          </a:p>
          <a:p>
            <a:pPr marL="342900" indent="-342900" algn="just" defTabSz="257169">
              <a:buClrTx/>
              <a:buSzTx/>
              <a:buFont typeface="+mj-lt"/>
              <a:buAutoNum type="arabicPeriod"/>
            </a:pPr>
            <a:endParaRPr lang="en-US" sz="1400" i="1" dirty="0" smtClean="0">
              <a:solidFill>
                <a:srgbClr val="0033A0"/>
              </a:solidFill>
              <a:latin typeface="LM Mono Prop Light 10" panose="00000500000000000000" pitchFamily="50" charset="0"/>
            </a:endParaRPr>
          </a:p>
        </p:txBody>
      </p:sp>
      <p:sp>
        <p:nvSpPr>
          <p:cNvPr id="2" name="Rectangle 1"/>
          <p:cNvSpPr/>
          <p:nvPr/>
        </p:nvSpPr>
        <p:spPr>
          <a:xfrm>
            <a:off x="7523205" y="6304344"/>
            <a:ext cx="4668795" cy="507831"/>
          </a:xfrm>
          <a:prstGeom prst="rect">
            <a:avLst/>
          </a:prstGeom>
        </p:spPr>
        <p:txBody>
          <a:bodyPr wrap="square">
            <a:spAutoFit/>
          </a:bodyPr>
          <a:lstStyle/>
          <a:p>
            <a:pPr algn="ctr"/>
            <a:r>
              <a:rPr lang="en-GB" sz="900" dirty="0" smtClean="0">
                <a:solidFill>
                  <a:schemeClr val="bg1"/>
                </a:solidFill>
                <a:latin typeface="LM Mono Prop Light 10" panose="00000500000000000000" pitchFamily="50" charset="0"/>
              </a:rPr>
              <a:t>C. </a:t>
            </a:r>
            <a:r>
              <a:rPr lang="en-GB" sz="900" dirty="0" err="1" smtClean="0">
                <a:solidFill>
                  <a:schemeClr val="bg1"/>
                </a:solidFill>
                <a:latin typeface="LM Mono Prop Light 10" panose="00000500000000000000" pitchFamily="50" charset="0"/>
              </a:rPr>
              <a:t>Seagal</a:t>
            </a:r>
            <a:r>
              <a:rPr lang="en-GB" sz="900" dirty="0" smtClean="0">
                <a:solidFill>
                  <a:schemeClr val="bg1"/>
                </a:solidFill>
                <a:latin typeface="LM Mono Prop Light 10" panose="00000500000000000000" pitchFamily="50" charset="0"/>
              </a:rPr>
              <a:t> et al. , “Evidence </a:t>
            </a:r>
            <a:r>
              <a:rPr lang="en-GB" sz="900" dirty="0">
                <a:solidFill>
                  <a:schemeClr val="bg1"/>
                </a:solidFill>
                <a:latin typeface="LM Mono Prop Light 10" panose="00000500000000000000" pitchFamily="50" charset="0"/>
              </a:rPr>
              <a:t>of Kramer extrapolation inaccuracy for predicting high field Nb</a:t>
            </a:r>
            <a:r>
              <a:rPr lang="en-GB" sz="900" baseline="-25000" dirty="0">
                <a:solidFill>
                  <a:schemeClr val="bg1"/>
                </a:solidFill>
                <a:latin typeface="LM Mono Prop Light 10" panose="00000500000000000000" pitchFamily="50" charset="0"/>
              </a:rPr>
              <a:t>3</a:t>
            </a:r>
            <a:r>
              <a:rPr lang="en-GB" sz="900" dirty="0">
                <a:solidFill>
                  <a:schemeClr val="bg1"/>
                </a:solidFill>
                <a:latin typeface="LM Mono Prop Light 10" panose="00000500000000000000" pitchFamily="50" charset="0"/>
              </a:rPr>
              <a:t>Sn </a:t>
            </a:r>
            <a:r>
              <a:rPr lang="en-GB" sz="900" dirty="0" smtClean="0">
                <a:solidFill>
                  <a:schemeClr val="bg1"/>
                </a:solidFill>
                <a:latin typeface="LM Mono Prop Light 10" panose="00000500000000000000" pitchFamily="50" charset="0"/>
              </a:rPr>
              <a:t>properties” </a:t>
            </a:r>
          </a:p>
          <a:p>
            <a:pPr algn="ctr"/>
            <a:r>
              <a:rPr lang="en-GB" sz="900" dirty="0" smtClean="0">
                <a:solidFill>
                  <a:schemeClr val="bg1"/>
                </a:solidFill>
                <a:latin typeface="LM Mono Prop Light 10" panose="00000500000000000000" pitchFamily="50" charset="0"/>
              </a:rPr>
              <a:t>doi:10.1088/1742-6596/1559/1/012062</a:t>
            </a:r>
            <a:endParaRPr lang="en-GB" sz="900" dirty="0">
              <a:solidFill>
                <a:schemeClr val="bg1"/>
              </a:solidFill>
              <a:latin typeface="LM Mono Prop Light 10" panose="00000500000000000000" pitchFamily="50" charset="0"/>
            </a:endParaRPr>
          </a:p>
        </p:txBody>
      </p:sp>
      <p:pic>
        <p:nvPicPr>
          <p:cNvPr id="3" name="Picture 2"/>
          <p:cNvPicPr>
            <a:picLocks noChangeAspect="1"/>
          </p:cNvPicPr>
          <p:nvPr/>
        </p:nvPicPr>
        <p:blipFill>
          <a:blip r:embed="rId3"/>
          <a:stretch>
            <a:fillRect/>
          </a:stretch>
        </p:blipFill>
        <p:spPr>
          <a:xfrm>
            <a:off x="4281988" y="2111805"/>
            <a:ext cx="3360000" cy="2520000"/>
          </a:xfrm>
          <a:prstGeom prst="rect">
            <a:avLst/>
          </a:prstGeom>
        </p:spPr>
      </p:pic>
      <p:pic>
        <p:nvPicPr>
          <p:cNvPr id="4" name="Picture 3"/>
          <p:cNvPicPr>
            <a:picLocks noChangeAspect="1"/>
          </p:cNvPicPr>
          <p:nvPr/>
        </p:nvPicPr>
        <p:blipFill>
          <a:blip r:embed="rId4"/>
          <a:stretch>
            <a:fillRect/>
          </a:stretch>
        </p:blipFill>
        <p:spPr>
          <a:xfrm>
            <a:off x="921988" y="2111805"/>
            <a:ext cx="3360000" cy="2520000"/>
          </a:xfrm>
          <a:prstGeom prst="rect">
            <a:avLst/>
          </a:prstGeom>
        </p:spPr>
      </p:pic>
      <p:pic>
        <p:nvPicPr>
          <p:cNvPr id="5" name="Picture 4"/>
          <p:cNvPicPr>
            <a:picLocks noChangeAspect="1"/>
          </p:cNvPicPr>
          <p:nvPr/>
        </p:nvPicPr>
        <p:blipFill>
          <a:blip r:embed="rId5"/>
          <a:stretch>
            <a:fillRect/>
          </a:stretch>
        </p:blipFill>
        <p:spPr>
          <a:xfrm>
            <a:off x="7807071" y="2111805"/>
            <a:ext cx="3360000" cy="2520000"/>
          </a:xfrm>
          <a:prstGeom prst="rect">
            <a:avLst/>
          </a:prstGeom>
        </p:spPr>
      </p:pic>
      <p:sp>
        <p:nvSpPr>
          <p:cNvPr id="6" name="TextBox 5"/>
          <p:cNvSpPr txBox="1"/>
          <p:nvPr/>
        </p:nvSpPr>
        <p:spPr>
          <a:xfrm>
            <a:off x="1990762" y="2408717"/>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16 T</a:t>
            </a:r>
            <a:endParaRPr lang="en-GB" sz="800" dirty="0">
              <a:solidFill>
                <a:srgbClr val="0D0D0D"/>
              </a:solidFill>
              <a:latin typeface="LM Mono Prop Light 10" panose="00000500000000000000" pitchFamily="50" charset="0"/>
            </a:endParaRPr>
          </a:p>
        </p:txBody>
      </p:sp>
      <p:sp>
        <p:nvSpPr>
          <p:cNvPr id="11" name="TextBox 10"/>
          <p:cNvSpPr txBox="1"/>
          <p:nvPr/>
        </p:nvSpPr>
        <p:spPr>
          <a:xfrm>
            <a:off x="1920741" y="2813351"/>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17 T</a:t>
            </a:r>
            <a:endParaRPr lang="en-GB" sz="800" dirty="0">
              <a:solidFill>
                <a:srgbClr val="0D0D0D"/>
              </a:solidFill>
              <a:latin typeface="LM Mono Prop Light 10" panose="00000500000000000000" pitchFamily="50" charset="0"/>
            </a:endParaRPr>
          </a:p>
        </p:txBody>
      </p:sp>
      <p:sp>
        <p:nvSpPr>
          <p:cNvPr id="12" name="TextBox 11"/>
          <p:cNvSpPr txBox="1"/>
          <p:nvPr/>
        </p:nvSpPr>
        <p:spPr>
          <a:xfrm>
            <a:off x="1971203" y="3172664"/>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18 T</a:t>
            </a:r>
            <a:endParaRPr lang="en-GB" sz="800" dirty="0">
              <a:solidFill>
                <a:srgbClr val="0D0D0D"/>
              </a:solidFill>
              <a:latin typeface="LM Mono Prop Light 10" panose="00000500000000000000" pitchFamily="50" charset="0"/>
            </a:endParaRPr>
          </a:p>
        </p:txBody>
      </p:sp>
      <p:sp>
        <p:nvSpPr>
          <p:cNvPr id="13" name="TextBox 12"/>
          <p:cNvSpPr txBox="1"/>
          <p:nvPr/>
        </p:nvSpPr>
        <p:spPr>
          <a:xfrm>
            <a:off x="2362211" y="3521643"/>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19 T</a:t>
            </a:r>
            <a:endParaRPr lang="en-GB" sz="800" dirty="0">
              <a:solidFill>
                <a:srgbClr val="0D0D0D"/>
              </a:solidFill>
              <a:latin typeface="LM Mono Prop Light 10" panose="00000500000000000000" pitchFamily="50" charset="0"/>
            </a:endParaRPr>
          </a:p>
        </p:txBody>
      </p:sp>
      <p:sp>
        <p:nvSpPr>
          <p:cNvPr id="18" name="TextBox 17"/>
          <p:cNvSpPr txBox="1"/>
          <p:nvPr/>
        </p:nvSpPr>
        <p:spPr>
          <a:xfrm>
            <a:off x="5572243" y="2381857"/>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16 T</a:t>
            </a:r>
            <a:endParaRPr lang="en-GB" sz="800" dirty="0">
              <a:solidFill>
                <a:srgbClr val="0D0D0D"/>
              </a:solidFill>
              <a:latin typeface="LM Mono Prop Light 10" panose="00000500000000000000" pitchFamily="50" charset="0"/>
            </a:endParaRPr>
          </a:p>
        </p:txBody>
      </p:sp>
      <p:sp>
        <p:nvSpPr>
          <p:cNvPr id="19" name="TextBox 18"/>
          <p:cNvSpPr txBox="1"/>
          <p:nvPr/>
        </p:nvSpPr>
        <p:spPr>
          <a:xfrm>
            <a:off x="5502222" y="2786491"/>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17 T</a:t>
            </a:r>
            <a:endParaRPr lang="en-GB" sz="800" dirty="0">
              <a:solidFill>
                <a:srgbClr val="0D0D0D"/>
              </a:solidFill>
              <a:latin typeface="LM Mono Prop Light 10" panose="00000500000000000000" pitchFamily="50" charset="0"/>
            </a:endParaRPr>
          </a:p>
        </p:txBody>
      </p:sp>
      <p:sp>
        <p:nvSpPr>
          <p:cNvPr id="20" name="TextBox 19"/>
          <p:cNvSpPr txBox="1"/>
          <p:nvPr/>
        </p:nvSpPr>
        <p:spPr>
          <a:xfrm>
            <a:off x="5552684" y="3145804"/>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18 T</a:t>
            </a:r>
            <a:endParaRPr lang="en-GB" sz="800" dirty="0">
              <a:solidFill>
                <a:srgbClr val="0D0D0D"/>
              </a:solidFill>
              <a:latin typeface="LM Mono Prop Light 10" panose="00000500000000000000" pitchFamily="50" charset="0"/>
            </a:endParaRPr>
          </a:p>
        </p:txBody>
      </p:sp>
      <p:sp>
        <p:nvSpPr>
          <p:cNvPr id="21" name="TextBox 20"/>
          <p:cNvSpPr txBox="1"/>
          <p:nvPr/>
        </p:nvSpPr>
        <p:spPr>
          <a:xfrm>
            <a:off x="5943692" y="3494783"/>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19 T</a:t>
            </a:r>
            <a:endParaRPr lang="en-GB" sz="800" dirty="0">
              <a:solidFill>
                <a:srgbClr val="0D0D0D"/>
              </a:solidFill>
              <a:latin typeface="LM Mono Prop Light 10" panose="00000500000000000000" pitchFamily="50" charset="0"/>
            </a:endParaRPr>
          </a:p>
        </p:txBody>
      </p:sp>
      <p:sp>
        <p:nvSpPr>
          <p:cNvPr id="22" name="TextBox 21"/>
          <p:cNvSpPr txBox="1"/>
          <p:nvPr/>
        </p:nvSpPr>
        <p:spPr>
          <a:xfrm>
            <a:off x="8816818" y="2339434"/>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16 T</a:t>
            </a:r>
            <a:endParaRPr lang="en-GB" sz="800" dirty="0">
              <a:solidFill>
                <a:srgbClr val="0D0D0D"/>
              </a:solidFill>
              <a:latin typeface="LM Mono Prop Light 10" panose="00000500000000000000" pitchFamily="50" charset="0"/>
            </a:endParaRPr>
          </a:p>
        </p:txBody>
      </p:sp>
      <p:sp>
        <p:nvSpPr>
          <p:cNvPr id="23" name="TextBox 22"/>
          <p:cNvSpPr txBox="1"/>
          <p:nvPr/>
        </p:nvSpPr>
        <p:spPr>
          <a:xfrm>
            <a:off x="8746797" y="2744068"/>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17 T</a:t>
            </a:r>
            <a:endParaRPr lang="en-GB" sz="800" dirty="0">
              <a:solidFill>
                <a:srgbClr val="0D0D0D"/>
              </a:solidFill>
              <a:latin typeface="LM Mono Prop Light 10" panose="00000500000000000000" pitchFamily="50" charset="0"/>
            </a:endParaRPr>
          </a:p>
        </p:txBody>
      </p:sp>
      <p:sp>
        <p:nvSpPr>
          <p:cNvPr id="24" name="TextBox 23"/>
          <p:cNvSpPr txBox="1"/>
          <p:nvPr/>
        </p:nvSpPr>
        <p:spPr>
          <a:xfrm>
            <a:off x="8797259" y="3103381"/>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18 T</a:t>
            </a:r>
            <a:endParaRPr lang="en-GB" sz="800" dirty="0">
              <a:solidFill>
                <a:srgbClr val="0D0D0D"/>
              </a:solidFill>
              <a:latin typeface="LM Mono Prop Light 10" panose="00000500000000000000" pitchFamily="50" charset="0"/>
            </a:endParaRPr>
          </a:p>
        </p:txBody>
      </p:sp>
      <p:sp>
        <p:nvSpPr>
          <p:cNvPr id="25" name="TextBox 24"/>
          <p:cNvSpPr txBox="1"/>
          <p:nvPr/>
        </p:nvSpPr>
        <p:spPr>
          <a:xfrm>
            <a:off x="9188267" y="3452360"/>
            <a:ext cx="407484" cy="215444"/>
          </a:xfrm>
          <a:prstGeom prst="rect">
            <a:avLst/>
          </a:prstGeom>
          <a:solidFill>
            <a:schemeClr val="bg1"/>
          </a:solidFill>
          <a:ln>
            <a:solidFill>
              <a:srgbClr val="0D0D0D"/>
            </a:solidFill>
          </a:ln>
          <a:effectLst/>
        </p:spPr>
        <p:txBody>
          <a:bodyPr wrap="none" rtlCol="0">
            <a:spAutoFit/>
          </a:bodyPr>
          <a:lstStyle/>
          <a:p>
            <a:r>
              <a:rPr lang="en-US" sz="800" dirty="0" smtClean="0">
                <a:solidFill>
                  <a:srgbClr val="0D0D0D"/>
                </a:solidFill>
                <a:latin typeface="LM Mono Prop Light 10" panose="00000500000000000000" pitchFamily="50" charset="0"/>
              </a:rPr>
              <a:t>19 T</a:t>
            </a:r>
            <a:endParaRPr lang="en-GB" sz="800" dirty="0">
              <a:solidFill>
                <a:srgbClr val="0D0D0D"/>
              </a:solidFill>
              <a:latin typeface="LM Mono Prop Light 10" panose="00000500000000000000" pitchFamily="50" charset="0"/>
            </a:endParaRPr>
          </a:p>
        </p:txBody>
      </p:sp>
      <p:sp>
        <p:nvSpPr>
          <p:cNvPr id="26" name="Rectangle 38">
            <a:extLst>
              <a:ext uri="{FF2B5EF4-FFF2-40B4-BE49-F238E27FC236}">
                <a16:creationId xmlns:a16="http://schemas.microsoft.com/office/drawing/2014/main" id="{296B6B76-F218-46D3-B512-A81711D37BC6}"/>
              </a:ext>
            </a:extLst>
          </p:cNvPr>
          <p:cNvSpPr>
            <a:spLocks noChangeArrowheads="1"/>
          </p:cNvSpPr>
          <p:nvPr/>
        </p:nvSpPr>
        <p:spPr bwMode="auto">
          <a:xfrm>
            <a:off x="2907076" y="2289524"/>
            <a:ext cx="11995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dirty="0" smtClean="0">
                <a:solidFill>
                  <a:srgbClr val="FF0000"/>
                </a:solidFill>
                <a:latin typeface="LM Mono Prop Light 10" panose="00000500000000000000" pitchFamily="50" charset="0"/>
              </a:rPr>
              <a:t>Bc2 scaling</a:t>
            </a:r>
            <a:endParaRPr lang="en-GB" altLang="fr-FR" sz="1400" b="1" dirty="0">
              <a:solidFill>
                <a:srgbClr val="FF0000"/>
              </a:solidFill>
              <a:latin typeface="LM Mono Prop Light 10" panose="00000500000000000000" pitchFamily="50" charset="0"/>
            </a:endParaRPr>
          </a:p>
        </p:txBody>
      </p:sp>
      <p:sp>
        <p:nvSpPr>
          <p:cNvPr id="2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6211069" y="2309355"/>
            <a:ext cx="11995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dirty="0" smtClean="0">
                <a:solidFill>
                  <a:srgbClr val="FF0000"/>
                </a:solidFill>
                <a:latin typeface="LM Mono Prop Light 10" panose="00000500000000000000" pitchFamily="50" charset="0"/>
              </a:rPr>
              <a:t>Bc2 scaling</a:t>
            </a:r>
            <a:endParaRPr lang="en-GB" altLang="fr-FR" sz="1400" b="1" dirty="0">
              <a:solidFill>
                <a:srgbClr val="FF0000"/>
              </a:solidFill>
              <a:latin typeface="LM Mono Prop Light 10" panose="00000500000000000000" pitchFamily="50" charset="0"/>
            </a:endParaRPr>
          </a:p>
        </p:txBody>
      </p:sp>
      <p:sp>
        <p:nvSpPr>
          <p:cNvPr id="29" name="Rectangle 38">
            <a:extLst>
              <a:ext uri="{FF2B5EF4-FFF2-40B4-BE49-F238E27FC236}">
                <a16:creationId xmlns:a16="http://schemas.microsoft.com/office/drawing/2014/main" id="{296B6B76-F218-46D3-B512-A81711D37BC6}"/>
              </a:ext>
            </a:extLst>
          </p:cNvPr>
          <p:cNvSpPr>
            <a:spLocks noChangeArrowheads="1"/>
          </p:cNvSpPr>
          <p:nvPr/>
        </p:nvSpPr>
        <p:spPr bwMode="auto">
          <a:xfrm>
            <a:off x="9857602" y="2208662"/>
            <a:ext cx="119957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dirty="0" smtClean="0">
                <a:solidFill>
                  <a:srgbClr val="FF0000"/>
                </a:solidFill>
                <a:latin typeface="LM Mono Prop Light 10" panose="00000500000000000000" pitchFamily="50" charset="0"/>
              </a:rPr>
              <a:t>Bc2 scaling</a:t>
            </a:r>
            <a:endParaRPr lang="en-GB" altLang="fr-FR" sz="1400" b="1" dirty="0">
              <a:solidFill>
                <a:srgbClr val="FF0000"/>
              </a:solidFill>
              <a:latin typeface="LM Mono Prop Light 10" panose="00000500000000000000" pitchFamily="50" charset="0"/>
            </a:endParaRPr>
          </a:p>
        </p:txBody>
      </p:sp>
      <p:sp>
        <p:nvSpPr>
          <p:cNvPr id="31" name="Rectangle 38">
            <a:extLst>
              <a:ext uri="{FF2B5EF4-FFF2-40B4-BE49-F238E27FC236}">
                <a16:creationId xmlns:a16="http://schemas.microsoft.com/office/drawing/2014/main" id="{296B6B76-F218-46D3-B512-A81711D37BC6}"/>
              </a:ext>
            </a:extLst>
          </p:cNvPr>
          <p:cNvSpPr>
            <a:spLocks noChangeArrowheads="1"/>
          </p:cNvSpPr>
          <p:nvPr/>
        </p:nvSpPr>
        <p:spPr bwMode="auto">
          <a:xfrm>
            <a:off x="1202800" y="1933236"/>
            <a:ext cx="290385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Round MQXF wire</a:t>
            </a:r>
            <a:endParaRPr lang="en-GB" altLang="fr-FR" sz="1400" b="1" i="1" dirty="0">
              <a:solidFill>
                <a:prstClr val="black">
                  <a:lumMod val="95000"/>
                  <a:lumOff val="5000"/>
                </a:prstClr>
              </a:solidFill>
              <a:latin typeface="LM Mono Prop Light 10" panose="00000500000000000000" pitchFamily="50" charset="0"/>
            </a:endParaRPr>
          </a:p>
        </p:txBody>
      </p:sp>
      <p:sp>
        <p:nvSpPr>
          <p:cNvPr id="32" name="Rectangle 38">
            <a:extLst>
              <a:ext uri="{FF2B5EF4-FFF2-40B4-BE49-F238E27FC236}">
                <a16:creationId xmlns:a16="http://schemas.microsoft.com/office/drawing/2014/main" id="{296B6B76-F218-46D3-B512-A81711D37BC6}"/>
              </a:ext>
            </a:extLst>
          </p:cNvPr>
          <p:cNvSpPr>
            <a:spLocks noChangeArrowheads="1"/>
          </p:cNvSpPr>
          <p:nvPr/>
        </p:nvSpPr>
        <p:spPr bwMode="auto">
          <a:xfrm>
            <a:off x="4447071" y="1917968"/>
            <a:ext cx="290385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Round MQXF wire</a:t>
            </a:r>
            <a:endParaRPr lang="en-GB" altLang="fr-FR" sz="1400" b="1" i="1" dirty="0">
              <a:solidFill>
                <a:prstClr val="black">
                  <a:lumMod val="95000"/>
                  <a:lumOff val="5000"/>
                </a:prstClr>
              </a:solidFill>
              <a:latin typeface="LM Mono Prop Light 10" panose="00000500000000000000" pitchFamily="50" charset="0"/>
            </a:endParaRPr>
          </a:p>
        </p:txBody>
      </p:sp>
      <p:sp>
        <p:nvSpPr>
          <p:cNvPr id="33" name="Rectangle 38">
            <a:extLst>
              <a:ext uri="{FF2B5EF4-FFF2-40B4-BE49-F238E27FC236}">
                <a16:creationId xmlns:a16="http://schemas.microsoft.com/office/drawing/2014/main" id="{296B6B76-F218-46D3-B512-A81711D37BC6}"/>
              </a:ext>
            </a:extLst>
          </p:cNvPr>
          <p:cNvSpPr>
            <a:spLocks noChangeArrowheads="1"/>
          </p:cNvSpPr>
          <p:nvPr/>
        </p:nvSpPr>
        <p:spPr bwMode="auto">
          <a:xfrm>
            <a:off x="8072724" y="1920387"/>
            <a:ext cx="290385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1400" b="1" i="1" dirty="0" smtClean="0">
                <a:solidFill>
                  <a:prstClr val="black">
                    <a:lumMod val="95000"/>
                    <a:lumOff val="5000"/>
                  </a:prstClr>
                </a:solidFill>
                <a:latin typeface="LM Mono Prop Light 10" panose="00000500000000000000" pitchFamily="50" charset="0"/>
              </a:rPr>
              <a:t>Rolled MQXF wire</a:t>
            </a:r>
            <a:endParaRPr lang="en-GB" altLang="fr-FR" sz="1400" b="1" i="1" dirty="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21259293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C:\Documents and Settings\Mondonicoadm\Bureau\Lattice_strain.jpg"/>
          <p:cNvPicPr>
            <a:picLocks noChangeAspect="1" noChangeArrowheads="1"/>
          </p:cNvPicPr>
          <p:nvPr/>
        </p:nvPicPr>
        <p:blipFill>
          <a:blip r:embed="rId3"/>
          <a:srcRect/>
          <a:stretch>
            <a:fillRect/>
          </a:stretch>
        </p:blipFill>
        <p:spPr bwMode="auto">
          <a:xfrm>
            <a:off x="2036114" y="2201974"/>
            <a:ext cx="2085693" cy="1254320"/>
          </a:xfrm>
          <a:prstGeom prst="rect">
            <a:avLst/>
          </a:prstGeom>
          <a:noFill/>
          <a:ln w="9525">
            <a:noFill/>
            <a:miter lim="800000"/>
            <a:headEnd/>
            <a:tailEnd/>
          </a:ln>
        </p:spPr>
      </p:pic>
      <p:sp>
        <p:nvSpPr>
          <p:cNvPr id="2" name="Rectangle 1"/>
          <p:cNvSpPr/>
          <p:nvPr/>
        </p:nvSpPr>
        <p:spPr>
          <a:xfrm>
            <a:off x="76200" y="1289737"/>
            <a:ext cx="12060000" cy="2361829"/>
          </a:xfrm>
          <a:prstGeom prst="rect">
            <a:avLst/>
          </a:prstGeom>
          <a:solidFill>
            <a:srgbClr val="92D050">
              <a:alpha val="5000"/>
            </a:srgbClr>
          </a:solidFill>
          <a:ln>
            <a:solidFill>
              <a:srgbClr val="00B050">
                <a:alpha val="5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Rectangle 40"/>
          <p:cNvSpPr/>
          <p:nvPr/>
        </p:nvSpPr>
        <p:spPr>
          <a:xfrm>
            <a:off x="76200" y="3697286"/>
            <a:ext cx="12060000" cy="2361600"/>
          </a:xfrm>
          <a:prstGeom prst="rect">
            <a:avLst/>
          </a:prstGeom>
          <a:solidFill>
            <a:srgbClr val="FF7C80">
              <a:alpha val="5000"/>
            </a:srgbClr>
          </a:solidFill>
          <a:ln>
            <a:solidFill>
              <a:srgbClr val="FF0000">
                <a:alpha val="5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Content Placeholder 2">
            <a:extLst>
              <a:ext uri="{FF2B5EF4-FFF2-40B4-BE49-F238E27FC236}">
                <a16:creationId xmlns:a16="http://schemas.microsoft.com/office/drawing/2014/main" id="{9A3FB7EC-EF40-4D40-95EF-511398D9A9A4}"/>
              </a:ext>
            </a:extLst>
          </p:cNvPr>
          <p:cNvSpPr txBox="1">
            <a:spLocks/>
          </p:cNvSpPr>
          <p:nvPr/>
        </p:nvSpPr>
        <p:spPr>
          <a:xfrm>
            <a:off x="904025" y="804029"/>
            <a:ext cx="6033206" cy="2248227"/>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800" dirty="0" smtClean="0">
              <a:solidFill>
                <a:prstClr val="black">
                  <a:lumMod val="95000"/>
                  <a:lumOff val="5000"/>
                </a:prstClr>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r>
              <a:rPr lang="en-US" sz="1400" dirty="0" smtClean="0">
                <a:solidFill>
                  <a:srgbClr val="C00000"/>
                </a:solidFill>
                <a:latin typeface="LM Mono Prop Light 10" panose="00000500000000000000" pitchFamily="50" charset="0"/>
              </a:rPr>
              <a:t>Strain </a:t>
            </a:r>
            <a:r>
              <a:rPr lang="en-US" sz="1400" dirty="0">
                <a:solidFill>
                  <a:srgbClr val="C00000"/>
                </a:solidFill>
                <a:latin typeface="LM Mono Prop Light 10" panose="00000500000000000000" pitchFamily="50" charset="0"/>
              </a:rPr>
              <a:t>sensitive and </a:t>
            </a:r>
            <a:r>
              <a:rPr lang="en-US" sz="1400" b="1" dirty="0" smtClean="0">
                <a:solidFill>
                  <a:srgbClr val="C00000"/>
                </a:solidFill>
                <a:latin typeface="LM Mono Prop Light 10" panose="00000500000000000000" pitchFamily="50" charset="0"/>
              </a:rPr>
              <a:t>brittle </a:t>
            </a:r>
            <a:r>
              <a:rPr lang="en-US" sz="1400" dirty="0" smtClean="0">
                <a:solidFill>
                  <a:srgbClr val="C00000"/>
                </a:solidFill>
                <a:latin typeface="LM Mono Prop Light 10" panose="00000500000000000000" pitchFamily="50" charset="0"/>
              </a:rPr>
              <a:t>superconductor</a:t>
            </a:r>
          </a:p>
          <a:p>
            <a:pPr marL="285750" indent="-285750" algn="just" defTabSz="257169">
              <a:buClrTx/>
              <a:buSzTx/>
              <a:buFont typeface="Wingdings" panose="05000000000000000000" pitchFamily="2" charset="2"/>
              <a:buChar char="§"/>
            </a:pPr>
            <a:endParaRPr lang="en-US" sz="1400" b="1" dirty="0">
              <a:solidFill>
                <a:srgbClr val="C00000"/>
              </a:solidFill>
              <a:latin typeface="LM Mono Prop Light 10" panose="00000500000000000000" pitchFamily="50" charset="0"/>
            </a:endParaRPr>
          </a:p>
          <a:p>
            <a:pPr marL="285750" indent="-285750" algn="just" defTabSz="257169">
              <a:buClrTx/>
              <a:buSzTx/>
              <a:buFont typeface="Wingdings" panose="05000000000000000000" pitchFamily="2" charset="2"/>
              <a:buChar char="§"/>
            </a:pPr>
            <a:endParaRPr lang="en-GB" sz="1400" b="1" dirty="0">
              <a:solidFill>
                <a:srgbClr val="C00000"/>
              </a:solidFill>
              <a:latin typeface="LM Mono Prop Light 10" panose="00000500000000000000" pitchFamily="50" charset="0"/>
            </a:endParaRPr>
          </a:p>
        </p:txBody>
      </p:sp>
      <p:sp>
        <p:nvSpPr>
          <p:cNvPr id="54" name="Title 1"/>
          <p:cNvSpPr>
            <a:spLocks noGrp="1"/>
          </p:cNvSpPr>
          <p:nvPr>
            <p:ph type="title"/>
          </p:nvPr>
        </p:nvSpPr>
        <p:spPr>
          <a:xfrm>
            <a:off x="0" y="181540"/>
            <a:ext cx="12192000" cy="630000"/>
          </a:xfrm>
        </p:spPr>
        <p:txBody>
          <a:bodyPr>
            <a:normAutofit/>
          </a:bodyPr>
          <a:lstStyle/>
          <a:p>
            <a:r>
              <a:rPr lang="en-US" sz="2800" dirty="0"/>
              <a:t>	</a:t>
            </a:r>
            <a:r>
              <a:rPr lang="en-US" sz="2800" b="1" dirty="0"/>
              <a:t>Overview on </a:t>
            </a:r>
            <a:r>
              <a:rPr lang="en-US" sz="2800" b="1" dirty="0" smtClean="0"/>
              <a:t>Nb</a:t>
            </a:r>
            <a:r>
              <a:rPr lang="en-US" sz="2800" b="1" baseline="-25000" dirty="0" smtClean="0"/>
              <a:t>3</a:t>
            </a:r>
            <a:r>
              <a:rPr lang="en-US" sz="2800" b="1" dirty="0" smtClean="0"/>
              <a:t>Sn</a:t>
            </a:r>
            <a:endParaRPr lang="en-US" sz="2800" b="1" dirty="0"/>
          </a:p>
        </p:txBody>
      </p:sp>
      <p:sp>
        <p:nvSpPr>
          <p:cNvPr id="31" name="Rectangle 30"/>
          <p:cNvSpPr/>
          <p:nvPr/>
        </p:nvSpPr>
        <p:spPr>
          <a:xfrm>
            <a:off x="1925518" y="3364956"/>
            <a:ext cx="2981325" cy="230832"/>
          </a:xfrm>
          <a:prstGeom prst="rect">
            <a:avLst/>
          </a:prstGeom>
        </p:spPr>
        <p:txBody>
          <a:bodyPr>
            <a:spAutoFit/>
          </a:bodyPr>
          <a:lstStyle/>
          <a:p>
            <a:pPr fontAlgn="auto">
              <a:spcBef>
                <a:spcPts val="0"/>
              </a:spcBef>
              <a:spcAft>
                <a:spcPts val="0"/>
              </a:spcAft>
              <a:defRPr/>
            </a:pPr>
            <a:r>
              <a:rPr lang="it-IT" sz="900" dirty="0">
                <a:solidFill>
                  <a:prstClr val="black">
                    <a:lumMod val="95000"/>
                    <a:lumOff val="5000"/>
                  </a:prstClr>
                </a:solidFill>
                <a:latin typeface="LM Mono Prop Light 10" panose="00000500000000000000" pitchFamily="50" charset="0"/>
              </a:rPr>
              <a:t>G. De Marzi et al. arXiv:1210.3705, </a:t>
            </a:r>
            <a:r>
              <a:rPr lang="en-US" sz="900" dirty="0">
                <a:solidFill>
                  <a:prstClr val="black">
                    <a:lumMod val="95000"/>
                    <a:lumOff val="5000"/>
                  </a:prstClr>
                </a:solidFill>
                <a:latin typeface="LM Mono Prop Light 10" panose="00000500000000000000" pitchFamily="50" charset="0"/>
              </a:rPr>
              <a:t>2012.</a:t>
            </a:r>
          </a:p>
        </p:txBody>
      </p:sp>
      <p:cxnSp>
        <p:nvCxnSpPr>
          <p:cNvPr id="32" name="Straight Arrow Connector 31"/>
          <p:cNvCxnSpPr/>
          <p:nvPr/>
        </p:nvCxnSpPr>
        <p:spPr>
          <a:xfrm>
            <a:off x="911687" y="1946512"/>
            <a:ext cx="1013831" cy="0"/>
          </a:xfrm>
          <a:prstGeom prst="straightConnector1">
            <a:avLst/>
          </a:prstGeom>
          <a:ln w="12700">
            <a:solidFill>
              <a:schemeClr val="tx1"/>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3" name="Content Placeholder 2"/>
          <p:cNvSpPr txBox="1">
            <a:spLocks/>
          </p:cNvSpPr>
          <p:nvPr/>
        </p:nvSpPr>
        <p:spPr>
          <a:xfrm>
            <a:off x="2111335" y="1730127"/>
            <a:ext cx="1766164" cy="156804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Deformation of the crystal structure</a:t>
            </a:r>
            <a:endParaRPr lang="en-US" sz="1400" dirty="0">
              <a:solidFill>
                <a:prstClr val="black">
                  <a:lumMod val="95000"/>
                  <a:lumOff val="5000"/>
                </a:prstClr>
              </a:solidFill>
              <a:latin typeface="LM Mono Prop Light 10" panose="00000500000000000000" pitchFamily="50" charset="0"/>
            </a:endParaRPr>
          </a:p>
        </p:txBody>
      </p:sp>
      <p:sp>
        <p:nvSpPr>
          <p:cNvPr id="34" name="Content Placeholder 2"/>
          <p:cNvSpPr txBox="1">
            <a:spLocks/>
          </p:cNvSpPr>
          <p:nvPr/>
        </p:nvSpPr>
        <p:spPr>
          <a:xfrm>
            <a:off x="277976" y="1822374"/>
            <a:ext cx="2807959" cy="156804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dirty="0" smtClean="0">
                <a:solidFill>
                  <a:prstClr val="black">
                    <a:lumMod val="95000"/>
                    <a:lumOff val="5000"/>
                  </a:prstClr>
                </a:solidFill>
                <a:latin typeface="LM Mono Prop Light 10" panose="00000500000000000000" pitchFamily="50" charset="0"/>
              </a:rPr>
              <a:t>Strain</a:t>
            </a:r>
            <a:endParaRPr lang="en-US" sz="1400" dirty="0">
              <a:solidFill>
                <a:prstClr val="black">
                  <a:lumMod val="95000"/>
                  <a:lumOff val="5000"/>
                </a:prstClr>
              </a:solidFill>
              <a:latin typeface="LM Mono Prop Light 10" panose="00000500000000000000" pitchFamily="50" charset="0"/>
            </a:endParaRPr>
          </a:p>
        </p:txBody>
      </p:sp>
      <p:cxnSp>
        <p:nvCxnSpPr>
          <p:cNvPr id="35" name="Straight Arrow Connector 34"/>
          <p:cNvCxnSpPr/>
          <p:nvPr/>
        </p:nvCxnSpPr>
        <p:spPr>
          <a:xfrm>
            <a:off x="4061165" y="1946512"/>
            <a:ext cx="1013831" cy="0"/>
          </a:xfrm>
          <a:prstGeom prst="straightConnector1">
            <a:avLst/>
          </a:prstGeom>
          <a:ln w="12700">
            <a:solidFill>
              <a:schemeClr val="tx1"/>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6" name="Content Placeholder 2"/>
          <p:cNvSpPr txBox="1">
            <a:spLocks/>
          </p:cNvSpPr>
          <p:nvPr/>
        </p:nvSpPr>
        <p:spPr>
          <a:xfrm>
            <a:off x="5219431" y="1564948"/>
            <a:ext cx="1972559" cy="156804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GB" sz="1400" dirty="0" smtClean="0">
                <a:solidFill>
                  <a:prstClr val="black">
                    <a:lumMod val="95000"/>
                    <a:lumOff val="5000"/>
                  </a:prstClr>
                </a:solidFill>
                <a:latin typeface="LM Mono Prop Light 10" panose="00000500000000000000" pitchFamily="50" charset="0"/>
              </a:rPr>
              <a:t>Change in </a:t>
            </a:r>
            <a:r>
              <a:rPr lang="en-GB" sz="1400" dirty="0">
                <a:solidFill>
                  <a:prstClr val="black">
                    <a:lumMod val="95000"/>
                    <a:lumOff val="5000"/>
                  </a:prstClr>
                </a:solidFill>
                <a:latin typeface="LM Mono Prop Light 10" panose="00000500000000000000" pitchFamily="50" charset="0"/>
              </a:rPr>
              <a:t>the phonon spectrum and the electronic bands</a:t>
            </a:r>
            <a:endParaRPr lang="en-US" sz="1400" dirty="0">
              <a:solidFill>
                <a:prstClr val="black">
                  <a:lumMod val="95000"/>
                  <a:lumOff val="5000"/>
                </a:prstClr>
              </a:solidFill>
              <a:latin typeface="LM Mono Prop Light 10" panose="00000500000000000000" pitchFamily="50" charset="0"/>
            </a:endParaRPr>
          </a:p>
        </p:txBody>
      </p:sp>
      <p:cxnSp>
        <p:nvCxnSpPr>
          <p:cNvPr id="37" name="Straight Arrow Connector 36"/>
          <p:cNvCxnSpPr/>
          <p:nvPr/>
        </p:nvCxnSpPr>
        <p:spPr>
          <a:xfrm>
            <a:off x="7319800" y="1946512"/>
            <a:ext cx="1013831" cy="0"/>
          </a:xfrm>
          <a:prstGeom prst="straightConnector1">
            <a:avLst/>
          </a:prstGeom>
          <a:ln w="12700">
            <a:solidFill>
              <a:schemeClr val="tx1"/>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38" name="Content Placeholder 2"/>
          <p:cNvSpPr txBox="1">
            <a:spLocks/>
          </p:cNvSpPr>
          <p:nvPr/>
        </p:nvSpPr>
        <p:spPr>
          <a:xfrm>
            <a:off x="8516918" y="1742007"/>
            <a:ext cx="2304645" cy="156804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Change in superconducting properties (T</a:t>
            </a:r>
            <a:r>
              <a:rPr lang="en-US" sz="1400" baseline="-25000" dirty="0" smtClean="0">
                <a:solidFill>
                  <a:prstClr val="black">
                    <a:lumMod val="95000"/>
                    <a:lumOff val="5000"/>
                  </a:prstClr>
                </a:solidFill>
                <a:latin typeface="LM Mono Prop Light 10" panose="00000500000000000000" pitchFamily="50" charset="0"/>
              </a:rPr>
              <a:t>c</a:t>
            </a:r>
            <a:r>
              <a:rPr lang="en-US" sz="1400" dirty="0" smtClean="0">
                <a:solidFill>
                  <a:prstClr val="black">
                    <a:lumMod val="95000"/>
                    <a:lumOff val="5000"/>
                  </a:prstClr>
                </a:solidFill>
                <a:latin typeface="LM Mono Prop Light 10" panose="00000500000000000000" pitchFamily="50" charset="0"/>
              </a:rPr>
              <a:t> and B</a:t>
            </a:r>
            <a:r>
              <a:rPr lang="en-US" sz="1400" baseline="-25000" dirty="0" smtClean="0">
                <a:solidFill>
                  <a:prstClr val="black">
                    <a:lumMod val="95000"/>
                    <a:lumOff val="5000"/>
                  </a:prstClr>
                </a:solidFill>
                <a:latin typeface="LM Mono Prop Light 10" panose="00000500000000000000" pitchFamily="50" charset="0"/>
              </a:rPr>
              <a:t>c2</a:t>
            </a:r>
            <a:r>
              <a:rPr lang="en-US" sz="1400" dirty="0" smtClean="0">
                <a:solidFill>
                  <a:prstClr val="black">
                    <a:lumMod val="95000"/>
                    <a:lumOff val="5000"/>
                  </a:prstClr>
                </a:solidFill>
                <a:latin typeface="LM Mono Prop Light 10" panose="00000500000000000000" pitchFamily="50" charset="0"/>
              </a:rPr>
              <a:t>), and thus, critical current!</a:t>
            </a:r>
          </a:p>
        </p:txBody>
      </p:sp>
      <p:sp>
        <p:nvSpPr>
          <p:cNvPr id="23" name="Content Placeholder 2"/>
          <p:cNvSpPr txBox="1">
            <a:spLocks/>
          </p:cNvSpPr>
          <p:nvPr/>
        </p:nvSpPr>
        <p:spPr>
          <a:xfrm>
            <a:off x="323696" y="4475443"/>
            <a:ext cx="1983771" cy="156804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dirty="0">
                <a:solidFill>
                  <a:prstClr val="black">
                    <a:lumMod val="95000"/>
                    <a:lumOff val="5000"/>
                  </a:prstClr>
                </a:solidFill>
                <a:latin typeface="LM Mono Prop Light 10" panose="00000500000000000000" pitchFamily="50" charset="0"/>
              </a:rPr>
              <a:t>Brittle fracture of the superconducting phase</a:t>
            </a:r>
          </a:p>
        </p:txBody>
      </p:sp>
      <p:cxnSp>
        <p:nvCxnSpPr>
          <p:cNvPr id="24" name="Straight Arrow Connector 23"/>
          <p:cNvCxnSpPr/>
          <p:nvPr/>
        </p:nvCxnSpPr>
        <p:spPr>
          <a:xfrm>
            <a:off x="2577927" y="4707223"/>
            <a:ext cx="1013831" cy="0"/>
          </a:xfrm>
          <a:prstGeom prst="straightConnector1">
            <a:avLst/>
          </a:prstGeom>
          <a:ln w="12700">
            <a:solidFill>
              <a:schemeClr val="tx1"/>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25" name="Content Placeholder 2"/>
          <p:cNvSpPr txBox="1">
            <a:spLocks/>
          </p:cNvSpPr>
          <p:nvPr/>
        </p:nvSpPr>
        <p:spPr>
          <a:xfrm>
            <a:off x="3777575" y="4490838"/>
            <a:ext cx="1766164" cy="156804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US" sz="1400" dirty="0" smtClean="0">
                <a:solidFill>
                  <a:prstClr val="black">
                    <a:lumMod val="95000"/>
                    <a:lumOff val="5000"/>
                  </a:prstClr>
                </a:solidFill>
                <a:latin typeface="LM Mono Prop Light 10" panose="00000500000000000000" pitchFamily="50" charset="0"/>
              </a:rPr>
              <a:t>Reduction of the current-carrying surface</a:t>
            </a:r>
            <a:endParaRPr lang="en-US" sz="1400" dirty="0">
              <a:solidFill>
                <a:prstClr val="black">
                  <a:lumMod val="95000"/>
                  <a:lumOff val="5000"/>
                </a:prstClr>
              </a:solidFill>
              <a:latin typeface="LM Mono Prop Light 10" panose="00000500000000000000" pitchFamily="50" charset="0"/>
            </a:endParaRPr>
          </a:p>
        </p:txBody>
      </p:sp>
      <p:cxnSp>
        <p:nvCxnSpPr>
          <p:cNvPr id="39" name="Straight Arrow Connector 38"/>
          <p:cNvCxnSpPr/>
          <p:nvPr/>
        </p:nvCxnSpPr>
        <p:spPr>
          <a:xfrm>
            <a:off x="5551582" y="4754343"/>
            <a:ext cx="1013831" cy="0"/>
          </a:xfrm>
          <a:prstGeom prst="straightConnector1">
            <a:avLst/>
          </a:prstGeom>
          <a:ln w="12700">
            <a:solidFill>
              <a:schemeClr val="tx1"/>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40" name="Content Placeholder 2"/>
          <p:cNvSpPr txBox="1">
            <a:spLocks/>
          </p:cNvSpPr>
          <p:nvPr/>
        </p:nvSpPr>
        <p:spPr>
          <a:xfrm>
            <a:off x="6770808" y="4418499"/>
            <a:ext cx="1972559" cy="1568048"/>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GB" sz="1400" dirty="0" smtClean="0">
                <a:solidFill>
                  <a:prstClr val="black">
                    <a:lumMod val="95000"/>
                    <a:lumOff val="5000"/>
                  </a:prstClr>
                </a:solidFill>
                <a:latin typeface="LM Mono Prop Light 10" panose="00000500000000000000" pitchFamily="50" charset="0"/>
              </a:rPr>
              <a:t>Reduction in conductor performance / critical current!</a:t>
            </a:r>
            <a:endParaRPr lang="en-US" sz="1400" dirty="0">
              <a:solidFill>
                <a:prstClr val="black">
                  <a:lumMod val="95000"/>
                  <a:lumOff val="5000"/>
                </a:prstClr>
              </a:solidFill>
              <a:latin typeface="LM Mono Prop Light 10" panose="00000500000000000000" pitchFamily="50" charset="0"/>
            </a:endParaRPr>
          </a:p>
        </p:txBody>
      </p:sp>
      <p:sp>
        <p:nvSpPr>
          <p:cNvPr id="3" name="Oval 2"/>
          <p:cNvSpPr/>
          <p:nvPr/>
        </p:nvSpPr>
        <p:spPr>
          <a:xfrm>
            <a:off x="11373976" y="2878778"/>
            <a:ext cx="720000" cy="720000"/>
          </a:xfrm>
          <a:prstGeom prst="ellipse">
            <a:avLst/>
          </a:prstGeom>
          <a:no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B050"/>
                </a:solidFill>
                <a:latin typeface="LM Mono Prop Light 10" panose="00000500000000000000" pitchFamily="50" charset="0"/>
              </a:rPr>
              <a:t>1</a:t>
            </a:r>
            <a:endParaRPr lang="en-GB" b="1" dirty="0">
              <a:solidFill>
                <a:srgbClr val="00B050"/>
              </a:solidFill>
              <a:latin typeface="LM Mono Prop Light 10" panose="00000500000000000000" pitchFamily="50" charset="0"/>
            </a:endParaRPr>
          </a:p>
        </p:txBody>
      </p:sp>
      <p:sp>
        <p:nvSpPr>
          <p:cNvPr id="42" name="Oval 41"/>
          <p:cNvSpPr/>
          <p:nvPr/>
        </p:nvSpPr>
        <p:spPr>
          <a:xfrm>
            <a:off x="11373976" y="5266547"/>
            <a:ext cx="720000" cy="720000"/>
          </a:xfrm>
          <a:prstGeom prst="ellipse">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C00000"/>
                </a:solidFill>
                <a:latin typeface="LM Mono Prop Light 10" panose="00000500000000000000" pitchFamily="50" charset="0"/>
              </a:rPr>
              <a:t>2</a:t>
            </a:r>
            <a:endParaRPr lang="en-GB" b="1" dirty="0">
              <a:solidFill>
                <a:srgbClr val="C00000"/>
              </a:solidFill>
              <a:latin typeface="LM Mono Prop Light 10" panose="00000500000000000000" pitchFamily="50" charset="0"/>
            </a:endParaRPr>
          </a:p>
        </p:txBody>
      </p:sp>
      <p:pic>
        <p:nvPicPr>
          <p:cNvPr id="4" name="Picture 3"/>
          <p:cNvPicPr>
            <a:picLocks noChangeAspect="1"/>
          </p:cNvPicPr>
          <p:nvPr/>
        </p:nvPicPr>
        <p:blipFill>
          <a:blip r:embed="rId4"/>
          <a:stretch>
            <a:fillRect/>
          </a:stretch>
        </p:blipFill>
        <p:spPr>
          <a:xfrm>
            <a:off x="9321688" y="3975366"/>
            <a:ext cx="1707066" cy="1278639"/>
          </a:xfrm>
          <a:prstGeom prst="rect">
            <a:avLst/>
          </a:prstGeom>
        </p:spPr>
      </p:pic>
      <p:sp>
        <p:nvSpPr>
          <p:cNvPr id="43" name="Rectangle 42"/>
          <p:cNvSpPr/>
          <p:nvPr/>
        </p:nvSpPr>
        <p:spPr>
          <a:xfrm>
            <a:off x="9265477" y="5310197"/>
            <a:ext cx="1819488"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A. Moros et al., IEE TAS 2023</a:t>
            </a:r>
            <a:endParaRPr lang="en-US" sz="900" dirty="0">
              <a:solidFill>
                <a:prstClr val="black">
                  <a:lumMod val="95000"/>
                  <a:lumOff val="5000"/>
                </a:prstClr>
              </a:solidFill>
              <a:latin typeface="LM Mono Prop Light 10" panose="00000500000000000000" pitchFamily="50" charset="0"/>
            </a:endParaRPr>
          </a:p>
        </p:txBody>
      </p:sp>
      <p:sp>
        <p:nvSpPr>
          <p:cNvPr id="27" name="Rectangle 26"/>
          <p:cNvSpPr/>
          <p:nvPr/>
        </p:nvSpPr>
        <p:spPr>
          <a:xfrm>
            <a:off x="8264059" y="6348454"/>
            <a:ext cx="3847527" cy="430887"/>
          </a:xfrm>
          <a:prstGeom prst="rect">
            <a:avLst/>
          </a:prstGeom>
        </p:spPr>
        <p:txBody>
          <a:bodyPr wrap="none">
            <a:spAutoFit/>
          </a:bodyPr>
          <a:lstStyle/>
          <a:p>
            <a:pPr algn="ctr"/>
            <a:r>
              <a:rPr lang="en-US" sz="1100" dirty="0">
                <a:solidFill>
                  <a:schemeClr val="bg1"/>
                </a:solidFill>
                <a:latin typeface="LM Mono Prop Light 10" panose="00000500000000000000" pitchFamily="50" charset="0"/>
              </a:rPr>
              <a:t>T</a:t>
            </a:r>
            <a:r>
              <a:rPr lang="en-US" sz="1100" dirty="0" smtClean="0">
                <a:solidFill>
                  <a:schemeClr val="bg1"/>
                </a:solidFill>
                <a:latin typeface="LM Mono Prop Light 10" panose="00000500000000000000" pitchFamily="50" charset="0"/>
              </a:rPr>
              <a:t>. Bagni: Electro-mechanical limits of RRP Nb</a:t>
            </a:r>
            <a:r>
              <a:rPr lang="en-US" sz="1100" baseline="-25000" dirty="0" smtClean="0">
                <a:solidFill>
                  <a:schemeClr val="bg1"/>
                </a:solidFill>
                <a:latin typeface="LM Mono Prop Light 10" panose="00000500000000000000" pitchFamily="50" charset="0"/>
              </a:rPr>
              <a:t>3</a:t>
            </a:r>
            <a:r>
              <a:rPr lang="en-US" sz="1100" dirty="0" smtClean="0">
                <a:solidFill>
                  <a:schemeClr val="bg1"/>
                </a:solidFill>
                <a:latin typeface="LM Mono Prop Light 10" panose="00000500000000000000" pitchFamily="50" charset="0"/>
              </a:rPr>
              <a:t>Sn wires</a:t>
            </a:r>
          </a:p>
          <a:p>
            <a:pPr algn="ctr"/>
            <a:r>
              <a:rPr lang="en-GB" sz="1100" dirty="0">
                <a:solidFill>
                  <a:schemeClr val="bg1"/>
                </a:solidFill>
                <a:latin typeface="LM Mono Prop Light 10" panose="00000500000000000000" pitchFamily="50" charset="0"/>
              </a:rPr>
              <a:t>https://indico.cern.ch/event/1218494/</a:t>
            </a:r>
          </a:p>
        </p:txBody>
      </p:sp>
    </p:spTree>
    <p:extLst>
      <p:ext uri="{BB962C8B-B14F-4D97-AF65-F5344CB8AC3E}">
        <p14:creationId xmlns:p14="http://schemas.microsoft.com/office/powerpoint/2010/main" val="59463265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idx="1"/>
          </p:nvPr>
        </p:nvSpPr>
        <p:spPr>
          <a:prstGeom prst="rect">
            <a:avLst/>
          </a:prstGeom>
        </p:spPr>
        <p:txBody>
          <a:bodyPr vert="horz" lIns="25718" tIns="0" rIns="25718" bIns="0" anchor="t" anchorCtr="0">
            <a:normAutofit fontScale="92500"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i="1" dirty="0" smtClean="0">
                <a:solidFill>
                  <a:prstClr val="black">
                    <a:lumMod val="95000"/>
                    <a:lumOff val="5000"/>
                  </a:prstClr>
                </a:solidFill>
                <a:latin typeface="LM Mono Prop Light 10" panose="00000500000000000000" pitchFamily="50" charset="0"/>
              </a:rPr>
              <a:t>[1] </a:t>
            </a:r>
            <a:r>
              <a:rPr lang="en-US" sz="1400" dirty="0">
                <a:solidFill>
                  <a:prstClr val="black">
                    <a:lumMod val="95000"/>
                    <a:lumOff val="5000"/>
                  </a:prstClr>
                </a:solidFill>
                <a:latin typeface="LM Mono Prop Light 10" panose="00000500000000000000" pitchFamily="50" charset="0"/>
              </a:rPr>
              <a:t>J. W. </a:t>
            </a:r>
            <a:r>
              <a:rPr lang="en-US" sz="1400" dirty="0" err="1">
                <a:solidFill>
                  <a:prstClr val="black">
                    <a:lumMod val="95000"/>
                    <a:lumOff val="5000"/>
                  </a:prstClr>
                </a:solidFill>
                <a:latin typeface="LM Mono Prop Light 10" panose="00000500000000000000" pitchFamily="50" charset="0"/>
              </a:rPr>
              <a:t>Ekin</a:t>
            </a:r>
            <a:r>
              <a:rPr lang="en-US" sz="1400" dirty="0">
                <a:solidFill>
                  <a:prstClr val="black">
                    <a:lumMod val="95000"/>
                    <a:lumOff val="5000"/>
                  </a:prstClr>
                </a:solidFill>
                <a:latin typeface="LM Mono Prop Light 10" panose="00000500000000000000" pitchFamily="50" charset="0"/>
              </a:rPr>
              <a:t>, “Effect of transverse compressive stress on the critical current and upper critical field of Nb3Sn,” J. Appl. Phys., vol. 62, no. 12, pp. 4829–4834, 1987.</a:t>
            </a:r>
            <a:endParaRPr lang="en-US" sz="1400" i="1" dirty="0">
              <a:solidFill>
                <a:prstClr val="black">
                  <a:lumMod val="95000"/>
                  <a:lumOff val="5000"/>
                </a:prstClr>
              </a:solidFill>
              <a:latin typeface="LM Mono Prop Light 10" panose="00000500000000000000" pitchFamily="50" charset="0"/>
            </a:endParaRPr>
          </a:p>
          <a:p>
            <a:pPr algn="just" defTabSz="257169">
              <a:buClrTx/>
              <a:buSzTx/>
            </a:pPr>
            <a:r>
              <a:rPr lang="en-US" sz="1400" i="1" dirty="0" smtClean="0">
                <a:solidFill>
                  <a:prstClr val="black">
                    <a:lumMod val="95000"/>
                    <a:lumOff val="5000"/>
                  </a:prstClr>
                </a:solidFill>
                <a:latin typeface="LM Mono Prop Light 10" panose="00000500000000000000" pitchFamily="50" charset="0"/>
              </a:rPr>
              <a:t>[</a:t>
            </a:r>
            <a:r>
              <a:rPr lang="en-US" sz="1400" i="1" dirty="0">
                <a:solidFill>
                  <a:prstClr val="black">
                    <a:lumMod val="95000"/>
                    <a:lumOff val="5000"/>
                  </a:prstClr>
                </a:solidFill>
                <a:latin typeface="LM Mono Prop Light 10" panose="00000500000000000000" pitchFamily="50" charset="0"/>
              </a:rPr>
              <a:t>2</a:t>
            </a:r>
            <a:r>
              <a:rPr lang="en-US" sz="1400" i="1" dirty="0" smtClean="0">
                <a:solidFill>
                  <a:prstClr val="black">
                    <a:lumMod val="95000"/>
                    <a:lumOff val="5000"/>
                  </a:prstClr>
                </a:solidFill>
                <a:latin typeface="LM Mono Prop Light 10" panose="00000500000000000000" pitchFamily="50" charset="0"/>
              </a:rPr>
              <a:t>] </a:t>
            </a:r>
            <a:r>
              <a:rPr lang="en-US" sz="1400" i="1" dirty="0">
                <a:solidFill>
                  <a:prstClr val="black">
                    <a:lumMod val="95000"/>
                    <a:lumOff val="5000"/>
                  </a:prstClr>
                </a:solidFill>
                <a:latin typeface="LM Mono Prop Light 10" panose="00000500000000000000" pitchFamily="50" charset="0"/>
              </a:rPr>
              <a:t>J. W. </a:t>
            </a:r>
            <a:r>
              <a:rPr lang="en-US" sz="1400" i="1" dirty="0" err="1">
                <a:solidFill>
                  <a:prstClr val="black">
                    <a:lumMod val="95000"/>
                    <a:lumOff val="5000"/>
                  </a:prstClr>
                </a:solidFill>
                <a:latin typeface="LM Mono Prop Light 10" panose="00000500000000000000" pitchFamily="50" charset="0"/>
              </a:rPr>
              <a:t>Ekin</a:t>
            </a:r>
            <a:r>
              <a:rPr lang="en-US" sz="1400" i="1" dirty="0">
                <a:solidFill>
                  <a:prstClr val="black">
                    <a:lumMod val="95000"/>
                    <a:lumOff val="5000"/>
                  </a:prstClr>
                </a:solidFill>
                <a:latin typeface="LM Mono Prop Light 10" panose="00000500000000000000" pitchFamily="50" charset="0"/>
              </a:rPr>
              <a:t>, Experimental Techniques for Low-Temperature </a:t>
            </a:r>
            <a:r>
              <a:rPr lang="en-US" sz="1400" i="1" dirty="0" smtClean="0">
                <a:solidFill>
                  <a:prstClr val="black">
                    <a:lumMod val="95000"/>
                    <a:lumOff val="5000"/>
                  </a:prstClr>
                </a:solidFill>
                <a:latin typeface="LM Mono Prop Light 10" panose="00000500000000000000" pitchFamily="50" charset="0"/>
              </a:rPr>
              <a:t>Measurements: Cryostat </a:t>
            </a:r>
            <a:r>
              <a:rPr lang="en-US" sz="1400" i="1" dirty="0">
                <a:solidFill>
                  <a:prstClr val="black">
                    <a:lumMod val="95000"/>
                    <a:lumOff val="5000"/>
                  </a:prstClr>
                </a:solidFill>
                <a:latin typeface="LM Mono Prop Light 10" panose="00000500000000000000" pitchFamily="50" charset="0"/>
              </a:rPr>
              <a:t>Design, Material Properties, and Superconductor </a:t>
            </a:r>
            <a:r>
              <a:rPr lang="en-US" sz="1400" i="1" dirty="0" err="1">
                <a:solidFill>
                  <a:prstClr val="black">
                    <a:lumMod val="95000"/>
                    <a:lumOff val="5000"/>
                  </a:prstClr>
                </a:solidFill>
                <a:latin typeface="LM Mono Prop Light 10" panose="00000500000000000000" pitchFamily="50" charset="0"/>
              </a:rPr>
              <a:t>Criticalcurrent</a:t>
            </a:r>
            <a:r>
              <a:rPr lang="en-US" sz="1400" i="1" dirty="0">
                <a:solidFill>
                  <a:prstClr val="black">
                    <a:lumMod val="95000"/>
                    <a:lumOff val="5000"/>
                  </a:prstClr>
                </a:solidFill>
                <a:latin typeface="LM Mono Prop Light 10" panose="00000500000000000000" pitchFamily="50" charset="0"/>
              </a:rPr>
              <a:t> </a:t>
            </a:r>
            <a:r>
              <a:rPr lang="en-US" sz="1400" i="1" dirty="0" smtClean="0">
                <a:solidFill>
                  <a:prstClr val="black">
                    <a:lumMod val="95000"/>
                    <a:lumOff val="5000"/>
                  </a:prstClr>
                </a:solidFill>
                <a:latin typeface="LM Mono Prop Light 10" panose="00000500000000000000" pitchFamily="50" charset="0"/>
              </a:rPr>
              <a:t>Test- </a:t>
            </a:r>
            <a:r>
              <a:rPr lang="en-US" sz="1400" i="1" dirty="0" err="1" smtClean="0">
                <a:solidFill>
                  <a:prstClr val="black">
                    <a:lumMod val="95000"/>
                    <a:lumOff val="5000"/>
                  </a:prstClr>
                </a:solidFill>
                <a:latin typeface="LM Mono Prop Light 10" panose="00000500000000000000" pitchFamily="50" charset="0"/>
              </a:rPr>
              <a:t>ing</a:t>
            </a:r>
            <a:r>
              <a:rPr lang="en-US" sz="1400" i="1" dirty="0">
                <a:solidFill>
                  <a:prstClr val="black">
                    <a:lumMod val="95000"/>
                    <a:lumOff val="5000"/>
                  </a:prstClr>
                </a:solidFill>
                <a:latin typeface="LM Mono Prop Light 10" panose="00000500000000000000" pitchFamily="50" charset="0"/>
              </a:rPr>
              <a:t>. New York: Oxford University Press, 2006</a:t>
            </a:r>
            <a:r>
              <a:rPr lang="en-US" sz="1400" i="1" dirty="0" smtClean="0">
                <a:solidFill>
                  <a:prstClr val="black">
                    <a:lumMod val="95000"/>
                    <a:lumOff val="5000"/>
                  </a:prstClr>
                </a:solidFill>
                <a:latin typeface="LM Mono Prop Light 10" panose="00000500000000000000" pitchFamily="50" charset="0"/>
              </a:rPr>
              <a:t>.</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[3] B</a:t>
            </a:r>
            <a:r>
              <a:rPr lang="en-US" sz="1400" dirty="0">
                <a:solidFill>
                  <a:prstClr val="black">
                    <a:lumMod val="95000"/>
                    <a:lumOff val="5000"/>
                  </a:prstClr>
                </a:solidFill>
                <a:latin typeface="LM Mono Prop Light 10" panose="00000500000000000000" pitchFamily="50" charset="0"/>
              </a:rPr>
              <a:t>. </a:t>
            </a:r>
            <a:r>
              <a:rPr lang="en-US" sz="1400" dirty="0" err="1">
                <a:solidFill>
                  <a:prstClr val="black">
                    <a:lumMod val="95000"/>
                    <a:lumOff val="5000"/>
                  </a:prstClr>
                </a:solidFill>
                <a:latin typeface="LM Mono Prop Light 10" panose="00000500000000000000" pitchFamily="50" charset="0"/>
              </a:rPr>
              <a:t>Seeber</a:t>
            </a:r>
            <a:r>
              <a:rPr lang="en-US" sz="1400" dirty="0">
                <a:solidFill>
                  <a:prstClr val="black">
                    <a:lumMod val="95000"/>
                    <a:lumOff val="5000"/>
                  </a:prstClr>
                </a:solidFill>
                <a:latin typeface="LM Mono Prop Light 10" panose="00000500000000000000" pitchFamily="50" charset="0"/>
              </a:rPr>
              <a:t>, A. Ferreira, V. </a:t>
            </a:r>
            <a:r>
              <a:rPr lang="en-US" sz="1400" dirty="0" err="1">
                <a:solidFill>
                  <a:prstClr val="black">
                    <a:lumMod val="95000"/>
                    <a:lumOff val="5000"/>
                  </a:prstClr>
                </a:solidFill>
                <a:latin typeface="LM Mono Prop Light 10" panose="00000500000000000000" pitchFamily="50" charset="0"/>
              </a:rPr>
              <a:t>Abächerli</a:t>
            </a:r>
            <a:r>
              <a:rPr lang="en-US" sz="1400" dirty="0">
                <a:solidFill>
                  <a:prstClr val="black">
                    <a:lumMod val="95000"/>
                    <a:lumOff val="5000"/>
                  </a:prstClr>
                </a:solidFill>
                <a:latin typeface="LM Mono Prop Light 10" panose="00000500000000000000" pitchFamily="50" charset="0"/>
              </a:rPr>
              <a:t>, T. </a:t>
            </a:r>
            <a:r>
              <a:rPr lang="en-US" sz="1400" dirty="0" err="1">
                <a:solidFill>
                  <a:prstClr val="black">
                    <a:lumMod val="95000"/>
                    <a:lumOff val="5000"/>
                  </a:prstClr>
                </a:solidFill>
                <a:latin typeface="LM Mono Prop Light 10" panose="00000500000000000000" pitchFamily="50" charset="0"/>
              </a:rPr>
              <a:t>Boutboul</a:t>
            </a:r>
            <a:r>
              <a:rPr lang="en-US" sz="1400" dirty="0">
                <a:solidFill>
                  <a:prstClr val="black">
                    <a:lumMod val="95000"/>
                    <a:lumOff val="5000"/>
                  </a:prstClr>
                </a:solidFill>
                <a:latin typeface="LM Mono Prop Light 10" panose="00000500000000000000" pitchFamily="50" charset="0"/>
              </a:rPr>
              <a:t>, L. </a:t>
            </a:r>
            <a:r>
              <a:rPr lang="en-US" sz="1400" dirty="0" err="1">
                <a:solidFill>
                  <a:prstClr val="black">
                    <a:lumMod val="95000"/>
                    <a:lumOff val="5000"/>
                  </a:prstClr>
                </a:solidFill>
                <a:latin typeface="LM Mono Prop Light 10" panose="00000500000000000000" pitchFamily="50" charset="0"/>
              </a:rPr>
              <a:t>Oberli</a:t>
            </a:r>
            <a:r>
              <a:rPr lang="en-US" sz="1400" dirty="0">
                <a:solidFill>
                  <a:prstClr val="black">
                    <a:lumMod val="95000"/>
                    <a:lumOff val="5000"/>
                  </a:prstClr>
                </a:solidFill>
                <a:latin typeface="LM Mono Prop Light 10" panose="00000500000000000000" pitchFamily="50" charset="0"/>
              </a:rPr>
              <a:t>, and R. </a:t>
            </a:r>
            <a:r>
              <a:rPr lang="en-US" sz="1400" dirty="0" err="1">
                <a:solidFill>
                  <a:prstClr val="black">
                    <a:lumMod val="95000"/>
                    <a:lumOff val="5000"/>
                  </a:prstClr>
                </a:solidFill>
                <a:latin typeface="LM Mono Prop Light 10" panose="00000500000000000000" pitchFamily="50" charset="0"/>
              </a:rPr>
              <a:t>Flükiger</a:t>
            </a:r>
            <a:r>
              <a:rPr lang="en-US" sz="1400" dirty="0">
                <a:solidFill>
                  <a:prstClr val="black">
                    <a:lumMod val="95000"/>
                    <a:lumOff val="5000"/>
                  </a:prstClr>
                </a:solidFill>
                <a:latin typeface="LM Mono Prop Light 10" panose="00000500000000000000" pitchFamily="50" charset="0"/>
              </a:rPr>
              <a:t>, “Transport properties up to 1000 A of Nb3Sn wires under transverse compressive stress,” IEEE Trans. Appl. </a:t>
            </a:r>
            <a:r>
              <a:rPr lang="en-US" sz="1400" dirty="0" err="1">
                <a:solidFill>
                  <a:prstClr val="black">
                    <a:lumMod val="95000"/>
                    <a:lumOff val="5000"/>
                  </a:prstClr>
                </a:solidFill>
                <a:latin typeface="LM Mono Prop Light 10" panose="00000500000000000000" pitchFamily="50" charset="0"/>
              </a:rPr>
              <a:t>Supercond</a:t>
            </a:r>
            <a:r>
              <a:rPr lang="en-US" sz="1400" dirty="0">
                <a:solidFill>
                  <a:prstClr val="black">
                    <a:lumMod val="95000"/>
                    <a:lumOff val="5000"/>
                  </a:prstClr>
                </a:solidFill>
                <a:latin typeface="LM Mono Prop Light 10" panose="00000500000000000000" pitchFamily="50" charset="0"/>
              </a:rPr>
              <a:t>., vol. 17, no. 2, pp. 2643–2646, Jun. 2007.</a:t>
            </a:r>
            <a:endParaRPr lang="en-US" sz="1400" i="1" dirty="0" smtClean="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[4] </a:t>
            </a:r>
            <a:r>
              <a:rPr lang="en-US" sz="1400" dirty="0">
                <a:solidFill>
                  <a:prstClr val="black">
                    <a:lumMod val="95000"/>
                    <a:lumOff val="5000"/>
                  </a:prstClr>
                </a:solidFill>
                <a:latin typeface="LM Mono Prop Light 10" panose="00000500000000000000" pitchFamily="50" charset="0"/>
              </a:rPr>
              <a:t>G. </a:t>
            </a:r>
            <a:r>
              <a:rPr lang="en-US" sz="1400" dirty="0" err="1">
                <a:solidFill>
                  <a:prstClr val="black">
                    <a:lumMod val="95000"/>
                    <a:lumOff val="5000"/>
                  </a:prstClr>
                </a:solidFill>
                <a:latin typeface="LM Mono Prop Light 10" panose="00000500000000000000" pitchFamily="50" charset="0"/>
              </a:rPr>
              <a:t>Mondonico</a:t>
            </a:r>
            <a:r>
              <a:rPr lang="en-US" sz="1400" dirty="0">
                <a:solidFill>
                  <a:prstClr val="black">
                    <a:lumMod val="95000"/>
                    <a:lumOff val="5000"/>
                  </a:prstClr>
                </a:solidFill>
                <a:latin typeface="LM Mono Prop Light 10" panose="00000500000000000000" pitchFamily="50" charset="0"/>
              </a:rPr>
              <a:t>, "Analysis of electromechanical properties of A15 type superconducting wires submitted to high mechanical loads," PhD. Thesis (2013</a:t>
            </a:r>
            <a:r>
              <a:rPr lang="en-US" sz="1400" dirty="0" smtClean="0">
                <a:solidFill>
                  <a:prstClr val="black">
                    <a:lumMod val="95000"/>
                    <a:lumOff val="5000"/>
                  </a:prstClr>
                </a:solidFill>
                <a:latin typeface="LM Mono Prop Light 10" panose="00000500000000000000" pitchFamily="50" charset="0"/>
              </a:rPr>
              <a:t>).</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[5] C. </a:t>
            </a:r>
            <a:r>
              <a:rPr lang="en-US" sz="1400" dirty="0" err="1" smtClean="0">
                <a:solidFill>
                  <a:prstClr val="black">
                    <a:lumMod val="95000"/>
                    <a:lumOff val="5000"/>
                  </a:prstClr>
                </a:solidFill>
                <a:latin typeface="LM Mono Prop Light 10" panose="00000500000000000000" pitchFamily="50" charset="0"/>
              </a:rPr>
              <a:t>Calzolaio</a:t>
            </a:r>
            <a:r>
              <a:rPr lang="en-US" sz="1400" dirty="0" smtClean="0">
                <a:solidFill>
                  <a:prstClr val="black">
                    <a:lumMod val="95000"/>
                    <a:lumOff val="5000"/>
                  </a:prstClr>
                </a:solidFill>
                <a:latin typeface="LM Mono Prop Light 10" panose="00000500000000000000" pitchFamily="50" charset="0"/>
              </a:rPr>
              <a:t> et al., “Electro-mechanical properties of PIT Nb3Sn wires under transverse stress: Experimental results and FEM analysis,” </a:t>
            </a:r>
            <a:r>
              <a:rPr lang="en-US" sz="1400" dirty="0" err="1" smtClean="0">
                <a:solidFill>
                  <a:prstClr val="black">
                    <a:lumMod val="95000"/>
                    <a:lumOff val="5000"/>
                  </a:prstClr>
                </a:solidFill>
                <a:latin typeface="LM Mono Prop Light 10" panose="00000500000000000000" pitchFamily="50" charset="0"/>
              </a:rPr>
              <a:t>Supercond</a:t>
            </a:r>
            <a:r>
              <a:rPr lang="en-US" sz="1400" dirty="0" smtClean="0">
                <a:solidFill>
                  <a:prstClr val="black">
                    <a:lumMod val="95000"/>
                    <a:lumOff val="5000"/>
                  </a:prstClr>
                </a:solidFill>
                <a:latin typeface="LM Mono Prop Light 10" panose="00000500000000000000" pitchFamily="50" charset="0"/>
              </a:rPr>
              <a:t>. Sci. Tech nol., vol. 28, no. 5, pp. 1–11, 2015.</a:t>
            </a:r>
            <a:endParaRPr lang="en-US" sz="1400" dirty="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[6] </a:t>
            </a:r>
            <a:r>
              <a:rPr lang="en-US" sz="1400" dirty="0">
                <a:solidFill>
                  <a:prstClr val="black">
                    <a:lumMod val="95000"/>
                    <a:lumOff val="5000"/>
                  </a:prstClr>
                </a:solidFill>
                <a:latin typeface="LM Mono Prop Light 10" panose="00000500000000000000" pitchFamily="50" charset="0"/>
              </a:rPr>
              <a:t>L. Gamperle, et al., “Determination of the electromechanical limits under transverse stress of high-performance Nb3Sn Rutherford cables from a single-wire experiment,” Phys. Rev. Research 2, 013211 – Published 26 February (2020).</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[7] </a:t>
            </a:r>
            <a:r>
              <a:rPr lang="en-GB" sz="1400" dirty="0">
                <a:solidFill>
                  <a:prstClr val="black">
                    <a:lumMod val="95000"/>
                    <a:lumOff val="5000"/>
                  </a:prstClr>
                </a:solidFill>
                <a:latin typeface="LM Mono Prop Light 10" panose="00000500000000000000" pitchFamily="50" charset="0"/>
              </a:rPr>
              <a:t>J. Ferradas Troitino et al, "Effects of the initial axial strain state on the response to transverse stress of high-performance RRP Nb3Sn wires," </a:t>
            </a:r>
            <a:r>
              <a:rPr lang="en-GB" sz="1400" dirty="0" err="1">
                <a:solidFill>
                  <a:prstClr val="black">
                    <a:lumMod val="95000"/>
                    <a:lumOff val="5000"/>
                  </a:prstClr>
                </a:solidFill>
                <a:latin typeface="LM Mono Prop Light 10" panose="00000500000000000000" pitchFamily="50" charset="0"/>
              </a:rPr>
              <a:t>Supercond</a:t>
            </a:r>
            <a:r>
              <a:rPr lang="en-GB" sz="1400" dirty="0">
                <a:solidFill>
                  <a:prstClr val="black">
                    <a:lumMod val="95000"/>
                    <a:lumOff val="5000"/>
                  </a:prstClr>
                </a:solidFill>
                <a:latin typeface="LM Mono Prop Light 10" panose="00000500000000000000" pitchFamily="50" charset="0"/>
              </a:rPr>
              <a:t>. Sci. Technol., vol. 34, p. 035008, 2021. </a:t>
            </a:r>
            <a:endParaRPr lang="en-US" sz="1400" dirty="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[8] </a:t>
            </a:r>
            <a:r>
              <a:rPr lang="en-GB" sz="1400" dirty="0">
                <a:solidFill>
                  <a:prstClr val="black">
                    <a:lumMod val="95000"/>
                    <a:lumOff val="5000"/>
                  </a:prstClr>
                </a:solidFill>
                <a:latin typeface="LM Mono Prop Light 10" panose="00000500000000000000" pitchFamily="50" charset="0"/>
              </a:rPr>
              <a:t>T. Bagni et al., "Machine learning applied to X-ray tomography as a new tool to </a:t>
            </a:r>
            <a:r>
              <a:rPr lang="en-GB" sz="1400" dirty="0" err="1">
                <a:solidFill>
                  <a:prstClr val="black">
                    <a:lumMod val="95000"/>
                    <a:lumOff val="5000"/>
                  </a:prstClr>
                </a:solidFill>
                <a:latin typeface="LM Mono Prop Light 10" panose="00000500000000000000" pitchFamily="50" charset="0"/>
              </a:rPr>
              <a:t>analyze</a:t>
            </a:r>
            <a:r>
              <a:rPr lang="en-GB" sz="1400" dirty="0">
                <a:solidFill>
                  <a:prstClr val="black">
                    <a:lumMod val="95000"/>
                    <a:lumOff val="5000"/>
                  </a:prstClr>
                </a:solidFill>
                <a:latin typeface="LM Mono Prop Light 10" panose="00000500000000000000" pitchFamily="50" charset="0"/>
              </a:rPr>
              <a:t> the voids in RRP Nb3Sn wires," Scientific </a:t>
            </a:r>
            <a:r>
              <a:rPr lang="en-GB" sz="1400" dirty="0" smtClean="0">
                <a:solidFill>
                  <a:prstClr val="black">
                    <a:lumMod val="95000"/>
                    <a:lumOff val="5000"/>
                  </a:prstClr>
                </a:solidFill>
                <a:latin typeface="LM Mono Prop Light 10" panose="00000500000000000000" pitchFamily="50" charset="0"/>
              </a:rPr>
              <a:t>Reports, </a:t>
            </a:r>
            <a:r>
              <a:rPr lang="en-GB" sz="1400" dirty="0">
                <a:solidFill>
                  <a:prstClr val="black">
                    <a:lumMod val="95000"/>
                    <a:lumOff val="5000"/>
                  </a:prstClr>
                </a:solidFill>
                <a:latin typeface="LM Mono Prop Light 10" panose="00000500000000000000" pitchFamily="50" charset="0"/>
              </a:rPr>
              <a:t>vol. 11, p. 7767, 2021. </a:t>
            </a:r>
          </a:p>
          <a:p>
            <a:pPr algn="just" defTabSz="257169">
              <a:buClrTx/>
              <a:buSzTx/>
            </a:pPr>
            <a:r>
              <a:rPr lang="en-GB" sz="1400" dirty="0" smtClean="0">
                <a:solidFill>
                  <a:prstClr val="black">
                    <a:lumMod val="95000"/>
                    <a:lumOff val="5000"/>
                  </a:prstClr>
                </a:solidFill>
                <a:latin typeface="LM Mono Prop Light 10" panose="00000500000000000000" pitchFamily="50" charset="0"/>
              </a:rPr>
              <a:t>[9] </a:t>
            </a:r>
            <a:r>
              <a:rPr lang="en-GB" sz="1400" dirty="0">
                <a:solidFill>
                  <a:prstClr val="black">
                    <a:lumMod val="95000"/>
                    <a:lumOff val="5000"/>
                  </a:prstClr>
                </a:solidFill>
                <a:latin typeface="LM Mono Prop Light 10" panose="00000500000000000000" pitchFamily="50" charset="0"/>
              </a:rPr>
              <a:t>T. Bagni et al., "Formation and propagation of cracks in RRP Nb3Sn wires studied by deep learning applied to x-ray tomography," </a:t>
            </a:r>
            <a:r>
              <a:rPr lang="en-GB" sz="1400" dirty="0" err="1">
                <a:solidFill>
                  <a:prstClr val="black">
                    <a:lumMod val="95000"/>
                    <a:lumOff val="5000"/>
                  </a:prstClr>
                </a:solidFill>
                <a:latin typeface="LM Mono Prop Light 10" panose="00000500000000000000" pitchFamily="50" charset="0"/>
              </a:rPr>
              <a:t>Supercond</a:t>
            </a:r>
            <a:r>
              <a:rPr lang="en-GB" sz="1400" dirty="0">
                <a:solidFill>
                  <a:prstClr val="black">
                    <a:lumMod val="95000"/>
                    <a:lumOff val="5000"/>
                  </a:prstClr>
                </a:solidFill>
                <a:latin typeface="LM Mono Prop Light 10" panose="00000500000000000000" pitchFamily="50" charset="0"/>
              </a:rPr>
              <a:t>. Sci. Technol. , vol. 35, p. 104003, 2022.</a:t>
            </a:r>
            <a:endParaRPr lang="en-US" sz="1400" dirty="0">
              <a:solidFill>
                <a:prstClr val="black">
                  <a:lumMod val="95000"/>
                  <a:lumOff val="5000"/>
                </a:prstClr>
              </a:solidFill>
              <a:latin typeface="LM Mono Prop Light 10" panose="00000500000000000000" pitchFamily="50" charset="0"/>
            </a:endParaRPr>
          </a:p>
          <a:p>
            <a:pPr algn="just" defTabSz="257169">
              <a:buClrTx/>
              <a:buSzTx/>
            </a:pPr>
            <a:r>
              <a:rPr lang="en-GB" sz="1400" dirty="0" smtClean="0">
                <a:solidFill>
                  <a:prstClr val="black">
                    <a:lumMod val="95000"/>
                    <a:lumOff val="5000"/>
                  </a:prstClr>
                </a:solidFill>
                <a:latin typeface="LM Mono Prop Light 10" panose="00000500000000000000" pitchFamily="50" charset="0"/>
              </a:rPr>
              <a:t>[10] </a:t>
            </a:r>
            <a:r>
              <a:rPr lang="en-GB" sz="1400" dirty="0">
                <a:solidFill>
                  <a:prstClr val="black">
                    <a:lumMod val="95000"/>
                    <a:lumOff val="5000"/>
                  </a:prstClr>
                </a:solidFill>
                <a:latin typeface="LM Mono Prop Light 10" panose="00000500000000000000" pitchFamily="50" charset="0"/>
              </a:rPr>
              <a:t>T. Bagni et al., "Tomography analysis tool: an application for image analysis based on unsupervised machine learning," IOP </a:t>
            </a:r>
            <a:r>
              <a:rPr lang="en-GB" sz="1400" dirty="0" err="1">
                <a:solidFill>
                  <a:prstClr val="black">
                    <a:lumMod val="95000"/>
                    <a:lumOff val="5000"/>
                  </a:prstClr>
                </a:solidFill>
                <a:latin typeface="LM Mono Prop Light 10" panose="00000500000000000000" pitchFamily="50" charset="0"/>
              </a:rPr>
              <a:t>SciNotes</a:t>
            </a:r>
            <a:r>
              <a:rPr lang="en-GB" sz="1400" dirty="0">
                <a:solidFill>
                  <a:prstClr val="black">
                    <a:lumMod val="95000"/>
                    <a:lumOff val="5000"/>
                  </a:prstClr>
                </a:solidFill>
                <a:latin typeface="LM Mono Prop Light 10" panose="00000500000000000000" pitchFamily="50" charset="0"/>
              </a:rPr>
              <a:t>, vol. 3, p. 015201, 2022. </a:t>
            </a:r>
            <a:endParaRPr lang="en-US" sz="1400" dirty="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[11] </a:t>
            </a:r>
            <a:r>
              <a:rPr lang="en-US" sz="1400" dirty="0">
                <a:solidFill>
                  <a:prstClr val="black">
                    <a:lumMod val="95000"/>
                    <a:lumOff val="5000"/>
                  </a:prstClr>
                </a:solidFill>
                <a:latin typeface="LM Mono Prop Light 10" panose="00000500000000000000" pitchFamily="50" charset="0"/>
              </a:rPr>
              <a:t>C. Senatore et al., “</a:t>
            </a:r>
            <a:r>
              <a:rPr lang="en-GB" sz="1400" dirty="0">
                <a:solidFill>
                  <a:prstClr val="black">
                    <a:lumMod val="95000"/>
                    <a:lumOff val="5000"/>
                  </a:prstClr>
                </a:solidFill>
                <a:latin typeface="LM Mono Prop Light 10" panose="00000500000000000000" pitchFamily="50" charset="0"/>
              </a:rPr>
              <a:t>Degradation of </a:t>
            </a:r>
            <a:r>
              <a:rPr lang="en-GB" sz="1400" dirty="0" err="1">
                <a:solidFill>
                  <a:prstClr val="black">
                    <a:lumMod val="95000"/>
                    <a:lumOff val="5000"/>
                  </a:prstClr>
                </a:solidFill>
                <a:latin typeface="LM Mono Prop Light 10" panose="00000500000000000000" pitchFamily="50" charset="0"/>
              </a:rPr>
              <a:t>Ic</a:t>
            </a:r>
            <a:r>
              <a:rPr lang="en-GB" sz="1400" dirty="0">
                <a:solidFill>
                  <a:prstClr val="black">
                    <a:lumMod val="95000"/>
                    <a:lumOff val="5000"/>
                  </a:prstClr>
                </a:solidFill>
                <a:latin typeface="LM Mono Prop Light 10" panose="00000500000000000000" pitchFamily="50" charset="0"/>
              </a:rPr>
              <a:t> due to residual stress in high performance Nb3Sn wires submitted to compressive transverse force”, </a:t>
            </a:r>
            <a:r>
              <a:rPr lang="en-GB" sz="1400" dirty="0" err="1">
                <a:solidFill>
                  <a:prstClr val="black">
                    <a:lumMod val="95000"/>
                    <a:lumOff val="5000"/>
                  </a:prstClr>
                </a:solidFill>
                <a:latin typeface="LM Mono Prop Light 10" panose="00000500000000000000" pitchFamily="50" charset="0"/>
              </a:rPr>
              <a:t>Supercond</a:t>
            </a:r>
            <a:r>
              <a:rPr lang="en-GB" sz="1400" dirty="0">
                <a:solidFill>
                  <a:prstClr val="black">
                    <a:lumMod val="95000"/>
                    <a:lumOff val="5000"/>
                  </a:prstClr>
                </a:solidFill>
                <a:latin typeface="LM Mono Prop Light 10" panose="00000500000000000000" pitchFamily="50" charset="0"/>
              </a:rPr>
              <a:t>. Sci. Technol., Accepted for publication</a:t>
            </a:r>
            <a:r>
              <a:rPr lang="en-GB" sz="1400" dirty="0" smtClean="0">
                <a:solidFill>
                  <a:prstClr val="black">
                    <a:lumMod val="95000"/>
                    <a:lumOff val="5000"/>
                  </a:prstClr>
                </a:solidFill>
                <a:latin typeface="LM Mono Prop Light 10" panose="00000500000000000000" pitchFamily="50" charset="0"/>
              </a:rPr>
              <a:t>.</a:t>
            </a:r>
          </a:p>
          <a:p>
            <a:pPr algn="just" defTabSz="257169">
              <a:buClrTx/>
              <a:buSzTx/>
            </a:pPr>
            <a:r>
              <a:rPr lang="en-US" sz="1400" i="1" dirty="0" smtClean="0">
                <a:solidFill>
                  <a:prstClr val="black">
                    <a:lumMod val="95000"/>
                    <a:lumOff val="5000"/>
                  </a:prstClr>
                </a:solidFill>
                <a:latin typeface="LM Mono Prop Light 10" panose="00000500000000000000" pitchFamily="50" charset="0"/>
              </a:rPr>
              <a:t>[12] B</a:t>
            </a:r>
            <a:r>
              <a:rPr lang="en-US" sz="1400" i="1" dirty="0">
                <a:solidFill>
                  <a:prstClr val="black">
                    <a:lumMod val="95000"/>
                    <a:lumOff val="5000"/>
                  </a:prstClr>
                </a:solidFill>
                <a:latin typeface="LM Mono Prop Light 10" panose="00000500000000000000" pitchFamily="50" charset="0"/>
              </a:rPr>
              <a:t>. Bordini, P. </a:t>
            </a:r>
            <a:r>
              <a:rPr lang="en-US" sz="1400" i="1" dirty="0" err="1">
                <a:solidFill>
                  <a:prstClr val="black">
                    <a:lumMod val="95000"/>
                    <a:lumOff val="5000"/>
                  </a:prstClr>
                </a:solidFill>
                <a:latin typeface="LM Mono Prop Light 10" panose="00000500000000000000" pitchFamily="50" charset="0"/>
              </a:rPr>
              <a:t>Alknes</a:t>
            </a:r>
            <a:r>
              <a:rPr lang="en-US" sz="1400" i="1" dirty="0">
                <a:solidFill>
                  <a:prstClr val="black">
                    <a:lumMod val="95000"/>
                    <a:lumOff val="5000"/>
                  </a:prstClr>
                </a:solidFill>
                <a:latin typeface="LM Mono Prop Light 10" panose="00000500000000000000" pitchFamily="50" charset="0"/>
              </a:rPr>
              <a:t>, A. Ballarino, L. Bottura, and L. </a:t>
            </a:r>
            <a:r>
              <a:rPr lang="en-US" sz="1400" i="1" dirty="0" err="1">
                <a:solidFill>
                  <a:prstClr val="black">
                    <a:lumMod val="95000"/>
                    <a:lumOff val="5000"/>
                  </a:prstClr>
                </a:solidFill>
                <a:latin typeface="LM Mono Prop Light 10" panose="00000500000000000000" pitchFamily="50" charset="0"/>
              </a:rPr>
              <a:t>Oberli</a:t>
            </a:r>
            <a:r>
              <a:rPr lang="en-US" sz="1400" i="1" dirty="0">
                <a:solidFill>
                  <a:prstClr val="black">
                    <a:lumMod val="95000"/>
                    <a:lumOff val="5000"/>
                  </a:prstClr>
                </a:solidFill>
                <a:latin typeface="LM Mono Prop Light 10" panose="00000500000000000000" pitchFamily="50" charset="0"/>
              </a:rPr>
              <a:t>, Critical current measurements of high-</a:t>
            </a:r>
            <a:r>
              <a:rPr lang="en-US" sz="1400" i="1" dirty="0" err="1">
                <a:solidFill>
                  <a:prstClr val="black">
                    <a:lumMod val="95000"/>
                    <a:lumOff val="5000"/>
                  </a:prstClr>
                </a:solidFill>
                <a:latin typeface="LM Mono Prop Light 10" panose="00000500000000000000" pitchFamily="50" charset="0"/>
              </a:rPr>
              <a:t>Jc</a:t>
            </a:r>
            <a:r>
              <a:rPr lang="en-US" sz="1400" i="1" dirty="0">
                <a:solidFill>
                  <a:prstClr val="black">
                    <a:lumMod val="95000"/>
                    <a:lumOff val="5000"/>
                  </a:prstClr>
                </a:solidFill>
                <a:latin typeface="LM Mono Prop Light 10" panose="00000500000000000000" pitchFamily="50" charset="0"/>
              </a:rPr>
              <a:t> Nb3Sn Rutherford cables under transverse compression, IEEE Trans. Appl. </a:t>
            </a:r>
            <a:r>
              <a:rPr lang="en-US" sz="1400" i="1" dirty="0" err="1">
                <a:solidFill>
                  <a:prstClr val="black">
                    <a:lumMod val="95000"/>
                    <a:lumOff val="5000"/>
                  </a:prstClr>
                </a:solidFill>
                <a:latin typeface="LM Mono Prop Light 10" panose="00000500000000000000" pitchFamily="50" charset="0"/>
              </a:rPr>
              <a:t>Supercond</a:t>
            </a:r>
            <a:r>
              <a:rPr lang="en-US" sz="1400" i="1" dirty="0">
                <a:solidFill>
                  <a:prstClr val="black">
                    <a:lumMod val="95000"/>
                    <a:lumOff val="5000"/>
                  </a:prstClr>
                </a:solidFill>
                <a:latin typeface="LM Mono Prop Light 10" panose="00000500000000000000" pitchFamily="50" charset="0"/>
              </a:rPr>
              <a:t>. 24, 9501005 (2014</a:t>
            </a:r>
            <a:r>
              <a:rPr lang="en-US" sz="1400" i="1" dirty="0" smtClean="0">
                <a:solidFill>
                  <a:prstClr val="black">
                    <a:lumMod val="95000"/>
                    <a:lumOff val="5000"/>
                  </a:prstClr>
                </a:solidFill>
                <a:latin typeface="LM Mono Prop Light 10" panose="00000500000000000000" pitchFamily="50" charset="0"/>
              </a:rPr>
              <a:t>).</a:t>
            </a:r>
            <a:endParaRPr lang="en-US" sz="1400" i="1" dirty="0">
              <a:solidFill>
                <a:prstClr val="black">
                  <a:lumMod val="95000"/>
                  <a:lumOff val="5000"/>
                </a:prstClr>
              </a:solidFill>
              <a:latin typeface="LM Mono Prop Light 10" panose="00000500000000000000" pitchFamily="50" charset="0"/>
            </a:endParaRPr>
          </a:p>
        </p:txBody>
      </p:sp>
      <p:sp>
        <p:nvSpPr>
          <p:cNvPr id="5" name="Title 1"/>
          <p:cNvSpPr txBox="1">
            <a:spLocks/>
          </p:cNvSpPr>
          <p:nvPr/>
        </p:nvSpPr>
        <p:spPr>
          <a:xfrm>
            <a:off x="0" y="181540"/>
            <a:ext cx="12192000"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r>
              <a:rPr lang="en-US" sz="2800" b="1" dirty="0"/>
              <a:t>	</a:t>
            </a:r>
            <a:r>
              <a:rPr lang="en-US" sz="2800" b="1" dirty="0" smtClean="0"/>
              <a:t>References</a:t>
            </a:r>
            <a:endParaRPr lang="en-US" sz="2800" b="1" dirty="0"/>
          </a:p>
        </p:txBody>
      </p:sp>
    </p:spTree>
    <p:extLst>
      <p:ext uri="{BB962C8B-B14F-4D97-AF65-F5344CB8AC3E}">
        <p14:creationId xmlns:p14="http://schemas.microsoft.com/office/powerpoint/2010/main" val="367217908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idx="1"/>
          </p:nvPr>
        </p:nvSpPr>
        <p:spPr>
          <a:prstGeom prst="rect">
            <a:avLst/>
          </a:prstGeom>
        </p:spPr>
        <p:txBody>
          <a:bodyPr vert="horz" lIns="25718" tIns="0" rIns="25718" bIns="0" anchor="t" anchorCtr="0">
            <a:normAutofit fontScale="92500"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400" i="1" dirty="0" smtClean="0">
                <a:solidFill>
                  <a:prstClr val="black">
                    <a:lumMod val="95000"/>
                    <a:lumOff val="5000"/>
                  </a:prstClr>
                </a:solidFill>
                <a:latin typeface="LM Mono Prop Light 10" panose="00000500000000000000" pitchFamily="50" charset="0"/>
              </a:rPr>
              <a:t>[13] </a:t>
            </a:r>
            <a:r>
              <a:rPr lang="en-US" sz="1400" i="1" dirty="0">
                <a:solidFill>
                  <a:prstClr val="black">
                    <a:lumMod val="95000"/>
                    <a:lumOff val="5000"/>
                  </a:prstClr>
                </a:solidFill>
                <a:latin typeface="LM Mono Prop Light 10" panose="00000500000000000000" pitchFamily="50" charset="0"/>
              </a:rPr>
              <a:t>J.-E. Duvauchelle, B. Bordini, J. Fleiter, and A. Ballarino, Critical current measurements under transverse pressure of a Nb3Sn </a:t>
            </a:r>
            <a:r>
              <a:rPr lang="en-US" sz="1400" i="1" dirty="0" err="1">
                <a:solidFill>
                  <a:prstClr val="black">
                    <a:lumMod val="95000"/>
                    <a:lumOff val="5000"/>
                  </a:prstClr>
                </a:solidFill>
                <a:latin typeface="LM Mono Prop Light 10" panose="00000500000000000000" pitchFamily="50" charset="0"/>
              </a:rPr>
              <a:t>rutherford</a:t>
            </a:r>
            <a:r>
              <a:rPr lang="en-US" sz="1400" i="1" dirty="0">
                <a:solidFill>
                  <a:prstClr val="black">
                    <a:lumMod val="95000"/>
                    <a:lumOff val="5000"/>
                  </a:prstClr>
                </a:solidFill>
                <a:latin typeface="LM Mono Prop Light 10" panose="00000500000000000000" pitchFamily="50" charset="0"/>
              </a:rPr>
              <a:t> cable based on 1 mm RRP wires, IEEE Trans. Appl. </a:t>
            </a:r>
            <a:r>
              <a:rPr lang="en-US" sz="1400" i="1" dirty="0" err="1">
                <a:solidFill>
                  <a:prstClr val="black">
                    <a:lumMod val="95000"/>
                    <a:lumOff val="5000"/>
                  </a:prstClr>
                </a:solidFill>
                <a:latin typeface="LM Mono Prop Light 10" panose="00000500000000000000" pitchFamily="50" charset="0"/>
              </a:rPr>
              <a:t>Supercond</a:t>
            </a:r>
            <a:r>
              <a:rPr lang="en-US" sz="1400" i="1" dirty="0">
                <a:solidFill>
                  <a:prstClr val="black">
                    <a:lumMod val="95000"/>
                    <a:lumOff val="5000"/>
                  </a:prstClr>
                </a:solidFill>
                <a:latin typeface="LM Mono Prop Light 10" panose="00000500000000000000" pitchFamily="50" charset="0"/>
              </a:rPr>
              <a:t>. 28, 4802305 (2018</a:t>
            </a:r>
            <a:r>
              <a:rPr lang="en-US" sz="1400" i="1" dirty="0" smtClean="0">
                <a:solidFill>
                  <a:prstClr val="black">
                    <a:lumMod val="95000"/>
                    <a:lumOff val="5000"/>
                  </a:prstClr>
                </a:solidFill>
                <a:latin typeface="LM Mono Prop Light 10" panose="00000500000000000000" pitchFamily="50" charset="0"/>
              </a:rPr>
              <a:t>).</a:t>
            </a:r>
          </a:p>
          <a:p>
            <a:pPr algn="just" defTabSz="257169">
              <a:buClrTx/>
              <a:buSzTx/>
            </a:pPr>
            <a:r>
              <a:rPr lang="en-GB" sz="1400" dirty="0">
                <a:solidFill>
                  <a:prstClr val="black">
                    <a:lumMod val="95000"/>
                    <a:lumOff val="5000"/>
                  </a:prstClr>
                </a:solidFill>
                <a:latin typeface="LM Mono Prop Light 10" panose="00000500000000000000" pitchFamily="50" charset="0"/>
              </a:rPr>
              <a:t>[</a:t>
            </a:r>
            <a:r>
              <a:rPr lang="en-GB" sz="1400" dirty="0" smtClean="0">
                <a:solidFill>
                  <a:prstClr val="black">
                    <a:lumMod val="95000"/>
                    <a:lumOff val="5000"/>
                  </a:prstClr>
                </a:solidFill>
                <a:latin typeface="LM Mono Prop Light 10" panose="00000500000000000000" pitchFamily="50" charset="0"/>
              </a:rPr>
              <a:t>14] </a:t>
            </a:r>
            <a:r>
              <a:rPr lang="en-GB" sz="1400" dirty="0">
                <a:solidFill>
                  <a:prstClr val="black">
                    <a:lumMod val="95000"/>
                    <a:lumOff val="5000"/>
                  </a:prstClr>
                </a:solidFill>
                <a:latin typeface="LM Mono Prop Light 10" panose="00000500000000000000" pitchFamily="50" charset="0"/>
              </a:rPr>
              <a:t>G. De Marzi et al., "On the mechanisms governing the critical current reduction in Nb3Sn Rutherford cables under transverse stress," Scientific Reports, vol. 11, p. 7369, 2021.</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[15] </a:t>
            </a:r>
            <a:r>
              <a:rPr lang="en-US" sz="1400" dirty="0">
                <a:solidFill>
                  <a:prstClr val="black">
                    <a:lumMod val="95000"/>
                    <a:lumOff val="5000"/>
                  </a:prstClr>
                </a:solidFill>
                <a:latin typeface="LM Mono Prop Light 10" panose="00000500000000000000" pitchFamily="50" charset="0"/>
              </a:rPr>
              <a:t>P. </a:t>
            </a:r>
            <a:r>
              <a:rPr lang="en-US" sz="1400" dirty="0" err="1">
                <a:solidFill>
                  <a:prstClr val="black">
                    <a:lumMod val="95000"/>
                    <a:lumOff val="5000"/>
                  </a:prstClr>
                </a:solidFill>
                <a:latin typeface="LM Mono Prop Light 10" panose="00000500000000000000" pitchFamily="50" charset="0"/>
              </a:rPr>
              <a:t>Ebermann</a:t>
            </a:r>
            <a:r>
              <a:rPr lang="en-US" sz="1400" dirty="0">
                <a:solidFill>
                  <a:prstClr val="black">
                    <a:lumMod val="95000"/>
                    <a:lumOff val="5000"/>
                  </a:prstClr>
                </a:solidFill>
                <a:latin typeface="LM Mono Prop Light 10" panose="00000500000000000000" pitchFamily="50" charset="0"/>
              </a:rPr>
              <a:t> et al., “Influence of transverse stress exerted at room temperature on the superconducting properties of Nb3Sn wires,” </a:t>
            </a:r>
            <a:r>
              <a:rPr lang="en-US" sz="1400" dirty="0" err="1">
                <a:solidFill>
                  <a:prstClr val="black">
                    <a:lumMod val="95000"/>
                    <a:lumOff val="5000"/>
                  </a:prstClr>
                </a:solidFill>
                <a:latin typeface="LM Mono Prop Light 10" panose="00000500000000000000" pitchFamily="50" charset="0"/>
              </a:rPr>
              <a:t>Supercond</a:t>
            </a:r>
            <a:r>
              <a:rPr lang="en-US" sz="1400" dirty="0">
                <a:solidFill>
                  <a:prstClr val="black">
                    <a:lumMod val="95000"/>
                    <a:lumOff val="5000"/>
                  </a:prstClr>
                </a:solidFill>
                <a:latin typeface="LM Mono Prop Light 10" panose="00000500000000000000" pitchFamily="50" charset="0"/>
              </a:rPr>
              <a:t>. Sci. Technol., vol. 32, p. 095010, 2019, </a:t>
            </a:r>
            <a:r>
              <a:rPr lang="en-US" sz="1400" dirty="0" err="1">
                <a:solidFill>
                  <a:prstClr val="black">
                    <a:lumMod val="95000"/>
                    <a:lumOff val="5000"/>
                  </a:prstClr>
                </a:solidFill>
                <a:latin typeface="LM Mono Prop Light 10" panose="00000500000000000000" pitchFamily="50" charset="0"/>
              </a:rPr>
              <a:t>doi</a:t>
            </a:r>
            <a:r>
              <a:rPr lang="en-US" sz="1400" dirty="0">
                <a:solidFill>
                  <a:prstClr val="black">
                    <a:lumMod val="95000"/>
                    <a:lumOff val="5000"/>
                  </a:prstClr>
                </a:solidFill>
                <a:latin typeface="LM Mono Prop Light 10" panose="00000500000000000000" pitchFamily="50" charset="0"/>
              </a:rPr>
              <a:t>: 10.1088/1361-6668/ab2e51.</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[16] </a:t>
            </a:r>
            <a:r>
              <a:rPr lang="en-US" sz="1400" dirty="0">
                <a:solidFill>
                  <a:prstClr val="black">
                    <a:lumMod val="95000"/>
                    <a:lumOff val="5000"/>
                  </a:prstClr>
                </a:solidFill>
                <a:latin typeface="LM Mono Prop Light 10" panose="00000500000000000000" pitchFamily="50" charset="0"/>
              </a:rPr>
              <a:t>P. </a:t>
            </a:r>
            <a:r>
              <a:rPr lang="en-US" sz="1400" dirty="0" err="1">
                <a:solidFill>
                  <a:prstClr val="black">
                    <a:lumMod val="95000"/>
                    <a:lumOff val="5000"/>
                  </a:prstClr>
                </a:solidFill>
                <a:latin typeface="LM Mono Prop Light 10" panose="00000500000000000000" pitchFamily="50" charset="0"/>
              </a:rPr>
              <a:t>Ebermann</a:t>
            </a:r>
            <a:r>
              <a:rPr lang="en-US" sz="1400" dirty="0">
                <a:solidFill>
                  <a:prstClr val="black">
                    <a:lumMod val="95000"/>
                    <a:lumOff val="5000"/>
                  </a:prstClr>
                </a:solidFill>
                <a:latin typeface="LM Mono Prop Light 10" panose="00000500000000000000" pitchFamily="50" charset="0"/>
              </a:rPr>
              <a:t> et al., "Irreversible degradation of Nb3Sn Rutherford cables due to transverse compressive stress at room temperature", </a:t>
            </a:r>
            <a:r>
              <a:rPr lang="en-US" sz="1400" dirty="0" err="1">
                <a:solidFill>
                  <a:prstClr val="black">
                    <a:lumMod val="95000"/>
                    <a:lumOff val="5000"/>
                  </a:prstClr>
                </a:solidFill>
                <a:latin typeface="LM Mono Prop Light 10" panose="00000500000000000000" pitchFamily="50" charset="0"/>
              </a:rPr>
              <a:t>Supercond</a:t>
            </a:r>
            <a:r>
              <a:rPr lang="en-US" sz="1400" dirty="0">
                <a:solidFill>
                  <a:prstClr val="black">
                    <a:lumMod val="95000"/>
                    <a:lumOff val="5000"/>
                  </a:prstClr>
                </a:solidFill>
                <a:latin typeface="LM Mono Prop Light 10" panose="00000500000000000000" pitchFamily="50" charset="0"/>
              </a:rPr>
              <a:t>. Sci. Technol., vol. 31, (2018).</a:t>
            </a:r>
            <a:endParaRPr lang="en-US" sz="1400" i="1" dirty="0" smtClean="0">
              <a:solidFill>
                <a:prstClr val="black">
                  <a:lumMod val="95000"/>
                  <a:lumOff val="5000"/>
                </a:prstClr>
              </a:solidFill>
              <a:latin typeface="LM Mono Prop Light 10" panose="00000500000000000000" pitchFamily="50" charset="0"/>
            </a:endParaRPr>
          </a:p>
          <a:p>
            <a:pPr algn="just" defTabSz="257169">
              <a:buClrTx/>
              <a:buSzTx/>
            </a:pPr>
            <a:r>
              <a:rPr lang="en-US" sz="1400" i="1" dirty="0" smtClean="0">
                <a:solidFill>
                  <a:prstClr val="black">
                    <a:lumMod val="95000"/>
                    <a:lumOff val="5000"/>
                  </a:prstClr>
                </a:solidFill>
                <a:latin typeface="LM Mono Prop Light 10" panose="00000500000000000000" pitchFamily="50" charset="0"/>
              </a:rPr>
              <a:t>[17] </a:t>
            </a:r>
            <a:r>
              <a:rPr lang="en-US" sz="1400" i="1" dirty="0">
                <a:solidFill>
                  <a:prstClr val="black">
                    <a:lumMod val="95000"/>
                    <a:lumOff val="5000"/>
                  </a:prstClr>
                </a:solidFill>
                <a:latin typeface="LM Mono Prop Light 10" panose="00000500000000000000" pitchFamily="50" charset="0"/>
              </a:rPr>
              <a:t>H. H. J. ten Kate, H. W. </a:t>
            </a:r>
            <a:r>
              <a:rPr lang="en-US" sz="1400" i="1" dirty="0" err="1">
                <a:solidFill>
                  <a:prstClr val="black">
                    <a:lumMod val="95000"/>
                    <a:lumOff val="5000"/>
                  </a:prstClr>
                </a:solidFill>
                <a:latin typeface="LM Mono Prop Light 10" panose="00000500000000000000" pitchFamily="50" charset="0"/>
              </a:rPr>
              <a:t>Weijers</a:t>
            </a:r>
            <a:r>
              <a:rPr lang="en-US" sz="1400" i="1" dirty="0">
                <a:solidFill>
                  <a:prstClr val="black">
                    <a:lumMod val="95000"/>
                    <a:lumOff val="5000"/>
                  </a:prstClr>
                </a:solidFill>
                <a:latin typeface="LM Mono Prop Light 10" panose="00000500000000000000" pitchFamily="50" charset="0"/>
              </a:rPr>
              <a:t>, and J. M. van </a:t>
            </a:r>
            <a:r>
              <a:rPr lang="en-US" sz="1400" i="1" dirty="0" err="1">
                <a:solidFill>
                  <a:prstClr val="black">
                    <a:lumMod val="95000"/>
                    <a:lumOff val="5000"/>
                  </a:prstClr>
                </a:solidFill>
                <a:latin typeface="LM Mono Prop Light 10" panose="00000500000000000000" pitchFamily="50" charset="0"/>
              </a:rPr>
              <a:t>Oort</a:t>
            </a:r>
            <a:r>
              <a:rPr lang="en-US" sz="1400" i="1" dirty="0">
                <a:solidFill>
                  <a:prstClr val="black">
                    <a:lumMod val="95000"/>
                    <a:lumOff val="5000"/>
                  </a:prstClr>
                </a:solidFill>
                <a:latin typeface="LM Mono Prop Light 10" panose="00000500000000000000" pitchFamily="50" charset="0"/>
              </a:rPr>
              <a:t>, Critical current degradation in Nb3Sn cables under transverse pressure, IEEE Trans. Appl. </a:t>
            </a:r>
            <a:r>
              <a:rPr lang="en-US" sz="1400" i="1" dirty="0" err="1">
                <a:solidFill>
                  <a:prstClr val="black">
                    <a:lumMod val="95000"/>
                    <a:lumOff val="5000"/>
                  </a:prstClr>
                </a:solidFill>
                <a:latin typeface="LM Mono Prop Light 10" panose="00000500000000000000" pitchFamily="50" charset="0"/>
              </a:rPr>
              <a:t>Supercond</a:t>
            </a:r>
            <a:r>
              <a:rPr lang="en-US" sz="1400" i="1" dirty="0">
                <a:solidFill>
                  <a:prstClr val="black">
                    <a:lumMod val="95000"/>
                    <a:lumOff val="5000"/>
                  </a:prstClr>
                </a:solidFill>
                <a:latin typeface="LM Mono Prop Light 10" panose="00000500000000000000" pitchFamily="50" charset="0"/>
              </a:rPr>
              <a:t>. 3, 1334 (1993).</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[18] </a:t>
            </a:r>
            <a:r>
              <a:rPr lang="en-US" sz="1400" dirty="0">
                <a:solidFill>
                  <a:prstClr val="black">
                    <a:lumMod val="95000"/>
                    <a:lumOff val="5000"/>
                  </a:prstClr>
                </a:solidFill>
                <a:latin typeface="LM Mono Prop Light 10" panose="00000500000000000000" pitchFamily="50" charset="0"/>
              </a:rPr>
              <a:t>P. Gao, "Transverse pressure effect on superconducting Nb3Sn Rutherford and </a:t>
            </a:r>
            <a:r>
              <a:rPr lang="en-US" sz="1400" dirty="0" err="1">
                <a:solidFill>
                  <a:prstClr val="black">
                    <a:lumMod val="95000"/>
                    <a:lumOff val="5000"/>
                  </a:prstClr>
                </a:solidFill>
                <a:latin typeface="LM Mono Prop Light 10" panose="00000500000000000000" pitchFamily="50" charset="0"/>
              </a:rPr>
              <a:t>ReBCO</a:t>
            </a:r>
            <a:r>
              <a:rPr lang="en-US" sz="1400" dirty="0">
                <a:solidFill>
                  <a:prstClr val="black">
                    <a:lumMod val="95000"/>
                    <a:lumOff val="5000"/>
                  </a:prstClr>
                </a:solidFill>
                <a:latin typeface="LM Mono Prop Light 10" panose="00000500000000000000" pitchFamily="50" charset="0"/>
              </a:rPr>
              <a:t> </a:t>
            </a:r>
            <a:r>
              <a:rPr lang="en-US" sz="1400" dirty="0" err="1">
                <a:solidFill>
                  <a:prstClr val="black">
                    <a:lumMod val="95000"/>
                    <a:lumOff val="5000"/>
                  </a:prstClr>
                </a:solidFill>
                <a:latin typeface="LM Mono Prop Light 10" panose="00000500000000000000" pitchFamily="50" charset="0"/>
              </a:rPr>
              <a:t>roebel</a:t>
            </a:r>
            <a:r>
              <a:rPr lang="en-US" sz="1400" dirty="0">
                <a:solidFill>
                  <a:prstClr val="black">
                    <a:lumMod val="95000"/>
                    <a:lumOff val="5000"/>
                  </a:prstClr>
                </a:solidFill>
                <a:latin typeface="LM Mono Prop Light 10" panose="00000500000000000000" pitchFamily="50" charset="0"/>
              </a:rPr>
              <a:t> cables for accelerator magnets," PhD. Thesis, University of </a:t>
            </a:r>
            <a:r>
              <a:rPr lang="en-US" sz="1400" dirty="0" err="1">
                <a:solidFill>
                  <a:prstClr val="black">
                    <a:lumMod val="95000"/>
                    <a:lumOff val="5000"/>
                  </a:prstClr>
                </a:solidFill>
                <a:latin typeface="LM Mono Prop Light 10" panose="00000500000000000000" pitchFamily="50" charset="0"/>
              </a:rPr>
              <a:t>Twente</a:t>
            </a:r>
            <a:r>
              <a:rPr lang="en-US" sz="1400" dirty="0">
                <a:solidFill>
                  <a:prstClr val="black">
                    <a:lumMod val="95000"/>
                    <a:lumOff val="5000"/>
                  </a:prstClr>
                </a:solidFill>
                <a:latin typeface="LM Mono Prop Light 10" panose="00000500000000000000" pitchFamily="50" charset="0"/>
              </a:rPr>
              <a:t> (2019).</a:t>
            </a:r>
            <a:endParaRPr lang="en-US" sz="1400" i="1" dirty="0">
              <a:solidFill>
                <a:prstClr val="black">
                  <a:lumMod val="95000"/>
                  <a:lumOff val="5000"/>
                </a:prstClr>
              </a:solidFill>
              <a:latin typeface="LM Mono Prop Light 10" panose="00000500000000000000" pitchFamily="50" charset="0"/>
            </a:endParaRPr>
          </a:p>
          <a:p>
            <a:pPr algn="just" defTabSz="257169">
              <a:buClrTx/>
              <a:buSzTx/>
            </a:pPr>
            <a:r>
              <a:rPr lang="en-US" sz="1400" dirty="0" smtClean="0">
                <a:solidFill>
                  <a:prstClr val="black">
                    <a:lumMod val="95000"/>
                    <a:lumOff val="5000"/>
                  </a:prstClr>
                </a:solidFill>
                <a:latin typeface="LM Mono Prop Light 10" panose="00000500000000000000" pitchFamily="50" charset="0"/>
              </a:rPr>
              <a:t>[19] </a:t>
            </a:r>
            <a:r>
              <a:rPr lang="en-US" sz="1400" dirty="0" err="1">
                <a:solidFill>
                  <a:prstClr val="black">
                    <a:lumMod val="95000"/>
                    <a:lumOff val="5000"/>
                  </a:prstClr>
                </a:solidFill>
                <a:latin typeface="LM Mono Prop Light 10" panose="00000500000000000000" pitchFamily="50" charset="0"/>
              </a:rPr>
              <a:t>Cheggour</a:t>
            </a:r>
            <a:r>
              <a:rPr lang="en-US" sz="1400" dirty="0">
                <a:solidFill>
                  <a:prstClr val="black">
                    <a:lumMod val="95000"/>
                    <a:lumOff val="5000"/>
                  </a:prstClr>
                </a:solidFill>
                <a:latin typeface="LM Mono Prop Light 10" panose="00000500000000000000" pitchFamily="50" charset="0"/>
              </a:rPr>
              <a:t>, N., Stauffer, T.C., Starch, W. et al., "Implications of the strain irreversibility cliff on the fabrication of particle-accelerator magnets made of restacked-rod-process Nb3Sn wires," </a:t>
            </a:r>
            <a:r>
              <a:rPr lang="en-US" sz="1400" dirty="0" err="1">
                <a:solidFill>
                  <a:prstClr val="black">
                    <a:lumMod val="95000"/>
                    <a:lumOff val="5000"/>
                  </a:prstClr>
                </a:solidFill>
                <a:latin typeface="LM Mono Prop Light 10" panose="00000500000000000000" pitchFamily="50" charset="0"/>
              </a:rPr>
              <a:t>Sci</a:t>
            </a:r>
            <a:r>
              <a:rPr lang="en-US" sz="1400" dirty="0">
                <a:solidFill>
                  <a:prstClr val="black">
                    <a:lumMod val="95000"/>
                    <a:lumOff val="5000"/>
                  </a:prstClr>
                </a:solidFill>
                <a:latin typeface="LM Mono Prop Light 10" panose="00000500000000000000" pitchFamily="50" charset="0"/>
              </a:rPr>
              <a:t> Rep 9, 5466 (2019).</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[20] </a:t>
            </a:r>
            <a:r>
              <a:rPr lang="en-US" sz="1400" dirty="0" err="1">
                <a:solidFill>
                  <a:prstClr val="black">
                    <a:lumMod val="95000"/>
                    <a:lumOff val="5000"/>
                  </a:prstClr>
                </a:solidFill>
                <a:latin typeface="LM Mono Prop Light 10" panose="00000500000000000000" pitchFamily="50" charset="0"/>
              </a:rPr>
              <a:t>Cheggour</a:t>
            </a:r>
            <a:r>
              <a:rPr lang="en-US" sz="1400" dirty="0">
                <a:solidFill>
                  <a:prstClr val="black">
                    <a:lumMod val="95000"/>
                    <a:lumOff val="5000"/>
                  </a:prstClr>
                </a:solidFill>
                <a:latin typeface="LM Mono Prop Light 10" panose="00000500000000000000" pitchFamily="50" charset="0"/>
              </a:rPr>
              <a:t>, N., Stauffer, T.C., Starch, W. et al., "Precipitous change of the irreversible strain limit with heat-treatment temperature in Nb3Sn wires made by the restacked-rod process," </a:t>
            </a:r>
            <a:r>
              <a:rPr lang="en-US" sz="1400" dirty="0" err="1">
                <a:solidFill>
                  <a:prstClr val="black">
                    <a:lumMod val="95000"/>
                    <a:lumOff val="5000"/>
                  </a:prstClr>
                </a:solidFill>
                <a:latin typeface="LM Mono Prop Light 10" panose="00000500000000000000" pitchFamily="50" charset="0"/>
              </a:rPr>
              <a:t>Sci</a:t>
            </a:r>
            <a:r>
              <a:rPr lang="en-US" sz="1400" dirty="0">
                <a:solidFill>
                  <a:prstClr val="black">
                    <a:lumMod val="95000"/>
                    <a:lumOff val="5000"/>
                  </a:prstClr>
                </a:solidFill>
                <a:latin typeface="LM Mono Prop Light 10" panose="00000500000000000000" pitchFamily="50" charset="0"/>
              </a:rPr>
              <a:t> Rep 8, 13048 (2018).</a:t>
            </a:r>
          </a:p>
          <a:p>
            <a:pPr algn="just" defTabSz="257169">
              <a:buClrTx/>
              <a:buSzTx/>
            </a:pPr>
            <a:r>
              <a:rPr lang="en-GB" sz="1400" dirty="0" smtClean="0">
                <a:solidFill>
                  <a:prstClr val="black">
                    <a:lumMod val="95000"/>
                    <a:lumOff val="5000"/>
                  </a:prstClr>
                </a:solidFill>
                <a:latin typeface="LM Mono Prop Light 10" panose="00000500000000000000" pitchFamily="50" charset="0"/>
              </a:rPr>
              <a:t>[21] </a:t>
            </a:r>
            <a:r>
              <a:rPr lang="en-GB" sz="1400" dirty="0">
                <a:solidFill>
                  <a:prstClr val="black">
                    <a:lumMod val="95000"/>
                    <a:lumOff val="5000"/>
                  </a:prstClr>
                </a:solidFill>
                <a:latin typeface="LM Mono Prop Light 10" panose="00000500000000000000" pitchFamily="50" charset="0"/>
              </a:rPr>
              <a:t>N. </a:t>
            </a:r>
            <a:r>
              <a:rPr lang="en-GB" sz="1400" dirty="0" err="1">
                <a:solidFill>
                  <a:prstClr val="black">
                    <a:lumMod val="95000"/>
                    <a:lumOff val="5000"/>
                  </a:prstClr>
                </a:solidFill>
                <a:latin typeface="LM Mono Prop Light 10" panose="00000500000000000000" pitchFamily="50" charset="0"/>
              </a:rPr>
              <a:t>Cheggour</a:t>
            </a:r>
            <a:r>
              <a:rPr lang="en-GB" sz="1400" dirty="0">
                <a:solidFill>
                  <a:prstClr val="black">
                    <a:lumMod val="95000"/>
                    <a:lumOff val="5000"/>
                  </a:prstClr>
                </a:solidFill>
                <a:latin typeface="LM Mono Prop Light 10" panose="00000500000000000000" pitchFamily="50" charset="0"/>
              </a:rPr>
              <a:t> et al., “Influence of </a:t>
            </a:r>
            <a:r>
              <a:rPr lang="en-GB" sz="1400" dirty="0" err="1">
                <a:solidFill>
                  <a:prstClr val="black">
                    <a:lumMod val="95000"/>
                    <a:lumOff val="5000"/>
                  </a:prstClr>
                </a:solidFill>
                <a:latin typeface="LM Mono Prop Light 10" panose="00000500000000000000" pitchFamily="50" charset="0"/>
              </a:rPr>
              <a:t>Ti</a:t>
            </a:r>
            <a:r>
              <a:rPr lang="en-GB" sz="1400" dirty="0">
                <a:solidFill>
                  <a:prstClr val="black">
                    <a:lumMod val="95000"/>
                    <a:lumOff val="5000"/>
                  </a:prstClr>
                </a:solidFill>
                <a:latin typeface="LM Mono Prop Light 10" panose="00000500000000000000" pitchFamily="50" charset="0"/>
              </a:rPr>
              <a:t> and Ta doping on the irreversible strain limit of ternary Nb3Sn superconducting wires made by the restacked-rod process,” Superconductor Science and Technology, vol. 23, no. 5, May 2010.</a:t>
            </a:r>
            <a:endParaRPr lang="en-GB" sz="1400" dirty="0" smtClean="0">
              <a:solidFill>
                <a:prstClr val="black">
                  <a:lumMod val="95000"/>
                  <a:lumOff val="5000"/>
                </a:prstClr>
              </a:solidFill>
              <a:latin typeface="LM Mono Prop Light 10" panose="00000500000000000000" pitchFamily="50" charset="0"/>
            </a:endParaRPr>
          </a:p>
          <a:p>
            <a:pPr algn="just" defTabSz="257169">
              <a:buClrTx/>
              <a:buSzTx/>
            </a:pPr>
            <a:r>
              <a:rPr lang="en-US" sz="1400" i="1" dirty="0" smtClean="0">
                <a:solidFill>
                  <a:prstClr val="black">
                    <a:lumMod val="95000"/>
                    <a:lumOff val="5000"/>
                  </a:prstClr>
                </a:solidFill>
                <a:latin typeface="LM Mono Prop Light 10" panose="00000500000000000000" pitchFamily="50" charset="0"/>
              </a:rPr>
              <a:t>[22] </a:t>
            </a:r>
            <a:r>
              <a:rPr lang="en-US" sz="1400" i="1" dirty="0">
                <a:solidFill>
                  <a:prstClr val="black">
                    <a:lumMod val="95000"/>
                    <a:lumOff val="5000"/>
                  </a:prstClr>
                </a:solidFill>
                <a:latin typeface="LM Mono Prop Light 10" panose="00000500000000000000" pitchFamily="50" charset="0"/>
              </a:rPr>
              <a:t>E. </a:t>
            </a:r>
            <a:r>
              <a:rPr lang="en-US" sz="1400" i="1" dirty="0" err="1">
                <a:solidFill>
                  <a:prstClr val="black">
                    <a:lumMod val="95000"/>
                    <a:lumOff val="5000"/>
                  </a:prstClr>
                </a:solidFill>
                <a:latin typeface="LM Mono Prop Light 10" panose="00000500000000000000" pitchFamily="50" charset="0"/>
              </a:rPr>
              <a:t>Barzi</a:t>
            </a:r>
            <a:r>
              <a:rPr lang="en-US" sz="1400" i="1" dirty="0">
                <a:solidFill>
                  <a:prstClr val="black">
                    <a:lumMod val="95000"/>
                    <a:lumOff val="5000"/>
                  </a:prstClr>
                </a:solidFill>
                <a:latin typeface="LM Mono Prop Light 10" panose="00000500000000000000" pitchFamily="50" charset="0"/>
              </a:rPr>
              <a:t>, T. </a:t>
            </a:r>
            <a:r>
              <a:rPr lang="en-US" sz="1400" i="1" dirty="0" err="1">
                <a:solidFill>
                  <a:prstClr val="black">
                    <a:lumMod val="95000"/>
                    <a:lumOff val="5000"/>
                  </a:prstClr>
                </a:solidFill>
                <a:latin typeface="LM Mono Prop Light 10" panose="00000500000000000000" pitchFamily="50" charset="0"/>
              </a:rPr>
              <a:t>Wokas</a:t>
            </a:r>
            <a:r>
              <a:rPr lang="en-US" sz="1400" i="1" dirty="0">
                <a:solidFill>
                  <a:prstClr val="black">
                    <a:lumMod val="95000"/>
                    <a:lumOff val="5000"/>
                  </a:prstClr>
                </a:solidFill>
                <a:latin typeface="LM Mono Prop Light 10" panose="00000500000000000000" pitchFamily="50" charset="0"/>
              </a:rPr>
              <a:t>, and A. V. </a:t>
            </a:r>
            <a:r>
              <a:rPr lang="en-US" sz="1400" i="1" dirty="0" err="1">
                <a:solidFill>
                  <a:prstClr val="black">
                    <a:lumMod val="95000"/>
                    <a:lumOff val="5000"/>
                  </a:prstClr>
                </a:solidFill>
                <a:latin typeface="LM Mono Prop Light 10" panose="00000500000000000000" pitchFamily="50" charset="0"/>
              </a:rPr>
              <a:t>Zlobin</a:t>
            </a:r>
            <a:r>
              <a:rPr lang="en-US" sz="1400" i="1" dirty="0">
                <a:solidFill>
                  <a:prstClr val="black">
                    <a:lumMod val="95000"/>
                    <a:lumOff val="5000"/>
                  </a:prstClr>
                </a:solidFill>
                <a:latin typeface="LM Mono Prop Light 10" panose="00000500000000000000" pitchFamily="50" charset="0"/>
              </a:rPr>
              <a:t>, Sensitivity of Nb3Sn Rutherford-type cables to transverse pressure, IEEE Trans. Appl. </a:t>
            </a:r>
            <a:r>
              <a:rPr lang="en-US" sz="1400" i="1" dirty="0" err="1">
                <a:solidFill>
                  <a:prstClr val="black">
                    <a:lumMod val="95000"/>
                    <a:lumOff val="5000"/>
                  </a:prstClr>
                </a:solidFill>
                <a:latin typeface="LM Mono Prop Light 10" panose="00000500000000000000" pitchFamily="50" charset="0"/>
              </a:rPr>
              <a:t>Supercond</a:t>
            </a:r>
            <a:r>
              <a:rPr lang="en-US" sz="1400" i="1" dirty="0">
                <a:solidFill>
                  <a:prstClr val="black">
                    <a:lumMod val="95000"/>
                    <a:lumOff val="5000"/>
                  </a:prstClr>
                </a:solidFill>
                <a:latin typeface="LM Mono Prop Light 10" panose="00000500000000000000" pitchFamily="50" charset="0"/>
              </a:rPr>
              <a:t>. 15, 1541 (2005).</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[23] E</a:t>
            </a:r>
            <a:r>
              <a:rPr lang="en-US" sz="1400" dirty="0">
                <a:solidFill>
                  <a:prstClr val="black">
                    <a:lumMod val="95000"/>
                    <a:lumOff val="5000"/>
                  </a:prstClr>
                </a:solidFill>
                <a:latin typeface="LM Mono Prop Light 10" panose="00000500000000000000" pitchFamily="50" charset="0"/>
              </a:rPr>
              <a:t>. </a:t>
            </a:r>
            <a:r>
              <a:rPr lang="en-US" sz="1400" dirty="0" err="1">
                <a:solidFill>
                  <a:prstClr val="black">
                    <a:lumMod val="95000"/>
                    <a:lumOff val="5000"/>
                  </a:prstClr>
                </a:solidFill>
                <a:latin typeface="LM Mono Prop Light 10" panose="00000500000000000000" pitchFamily="50" charset="0"/>
              </a:rPr>
              <a:t>Barzi</a:t>
            </a:r>
            <a:r>
              <a:rPr lang="en-US" sz="1400" dirty="0">
                <a:solidFill>
                  <a:prstClr val="black">
                    <a:lumMod val="95000"/>
                    <a:lumOff val="5000"/>
                  </a:prstClr>
                </a:solidFill>
                <a:latin typeface="LM Mono Prop Light 10" panose="00000500000000000000" pitchFamily="50" charset="0"/>
              </a:rPr>
              <a:t>, “A device to test critical current sensitivity of Nb3Sn cables to pressure,” in Proc. AIP Conf. Proc., 2002, vol. 614, pp. 45–52. </a:t>
            </a:r>
          </a:p>
          <a:p>
            <a:pPr algn="just" defTabSz="257169">
              <a:buClrTx/>
              <a:buSzTx/>
            </a:pPr>
            <a:r>
              <a:rPr lang="en-US" sz="1400" dirty="0" smtClean="0">
                <a:solidFill>
                  <a:prstClr val="black">
                    <a:lumMod val="95000"/>
                    <a:lumOff val="5000"/>
                  </a:prstClr>
                </a:solidFill>
                <a:latin typeface="LM Mono Prop Light 10" panose="00000500000000000000" pitchFamily="50" charset="0"/>
              </a:rPr>
              <a:t>[24] </a:t>
            </a:r>
            <a:r>
              <a:rPr lang="en-US" sz="1400" dirty="0">
                <a:solidFill>
                  <a:prstClr val="black">
                    <a:lumMod val="95000"/>
                    <a:lumOff val="5000"/>
                  </a:prstClr>
                </a:solidFill>
                <a:latin typeface="LM Mono Prop Light 10" panose="00000500000000000000" pitchFamily="50" charset="0"/>
              </a:rPr>
              <a:t>E. </a:t>
            </a:r>
            <a:r>
              <a:rPr lang="en-US" sz="1400" dirty="0" err="1">
                <a:solidFill>
                  <a:prstClr val="black">
                    <a:lumMod val="95000"/>
                    <a:lumOff val="5000"/>
                  </a:prstClr>
                </a:solidFill>
                <a:latin typeface="LM Mono Prop Light 10" panose="00000500000000000000" pitchFamily="50" charset="0"/>
              </a:rPr>
              <a:t>Barzi</a:t>
            </a:r>
            <a:r>
              <a:rPr lang="en-US" sz="1400" dirty="0">
                <a:solidFill>
                  <a:prstClr val="black">
                    <a:lumMod val="95000"/>
                    <a:lumOff val="5000"/>
                  </a:prstClr>
                </a:solidFill>
                <a:latin typeface="LM Mono Prop Light 10" panose="00000500000000000000" pitchFamily="50" charset="0"/>
              </a:rPr>
              <a:t>, D. </a:t>
            </a:r>
            <a:r>
              <a:rPr lang="en-US" sz="1400" dirty="0" err="1">
                <a:solidFill>
                  <a:prstClr val="black">
                    <a:lumMod val="95000"/>
                    <a:lumOff val="5000"/>
                  </a:prstClr>
                </a:solidFill>
                <a:latin typeface="LM Mono Prop Light 10" panose="00000500000000000000" pitchFamily="50" charset="0"/>
              </a:rPr>
              <a:t>Turrioni</a:t>
            </a:r>
            <a:r>
              <a:rPr lang="en-US" sz="1400" dirty="0">
                <a:solidFill>
                  <a:prstClr val="black">
                    <a:lumMod val="95000"/>
                    <a:lumOff val="5000"/>
                  </a:prstClr>
                </a:solidFill>
                <a:latin typeface="LM Mono Prop Light 10" panose="00000500000000000000" pitchFamily="50" charset="0"/>
              </a:rPr>
              <a:t>, and A. V. </a:t>
            </a:r>
            <a:r>
              <a:rPr lang="en-US" sz="1400" dirty="0" err="1">
                <a:solidFill>
                  <a:prstClr val="black">
                    <a:lumMod val="95000"/>
                    <a:lumOff val="5000"/>
                  </a:prstClr>
                </a:solidFill>
                <a:latin typeface="LM Mono Prop Light 10" panose="00000500000000000000" pitchFamily="50" charset="0"/>
              </a:rPr>
              <a:t>Zlobin</a:t>
            </a:r>
            <a:r>
              <a:rPr lang="en-US" sz="1400" dirty="0">
                <a:solidFill>
                  <a:prstClr val="black">
                    <a:lumMod val="95000"/>
                    <a:lumOff val="5000"/>
                  </a:prstClr>
                </a:solidFill>
                <a:latin typeface="LM Mono Prop Light 10" panose="00000500000000000000" pitchFamily="50" charset="0"/>
              </a:rPr>
              <a:t>, “Effect of transverse pressure on brittle superconductors,” IEEE Trans. Appl. </a:t>
            </a:r>
            <a:r>
              <a:rPr lang="en-US" sz="1400" dirty="0" err="1">
                <a:solidFill>
                  <a:prstClr val="black">
                    <a:lumMod val="95000"/>
                    <a:lumOff val="5000"/>
                  </a:prstClr>
                </a:solidFill>
                <a:latin typeface="LM Mono Prop Light 10" panose="00000500000000000000" pitchFamily="50" charset="0"/>
              </a:rPr>
              <a:t>Supercond</a:t>
            </a:r>
            <a:r>
              <a:rPr lang="en-US" sz="1400" dirty="0">
                <a:solidFill>
                  <a:prstClr val="black">
                    <a:lumMod val="95000"/>
                    <a:lumOff val="5000"/>
                  </a:prstClr>
                </a:solidFill>
                <a:latin typeface="LM Mono Prop Light 10" panose="00000500000000000000" pitchFamily="50" charset="0"/>
              </a:rPr>
              <a:t>., vol. 18, no. 2, pp. 980–983, Jun. 2008</a:t>
            </a:r>
            <a:r>
              <a:rPr lang="en-US" sz="1400" dirty="0" smtClean="0">
                <a:solidFill>
                  <a:prstClr val="black">
                    <a:lumMod val="95000"/>
                    <a:lumOff val="5000"/>
                  </a:prstClr>
                </a:solidFill>
                <a:latin typeface="LM Mono Prop Light 10" panose="00000500000000000000" pitchFamily="50" charset="0"/>
              </a:rPr>
              <a:t>.</a:t>
            </a:r>
            <a:endParaRPr lang="en-US" sz="1400" dirty="0">
              <a:solidFill>
                <a:prstClr val="black">
                  <a:lumMod val="95000"/>
                  <a:lumOff val="5000"/>
                </a:prstClr>
              </a:solidFill>
              <a:latin typeface="LM Mono Prop Light 10" panose="00000500000000000000" pitchFamily="50" charset="0"/>
            </a:endParaRPr>
          </a:p>
        </p:txBody>
      </p:sp>
      <p:sp>
        <p:nvSpPr>
          <p:cNvPr id="5" name="Title 1"/>
          <p:cNvSpPr txBox="1">
            <a:spLocks/>
          </p:cNvSpPr>
          <p:nvPr/>
        </p:nvSpPr>
        <p:spPr>
          <a:xfrm>
            <a:off x="0" y="181540"/>
            <a:ext cx="12192000"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r>
              <a:rPr lang="en-US" sz="2800" b="1" dirty="0"/>
              <a:t>	</a:t>
            </a:r>
            <a:r>
              <a:rPr lang="en-US" sz="2800" b="1" dirty="0" smtClean="0"/>
              <a:t>References</a:t>
            </a:r>
            <a:endParaRPr lang="en-US" sz="2800" b="1" dirty="0"/>
          </a:p>
        </p:txBody>
      </p:sp>
    </p:spTree>
    <p:extLst>
      <p:ext uri="{BB962C8B-B14F-4D97-AF65-F5344CB8AC3E}">
        <p14:creationId xmlns:p14="http://schemas.microsoft.com/office/powerpoint/2010/main" val="367217908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idx="1"/>
          </p:nvPr>
        </p:nvSpPr>
        <p:spPr>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300" i="1" dirty="0" smtClean="0">
                <a:solidFill>
                  <a:prstClr val="black">
                    <a:lumMod val="95000"/>
                    <a:lumOff val="5000"/>
                  </a:prstClr>
                </a:solidFill>
                <a:latin typeface="LM Mono Prop Light 10" panose="00000500000000000000" pitchFamily="50" charset="0"/>
              </a:rPr>
              <a:t>[25] H. Felice et al, “</a:t>
            </a:r>
            <a:r>
              <a:rPr lang="en-GB" sz="1300" i="1" dirty="0">
                <a:solidFill>
                  <a:prstClr val="black">
                    <a:lumMod val="95000"/>
                    <a:lumOff val="5000"/>
                  </a:prstClr>
                </a:solidFill>
                <a:latin typeface="LM Mono Prop Light 10" panose="00000500000000000000" pitchFamily="50" charset="0"/>
              </a:rPr>
              <a:t>Performance of a Nb</a:t>
            </a:r>
            <a:r>
              <a:rPr lang="en-GB" sz="1300" i="1" baseline="-25000" dirty="0">
                <a:solidFill>
                  <a:prstClr val="black">
                    <a:lumMod val="95000"/>
                    <a:lumOff val="5000"/>
                  </a:prstClr>
                </a:solidFill>
                <a:latin typeface="LM Mono Prop Light 10" panose="00000500000000000000" pitchFamily="50" charset="0"/>
              </a:rPr>
              <a:t>3</a:t>
            </a:r>
            <a:r>
              <a:rPr lang="en-GB" sz="1300" i="1" dirty="0">
                <a:solidFill>
                  <a:prstClr val="black">
                    <a:lumMod val="95000"/>
                    <a:lumOff val="5000"/>
                  </a:prstClr>
                </a:solidFill>
                <a:latin typeface="LM Mono Prop Light 10" panose="00000500000000000000" pitchFamily="50" charset="0"/>
              </a:rPr>
              <a:t>Sn Quadrupole Under High </a:t>
            </a:r>
            <a:r>
              <a:rPr lang="en-GB" sz="1300" i="1" dirty="0" smtClean="0">
                <a:solidFill>
                  <a:prstClr val="black">
                    <a:lumMod val="95000"/>
                    <a:lumOff val="5000"/>
                  </a:prstClr>
                </a:solidFill>
                <a:latin typeface="LM Mono Prop Light 10" panose="00000500000000000000" pitchFamily="50" charset="0"/>
              </a:rPr>
              <a:t>Stress,” </a:t>
            </a:r>
            <a:r>
              <a:rPr lang="en-US" sz="1300" i="1" dirty="0">
                <a:solidFill>
                  <a:prstClr val="black">
                    <a:lumMod val="95000"/>
                    <a:lumOff val="5000"/>
                  </a:prstClr>
                </a:solidFill>
                <a:latin typeface="LM Mono Prop Light 10" panose="00000500000000000000" pitchFamily="50" charset="0"/>
              </a:rPr>
              <a:t>IEEE Transactions on Applied Superconductivity ( Volume: 21, Issue: 3, June 2011</a:t>
            </a:r>
            <a:r>
              <a:rPr lang="en-US" sz="1300" i="1" dirty="0" smtClean="0">
                <a:solidFill>
                  <a:prstClr val="black">
                    <a:lumMod val="95000"/>
                    <a:lumOff val="5000"/>
                  </a:prstClr>
                </a:solidFill>
                <a:latin typeface="LM Mono Prop Light 10" panose="00000500000000000000" pitchFamily="50" charset="0"/>
              </a:rPr>
              <a:t>).</a:t>
            </a:r>
          </a:p>
          <a:p>
            <a:pPr algn="just" defTabSz="257169">
              <a:buClrTx/>
              <a:buSzTx/>
            </a:pPr>
            <a:r>
              <a:rPr lang="en-US" sz="1300" i="1" dirty="0" smtClean="0">
                <a:solidFill>
                  <a:prstClr val="black">
                    <a:lumMod val="95000"/>
                    <a:lumOff val="5000"/>
                  </a:prstClr>
                </a:solidFill>
                <a:latin typeface="LM Mono Prop Light 10" panose="00000500000000000000" pitchFamily="50" charset="0"/>
              </a:rPr>
              <a:t>[26] H. </a:t>
            </a:r>
            <a:r>
              <a:rPr lang="en-US" sz="1300" i="1" dirty="0" err="1" smtClean="0">
                <a:solidFill>
                  <a:prstClr val="black">
                    <a:lumMod val="95000"/>
                    <a:lumOff val="5000"/>
                  </a:prstClr>
                </a:solidFill>
                <a:latin typeface="LM Mono Prop Light 10" panose="00000500000000000000" pitchFamily="50" charset="0"/>
              </a:rPr>
              <a:t>Bajas</a:t>
            </a:r>
            <a:r>
              <a:rPr lang="en-US" sz="1300" i="1" dirty="0" smtClean="0">
                <a:solidFill>
                  <a:prstClr val="black">
                    <a:lumMod val="95000"/>
                    <a:lumOff val="5000"/>
                  </a:prstClr>
                </a:solidFill>
                <a:latin typeface="LM Mono Prop Light 10" panose="00000500000000000000" pitchFamily="50" charset="0"/>
              </a:rPr>
              <a:t> et al, “</a:t>
            </a:r>
            <a:r>
              <a:rPr lang="en-GB" sz="1300" i="1" dirty="0">
                <a:solidFill>
                  <a:prstClr val="black">
                    <a:lumMod val="95000"/>
                    <a:lumOff val="5000"/>
                  </a:prstClr>
                </a:solidFill>
                <a:latin typeface="LM Mono Prop Light 10" panose="00000500000000000000" pitchFamily="50" charset="0"/>
              </a:rPr>
              <a:t>Advanced Nb</a:t>
            </a:r>
            <a:r>
              <a:rPr lang="en-GB" sz="1300" i="1" baseline="-25000" dirty="0">
                <a:solidFill>
                  <a:prstClr val="black">
                    <a:lumMod val="95000"/>
                    <a:lumOff val="5000"/>
                  </a:prstClr>
                </a:solidFill>
                <a:latin typeface="LM Mono Prop Light 10" panose="00000500000000000000" pitchFamily="50" charset="0"/>
              </a:rPr>
              <a:t>3</a:t>
            </a:r>
            <a:r>
              <a:rPr lang="en-GB" sz="1300" i="1" dirty="0">
                <a:solidFill>
                  <a:prstClr val="black">
                    <a:lumMod val="95000"/>
                    <a:lumOff val="5000"/>
                  </a:prstClr>
                </a:solidFill>
                <a:latin typeface="LM Mono Prop Light 10" panose="00000500000000000000" pitchFamily="50" charset="0"/>
              </a:rPr>
              <a:t>Sn</a:t>
            </a:r>
            <a:r>
              <a:rPr lang="en-GB" sz="1300" i="1" dirty="0" smtClean="0">
                <a:solidFill>
                  <a:prstClr val="black">
                    <a:lumMod val="95000"/>
                    <a:lumOff val="5000"/>
                  </a:prstClr>
                </a:solidFill>
                <a:latin typeface="LM Mono Prop Light 10" panose="00000500000000000000" pitchFamily="50" charset="0"/>
              </a:rPr>
              <a:t> </a:t>
            </a:r>
            <a:r>
              <a:rPr lang="en-GB" sz="1300" i="1" dirty="0">
                <a:solidFill>
                  <a:prstClr val="black">
                    <a:lumMod val="95000"/>
                    <a:lumOff val="5000"/>
                  </a:prstClr>
                </a:solidFill>
                <a:latin typeface="LM Mono Prop Light 10" panose="00000500000000000000" pitchFamily="50" charset="0"/>
              </a:rPr>
              <a:t>Conductors Tested in </a:t>
            </a:r>
            <a:r>
              <a:rPr lang="en-GB" sz="1300" i="1" dirty="0" smtClean="0">
                <a:solidFill>
                  <a:prstClr val="black">
                    <a:lumMod val="95000"/>
                    <a:lumOff val="5000"/>
                  </a:prstClr>
                </a:solidFill>
                <a:latin typeface="LM Mono Prop Light 10" panose="00000500000000000000" pitchFamily="50" charset="0"/>
              </a:rPr>
              <a:t>Racetrack Coil </a:t>
            </a:r>
            <a:r>
              <a:rPr lang="en-GB" sz="1300" i="1" dirty="0">
                <a:solidFill>
                  <a:prstClr val="black">
                    <a:lumMod val="95000"/>
                    <a:lumOff val="5000"/>
                  </a:prstClr>
                </a:solidFill>
                <a:latin typeface="LM Mono Prop Light 10" panose="00000500000000000000" pitchFamily="50" charset="0"/>
              </a:rPr>
              <a:t>Conﬁguration for the 11T Dipole </a:t>
            </a:r>
            <a:r>
              <a:rPr lang="en-GB" sz="1300" i="1" dirty="0" smtClean="0">
                <a:solidFill>
                  <a:prstClr val="black">
                    <a:lumMod val="95000"/>
                    <a:lumOff val="5000"/>
                  </a:prstClr>
                </a:solidFill>
                <a:latin typeface="LM Mono Prop Light 10" panose="00000500000000000000" pitchFamily="50" charset="0"/>
              </a:rPr>
              <a:t>Project</a:t>
            </a:r>
            <a:r>
              <a:rPr lang="en-GB" sz="1300" i="1" dirty="0">
                <a:solidFill>
                  <a:prstClr val="black">
                    <a:lumMod val="95000"/>
                    <a:lumOff val="5000"/>
                  </a:prstClr>
                </a:solidFill>
                <a:latin typeface="LM Mono Prop Light 10" panose="00000500000000000000" pitchFamily="50" charset="0"/>
              </a:rPr>
              <a:t>,” IEEE TRANSACTIONS ON APPLIED SUPERCONDUCTIVITY, VOL. 28, NO. 4, JUNE </a:t>
            </a:r>
            <a:r>
              <a:rPr lang="en-GB" sz="1300" i="1" dirty="0" smtClean="0">
                <a:solidFill>
                  <a:prstClr val="black">
                    <a:lumMod val="95000"/>
                    <a:lumOff val="5000"/>
                  </a:prstClr>
                </a:solidFill>
                <a:latin typeface="LM Mono Prop Light 10" panose="00000500000000000000" pitchFamily="50" charset="0"/>
              </a:rPr>
              <a:t>2018.</a:t>
            </a:r>
          </a:p>
          <a:p>
            <a:pPr algn="just" defTabSz="257169">
              <a:buClrTx/>
              <a:buSzTx/>
            </a:pPr>
            <a:r>
              <a:rPr lang="en-US" sz="1300" i="1" dirty="0" smtClean="0">
                <a:solidFill>
                  <a:prstClr val="black">
                    <a:lumMod val="95000"/>
                    <a:lumOff val="5000"/>
                  </a:prstClr>
                </a:solidFill>
                <a:latin typeface="LM Mono Prop Light 10" panose="00000500000000000000" pitchFamily="50" charset="0"/>
              </a:rPr>
              <a:t>[27] J.C. Perez et al, “</a:t>
            </a:r>
            <a:r>
              <a:rPr lang="en-GB" sz="1300" i="1" dirty="0">
                <a:solidFill>
                  <a:prstClr val="black">
                    <a:lumMod val="95000"/>
                    <a:lumOff val="5000"/>
                  </a:prstClr>
                </a:solidFill>
                <a:latin typeface="LM Mono Prop Light 10" panose="00000500000000000000" pitchFamily="50" charset="0"/>
              </a:rPr>
              <a:t>Performance of the Short Model Coils </a:t>
            </a:r>
            <a:r>
              <a:rPr lang="en-GB" sz="1300" i="1" dirty="0" smtClean="0">
                <a:solidFill>
                  <a:prstClr val="black">
                    <a:lumMod val="95000"/>
                    <a:lumOff val="5000"/>
                  </a:prstClr>
                </a:solidFill>
                <a:latin typeface="LM Mono Prop Light 10" panose="00000500000000000000" pitchFamily="50" charset="0"/>
              </a:rPr>
              <a:t>Wound With </a:t>
            </a:r>
            <a:r>
              <a:rPr lang="en-GB" sz="1300" i="1" dirty="0">
                <a:solidFill>
                  <a:prstClr val="black">
                    <a:lumMod val="95000"/>
                    <a:lumOff val="5000"/>
                  </a:prstClr>
                </a:solidFill>
                <a:latin typeface="LM Mono Prop Light 10" panose="00000500000000000000" pitchFamily="50" charset="0"/>
              </a:rPr>
              <a:t>the CERN 11-T Nb</a:t>
            </a:r>
            <a:r>
              <a:rPr lang="en-GB" sz="1300" i="1" baseline="-25000" dirty="0">
                <a:solidFill>
                  <a:prstClr val="black">
                    <a:lumMod val="95000"/>
                    <a:lumOff val="5000"/>
                  </a:prstClr>
                </a:solidFill>
                <a:latin typeface="LM Mono Prop Light 10" panose="00000500000000000000" pitchFamily="50" charset="0"/>
              </a:rPr>
              <a:t>3</a:t>
            </a:r>
            <a:r>
              <a:rPr lang="en-GB" sz="1300" i="1" dirty="0">
                <a:solidFill>
                  <a:prstClr val="black">
                    <a:lumMod val="95000"/>
                    <a:lumOff val="5000"/>
                  </a:prstClr>
                </a:solidFill>
                <a:latin typeface="LM Mono Prop Light 10" panose="00000500000000000000" pitchFamily="50" charset="0"/>
              </a:rPr>
              <a:t>Sn Conductor,” IEEE TRANSACTIONS ON APPLIED SUPERCONDUCTIVITY, VOL. 25, NO. 3, JUNE </a:t>
            </a:r>
            <a:r>
              <a:rPr lang="en-GB" sz="1300" i="1" dirty="0" smtClean="0">
                <a:solidFill>
                  <a:prstClr val="black">
                    <a:lumMod val="95000"/>
                    <a:lumOff val="5000"/>
                  </a:prstClr>
                </a:solidFill>
                <a:latin typeface="LM Mono Prop Light 10" panose="00000500000000000000" pitchFamily="50" charset="0"/>
              </a:rPr>
              <a:t>2015.</a:t>
            </a:r>
          </a:p>
          <a:p>
            <a:pPr algn="just" defTabSz="257169">
              <a:buClrTx/>
              <a:buSzTx/>
            </a:pPr>
            <a:r>
              <a:rPr lang="en-US" sz="1300" i="1" dirty="0" smtClean="0">
                <a:solidFill>
                  <a:prstClr val="black">
                    <a:lumMod val="95000"/>
                    <a:lumOff val="5000"/>
                  </a:prstClr>
                </a:solidFill>
                <a:latin typeface="LM Mono Prop Light 10" panose="00000500000000000000" pitchFamily="50" charset="0"/>
              </a:rPr>
              <a:t>[28] S. Izquierdo Bermudez et al., “</a:t>
            </a:r>
            <a:r>
              <a:rPr lang="en-GB" sz="1300" i="1" dirty="0">
                <a:solidFill>
                  <a:prstClr val="black">
                    <a:lumMod val="95000"/>
                    <a:lumOff val="5000"/>
                  </a:prstClr>
                </a:solidFill>
                <a:latin typeface="LM Mono Prop Light 10" panose="00000500000000000000" pitchFamily="50" charset="0"/>
              </a:rPr>
              <a:t>Performance of a MQXF Nb3Sn Quadrupole Magnet </a:t>
            </a:r>
            <a:r>
              <a:rPr lang="en-GB" sz="1300" i="1" dirty="0" smtClean="0">
                <a:solidFill>
                  <a:prstClr val="black">
                    <a:lumMod val="95000"/>
                    <a:lumOff val="5000"/>
                  </a:prstClr>
                </a:solidFill>
                <a:latin typeface="LM Mono Prop Light 10" panose="00000500000000000000" pitchFamily="50" charset="0"/>
              </a:rPr>
              <a:t>Under </a:t>
            </a:r>
            <a:r>
              <a:rPr lang="en-GB" sz="1300" i="1" dirty="0">
                <a:solidFill>
                  <a:prstClr val="black">
                    <a:lumMod val="95000"/>
                    <a:lumOff val="5000"/>
                  </a:prstClr>
                </a:solidFill>
                <a:latin typeface="LM Mono Prop Light 10" panose="00000500000000000000" pitchFamily="50" charset="0"/>
              </a:rPr>
              <a:t>Different Stress </a:t>
            </a:r>
            <a:r>
              <a:rPr lang="en-GB" sz="1300" i="1" dirty="0" smtClean="0">
                <a:solidFill>
                  <a:prstClr val="black">
                    <a:lumMod val="95000"/>
                    <a:lumOff val="5000"/>
                  </a:prstClr>
                </a:solidFill>
                <a:latin typeface="LM Mono Prop Light 10" panose="00000500000000000000" pitchFamily="50" charset="0"/>
              </a:rPr>
              <a:t>Level</a:t>
            </a:r>
            <a:r>
              <a:rPr lang="en-US" sz="1300" i="1" dirty="0" smtClean="0">
                <a:solidFill>
                  <a:prstClr val="black">
                    <a:lumMod val="95000"/>
                    <a:lumOff val="5000"/>
                  </a:prstClr>
                </a:solidFill>
                <a:latin typeface="LM Mono Prop Light 10" panose="00000500000000000000" pitchFamily="50" charset="0"/>
              </a:rPr>
              <a:t>,” </a:t>
            </a:r>
            <a:r>
              <a:rPr lang="en-GB" sz="1300" i="1" dirty="0">
                <a:solidFill>
                  <a:prstClr val="black">
                    <a:lumMod val="95000"/>
                    <a:lumOff val="5000"/>
                  </a:prstClr>
                </a:solidFill>
                <a:latin typeface="LM Mono Prop Light 10" panose="00000500000000000000" pitchFamily="50" charset="0"/>
              </a:rPr>
              <a:t>IEEE Transactions on Applied Superconductivity ( Volume: 32, Issue: 6, September 2022</a:t>
            </a:r>
            <a:r>
              <a:rPr lang="en-GB" sz="1300" i="1" dirty="0" smtClean="0">
                <a:solidFill>
                  <a:prstClr val="black">
                    <a:lumMod val="95000"/>
                    <a:lumOff val="5000"/>
                  </a:prstClr>
                </a:solidFill>
                <a:latin typeface="LM Mono Prop Light 10" panose="00000500000000000000" pitchFamily="50" charset="0"/>
              </a:rPr>
              <a:t>).</a:t>
            </a:r>
          </a:p>
          <a:p>
            <a:pPr algn="just" defTabSz="257169">
              <a:buClrTx/>
              <a:buSzTx/>
            </a:pPr>
            <a:r>
              <a:rPr lang="en-US" sz="1300" i="1" dirty="0" smtClean="0">
                <a:solidFill>
                  <a:prstClr val="black">
                    <a:lumMod val="95000"/>
                    <a:lumOff val="5000"/>
                  </a:prstClr>
                </a:solidFill>
                <a:latin typeface="LM Mono Prop Light 10" panose="00000500000000000000" pitchFamily="50" charset="0"/>
              </a:rPr>
              <a:t>[29] L</a:t>
            </a:r>
            <a:r>
              <a:rPr lang="en-US" sz="1300" i="1" dirty="0">
                <a:solidFill>
                  <a:prstClr val="black">
                    <a:lumMod val="95000"/>
                    <a:lumOff val="5000"/>
                  </a:prstClr>
                </a:solidFill>
                <a:latin typeface="LM Mono Prop Light 10" panose="00000500000000000000" pitchFamily="50" charset="0"/>
              </a:rPr>
              <a:t>. Bottura et al., "𝐽𝑐(𝐵, 𝑇, 𝜖) Parameterization for the ITER Nb3Sn Production,“ IEEE Trans. Appl. </a:t>
            </a:r>
            <a:r>
              <a:rPr lang="en-US" sz="1300" i="1" dirty="0" err="1">
                <a:solidFill>
                  <a:prstClr val="black">
                    <a:lumMod val="95000"/>
                    <a:lumOff val="5000"/>
                  </a:prstClr>
                </a:solidFill>
                <a:latin typeface="LM Mono Prop Light 10" panose="00000500000000000000" pitchFamily="50" charset="0"/>
              </a:rPr>
              <a:t>Supercond</a:t>
            </a:r>
            <a:r>
              <a:rPr lang="en-US" sz="1300" i="1" dirty="0">
                <a:solidFill>
                  <a:prstClr val="black">
                    <a:lumMod val="95000"/>
                    <a:lumOff val="5000"/>
                  </a:prstClr>
                </a:solidFill>
                <a:latin typeface="LM Mono Prop Light 10" panose="00000500000000000000" pitchFamily="50" charset="0"/>
              </a:rPr>
              <a:t>., Vol. 19, No. 3, (2009</a:t>
            </a:r>
            <a:r>
              <a:rPr lang="en-US" sz="1300" i="1" dirty="0" smtClean="0">
                <a:solidFill>
                  <a:prstClr val="black">
                    <a:lumMod val="95000"/>
                    <a:lumOff val="5000"/>
                  </a:prstClr>
                </a:solidFill>
                <a:latin typeface="LM Mono Prop Light 10" panose="00000500000000000000" pitchFamily="50" charset="0"/>
              </a:rPr>
              <a:t>).</a:t>
            </a:r>
          </a:p>
          <a:p>
            <a:pPr algn="just" defTabSz="257169">
              <a:buClrTx/>
              <a:buSzTx/>
            </a:pPr>
            <a:r>
              <a:rPr lang="en-US" sz="1300" i="1" dirty="0" smtClean="0">
                <a:solidFill>
                  <a:prstClr val="black">
                    <a:lumMod val="95000"/>
                    <a:lumOff val="5000"/>
                  </a:prstClr>
                </a:solidFill>
                <a:latin typeface="LM Mono Prop Light 10" panose="00000500000000000000" pitchFamily="50" charset="0"/>
              </a:rPr>
              <a:t>[30] B</a:t>
            </a:r>
            <a:r>
              <a:rPr lang="en-US" sz="1300" i="1" dirty="0">
                <a:solidFill>
                  <a:prstClr val="black">
                    <a:lumMod val="95000"/>
                    <a:lumOff val="5000"/>
                  </a:prstClr>
                </a:solidFill>
                <a:latin typeface="LM Mono Prop Light 10" panose="00000500000000000000" pitchFamily="50" charset="0"/>
              </a:rPr>
              <a:t>. Bordini, P. </a:t>
            </a:r>
            <a:r>
              <a:rPr lang="en-US" sz="1300" i="1" dirty="0" err="1">
                <a:solidFill>
                  <a:prstClr val="black">
                    <a:lumMod val="95000"/>
                    <a:lumOff val="5000"/>
                  </a:prstClr>
                </a:solidFill>
                <a:latin typeface="LM Mono Prop Light 10" panose="00000500000000000000" pitchFamily="50" charset="0"/>
              </a:rPr>
              <a:t>Alknes</a:t>
            </a:r>
            <a:r>
              <a:rPr lang="en-US" sz="1300" i="1" dirty="0">
                <a:solidFill>
                  <a:prstClr val="black">
                    <a:lumMod val="95000"/>
                    <a:lumOff val="5000"/>
                  </a:prstClr>
                </a:solidFill>
                <a:latin typeface="LM Mono Prop Light 10" panose="00000500000000000000" pitchFamily="50" charset="0"/>
              </a:rPr>
              <a:t>, L. Bottura, L. Rossi, and D. </a:t>
            </a:r>
            <a:r>
              <a:rPr lang="en-US" sz="1300" i="1" dirty="0" err="1">
                <a:solidFill>
                  <a:prstClr val="black">
                    <a:lumMod val="95000"/>
                    <a:lumOff val="5000"/>
                  </a:prstClr>
                </a:solidFill>
                <a:latin typeface="LM Mono Prop Light 10" panose="00000500000000000000" pitchFamily="50" charset="0"/>
              </a:rPr>
              <a:t>Valentinis</a:t>
            </a:r>
            <a:r>
              <a:rPr lang="en-US" sz="1300" i="1" dirty="0">
                <a:solidFill>
                  <a:prstClr val="black">
                    <a:lumMod val="95000"/>
                    <a:lumOff val="5000"/>
                  </a:prstClr>
                </a:solidFill>
                <a:latin typeface="LM Mono Prop Light 10" panose="00000500000000000000" pitchFamily="50" charset="0"/>
              </a:rPr>
              <a:t>, “An exponential scaling law for the strain dependence of the Nb3Sn critical current density,” </a:t>
            </a:r>
            <a:r>
              <a:rPr lang="en-US" sz="1300" i="1" dirty="0" err="1">
                <a:solidFill>
                  <a:prstClr val="black">
                    <a:lumMod val="95000"/>
                    <a:lumOff val="5000"/>
                  </a:prstClr>
                </a:solidFill>
                <a:latin typeface="LM Mono Prop Light 10" panose="00000500000000000000" pitchFamily="50" charset="0"/>
              </a:rPr>
              <a:t>Supercond</a:t>
            </a:r>
            <a:r>
              <a:rPr lang="en-US" sz="1300" i="1" dirty="0">
                <a:solidFill>
                  <a:prstClr val="black">
                    <a:lumMod val="95000"/>
                    <a:lumOff val="5000"/>
                  </a:prstClr>
                </a:solidFill>
                <a:latin typeface="LM Mono Prop Light 10" panose="00000500000000000000" pitchFamily="50" charset="0"/>
              </a:rPr>
              <a:t>. Sci. Technol., vol. 26, no. 7, 2013, Art. no. 075014</a:t>
            </a:r>
            <a:r>
              <a:rPr lang="en-US" sz="1300" i="1" dirty="0" smtClean="0">
                <a:solidFill>
                  <a:prstClr val="black">
                    <a:lumMod val="95000"/>
                    <a:lumOff val="5000"/>
                  </a:prstClr>
                </a:solidFill>
                <a:latin typeface="LM Mono Prop Light 10" panose="00000500000000000000" pitchFamily="50" charset="0"/>
              </a:rPr>
              <a:t>.</a:t>
            </a:r>
          </a:p>
          <a:p>
            <a:pPr algn="just" defTabSz="257169">
              <a:buClrTx/>
              <a:buSzTx/>
            </a:pPr>
            <a:r>
              <a:rPr lang="en-US" sz="1300" dirty="0">
                <a:solidFill>
                  <a:prstClr val="black">
                    <a:lumMod val="95000"/>
                    <a:lumOff val="5000"/>
                  </a:prstClr>
                </a:solidFill>
                <a:latin typeface="LM Mono Prop Light 10" panose="00000500000000000000" pitchFamily="50" charset="0"/>
              </a:rPr>
              <a:t>[31] A. Cattabiani, D. Baffari, and B. Bordini, “A 3D ﬁnite element model of the reversible critical current reduction due to transverse load in Nb3Sn wires,” IEEE Trans. Appl. </a:t>
            </a:r>
            <a:r>
              <a:rPr lang="en-US" sz="1300" dirty="0" err="1">
                <a:solidFill>
                  <a:prstClr val="black">
                    <a:lumMod val="95000"/>
                    <a:lumOff val="5000"/>
                  </a:prstClr>
                </a:solidFill>
                <a:latin typeface="LM Mono Prop Light 10" panose="00000500000000000000" pitchFamily="50" charset="0"/>
              </a:rPr>
              <a:t>Supercond</a:t>
            </a:r>
            <a:r>
              <a:rPr lang="en-US" sz="1300" dirty="0">
                <a:solidFill>
                  <a:prstClr val="black">
                    <a:lumMod val="95000"/>
                    <a:lumOff val="5000"/>
                  </a:prstClr>
                </a:solidFill>
                <a:latin typeface="LM Mono Prop Light 10" panose="00000500000000000000" pitchFamily="50" charset="0"/>
              </a:rPr>
              <a:t>., vol. 30, no. 4, Feb. 2020, Art. no. 8401006, </a:t>
            </a:r>
            <a:r>
              <a:rPr lang="en-US" sz="1300" dirty="0" err="1">
                <a:solidFill>
                  <a:prstClr val="black">
                    <a:lumMod val="95000"/>
                    <a:lumOff val="5000"/>
                  </a:prstClr>
                </a:solidFill>
                <a:latin typeface="LM Mono Prop Light 10" panose="00000500000000000000" pitchFamily="50" charset="0"/>
              </a:rPr>
              <a:t>doi</a:t>
            </a:r>
            <a:r>
              <a:rPr lang="en-US" sz="1300" dirty="0">
                <a:solidFill>
                  <a:prstClr val="black">
                    <a:lumMod val="95000"/>
                    <a:lumOff val="5000"/>
                  </a:prstClr>
                </a:solidFill>
                <a:latin typeface="LM Mono Prop Light 10" panose="00000500000000000000" pitchFamily="50" charset="0"/>
              </a:rPr>
              <a:t>: 10.1109/tasc.2020.2977038.</a:t>
            </a:r>
          </a:p>
          <a:p>
            <a:pPr algn="just" defTabSz="257169">
              <a:buClrTx/>
              <a:buSzTx/>
            </a:pPr>
            <a:r>
              <a:rPr lang="en-US" sz="1300" dirty="0">
                <a:solidFill>
                  <a:prstClr val="black">
                    <a:lumMod val="95000"/>
                    <a:lumOff val="5000"/>
                  </a:prstClr>
                </a:solidFill>
                <a:latin typeface="LM Mono Prop Light 10" panose="00000500000000000000" pitchFamily="50" charset="0"/>
              </a:rPr>
              <a:t>[32] D. Baffari et al., “</a:t>
            </a:r>
            <a:r>
              <a:rPr lang="en-GB" sz="1300" dirty="0">
                <a:solidFill>
                  <a:prstClr val="black">
                    <a:lumMod val="95000"/>
                    <a:lumOff val="5000"/>
                  </a:prstClr>
                </a:solidFill>
                <a:latin typeface="LM Mono Prop Light 10" panose="00000500000000000000" pitchFamily="50" charset="0"/>
              </a:rPr>
              <a:t>Effect of the Sub-Elements Layout on the Electro-Mechanical Properties of High </a:t>
            </a:r>
            <a:r>
              <a:rPr lang="en-GB" sz="1300" dirty="0" err="1">
                <a:solidFill>
                  <a:prstClr val="black">
                    <a:lumMod val="95000"/>
                    <a:lumOff val="5000"/>
                  </a:prstClr>
                </a:solidFill>
                <a:latin typeface="LM Mono Prop Light 10" panose="00000500000000000000" pitchFamily="50" charset="0"/>
              </a:rPr>
              <a:t>Jc</a:t>
            </a:r>
            <a:r>
              <a:rPr lang="en-GB" sz="1300" dirty="0">
                <a:solidFill>
                  <a:prstClr val="black">
                    <a:lumMod val="95000"/>
                    <a:lumOff val="5000"/>
                  </a:prstClr>
                </a:solidFill>
                <a:latin typeface="LM Mono Prop Light 10" panose="00000500000000000000" pitchFamily="50" charset="0"/>
              </a:rPr>
              <a:t> Nb3Sn Wires Under Transverse Load: Numerical Simulations,” IEEE Transactions on applied superconductivity Vol. 32, No. 6, September </a:t>
            </a:r>
            <a:r>
              <a:rPr lang="en-GB" sz="1300" dirty="0" smtClean="0">
                <a:solidFill>
                  <a:prstClr val="black">
                    <a:lumMod val="95000"/>
                    <a:lumOff val="5000"/>
                  </a:prstClr>
                </a:solidFill>
                <a:latin typeface="LM Mono Prop Light 10" panose="00000500000000000000" pitchFamily="50" charset="0"/>
              </a:rPr>
              <a:t>2022.</a:t>
            </a:r>
          </a:p>
          <a:p>
            <a:pPr algn="just" defTabSz="257169">
              <a:buClrTx/>
              <a:buSzTx/>
            </a:pPr>
            <a:r>
              <a:rPr lang="en-US" sz="1300" dirty="0" smtClean="0">
                <a:solidFill>
                  <a:prstClr val="black">
                    <a:lumMod val="95000"/>
                    <a:lumOff val="5000"/>
                  </a:prstClr>
                </a:solidFill>
                <a:latin typeface="LM Mono Prop Light 10" panose="00000500000000000000" pitchFamily="50" charset="0"/>
              </a:rPr>
              <a:t>[33] </a:t>
            </a:r>
            <a:r>
              <a:rPr lang="en-US" sz="1300" dirty="0">
                <a:solidFill>
                  <a:prstClr val="black">
                    <a:lumMod val="95000"/>
                    <a:lumOff val="5000"/>
                  </a:prstClr>
                </a:solidFill>
                <a:latin typeface="LM Mono Prop Light 10" panose="00000500000000000000" pitchFamily="50" charset="0"/>
              </a:rPr>
              <a:t>T. Wang, L. Chiesa, M. </a:t>
            </a:r>
            <a:r>
              <a:rPr lang="en-US" sz="1300" dirty="0" err="1">
                <a:solidFill>
                  <a:prstClr val="black">
                    <a:lumMod val="95000"/>
                    <a:lumOff val="5000"/>
                  </a:prstClr>
                </a:solidFill>
                <a:latin typeface="LM Mono Prop Light 10" panose="00000500000000000000" pitchFamily="50" charset="0"/>
              </a:rPr>
              <a:t>Takayasu</a:t>
            </a:r>
            <a:r>
              <a:rPr lang="en-US" sz="1300" dirty="0">
                <a:solidFill>
                  <a:prstClr val="black">
                    <a:lumMod val="95000"/>
                    <a:lumOff val="5000"/>
                  </a:prstClr>
                </a:solidFill>
                <a:latin typeface="LM Mono Prop Light 10" panose="00000500000000000000" pitchFamily="50" charset="0"/>
              </a:rPr>
              <a:t>, and B. Bordini, “A novel modeling to predict the critical current behavior of Nb3Sn PIT strand under transverse load based on a scaling law and ﬁnite element analysis,” Cryogenics, vol. 63, pp. 275–281, 2014.</a:t>
            </a:r>
            <a:endParaRPr lang="en-GB" sz="1300" dirty="0">
              <a:solidFill>
                <a:prstClr val="black">
                  <a:lumMod val="95000"/>
                  <a:lumOff val="5000"/>
                </a:prstClr>
              </a:solidFill>
              <a:latin typeface="LM Mono Prop Light 10" panose="00000500000000000000" pitchFamily="50" charset="0"/>
            </a:endParaRPr>
          </a:p>
          <a:p>
            <a:pPr algn="just" defTabSz="257169">
              <a:buClrTx/>
              <a:buSzTx/>
            </a:pPr>
            <a:endParaRPr lang="en-GB" sz="1300" dirty="0">
              <a:solidFill>
                <a:prstClr val="black">
                  <a:lumMod val="95000"/>
                  <a:lumOff val="5000"/>
                </a:prstClr>
              </a:solidFill>
              <a:latin typeface="LM Mono Prop Light 10" panose="00000500000000000000" pitchFamily="50" charset="0"/>
            </a:endParaRPr>
          </a:p>
          <a:p>
            <a:pPr algn="just" defTabSz="257169">
              <a:buClrTx/>
              <a:buSzTx/>
            </a:pPr>
            <a:endParaRPr lang="en-US" sz="1300" i="1" dirty="0" smtClean="0">
              <a:solidFill>
                <a:prstClr val="black">
                  <a:lumMod val="95000"/>
                  <a:lumOff val="5000"/>
                </a:prstClr>
              </a:solidFill>
              <a:latin typeface="LM Mono Prop Light 10" panose="00000500000000000000" pitchFamily="50" charset="0"/>
            </a:endParaRPr>
          </a:p>
        </p:txBody>
      </p:sp>
      <p:sp>
        <p:nvSpPr>
          <p:cNvPr id="5" name="Title 1"/>
          <p:cNvSpPr txBox="1">
            <a:spLocks/>
          </p:cNvSpPr>
          <p:nvPr/>
        </p:nvSpPr>
        <p:spPr>
          <a:xfrm>
            <a:off x="0" y="181540"/>
            <a:ext cx="12192000"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r>
              <a:rPr lang="en-US" sz="2800" b="1" dirty="0"/>
              <a:t>	</a:t>
            </a:r>
            <a:r>
              <a:rPr lang="en-US" sz="2800" b="1" dirty="0" smtClean="0"/>
              <a:t>References</a:t>
            </a:r>
            <a:endParaRPr lang="en-US" sz="2800" b="1" dirty="0"/>
          </a:p>
        </p:txBody>
      </p:sp>
    </p:spTree>
    <p:extLst>
      <p:ext uri="{BB962C8B-B14F-4D97-AF65-F5344CB8AC3E}">
        <p14:creationId xmlns:p14="http://schemas.microsoft.com/office/powerpoint/2010/main" val="329586207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noGrp="1"/>
          </p:cNvSpPr>
          <p:nvPr>
            <p:ph idx="1"/>
          </p:nvPr>
        </p:nvSpPr>
        <p:spPr>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r>
              <a:rPr lang="en-US" sz="1300" dirty="0" smtClean="0">
                <a:solidFill>
                  <a:prstClr val="black">
                    <a:lumMod val="95000"/>
                    <a:lumOff val="5000"/>
                  </a:prstClr>
                </a:solidFill>
                <a:latin typeface="LM Mono Prop Light 10" panose="00000500000000000000" pitchFamily="50" charset="0"/>
              </a:rPr>
              <a:t>[34] G</a:t>
            </a:r>
            <a:r>
              <a:rPr lang="en-US" sz="1300" dirty="0">
                <a:solidFill>
                  <a:prstClr val="black">
                    <a:lumMod val="95000"/>
                    <a:lumOff val="5000"/>
                  </a:prstClr>
                </a:solidFill>
                <a:latin typeface="LM Mono Prop Light 10" panose="00000500000000000000" pitchFamily="50" charset="0"/>
              </a:rPr>
              <a:t>. Vallone, B. Bordini, and P. Ferracin, “Computation of the reversible critical current degradation in Nb3Sn </a:t>
            </a:r>
            <a:r>
              <a:rPr lang="en-US" sz="1300" dirty="0" err="1">
                <a:solidFill>
                  <a:prstClr val="black">
                    <a:lumMod val="95000"/>
                    <a:lumOff val="5000"/>
                  </a:prstClr>
                </a:solidFill>
                <a:latin typeface="LM Mono Prop Light 10" panose="00000500000000000000" pitchFamily="50" charset="0"/>
              </a:rPr>
              <a:t>rutherford</a:t>
            </a:r>
            <a:r>
              <a:rPr lang="en-US" sz="1300" dirty="0">
                <a:solidFill>
                  <a:prstClr val="black">
                    <a:lumMod val="95000"/>
                    <a:lumOff val="5000"/>
                  </a:prstClr>
                </a:solidFill>
                <a:latin typeface="LM Mono Prop Light 10" panose="00000500000000000000" pitchFamily="50" charset="0"/>
              </a:rPr>
              <a:t> cables for particle accelerator magnets,” IEEE Trans. Appl. </a:t>
            </a:r>
            <a:r>
              <a:rPr lang="en-US" sz="1300" dirty="0" err="1">
                <a:solidFill>
                  <a:prstClr val="black">
                    <a:lumMod val="95000"/>
                    <a:lumOff val="5000"/>
                  </a:prstClr>
                </a:solidFill>
                <a:latin typeface="LM Mono Prop Light 10" panose="00000500000000000000" pitchFamily="50" charset="0"/>
              </a:rPr>
              <a:t>Supercond</a:t>
            </a:r>
            <a:r>
              <a:rPr lang="en-US" sz="1300" dirty="0">
                <a:solidFill>
                  <a:prstClr val="black">
                    <a:lumMod val="95000"/>
                    <a:lumOff val="5000"/>
                  </a:prstClr>
                </a:solidFill>
                <a:latin typeface="LM Mono Prop Light 10" panose="00000500000000000000" pitchFamily="50" charset="0"/>
              </a:rPr>
              <a:t>., vol. 28, no. 4, Jun. 2018, Art. no. 4801506. </a:t>
            </a:r>
          </a:p>
          <a:p>
            <a:pPr algn="just" defTabSz="257169">
              <a:buClrTx/>
              <a:buSzTx/>
            </a:pPr>
            <a:r>
              <a:rPr lang="en-US" sz="1300" dirty="0" smtClean="0">
                <a:solidFill>
                  <a:prstClr val="black">
                    <a:lumMod val="95000"/>
                    <a:lumOff val="5000"/>
                  </a:prstClr>
                </a:solidFill>
                <a:latin typeface="LM Mono Prop Light 10" panose="00000500000000000000" pitchFamily="50" charset="0"/>
              </a:rPr>
              <a:t>[35] </a:t>
            </a:r>
            <a:r>
              <a:rPr lang="en-US" sz="1300" dirty="0">
                <a:solidFill>
                  <a:prstClr val="black">
                    <a:lumMod val="95000"/>
                    <a:lumOff val="5000"/>
                  </a:prstClr>
                </a:solidFill>
                <a:latin typeface="LM Mono Prop Light 10" panose="00000500000000000000" pitchFamily="50" charset="0"/>
              </a:rPr>
              <a:t>G. Vallone, E. </a:t>
            </a:r>
            <a:r>
              <a:rPr lang="en-US" sz="1300" dirty="0" err="1">
                <a:solidFill>
                  <a:prstClr val="black">
                    <a:lumMod val="95000"/>
                    <a:lumOff val="5000"/>
                  </a:prstClr>
                </a:solidFill>
                <a:latin typeface="LM Mono Prop Light 10" panose="00000500000000000000" pitchFamily="50" charset="0"/>
              </a:rPr>
              <a:t>Anderssen</a:t>
            </a:r>
            <a:r>
              <a:rPr lang="en-US" sz="1300" dirty="0">
                <a:solidFill>
                  <a:prstClr val="black">
                    <a:lumMod val="95000"/>
                    <a:lumOff val="5000"/>
                  </a:prstClr>
                </a:solidFill>
                <a:latin typeface="LM Mono Prop Light 10" panose="00000500000000000000" pitchFamily="50" charset="0"/>
              </a:rPr>
              <a:t>, B. Bordini, P. Ferracin, J. F. Troitino, and S. </a:t>
            </a:r>
            <a:r>
              <a:rPr lang="en-US" sz="1300" dirty="0" err="1">
                <a:solidFill>
                  <a:prstClr val="black">
                    <a:lumMod val="95000"/>
                    <a:lumOff val="5000"/>
                  </a:prstClr>
                </a:solidFill>
                <a:latin typeface="LM Mono Prop Light 10" panose="00000500000000000000" pitchFamily="50" charset="0"/>
              </a:rPr>
              <a:t>Prestemon</a:t>
            </a:r>
            <a:r>
              <a:rPr lang="en-US" sz="1300" dirty="0">
                <a:solidFill>
                  <a:prstClr val="black">
                    <a:lumMod val="95000"/>
                    <a:lumOff val="5000"/>
                  </a:prstClr>
                </a:solidFill>
                <a:latin typeface="LM Mono Prop Light 10" panose="00000500000000000000" pitchFamily="50" charset="0"/>
              </a:rPr>
              <a:t>, “A methodology to compute the critical current limit in Nb3Sn magnets,” Superconductor Sci. Technol., 2020. [Online]. Available: https://doi.org/10.1088/1361-6668/abc56b</a:t>
            </a:r>
          </a:p>
          <a:p>
            <a:pPr algn="just" defTabSz="257169">
              <a:buClrTx/>
              <a:buSzTx/>
            </a:pPr>
            <a:endParaRPr lang="en-US" sz="1300" i="1" dirty="0">
              <a:solidFill>
                <a:prstClr val="black">
                  <a:lumMod val="95000"/>
                  <a:lumOff val="5000"/>
                </a:prstClr>
              </a:solidFill>
              <a:latin typeface="LM Mono Prop Light 10" panose="00000500000000000000" pitchFamily="50" charset="0"/>
            </a:endParaRPr>
          </a:p>
          <a:p>
            <a:pPr algn="just" defTabSz="257169">
              <a:buClrTx/>
              <a:buSzTx/>
            </a:pPr>
            <a:endParaRPr lang="en-US" sz="1300" dirty="0">
              <a:solidFill>
                <a:prstClr val="black">
                  <a:lumMod val="95000"/>
                  <a:lumOff val="5000"/>
                </a:prstClr>
              </a:solidFill>
              <a:latin typeface="LM Mono Prop Light 10" panose="00000500000000000000" pitchFamily="50" charset="0"/>
            </a:endParaRPr>
          </a:p>
        </p:txBody>
      </p:sp>
      <p:sp>
        <p:nvSpPr>
          <p:cNvPr id="5" name="Title 1"/>
          <p:cNvSpPr txBox="1">
            <a:spLocks/>
          </p:cNvSpPr>
          <p:nvPr/>
        </p:nvSpPr>
        <p:spPr>
          <a:xfrm>
            <a:off x="0" y="181540"/>
            <a:ext cx="12192000"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r>
              <a:rPr lang="en-US" sz="2800" b="1" dirty="0"/>
              <a:t>	</a:t>
            </a:r>
            <a:r>
              <a:rPr lang="en-US" sz="2800" b="1" dirty="0" smtClean="0"/>
              <a:t>References</a:t>
            </a:r>
            <a:endParaRPr lang="en-US" sz="2800" b="1" dirty="0"/>
          </a:p>
        </p:txBody>
      </p:sp>
    </p:spTree>
    <p:extLst>
      <p:ext uri="{BB962C8B-B14F-4D97-AF65-F5344CB8AC3E}">
        <p14:creationId xmlns:p14="http://schemas.microsoft.com/office/powerpoint/2010/main" val="32958620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132000" y="827883"/>
            <a:ext cx="12060000" cy="2361829"/>
          </a:xfrm>
          <a:prstGeom prst="rect">
            <a:avLst/>
          </a:prstGeom>
          <a:solidFill>
            <a:srgbClr val="92D050">
              <a:alpha val="5000"/>
            </a:srgbClr>
          </a:solidFill>
          <a:ln>
            <a:solidFill>
              <a:srgbClr val="00B050">
                <a:alpha val="5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Content Placeholder 2"/>
          <p:cNvSpPr txBox="1">
            <a:spLocks/>
          </p:cNvSpPr>
          <p:nvPr/>
        </p:nvSpPr>
        <p:spPr>
          <a:xfrm>
            <a:off x="491917" y="636454"/>
            <a:ext cx="10654448" cy="5528969"/>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600" dirty="0" smtClean="0">
              <a:solidFill>
                <a:prstClr val="black">
                  <a:lumMod val="95000"/>
                  <a:lumOff val="5000"/>
                </a:prstClr>
              </a:solidFill>
              <a:latin typeface="LM Mono Prop Light 10" panose="00000500000000000000" pitchFamily="50" charset="0"/>
            </a:endParaRPr>
          </a:p>
          <a:p>
            <a:pPr algn="just" defTabSz="257169">
              <a:buClrTx/>
              <a:buSzTx/>
            </a:pPr>
            <a:endParaRPr lang="en-US" sz="600" dirty="0">
              <a:solidFill>
                <a:prstClr val="black">
                  <a:lumMod val="95000"/>
                  <a:lumOff val="5000"/>
                </a:prstClr>
              </a:solidFill>
              <a:latin typeface="LM Mono Prop Light 10" panose="00000500000000000000" pitchFamily="50" charset="0"/>
            </a:endParaRPr>
          </a:p>
          <a:p>
            <a:pPr algn="just" defTabSz="257169">
              <a:buClrTx/>
              <a:buSzTx/>
            </a:pPr>
            <a:endParaRPr lang="en-US" sz="600" dirty="0" smtClean="0">
              <a:solidFill>
                <a:prstClr val="black">
                  <a:lumMod val="95000"/>
                  <a:lumOff val="5000"/>
                </a:prstClr>
              </a:solidFill>
              <a:latin typeface="LM Mono Prop Light 10" panose="00000500000000000000" pitchFamily="50" charset="0"/>
            </a:endParaRPr>
          </a:p>
          <a:p>
            <a:pPr algn="just" defTabSz="257169">
              <a:buClrTx/>
              <a:buSzTx/>
            </a:pPr>
            <a:endParaRPr lang="en-GB" sz="600" dirty="0" smtClean="0">
              <a:solidFill>
                <a:prstClr val="black">
                  <a:lumMod val="95000"/>
                  <a:lumOff val="5000"/>
                </a:prstClr>
              </a:solidFill>
              <a:latin typeface="LM Mono Prop Light 10" panose="00000500000000000000" pitchFamily="50" charset="0"/>
            </a:endParaRPr>
          </a:p>
          <a:p>
            <a:pPr algn="just" defTabSz="257169">
              <a:buClrTx/>
              <a:buSzTx/>
            </a:pPr>
            <a:r>
              <a:rPr lang="en-GB" sz="1400" dirty="0" smtClean="0">
                <a:solidFill>
                  <a:prstClr val="black">
                    <a:lumMod val="95000"/>
                    <a:lumOff val="5000"/>
                  </a:prstClr>
                </a:solidFill>
                <a:latin typeface="LM Mono Prop Light 10" panose="00000500000000000000" pitchFamily="50" charset="0"/>
              </a:rPr>
              <a:t>Critical surface → </a:t>
            </a:r>
            <a:r>
              <a:rPr lang="en-US" sz="1400" b="1" i="1" dirty="0" smtClean="0">
                <a:solidFill>
                  <a:prstClr val="black">
                    <a:lumMod val="95000"/>
                    <a:lumOff val="5000"/>
                  </a:prstClr>
                </a:solidFill>
                <a:latin typeface="LM Mono Prop Light 10" panose="00000500000000000000" pitchFamily="50" charset="0"/>
              </a:rPr>
              <a:t>Exponential scaling law proposed by Bordini, Bottura et al. [29] – [30]</a:t>
            </a:r>
          </a:p>
          <a:p>
            <a:pPr algn="just" defTabSz="257169">
              <a:buClrTx/>
              <a:buSzTx/>
            </a:pPr>
            <a:endParaRPr lang="en-US" sz="600" b="1" i="1" dirty="0" smtClean="0">
              <a:solidFill>
                <a:prstClr val="black">
                  <a:lumMod val="95000"/>
                  <a:lumOff val="5000"/>
                </a:prstClr>
              </a:solidFill>
              <a:latin typeface="LM Mono Prop Light 10" panose="00000500000000000000" pitchFamily="50" charset="0"/>
            </a:endParaRPr>
          </a:p>
          <a:p>
            <a:pPr algn="ctr" defTabSz="257169">
              <a:buClrTx/>
              <a:buSzTx/>
            </a:pPr>
            <a:r>
              <a:rPr lang="en-GB" sz="1400" u="sng" dirty="0" smtClean="0">
                <a:solidFill>
                  <a:srgbClr val="002060"/>
                </a:solidFill>
                <a:latin typeface="LM Mono Prop Light 10" panose="00000500000000000000" pitchFamily="50" charset="0"/>
              </a:rPr>
              <a:t>Initially postulated </a:t>
            </a:r>
            <a:r>
              <a:rPr lang="en-GB" sz="1400" u="sng" dirty="0">
                <a:solidFill>
                  <a:srgbClr val="002060"/>
                </a:solidFill>
                <a:latin typeface="LM Mono Prop Light 10" panose="00000500000000000000" pitchFamily="50" charset="0"/>
              </a:rPr>
              <a:t>to predict the effects of mechanical strain in axially loaded </a:t>
            </a:r>
            <a:r>
              <a:rPr lang="en-GB" sz="1400" u="sng" dirty="0" smtClean="0">
                <a:solidFill>
                  <a:srgbClr val="002060"/>
                </a:solidFill>
                <a:latin typeface="LM Mono Prop Light 10" panose="00000500000000000000" pitchFamily="50" charset="0"/>
              </a:rPr>
              <a:t>wires in the reversible / moderate strain region!</a:t>
            </a:r>
          </a:p>
          <a:p>
            <a:pPr algn="ctr" defTabSz="257169">
              <a:buClrTx/>
              <a:buSzTx/>
            </a:pPr>
            <a:endParaRPr lang="en-US" sz="1400" u="sng" dirty="0">
              <a:solidFill>
                <a:srgbClr val="002060"/>
              </a:solidFill>
              <a:latin typeface="LM Mono Prop Light 10" panose="00000500000000000000" pitchFamily="50" charset="0"/>
            </a:endParaRPr>
          </a:p>
          <a:p>
            <a:pPr algn="ctr" defTabSz="257169">
              <a:buClrTx/>
              <a:buSzTx/>
            </a:pPr>
            <a:endParaRPr lang="en-US" sz="1400" u="sng" dirty="0" smtClean="0">
              <a:solidFill>
                <a:srgbClr val="002060"/>
              </a:solidFill>
              <a:latin typeface="LM Mono Prop Light 10" panose="00000500000000000000" pitchFamily="50" charset="0"/>
            </a:endParaRPr>
          </a:p>
          <a:p>
            <a:pPr algn="just" defTabSz="257169">
              <a:buClrTx/>
              <a:buSzTx/>
            </a:pPr>
            <a:endParaRPr lang="en-US" sz="1400" dirty="0" smtClean="0">
              <a:solidFill>
                <a:prstClr val="black">
                  <a:lumMod val="95000"/>
                  <a:lumOff val="5000"/>
                </a:prstClr>
              </a:solidFill>
              <a:latin typeface="LM Mono Prop Light 10" panose="00000500000000000000" pitchFamily="50" charset="0"/>
            </a:endParaRPr>
          </a:p>
          <a:p>
            <a:pPr algn="just" defTabSz="257169">
              <a:buClrTx/>
              <a:buSzTx/>
            </a:pPr>
            <a:endParaRPr lang="en-US" sz="900" dirty="0">
              <a:solidFill>
                <a:prstClr val="black">
                  <a:lumMod val="95000"/>
                  <a:lumOff val="5000"/>
                </a:prstClr>
              </a:solidFill>
              <a:latin typeface="LM Mono Prop Light 10" panose="00000500000000000000" pitchFamily="50" charset="0"/>
            </a:endParaRPr>
          </a:p>
          <a:p>
            <a:pPr algn="ctr" defTabSz="257169">
              <a:buClrTx/>
              <a:buSzTx/>
            </a:pPr>
            <a:endParaRPr lang="en-GB" sz="600" dirty="0" smtClean="0">
              <a:solidFill>
                <a:prstClr val="black">
                  <a:lumMod val="95000"/>
                  <a:lumOff val="5000"/>
                </a:prstClr>
              </a:solidFill>
              <a:latin typeface="LM Mono Prop Light 10" panose="00000500000000000000" pitchFamily="50" charset="0"/>
            </a:endParaRPr>
          </a:p>
          <a:p>
            <a:pPr algn="ctr" defTabSz="257169">
              <a:buClrTx/>
              <a:buSzTx/>
            </a:pPr>
            <a:r>
              <a:rPr lang="en-GB" sz="1400" dirty="0" smtClean="0">
                <a:solidFill>
                  <a:prstClr val="black">
                    <a:lumMod val="95000"/>
                    <a:lumOff val="5000"/>
                  </a:prstClr>
                </a:solidFill>
                <a:latin typeface="LM Mono Prop Light 10" panose="00000500000000000000" pitchFamily="50" charset="0"/>
              </a:rPr>
              <a:t>I</a:t>
            </a:r>
            <a:r>
              <a:rPr lang="en-GB" sz="1400" baseline="-25000" dirty="0" smtClean="0">
                <a:solidFill>
                  <a:prstClr val="black">
                    <a:lumMod val="95000"/>
                    <a:lumOff val="5000"/>
                  </a:prstClr>
                </a:solidFill>
                <a:latin typeface="LM Mono Prop Light 10" panose="00000500000000000000" pitchFamily="50" charset="0"/>
              </a:rPr>
              <a:t>1</a:t>
            </a:r>
            <a:r>
              <a:rPr lang="en-GB" sz="1400" dirty="0" smtClean="0">
                <a:solidFill>
                  <a:prstClr val="black">
                    <a:lumMod val="95000"/>
                    <a:lumOff val="5000"/>
                  </a:prstClr>
                </a:solidFill>
                <a:latin typeface="LM Mono Prop Light 10" panose="00000500000000000000" pitchFamily="50" charset="0"/>
              </a:rPr>
              <a:t> - </a:t>
            </a:r>
            <a:r>
              <a:rPr lang="en-GB" sz="1400" dirty="0">
                <a:solidFill>
                  <a:prstClr val="black">
                    <a:lumMod val="95000"/>
                    <a:lumOff val="5000"/>
                  </a:prstClr>
                </a:solidFill>
                <a:latin typeface="LM Mono Prop Light 10" panose="00000500000000000000" pitchFamily="50" charset="0"/>
              </a:rPr>
              <a:t>ﬁrst invariant of the strain </a:t>
            </a:r>
            <a:r>
              <a:rPr lang="en-GB" sz="1400" dirty="0" smtClean="0">
                <a:solidFill>
                  <a:prstClr val="black">
                    <a:lumMod val="95000"/>
                    <a:lumOff val="5000"/>
                  </a:prstClr>
                </a:solidFill>
                <a:latin typeface="LM Mono Prop Light 10" panose="00000500000000000000" pitchFamily="50" charset="0"/>
              </a:rPr>
              <a:t>tensor, J</a:t>
            </a:r>
            <a:r>
              <a:rPr lang="en-GB" sz="1400" baseline="-25000" dirty="0" smtClean="0">
                <a:solidFill>
                  <a:prstClr val="black">
                    <a:lumMod val="95000"/>
                    <a:lumOff val="5000"/>
                  </a:prstClr>
                </a:solidFill>
                <a:latin typeface="LM Mono Prop Light 10" panose="00000500000000000000" pitchFamily="50" charset="0"/>
              </a:rPr>
              <a:t>2</a:t>
            </a:r>
            <a:r>
              <a:rPr lang="en-GB" sz="1400" dirty="0" smtClean="0">
                <a:solidFill>
                  <a:prstClr val="black">
                    <a:lumMod val="95000"/>
                    <a:lumOff val="5000"/>
                  </a:prstClr>
                </a:solidFill>
                <a:latin typeface="LM Mono Prop Light 10" panose="00000500000000000000" pitchFamily="50" charset="0"/>
              </a:rPr>
              <a:t> - </a:t>
            </a:r>
            <a:r>
              <a:rPr lang="en-GB" sz="1400" dirty="0">
                <a:solidFill>
                  <a:prstClr val="black">
                    <a:lumMod val="95000"/>
                    <a:lumOff val="5000"/>
                  </a:prstClr>
                </a:solidFill>
                <a:latin typeface="LM Mono Prop Light 10" panose="00000500000000000000" pitchFamily="50" charset="0"/>
              </a:rPr>
              <a:t>second invariant of its </a:t>
            </a:r>
            <a:r>
              <a:rPr lang="en-GB" sz="1400" dirty="0" err="1">
                <a:solidFill>
                  <a:prstClr val="black">
                    <a:lumMod val="95000"/>
                    <a:lumOff val="5000"/>
                  </a:prstClr>
                </a:solidFill>
                <a:latin typeface="LM Mono Prop Light 10" panose="00000500000000000000" pitchFamily="50" charset="0"/>
              </a:rPr>
              <a:t>deviatoric</a:t>
            </a:r>
            <a:r>
              <a:rPr lang="en-GB" sz="1400" dirty="0">
                <a:solidFill>
                  <a:prstClr val="black">
                    <a:lumMod val="95000"/>
                    <a:lumOff val="5000"/>
                  </a:prstClr>
                </a:solidFill>
                <a:latin typeface="LM Mono Prop Light 10" panose="00000500000000000000" pitchFamily="50" charset="0"/>
              </a:rPr>
              <a:t> part (calculated as a function of the principal </a:t>
            </a:r>
            <a:r>
              <a:rPr lang="en-GB" sz="1400" dirty="0" smtClean="0">
                <a:solidFill>
                  <a:prstClr val="black">
                    <a:lumMod val="95000"/>
                    <a:lumOff val="5000"/>
                  </a:prstClr>
                </a:solidFill>
                <a:latin typeface="LM Mono Prop Light 10" panose="00000500000000000000" pitchFamily="50" charset="0"/>
              </a:rPr>
              <a:t>strains).</a:t>
            </a:r>
          </a:p>
        </p:txBody>
      </p:sp>
      <p:sp>
        <p:nvSpPr>
          <p:cNvPr id="70" name="Oval 69"/>
          <p:cNvSpPr/>
          <p:nvPr/>
        </p:nvSpPr>
        <p:spPr>
          <a:xfrm>
            <a:off x="11436703" y="2416924"/>
            <a:ext cx="720000" cy="720000"/>
          </a:xfrm>
          <a:prstGeom prst="ellipse">
            <a:avLst/>
          </a:prstGeom>
          <a:no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B050"/>
                </a:solidFill>
                <a:latin typeface="LM Mono Prop Light 10" panose="00000500000000000000" pitchFamily="50" charset="0"/>
              </a:rPr>
              <a:t>1</a:t>
            </a:r>
            <a:endParaRPr lang="en-GB" b="1" dirty="0">
              <a:solidFill>
                <a:srgbClr val="00B050"/>
              </a:solidFill>
              <a:latin typeface="LM Mono Prop Light 10" panose="00000500000000000000" pitchFamily="50" charset="0"/>
            </a:endParaRPr>
          </a:p>
        </p:txBody>
      </p:sp>
      <p:sp>
        <p:nvSpPr>
          <p:cNvPr id="23" name="Title 1"/>
          <p:cNvSpPr>
            <a:spLocks noGrp="1"/>
          </p:cNvSpPr>
          <p:nvPr>
            <p:ph type="title"/>
          </p:nvPr>
        </p:nvSpPr>
        <p:spPr>
          <a:xfrm>
            <a:off x="0" y="181540"/>
            <a:ext cx="12192000" cy="630000"/>
          </a:xfrm>
        </p:spPr>
        <p:txBody>
          <a:bodyPr>
            <a:normAutofit/>
          </a:bodyPr>
          <a:lstStyle/>
          <a:p>
            <a:r>
              <a:rPr lang="en-US" sz="2800" dirty="0"/>
              <a:t>	</a:t>
            </a:r>
            <a:r>
              <a:rPr lang="en-US" sz="2800" b="1" dirty="0"/>
              <a:t>Overview on </a:t>
            </a:r>
            <a:r>
              <a:rPr lang="en-US" sz="2800" b="1" dirty="0" smtClean="0"/>
              <a:t>Nb</a:t>
            </a:r>
            <a:r>
              <a:rPr lang="en-US" sz="2800" b="1" baseline="-25000" dirty="0" smtClean="0"/>
              <a:t>3</a:t>
            </a:r>
            <a:r>
              <a:rPr lang="en-US" sz="2800" b="1" dirty="0" smtClean="0"/>
              <a:t>Sn</a:t>
            </a:r>
            <a:endParaRPr lang="en-US" sz="2800" b="1" dirty="0"/>
          </a:p>
        </p:txBody>
      </p:sp>
      <p:pic>
        <p:nvPicPr>
          <p:cNvPr id="20" name="Picture 19"/>
          <p:cNvPicPr>
            <a:picLocks noChangeAspect="1"/>
          </p:cNvPicPr>
          <p:nvPr/>
        </p:nvPicPr>
        <p:blipFill>
          <a:blip r:embed="rId3"/>
          <a:stretch>
            <a:fillRect/>
          </a:stretch>
        </p:blipFill>
        <p:spPr>
          <a:xfrm>
            <a:off x="3028983" y="4719543"/>
            <a:ext cx="5077238" cy="788445"/>
          </a:xfrm>
          <a:prstGeom prst="rect">
            <a:avLst/>
          </a:prstGeom>
        </p:spPr>
      </p:pic>
      <p:pic>
        <p:nvPicPr>
          <p:cNvPr id="22" name="Picture 21"/>
          <p:cNvPicPr>
            <a:picLocks noChangeAspect="1"/>
          </p:cNvPicPr>
          <p:nvPr/>
        </p:nvPicPr>
        <p:blipFill>
          <a:blip r:embed="rId4"/>
          <a:stretch>
            <a:fillRect/>
          </a:stretch>
        </p:blipFill>
        <p:spPr>
          <a:xfrm>
            <a:off x="3549921" y="3767147"/>
            <a:ext cx="4035363" cy="590541"/>
          </a:xfrm>
          <a:prstGeom prst="rect">
            <a:avLst/>
          </a:prstGeom>
        </p:spPr>
      </p:pic>
      <p:pic>
        <p:nvPicPr>
          <p:cNvPr id="24" name="Picture 23"/>
          <p:cNvPicPr>
            <a:picLocks noChangeAspect="1"/>
          </p:cNvPicPr>
          <p:nvPr/>
        </p:nvPicPr>
        <p:blipFill>
          <a:blip r:embed="rId5"/>
          <a:stretch>
            <a:fillRect/>
          </a:stretch>
        </p:blipFill>
        <p:spPr>
          <a:xfrm>
            <a:off x="3885251" y="1857524"/>
            <a:ext cx="3867780" cy="748363"/>
          </a:xfrm>
          <a:prstGeom prst="rect">
            <a:avLst/>
          </a:prstGeom>
        </p:spPr>
      </p:pic>
      <p:pic>
        <p:nvPicPr>
          <p:cNvPr id="9" name="Picture 8"/>
          <p:cNvPicPr>
            <a:picLocks noChangeAspect="1"/>
          </p:cNvPicPr>
          <p:nvPr/>
        </p:nvPicPr>
        <p:blipFill rotWithShape="1">
          <a:blip r:embed="rId6"/>
          <a:srcRect t="827"/>
          <a:stretch/>
        </p:blipFill>
        <p:spPr>
          <a:xfrm>
            <a:off x="9111431" y="3709354"/>
            <a:ext cx="2526851" cy="2052320"/>
          </a:xfrm>
          <a:prstGeom prst="rect">
            <a:avLst/>
          </a:prstGeom>
        </p:spPr>
      </p:pic>
      <p:sp>
        <p:nvSpPr>
          <p:cNvPr id="10" name="Rectangle 9"/>
          <p:cNvSpPr/>
          <p:nvPr/>
        </p:nvSpPr>
        <p:spPr>
          <a:xfrm>
            <a:off x="9346025" y="5796091"/>
            <a:ext cx="2166036" cy="369332"/>
          </a:xfrm>
          <a:prstGeom prst="rect">
            <a:avLst/>
          </a:prstGeom>
        </p:spPr>
        <p:txBody>
          <a:bodyPr wrap="square">
            <a:spAutoFit/>
          </a:bodyPr>
          <a:lstStyle/>
          <a:p>
            <a:pPr algn="ct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Plot from </a:t>
            </a:r>
            <a:r>
              <a:rPr lang="fr-FR" sz="900" dirty="0" smtClean="0">
                <a:solidFill>
                  <a:prstClr val="black">
                    <a:lumMod val="95000"/>
                    <a:lumOff val="5000"/>
                  </a:prstClr>
                </a:solidFill>
                <a:latin typeface="LM Mono Prop Light 10" panose="00000500000000000000" pitchFamily="50" charset="0"/>
              </a:rPr>
              <a:t>N</a:t>
            </a:r>
            <a:r>
              <a:rPr lang="fr-FR" sz="900" dirty="0">
                <a:solidFill>
                  <a:prstClr val="black">
                    <a:lumMod val="95000"/>
                    <a:lumOff val="5000"/>
                  </a:prstClr>
                </a:solidFill>
                <a:latin typeface="LM Mono Prop Light 10" panose="00000500000000000000" pitchFamily="50" charset="0"/>
              </a:rPr>
              <a:t>. </a:t>
            </a:r>
            <a:r>
              <a:rPr lang="fr-FR" sz="900" dirty="0" err="1">
                <a:solidFill>
                  <a:prstClr val="black">
                    <a:lumMod val="95000"/>
                    <a:lumOff val="5000"/>
                  </a:prstClr>
                </a:solidFill>
                <a:latin typeface="LM Mono Prop Light 10" panose="00000500000000000000" pitchFamily="50" charset="0"/>
              </a:rPr>
              <a:t>Cheggour</a:t>
            </a:r>
            <a:r>
              <a:rPr lang="fr-FR" sz="900" dirty="0">
                <a:solidFill>
                  <a:prstClr val="black">
                    <a:lumMod val="95000"/>
                    <a:lumOff val="5000"/>
                  </a:prstClr>
                </a:solidFill>
                <a:latin typeface="LM Mono Prop Light 10" panose="00000500000000000000" pitchFamily="50" charset="0"/>
              </a:rPr>
              <a:t> et al. </a:t>
            </a:r>
            <a:endParaRPr lang="fr-FR" sz="900" dirty="0" smtClean="0">
              <a:solidFill>
                <a:prstClr val="black">
                  <a:lumMod val="95000"/>
                  <a:lumOff val="5000"/>
                </a:prstClr>
              </a:solidFill>
              <a:latin typeface="LM Mono Prop Light 10" panose="00000500000000000000" pitchFamily="50" charset="0"/>
            </a:endParaRPr>
          </a:p>
          <a:p>
            <a:pPr algn="ctr" fontAlgn="auto">
              <a:spcBef>
                <a:spcPts val="0"/>
              </a:spcBef>
              <a:spcAft>
                <a:spcPts val="0"/>
              </a:spcAft>
              <a:defRPr/>
            </a:pPr>
            <a:r>
              <a:rPr lang="fr-FR" sz="900" dirty="0" smtClean="0">
                <a:solidFill>
                  <a:prstClr val="black">
                    <a:lumMod val="95000"/>
                    <a:lumOff val="5000"/>
                  </a:prstClr>
                </a:solidFill>
                <a:latin typeface="LM Mono Prop Light 10" panose="00000500000000000000" pitchFamily="50" charset="0"/>
              </a:rPr>
              <a:t>Scientific Reports </a:t>
            </a:r>
            <a:r>
              <a:rPr lang="fr-FR" sz="900" dirty="0">
                <a:solidFill>
                  <a:prstClr val="black">
                    <a:lumMod val="95000"/>
                    <a:lumOff val="5000"/>
                  </a:prstClr>
                </a:solidFill>
                <a:latin typeface="LM Mono Prop Light 10" panose="00000500000000000000" pitchFamily="50" charset="0"/>
              </a:rPr>
              <a:t>(2019)</a:t>
            </a:r>
            <a:r>
              <a:rPr lang="en-US" sz="900" dirty="0" smtClean="0">
                <a:solidFill>
                  <a:prstClr val="black">
                    <a:lumMod val="95000"/>
                    <a:lumOff val="5000"/>
                  </a:prstClr>
                </a:solidFill>
                <a:latin typeface="LM Mono Prop Light 10" panose="00000500000000000000" pitchFamily="50" charset="0"/>
              </a:rPr>
              <a:t> </a:t>
            </a:r>
            <a:endParaRPr lang="en-US" sz="900" dirty="0">
              <a:solidFill>
                <a:prstClr val="black">
                  <a:lumMod val="95000"/>
                  <a:lumOff val="5000"/>
                </a:prstClr>
              </a:solidFill>
              <a:latin typeface="LM Mono Prop Light 10" panose="00000500000000000000" pitchFamily="50" charset="0"/>
            </a:endParaRPr>
          </a:p>
        </p:txBody>
      </p:sp>
      <p:sp>
        <p:nvSpPr>
          <p:cNvPr id="11" name="Title 1">
            <a:extLst>
              <a:ext uri="{FF2B5EF4-FFF2-40B4-BE49-F238E27FC236}">
                <a16:creationId xmlns:a16="http://schemas.microsoft.com/office/drawing/2014/main" id="{9BB34FC4-F4F2-4859-AECE-FC48507ACEAC}"/>
              </a:ext>
            </a:extLst>
          </p:cNvPr>
          <p:cNvSpPr txBox="1">
            <a:spLocks/>
          </p:cNvSpPr>
          <p:nvPr/>
        </p:nvSpPr>
        <p:spPr>
          <a:xfrm rot="16200000">
            <a:off x="7994352" y="4264101"/>
            <a:ext cx="1816213" cy="543079"/>
          </a:xfrm>
          <a:prstGeom prst="rect">
            <a:avLst/>
          </a:prstGeom>
          <a:noFill/>
          <a:ln>
            <a:noFill/>
          </a:ln>
        </p:spPr>
        <p:txBody>
          <a:bodyPr vert="horz" lIns="0" tIns="0" rIns="0" bIns="0" rtlCol="0" anchor="ct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r>
              <a:rPr lang="en-US" sz="1600" dirty="0" smtClean="0">
                <a:solidFill>
                  <a:srgbClr val="0D0D0D"/>
                </a:solidFill>
                <a:latin typeface="Calibri" panose="020F0502020204030204" pitchFamily="34" charset="0"/>
                <a:cs typeface="Calibri" panose="020F0502020204030204" pitchFamily="34" charset="0"/>
              </a:rPr>
              <a:t>I</a:t>
            </a:r>
            <a:r>
              <a:rPr lang="en-GB" sz="1600" baseline="-25000" dirty="0" smtClean="0">
                <a:solidFill>
                  <a:srgbClr val="0D0D0D"/>
                </a:solidFill>
                <a:latin typeface="Calibri" panose="020F0502020204030204" pitchFamily="34" charset="0"/>
                <a:cs typeface="Calibri" panose="020F0502020204030204" pitchFamily="34" charset="0"/>
              </a:rPr>
              <a:t>c </a:t>
            </a:r>
            <a:r>
              <a:rPr lang="en-GB" sz="1600" dirty="0" smtClean="0">
                <a:solidFill>
                  <a:srgbClr val="0D0D0D"/>
                </a:solidFill>
                <a:latin typeface="Calibri" panose="020F0502020204030204" pitchFamily="34" charset="0"/>
                <a:cs typeface="Calibri" panose="020F0502020204030204" pitchFamily="34" charset="0"/>
              </a:rPr>
              <a:t>[A]</a:t>
            </a:r>
            <a:endParaRPr lang="en-US" sz="1600" dirty="0">
              <a:solidFill>
                <a:srgbClr val="0D0D0D"/>
              </a:solidFill>
              <a:latin typeface="LM Mono Prop Light 10" panose="00000500000000000000" pitchFamily="50" charset="0"/>
              <a:cs typeface="Consolas" panose="020B0609020204030204" pitchFamily="49" charset="0"/>
            </a:endParaRPr>
          </a:p>
        </p:txBody>
      </p:sp>
      <p:sp>
        <p:nvSpPr>
          <p:cNvPr id="12" name="Rectangle 11"/>
          <p:cNvSpPr/>
          <p:nvPr/>
        </p:nvSpPr>
        <p:spPr>
          <a:xfrm>
            <a:off x="9111431" y="3374732"/>
            <a:ext cx="2647599" cy="261610"/>
          </a:xfrm>
          <a:prstGeom prst="rect">
            <a:avLst/>
          </a:prstGeom>
        </p:spPr>
        <p:txBody>
          <a:bodyPr wrap="square">
            <a:spAutoFit/>
          </a:bodyPr>
          <a:lstStyle/>
          <a:p>
            <a:pPr algn="just" defTabSz="257169">
              <a:buClrTx/>
              <a:buSzTx/>
            </a:pPr>
            <a:r>
              <a:rPr lang="en-US" sz="1100" i="1" u="sng" dirty="0" smtClean="0">
                <a:solidFill>
                  <a:prstClr val="black">
                    <a:lumMod val="95000"/>
                    <a:lumOff val="5000"/>
                  </a:prstClr>
                </a:solidFill>
                <a:latin typeface="LM Mono Prop Light 10" panose="00000500000000000000" pitchFamily="50" charset="0"/>
              </a:rPr>
              <a:t>Nb</a:t>
            </a:r>
            <a:r>
              <a:rPr lang="en-US" sz="1100" i="1" u="sng" baseline="-25000" dirty="0" smtClean="0">
                <a:solidFill>
                  <a:prstClr val="black">
                    <a:lumMod val="95000"/>
                    <a:lumOff val="5000"/>
                  </a:prstClr>
                </a:solidFill>
                <a:latin typeface="LM Mono Prop Light 10" panose="00000500000000000000" pitchFamily="50" charset="0"/>
              </a:rPr>
              <a:t>3</a:t>
            </a:r>
            <a:r>
              <a:rPr lang="en-US" sz="1100" i="1" u="sng" dirty="0" smtClean="0">
                <a:solidFill>
                  <a:prstClr val="black">
                    <a:lumMod val="95000"/>
                    <a:lumOff val="5000"/>
                  </a:prstClr>
                </a:solidFill>
                <a:latin typeface="LM Mono Prop Light 10" panose="00000500000000000000" pitchFamily="50" charset="0"/>
              </a:rPr>
              <a:t>Sn wire under applied axial strain </a:t>
            </a:r>
            <a:endParaRPr lang="en-US" sz="1100" dirty="0" smtClean="0">
              <a:solidFill>
                <a:prstClr val="black">
                  <a:lumMod val="95000"/>
                  <a:lumOff val="5000"/>
                </a:prstClr>
              </a:solidFill>
              <a:latin typeface="LM Mono Prop Light 10" panose="00000500000000000000" pitchFamily="50" charset="0"/>
            </a:endParaRPr>
          </a:p>
        </p:txBody>
      </p:sp>
      <p:sp>
        <p:nvSpPr>
          <p:cNvPr id="13" name="Rectangle 12"/>
          <p:cNvSpPr/>
          <p:nvPr/>
        </p:nvSpPr>
        <p:spPr>
          <a:xfrm>
            <a:off x="4366336" y="3505537"/>
            <a:ext cx="2647599" cy="261610"/>
          </a:xfrm>
          <a:prstGeom prst="rect">
            <a:avLst/>
          </a:prstGeom>
        </p:spPr>
        <p:txBody>
          <a:bodyPr wrap="square">
            <a:spAutoFit/>
          </a:bodyPr>
          <a:lstStyle/>
          <a:p>
            <a:pPr algn="ctr" defTabSz="257169">
              <a:buClrTx/>
              <a:buSzTx/>
            </a:pPr>
            <a:r>
              <a:rPr lang="en-US" sz="1100" i="1" u="sng" dirty="0" smtClean="0">
                <a:solidFill>
                  <a:prstClr val="black">
                    <a:lumMod val="95000"/>
                    <a:lumOff val="5000"/>
                  </a:prstClr>
                </a:solidFill>
                <a:latin typeface="LM Mono Prop Light 10" panose="00000500000000000000" pitchFamily="50" charset="0"/>
              </a:rPr>
              <a:t>ITER parametrization [29]</a:t>
            </a:r>
            <a:endParaRPr lang="en-US" sz="1100" dirty="0" smtClean="0">
              <a:solidFill>
                <a:prstClr val="black">
                  <a:lumMod val="95000"/>
                  <a:lumOff val="5000"/>
                </a:prstClr>
              </a:solidFill>
              <a:latin typeface="LM Mono Prop Light 10" panose="00000500000000000000" pitchFamily="50" charset="0"/>
            </a:endParaRPr>
          </a:p>
        </p:txBody>
      </p:sp>
    </p:spTree>
    <p:extLst>
      <p:ext uri="{BB962C8B-B14F-4D97-AF65-F5344CB8AC3E}">
        <p14:creationId xmlns:p14="http://schemas.microsoft.com/office/powerpoint/2010/main" val="10933475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132000" y="827883"/>
            <a:ext cx="12060000" cy="2361829"/>
          </a:xfrm>
          <a:prstGeom prst="rect">
            <a:avLst/>
          </a:prstGeom>
          <a:solidFill>
            <a:srgbClr val="92D050">
              <a:alpha val="5000"/>
            </a:srgbClr>
          </a:solidFill>
          <a:ln>
            <a:solidFill>
              <a:srgbClr val="00B050">
                <a:alpha val="5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Content Placeholder 2"/>
          <p:cNvSpPr txBox="1">
            <a:spLocks/>
          </p:cNvSpPr>
          <p:nvPr/>
        </p:nvSpPr>
        <p:spPr>
          <a:xfrm>
            <a:off x="491917" y="636454"/>
            <a:ext cx="10654448" cy="5528969"/>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defTabSz="257169">
              <a:buClrTx/>
              <a:buSzTx/>
            </a:pPr>
            <a:endParaRPr lang="en-US" sz="600" dirty="0" smtClean="0">
              <a:solidFill>
                <a:prstClr val="black">
                  <a:lumMod val="95000"/>
                  <a:lumOff val="5000"/>
                </a:prstClr>
              </a:solidFill>
              <a:latin typeface="LM Mono Prop Light 10" panose="00000500000000000000" pitchFamily="50" charset="0"/>
            </a:endParaRPr>
          </a:p>
          <a:p>
            <a:pPr algn="just" defTabSz="257169">
              <a:buClrTx/>
              <a:buSzTx/>
            </a:pPr>
            <a:endParaRPr lang="en-US" sz="600" dirty="0">
              <a:solidFill>
                <a:prstClr val="black">
                  <a:lumMod val="95000"/>
                  <a:lumOff val="5000"/>
                </a:prstClr>
              </a:solidFill>
              <a:latin typeface="LM Mono Prop Light 10" panose="00000500000000000000" pitchFamily="50" charset="0"/>
            </a:endParaRPr>
          </a:p>
          <a:p>
            <a:pPr algn="just" defTabSz="257169">
              <a:buClrTx/>
              <a:buSzTx/>
            </a:pPr>
            <a:endParaRPr lang="en-US" sz="600" dirty="0" smtClean="0">
              <a:solidFill>
                <a:prstClr val="black">
                  <a:lumMod val="95000"/>
                  <a:lumOff val="5000"/>
                </a:prstClr>
              </a:solidFill>
              <a:latin typeface="LM Mono Prop Light 10" panose="00000500000000000000" pitchFamily="50" charset="0"/>
            </a:endParaRPr>
          </a:p>
          <a:p>
            <a:pPr algn="just" defTabSz="257169">
              <a:buClrTx/>
              <a:buSzTx/>
            </a:pPr>
            <a:endParaRPr lang="en-GB" sz="600" dirty="0" smtClean="0">
              <a:solidFill>
                <a:prstClr val="black">
                  <a:lumMod val="95000"/>
                  <a:lumOff val="5000"/>
                </a:prstClr>
              </a:solidFill>
              <a:latin typeface="LM Mono Prop Light 10" panose="00000500000000000000" pitchFamily="50" charset="0"/>
            </a:endParaRPr>
          </a:p>
          <a:p>
            <a:pPr algn="just" defTabSz="257169">
              <a:buClrTx/>
              <a:buSzTx/>
            </a:pPr>
            <a:r>
              <a:rPr lang="en-GB" sz="1400" dirty="0" smtClean="0">
                <a:solidFill>
                  <a:prstClr val="black">
                    <a:lumMod val="95000"/>
                    <a:lumOff val="5000"/>
                  </a:prstClr>
                </a:solidFill>
                <a:latin typeface="LM Mono Prop Light 10" panose="00000500000000000000" pitchFamily="50" charset="0"/>
              </a:rPr>
              <a:t>Critical surface → </a:t>
            </a:r>
            <a:r>
              <a:rPr lang="en-US" sz="1400" b="1" i="1" dirty="0" smtClean="0">
                <a:solidFill>
                  <a:prstClr val="black">
                    <a:lumMod val="95000"/>
                    <a:lumOff val="5000"/>
                  </a:prstClr>
                </a:solidFill>
                <a:latin typeface="LM Mono Prop Light 10" panose="00000500000000000000" pitchFamily="50" charset="0"/>
              </a:rPr>
              <a:t>Exponential scaling law proposed by Bordini, Bottura et al. [29] – [30]</a:t>
            </a:r>
          </a:p>
          <a:p>
            <a:pPr algn="just" defTabSz="257169">
              <a:buClrTx/>
              <a:buSzTx/>
            </a:pPr>
            <a:endParaRPr lang="en-US" sz="600" b="1" i="1" dirty="0" smtClean="0">
              <a:solidFill>
                <a:prstClr val="black">
                  <a:lumMod val="95000"/>
                  <a:lumOff val="5000"/>
                </a:prstClr>
              </a:solidFill>
              <a:latin typeface="LM Mono Prop Light 10" panose="00000500000000000000" pitchFamily="50" charset="0"/>
            </a:endParaRPr>
          </a:p>
          <a:p>
            <a:pPr algn="ctr" defTabSz="257169">
              <a:buClrTx/>
              <a:buSzTx/>
            </a:pPr>
            <a:r>
              <a:rPr lang="en-GB" sz="1400" u="sng" dirty="0" smtClean="0">
                <a:solidFill>
                  <a:srgbClr val="002060"/>
                </a:solidFill>
                <a:latin typeface="LM Mono Prop Light 10" panose="00000500000000000000" pitchFamily="50" charset="0"/>
              </a:rPr>
              <a:t>Initially postulated </a:t>
            </a:r>
            <a:r>
              <a:rPr lang="en-GB" sz="1400" u="sng" dirty="0">
                <a:solidFill>
                  <a:srgbClr val="002060"/>
                </a:solidFill>
                <a:latin typeface="LM Mono Prop Light 10" panose="00000500000000000000" pitchFamily="50" charset="0"/>
              </a:rPr>
              <a:t>to predict the effects of mechanical strain in axially loaded </a:t>
            </a:r>
            <a:r>
              <a:rPr lang="en-GB" sz="1400" u="sng" dirty="0" smtClean="0">
                <a:solidFill>
                  <a:srgbClr val="002060"/>
                </a:solidFill>
                <a:latin typeface="LM Mono Prop Light 10" panose="00000500000000000000" pitchFamily="50" charset="0"/>
              </a:rPr>
              <a:t>wires in the reversible / moderate strain region!</a:t>
            </a:r>
          </a:p>
          <a:p>
            <a:pPr algn="ctr" defTabSz="257169">
              <a:buClrTx/>
              <a:buSzTx/>
            </a:pPr>
            <a:endParaRPr lang="en-US" sz="1400" u="sng" dirty="0">
              <a:solidFill>
                <a:srgbClr val="002060"/>
              </a:solidFill>
              <a:latin typeface="LM Mono Prop Light 10" panose="00000500000000000000" pitchFamily="50" charset="0"/>
            </a:endParaRPr>
          </a:p>
          <a:p>
            <a:pPr algn="ctr" defTabSz="257169">
              <a:buClrTx/>
              <a:buSzTx/>
            </a:pPr>
            <a:endParaRPr lang="en-US" sz="1400" u="sng" dirty="0" smtClean="0">
              <a:solidFill>
                <a:srgbClr val="002060"/>
              </a:solidFill>
              <a:latin typeface="LM Mono Prop Light 10" panose="00000500000000000000" pitchFamily="50" charset="0"/>
            </a:endParaRPr>
          </a:p>
          <a:p>
            <a:pPr algn="just" defTabSz="257169">
              <a:buClrTx/>
              <a:buSzTx/>
            </a:pPr>
            <a:endParaRPr lang="en-US" sz="1400" dirty="0" smtClean="0">
              <a:solidFill>
                <a:prstClr val="black">
                  <a:lumMod val="95000"/>
                  <a:lumOff val="5000"/>
                </a:prstClr>
              </a:solidFill>
              <a:latin typeface="LM Mono Prop Light 10" panose="00000500000000000000" pitchFamily="50" charset="0"/>
            </a:endParaRPr>
          </a:p>
          <a:p>
            <a:pPr algn="just" defTabSz="257169">
              <a:buClrTx/>
              <a:buSzTx/>
            </a:pPr>
            <a:endParaRPr lang="en-US" sz="900" dirty="0">
              <a:solidFill>
                <a:prstClr val="black">
                  <a:lumMod val="95000"/>
                  <a:lumOff val="5000"/>
                </a:prstClr>
              </a:solidFill>
              <a:latin typeface="LM Mono Prop Light 10" panose="00000500000000000000" pitchFamily="50" charset="0"/>
            </a:endParaRPr>
          </a:p>
          <a:p>
            <a:pPr algn="ctr" defTabSz="257169">
              <a:buClrTx/>
              <a:buSzTx/>
            </a:pPr>
            <a:endParaRPr lang="en-GB" sz="600" dirty="0" smtClean="0">
              <a:solidFill>
                <a:prstClr val="black">
                  <a:lumMod val="95000"/>
                  <a:lumOff val="5000"/>
                </a:prstClr>
              </a:solidFill>
              <a:latin typeface="LM Mono Prop Light 10" panose="00000500000000000000" pitchFamily="50" charset="0"/>
            </a:endParaRPr>
          </a:p>
          <a:p>
            <a:pPr algn="ctr" defTabSz="257169">
              <a:buClrTx/>
              <a:buSzTx/>
            </a:pPr>
            <a:r>
              <a:rPr lang="en-GB" sz="1400" dirty="0" smtClean="0">
                <a:solidFill>
                  <a:prstClr val="black">
                    <a:lumMod val="95000"/>
                    <a:lumOff val="5000"/>
                  </a:prstClr>
                </a:solidFill>
                <a:latin typeface="LM Mono Prop Light 10" panose="00000500000000000000" pitchFamily="50" charset="0"/>
              </a:rPr>
              <a:t>I</a:t>
            </a:r>
            <a:r>
              <a:rPr lang="en-GB" sz="1400" baseline="-25000" dirty="0" smtClean="0">
                <a:solidFill>
                  <a:prstClr val="black">
                    <a:lumMod val="95000"/>
                    <a:lumOff val="5000"/>
                  </a:prstClr>
                </a:solidFill>
                <a:latin typeface="LM Mono Prop Light 10" panose="00000500000000000000" pitchFamily="50" charset="0"/>
              </a:rPr>
              <a:t>1</a:t>
            </a:r>
            <a:r>
              <a:rPr lang="en-GB" sz="1400" dirty="0" smtClean="0">
                <a:solidFill>
                  <a:prstClr val="black">
                    <a:lumMod val="95000"/>
                    <a:lumOff val="5000"/>
                  </a:prstClr>
                </a:solidFill>
                <a:latin typeface="LM Mono Prop Light 10" panose="00000500000000000000" pitchFamily="50" charset="0"/>
              </a:rPr>
              <a:t> - </a:t>
            </a:r>
            <a:r>
              <a:rPr lang="en-GB" sz="1400" dirty="0">
                <a:solidFill>
                  <a:prstClr val="black">
                    <a:lumMod val="95000"/>
                    <a:lumOff val="5000"/>
                  </a:prstClr>
                </a:solidFill>
                <a:latin typeface="LM Mono Prop Light 10" panose="00000500000000000000" pitchFamily="50" charset="0"/>
              </a:rPr>
              <a:t>ﬁrst invariant of the strain </a:t>
            </a:r>
            <a:r>
              <a:rPr lang="en-GB" sz="1400" dirty="0" smtClean="0">
                <a:solidFill>
                  <a:prstClr val="black">
                    <a:lumMod val="95000"/>
                    <a:lumOff val="5000"/>
                  </a:prstClr>
                </a:solidFill>
                <a:latin typeface="LM Mono Prop Light 10" panose="00000500000000000000" pitchFamily="50" charset="0"/>
              </a:rPr>
              <a:t>tensor, J</a:t>
            </a:r>
            <a:r>
              <a:rPr lang="en-GB" sz="1400" baseline="-25000" dirty="0" smtClean="0">
                <a:solidFill>
                  <a:prstClr val="black">
                    <a:lumMod val="95000"/>
                    <a:lumOff val="5000"/>
                  </a:prstClr>
                </a:solidFill>
                <a:latin typeface="LM Mono Prop Light 10" panose="00000500000000000000" pitchFamily="50" charset="0"/>
              </a:rPr>
              <a:t>2</a:t>
            </a:r>
            <a:r>
              <a:rPr lang="en-GB" sz="1400" dirty="0" smtClean="0">
                <a:solidFill>
                  <a:prstClr val="black">
                    <a:lumMod val="95000"/>
                    <a:lumOff val="5000"/>
                  </a:prstClr>
                </a:solidFill>
                <a:latin typeface="LM Mono Prop Light 10" panose="00000500000000000000" pitchFamily="50" charset="0"/>
              </a:rPr>
              <a:t> - </a:t>
            </a:r>
            <a:r>
              <a:rPr lang="en-GB" sz="1400" dirty="0">
                <a:solidFill>
                  <a:prstClr val="black">
                    <a:lumMod val="95000"/>
                    <a:lumOff val="5000"/>
                  </a:prstClr>
                </a:solidFill>
                <a:latin typeface="LM Mono Prop Light 10" panose="00000500000000000000" pitchFamily="50" charset="0"/>
              </a:rPr>
              <a:t>second invariant of its </a:t>
            </a:r>
            <a:r>
              <a:rPr lang="en-GB" sz="1400" dirty="0" err="1">
                <a:solidFill>
                  <a:prstClr val="black">
                    <a:lumMod val="95000"/>
                    <a:lumOff val="5000"/>
                  </a:prstClr>
                </a:solidFill>
                <a:latin typeface="LM Mono Prop Light 10" panose="00000500000000000000" pitchFamily="50" charset="0"/>
              </a:rPr>
              <a:t>deviatoric</a:t>
            </a:r>
            <a:r>
              <a:rPr lang="en-GB" sz="1400" dirty="0">
                <a:solidFill>
                  <a:prstClr val="black">
                    <a:lumMod val="95000"/>
                    <a:lumOff val="5000"/>
                  </a:prstClr>
                </a:solidFill>
                <a:latin typeface="LM Mono Prop Light 10" panose="00000500000000000000" pitchFamily="50" charset="0"/>
              </a:rPr>
              <a:t> part (calculated as a function of the principal </a:t>
            </a:r>
            <a:r>
              <a:rPr lang="en-GB" sz="1400" dirty="0" smtClean="0">
                <a:solidFill>
                  <a:prstClr val="black">
                    <a:lumMod val="95000"/>
                    <a:lumOff val="5000"/>
                  </a:prstClr>
                </a:solidFill>
                <a:latin typeface="LM Mono Prop Light 10" panose="00000500000000000000" pitchFamily="50" charset="0"/>
              </a:rPr>
              <a:t>strains).</a:t>
            </a:r>
          </a:p>
        </p:txBody>
      </p:sp>
      <p:sp>
        <p:nvSpPr>
          <p:cNvPr id="70" name="Oval 69"/>
          <p:cNvSpPr/>
          <p:nvPr/>
        </p:nvSpPr>
        <p:spPr>
          <a:xfrm>
            <a:off x="11436703" y="2416924"/>
            <a:ext cx="720000" cy="720000"/>
          </a:xfrm>
          <a:prstGeom prst="ellipse">
            <a:avLst/>
          </a:prstGeom>
          <a:no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rgbClr val="00B050"/>
                </a:solidFill>
                <a:latin typeface="LM Mono Prop Light 10" panose="00000500000000000000" pitchFamily="50" charset="0"/>
              </a:rPr>
              <a:t>1</a:t>
            </a:r>
            <a:endParaRPr lang="en-GB" b="1" dirty="0">
              <a:solidFill>
                <a:srgbClr val="00B050"/>
              </a:solidFill>
              <a:latin typeface="LM Mono Prop Light 10" panose="00000500000000000000" pitchFamily="50" charset="0"/>
            </a:endParaRPr>
          </a:p>
        </p:txBody>
      </p:sp>
      <p:sp>
        <p:nvSpPr>
          <p:cNvPr id="8" name="Content Placeholder 2"/>
          <p:cNvSpPr txBox="1">
            <a:spLocks/>
          </p:cNvSpPr>
          <p:nvPr/>
        </p:nvSpPr>
        <p:spPr>
          <a:xfrm>
            <a:off x="917723" y="3319383"/>
            <a:ext cx="10837891" cy="5466713"/>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GB" sz="1400" dirty="0" smtClean="0">
                <a:solidFill>
                  <a:prstClr val="black">
                    <a:lumMod val="95000"/>
                    <a:lumOff val="5000"/>
                  </a:prstClr>
                </a:solidFill>
                <a:latin typeface="LM Mono Prop Light 10" panose="00000500000000000000" pitchFamily="50" charset="0"/>
              </a:rPr>
              <a:t>Important to recognize the three-dimensional nature of the scaling law.</a:t>
            </a:r>
            <a:endParaRPr lang="en-US" sz="1400" dirty="0">
              <a:solidFill>
                <a:prstClr val="black">
                  <a:lumMod val="95000"/>
                  <a:lumOff val="5000"/>
                </a:prstClr>
              </a:solidFill>
              <a:latin typeface="LM Mono Prop Light 10" panose="00000500000000000000" pitchFamily="50" charset="0"/>
            </a:endParaRPr>
          </a:p>
          <a:p>
            <a:pPr algn="ctr" defTabSz="257169">
              <a:buClrTx/>
              <a:buSzTx/>
            </a:pPr>
            <a:endParaRPr lang="en-GB" sz="1400" dirty="0" smtClean="0">
              <a:solidFill>
                <a:prstClr val="black">
                  <a:lumMod val="95000"/>
                  <a:lumOff val="5000"/>
                </a:prstClr>
              </a:solidFill>
              <a:latin typeface="LM Mono Prop Light 10" panose="00000500000000000000" pitchFamily="50" charset="0"/>
            </a:endParaRPr>
          </a:p>
          <a:p>
            <a:pPr algn="ctr" defTabSz="257169">
              <a:buClrTx/>
              <a:buSzTx/>
            </a:pPr>
            <a:endParaRPr lang="en-US" sz="1400" dirty="0" smtClean="0">
              <a:solidFill>
                <a:prstClr val="black">
                  <a:lumMod val="95000"/>
                  <a:lumOff val="5000"/>
                </a:prstClr>
              </a:solidFill>
              <a:latin typeface="LM Mono Prop Light 10" panose="00000500000000000000" pitchFamily="50" charset="0"/>
            </a:endParaRPr>
          </a:p>
        </p:txBody>
      </p:sp>
      <p:sp>
        <p:nvSpPr>
          <p:cNvPr id="9" name="Content Placeholder 2"/>
          <p:cNvSpPr txBox="1">
            <a:spLocks/>
          </p:cNvSpPr>
          <p:nvPr/>
        </p:nvSpPr>
        <p:spPr>
          <a:xfrm>
            <a:off x="1277022" y="3605650"/>
            <a:ext cx="9993745" cy="4928661"/>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r>
              <a:rPr lang="en-GB" sz="1400" i="1" dirty="0" smtClean="0">
                <a:solidFill>
                  <a:prstClr val="black">
                    <a:lumMod val="95000"/>
                    <a:lumOff val="5000"/>
                  </a:prstClr>
                </a:solidFill>
                <a:latin typeface="LM Mono Prop Light 10" panose="00000500000000000000" pitchFamily="50" charset="0"/>
              </a:rPr>
              <a:t>It has been proven that in the first regime the scaling law can be used under more complex loading conditions.</a:t>
            </a:r>
          </a:p>
          <a:p>
            <a:pPr algn="ctr" defTabSz="257169">
              <a:buClrTx/>
              <a:buSzTx/>
            </a:pPr>
            <a:r>
              <a:rPr lang="en-US" sz="1400" i="1" u="sng" dirty="0" smtClean="0">
                <a:solidFill>
                  <a:srgbClr val="002060"/>
                </a:solidFill>
                <a:latin typeface="LM Mono Prop Light 10" panose="00000500000000000000" pitchFamily="50" charset="0"/>
              </a:rPr>
              <a:t>Focus on transverse loads, those usually of largest magnitude on accelerator magnets</a:t>
            </a:r>
            <a:endParaRPr lang="en-GB" sz="1400" i="1" u="sng" dirty="0" smtClean="0">
              <a:solidFill>
                <a:srgbClr val="002060"/>
              </a:solidFill>
              <a:latin typeface="LM Mono Prop Light 10" panose="00000500000000000000" pitchFamily="50" charset="0"/>
            </a:endParaRPr>
          </a:p>
          <a:p>
            <a:pPr algn="ctr" defTabSz="257169">
              <a:buClrTx/>
              <a:buSzTx/>
            </a:pPr>
            <a:endParaRPr lang="en-US" sz="300" i="1" dirty="0">
              <a:solidFill>
                <a:prstClr val="black">
                  <a:lumMod val="95000"/>
                  <a:lumOff val="5000"/>
                </a:prstClr>
              </a:solidFill>
              <a:latin typeface="LM Mono Prop Light 10" panose="00000500000000000000" pitchFamily="50" charset="0"/>
            </a:endParaRPr>
          </a:p>
          <a:p>
            <a:pPr algn="ctr" defTabSz="257169">
              <a:buClrTx/>
              <a:buSzTx/>
            </a:pPr>
            <a:r>
              <a:rPr lang="en-US" sz="1400" i="1" dirty="0" smtClean="0">
                <a:solidFill>
                  <a:prstClr val="black">
                    <a:lumMod val="95000"/>
                    <a:lumOff val="5000"/>
                  </a:prstClr>
                </a:solidFill>
                <a:latin typeface="LM Mono Prop Light 10" panose="00000500000000000000" pitchFamily="50" charset="0"/>
              </a:rPr>
              <a:t>Studies employ Finite Element models to extract the strain tensor. Validated in:</a:t>
            </a:r>
            <a:endParaRPr lang="en-GB" sz="1400" i="1" dirty="0" smtClean="0">
              <a:solidFill>
                <a:prstClr val="black">
                  <a:lumMod val="95000"/>
                  <a:lumOff val="5000"/>
                </a:prstClr>
              </a:solidFill>
              <a:latin typeface="LM Mono Prop Light 10" panose="00000500000000000000" pitchFamily="50" charset="0"/>
            </a:endParaRPr>
          </a:p>
          <a:p>
            <a:pPr algn="ctr" defTabSz="257169">
              <a:buClrTx/>
              <a:buSzTx/>
            </a:pPr>
            <a:endParaRPr lang="en-US" sz="600" i="1" dirty="0">
              <a:solidFill>
                <a:prstClr val="black">
                  <a:lumMod val="95000"/>
                  <a:lumOff val="5000"/>
                </a:prstClr>
              </a:solidFill>
              <a:latin typeface="LM Mono Prop Light 10" panose="00000500000000000000" pitchFamily="50" charset="0"/>
            </a:endParaRPr>
          </a:p>
        </p:txBody>
      </p:sp>
      <p:sp>
        <p:nvSpPr>
          <p:cNvPr id="10" name="Rectangle 9"/>
          <p:cNvSpPr/>
          <p:nvPr/>
        </p:nvSpPr>
        <p:spPr>
          <a:xfrm>
            <a:off x="204592" y="4538935"/>
            <a:ext cx="5400000" cy="1368180"/>
          </a:xfrm>
          <a:prstGeom prst="rect">
            <a:avLst/>
          </a:prstGeom>
          <a:solidFill>
            <a:srgbClr val="7030A0">
              <a:alpha val="10000"/>
            </a:srgbClr>
          </a:solidFill>
          <a:ln>
            <a:solidFill>
              <a:srgbClr val="7030A0">
                <a:alpha val="20000"/>
              </a:srgb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Content Placeholder 2"/>
          <p:cNvSpPr txBox="1">
            <a:spLocks/>
          </p:cNvSpPr>
          <p:nvPr/>
        </p:nvSpPr>
        <p:spPr>
          <a:xfrm>
            <a:off x="333190" y="4460511"/>
            <a:ext cx="5246399" cy="2340526"/>
          </a:xfrm>
          <a:prstGeom prst="rect">
            <a:avLst/>
          </a:prstGeom>
        </p:spPr>
        <p:txBody>
          <a:bodyPr vert="horz" lIns="25718" tIns="0" rIns="25718"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defTabSz="257169">
              <a:buClrTx/>
              <a:buSzTx/>
            </a:pPr>
            <a:endParaRPr lang="en-US" sz="600" i="1" dirty="0">
              <a:solidFill>
                <a:prstClr val="black">
                  <a:lumMod val="95000"/>
                  <a:lumOff val="5000"/>
                </a:prstClr>
              </a:solidFill>
              <a:latin typeface="LM Mono Prop Light 10" panose="00000500000000000000" pitchFamily="50" charset="0"/>
            </a:endParaRPr>
          </a:p>
          <a:p>
            <a:pPr marL="285750" indent="-285750" algn="ctr" defTabSz="257169">
              <a:buClrTx/>
              <a:buSzTx/>
              <a:buFontTx/>
              <a:buChar char="-"/>
            </a:pPr>
            <a:r>
              <a:rPr lang="en-US" sz="1400" i="1" u="sng" dirty="0" smtClean="0">
                <a:solidFill>
                  <a:prstClr val="black">
                    <a:lumMod val="95000"/>
                    <a:lumOff val="5000"/>
                  </a:prstClr>
                </a:solidFill>
                <a:latin typeface="LM Mono Prop Light 10" panose="00000500000000000000" pitchFamily="50" charset="0"/>
              </a:rPr>
              <a:t>Transversally loaded wires (micro-scale models)</a:t>
            </a:r>
          </a:p>
          <a:p>
            <a:pPr marL="285750" indent="-285750" algn="ctr" defTabSz="257169">
              <a:buClrTx/>
              <a:buSzTx/>
              <a:buFontTx/>
              <a:buChar char="-"/>
            </a:pPr>
            <a:endParaRPr lang="en-US" sz="600" i="1" dirty="0">
              <a:solidFill>
                <a:prstClr val="black">
                  <a:lumMod val="95000"/>
                  <a:lumOff val="5000"/>
                </a:prstClr>
              </a:solidFill>
              <a:latin typeface="LM Mono Prop Light 10" panose="00000500000000000000" pitchFamily="50" charset="0"/>
            </a:endParaRPr>
          </a:p>
          <a:p>
            <a:pPr marL="285750" indent="-285750" defTabSz="257169">
              <a:buClrTx/>
              <a:buSzTx/>
              <a:buFont typeface="Wingdings" panose="05000000000000000000" pitchFamily="2" charset="2"/>
              <a:buChar char="§"/>
            </a:pPr>
            <a:r>
              <a:rPr lang="en-US" sz="1400" i="1" dirty="0" smtClean="0">
                <a:solidFill>
                  <a:prstClr val="black">
                    <a:lumMod val="95000"/>
                    <a:lumOff val="5000"/>
                  </a:prstClr>
                </a:solidFill>
                <a:latin typeface="LM Mono Prop Light 10" panose="00000500000000000000" pitchFamily="50" charset="0"/>
              </a:rPr>
              <a:t>2D and 3D detailed models computing </a:t>
            </a:r>
            <a:r>
              <a:rPr lang="en-US" sz="1400" i="1" dirty="0" err="1" smtClean="0">
                <a:solidFill>
                  <a:prstClr val="black">
                    <a:lumMod val="95000"/>
                    <a:lumOff val="5000"/>
                  </a:prstClr>
                </a:solidFill>
                <a:latin typeface="LM Mono Prop Light 10" panose="00000500000000000000" pitchFamily="50" charset="0"/>
              </a:rPr>
              <a:t>I</a:t>
            </a:r>
            <a:r>
              <a:rPr lang="en-US" sz="1400" i="1" baseline="-25000" dirty="0" err="1" smtClean="0">
                <a:solidFill>
                  <a:prstClr val="black">
                    <a:lumMod val="95000"/>
                    <a:lumOff val="5000"/>
                  </a:prstClr>
                </a:solidFill>
                <a:latin typeface="LM Mono Prop Light 10" panose="00000500000000000000" pitchFamily="50" charset="0"/>
              </a:rPr>
              <a:t>c</a:t>
            </a:r>
            <a:endParaRPr lang="en-US" sz="1400" i="1" baseline="-25000" dirty="0" smtClean="0">
              <a:solidFill>
                <a:prstClr val="black">
                  <a:lumMod val="95000"/>
                  <a:lumOff val="5000"/>
                </a:prstClr>
              </a:solidFill>
              <a:latin typeface="LM Mono Prop Light 10" panose="00000500000000000000" pitchFamily="50" charset="0"/>
            </a:endParaRPr>
          </a:p>
          <a:p>
            <a:pPr defTabSz="257169">
              <a:buClrTx/>
              <a:buSzTx/>
            </a:pPr>
            <a:r>
              <a:rPr lang="en-US" sz="1200" i="1" dirty="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	[31]-[32] Bordini, Cattabiani, Baffari et al.</a:t>
            </a:r>
          </a:p>
          <a:p>
            <a:pPr defTabSz="257169">
              <a:buClrTx/>
              <a:buSzTx/>
            </a:pPr>
            <a:r>
              <a:rPr lang="en-US" sz="1200" i="1" dirty="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	[5] Senatore, Bagni, </a:t>
            </a:r>
            <a:r>
              <a:rPr lang="en-US" sz="1200" i="1" dirty="0" err="1" smtClean="0">
                <a:solidFill>
                  <a:prstClr val="black">
                    <a:lumMod val="95000"/>
                    <a:lumOff val="5000"/>
                  </a:prstClr>
                </a:solidFill>
                <a:latin typeface="LM Mono Prop Light 10" panose="00000500000000000000" pitchFamily="50" charset="0"/>
              </a:rPr>
              <a:t>Calzolaio</a:t>
            </a:r>
            <a:r>
              <a:rPr lang="en-US" sz="1200" i="1" dirty="0" smtClean="0">
                <a:solidFill>
                  <a:prstClr val="black">
                    <a:lumMod val="95000"/>
                    <a:lumOff val="5000"/>
                  </a:prstClr>
                </a:solidFill>
                <a:latin typeface="LM Mono Prop Light 10" panose="00000500000000000000" pitchFamily="50" charset="0"/>
              </a:rPr>
              <a:t> et al.</a:t>
            </a:r>
          </a:p>
          <a:p>
            <a:pPr defTabSz="257169">
              <a:buClrTx/>
              <a:buSzTx/>
            </a:pPr>
            <a:r>
              <a:rPr lang="en-US" sz="1200" i="1" dirty="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	[33] Chiesa, Wang et al.</a:t>
            </a:r>
          </a:p>
          <a:p>
            <a:pPr marL="1190983" lvl="1" indent="-285750" defTabSz="257169">
              <a:buClrTx/>
              <a:buSzTx/>
              <a:buFont typeface="Wingdings" panose="05000000000000000000" pitchFamily="2" charset="2"/>
              <a:buChar char="§"/>
            </a:pPr>
            <a:endParaRPr lang="en-US" sz="1200" i="1" dirty="0" smtClean="0">
              <a:solidFill>
                <a:prstClr val="black">
                  <a:lumMod val="95000"/>
                  <a:lumOff val="5000"/>
                </a:prstClr>
              </a:solidFill>
              <a:latin typeface="LM Mono Prop Light 10" panose="00000500000000000000" pitchFamily="50" charset="0"/>
            </a:endParaRPr>
          </a:p>
          <a:p>
            <a:pPr defTabSz="257169">
              <a:buClrTx/>
              <a:buSzTx/>
            </a:pPr>
            <a:endParaRPr lang="en-US" sz="1400" i="1" dirty="0" smtClean="0">
              <a:solidFill>
                <a:prstClr val="black">
                  <a:lumMod val="95000"/>
                  <a:lumOff val="5000"/>
                </a:prstClr>
              </a:solidFill>
              <a:latin typeface="LM Mono Prop Light 10" panose="00000500000000000000" pitchFamily="50" charset="0"/>
            </a:endParaRPr>
          </a:p>
        </p:txBody>
      </p:sp>
      <p:sp>
        <p:nvSpPr>
          <p:cNvPr id="12" name="Rectangle 11"/>
          <p:cNvSpPr/>
          <p:nvPr/>
        </p:nvSpPr>
        <p:spPr>
          <a:xfrm>
            <a:off x="6230066" y="4460511"/>
            <a:ext cx="5400000" cy="1467137"/>
          </a:xfrm>
          <a:prstGeom prst="rect">
            <a:avLst/>
          </a:prstGeom>
          <a:solidFill>
            <a:schemeClr val="tx2">
              <a:lumMod val="20000"/>
              <a:lumOff val="80000"/>
              <a:alpha val="20000"/>
            </a:schemeClr>
          </a:solidFill>
          <a:ln>
            <a:solidFill>
              <a:schemeClr val="tx2">
                <a:lumMod val="20000"/>
                <a:lumOff val="8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pic>
        <p:nvPicPr>
          <p:cNvPr id="14" name="Picture 13">
            <a:extLst>
              <a:ext uri="{FF2B5EF4-FFF2-40B4-BE49-F238E27FC236}">
                <a16:creationId xmlns:a16="http://schemas.microsoft.com/office/drawing/2014/main" id="{7D2A9B49-97D7-EF40-A1EB-4083E8B8E4D4}"/>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336668" y="4770321"/>
            <a:ext cx="1104690" cy="1056782"/>
          </a:xfrm>
          <a:prstGeom prst="rect">
            <a:avLst/>
          </a:prstGeom>
        </p:spPr>
      </p:pic>
      <p:pic>
        <p:nvPicPr>
          <p:cNvPr id="15" name="Picture 14"/>
          <p:cNvPicPr>
            <a:picLocks noChangeAspect="1"/>
          </p:cNvPicPr>
          <p:nvPr/>
        </p:nvPicPr>
        <p:blipFill>
          <a:blip r:embed="rId4">
            <a:clrChange>
              <a:clrFrom>
                <a:srgbClr val="FFFFFF"/>
              </a:clrFrom>
              <a:clrTo>
                <a:srgbClr val="FFFFFF">
                  <a:alpha val="0"/>
                </a:srgbClr>
              </a:clrTo>
            </a:clrChange>
          </a:blip>
          <a:stretch>
            <a:fillRect/>
          </a:stretch>
        </p:blipFill>
        <p:spPr>
          <a:xfrm>
            <a:off x="4031391" y="4770321"/>
            <a:ext cx="1359872" cy="976961"/>
          </a:xfrm>
          <a:prstGeom prst="rect">
            <a:avLst/>
          </a:prstGeom>
        </p:spPr>
      </p:pic>
      <p:sp>
        <p:nvSpPr>
          <p:cNvPr id="18" name="Content Placeholder 2"/>
          <p:cNvSpPr txBox="1">
            <a:spLocks/>
          </p:cNvSpPr>
          <p:nvPr/>
        </p:nvSpPr>
        <p:spPr>
          <a:xfrm>
            <a:off x="6336668" y="4570399"/>
            <a:ext cx="5122762" cy="1176883"/>
          </a:xfrm>
          <a:prstGeom prst="rect">
            <a:avLst/>
          </a:prstGeom>
        </p:spPr>
        <p:txBody>
          <a:bodyPr vert="horz" lIns="25718" tIns="0" rIns="25718" bIns="0" anchor="t" anchorCtr="0">
            <a:normAutofit lnSpcReduction="10000"/>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85750" indent="-285750" algn="ctr" defTabSz="257169">
              <a:buClrTx/>
              <a:buSzTx/>
              <a:buFontTx/>
              <a:buChar char="-"/>
            </a:pPr>
            <a:r>
              <a:rPr lang="en-US" sz="1400" i="1" u="sng" dirty="0">
                <a:solidFill>
                  <a:prstClr val="black">
                    <a:lumMod val="95000"/>
                    <a:lumOff val="5000"/>
                  </a:prstClr>
                </a:solidFill>
                <a:latin typeface="LM Mono Prop Light 10" panose="00000500000000000000" pitchFamily="50" charset="0"/>
              </a:rPr>
              <a:t>T</a:t>
            </a:r>
            <a:r>
              <a:rPr lang="en-US" sz="1400" i="1" u="sng" dirty="0" smtClean="0">
                <a:solidFill>
                  <a:prstClr val="black">
                    <a:lumMod val="95000"/>
                    <a:lumOff val="5000"/>
                  </a:prstClr>
                </a:solidFill>
                <a:latin typeface="LM Mono Prop Light 10" panose="00000500000000000000" pitchFamily="50" charset="0"/>
              </a:rPr>
              <a:t>ransversally loaded cable stacks (</a:t>
            </a:r>
            <a:r>
              <a:rPr lang="en-US" sz="1400" b="1" i="1" u="sng" dirty="0" smtClean="0">
                <a:solidFill>
                  <a:prstClr val="black">
                    <a:lumMod val="95000"/>
                    <a:lumOff val="5000"/>
                  </a:prstClr>
                </a:solidFill>
                <a:latin typeface="LM Mono Prop Light 10" panose="00000500000000000000" pitchFamily="50" charset="0"/>
              </a:rPr>
              <a:t>macro-scale model</a:t>
            </a:r>
            <a:r>
              <a:rPr lang="en-US" sz="1400" i="1" u="sng" dirty="0" smtClean="0">
                <a:solidFill>
                  <a:prstClr val="black">
                    <a:lumMod val="95000"/>
                    <a:lumOff val="5000"/>
                  </a:prstClr>
                </a:solidFill>
                <a:latin typeface="LM Mono Prop Light 10" panose="00000500000000000000" pitchFamily="50" charset="0"/>
              </a:rPr>
              <a:t>)</a:t>
            </a:r>
          </a:p>
          <a:p>
            <a:pPr algn="ctr" defTabSz="257169">
              <a:buClrTx/>
              <a:buSzTx/>
            </a:pPr>
            <a:endParaRPr lang="en-US" sz="800" b="1" i="1" dirty="0" smtClean="0">
              <a:solidFill>
                <a:prstClr val="black">
                  <a:lumMod val="95000"/>
                  <a:lumOff val="5000"/>
                </a:prstClr>
              </a:solidFill>
              <a:latin typeface="LM Mono Prop Light 10" panose="00000500000000000000" pitchFamily="50" charset="0"/>
            </a:endParaRPr>
          </a:p>
          <a:p>
            <a:pPr algn="ctr" defTabSz="257169">
              <a:buClrTx/>
              <a:buSzTx/>
            </a:pPr>
            <a:r>
              <a:rPr lang="en-GB" sz="1200" dirty="0">
                <a:solidFill>
                  <a:prstClr val="black">
                    <a:lumMod val="95000"/>
                    <a:lumOff val="5000"/>
                  </a:prstClr>
                </a:solidFill>
                <a:latin typeface="LM Mono Prop Light 10" panose="00000500000000000000" pitchFamily="50" charset="0"/>
              </a:rPr>
              <a:t>[34] – [35</a:t>
            </a:r>
            <a:r>
              <a:rPr lang="en-GB" sz="1200" dirty="0" smtClean="0">
                <a:solidFill>
                  <a:prstClr val="black">
                    <a:lumMod val="95000"/>
                    <a:lumOff val="5000"/>
                  </a:prstClr>
                </a:solidFill>
                <a:latin typeface="LM Mono Prop Light 10" panose="00000500000000000000" pitchFamily="50" charset="0"/>
              </a:rPr>
              <a:t>] </a:t>
            </a:r>
            <a:r>
              <a:rPr lang="en-US" sz="1200" i="1" dirty="0" smtClean="0">
                <a:solidFill>
                  <a:prstClr val="black">
                    <a:lumMod val="95000"/>
                    <a:lumOff val="5000"/>
                  </a:prstClr>
                </a:solidFill>
                <a:latin typeface="LM Mono Prop Light 10" panose="00000500000000000000" pitchFamily="50" charset="0"/>
              </a:rPr>
              <a:t>G. Vallone et al.</a:t>
            </a:r>
            <a:r>
              <a:rPr lang="en-US" sz="1200" b="1" i="1" dirty="0" smtClean="0">
                <a:solidFill>
                  <a:prstClr val="black">
                    <a:lumMod val="95000"/>
                    <a:lumOff val="5000"/>
                  </a:prstClr>
                </a:solidFill>
                <a:latin typeface="LM Mono Prop Light 10" panose="00000500000000000000" pitchFamily="50" charset="0"/>
              </a:rPr>
              <a:t> </a:t>
            </a:r>
          </a:p>
          <a:p>
            <a:pPr algn="r" defTabSz="257169">
              <a:buClrTx/>
              <a:buSzTx/>
            </a:pPr>
            <a:endParaRPr lang="en-US" sz="1200" b="1" i="1" dirty="0" smtClean="0">
              <a:solidFill>
                <a:prstClr val="black">
                  <a:lumMod val="95000"/>
                  <a:lumOff val="5000"/>
                </a:prstClr>
              </a:solidFill>
              <a:latin typeface="LM Mono Prop Light 10" panose="00000500000000000000" pitchFamily="50" charset="0"/>
            </a:endParaRPr>
          </a:p>
          <a:p>
            <a:pPr algn="ctr" defTabSz="257169">
              <a:buClrTx/>
              <a:buSzTx/>
            </a:pPr>
            <a:r>
              <a:rPr lang="en-GB" sz="1200" dirty="0" smtClean="0">
                <a:solidFill>
                  <a:prstClr val="black">
                    <a:lumMod val="95000"/>
                    <a:lumOff val="5000"/>
                  </a:prstClr>
                </a:solidFill>
                <a:latin typeface="LM Mono Prop Light 10" panose="00000500000000000000" pitchFamily="50" charset="0"/>
              </a:rPr>
              <a:t>                     It can be applied to a 2D magnet cross-section </a:t>
            </a:r>
          </a:p>
          <a:p>
            <a:pPr algn="ctr" defTabSz="257169">
              <a:buClrTx/>
              <a:buSzTx/>
            </a:pPr>
            <a:r>
              <a:rPr lang="en-GB" sz="1200" dirty="0" smtClean="0">
                <a:solidFill>
                  <a:prstClr val="black">
                    <a:lumMod val="95000"/>
                    <a:lumOff val="5000"/>
                  </a:prstClr>
                </a:solidFill>
                <a:latin typeface="LM Mono Prop Light 10" panose="00000500000000000000" pitchFamily="50" charset="0"/>
              </a:rPr>
              <a:t>                           (already published).</a:t>
            </a:r>
          </a:p>
          <a:p>
            <a:pPr algn="just" fontAlgn="base">
              <a:spcBef>
                <a:spcPct val="0"/>
              </a:spcBef>
              <a:spcAft>
                <a:spcPct val="0"/>
              </a:spcAft>
              <a:buClrTx/>
              <a:buSzTx/>
            </a:pPr>
            <a:endParaRPr lang="en-US" sz="1400" i="1" dirty="0">
              <a:solidFill>
                <a:prstClr val="black">
                  <a:lumMod val="95000"/>
                  <a:lumOff val="5000"/>
                </a:prstClr>
              </a:solidFill>
              <a:latin typeface="LM Mono Prop Light 10" panose="00000500000000000000" pitchFamily="50" charset="0"/>
            </a:endParaRPr>
          </a:p>
        </p:txBody>
      </p:sp>
      <p:sp>
        <p:nvSpPr>
          <p:cNvPr id="19" name="Rectangle 18"/>
          <p:cNvSpPr/>
          <p:nvPr/>
        </p:nvSpPr>
        <p:spPr>
          <a:xfrm>
            <a:off x="6616464" y="5716372"/>
            <a:ext cx="2368386" cy="230832"/>
          </a:xfrm>
          <a:prstGeom prst="rect">
            <a:avLst/>
          </a:prstGeom>
        </p:spPr>
        <p:txBody>
          <a:bodyPr wrap="square">
            <a:spAutoFit/>
          </a:bodyPr>
          <a:lstStyle/>
          <a:p>
            <a:pPr fontAlgn="auto">
              <a:spcBef>
                <a:spcPts val="0"/>
              </a:spcBef>
              <a:spcAft>
                <a:spcPts val="0"/>
              </a:spcAft>
              <a:defRPr/>
            </a:pPr>
            <a:r>
              <a:rPr lang="en-US" sz="900" dirty="0" smtClean="0">
                <a:solidFill>
                  <a:prstClr val="black">
                    <a:lumMod val="95000"/>
                    <a:lumOff val="5000"/>
                  </a:prstClr>
                </a:solidFill>
                <a:latin typeface="LM Mono Prop Light 10" panose="00000500000000000000" pitchFamily="50" charset="0"/>
              </a:rPr>
              <a:t>Vallone, Ferracin, Bordini et al.</a:t>
            </a:r>
            <a:endParaRPr lang="en-US" sz="900" dirty="0">
              <a:solidFill>
                <a:prstClr val="black">
                  <a:lumMod val="95000"/>
                  <a:lumOff val="5000"/>
                </a:prstClr>
              </a:solidFill>
              <a:latin typeface="LM Mono Prop Light 10" panose="00000500000000000000" pitchFamily="50" charset="0"/>
            </a:endParaRPr>
          </a:p>
        </p:txBody>
      </p:sp>
      <p:sp>
        <p:nvSpPr>
          <p:cNvPr id="21" name="Rectangle 20"/>
          <p:cNvSpPr/>
          <p:nvPr/>
        </p:nvSpPr>
        <p:spPr>
          <a:xfrm>
            <a:off x="3937925" y="5696816"/>
            <a:ext cx="1640403" cy="230832"/>
          </a:xfrm>
          <a:prstGeom prst="rect">
            <a:avLst/>
          </a:prstGeom>
        </p:spPr>
        <p:txBody>
          <a:bodyPr wrap="square">
            <a:spAutoFit/>
          </a:bodyPr>
          <a:lstStyle/>
          <a:p>
            <a:pPr fontAlgn="auto">
              <a:spcBef>
                <a:spcPts val="0"/>
              </a:spcBef>
              <a:spcAft>
                <a:spcPts val="0"/>
              </a:spcAft>
              <a:defRPr/>
            </a:pPr>
            <a:r>
              <a:rPr lang="en-US" sz="900" dirty="0">
                <a:solidFill>
                  <a:prstClr val="black">
                    <a:lumMod val="95000"/>
                    <a:lumOff val="5000"/>
                  </a:prstClr>
                </a:solidFill>
                <a:latin typeface="LM Mono Prop Light 10" panose="00000500000000000000" pitchFamily="50" charset="0"/>
              </a:rPr>
              <a:t>Cattabiani, Baffari et al.</a:t>
            </a:r>
          </a:p>
        </p:txBody>
      </p:sp>
      <p:sp>
        <p:nvSpPr>
          <p:cNvPr id="23" name="Title 1"/>
          <p:cNvSpPr>
            <a:spLocks noGrp="1"/>
          </p:cNvSpPr>
          <p:nvPr>
            <p:ph type="title"/>
          </p:nvPr>
        </p:nvSpPr>
        <p:spPr>
          <a:xfrm>
            <a:off x="0" y="181540"/>
            <a:ext cx="12192000" cy="630000"/>
          </a:xfrm>
        </p:spPr>
        <p:txBody>
          <a:bodyPr>
            <a:normAutofit/>
          </a:bodyPr>
          <a:lstStyle/>
          <a:p>
            <a:r>
              <a:rPr lang="en-US" sz="2800" dirty="0"/>
              <a:t>	</a:t>
            </a:r>
            <a:r>
              <a:rPr lang="en-US" sz="2800" b="1" dirty="0"/>
              <a:t>Overview on </a:t>
            </a:r>
            <a:r>
              <a:rPr lang="en-US" sz="2800" b="1" dirty="0" smtClean="0"/>
              <a:t>Nb</a:t>
            </a:r>
            <a:r>
              <a:rPr lang="en-US" sz="2800" b="1" baseline="-25000" dirty="0" smtClean="0"/>
              <a:t>3</a:t>
            </a:r>
            <a:r>
              <a:rPr lang="en-US" sz="2800" b="1" dirty="0" smtClean="0"/>
              <a:t>Sn</a:t>
            </a:r>
            <a:endParaRPr lang="en-US" sz="2800" b="1" dirty="0"/>
          </a:p>
        </p:txBody>
      </p:sp>
      <p:pic>
        <p:nvPicPr>
          <p:cNvPr id="24" name="Picture 23"/>
          <p:cNvPicPr>
            <a:picLocks noChangeAspect="1"/>
          </p:cNvPicPr>
          <p:nvPr/>
        </p:nvPicPr>
        <p:blipFill>
          <a:blip r:embed="rId5"/>
          <a:stretch>
            <a:fillRect/>
          </a:stretch>
        </p:blipFill>
        <p:spPr>
          <a:xfrm>
            <a:off x="3885251" y="1857524"/>
            <a:ext cx="3867780" cy="748363"/>
          </a:xfrm>
          <a:prstGeom prst="rect">
            <a:avLst/>
          </a:prstGeom>
        </p:spPr>
      </p:pic>
      <p:sp>
        <p:nvSpPr>
          <p:cNvPr id="25" name="Title 1">
            <a:extLst>
              <a:ext uri="{FF2B5EF4-FFF2-40B4-BE49-F238E27FC236}">
                <a16:creationId xmlns:a16="http://schemas.microsoft.com/office/drawing/2014/main" id="{9BB34FC4-F4F2-4859-AECE-FC48507ACEAC}"/>
              </a:ext>
            </a:extLst>
          </p:cNvPr>
          <p:cNvSpPr txBox="1">
            <a:spLocks/>
          </p:cNvSpPr>
          <p:nvPr/>
        </p:nvSpPr>
        <p:spPr>
          <a:xfrm rot="21028482">
            <a:off x="1928338" y="2201064"/>
            <a:ext cx="8166184" cy="3051403"/>
          </a:xfrm>
          <a:prstGeom prst="rect">
            <a:avLst/>
          </a:prstGeom>
          <a:solidFill>
            <a:schemeClr val="bg1"/>
          </a:solidFill>
          <a:ln>
            <a:solidFill>
              <a:srgbClr val="002060"/>
            </a:solidFill>
          </a:ln>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tx1"/>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tx1"/>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tx1"/>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defRPr/>
            </a:pPr>
            <a:endParaRPr lang="en-US" sz="1600" dirty="0">
              <a:solidFill>
                <a:srgbClr val="002060"/>
              </a:solidFill>
              <a:latin typeface="LM Mono Prop Light 10" panose="00000500000000000000" pitchFamily="50" charset="0"/>
              <a:cs typeface="Consolas" panose="020B0609020204030204" pitchFamily="49" charset="0"/>
            </a:endParaRPr>
          </a:p>
        </p:txBody>
      </p:sp>
      <p:sp>
        <p:nvSpPr>
          <p:cNvPr id="26" name="TextBox 25"/>
          <p:cNvSpPr txBox="1"/>
          <p:nvPr/>
        </p:nvSpPr>
        <p:spPr>
          <a:xfrm rot="21028364">
            <a:off x="2144932" y="2726491"/>
            <a:ext cx="7616779" cy="2000548"/>
          </a:xfrm>
          <a:prstGeom prst="rect">
            <a:avLst/>
          </a:prstGeom>
          <a:noFill/>
        </p:spPr>
        <p:txBody>
          <a:bodyPr wrap="square" rtlCol="0">
            <a:spAutoFit/>
          </a:bodyPr>
          <a:lstStyle/>
          <a:p>
            <a:pPr algn="ctr">
              <a:defRPr/>
            </a:pPr>
            <a:endParaRPr lang="en-US" sz="800" dirty="0">
              <a:solidFill>
                <a:srgbClr val="002060"/>
              </a:solidFill>
              <a:latin typeface="LM Mono Prop Light 10" panose="00000500000000000000" pitchFamily="50" charset="0"/>
              <a:cs typeface="Consolas" panose="020B0609020204030204" pitchFamily="49" charset="0"/>
            </a:endParaRPr>
          </a:p>
          <a:p>
            <a:pPr algn="ctr">
              <a:defRPr/>
            </a:pPr>
            <a:r>
              <a:rPr lang="en-US" dirty="0" smtClean="0">
                <a:solidFill>
                  <a:srgbClr val="002060"/>
                </a:solidFill>
                <a:latin typeface="LM Mono Prop Light 10" panose="00000500000000000000" pitchFamily="50" charset="0"/>
                <a:cs typeface="Consolas" panose="020B0609020204030204" pitchFamily="49" charset="0"/>
              </a:rPr>
              <a:t>For magnet design, instrumental to apply our understanding acquired at the conductor level. </a:t>
            </a:r>
          </a:p>
          <a:p>
            <a:pPr marL="285750" indent="-285750" algn="ctr">
              <a:buFontTx/>
              <a:buChar char="-"/>
              <a:defRPr/>
            </a:pPr>
            <a:r>
              <a:rPr lang="en-US" dirty="0" smtClean="0">
                <a:solidFill>
                  <a:srgbClr val="002060"/>
                </a:solidFill>
                <a:latin typeface="LM Mono Prop Light 10" panose="00000500000000000000" pitchFamily="50" charset="0"/>
                <a:cs typeface="Consolas" panose="020B0609020204030204" pitchFamily="49" charset="0"/>
              </a:rPr>
              <a:t>Are conductor tests applicable to magnet configuration?</a:t>
            </a:r>
          </a:p>
          <a:p>
            <a:pPr marL="285750" indent="-285750" algn="ctr">
              <a:buFontTx/>
              <a:buChar char="-"/>
              <a:defRPr/>
            </a:pPr>
            <a:r>
              <a:rPr lang="en-US" dirty="0" smtClean="0">
                <a:solidFill>
                  <a:srgbClr val="002060"/>
                </a:solidFill>
                <a:latin typeface="LM Mono Prop Light 10" panose="00000500000000000000" pitchFamily="50" charset="0"/>
                <a:cs typeface="Consolas" panose="020B0609020204030204" pitchFamily="49" charset="0"/>
              </a:rPr>
              <a:t>Can we provide reliable limits for the technology?</a:t>
            </a:r>
          </a:p>
          <a:p>
            <a:pPr marL="285750" indent="-285750" algn="ctr">
              <a:buFontTx/>
              <a:buChar char="-"/>
              <a:defRPr/>
            </a:pPr>
            <a:endParaRPr lang="en-US" sz="800" dirty="0" smtClean="0">
              <a:solidFill>
                <a:srgbClr val="002060"/>
              </a:solidFill>
              <a:latin typeface="LM Mono Prop Light 10" panose="00000500000000000000" pitchFamily="50" charset="0"/>
              <a:cs typeface="Consolas" panose="020B0609020204030204" pitchFamily="49" charset="0"/>
            </a:endParaRPr>
          </a:p>
          <a:p>
            <a:pPr algn="ctr">
              <a:defRPr/>
            </a:pPr>
            <a:r>
              <a:rPr lang="en-US" dirty="0" smtClean="0">
                <a:solidFill>
                  <a:srgbClr val="002060"/>
                </a:solidFill>
                <a:latin typeface="LM Mono Prop Light 10" panose="00000500000000000000" pitchFamily="50" charset="0"/>
                <a:cs typeface="Consolas" panose="020B0609020204030204" pitchFamily="49" charset="0"/>
              </a:rPr>
              <a:t>Based on experimental results and numerical modelling, we will try to provide answers to these fundamental questions </a:t>
            </a:r>
            <a:r>
              <a:rPr lang="en-US" b="1" dirty="0" smtClean="0">
                <a:solidFill>
                  <a:srgbClr val="FF0000"/>
                </a:solidFill>
                <a:latin typeface="LM Mono Prop Light 10" panose="00000500000000000000" pitchFamily="50" charset="0"/>
                <a:cs typeface="Consolas" panose="020B0609020204030204" pitchFamily="49" charset="0"/>
              </a:rPr>
              <a:t>at the magnet scale.</a:t>
            </a:r>
            <a:endParaRPr lang="en-GB" b="1" dirty="0">
              <a:solidFill>
                <a:srgbClr val="FF0000"/>
              </a:solidFill>
              <a:latin typeface="LM Mono Prop Light 10" panose="00000500000000000000" pitchFamily="50" charset="0"/>
              <a:cs typeface="Consolas" panose="020B0609020204030204" pitchFamily="49" charset="0"/>
            </a:endParaRPr>
          </a:p>
        </p:txBody>
      </p:sp>
      <p:sp>
        <p:nvSpPr>
          <p:cNvPr id="20" name="Rectangle 19"/>
          <p:cNvSpPr/>
          <p:nvPr/>
        </p:nvSpPr>
        <p:spPr>
          <a:xfrm>
            <a:off x="9340770" y="6284789"/>
            <a:ext cx="2869174" cy="553998"/>
          </a:xfrm>
          <a:prstGeom prst="rect">
            <a:avLst/>
          </a:prstGeom>
        </p:spPr>
        <p:txBody>
          <a:bodyPr wrap="square">
            <a:spAutoFit/>
          </a:bodyPr>
          <a:lstStyle/>
          <a:p>
            <a:pPr algn="ctr"/>
            <a:r>
              <a:rPr lang="en-US" sz="1000" dirty="0" smtClean="0">
                <a:solidFill>
                  <a:schemeClr val="bg1"/>
                </a:solidFill>
                <a:latin typeface="LM Mono Prop Light 10" panose="00000500000000000000" pitchFamily="50" charset="0"/>
              </a:rPr>
              <a:t>G. Vallone: </a:t>
            </a:r>
            <a:r>
              <a:rPr lang="en-GB" sz="1000" dirty="0" smtClean="0">
                <a:solidFill>
                  <a:schemeClr val="bg1"/>
                </a:solidFill>
                <a:latin typeface="LM Mono Prop Light 10" panose="00000500000000000000" pitchFamily="50" charset="0"/>
              </a:rPr>
              <a:t>Computation </a:t>
            </a:r>
            <a:r>
              <a:rPr lang="en-GB" sz="1000" dirty="0">
                <a:solidFill>
                  <a:schemeClr val="bg1"/>
                </a:solidFill>
                <a:latin typeface="LM Mono Prop Light 10" panose="00000500000000000000" pitchFamily="50" charset="0"/>
              </a:rPr>
              <a:t>of the </a:t>
            </a:r>
            <a:r>
              <a:rPr lang="en-GB" sz="1000" dirty="0" smtClean="0">
                <a:solidFill>
                  <a:schemeClr val="bg1"/>
                </a:solidFill>
                <a:latin typeface="LM Mono Prop Light 10" panose="00000500000000000000" pitchFamily="50" charset="0"/>
              </a:rPr>
              <a:t>strain limits </a:t>
            </a:r>
            <a:r>
              <a:rPr lang="en-GB" sz="1000" dirty="0">
                <a:solidFill>
                  <a:schemeClr val="bg1"/>
                </a:solidFill>
                <a:latin typeface="LM Mono Prop Light 10" panose="00000500000000000000" pitchFamily="50" charset="0"/>
              </a:rPr>
              <a:t>in Nb</a:t>
            </a:r>
            <a:r>
              <a:rPr lang="en-GB" sz="1000" baseline="-25000" dirty="0">
                <a:solidFill>
                  <a:schemeClr val="bg1"/>
                </a:solidFill>
                <a:latin typeface="LM Mono Prop Light 10" panose="00000500000000000000" pitchFamily="50" charset="0"/>
              </a:rPr>
              <a:t>3</a:t>
            </a:r>
            <a:r>
              <a:rPr lang="en-GB" sz="1000" dirty="0">
                <a:solidFill>
                  <a:schemeClr val="bg1"/>
                </a:solidFill>
                <a:latin typeface="LM Mono Prop Light 10" panose="00000500000000000000" pitchFamily="50" charset="0"/>
              </a:rPr>
              <a:t>Sn </a:t>
            </a:r>
            <a:r>
              <a:rPr lang="en-GB" sz="1000" dirty="0" smtClean="0">
                <a:solidFill>
                  <a:schemeClr val="bg1"/>
                </a:solidFill>
                <a:latin typeface="LM Mono Prop Light 10" panose="00000500000000000000" pitchFamily="50" charset="0"/>
              </a:rPr>
              <a:t>magnets</a:t>
            </a:r>
          </a:p>
          <a:p>
            <a:pPr algn="ctr"/>
            <a:r>
              <a:rPr lang="en-GB" sz="1000" dirty="0">
                <a:solidFill>
                  <a:schemeClr val="bg1"/>
                </a:solidFill>
                <a:latin typeface="LM Mono Prop Light 10" panose="00000500000000000000" pitchFamily="50" charset="0"/>
              </a:rPr>
              <a:t>https://indico.cern.ch/event/1177999/</a:t>
            </a:r>
          </a:p>
        </p:txBody>
      </p:sp>
      <p:sp>
        <p:nvSpPr>
          <p:cNvPr id="22" name="Rectangle 21"/>
          <p:cNvSpPr/>
          <p:nvPr/>
        </p:nvSpPr>
        <p:spPr>
          <a:xfrm>
            <a:off x="6647640" y="6284059"/>
            <a:ext cx="2612106" cy="553998"/>
          </a:xfrm>
          <a:prstGeom prst="rect">
            <a:avLst/>
          </a:prstGeom>
        </p:spPr>
        <p:txBody>
          <a:bodyPr wrap="square">
            <a:spAutoFit/>
          </a:bodyPr>
          <a:lstStyle/>
          <a:p>
            <a:pPr algn="ctr"/>
            <a:r>
              <a:rPr lang="en-US" sz="1000" dirty="0" smtClean="0">
                <a:solidFill>
                  <a:schemeClr val="bg1"/>
                </a:solidFill>
                <a:latin typeface="LM Mono Prop Light 10" panose="00000500000000000000" pitchFamily="50" charset="0"/>
              </a:rPr>
              <a:t>D. </a:t>
            </a:r>
            <a:r>
              <a:rPr lang="en-US" sz="1000" dirty="0" err="1" smtClean="0">
                <a:solidFill>
                  <a:schemeClr val="bg1"/>
                </a:solidFill>
                <a:latin typeface="LM Mono Prop Light 10" panose="00000500000000000000" pitchFamily="50" charset="0"/>
              </a:rPr>
              <a:t>Bafari</a:t>
            </a:r>
            <a:r>
              <a:rPr lang="en-US" sz="1000" dirty="0" smtClean="0">
                <a:solidFill>
                  <a:schemeClr val="bg1"/>
                </a:solidFill>
                <a:latin typeface="LM Mono Prop Light 10" panose="00000500000000000000" pitchFamily="50" charset="0"/>
              </a:rPr>
              <a:t>: Numerical simulation of </a:t>
            </a:r>
            <a:r>
              <a:rPr lang="en-GB" sz="1000" dirty="0" smtClean="0">
                <a:solidFill>
                  <a:schemeClr val="bg1"/>
                </a:solidFill>
                <a:latin typeface="LM Mono Prop Light 10" panose="00000500000000000000" pitchFamily="50" charset="0"/>
              </a:rPr>
              <a:t>Nb</a:t>
            </a:r>
            <a:r>
              <a:rPr lang="en-GB" sz="1000" baseline="-25000" dirty="0" smtClean="0">
                <a:solidFill>
                  <a:schemeClr val="bg1"/>
                </a:solidFill>
                <a:latin typeface="LM Mono Prop Light 10" panose="00000500000000000000" pitchFamily="50" charset="0"/>
              </a:rPr>
              <a:t>3</a:t>
            </a:r>
            <a:r>
              <a:rPr lang="en-GB" sz="1000" dirty="0" smtClean="0">
                <a:solidFill>
                  <a:schemeClr val="bg1"/>
                </a:solidFill>
                <a:latin typeface="LM Mono Prop Light 10" panose="00000500000000000000" pitchFamily="50" charset="0"/>
              </a:rPr>
              <a:t>Sn superconductors</a:t>
            </a:r>
          </a:p>
          <a:p>
            <a:pPr algn="ctr"/>
            <a:r>
              <a:rPr lang="en-GB" sz="1000" dirty="0">
                <a:solidFill>
                  <a:schemeClr val="bg1"/>
                </a:solidFill>
                <a:latin typeface="LM Mono Prop Light 10" panose="00000500000000000000" pitchFamily="50" charset="0"/>
              </a:rPr>
              <a:t>https://indico.cern.ch/event/1075048/</a:t>
            </a:r>
          </a:p>
        </p:txBody>
      </p:sp>
    </p:spTree>
    <p:extLst>
      <p:ext uri="{BB962C8B-B14F-4D97-AF65-F5344CB8AC3E}">
        <p14:creationId xmlns:p14="http://schemas.microsoft.com/office/powerpoint/2010/main" val="1340528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
          <p:cNvSpPr txBox="1">
            <a:spLocks/>
          </p:cNvSpPr>
          <p:nvPr/>
        </p:nvSpPr>
        <p:spPr>
          <a:xfrm>
            <a:off x="7279701" y="2400664"/>
            <a:ext cx="4201694" cy="2056672"/>
          </a:xfrm>
          <a:prstGeom prst="rect">
            <a:avLst/>
          </a:prstGeom>
        </p:spPr>
        <p:txBody>
          <a:bodyPr vert="horz" lIns="45720" tIns="0" rIns="45720" bIns="0" anchor="t" anchorCtr="0">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33" indent="-457189"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681" indent="-342891"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281" indent="-342891"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51" indent="-342891"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41" indent="-182875"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192" indent="-182875"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43"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662" indent="-182875"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42900" indent="-342900" defTabSz="457200">
              <a:buClrTx/>
              <a:buSzTx/>
              <a:buFont typeface="Wingdings" panose="05000000000000000000" pitchFamily="2" charset="2"/>
              <a:buChar char="§"/>
            </a:pPr>
            <a:endParaRPr lang="en-GB" sz="6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Introduction / motivation</a:t>
            </a:r>
          </a:p>
          <a:p>
            <a:pPr marL="342900" indent="-342900" defTabSz="457200">
              <a:buClrTx/>
              <a:buSzTx/>
              <a:buFont typeface="Wingdings" panose="05000000000000000000" pitchFamily="2" charset="2"/>
              <a:buChar char="§"/>
            </a:pPr>
            <a:r>
              <a:rPr lang="en-US" dirty="0" smtClean="0">
                <a:solidFill>
                  <a:schemeClr val="accent1">
                    <a:lumMod val="10000"/>
                  </a:schemeClr>
                </a:solidFill>
                <a:latin typeface="LM Mono Prop Light 10" panose="00000500000000000000" pitchFamily="50" charset="0"/>
              </a:rPr>
              <a:t>Methodology</a:t>
            </a:r>
            <a:endParaRPr lang="en-US"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r>
              <a:rPr lang="en-GB" dirty="0" smtClean="0">
                <a:solidFill>
                  <a:schemeClr val="bg1">
                    <a:lumMod val="65000"/>
                  </a:schemeClr>
                </a:solidFill>
                <a:latin typeface="LM Mono Prop Light 10" panose="00000500000000000000" pitchFamily="50" charset="0"/>
              </a:rPr>
              <a:t>Results at the strand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Results at the magnet level</a:t>
            </a:r>
          </a:p>
          <a:p>
            <a:pPr marL="342900" indent="-342900" defTabSz="457200">
              <a:buClrTx/>
              <a:buSzTx/>
              <a:buFont typeface="Wingdings" panose="05000000000000000000" pitchFamily="2" charset="2"/>
              <a:buChar char="§"/>
            </a:pPr>
            <a:r>
              <a:rPr lang="en-US" dirty="0" smtClean="0">
                <a:solidFill>
                  <a:schemeClr val="bg1">
                    <a:lumMod val="65000"/>
                  </a:schemeClr>
                </a:solidFill>
                <a:latin typeface="LM Mono Prop Light 10" panose="00000500000000000000" pitchFamily="50" charset="0"/>
              </a:rPr>
              <a:t>Conclusions</a:t>
            </a:r>
            <a:endParaRPr lang="en-GB"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1400" dirty="0">
              <a:solidFill>
                <a:schemeClr val="accent1">
                  <a:lumMod val="10000"/>
                </a:schemeClr>
              </a:solidFill>
              <a:latin typeface="LM Mono Prop Light 10" panose="00000500000000000000" pitchFamily="50" charset="0"/>
            </a:endParaRPr>
          </a:p>
          <a:p>
            <a:pPr marL="342900" indent="-342900" defTabSz="457200">
              <a:buClrTx/>
              <a:buSzTx/>
              <a:buFont typeface="Wingdings" panose="05000000000000000000" pitchFamily="2" charset="2"/>
              <a:buChar char="§"/>
            </a:pPr>
            <a:endParaRPr lang="en-GB" sz="2200" dirty="0">
              <a:solidFill>
                <a:schemeClr val="accent1">
                  <a:lumMod val="10000"/>
                </a:schemeClr>
              </a:solidFill>
              <a:latin typeface="LM Mono Prop Light 10" panose="00000500000000000000" pitchFamily="50" charset="0"/>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a:p>
            <a:pPr marL="342900" indent="-342900">
              <a:spcBef>
                <a:spcPct val="0"/>
              </a:spcBef>
              <a:buFont typeface="Wingdings" panose="05000000000000000000" pitchFamily="2" charset="2"/>
              <a:buChar char="§"/>
            </a:pPr>
            <a:endParaRPr lang="en-GB" dirty="0">
              <a:ln w="12700">
                <a:solidFill>
                  <a:schemeClr val="tx2">
                    <a:satMod val="155000"/>
                  </a:schemeClr>
                </a:solidFill>
                <a:prstDash val="solid"/>
              </a:ln>
              <a:solidFill>
                <a:schemeClr val="accent1">
                  <a:lumMod val="10000"/>
                </a:schemeClr>
              </a:solidFill>
              <a:latin typeface="LM Mono Prop Light 10" panose="00000500000000000000" pitchFamily="50" charset="0"/>
              <a:ea typeface="+mj-ea"/>
              <a:cs typeface="+mj-cs"/>
            </a:endParaRPr>
          </a:p>
        </p:txBody>
      </p:sp>
      <p:sp>
        <p:nvSpPr>
          <p:cNvPr id="5" name="Title 1"/>
          <p:cNvSpPr txBox="1">
            <a:spLocks/>
          </p:cNvSpPr>
          <p:nvPr/>
        </p:nvSpPr>
        <p:spPr>
          <a:xfrm>
            <a:off x="574964" y="243885"/>
            <a:ext cx="4862945" cy="630000"/>
          </a:xfrm>
          <a:prstGeom prst="rect">
            <a:avLst/>
          </a:prstGeom>
        </p:spPr>
        <p:txBody>
          <a:bodyPr vert="horz" lIns="45720" rIns="45720" anchor="ctr">
            <a:normAutofit/>
          </a:bodyPr>
          <a:lstStyle>
            <a:lvl1pPr marL="0" marR="0" indent="0" algn="l" defTabSz="914400" rtl="0" eaLnBrk="1" fontAlgn="auto" latinLnBrk="0" hangingPunct="1">
              <a:lnSpc>
                <a:spcPct val="100000"/>
              </a:lnSpc>
              <a:spcBef>
                <a:spcPct val="0"/>
              </a:spcBef>
              <a:spcAft>
                <a:spcPts val="0"/>
              </a:spcAft>
              <a:buClrTx/>
              <a:buSzTx/>
              <a:buFontTx/>
              <a:buNone/>
              <a:tabLst/>
              <a:defRPr kumimoji="0" sz="3600" kern="1200">
                <a:solidFill>
                  <a:schemeClr val="tx1"/>
                </a:solidFill>
                <a:latin typeface="LM Mono Prop Light 10" panose="00000500000000000000" pitchFamily="50" charset="0"/>
                <a:ea typeface="+mj-ea"/>
                <a:cs typeface="+mj-cs"/>
              </a:defRPr>
            </a:lvl1pPr>
          </a:lstStyle>
          <a:p>
            <a:pPr algn="ctr"/>
            <a:r>
              <a:rPr lang="en-US" sz="2800" b="1" dirty="0" smtClean="0">
                <a:solidFill>
                  <a:schemeClr val="bg1"/>
                </a:solidFill>
              </a:rPr>
              <a:t>Outline</a:t>
            </a:r>
            <a:endParaRPr lang="en-US" sz="2800" b="1" dirty="0">
              <a:solidFill>
                <a:schemeClr val="bg1"/>
              </a:solidFill>
            </a:endParaRPr>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26676" r="3237" b="16550"/>
          <a:stretch/>
        </p:blipFill>
        <p:spPr>
          <a:xfrm>
            <a:off x="386961" y="2424852"/>
            <a:ext cx="5050948" cy="1852237"/>
          </a:xfrm>
          <a:prstGeom prst="rect">
            <a:avLst/>
          </a:prstGeom>
          <a:effectLst>
            <a:softEdge rad="76200"/>
          </a:effectLst>
        </p:spPr>
      </p:pic>
      <p:sp>
        <p:nvSpPr>
          <p:cNvPr id="8" name="Rectangle 38">
            <a:extLst>
              <a:ext uri="{FF2B5EF4-FFF2-40B4-BE49-F238E27FC236}">
                <a16:creationId xmlns:a16="http://schemas.microsoft.com/office/drawing/2014/main" id="{296B6B76-F218-46D3-B512-A81711D37BC6}"/>
              </a:ext>
            </a:extLst>
          </p:cNvPr>
          <p:cNvSpPr>
            <a:spLocks noChangeArrowheads="1"/>
          </p:cNvSpPr>
          <p:nvPr/>
        </p:nvSpPr>
        <p:spPr bwMode="auto">
          <a:xfrm>
            <a:off x="527851" y="4277089"/>
            <a:ext cx="476916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defRPr>
            </a:lvl1pPr>
            <a:lvl2pPr marL="800100" indent="-342900">
              <a:defRPr>
                <a:solidFill>
                  <a:schemeClr val="tx1"/>
                </a:solidFill>
                <a:latin typeface="Arial" panose="020B0604020202020204" pitchFamily="34" charset="0"/>
              </a:defRPr>
            </a:lvl2pPr>
            <a:lvl3pPr marL="1257300" indent="-342900">
              <a:defRPr>
                <a:solidFill>
                  <a:schemeClr val="tx1"/>
                </a:solidFill>
                <a:latin typeface="Arial" panose="020B0604020202020204" pitchFamily="34" charset="0"/>
              </a:defRPr>
            </a:lvl3pPr>
            <a:lvl4pPr marL="1714500" indent="-342900">
              <a:defRPr>
                <a:solidFill>
                  <a:schemeClr val="tx1"/>
                </a:solidFill>
                <a:latin typeface="Arial" panose="020B0604020202020204" pitchFamily="34" charset="0"/>
              </a:defRPr>
            </a:lvl4pPr>
            <a:lvl5pPr marL="2171700" indent="-342900">
              <a:defRPr>
                <a:solidFill>
                  <a:schemeClr val="tx1"/>
                </a:solidFill>
                <a:latin typeface="Arial" panose="020B0604020202020204" pitchFamily="34" charset="0"/>
              </a:defRPr>
            </a:lvl5pPr>
            <a:lvl6pPr marL="2628900" indent="-342900" eaLnBrk="0" fontAlgn="base" hangingPunct="0">
              <a:spcBef>
                <a:spcPct val="0"/>
              </a:spcBef>
              <a:spcAft>
                <a:spcPct val="0"/>
              </a:spcAft>
              <a:defRPr>
                <a:solidFill>
                  <a:schemeClr val="tx1"/>
                </a:solidFill>
                <a:latin typeface="Arial" panose="020B0604020202020204" pitchFamily="34" charset="0"/>
              </a:defRPr>
            </a:lvl6pPr>
            <a:lvl7pPr marL="3086100" indent="-342900" eaLnBrk="0" fontAlgn="base" hangingPunct="0">
              <a:spcBef>
                <a:spcPct val="0"/>
              </a:spcBef>
              <a:spcAft>
                <a:spcPct val="0"/>
              </a:spcAft>
              <a:defRPr>
                <a:solidFill>
                  <a:schemeClr val="tx1"/>
                </a:solidFill>
                <a:latin typeface="Arial" panose="020B0604020202020204" pitchFamily="34" charset="0"/>
              </a:defRPr>
            </a:lvl7pPr>
            <a:lvl8pPr marL="3543300" indent="-342900" eaLnBrk="0" fontAlgn="base" hangingPunct="0">
              <a:spcBef>
                <a:spcPct val="0"/>
              </a:spcBef>
              <a:spcAft>
                <a:spcPct val="0"/>
              </a:spcAft>
              <a:defRPr>
                <a:solidFill>
                  <a:schemeClr val="tx1"/>
                </a:solidFill>
                <a:latin typeface="Arial" panose="020B0604020202020204" pitchFamily="34" charset="0"/>
              </a:defRPr>
            </a:lvl8pPr>
            <a:lvl9pPr marL="4000500" indent="-342900" eaLnBrk="0" fontAlgn="base" hangingPunct="0">
              <a:spcBef>
                <a:spcPct val="0"/>
              </a:spcBef>
              <a:spcAft>
                <a:spcPct val="0"/>
              </a:spcAft>
              <a:defRPr>
                <a:solidFill>
                  <a:schemeClr val="tx1"/>
                </a:solidFill>
                <a:latin typeface="Arial" panose="020B0604020202020204" pitchFamily="34" charset="0"/>
              </a:defRPr>
            </a:lvl9pPr>
          </a:lstStyle>
          <a:p>
            <a:pPr marL="0" indent="0" algn="ctr" fontAlgn="base">
              <a:spcBef>
                <a:spcPct val="0"/>
              </a:spcBef>
              <a:spcAft>
                <a:spcPct val="0"/>
              </a:spcAft>
            </a:pPr>
            <a:r>
              <a:rPr lang="en-US" altLang="fr-FR" sz="900" dirty="0" smtClean="0">
                <a:solidFill>
                  <a:schemeClr val="bg1"/>
                </a:solidFill>
                <a:latin typeface="LM Mono Prop Light 10" panose="00000500000000000000" pitchFamily="50" charset="0"/>
              </a:rPr>
              <a:t>3D rendered view of a MQXF short model magnet, whose analysis is treated in the slides.</a:t>
            </a:r>
            <a:endParaRPr lang="en-GB" altLang="fr-FR" sz="900" dirty="0">
              <a:solidFill>
                <a:schemeClr val="bg1"/>
              </a:solidFill>
              <a:latin typeface="LM Mono Prop Light 10" panose="00000500000000000000" pitchFamily="50" charset="0"/>
            </a:endParaRPr>
          </a:p>
        </p:txBody>
      </p:sp>
    </p:spTree>
    <p:extLst>
      <p:ext uri="{BB962C8B-B14F-4D97-AF65-F5344CB8AC3E}">
        <p14:creationId xmlns:p14="http://schemas.microsoft.com/office/powerpoint/2010/main" val="552121749"/>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Pre╠üsentation2">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15460</TotalTime>
  <Words>7872</Words>
  <Application>Microsoft Office PowerPoint</Application>
  <PresentationFormat>Widescreen</PresentationFormat>
  <Paragraphs>861</Paragraphs>
  <Slides>63</Slides>
  <Notes>59</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63</vt:i4>
      </vt:variant>
    </vt:vector>
  </HeadingPairs>
  <TitlesOfParts>
    <vt:vector size="76" baseType="lpstr">
      <vt:lpstr>Wingdings</vt:lpstr>
      <vt:lpstr>LM Roman Slanted 17</vt:lpstr>
      <vt:lpstr>Times New Roman</vt:lpstr>
      <vt:lpstr>Cambria Math</vt:lpstr>
      <vt:lpstr>LM Mono Prop Light 10</vt:lpstr>
      <vt:lpstr>Century Schoolbook</vt:lpstr>
      <vt:lpstr>Cambria</vt:lpstr>
      <vt:lpstr>Arial</vt:lpstr>
      <vt:lpstr>Consolas</vt:lpstr>
      <vt:lpstr>Calibri</vt:lpstr>
      <vt:lpstr>Century Gothic</vt:lpstr>
      <vt:lpstr>CERNPre╠üsentation2</vt:lpstr>
      <vt:lpstr>Graph</vt:lpstr>
      <vt:lpstr>PowerPoint Presentation</vt:lpstr>
      <vt:lpstr>PowerPoint Presentation</vt:lpstr>
      <vt:lpstr>PowerPoint Presentation</vt:lpstr>
      <vt:lpstr> Nb3Sn accelerator magnets</vt:lpstr>
      <vt:lpstr> A bit of history</vt:lpstr>
      <vt:lpstr> Overview on Nb3Sn</vt:lpstr>
      <vt:lpstr> Overview on Nb3Sn</vt:lpstr>
      <vt:lpstr> Overview on Nb3Sn</vt:lpstr>
      <vt:lpstr>PowerPoint Presentation</vt:lpstr>
      <vt:lpstr> Methodology</vt:lpstr>
      <vt:lpstr> Methodology </vt:lpstr>
      <vt:lpstr>PowerPoint Presentation</vt:lpstr>
      <vt:lpstr> Ic vs. transverse stress on single wires</vt:lpstr>
      <vt:lpstr> Ic vs. transverse stress on single wires</vt:lpstr>
      <vt:lpstr> Ic vs. transverse stress on single wires</vt:lpstr>
      <vt:lpstr> Ic vs. transverse stress on single wires</vt:lpstr>
      <vt:lpstr> Wrap-up on tests on single wires</vt:lpstr>
      <vt:lpstr> A quick note before going to the magnet scale…</vt:lpstr>
      <vt:lpstr> A quick note before going to the magnet scale…</vt:lpstr>
      <vt:lpstr>PowerPoint Presentation</vt:lpstr>
      <vt:lpstr> A quick note before going to the magnet scale…</vt:lpstr>
      <vt:lpstr> A quick note before going to the magnet scale…</vt:lpstr>
      <vt:lpstr>PowerPoint Presentation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 Electro-mechanical limits on magnet configuration</vt:lpstr>
      <vt:lpstr>PowerPoint Presentation</vt:lpstr>
      <vt:lpstr> Conclusions</vt:lpstr>
      <vt:lpstr> One important remark on next steps (or an anticipated question!)</vt:lpstr>
      <vt:lpstr>PowerPoint Presentation</vt:lpstr>
      <vt:lpstr> ANNEX</vt:lpstr>
      <vt:lpstr> The scaling law</vt:lpstr>
      <vt:lpstr> Methodology</vt:lpstr>
      <vt:lpstr> Ic vs. transverse stress on single wires</vt:lpstr>
      <vt:lpstr> Ic vs. transverse stress on single wires</vt:lpstr>
      <vt:lpstr> Permanent effect based on experimental data</vt:lpstr>
      <vt:lpstr> Permanent effect based on experimental data</vt:lpstr>
      <vt:lpstr> Permanent effect based on experimental data</vt:lpstr>
      <vt:lpstr> Magnet strand model</vt:lpstr>
      <vt:lpstr> Coil block model – 110 MPa</vt:lpstr>
      <vt:lpstr> Coil block model – 200 MPa</vt:lpstr>
      <vt:lpstr> Coil block model – coil strand model (110 MPa pre-load)</vt:lpstr>
      <vt:lpstr> Coil block model – coil strand model (110 MPa pre-load)</vt:lpstr>
      <vt:lpstr> Coil block model – coil strand model (110 MPa pre-load)</vt:lpstr>
      <vt:lpstr> Coil block model – coil strand model (110 MPa pre-load)</vt:lpstr>
      <vt:lpstr> Electro-mechanical limits on magnet configuration</vt:lpstr>
      <vt:lpstr> Electro-mechanical limits on magnet configuration</vt:lpstr>
      <vt:lpstr> Permanent effect based on experimental data.</vt:lpstr>
      <vt:lpstr> Permanent effect based on experimental data.</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 Ferradas Troitino</dc:creator>
  <cp:lastModifiedBy>Jose Ferradas Troitino</cp:lastModifiedBy>
  <cp:revision>7864</cp:revision>
  <dcterms:created xsi:type="dcterms:W3CDTF">2015-10-08T10:32:22Z</dcterms:created>
  <dcterms:modified xsi:type="dcterms:W3CDTF">2023-06-01T07:23:32Z</dcterms:modified>
</cp:coreProperties>
</file>