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8" r:id="rId2"/>
    <p:sldId id="270" r:id="rId3"/>
    <p:sldId id="277" r:id="rId4"/>
    <p:sldId id="271" r:id="rId5"/>
    <p:sldId id="273" r:id="rId6"/>
    <p:sldId id="265" r:id="rId7"/>
    <p:sldId id="274" r:id="rId8"/>
    <p:sldId id="266" r:id="rId9"/>
    <p:sldId id="282" r:id="rId10"/>
    <p:sldId id="285" r:id="rId11"/>
    <p:sldId id="287" r:id="rId12"/>
    <p:sldId id="286" r:id="rId13"/>
    <p:sldId id="288" r:id="rId14"/>
    <p:sldId id="289" r:id="rId15"/>
    <p:sldId id="290" r:id="rId16"/>
    <p:sldId id="291" r:id="rId17"/>
    <p:sldId id="292" r:id="rId18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ve Fortescue-Beck" initials="EF" lastIdx="4" clrIdx="0">
    <p:extLst>
      <p:ext uri="{19B8F6BF-5375-455C-9EA6-DF929625EA0E}">
        <p15:presenceInfo xmlns:p15="http://schemas.microsoft.com/office/powerpoint/2012/main" userId="S-1-5-21-1526224874-1540688658-1361462980-61778" providerId="AD"/>
      </p:ext>
    </p:extLst>
  </p:cmAuthor>
  <p:cmAuthor id="2" name="Microsoft Office User" initials="MOU" lastIdx="1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AE0001"/>
    <a:srgbClr val="FEB084"/>
    <a:srgbClr val="FBB690"/>
    <a:srgbClr val="666699"/>
    <a:srgbClr val="CC3399"/>
    <a:srgbClr val="0B387C"/>
    <a:srgbClr val="0055A0"/>
    <a:srgbClr val="00800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58" autoAdjust="0"/>
    <p:restoredTop sz="77977" autoAdjust="0"/>
  </p:normalViewPr>
  <p:slideViewPr>
    <p:cSldViewPr snapToGrid="0" snapToObjects="1">
      <p:cViewPr varScale="1">
        <p:scale>
          <a:sx n="108" d="100"/>
          <a:sy n="108" d="100"/>
        </p:scale>
        <p:origin x="2248" y="16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5" d="100"/>
          <a:sy n="125" d="100"/>
        </p:scale>
        <p:origin x="493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7C57C7-913C-4688-9D2F-04DED1A1EF4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20CC6-49FF-49F0-A25B-959FB480DB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0768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A3AE9-1C02-481F-BC6C-7373B2A2387A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91F29-27A6-4EC5-AC39-65BED307F5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683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Notes 6/2/2023</a:t>
            </a:r>
          </a:p>
          <a:p>
            <a:pPr algn="l"/>
            <a:endParaRPr lang="en-US" sz="12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3: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Set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egroup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as FP responsible. Publish from layout is implemented in new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gui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– won’t retrofit to current version, I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ssue can be closed on </a:t>
            </a:r>
            <a:r>
              <a:rPr lang="en-US" sz="12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infor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side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</a:t>
            </a: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4: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Migration of Functional positions from Buildings to Rooms. </a:t>
            </a:r>
            <a:r>
              <a:rPr lang="en-US" sz="12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Action: Create a ticket with examples – cannot be just CCIB positions, as they are linked to racks, which also need to be moved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6: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Rename of functional positions in Infor from Layout. 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 progress on Layout-side (progress expected in February)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7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Prefill Part creation form from Naming. </a:t>
            </a:r>
            <a:r>
              <a:rPr lang="en-US" sz="12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Action Lukasz – Discuss with David, no clear answer yet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8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Mutually exclusive Active/Deprecated/Out of Service states </a:t>
            </a:r>
            <a:r>
              <a:rPr lang="en-US" sz="1200" b="1" i="0" u="none" strike="noStrike" dirty="0">
                <a:solidFill>
                  <a:srgbClr val="FF0000"/>
                </a:solidFill>
                <a:effectLst/>
                <a:latin typeface="Calibri" panose="020F0502020204030204" pitchFamily="34" charset="0"/>
              </a:rPr>
              <a:t>Action Lukasz – Discuss with David, no clear answer yet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9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Set up Stock level notifications. </a:t>
            </a:r>
            <a:r>
              <a:rPr lang="en-US" sz="1200" b="1" i="0" u="none" strike="noStrike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Action CMMS: </a:t>
            </a:r>
            <a:r>
              <a:rPr lang="en-US" sz="1200" b="1" i="0" u="none" strike="noStrike" dirty="0" err="1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Organise</a:t>
            </a:r>
            <a:r>
              <a:rPr lang="en-US" sz="1200" b="1" i="0" u="none" strike="noStrike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 meeting to discuss field requirements for thresholds.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>
                <a:solidFill>
                  <a:srgbClr val="7030A0"/>
                </a:solidFill>
                <a:effectLst/>
                <a:latin typeface="Calibri" panose="020F0502020204030204" pitchFamily="34" charset="0"/>
              </a:rPr>
              <a:t>Slide 10: </a:t>
            </a:r>
            <a:r>
              <a:rPr lang="en-GB" sz="1200" b="0" dirty="0"/>
              <a:t>barcode issues with Kiosk interface </a:t>
            </a:r>
            <a:r>
              <a:rPr lang="en-GB" sz="1200" b="1" dirty="0"/>
              <a:t>– Was probably done in Jan sprint. But no demo/release yet. Should have news by 20</a:t>
            </a:r>
            <a:r>
              <a:rPr lang="en-GB" sz="1200" b="1" baseline="30000" dirty="0"/>
              <a:t>th</a:t>
            </a:r>
            <a:r>
              <a:rPr lang="en-GB" sz="1200" b="1" dirty="0"/>
              <a:t> Feb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11: 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Kiosk Return button hidden by keyboard – </a:t>
            </a:r>
            <a:r>
              <a:rPr lang="en-GB" sz="1200" b="1" dirty="0"/>
              <a:t>Was probably done in Jan sprint. But no demo/release yet. Should have news by 20</a:t>
            </a:r>
            <a:r>
              <a:rPr lang="en-GB" sz="1200" b="1" baseline="30000" dirty="0"/>
              <a:t>th</a:t>
            </a:r>
            <a:r>
              <a:rPr lang="en-GB" sz="1200" b="1" dirty="0"/>
              <a:t> Feb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12: </a:t>
            </a:r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Employee ID vs phone number issue </a:t>
            </a:r>
            <a:r>
              <a:rPr lang="en-GB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- </a:t>
            </a:r>
            <a:r>
              <a:rPr lang="en-GB" sz="1200" b="1" dirty="0"/>
              <a:t>Should have news by 20</a:t>
            </a:r>
            <a:r>
              <a:rPr lang="en-GB" sz="1200" b="1" baseline="30000" dirty="0"/>
              <a:t>th</a:t>
            </a:r>
            <a:r>
              <a:rPr lang="en-GB" sz="1200" b="1" dirty="0"/>
              <a:t> Feb</a:t>
            </a: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13: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Add link to GIS in Kiosk header bar – 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 done, no further sprint on kiosk planned in near future</a:t>
            </a:r>
          </a:p>
          <a:p>
            <a:pPr algn="l">
              <a:buFontTx/>
              <a:buNone/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14: </a:t>
            </a:r>
            <a:r>
              <a:rPr lang="en-GB" sz="1200" b="0" dirty="0"/>
              <a:t>transfer assets from one store to another without changing status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– 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Not done, no further sprint on kiosk planned in near future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15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Generate automatic work orders by calculating next date, taking into account a dust factor. -   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Infor can’t calculate a maintenance date. Every asset would have to be downloaded, date updated and uploaded again. Checklist cannot be defined at part level – only at asset level. Dust factor can be stored a CF on location</a:t>
            </a:r>
            <a:endParaRPr lang="en-US" sz="1200" b="0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Slide 16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Generate WO from SNOW</a:t>
            </a: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: everything done on SNOW-side.  </a:t>
            </a:r>
          </a:p>
          <a:p>
            <a:pPr algn="l"/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Kind Regards</a:t>
            </a:r>
          </a:p>
          <a:p>
            <a:pPr algn="l"/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Eve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628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9146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2850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06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919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5215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8550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654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9366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/>
              <a:t>Reply from meeting 01/09/22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David to look into this – further internal discussions required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Goran asked if we want functionality to detach only part of a tree – this is more complicated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Reply from meeting 23/09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Leverage equipment tree to allow manipulation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dirty="0"/>
              <a:t>No real solution for this at the moment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813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locations: Current version supports publishing to room. Data should be migrated.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Reply after meeting: 01/09/22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new responsible field is available that supports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CMMS will migrate the data for everyone to this new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Constraints will be relaxed on existing field to allow publication of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without change to Layout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this period the two fields will be synchronised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Finally the old field will be removed and Layout requested to point to the new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CMMS have an internal task to transfer the FPs from the buildings to the rooms. Have to check that the data is still valid in the temp field.   </a:t>
            </a:r>
          </a:p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Reply after meeting 23/09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 on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now disabled in test and with be on prod by Monday – in original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autocomplete only In EAM light – not EAM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Layout has been informed, as they need to remove the check on their side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What happens to suggested department code in layout – is there a mapping between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egroups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dept code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Can we still attach assets to positions which aren’t CCIB?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Constraint disabled on original field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Autocomplete works on original field in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Service unit not linked to person in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Shouldn’t be a problem to attach assets to non-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ccib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position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Lukasz to follow up on location migration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be added to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eam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but no autocomplete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Responsible not linked to service unit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 publishing from layout with an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egroup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still doesn’t work in current version – there is an internal check on the layout side before pushing to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Will be implemented in new version of layout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621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layout functional position are cloned/evolved… would be interesting to be able to transfer assets structure from one parent position to another in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InforEAM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=&gt; Complicated due to different use cases (structure of functional positions superposed with structure of assets with some variations..)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Not a problem on the layout side. Infor should find out how to detach all assets from their side. Expiry is trivial.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form meeting:</a:t>
            </a:r>
          </a:p>
          <a:p>
            <a:pPr marL="171450" indent="-171450">
              <a:buFontTx/>
              <a:buChar char="-"/>
            </a:pPr>
            <a:r>
              <a:rPr lang="en-GB" dirty="0"/>
              <a:t>First stage for CMMS is to have a field containing the expiry, and then potentially a report sent to users that positions should be out of service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from meeting 23/09</a:t>
            </a:r>
          </a:p>
          <a:p>
            <a:pPr marL="171450" indent="-171450">
              <a:buFontTx/>
              <a:buChar char="-"/>
            </a:pPr>
            <a:r>
              <a:rPr lang="en-GB" dirty="0"/>
              <a:t>Several ideas how to implement this</a:t>
            </a:r>
          </a:p>
          <a:p>
            <a:pPr marL="171450" indent="-171450">
              <a:buFontTx/>
              <a:buChar char="-"/>
            </a:pPr>
            <a:r>
              <a:rPr lang="en-GB" dirty="0"/>
              <a:t>To be discussed with Layout on 6.10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Haven’t reached an decision with Layout</a:t>
            </a:r>
          </a:p>
          <a:p>
            <a:pPr marL="171450" indent="-171450">
              <a:buFontTx/>
              <a:buChar char="-"/>
            </a:pPr>
            <a:r>
              <a:rPr lang="en-GB" dirty="0"/>
              <a:t>Still up in the air</a:t>
            </a:r>
          </a:p>
          <a:p>
            <a:pPr marL="171450" indent="-171450">
              <a:buFontTx/>
              <a:buChar char="-"/>
            </a:pPr>
            <a:r>
              <a:rPr lang="en-GB" dirty="0"/>
              <a:t>Having a field is an intermediate solution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925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Users requesting to be able to rename functional position from layout UI. Possible ? Can this be pushed forward with EN-EL ? (</a:t>
            </a:r>
            <a:r>
              <a:rPr lang="en-GB" sz="1200" b="0" i="0" u="sng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LAYOUT-4442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=&gt; First need to discuss this in parallel with Eric Van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Uytvinck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from EN-EL</a:t>
            </a:r>
            <a:b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</a:t>
            </a: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InforEAM</a:t>
            </a: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API is supporting rename</a:t>
            </a:r>
            <a:endParaRPr lang="en-GB" sz="14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from meeting</a:t>
            </a:r>
          </a:p>
          <a:p>
            <a:pPr marL="171450" indent="-171450">
              <a:buFontTx/>
              <a:buChar char="-"/>
            </a:pPr>
            <a:r>
              <a:rPr lang="en-GB" dirty="0"/>
              <a:t>Rename does exist</a:t>
            </a:r>
          </a:p>
          <a:p>
            <a:pPr marL="171450" indent="-171450">
              <a:buFontTx/>
              <a:buChar char="-"/>
            </a:pPr>
            <a:r>
              <a:rPr lang="en-GB" dirty="0"/>
              <a:t>Worried about who should use it – would need to be restricted to admins in layout</a:t>
            </a:r>
          </a:p>
          <a:p>
            <a:pPr marL="171450" indent="-171450">
              <a:buFontTx/>
              <a:buChar char="-"/>
            </a:pPr>
            <a:r>
              <a:rPr lang="en-GB" dirty="0"/>
              <a:t>Need to provide API to Layout - </a:t>
            </a:r>
            <a:r>
              <a:rPr lang="en-GB" dirty="0" err="1"/>
              <a:t>september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Reply from meeting 23/09</a:t>
            </a:r>
          </a:p>
          <a:p>
            <a:pPr marL="171450" indent="-171450">
              <a:buFontTx/>
              <a:buChar char="-"/>
            </a:pPr>
            <a:r>
              <a:rPr lang="en-GB" dirty="0"/>
              <a:t>Webservice exposed to Layout</a:t>
            </a:r>
          </a:p>
          <a:p>
            <a:pPr marL="171450" indent="-171450">
              <a:buFontTx/>
              <a:buChar char="-"/>
            </a:pPr>
            <a:r>
              <a:rPr lang="en-GB" dirty="0"/>
              <a:t>Can it be done from </a:t>
            </a:r>
            <a:r>
              <a:rPr lang="en-GB" dirty="0" err="1"/>
              <a:t>eAM</a:t>
            </a:r>
            <a:r>
              <a:rPr lang="en-GB" dirty="0"/>
              <a:t> light</a:t>
            </a:r>
          </a:p>
          <a:p>
            <a:pPr marL="171450" indent="-171450">
              <a:buFontTx/>
              <a:buChar char="-"/>
            </a:pPr>
            <a:r>
              <a:rPr lang="en-GB" dirty="0"/>
              <a:t>Access to the function should be limited to layout admins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Nov 22</a:t>
            </a:r>
          </a:p>
          <a:p>
            <a:pPr marL="171450" indent="-171450">
              <a:buFontTx/>
              <a:buChar char="-"/>
            </a:pPr>
            <a:r>
              <a:rPr lang="en-GB" dirty="0"/>
              <a:t>Rename coming only from layout.</a:t>
            </a:r>
          </a:p>
          <a:p>
            <a:pPr marL="171450" indent="-171450">
              <a:buFontTx/>
              <a:buChar char="-"/>
            </a:pPr>
            <a:r>
              <a:rPr lang="en-GB" dirty="0"/>
              <a:t>Shouldn’t rename in light</a:t>
            </a:r>
          </a:p>
          <a:p>
            <a:pPr marL="171450" indent="-171450">
              <a:buFontTx/>
              <a:buChar char="-"/>
            </a:pPr>
            <a:r>
              <a:rPr lang="en-GB" dirty="0"/>
              <a:t>Sonia to discuss with Pascal but didn’t manage yet – to be followed this week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40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Reply from meeting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Equipment generator might help reduce inconsistencies at least between parts and assets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May not help with part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Functionality exists to create part from </a:t>
            </a:r>
            <a:r>
              <a:rPr lang="en-GB" dirty="0" err="1"/>
              <a:t>edms</a:t>
            </a:r>
            <a:r>
              <a:rPr lang="en-GB" dirty="0"/>
              <a:t> item – may not be helpful to 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Should see some progress on this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GB" dirty="0"/>
              <a:t>Reply from meeting 23/09</a:t>
            </a:r>
          </a:p>
          <a:p>
            <a:pPr marL="171450" indent="-171450">
              <a:buFontTx/>
              <a:buChar char="-"/>
            </a:pPr>
            <a:r>
              <a:rPr lang="en-GB" dirty="0"/>
              <a:t>Equipment generator not good for our needs – we don’t have items</a:t>
            </a:r>
          </a:p>
          <a:p>
            <a:pPr marL="171450" indent="-171450">
              <a:buFontTx/>
              <a:buChar char="-"/>
            </a:pPr>
            <a:r>
              <a:rPr lang="en-GB" dirty="0"/>
              <a:t>Need to go back to original proposal – link from naming</a:t>
            </a:r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More internal discussions required – mixed opinions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PLM section very busy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Naming tool not top priority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be checked with David - dates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362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Results of meeting:</a:t>
            </a:r>
          </a:p>
          <a:p>
            <a:r>
              <a:rPr lang="en-GB" dirty="0"/>
              <a:t>David understood problem and will try to come up with a better solution.</a:t>
            </a:r>
          </a:p>
          <a:p>
            <a:r>
              <a:rPr lang="en-GB" dirty="0"/>
              <a:t>Argument is that if a part is out of service, then this overrides everything and it disappears, so it doesn’t matter that the tracking method is deprecated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r>
              <a:rPr lang="en-GB" dirty="0"/>
              <a:t>Not mentioned at meeting 23/09 – to be revisited</a:t>
            </a:r>
          </a:p>
          <a:p>
            <a:endParaRPr lang="en-GB" dirty="0"/>
          </a:p>
          <a:p>
            <a:endParaRPr lang="en-GB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To be discussed with David again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088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9949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891F29-27A6-4EC5-AC39-65BED307F51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088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9" y="1833336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21"/>
            <a:ext cx="1221947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70715" y="4656952"/>
            <a:ext cx="735126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65682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7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1" y="95233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7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BE-CEM &amp; CMMS Support Meeting #3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3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1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1" indent="-342891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1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incident&amp;n=INC331763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incident&amp;n=INC3327338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183001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16482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incident&amp;n=INC3387647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16482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cern.service-now.com/service-portal?id=ticket&amp;table=u_request_fulfillment&amp;n=RQF2255626" TargetMode="External"/><Relationship Id="rId4" Type="http://schemas.openxmlformats.org/officeDocument/2006/relationships/hyperlink" Target="https://cern.service-now.com/service-portal?id=ticket&amp;table=u_request_fulfillment&amp;n=RQF226056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55626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https://cern.service-now.com/service-portal?id=ticket&amp;table=u_request_fulfillment&amp;n=RQF226056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2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228393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50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6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6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7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1879074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cern.service-now.com/service-portal?id=ticket&amp;table=u_request_fulfillment&amp;n=RQF223125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ticket&amp;table=u_request_fulfillment&amp;n=RQF213957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67F5B-4A19-4044-8E5E-DDD63B317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1154757"/>
            <a:ext cx="8226855" cy="1384186"/>
          </a:xfrm>
        </p:spPr>
        <p:txBody>
          <a:bodyPr>
            <a:normAutofit/>
          </a:bodyPr>
          <a:lstStyle/>
          <a:p>
            <a:r>
              <a:rPr lang="en-US" sz="3200" dirty="0"/>
              <a:t>Follow-up of outstanding EN-IM support issues for BE-CEM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CEDD4-1B53-BD46-A1A0-3C8E3D29C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6A900-BA20-1148-934F-17668155082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1" y="2381572"/>
            <a:ext cx="7415117" cy="856577"/>
          </a:xfrm>
        </p:spPr>
        <p:txBody>
          <a:bodyPr>
            <a:normAutofit/>
          </a:bodyPr>
          <a:lstStyle/>
          <a:p>
            <a:r>
              <a:rPr lang="en-GB" sz="1800" dirty="0"/>
              <a:t>Eve Fortescue, Cedric </a:t>
            </a:r>
            <a:r>
              <a:rPr lang="en-GB" sz="1800" dirty="0" err="1"/>
              <a:t>Charrondiere</a:t>
            </a:r>
            <a:r>
              <a:rPr lang="en-GB" sz="1800" dirty="0"/>
              <a:t>, </a:t>
            </a:r>
            <a:r>
              <a:rPr lang="en-GB" sz="1800" dirty="0" err="1"/>
              <a:t>Ioan</a:t>
            </a:r>
            <a:r>
              <a:rPr lang="en-GB" sz="1800" dirty="0"/>
              <a:t> </a:t>
            </a:r>
            <a:r>
              <a:rPr lang="en-GB" sz="1800" dirty="0" err="1"/>
              <a:t>Kozsar</a:t>
            </a:r>
            <a:endParaRPr lang="en-GB" sz="1800" dirty="0"/>
          </a:p>
          <a:p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1C769A-8DEA-4F4B-9457-FDE4AFACB9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1247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430879" y="1011081"/>
            <a:ext cx="851408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KIOSK</a:t>
            </a:r>
            <a:r>
              <a:rPr lang="en-GB" sz="1400" b="0" i="0" u="none" strike="noStrike" dirty="0">
                <a:solidFill>
                  <a:srgbClr val="717171"/>
                </a:solidFill>
                <a:effectLst/>
                <a:latin typeface="SourceSansPro"/>
              </a:rPr>
              <a:t> </a:t>
            </a:r>
            <a:r>
              <a:rPr lang="en-GB" sz="1400" b="1" dirty="0"/>
              <a:t>ISSUE/RETURN from search engine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  <a:latin typeface="SourceSansPr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Search for a part or asset, without scanning a QR code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Tick the box “Choose”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Click ISSUE or RETURN ,Employee, NEXT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The Part Description is displayed but the “Part” is empty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If I click “ISSUE” / “RETURN” then I have an error message “</a:t>
            </a:r>
            <a:r>
              <a:rPr lang="en-GB" sz="1400" b="0" i="0" dirty="0" err="1">
                <a:solidFill>
                  <a:schemeClr val="tx2"/>
                </a:solidFill>
                <a:effectLst/>
              </a:rPr>
              <a:t>PartID</a:t>
            </a:r>
            <a:r>
              <a:rPr lang="en-GB" sz="1400" b="0" i="0" dirty="0">
                <a:solidFill>
                  <a:schemeClr val="tx2"/>
                </a:solidFill>
                <a:effectLst/>
              </a:rPr>
              <a:t> is a required field”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Also if clicking anywhere on the line containing the description, the entire page becomes blank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b="0" i="0" dirty="0">
                <a:solidFill>
                  <a:schemeClr val="tx2"/>
                </a:solidFill>
                <a:effectLst/>
              </a:rPr>
              <a:t>KIOSK does not copy the </a:t>
            </a:r>
            <a:r>
              <a:rPr lang="en-GB" sz="1400" dirty="0">
                <a:solidFill>
                  <a:schemeClr val="tx2"/>
                </a:solidFill>
              </a:rPr>
              <a:t>P</a:t>
            </a:r>
            <a:r>
              <a:rPr lang="en-GB" sz="1400" b="0" i="0" dirty="0">
                <a:solidFill>
                  <a:schemeClr val="tx2"/>
                </a:solidFill>
                <a:effectLst/>
              </a:rPr>
              <a:t>art ID at the same time as the description.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Was treated in January sprint. 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Issue closed 30/3/23</a:t>
            </a:r>
          </a:p>
          <a:p>
            <a:pPr algn="l"/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INC3317639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459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430879" y="1011081"/>
            <a:ext cx="851408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Employee ID vs phone number issue</a:t>
            </a:r>
          </a:p>
          <a:p>
            <a:pPr algn="l"/>
            <a:endParaRPr lang="en-GB" sz="1400" dirty="0">
              <a:solidFill>
                <a:schemeClr val="tx2"/>
              </a:solidFill>
              <a:latin typeface="SourceSansPro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Kiosk not keeping employee ID in memory when employee ID is the same as a CERN phone number</a:t>
            </a:r>
          </a:p>
          <a:p>
            <a:pPr algn="l"/>
            <a:endParaRPr lang="en-GB" sz="1400" dirty="0">
              <a:solidFill>
                <a:schemeClr val="tx2"/>
              </a:solidFill>
            </a:endParaRP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Was treated in January sprint. 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Issue closed 21/02/2023</a:t>
            </a:r>
          </a:p>
          <a:p>
            <a:pPr algn="l"/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INC3327338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6847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85140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Add link to store in GIS in header bar of kiosk</a:t>
            </a:r>
          </a:p>
          <a:p>
            <a:pPr algn="l"/>
            <a:endParaRPr lang="en-GB" sz="1400" dirty="0">
              <a:solidFill>
                <a:srgbClr val="7030A0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Not done in January sprint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No further kiosk sprints planned</a:t>
            </a:r>
          </a:p>
          <a:p>
            <a:pPr lvl="2">
              <a:spcAft>
                <a:spcPts val="600"/>
              </a:spcAft>
              <a:buClr>
                <a:schemeClr val="tx1"/>
              </a:buClr>
            </a:pP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RQF2183001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561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730425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Is there a way of transferring assets from one store to another without changing status to “Installed and Maintained”?</a:t>
            </a:r>
          </a:p>
          <a:p>
            <a:pPr algn="l"/>
            <a:endParaRPr lang="en-GB" sz="14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Assets automatically get put into the status “Installed and Maintained”, when they are just being moved between stores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Skewing our installation statistics.</a:t>
            </a:r>
          </a:p>
          <a:p>
            <a:pPr algn="l"/>
            <a:endParaRPr lang="en-GB" sz="1400" b="0" i="0" u="none" strike="noStrike" dirty="0">
              <a:solidFill>
                <a:srgbClr val="000000"/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Ticket closed</a:t>
            </a:r>
            <a:r>
              <a:rPr lang="en-GB" sz="1400" b="0" i="0" u="none" strike="noStrike" dirty="0">
                <a:solidFill>
                  <a:srgbClr val="7030A0"/>
                </a:solidFill>
                <a:effectLst/>
              </a:rPr>
              <a:t>: 29/03/23</a:t>
            </a:r>
          </a:p>
          <a:p>
            <a:pPr lvl="1"/>
            <a:endParaRPr lang="en-GB" sz="1400" b="0" i="0" u="none" strike="noStrike" dirty="0">
              <a:solidFill>
                <a:srgbClr val="7030A0"/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Outstanding question about allowing user to select new status when checking out of store, not addressed (i.e. </a:t>
            </a:r>
            <a:r>
              <a:rPr lang="en-GB" sz="1400" dirty="0" err="1">
                <a:solidFill>
                  <a:srgbClr val="7030A0"/>
                </a:solidFill>
              </a:rPr>
              <a:t>En</a:t>
            </a:r>
            <a:r>
              <a:rPr lang="en-GB" sz="1400" dirty="0">
                <a:solidFill>
                  <a:srgbClr val="7030A0"/>
                </a:solidFill>
              </a:rPr>
              <a:t> </a:t>
            </a:r>
            <a:r>
              <a:rPr lang="en-GB" sz="1400" dirty="0" err="1">
                <a:solidFill>
                  <a:srgbClr val="7030A0"/>
                </a:solidFill>
              </a:rPr>
              <a:t>magasin</a:t>
            </a:r>
            <a:r>
              <a:rPr lang="en-GB" sz="1400" dirty="0">
                <a:solidFill>
                  <a:srgbClr val="7030A0"/>
                </a:solidFill>
              </a:rPr>
              <a:t> to Testing and maintenance or HS, needed for new workflow)</a:t>
            </a:r>
            <a:endParaRPr lang="en-GB" sz="1400" b="0" i="0" u="none" strike="noStrike" dirty="0">
              <a:solidFill>
                <a:srgbClr val="7030A0"/>
              </a:solidFill>
              <a:effectLst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rgbClr val="7030A0"/>
              </a:solidFill>
            </a:endParaRPr>
          </a:p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3"/>
              </a:rPr>
              <a:t>RQF2216482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3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730425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Kiosk phone Letters are being written into form backwards when screen tilted</a:t>
            </a:r>
          </a:p>
          <a:p>
            <a:pPr algn="l"/>
            <a:endParaRPr lang="en-GB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i="0" u="none" strike="noStrike" dirty="0">
                <a:solidFill>
                  <a:srgbClr val="7030A0"/>
                </a:solidFill>
                <a:effectLst/>
              </a:rPr>
              <a:t>Resolved: 21/04/23</a:t>
            </a:r>
            <a:endParaRPr lang="en-GB" sz="1400" dirty="0">
              <a:solidFill>
                <a:srgbClr val="7030A0"/>
              </a:solidFill>
            </a:endParaRPr>
          </a:p>
          <a:p>
            <a:pPr algn="l"/>
            <a:endParaRPr lang="en-GB" sz="1400" b="1" dirty="0"/>
          </a:p>
          <a:p>
            <a:pPr algn="l"/>
            <a:endParaRPr lang="en-GB" sz="1400" dirty="0"/>
          </a:p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3"/>
              </a:rPr>
              <a:t>INC3387647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810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214285" y="852668"/>
            <a:ext cx="863283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Update of CCI state Machines</a:t>
            </a:r>
          </a:p>
          <a:p>
            <a:pPr algn="l"/>
            <a:endParaRPr lang="en-GB" sz="14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Update state machines for CCI-ADM, MRO, MTA, IN, CR so that workflow is coherent and better defined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Requires 3 new custom states: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In Acceptance Testing - </a:t>
            </a:r>
            <a:r>
              <a:rPr lang="en-GB" sz="1400" dirty="0">
                <a:solidFill>
                  <a:srgbClr val="7030A0"/>
                </a:solidFill>
              </a:rPr>
              <a:t>implemented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In Testing and Maintenance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Exchanged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Requires possibility to move from “In store” to “Testing &amp; Maintenance” and “Out of Service” (See request for user to choose a new status when issuing in </a:t>
            </a:r>
            <a:r>
              <a:rPr lang="en-US" sz="1400" dirty="0">
                <a:solidFill>
                  <a:srgbClr val="FF0000"/>
                </a:solidFill>
                <a:hlinkClick r:id="rId3"/>
              </a:rPr>
              <a:t>RQF2216482</a:t>
            </a:r>
            <a:r>
              <a:rPr lang="en-US" sz="1400" dirty="0">
                <a:solidFill>
                  <a:schemeClr val="tx2"/>
                </a:solidFill>
              </a:rPr>
              <a:t>)</a:t>
            </a:r>
            <a:endParaRPr lang="en-GB" sz="1400" dirty="0">
              <a:solidFill>
                <a:schemeClr val="tx2"/>
              </a:solidFill>
            </a:endParaRP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Requires EAM-light “Replace Equipment” tool to temporarily switch status of old asset to “Exchanged”, before the new state selected by the user and fix </a:t>
            </a:r>
            <a:r>
              <a:rPr lang="en-US" sz="1400" dirty="0">
                <a:solidFill>
                  <a:srgbClr val="FF0000"/>
                </a:solidFill>
                <a:hlinkClick r:id="rId4"/>
              </a:rPr>
              <a:t>RQF2260564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>
                <a:solidFill>
                  <a:schemeClr val="tx2"/>
                </a:solidFill>
              </a:rPr>
              <a:t>(see next slide)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7030A0"/>
                </a:solidFill>
              </a:rPr>
              <a:t>Discussed with Goran the possibility to create a hidden ”swap” WO and query events table rather than a state transition</a:t>
            </a:r>
            <a:endParaRPr lang="en-GB" sz="1400" dirty="0">
              <a:solidFill>
                <a:srgbClr val="7030A0"/>
              </a:solidFill>
            </a:endParaRPr>
          </a:p>
          <a:p>
            <a:pPr algn="l"/>
            <a:endParaRPr lang="en-GB" sz="1400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5"/>
              </a:rPr>
              <a:t>RQF2255626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064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74525" y="967074"/>
            <a:ext cx="73042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Assets still attached to positions after "Replace Equipment” action</a:t>
            </a:r>
          </a:p>
          <a:p>
            <a:pPr algn="l"/>
            <a:endParaRPr lang="en-GB" sz="14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400" dirty="0"/>
              <a:t>Tested ”Replace equipment tool” after concerns from team members about feasibility of implementing “Exchanged” status (see </a:t>
            </a:r>
            <a:r>
              <a:rPr lang="en-US" sz="1400" dirty="0">
                <a:solidFill>
                  <a:srgbClr val="FF0000"/>
                </a:solidFill>
                <a:hlinkClick r:id="rId3"/>
              </a:rPr>
              <a:t>RQF2255626</a:t>
            </a:r>
            <a:r>
              <a:rPr lang="en-US" sz="1400" dirty="0"/>
              <a:t>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When replacing a hierarchy of assets, old assets are not detached from their secondary parent positions</a:t>
            </a:r>
            <a:endParaRPr lang="en-GB" sz="1400" dirty="0"/>
          </a:p>
          <a:p>
            <a:pPr algn="l"/>
            <a:endParaRPr lang="en-GB" sz="1400" b="1" dirty="0"/>
          </a:p>
          <a:p>
            <a:pPr algn="l"/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4"/>
              </a:rPr>
              <a:t>RQF2260564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  <p:pic>
        <p:nvPicPr>
          <p:cNvPr id="2" name="Picture 1" descr="Text&#10;&#10;Description automatically generated with medium confidence">
            <a:extLst>
              <a:ext uri="{FF2B5EF4-FFF2-40B4-BE49-F238E27FC236}">
                <a16:creationId xmlns:a16="http://schemas.microsoft.com/office/drawing/2014/main" id="{8BA6D5E6-CB32-9150-4B75-724368CF8D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354" y="2570163"/>
            <a:ext cx="3543300" cy="2197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F0B9C014-BEDC-AEB3-DC40-01E819C163F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646" y="2530542"/>
            <a:ext cx="3556000" cy="22225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99606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74524" y="967074"/>
            <a:ext cx="8226855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Is it possible to store 2D arrays in EAM?</a:t>
            </a:r>
          </a:p>
          <a:p>
            <a:pPr algn="l"/>
            <a:endParaRPr lang="en-GB" sz="1400" b="1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Several use-cases where it would be useful to store a 2D data table i.e. calibrations or measurements (x vs y data)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Data might be related to part or asset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Inconvenient to store/extract data in Excel file in EDMS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/>
          </a:p>
          <a:p>
            <a:pPr algn="l"/>
            <a:endParaRPr lang="en-GB" sz="1400" b="1" dirty="0"/>
          </a:p>
          <a:p>
            <a:pPr algn="l"/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chemeClr val="tx2"/>
                </a:solidFill>
              </a:rPr>
              <a:t> Question</a:t>
            </a:r>
            <a:endParaRPr lang="en-GB" sz="2400" dirty="0">
              <a:solidFill>
                <a:schemeClr val="tx2"/>
              </a:solidFill>
            </a:endParaRP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85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RQF1879029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879" y="880452"/>
            <a:ext cx="8226855" cy="3587521"/>
          </a:xfrm>
        </p:spPr>
        <p:txBody>
          <a:bodyPr>
            <a:normAutofit/>
          </a:bodyPr>
          <a:lstStyle/>
          <a:p>
            <a:pPr marL="448044" lvl="1" indent="0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  <a:buNone/>
            </a:pPr>
            <a:endParaRPr lang="en-GB" sz="1100" b="1" dirty="0">
              <a:solidFill>
                <a:srgbClr val="7030A0"/>
              </a:solidFill>
            </a:endParaRPr>
          </a:p>
          <a:p>
            <a:pPr marL="36575" indent="0">
              <a:spcBef>
                <a:spcPts val="0"/>
              </a:spcBef>
              <a:spcAft>
                <a:spcPts val="1800"/>
              </a:spcAft>
              <a:buSzPct val="100000"/>
              <a:buNone/>
            </a:pPr>
            <a:r>
              <a:rPr lang="en-US" sz="1500" b="1" dirty="0"/>
              <a:t>Move a set of assets e.g. a crate and its modules from one parent position to another. i.e. in the case of expired functional positions or during dismantling. </a:t>
            </a:r>
            <a:endParaRPr lang="en-US" sz="1500" dirty="0"/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US" sz="1400" dirty="0"/>
              <a:t>First step: “Dismantle Equipment” button to detach all assets from a Functional Position structure and place in a “buffer location”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+mj-lt"/>
              <a:buAutoNum type="romanUcPeriod"/>
            </a:pPr>
            <a:r>
              <a:rPr lang="en-US" sz="1400" b="1" dirty="0"/>
              <a:t>As a second step </a:t>
            </a:r>
            <a:r>
              <a:rPr lang="en-US" sz="1400" dirty="0"/>
              <a:t>the same process could be applied when triggered by an action in Layout i.e. Expire of positions in Layout -&gt; detach all assets and set positions “Hors Service” in </a:t>
            </a:r>
            <a:r>
              <a:rPr lang="en-US" sz="1400" dirty="0" err="1"/>
              <a:t>InforEAM</a:t>
            </a:r>
            <a:endParaRPr lang="en-US" sz="1400" dirty="0"/>
          </a:p>
          <a:p>
            <a:pPr marL="36575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200" dirty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Feedback from meeting (Feb’ 23): 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400" dirty="0">
                <a:solidFill>
                  <a:srgbClr val="7030A0"/>
                </a:solidFill>
              </a:rPr>
              <a:t>No real solution for this at the moment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endParaRPr lang="en-US" sz="1400" dirty="0">
              <a:solidFill>
                <a:srgbClr val="7030A0"/>
              </a:solidFill>
            </a:endParaRPr>
          </a:p>
          <a:p>
            <a:pPr marL="749790" lvl="2" indent="0">
              <a:spcBef>
                <a:spcPts val="0"/>
              </a:spcBef>
              <a:spcAft>
                <a:spcPts val="600"/>
              </a:spcAft>
              <a:buNone/>
            </a:pP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D710D6E-8F53-5301-96BB-6F05093AD6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209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RQF2228393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32" y="1033345"/>
            <a:ext cx="8404488" cy="3332915"/>
          </a:xfrm>
        </p:spPr>
        <p:txBody>
          <a:bodyPr>
            <a:normAutofit lnSpcReduction="10000"/>
          </a:bodyPr>
          <a:lstStyle/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Update locations of functional positions to be at the room level instead of the building level, using the data in the temporary field that was completed during publication from Layout. </a:t>
            </a:r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en-GB" sz="1400" b="1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22):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Ticket created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Discussion with Sonia – couldn’t do it using temporary field, suggested to identify batches of equipment by criteria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Not possible because are hierarchies are mixed, not easy to identify controls equipment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Rack positions all republished by Pascal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Eve republished any other electronics not in racks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Eve updated the </a:t>
            </a:r>
            <a:r>
              <a:rPr lang="en-GB" sz="1400" i="1" dirty="0" err="1">
                <a:solidFill>
                  <a:srgbClr val="7030A0"/>
                </a:solidFill>
              </a:rPr>
              <a:t>egroups</a:t>
            </a:r>
            <a:r>
              <a:rPr lang="en-GB" sz="1400" i="1" dirty="0">
                <a:solidFill>
                  <a:srgbClr val="7030A0"/>
                </a:solidFill>
              </a:rPr>
              <a:t> and department codes to match Layout, using the uploader.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400" i="1" dirty="0">
                <a:solidFill>
                  <a:srgbClr val="7030A0"/>
                </a:solidFill>
              </a:rPr>
              <a:t>Issue closed, but not resolved by CMMS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4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200" dirty="0">
              <a:solidFill>
                <a:srgbClr val="7030A0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200" dirty="0">
              <a:solidFill>
                <a:srgbClr val="7030A0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marL="448044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30B3C77F-E557-7A1E-2EAB-FC7C6C0501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546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RQF1879050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32" y="1033345"/>
            <a:ext cx="8229600" cy="3107473"/>
          </a:xfrm>
        </p:spPr>
        <p:txBody>
          <a:bodyPr>
            <a:normAutofit/>
          </a:bodyPr>
          <a:lstStyle/>
          <a:p>
            <a:pPr marL="36575" indent="0">
              <a:spcBef>
                <a:spcPts val="180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Expire Functional Positions in </a:t>
            </a:r>
            <a:r>
              <a:rPr lang="en-GB" sz="1400" b="1" dirty="0" err="1"/>
              <a:t>InforEAM</a:t>
            </a:r>
            <a:r>
              <a:rPr lang="en-GB" sz="1400" b="1" dirty="0"/>
              <a:t> from Layout</a:t>
            </a:r>
          </a:p>
          <a:p>
            <a:pPr>
              <a:spcBef>
                <a:spcPts val="0"/>
              </a:spcBef>
              <a:spcAft>
                <a:spcPts val="600"/>
              </a:spcAft>
              <a:buSzPct val="100000"/>
            </a:pPr>
            <a:r>
              <a:rPr lang="en-GB" sz="1400" b="1" dirty="0"/>
              <a:t>Prerequisite:</a:t>
            </a:r>
            <a:r>
              <a:rPr lang="en-GB" sz="1400" dirty="0"/>
              <a:t> Must detach any assets first and put in buffer, as per request #2</a:t>
            </a: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23): 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Several ideas/discussions on how to implement this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Intermediate solution is to have an expiry date field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No decision reached </a:t>
            </a:r>
          </a:p>
          <a:p>
            <a:pPr lvl="1"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lvl="1"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lvl="1">
              <a:spcAft>
                <a:spcPts val="600"/>
              </a:spcAft>
            </a:pPr>
            <a:endParaRPr lang="en-GB" sz="1200" dirty="0">
              <a:solidFill>
                <a:srgbClr val="FF0000"/>
              </a:solidFill>
            </a:endParaRPr>
          </a:p>
          <a:p>
            <a:pPr marL="448044" lvl="1" indent="0">
              <a:spcAft>
                <a:spcPts val="600"/>
              </a:spcAft>
              <a:buNone/>
            </a:pPr>
            <a:endParaRPr lang="en-GB" sz="1200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</a:pP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8E45FA37-623A-648B-1808-7261E3CF32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94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RQF1879067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332" y="1033345"/>
            <a:ext cx="8229600" cy="3107473"/>
          </a:xfrm>
        </p:spPr>
        <p:txBody>
          <a:bodyPr>
            <a:normAutofit/>
          </a:bodyPr>
          <a:lstStyle/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Rename Functional Positions in </a:t>
            </a:r>
            <a:r>
              <a:rPr lang="en-GB" sz="1400" b="1" dirty="0" err="1"/>
              <a:t>InforEAM</a:t>
            </a:r>
            <a:r>
              <a:rPr lang="en-GB" sz="1400" b="1" dirty="0"/>
              <a:t> from Layout</a:t>
            </a:r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en-GB" sz="1400" b="1" dirty="0"/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23): 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Webservice exposed to Layout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Access to the function should be limited to layout admins</a:t>
            </a:r>
          </a:p>
          <a:p>
            <a:pPr lvl="2"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Action: </a:t>
            </a:r>
            <a:r>
              <a:rPr lang="en-GB" sz="1400" dirty="0">
                <a:solidFill>
                  <a:srgbClr val="7030A0"/>
                </a:solidFill>
              </a:rPr>
              <a:t>In progress on the Layout-side, should have news in </a:t>
            </a:r>
            <a:r>
              <a:rPr lang="en-GB" sz="1400" dirty="0" err="1">
                <a:solidFill>
                  <a:srgbClr val="7030A0"/>
                </a:solidFill>
              </a:rPr>
              <a:t>february</a:t>
            </a:r>
            <a:endParaRPr lang="en-GB" sz="1400" dirty="0">
              <a:solidFill>
                <a:srgbClr val="7030A0"/>
              </a:solidFill>
            </a:endParaRPr>
          </a:p>
          <a:p>
            <a:pPr marL="749790" lvl="2" indent="0">
              <a:spcAft>
                <a:spcPts val="600"/>
              </a:spcAft>
              <a:buNone/>
            </a:pPr>
            <a:endParaRPr lang="en-GB" sz="1400" dirty="0">
              <a:solidFill>
                <a:srgbClr val="7030A0"/>
              </a:solidFill>
            </a:endParaRPr>
          </a:p>
          <a:p>
            <a:pPr lvl="2">
              <a:spcAft>
                <a:spcPts val="600"/>
              </a:spcAft>
            </a:pPr>
            <a:endParaRPr lang="en-GB" sz="1200" dirty="0">
              <a:solidFill>
                <a:srgbClr val="7030A0"/>
              </a:solidFill>
            </a:endParaRPr>
          </a:p>
          <a:p>
            <a:pPr lvl="1">
              <a:spcAft>
                <a:spcPts val="600"/>
              </a:spcAft>
            </a:pPr>
            <a:endParaRPr lang="en-GB" sz="1400" dirty="0">
              <a:solidFill>
                <a:srgbClr val="7030A0"/>
              </a:solidFill>
            </a:endParaRPr>
          </a:p>
          <a:p>
            <a:pPr marL="448044" lvl="1" indent="0">
              <a:spcAft>
                <a:spcPts val="600"/>
              </a:spcAft>
              <a:buNone/>
            </a:pPr>
            <a:endParaRPr lang="en-GB" sz="1200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</a:pP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20A83E5-DF28-419F-9AFB-B9EB68A3B8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060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RQF1879063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73031"/>
            <a:ext cx="8229600" cy="3433793"/>
          </a:xfrm>
        </p:spPr>
        <p:txBody>
          <a:bodyPr>
            <a:normAutofit/>
          </a:bodyPr>
          <a:lstStyle/>
          <a:p>
            <a:pPr marL="36575" indent="0">
              <a:buNone/>
            </a:pPr>
            <a:endParaRPr lang="en-GB" sz="1200" dirty="0"/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r>
              <a:rPr lang="en-GB" sz="1400" b="1" dirty="0"/>
              <a:t>Generate part in </a:t>
            </a:r>
            <a:r>
              <a:rPr lang="en-GB" sz="1400" b="1" dirty="0" err="1"/>
              <a:t>InforEAM</a:t>
            </a:r>
            <a:r>
              <a:rPr lang="en-GB" sz="1400" b="1" dirty="0"/>
              <a:t> from Naming Interface</a:t>
            </a:r>
          </a:p>
          <a:p>
            <a:pPr marL="36575" indent="0">
              <a:spcBef>
                <a:spcPts val="0"/>
              </a:spcBef>
              <a:spcAft>
                <a:spcPts val="600"/>
              </a:spcAft>
              <a:buSzPct val="100000"/>
              <a:buNone/>
            </a:pPr>
            <a:endParaRPr lang="en-GB" sz="1400" dirty="0">
              <a:solidFill>
                <a:srgbClr val="7030A0"/>
              </a:solidFill>
            </a:endParaRP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7030A0"/>
                </a:solidFill>
              </a:rPr>
              <a:t>Feedback from last meeting (Feb’ 23): </a:t>
            </a:r>
          </a:p>
          <a:p>
            <a:pPr lvl="1">
              <a:spcAft>
                <a:spcPts val="600"/>
              </a:spcAft>
            </a:pPr>
            <a:r>
              <a:rPr lang="en-GB" sz="1400" dirty="0">
                <a:solidFill>
                  <a:srgbClr val="7030A0"/>
                </a:solidFill>
              </a:rPr>
              <a:t>Intermediate solution proposed: launch create part page with data pre-filled from naming</a:t>
            </a:r>
          </a:p>
          <a:p>
            <a:pPr lvl="2"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Internal discussion required</a:t>
            </a:r>
          </a:p>
          <a:p>
            <a:pPr lvl="2">
              <a:spcAft>
                <a:spcPts val="600"/>
              </a:spcAft>
            </a:pPr>
            <a:r>
              <a:rPr lang="en-GB" sz="1200" dirty="0">
                <a:solidFill>
                  <a:srgbClr val="7030A0"/>
                </a:solidFill>
              </a:rPr>
              <a:t>Development not scheduled</a:t>
            </a:r>
          </a:p>
          <a:p>
            <a:pPr lvl="1">
              <a:spcAft>
                <a:spcPts val="600"/>
              </a:spcAft>
            </a:pPr>
            <a:r>
              <a:rPr lang="en-GB" sz="1400" dirty="0">
                <a:solidFill>
                  <a:srgbClr val="FF0000"/>
                </a:solidFill>
              </a:rPr>
              <a:t>Action: </a:t>
            </a:r>
            <a:r>
              <a:rPr lang="en-GB" sz="1400" dirty="0">
                <a:solidFill>
                  <a:srgbClr val="7030A0"/>
                </a:solidFill>
              </a:rPr>
              <a:t>To be rediscussed with David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6401BC12-C817-9AA4-5941-D1364B234F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009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BFC62F-213A-1343-B97B-48797C13D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>
                <a:hlinkClick r:id="rId3"/>
              </a:rPr>
              <a:t>RQF1879073</a:t>
            </a:r>
            <a:endParaRPr lang="en-GB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7F7632-24E6-FE41-BBD5-6CB9A9D66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3460"/>
            <a:ext cx="8229600" cy="3293364"/>
          </a:xfrm>
        </p:spPr>
        <p:txBody>
          <a:bodyPr>
            <a:normAutofit/>
          </a:bodyPr>
          <a:lstStyle/>
          <a:p>
            <a:pPr marL="36575" indent="0">
              <a:spcAft>
                <a:spcPts val="600"/>
              </a:spcAft>
              <a:buSzPct val="100000"/>
              <a:buNone/>
            </a:pPr>
            <a:r>
              <a:rPr lang="en-GB" sz="1400" b="1" dirty="0"/>
              <a:t>Add "Deprecated" status to Parts: </a:t>
            </a:r>
            <a:r>
              <a:rPr lang="en-GB" sz="1400" dirty="0"/>
              <a:t>CCI Parts have 3 mutually exclusive states: Active, Deprecated or Out of Service</a:t>
            </a:r>
            <a:endParaRPr lang="en-GB" sz="1500" dirty="0"/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“Tracking Method” drop-down list reconfigured for this usage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Not an ideal solution:</a:t>
            </a:r>
          </a:p>
          <a:p>
            <a:pPr marL="930398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7030A0"/>
                </a:solidFill>
              </a:rPr>
              <a:t>“Out of Service” status is a checkbox and “Deprecated” is part of a drop-down list </a:t>
            </a:r>
          </a:p>
          <a:p>
            <a:pPr marL="930398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7030A0"/>
                </a:solidFill>
              </a:rPr>
              <a:t>The two fields could potentially contradict each other (even though HS overrides deprecated)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We would have preferred one mutually exclusive status field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</a:rPr>
              <a:t>Action</a:t>
            </a:r>
            <a:r>
              <a:rPr lang="en-GB" sz="1400" dirty="0">
                <a:solidFill>
                  <a:srgbClr val="7030A0"/>
                </a:solidFill>
              </a:rPr>
              <a:t>: To be rediscussed with David</a:t>
            </a:r>
            <a:endParaRPr lang="en-US" sz="1400" dirty="0">
              <a:solidFill>
                <a:srgbClr val="7030A0"/>
              </a:solidFill>
            </a:endParaRP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200" dirty="0">
              <a:solidFill>
                <a:srgbClr val="7030A0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F8E47-27E3-5A44-BCB7-4557EA13CF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056218FD-CD40-AB51-B870-C9F7DC5C3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87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457200" y="955797"/>
            <a:ext cx="85140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</a:pPr>
            <a:r>
              <a:rPr lang="en-GB" sz="1400" b="1" dirty="0"/>
              <a:t>Set up stock-level notifications  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For assets: Raise an alert when the number of assets "in stock" is less than 10% of the number of installed assets</a:t>
            </a:r>
          </a:p>
          <a:p>
            <a:pPr marL="285750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/>
              <a:t>For parts not tracked by asset: set a threshold of 10 units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Completed 27/02/2023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RQF1879074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chemeClr val="tx2"/>
                </a:solidFill>
              </a:rPr>
              <a:t>/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hlinkClick r:id="rId4"/>
              </a:rPr>
              <a:t>RQF2231250</a:t>
            </a:r>
            <a:endParaRPr lang="en-GB" sz="2400" dirty="0"/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F2F8C4A7-C4DD-37C0-554F-F3F310E4C5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924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EF0ADA5-FCA7-8D4B-8E74-0E2A3E4471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25F228-03C3-7244-8FC9-6CB7FBDCCF2A}"/>
              </a:ext>
            </a:extLst>
          </p:cNvPr>
          <p:cNvSpPr txBox="1"/>
          <p:nvPr/>
        </p:nvSpPr>
        <p:spPr>
          <a:xfrm>
            <a:off x="629920" y="955923"/>
            <a:ext cx="851408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400" b="1" dirty="0"/>
              <a:t>EAM Inventory QR/barcode issues with Kiosk interface</a:t>
            </a:r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b="0" i="0" dirty="0">
                <a:effectLst/>
              </a:rPr>
              <a:t>“Return” button hidden by keyboard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Was treated in January sprint</a:t>
            </a:r>
          </a:p>
          <a:p>
            <a:pPr marL="1200150" lvl="2" indent="-285750"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7030A0"/>
                </a:solidFill>
              </a:rPr>
              <a:t>Ticket should be closed 3/5/23</a:t>
            </a:r>
          </a:p>
          <a:p>
            <a:pPr lvl="2">
              <a:spcAft>
                <a:spcPts val="600"/>
              </a:spcAft>
              <a:buClr>
                <a:schemeClr val="tx1"/>
              </a:buClr>
            </a:pPr>
            <a:br>
              <a:rPr lang="en-GB" sz="1400" dirty="0"/>
            </a:b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4D2F71C2-7B80-974C-98A7-55FD32C667CB}"/>
              </a:ext>
            </a:extLst>
          </p:cNvPr>
          <p:cNvSpPr txBox="1">
            <a:spLocks/>
          </p:cNvSpPr>
          <p:nvPr/>
        </p:nvSpPr>
        <p:spPr>
          <a:xfrm>
            <a:off x="457201" y="175120"/>
            <a:ext cx="8226855" cy="70533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FF0000"/>
                </a:solidFill>
                <a:hlinkClick r:id="rId3"/>
              </a:rPr>
              <a:t>RQF2139577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/>
              <a:t>(5)</a:t>
            </a:r>
            <a:endParaRPr lang="en-GB" sz="2400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7E4679CD-0C73-289F-BB71-713814CEEA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5396" y="4648489"/>
            <a:ext cx="5945046" cy="273844"/>
          </a:xfrm>
        </p:spPr>
        <p:txBody>
          <a:bodyPr/>
          <a:lstStyle/>
          <a:p>
            <a:pPr algn="ctr"/>
            <a:r>
              <a:rPr lang="en-US" sz="1200" dirty="0"/>
              <a:t>Follow-up of outstanding EN-IM support issues for BE-CEM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08024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58927</TotalTime>
  <Words>2372</Words>
  <Application>Microsoft Macintosh PowerPoint</Application>
  <PresentationFormat>On-screen Show (16:9)</PresentationFormat>
  <Paragraphs>312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SourceSansPro</vt:lpstr>
      <vt:lpstr>CERNCorporate16-9</vt:lpstr>
      <vt:lpstr>Follow-up of outstanding EN-IM support issues for BE-CEM</vt:lpstr>
      <vt:lpstr>RQF1879029</vt:lpstr>
      <vt:lpstr>RQF2228393</vt:lpstr>
      <vt:lpstr>RQF1879050</vt:lpstr>
      <vt:lpstr>RQF1879067</vt:lpstr>
      <vt:lpstr>RQF1879063</vt:lpstr>
      <vt:lpstr>RQF1879073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of Hardware Data for Synoptics</dc:title>
  <dc:creator>Eve Fortescue-Beck</dc:creator>
  <cp:lastModifiedBy>Eve Fortescue</cp:lastModifiedBy>
  <cp:revision>664</cp:revision>
  <cp:lastPrinted>2023-01-31T13:30:53Z</cp:lastPrinted>
  <dcterms:created xsi:type="dcterms:W3CDTF">2016-04-27T10:21:30Z</dcterms:created>
  <dcterms:modified xsi:type="dcterms:W3CDTF">2023-05-16T14:16:11Z</dcterms:modified>
</cp:coreProperties>
</file>