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  <p:sldMasterId id="2147483658" r:id="rId2"/>
  </p:sldMasterIdLst>
  <p:notesMasterIdLst>
    <p:notesMasterId r:id="rId4"/>
  </p:notesMasterIdLst>
  <p:sldIdLst>
    <p:sldId id="497" r:id="rId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 Henriques" initials="AH" lastIdx="11" clrIdx="0">
    <p:extLst>
      <p:ext uri="{19B8F6BF-5375-455C-9EA6-DF929625EA0E}">
        <p15:presenceInfo xmlns:p15="http://schemas.microsoft.com/office/powerpoint/2012/main" userId="S-1-5-21-1526224874-1540688658-1361462980-10984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F4"/>
    <a:srgbClr val="000000"/>
    <a:srgbClr val="D2C96D"/>
    <a:srgbClr val="EF7E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70" autoAdjust="0"/>
    <p:restoredTop sz="95431" autoAdjust="0"/>
  </p:normalViewPr>
  <p:slideViewPr>
    <p:cSldViewPr snapToGrid="0">
      <p:cViewPr varScale="1">
        <p:scale>
          <a:sx n="97" d="100"/>
          <a:sy n="97" d="100"/>
        </p:scale>
        <p:origin x="1176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26/04/2023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BE1F-E266-4622-960D-2A3327E25560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6AF9-3ECD-4365-8C00-26F0ABF9452A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02C5-4A44-423E-9AFE-698DB6100135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E159-8379-492C-80F8-DCC8FDF2F83C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959A7-3E53-4AC8-997B-0A937EF11001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AB89-DE2C-414E-81F0-9B955468830C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77D0F-3736-4F0E-8A43-DEC8E7132E91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93AF-C8A6-4AE6-A3F5-26240F3E61AA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B3E00A-416B-4903-B186-76B9C992118D}" type="datetime1">
              <a:rPr lang="en-GB" smtClean="0"/>
              <a:t>26/04/2023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2" y="782536"/>
            <a:ext cx="11410814" cy="402425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03225" lvl="1" indent="-29051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70000"/>
              <a:buFont typeface="Wingdings" pitchFamily="2" charset="2"/>
              <a:buChar char="q"/>
              <a:tabLst>
                <a:tab pos="10585450" algn="r"/>
              </a:tabLst>
            </a:pPr>
            <a:r>
              <a:rPr lang="en-GB" sz="2000" b="1" dirty="0" err="1">
                <a:solidFill>
                  <a:srgbClr val="000000"/>
                </a:solidFill>
              </a:rPr>
              <a:t>CERNBox</a:t>
            </a:r>
            <a:r>
              <a:rPr lang="en-GB" sz="2000" b="1" dirty="0">
                <a:solidFill>
                  <a:srgbClr val="000000"/>
                </a:solidFill>
              </a:rPr>
              <a:t> &amp; EDMS</a:t>
            </a:r>
          </a:p>
          <a:p>
            <a:pPr marL="809625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GB" sz="1600" dirty="0"/>
              <a:t>Working documents shared in </a:t>
            </a:r>
            <a:r>
              <a:rPr lang="en-GB" sz="1600" dirty="0" err="1"/>
              <a:t>CERNBox</a:t>
            </a:r>
            <a:r>
              <a:rPr lang="en-GB" sz="1600" dirty="0"/>
              <a:t> among WG members per Intervention (created)</a:t>
            </a:r>
          </a:p>
          <a:p>
            <a:pPr marL="809625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GB" sz="1600" dirty="0"/>
              <a:t>All member can (should) contribute for each intervention</a:t>
            </a:r>
          </a:p>
          <a:p>
            <a:pPr marL="809625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GB" sz="1600" dirty="0"/>
              <a:t>Final version to be agreed in last April meeting</a:t>
            </a:r>
          </a:p>
          <a:p>
            <a:pPr marL="809625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GB" sz="1600" dirty="0"/>
              <a:t>Final version in EDMS: WG member responsible for his intervention</a:t>
            </a:r>
          </a:p>
          <a:p>
            <a:pPr marL="403225" lvl="1" indent="-290513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70000"/>
              <a:buFont typeface="Wingdings" pitchFamily="2" charset="2"/>
              <a:buChar char="q"/>
              <a:tabLst>
                <a:tab pos="10585450" algn="r"/>
              </a:tabLst>
            </a:pPr>
            <a:r>
              <a:rPr lang="en-GB" sz="2000" b="1" dirty="0">
                <a:solidFill>
                  <a:srgbClr val="000000"/>
                </a:solidFill>
              </a:rPr>
              <a:t>Milestone for all intervention analysis</a:t>
            </a:r>
          </a:p>
          <a:p>
            <a:pPr marL="809625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GB" sz="1600" b="1" dirty="0">
                <a:solidFill>
                  <a:srgbClr val="FF0000"/>
                </a:solidFill>
              </a:rPr>
              <a:t>26</a:t>
            </a:r>
            <a:r>
              <a:rPr lang="en-GB" sz="1600" b="1" baseline="30000" dirty="0">
                <a:solidFill>
                  <a:srgbClr val="FF0000"/>
                </a:solidFill>
              </a:rPr>
              <a:t>th</a:t>
            </a:r>
            <a:r>
              <a:rPr lang="en-GB" sz="1600" b="1" dirty="0">
                <a:solidFill>
                  <a:srgbClr val="FF0000"/>
                </a:solidFill>
              </a:rPr>
              <a:t> April</a:t>
            </a:r>
          </a:p>
          <a:p>
            <a:pPr marL="403225" lvl="1" indent="-290513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70000"/>
              <a:buFont typeface="Wingdings" pitchFamily="2" charset="2"/>
              <a:buChar char="q"/>
              <a:tabLst>
                <a:tab pos="10585450" algn="r"/>
              </a:tabLst>
            </a:pPr>
            <a:r>
              <a:rPr lang="en-GB" sz="2000" b="1" dirty="0">
                <a:solidFill>
                  <a:srgbClr val="000000"/>
                </a:solidFill>
              </a:rPr>
              <a:t>Milestone for final report </a:t>
            </a:r>
          </a:p>
          <a:p>
            <a:pPr marL="809625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GB" sz="1600" b="1" dirty="0">
                <a:solidFill>
                  <a:srgbClr val="FF0000"/>
                </a:solidFill>
              </a:rPr>
              <a:t>24</a:t>
            </a:r>
            <a:r>
              <a:rPr lang="en-GB" sz="1600" b="1" baseline="30000" dirty="0">
                <a:solidFill>
                  <a:srgbClr val="FF0000"/>
                </a:solidFill>
              </a:rPr>
              <a:t>th</a:t>
            </a:r>
            <a:r>
              <a:rPr lang="en-GB" sz="1600" b="1" dirty="0">
                <a:solidFill>
                  <a:srgbClr val="FF0000"/>
                </a:solidFill>
              </a:rPr>
              <a:t> May </a:t>
            </a:r>
            <a:endParaRPr lang="en-GB" sz="1800" b="1" dirty="0">
              <a:solidFill>
                <a:srgbClr val="FF0000"/>
              </a:solidFill>
            </a:endParaRPr>
          </a:p>
          <a:p>
            <a:pPr marL="403225" lvl="1" indent="-290513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70000"/>
              <a:buFont typeface="Wingdings" pitchFamily="2" charset="2"/>
              <a:buChar char="q"/>
              <a:tabLst>
                <a:tab pos="10585450" algn="r"/>
              </a:tabLst>
            </a:pPr>
            <a:r>
              <a:rPr lang="en-GB" sz="2000" b="1" dirty="0">
                <a:solidFill>
                  <a:srgbClr val="000000"/>
                </a:solidFill>
              </a:rPr>
              <a:t>Meetings in April &amp; May</a:t>
            </a:r>
          </a:p>
          <a:p>
            <a:pPr marL="809625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GB" sz="1600" dirty="0"/>
              <a:t>Wednesdays 9h-10h30: </a:t>
            </a:r>
            <a:r>
              <a:rPr lang="en-GB" sz="1600" strike="sngStrike" dirty="0"/>
              <a:t>tentative dates 12</a:t>
            </a:r>
            <a:r>
              <a:rPr lang="en-GB" sz="1600" strike="sngStrike" baseline="30000" dirty="0"/>
              <a:t>th</a:t>
            </a:r>
            <a:r>
              <a:rPr lang="en-GB" sz="1600" strike="sngStrike" dirty="0"/>
              <a:t> &amp; 26</a:t>
            </a:r>
            <a:r>
              <a:rPr lang="en-GB" sz="1600" strike="sngStrike" baseline="30000" dirty="0"/>
              <a:t>th</a:t>
            </a:r>
            <a:r>
              <a:rPr lang="en-GB" sz="1600" strike="sngStrike" dirty="0"/>
              <a:t> April</a:t>
            </a:r>
            <a:r>
              <a:rPr lang="en-GB" sz="1600" dirty="0"/>
              <a:t>, </a:t>
            </a:r>
            <a:r>
              <a:rPr lang="en-GB" sz="1600" b="1" dirty="0">
                <a:solidFill>
                  <a:srgbClr val="FF0000"/>
                </a:solidFill>
              </a:rPr>
              <a:t>3</a:t>
            </a:r>
            <a:r>
              <a:rPr lang="en-GB" sz="1600" b="1" baseline="30000" dirty="0">
                <a:solidFill>
                  <a:srgbClr val="FF0000"/>
                </a:solidFill>
              </a:rPr>
              <a:t>rd</a:t>
            </a:r>
            <a:r>
              <a:rPr lang="en-GB" sz="1600" b="1" dirty="0">
                <a:solidFill>
                  <a:srgbClr val="FF0000"/>
                </a:solidFill>
              </a:rPr>
              <a:t> &amp; 10</a:t>
            </a:r>
            <a:r>
              <a:rPr lang="en-GB" sz="1600" b="1" baseline="30000" dirty="0">
                <a:solidFill>
                  <a:srgbClr val="FF0000"/>
                </a:solidFill>
              </a:rPr>
              <a:t>th</a:t>
            </a:r>
            <a:r>
              <a:rPr lang="en-GB" sz="1600" b="1" dirty="0">
                <a:solidFill>
                  <a:srgbClr val="FF0000"/>
                </a:solidFill>
              </a:rPr>
              <a:t> May </a:t>
            </a:r>
          </a:p>
          <a:p>
            <a:pPr marL="809625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GB" sz="1600" dirty="0"/>
              <a:t>Final versions of all intervention to be validated in the 26</a:t>
            </a:r>
            <a:r>
              <a:rPr lang="en-GB" sz="1600" baseline="30000" dirty="0"/>
              <a:t>th</a:t>
            </a:r>
            <a:r>
              <a:rPr lang="en-GB" sz="1600" dirty="0"/>
              <a:t> April meeting</a:t>
            </a:r>
          </a:p>
          <a:p>
            <a:pPr marL="809625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GB" sz="1600" dirty="0"/>
              <a:t>Meeting dedicated to the final report on 3</a:t>
            </a:r>
            <a:r>
              <a:rPr lang="en-GB" sz="1600" baseline="30000" dirty="0"/>
              <a:t>rd</a:t>
            </a:r>
            <a:r>
              <a:rPr lang="en-GB" sz="1600" dirty="0"/>
              <a:t> May and 10</a:t>
            </a:r>
            <a:r>
              <a:rPr lang="en-GB" sz="1600" baseline="30000" dirty="0"/>
              <a:t>th</a:t>
            </a:r>
            <a:r>
              <a:rPr lang="en-GB" sz="1600" dirty="0"/>
              <a:t> May (meeting room?)</a:t>
            </a:r>
          </a:p>
          <a:p>
            <a:pPr marL="809625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endParaRPr lang="en-GB" sz="1600" dirty="0"/>
          </a:p>
          <a:p>
            <a:pPr marL="809625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endParaRPr lang="en-GB" sz="1600" dirty="0"/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DD5091-7AB0-CF29-B1D1-EE92DF523FD7}"/>
              </a:ext>
            </a:extLst>
          </p:cNvPr>
          <p:cNvSpPr txBox="1"/>
          <p:nvPr/>
        </p:nvSpPr>
        <p:spPr>
          <a:xfrm>
            <a:off x="200894" y="142327"/>
            <a:ext cx="6097248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+mj-ea"/>
                <a:cs typeface="Arial"/>
              </a:rPr>
              <a:t>WG Roadmap (</a:t>
            </a:r>
            <a:r>
              <a:rPr lang="en-US" sz="32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+mj-ea"/>
                <a:cs typeface="Arial"/>
              </a:rPr>
              <a:t>upadted</a:t>
            </a:r>
            <a:r>
              <a:rPr lang="en-US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+mj-ea"/>
                <a:cs typeface="Arial"/>
              </a:rPr>
              <a:t>)</a:t>
            </a:r>
            <a:endParaRPr lang="en-GB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DD7977D7-75A5-0F95-D464-6EF1FD635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9273" y="6257089"/>
            <a:ext cx="6711780" cy="365125"/>
          </a:xfrm>
        </p:spPr>
        <p:txBody>
          <a:bodyPr/>
          <a:lstStyle/>
          <a:p>
            <a:pPr algn="l"/>
            <a:r>
              <a:rPr lang="en-GB" sz="1050" b="1" dirty="0"/>
              <a:t>J. Gascon –  26</a:t>
            </a:r>
            <a:r>
              <a:rPr lang="en-GB" sz="1050" b="1" baseline="30000" dirty="0"/>
              <a:t>th</a:t>
            </a:r>
            <a:r>
              <a:rPr lang="en-GB" sz="1050" b="1" dirty="0"/>
              <a:t> April 2023  –  7</a:t>
            </a:r>
            <a:r>
              <a:rPr lang="en-GB" sz="1050" b="1" baseline="30000" dirty="0"/>
              <a:t>th</a:t>
            </a:r>
            <a:r>
              <a:rPr lang="en-GB" sz="1050" b="1" dirty="0"/>
              <a:t>  Meeting Electrical Interventions WG</a:t>
            </a:r>
          </a:p>
        </p:txBody>
      </p:sp>
    </p:spTree>
    <p:extLst>
      <p:ext uri="{BB962C8B-B14F-4D97-AF65-F5344CB8AC3E}">
        <p14:creationId xmlns:p14="http://schemas.microsoft.com/office/powerpoint/2010/main" val="276719113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33293</TotalTime>
  <Words>125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Wingdings</vt:lpstr>
      <vt:lpstr>CERNCorporate16-9</vt:lpstr>
      <vt:lpstr>End Slides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Mathieson</dc:creator>
  <cp:lastModifiedBy>Jose Gascon</cp:lastModifiedBy>
  <cp:revision>634</cp:revision>
  <cp:lastPrinted>2019-07-18T15:21:42Z</cp:lastPrinted>
  <dcterms:created xsi:type="dcterms:W3CDTF">2016-01-26T10:53:29Z</dcterms:created>
  <dcterms:modified xsi:type="dcterms:W3CDTF">2023-04-26T06:57:06Z</dcterms:modified>
</cp:coreProperties>
</file>