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262" r:id="rId6"/>
    <p:sldId id="267" r:id="rId7"/>
    <p:sldId id="268" r:id="rId8"/>
    <p:sldId id="269" r:id="rId9"/>
    <p:sldId id="271" r:id="rId10"/>
    <p:sldId id="272" r:id="rId11"/>
    <p:sldId id="273" r:id="rId12"/>
    <p:sldId id="275" r:id="rId13"/>
    <p:sldId id="274" r:id="rId14"/>
    <p:sldId id="270" r:id="rId15"/>
    <p:sldId id="266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62" d="100"/>
          <a:sy n="162" d="100"/>
        </p:scale>
        <p:origin x="144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L. Fiscarelli - Stability of MQXF integrated transfer function at flattop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L. Fiscarelli - Stability of MQXF integrated transfer function at flattop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878274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Stability of MQXF integrated transfer function at flattop from magnetic measurements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Lucio Fiscarelli</a:t>
            </a:r>
          </a:p>
          <a:p>
            <a:r>
              <a:rPr lang="en-GB" dirty="0"/>
              <a:t>Guy Deferne</a:t>
            </a:r>
          </a:p>
          <a:p>
            <a:r>
              <a:rPr lang="es-ES" dirty="0"/>
              <a:t>Susana Izquierdo Bermudez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213th </a:t>
            </a:r>
            <a:r>
              <a:rPr lang="en-US" b="0" i="0" dirty="0" err="1">
                <a:solidFill>
                  <a:schemeClr val="bg2"/>
                </a:solidFill>
              </a:rPr>
              <a:t>HiLumi</a:t>
            </a:r>
            <a:r>
              <a:rPr lang="en-US" b="0" i="0" dirty="0">
                <a:solidFill>
                  <a:schemeClr val="bg2"/>
                </a:solidFill>
              </a:rPr>
              <a:t> WP2 Meeting - Tuesday 4 Apr 2023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BAFE8-B0DA-7881-913B-33CACA09E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Investigation on the noise source</a:t>
            </a:r>
            <a:endParaRPr lang="LID4096" dirty="0"/>
          </a:p>
        </p:txBody>
      </p:sp>
      <p:pic>
        <p:nvPicPr>
          <p:cNvPr id="7" name="Content Placeholder 6" descr="Chart&#10;&#10;Description automatically generated">
            <a:extLst>
              <a:ext uri="{FF2B5EF4-FFF2-40B4-BE49-F238E27FC236}">
                <a16:creationId xmlns:a16="http://schemas.microsoft.com/office/drawing/2014/main" id="{0BD2297E-E8FD-3CA9-291F-E30F7C6245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1890" y="1032123"/>
            <a:ext cx="5760640" cy="324036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42449D-D5A1-400E-98B8-4A46AC5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412C6-A429-59C1-3423-623EF0F11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317BBB0D-441B-7894-D83D-D2BBF4D7C36C}"/>
              </a:ext>
            </a:extLst>
          </p:cNvPr>
          <p:cNvSpPr txBox="1">
            <a:spLocks/>
          </p:cNvSpPr>
          <p:nvPr/>
        </p:nvSpPr>
        <p:spPr>
          <a:xfrm>
            <a:off x="683568" y="1059582"/>
            <a:ext cx="2952328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/>
              <a:t>Acquisition from a pickup-coil near the test bench</a:t>
            </a:r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r>
              <a:rPr lang="en-GB" sz="1800" dirty="0"/>
              <a:t>Magnetic measurement systems, power converters, cryogenic systems are excluded as source </a:t>
            </a:r>
          </a:p>
        </p:txBody>
      </p:sp>
    </p:spTree>
    <p:extLst>
      <p:ext uri="{BB962C8B-B14F-4D97-AF65-F5344CB8AC3E}">
        <p14:creationId xmlns:p14="http://schemas.microsoft.com/office/powerpoint/2010/main" val="1193293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Conclusions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21010" y="878241"/>
            <a:ext cx="7219342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Stability of integral field at flat-top</a:t>
            </a:r>
          </a:p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A set of magnetic measurements has been performed on full-length magnets </a:t>
            </a:r>
          </a:p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Measured stability within ±0.5 10</a:t>
            </a:r>
            <a:r>
              <a:rPr lang="en-GB" sz="2000" baseline="30000" dirty="0">
                <a:solidFill>
                  <a:srgbClr val="5A5A5A"/>
                </a:solidFill>
                <a:latin typeface="Arial"/>
              </a:rPr>
              <a:t>-5</a:t>
            </a:r>
            <a:r>
              <a:rPr lang="en-GB" sz="2000" dirty="0">
                <a:solidFill>
                  <a:srgbClr val="5A5A5A"/>
                </a:solidFill>
                <a:latin typeface="Arial"/>
              </a:rPr>
              <a:t> on a plateau of 1 hour</a:t>
            </a:r>
          </a:p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Limited by the measurement precision</a:t>
            </a:r>
          </a:p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Noise from an external source affects the measurements with longer duration, investigations are ongoing</a:t>
            </a:r>
          </a:p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Other tests with stretch wire will be performed on the next magnets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181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Stability of integral field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/>
              <a:t>Introduction</a:t>
            </a:r>
          </a:p>
          <a:p>
            <a:pPr algn="l"/>
            <a:r>
              <a:rPr lang="en-GB" dirty="0"/>
              <a:t>Measurement instruments</a:t>
            </a:r>
          </a:p>
          <a:p>
            <a:pPr algn="l"/>
            <a:r>
              <a:rPr lang="en-GB" dirty="0"/>
              <a:t>Performed tests and results</a:t>
            </a:r>
          </a:p>
          <a:p>
            <a:pPr algn="l"/>
            <a:r>
              <a:rPr lang="en-GB" dirty="0"/>
              <a:t>Conclusions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Introduction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827804" y="982683"/>
            <a:ext cx="7488392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/>
              <a:t>Stability of the integrated gradient of the MQXF quadrupoles on flat-top plateaus is important</a:t>
            </a:r>
          </a:p>
          <a:p>
            <a:pPr algn="l"/>
            <a:r>
              <a:rPr lang="en-GB" sz="2400" dirty="0"/>
              <a:t>Verification by means of magnetic measurements</a:t>
            </a:r>
          </a:p>
          <a:p>
            <a:pPr algn="l"/>
            <a:r>
              <a:rPr lang="en-GB" sz="2400" dirty="0"/>
              <a:t>Some tests already performed on short-model magnets (</a:t>
            </a:r>
            <a:r>
              <a:rPr lang="en-GB" sz="2400" dirty="0">
                <a:hlinkClick r:id="rId2"/>
              </a:rPr>
              <a:t>https://indico.cern.ch/event/878274/</a:t>
            </a:r>
            <a:r>
              <a:rPr lang="en-GB" sz="2400" dirty="0"/>
              <a:t>)</a:t>
            </a:r>
          </a:p>
          <a:p>
            <a:pPr algn="l"/>
            <a:r>
              <a:rPr lang="en-GB" sz="2400" dirty="0"/>
              <a:t>Recently, additional tests have been performed on full-length magnets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85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Measurement instruments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47639"/>
            <a:ext cx="4020136" cy="3680222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Rotating coils</a:t>
            </a:r>
          </a:p>
          <a:p>
            <a:pPr lvl="1" algn="l"/>
            <a:r>
              <a:rPr lang="en-GB" sz="1600" dirty="0"/>
              <a:t>6 segments of 1.3 m</a:t>
            </a:r>
          </a:p>
          <a:p>
            <a:pPr lvl="1" algn="l"/>
            <a:r>
              <a:rPr lang="en-GB" sz="1600" dirty="0"/>
              <a:t>Rectangular coils on PCB board</a:t>
            </a:r>
          </a:p>
          <a:p>
            <a:pPr lvl="1" algn="l"/>
            <a:r>
              <a:rPr lang="en-GB" sz="1600" dirty="0"/>
              <a:t>Precision on gradient 10</a:t>
            </a:r>
            <a:r>
              <a:rPr lang="en-GB" sz="1600" baseline="30000" dirty="0"/>
              <a:t>-4</a:t>
            </a:r>
          </a:p>
          <a:p>
            <a:pPr lvl="1" algn="l"/>
            <a:r>
              <a:rPr lang="en-GB" sz="1600" dirty="0"/>
              <a:t>Anti-cryostat temperature</a:t>
            </a:r>
          </a:p>
          <a:p>
            <a:pPr lvl="1" algn="l"/>
            <a:endParaRPr lang="en-GB" sz="1600" dirty="0"/>
          </a:p>
          <a:p>
            <a:pPr algn="l"/>
            <a:r>
              <a:rPr lang="en-GB" sz="2000" dirty="0"/>
              <a:t>Stretched wire</a:t>
            </a:r>
          </a:p>
          <a:p>
            <a:pPr lvl="1" algn="l"/>
            <a:r>
              <a:rPr lang="en-GB" sz="1600" dirty="0"/>
              <a:t>Wire diameter 0.150 mm</a:t>
            </a:r>
          </a:p>
          <a:p>
            <a:pPr lvl="1" algn="l"/>
            <a:r>
              <a:rPr lang="en-GB" sz="1600" dirty="0"/>
              <a:t>Tension up to 10 N</a:t>
            </a:r>
          </a:p>
          <a:p>
            <a:pPr lvl="1" algn="l"/>
            <a:r>
              <a:rPr lang="en-GB" sz="1600" dirty="0"/>
              <a:t>Displacement 30 mm</a:t>
            </a:r>
          </a:p>
          <a:p>
            <a:pPr lvl="1" algn="l"/>
            <a:r>
              <a:rPr lang="en-GB" sz="1600" dirty="0"/>
              <a:t>Positioning accuracy 1 µm</a:t>
            </a:r>
          </a:p>
          <a:p>
            <a:pPr lvl="1" algn="l"/>
            <a:r>
              <a:rPr lang="en-GB" sz="1600" dirty="0"/>
              <a:t>Precision 10</a:t>
            </a:r>
            <a:r>
              <a:rPr lang="en-GB" sz="1600" baseline="30000" dirty="0"/>
              <a:t>-5</a:t>
            </a:r>
          </a:p>
          <a:p>
            <a:pPr lvl="1" algn="l"/>
            <a:endParaRPr lang="en-GB" sz="1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6C616A9-089C-B065-4076-9B9E80009EFE}"/>
              </a:ext>
            </a:extLst>
          </p:cNvPr>
          <p:cNvGrpSpPr>
            <a:grpSpLocks noChangeAspect="1"/>
          </p:cNvGrpSpPr>
          <p:nvPr/>
        </p:nvGrpSpPr>
        <p:grpSpPr>
          <a:xfrm>
            <a:off x="4632136" y="989529"/>
            <a:ext cx="3900304" cy="1764983"/>
            <a:chOff x="4840689" y="973436"/>
            <a:chExt cx="6972398" cy="3073772"/>
          </a:xfrm>
        </p:grpSpPr>
        <p:pic>
          <p:nvPicPr>
            <p:cNvPr id="3" name="Picture 2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66E1D362-A6DD-EE15-D1F7-4605656133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40689" y="973439"/>
              <a:ext cx="3168352" cy="3073767"/>
            </a:xfrm>
            <a:prstGeom prst="rect">
              <a:avLst/>
            </a:prstGeom>
          </p:spPr>
        </p:pic>
        <p:pic>
          <p:nvPicPr>
            <p:cNvPr id="6" name="Picture 5" descr="A picture containing yellow, miller&#10;&#10;Description automatically generated">
              <a:extLst>
                <a:ext uri="{FF2B5EF4-FFF2-40B4-BE49-F238E27FC236}">
                  <a16:creationId xmlns:a16="http://schemas.microsoft.com/office/drawing/2014/main" id="{44BFC2FE-EE5A-867A-D11F-AF16C6988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9123540" y="1357657"/>
              <a:ext cx="3073768" cy="2305326"/>
            </a:xfrm>
            <a:prstGeom prst="rect">
              <a:avLst/>
            </a:prstGeom>
          </p:spPr>
        </p:pic>
        <p:pic>
          <p:nvPicPr>
            <p:cNvPr id="10" name="Picture 9" descr="A picture containing indoor, factory, platform, subway&#10;&#10;Description automatically generated">
              <a:extLst>
                <a:ext uri="{FF2B5EF4-FFF2-40B4-BE49-F238E27FC236}">
                  <a16:creationId xmlns:a16="http://schemas.microsoft.com/office/drawing/2014/main" id="{DCE556FA-E5F4-6CDD-635A-0199D7BD90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227896" y="1802613"/>
              <a:ext cx="3073769" cy="1415422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DF256F-2ED2-9728-0D13-928ED535C627}"/>
              </a:ext>
            </a:extLst>
          </p:cNvPr>
          <p:cNvGrpSpPr>
            <a:grpSpLocks noChangeAspect="1"/>
          </p:cNvGrpSpPr>
          <p:nvPr/>
        </p:nvGrpSpPr>
        <p:grpSpPr>
          <a:xfrm>
            <a:off x="4632136" y="2863722"/>
            <a:ext cx="3897119" cy="1450853"/>
            <a:chOff x="5964677" y="3973976"/>
            <a:chExt cx="5995566" cy="2232082"/>
          </a:xfrm>
        </p:grpSpPr>
        <p:pic>
          <p:nvPicPr>
            <p:cNvPr id="12" name="Picture 11" descr="A picture containing indoor, yellow, engine&#10;&#10;Description automatically generated">
              <a:extLst>
                <a:ext uri="{FF2B5EF4-FFF2-40B4-BE49-F238E27FC236}">
                  <a16:creationId xmlns:a16="http://schemas.microsoft.com/office/drawing/2014/main" id="{48B7BC7B-9F78-B7C2-BEF7-3D78BB25857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84135" y="3973977"/>
              <a:ext cx="2976108" cy="2232081"/>
            </a:xfrm>
            <a:prstGeom prst="rect">
              <a:avLst/>
            </a:prstGeom>
          </p:spPr>
        </p:pic>
        <p:pic>
          <p:nvPicPr>
            <p:cNvPr id="13" name="Picture 12" descr="A picture containing indoor, engine, miller&#10;&#10;Description automatically generated">
              <a:extLst>
                <a:ext uri="{FF2B5EF4-FFF2-40B4-BE49-F238E27FC236}">
                  <a16:creationId xmlns:a16="http://schemas.microsoft.com/office/drawing/2014/main" id="{19606852-12DA-5B5F-0A93-EA0660DFCB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64677" y="3973976"/>
              <a:ext cx="2976107" cy="22320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85149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Performed tests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/>
              <a:t>Magnet MQXFBP3</a:t>
            </a:r>
          </a:p>
          <a:p>
            <a:pPr lvl="1" algn="l"/>
            <a:r>
              <a:rPr lang="en-GB" dirty="0"/>
              <a:t>Rotating coils - plateau at nominal for 8 h</a:t>
            </a:r>
          </a:p>
          <a:p>
            <a:pPr marL="457200" lvl="1" indent="0" algn="l">
              <a:buNone/>
            </a:pPr>
            <a:endParaRPr lang="en-GB" dirty="0"/>
          </a:p>
          <a:p>
            <a:pPr algn="l"/>
            <a:r>
              <a:rPr lang="en-GB" dirty="0"/>
              <a:t>Magnet MQXFB02</a:t>
            </a:r>
          </a:p>
          <a:p>
            <a:pPr lvl="1" algn="l"/>
            <a:r>
              <a:rPr lang="en-GB" dirty="0"/>
              <a:t>Stretched wire - plateau at nominal for 1 h</a:t>
            </a:r>
          </a:p>
          <a:p>
            <a:pPr lvl="1" algn="l"/>
            <a:r>
              <a:rPr lang="en-GB" dirty="0"/>
              <a:t>Stretched wire - plateau at nominal for 5 h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302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63DD99A-B4E9-E959-8514-CA7144A8E8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7" t="3801" r="22561" b="38800"/>
          <a:stretch/>
        </p:blipFill>
        <p:spPr>
          <a:xfrm>
            <a:off x="579172" y="1653158"/>
            <a:ext cx="3627530" cy="1983049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87464" y="749964"/>
            <a:ext cx="4176024" cy="849117"/>
          </a:xfrm>
        </p:spPr>
        <p:txBody>
          <a:bodyPr>
            <a:normAutofit/>
          </a:bodyPr>
          <a:lstStyle/>
          <a:p>
            <a:pPr lvl="1" algn="l"/>
            <a:r>
              <a:rPr lang="en-GB" dirty="0"/>
              <a:t>Plateau of 8 h at nominal with rotating coils</a:t>
            </a:r>
          </a:p>
          <a:p>
            <a:pPr lvl="1" algn="l"/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AD2A44-13FB-D432-9F29-DE834F6229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594" y="692788"/>
            <a:ext cx="3300356" cy="201933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544843-9F57-BA42-A2E7-121E6EBB44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594" y="2747791"/>
            <a:ext cx="3392078" cy="2055548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dirty="0"/>
              <a:t>Results – MQXFBP3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6BE742-8321-410D-45C5-6AB9411D003A}"/>
              </a:ext>
            </a:extLst>
          </p:cNvPr>
          <p:cNvSpPr txBox="1"/>
          <p:nvPr/>
        </p:nvSpPr>
        <p:spPr>
          <a:xfrm>
            <a:off x="467544" y="3685650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Field stability within ±</a:t>
            </a:r>
            <a:r>
              <a:rPr lang="en-US" sz="2000" dirty="0">
                <a:solidFill>
                  <a:srgbClr val="5A5A5A"/>
                </a:solidFill>
                <a:latin typeface="Arial"/>
              </a:rPr>
              <a:t>1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-5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(measurement precision)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FFDED9-A3A6-D3EA-B4BC-0D965BCFB19F}"/>
              </a:ext>
            </a:extLst>
          </p:cNvPr>
          <p:cNvSpPr txBox="1"/>
          <p:nvPr/>
        </p:nvSpPr>
        <p:spPr>
          <a:xfrm>
            <a:off x="5292080" y="2761569"/>
            <a:ext cx="2664296" cy="464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Average of 100 measurements</a:t>
            </a:r>
          </a:p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lang="en-US" sz="1100" dirty="0">
                <a:solidFill>
                  <a:srgbClr val="5A5A5A"/>
                </a:solidFill>
                <a:latin typeface="Arial"/>
              </a:rPr>
              <a:t>Error bar ±3 sigma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319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Results – MQXFB02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721245"/>
          </a:xfrm>
        </p:spPr>
        <p:txBody>
          <a:bodyPr/>
          <a:lstStyle/>
          <a:p>
            <a:pPr algn="l"/>
            <a:r>
              <a:rPr lang="en-GB" dirty="0"/>
              <a:t>Plateau of 1 h measured with stretched wire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3A69D3-5402-98FB-43C4-8EC50D709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531506"/>
            <a:ext cx="3890825" cy="24654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5D25F3-FDA5-048E-A02D-7FC99416A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531506"/>
            <a:ext cx="3800576" cy="24654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0176DC-A5E5-1528-6263-70E00F122510}"/>
              </a:ext>
            </a:extLst>
          </p:cNvPr>
          <p:cNvSpPr txBox="1"/>
          <p:nvPr/>
        </p:nvSpPr>
        <p:spPr>
          <a:xfrm>
            <a:off x="1470180" y="4043848"/>
            <a:ext cx="641418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5A5A5A"/>
                </a:solidFill>
                <a:latin typeface="Arial"/>
              </a:rPr>
              <a:t>Field stability within ±0.5 10</a:t>
            </a:r>
            <a:r>
              <a:rPr lang="en-GB" sz="2000" baseline="30000" dirty="0">
                <a:solidFill>
                  <a:srgbClr val="5A5A5A"/>
                </a:solidFill>
                <a:latin typeface="Arial"/>
              </a:rPr>
              <a:t>-5</a:t>
            </a:r>
            <a:r>
              <a:rPr lang="en-GB" sz="2000" dirty="0">
                <a:solidFill>
                  <a:srgbClr val="5A5A5A"/>
                </a:solidFill>
                <a:latin typeface="Arial"/>
              </a:rPr>
              <a:t> (measurement precision)</a:t>
            </a:r>
            <a:endParaRPr lang="LID4096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1C4BCF-79A3-2A02-3E82-0E891789C72C}"/>
              </a:ext>
            </a:extLst>
          </p:cNvPr>
          <p:cNvSpPr txBox="1"/>
          <p:nvPr/>
        </p:nvSpPr>
        <p:spPr>
          <a:xfrm>
            <a:off x="5364088" y="1623276"/>
            <a:ext cx="2664296" cy="464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Average of 20 measurements</a:t>
            </a:r>
          </a:p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lang="en-US" sz="1100" dirty="0">
                <a:solidFill>
                  <a:srgbClr val="5A5A5A"/>
                </a:solidFill>
                <a:latin typeface="Arial"/>
              </a:rPr>
              <a:t>Error bars ±3 sigma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258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Results – MQXFB02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69747" y="1145477"/>
            <a:ext cx="3032765" cy="3680222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Plateau of 5 h measured with stretched wire</a:t>
            </a:r>
          </a:p>
          <a:p>
            <a:pPr algn="l"/>
            <a:endParaRPr lang="en-GB" sz="2000" dirty="0"/>
          </a:p>
          <a:p>
            <a:pPr marL="0" indent="0" algn="l">
              <a:buNone/>
            </a:pPr>
            <a:r>
              <a:rPr lang="en-GB" sz="2000" dirty="0"/>
              <a:t>Abnormal noise affecting the measurements during the first 2 hours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09BE166-289A-C3E2-9AB3-B120F770F0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863" y="1146315"/>
            <a:ext cx="4856109" cy="285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930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BAFE8-B0DA-7881-913B-33CACA09E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Investigation on the noise source</a:t>
            </a:r>
            <a:endParaRPr lang="LID4096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42449D-D5A1-400E-98B8-4A46AC52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L. Fiscarelli - Stability of MQXF integrated transfer function at flattop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412C6-A429-59C1-3423-623EF0F11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317BBB0D-441B-7894-D83D-D2BBF4D7C36C}"/>
              </a:ext>
            </a:extLst>
          </p:cNvPr>
          <p:cNvSpPr txBox="1">
            <a:spLocks/>
          </p:cNvSpPr>
          <p:nvPr/>
        </p:nvSpPr>
        <p:spPr>
          <a:xfrm>
            <a:off x="612000" y="987574"/>
            <a:ext cx="273630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/>
              <a:t>Differential voltages measured on the magnet coils</a:t>
            </a:r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r>
              <a:rPr lang="en-GB" sz="1800" dirty="0"/>
              <a:t>No abnormal noise.</a:t>
            </a:r>
          </a:p>
          <a:p>
            <a:pPr marL="0" indent="0" algn="l">
              <a:buNone/>
            </a:pPr>
            <a:r>
              <a:rPr lang="en-GB" sz="1800" dirty="0"/>
              <a:t>Noise from an external source.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F25EE9-9769-1AF5-4C98-6B5D715065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59" t="34600" r="8168" b="4885"/>
          <a:stretch/>
        </p:blipFill>
        <p:spPr>
          <a:xfrm>
            <a:off x="3348304" y="892601"/>
            <a:ext cx="5688633" cy="311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8363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8946e33d-fd2f-4ae4-8ee9-d90c129cdf9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4570</TotalTime>
  <Words>500</Words>
  <Application>Microsoft Office PowerPoint</Application>
  <PresentationFormat>On-screen Show (16:9)</PresentationFormat>
  <Paragraphs>89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Stability of MQXF integrated transfer function at flattop from magnetic measurements</vt:lpstr>
      <vt:lpstr>Stability of integral field</vt:lpstr>
      <vt:lpstr>Introduction</vt:lpstr>
      <vt:lpstr>Measurement instruments</vt:lpstr>
      <vt:lpstr>Performed tests</vt:lpstr>
      <vt:lpstr>Results – MQXFBP3</vt:lpstr>
      <vt:lpstr>Results – MQXFB02</vt:lpstr>
      <vt:lpstr>Results – MQXFB02</vt:lpstr>
      <vt:lpstr>Investigation on the noise source</vt:lpstr>
      <vt:lpstr>Investigation on the noise source</vt:lpstr>
      <vt:lpstr>Conclusions</vt:lpstr>
      <vt:lpstr>Thank you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Lucio Fiscarelli</cp:lastModifiedBy>
  <cp:revision>129</cp:revision>
  <dcterms:created xsi:type="dcterms:W3CDTF">2016-02-12T09:02:01Z</dcterms:created>
  <dcterms:modified xsi:type="dcterms:W3CDTF">2023-04-04T09:03:19Z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