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63" r:id="rId4"/>
    <p:sldId id="257" r:id="rId5"/>
    <p:sldId id="256" r:id="rId6"/>
    <p:sldId id="258" r:id="rId7"/>
    <p:sldId id="260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4" autoAdjust="0"/>
    <p:restoredTop sz="94660"/>
  </p:normalViewPr>
  <p:slideViewPr>
    <p:cSldViewPr snapToGrid="0">
      <p:cViewPr>
        <p:scale>
          <a:sx n="150" d="100"/>
          <a:sy n="150" d="100"/>
        </p:scale>
        <p:origin x="919" y="7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4-03T11:37:22.9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4-03T10:15:43.5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4-03T10:15:45.19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4-03T11:37:38.2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4-03T11:37:38.9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4-03T11:37:22.9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1304B-5CBC-C5CC-EF58-71677F59D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D23A08-C241-9354-1580-6AE3295D9E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31C39-BE43-3913-FB29-B89C528E8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3A4D-6FC9-46A7-9FDC-BA1A994F4F7F}" type="datetimeFigureOut">
              <a:rPr lang="en-US" smtClean="0"/>
              <a:t>03-Apr-23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EA013-D430-669E-E4B2-54AA5A6AD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C37A7-9A27-19AF-DC85-EAB6A5F87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6861-0599-4525-B2F3-3C09F0198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77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1F456-F1DA-CDE9-0425-CE6B6FD7F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54046-9362-533E-4B19-6895579C74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F022F-4EE0-F0AD-30C4-90DDA26C7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3A4D-6FC9-46A7-9FDC-BA1A994F4F7F}" type="datetimeFigureOut">
              <a:rPr lang="en-US" smtClean="0"/>
              <a:t>03-Apr-23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A8236-E4DB-EC24-2A3F-5624BD447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7F262B-7591-2A14-80CE-B1734C59F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6861-0599-4525-B2F3-3C09F0198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80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530A93-54CA-8B28-D5E3-0A74218EE2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A14484-D479-545B-2072-6A727FBC45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B6069-2470-CEBD-879A-3CDB83576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3A4D-6FC9-46A7-9FDC-BA1A994F4F7F}" type="datetimeFigureOut">
              <a:rPr lang="en-US" smtClean="0"/>
              <a:t>03-Apr-23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E85714-AB4D-117C-EFD6-E1ECBDDEC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8F254-3A09-87D4-FD52-EE672AC8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6861-0599-4525-B2F3-3C09F0198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90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4A30E-C51F-5CC5-B7D8-8D381CD12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33EBD-E859-0DF6-E204-E08EBAD2C7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32CD7-3EB9-2488-785C-E4772FADC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3A4D-6FC9-46A7-9FDC-BA1A994F4F7F}" type="datetimeFigureOut">
              <a:rPr lang="en-US" smtClean="0"/>
              <a:t>03-Apr-23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AF0E1-F534-B9FB-5F30-BCD9F97FB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93C5C-8CFE-429E-FB1E-7DCC12FC1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6861-0599-4525-B2F3-3C09F0198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432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B328D-0085-DC31-AC28-07FFF3E37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38C947-2303-10E1-9B70-7978B6F2CE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E9C1F9-595A-DF3F-B143-0D9ABB53F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3A4D-6FC9-46A7-9FDC-BA1A994F4F7F}" type="datetimeFigureOut">
              <a:rPr lang="en-US" smtClean="0"/>
              <a:t>03-Apr-23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3764DE-07B0-3486-063D-50363086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AB7F6A-FE3E-C087-14E2-FB998B76B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6861-0599-4525-B2F3-3C09F0198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90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56414-8698-9DE0-8F81-55427ADA0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0486B-B25D-2445-20CC-CD3E89DDD0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2F965D-FF64-90AB-EA8D-40B5D06159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AB9FEA-D0DA-73F0-A6B1-6023417F8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3A4D-6FC9-46A7-9FDC-BA1A994F4F7F}" type="datetimeFigureOut">
              <a:rPr lang="en-US" smtClean="0"/>
              <a:t>03-Apr-23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390657-E99E-906B-1C57-A8C003B2D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A95B26-1F00-59A8-9ACF-2793279A6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6861-0599-4525-B2F3-3C09F0198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357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5CA3A-ED2A-CA49-BFEE-19661C81D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CE03FC-40FA-D281-C591-E467F2D242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DCEDC8-B529-CD1A-1208-D444E1AA5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A8DBDB-4C82-CCAF-C77F-DBC340B582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819EAE-3E1B-5AD7-F45A-A6C6A63A6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FA2CA2-3746-8B72-70EF-A131FD41E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3A4D-6FC9-46A7-9FDC-BA1A994F4F7F}" type="datetimeFigureOut">
              <a:rPr lang="en-US" smtClean="0"/>
              <a:t>03-Apr-23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E1D3D5-A5F1-2298-886C-B6DC8F15E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46FA88-282C-0054-00E1-3B246AFD5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6861-0599-4525-B2F3-3C09F0198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08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685E8-AB26-7173-FFE1-24CA8EDE6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933C59-68DC-ED7A-F1D5-3EE2B4243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3A4D-6FC9-46A7-9FDC-BA1A994F4F7F}" type="datetimeFigureOut">
              <a:rPr lang="en-US" smtClean="0"/>
              <a:t>03-Apr-23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000AF4-BE24-D1EB-8874-1CC2E0CC9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FAB9B5-96E2-A5E6-C5D2-152493F52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6861-0599-4525-B2F3-3C09F0198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68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888DDC-5D39-B4C9-D016-7A58D32A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3A4D-6FC9-46A7-9FDC-BA1A994F4F7F}" type="datetimeFigureOut">
              <a:rPr lang="en-US" smtClean="0"/>
              <a:t>03-Apr-23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54F493-B995-F3CA-88E1-4DD7E9089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83C605-2758-3142-2B85-4087CD8C0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6861-0599-4525-B2F3-3C09F0198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122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1723F-70D5-D61D-1759-B5F99ECE6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88C638-94A1-E2A7-15FF-325987331F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47570F-4094-EBC6-8E81-D92D5F346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E53288-B8F0-4468-97CF-03298CA30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3A4D-6FC9-46A7-9FDC-BA1A994F4F7F}" type="datetimeFigureOut">
              <a:rPr lang="en-US" smtClean="0"/>
              <a:t>03-Apr-23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179FB6-2FCF-5C4F-3A5A-B7E7F2139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C06B58-44FB-3B39-5F15-5F82F55FA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6861-0599-4525-B2F3-3C09F0198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502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A1AE0-1675-80C0-CF64-444C299A2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FF6C42-EBBF-5E35-E144-602B033431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8FEEF9-710F-BD79-D49B-F75279FBC4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F2104-BDE8-B58D-1F5A-50E438673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3A4D-6FC9-46A7-9FDC-BA1A994F4F7F}" type="datetimeFigureOut">
              <a:rPr lang="en-US" smtClean="0"/>
              <a:t>03-Apr-23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D45CF9-4648-D10D-4C07-A595D9321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E22FBC-D945-78F2-A13F-2637E44DB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6861-0599-4525-B2F3-3C09F0198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663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1A0080-33A9-637E-61D4-1AD11E562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CC8089-C2F9-4344-D084-410FBEB8C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7AC96-66A9-13DF-FBE8-68047F7D9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03A4D-6FC9-46A7-9FDC-BA1A994F4F7F}" type="datetimeFigureOut">
              <a:rPr lang="en-US" smtClean="0"/>
              <a:t>03-Apr-23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FA6FE-1C6C-9050-1F07-A74E7EC348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08116-F56C-281C-E964-2EA0E030E5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86861-0599-4525-B2F3-3C09F0198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681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customXml" Target="../ink/ink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customXml" Target="../ink/ink5.xml"/><Relationship Id="rId5" Type="http://schemas.openxmlformats.org/officeDocument/2006/relationships/image" Target="../media/image40.png"/><Relationship Id="rId10" Type="http://schemas.openxmlformats.org/officeDocument/2006/relationships/customXml" Target="../ink/ink4.xml"/><Relationship Id="rId4" Type="http://schemas.openxmlformats.org/officeDocument/2006/relationships/image" Target="../media/image30.png"/><Relationship Id="rId9" Type="http://schemas.openxmlformats.org/officeDocument/2006/relationships/customXml" Target="../ink/ink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7D0B55-DD50-2619-B00B-6EBB8A468F9C}"/>
              </a:ext>
            </a:extLst>
          </p:cNvPr>
          <p:cNvSpPr txBox="1"/>
          <p:nvPr/>
        </p:nvSpPr>
        <p:spPr>
          <a:xfrm>
            <a:off x="1778052" y="223465"/>
            <a:ext cx="84418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/>
              <a:t>Shielding of FCC CLD fringe field:</a:t>
            </a:r>
            <a:br>
              <a:rPr lang="en-US" sz="4800" b="1" dirty="0"/>
            </a:br>
            <a:r>
              <a:rPr lang="en-US" sz="4800" b="1" dirty="0"/>
              <a:t>a few initial thoughts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D0E90B-47B6-A4E2-90CC-B65BDBD63EA5}"/>
              </a:ext>
            </a:extLst>
          </p:cNvPr>
          <p:cNvSpPr txBox="1"/>
          <p:nvPr/>
        </p:nvSpPr>
        <p:spPr>
          <a:xfrm>
            <a:off x="4294533" y="1769335"/>
            <a:ext cx="35602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M. Buzio, M. Pentella TE-MSC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D4921C45-9B17-3693-58B1-63A69A527ADA}"/>
                  </a:ext>
                </a:extLst>
              </p14:cNvPr>
              <p14:cNvContentPartPr/>
              <p14:nvPr/>
            </p14:nvContentPartPr>
            <p14:xfrm>
              <a:off x="2253480" y="1403818"/>
              <a:ext cx="360" cy="36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D4921C45-9B17-3693-58B1-63A69A527AD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44840" y="1395178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C5410D32-D57E-6FE9-CE71-37452C22AE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4790" y="2521735"/>
            <a:ext cx="3459755" cy="34724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B9208B-3608-183E-61D9-510F3AD07A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7159" y="6084699"/>
            <a:ext cx="4162907" cy="685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616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>
            <a:extLst>
              <a:ext uri="{FF2B5EF4-FFF2-40B4-BE49-F238E27FC236}">
                <a16:creationId xmlns:a16="http://schemas.microsoft.com/office/drawing/2014/main" id="{7D91D1F9-BAA8-44EC-138A-7938A34058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925" t="5989" r="32719" b="3764"/>
          <a:stretch/>
        </p:blipFill>
        <p:spPr>
          <a:xfrm>
            <a:off x="9138182" y="994927"/>
            <a:ext cx="2844498" cy="52957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67D0B55-DD50-2619-B00B-6EBB8A468F9C}"/>
              </a:ext>
            </a:extLst>
          </p:cNvPr>
          <p:cNvSpPr txBox="1"/>
          <p:nvPr/>
        </p:nvSpPr>
        <p:spPr>
          <a:xfrm>
            <a:off x="3198715" y="134170"/>
            <a:ext cx="58726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Fringe field of CLD solenoid at booster beam line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B615C48-E137-BBED-AA06-7F0558A3043F}"/>
              </a:ext>
            </a:extLst>
          </p:cNvPr>
          <p:cNvCxnSpPr>
            <a:cxnSpLocks/>
          </p:cNvCxnSpPr>
          <p:nvPr/>
        </p:nvCxnSpPr>
        <p:spPr>
          <a:xfrm flipV="1">
            <a:off x="954327" y="1100507"/>
            <a:ext cx="0" cy="1434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600F094-F810-A1B0-1DD3-8AAD536A7F7B}"/>
              </a:ext>
            </a:extLst>
          </p:cNvPr>
          <p:cNvCxnSpPr>
            <a:cxnSpLocks/>
          </p:cNvCxnSpPr>
          <p:nvPr/>
        </p:nvCxnSpPr>
        <p:spPr>
          <a:xfrm>
            <a:off x="444624" y="1953840"/>
            <a:ext cx="19122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119BBEA-4FB8-B2BD-5BB8-FF4DDED0CEBF}"/>
              </a:ext>
            </a:extLst>
          </p:cNvPr>
          <p:cNvCxnSpPr>
            <a:cxnSpLocks/>
          </p:cNvCxnSpPr>
          <p:nvPr/>
        </p:nvCxnSpPr>
        <p:spPr>
          <a:xfrm flipV="1">
            <a:off x="954327" y="2796438"/>
            <a:ext cx="0" cy="3147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3C335E3-8FC2-4256-3E0E-7E3ABD889A3E}"/>
              </a:ext>
            </a:extLst>
          </p:cNvPr>
          <p:cNvCxnSpPr>
            <a:cxnSpLocks/>
          </p:cNvCxnSpPr>
          <p:nvPr/>
        </p:nvCxnSpPr>
        <p:spPr>
          <a:xfrm>
            <a:off x="391061" y="4305732"/>
            <a:ext cx="19658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2FED1BD4-40FA-106F-1446-88DF58AC15D0}"/>
              </a:ext>
            </a:extLst>
          </p:cNvPr>
          <p:cNvSpPr/>
          <p:nvPr/>
        </p:nvSpPr>
        <p:spPr>
          <a:xfrm>
            <a:off x="588932" y="1558546"/>
            <a:ext cx="742391" cy="803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FF06E87-2F5F-562C-D3E3-92F3172C5630}"/>
              </a:ext>
            </a:extLst>
          </p:cNvPr>
          <p:cNvSpPr/>
          <p:nvPr/>
        </p:nvSpPr>
        <p:spPr>
          <a:xfrm>
            <a:off x="1755683" y="1577369"/>
            <a:ext cx="109232" cy="11817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0BAC85D-1F3D-9780-04F0-9C02B03CC43C}"/>
              </a:ext>
            </a:extLst>
          </p:cNvPr>
          <p:cNvCxnSpPr>
            <a:cxnSpLocks/>
          </p:cNvCxnSpPr>
          <p:nvPr/>
        </p:nvCxnSpPr>
        <p:spPr>
          <a:xfrm>
            <a:off x="1810299" y="1244821"/>
            <a:ext cx="0" cy="4698739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6365288-2E44-82B1-32D2-11384649C7AC}"/>
              </a:ext>
            </a:extLst>
          </p:cNvPr>
          <p:cNvCxnSpPr>
            <a:cxnSpLocks/>
          </p:cNvCxnSpPr>
          <p:nvPr/>
        </p:nvCxnSpPr>
        <p:spPr>
          <a:xfrm flipH="1">
            <a:off x="1567911" y="1636454"/>
            <a:ext cx="523490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00905157-A4DC-13FF-27FA-F557548EA34B}"/>
              </a:ext>
            </a:extLst>
          </p:cNvPr>
          <p:cNvSpPr/>
          <p:nvPr/>
        </p:nvSpPr>
        <p:spPr>
          <a:xfrm>
            <a:off x="583129" y="3407955"/>
            <a:ext cx="742391" cy="17960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E6AA022-B5C9-8A73-50C7-647D8215DBD7}"/>
              </a:ext>
            </a:extLst>
          </p:cNvPr>
          <p:cNvSpPr/>
          <p:nvPr/>
        </p:nvSpPr>
        <p:spPr>
          <a:xfrm>
            <a:off x="1762449" y="2833071"/>
            <a:ext cx="109231" cy="28962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268C3B-5794-06D1-9756-60F1505C56BF}"/>
              </a:ext>
            </a:extLst>
          </p:cNvPr>
          <p:cNvSpPr txBox="1"/>
          <p:nvPr/>
        </p:nvSpPr>
        <p:spPr>
          <a:xfrm>
            <a:off x="1982416" y="1944254"/>
            <a:ext cx="203593" cy="2863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3624BC-7AF7-269A-B829-E6630992BF1F}"/>
              </a:ext>
            </a:extLst>
          </p:cNvPr>
          <p:cNvSpPr txBox="1"/>
          <p:nvPr/>
        </p:nvSpPr>
        <p:spPr>
          <a:xfrm>
            <a:off x="2031844" y="4281189"/>
            <a:ext cx="203593" cy="2863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D79F09-7A8E-0CE3-ACE3-4F6606F6024C}"/>
              </a:ext>
            </a:extLst>
          </p:cNvPr>
          <p:cNvSpPr txBox="1"/>
          <p:nvPr/>
        </p:nvSpPr>
        <p:spPr>
          <a:xfrm>
            <a:off x="666932" y="2651985"/>
            <a:ext cx="203593" cy="2863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z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6301B8-C1A1-C222-9D9F-33939590ACB4}"/>
              </a:ext>
            </a:extLst>
          </p:cNvPr>
          <p:cNvSpPr txBox="1"/>
          <p:nvPr/>
        </p:nvSpPr>
        <p:spPr>
          <a:xfrm>
            <a:off x="673199" y="942077"/>
            <a:ext cx="205891" cy="2863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C1DE24-BB24-573A-6763-DAD7F947B780}"/>
              </a:ext>
            </a:extLst>
          </p:cNvPr>
          <p:cNvSpPr txBox="1"/>
          <p:nvPr/>
        </p:nvSpPr>
        <p:spPr>
          <a:xfrm>
            <a:off x="1924352" y="1218366"/>
            <a:ext cx="726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Ø50 mm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B807543-F960-E2EC-318C-1CEE29CD1970}"/>
              </a:ext>
            </a:extLst>
          </p:cNvPr>
          <p:cNvCxnSpPr>
            <a:cxnSpLocks/>
          </p:cNvCxnSpPr>
          <p:nvPr/>
        </p:nvCxnSpPr>
        <p:spPr>
          <a:xfrm>
            <a:off x="954327" y="2507424"/>
            <a:ext cx="855972" cy="0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F83E9A9-F20E-9E15-786F-EF9CF63A40D2}"/>
              </a:ext>
            </a:extLst>
          </p:cNvPr>
          <p:cNvCxnSpPr>
            <a:cxnSpLocks/>
          </p:cNvCxnSpPr>
          <p:nvPr/>
        </p:nvCxnSpPr>
        <p:spPr>
          <a:xfrm>
            <a:off x="1982416" y="1636454"/>
            <a:ext cx="0" cy="317386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55CFADD-8E74-88B8-B374-E215840E0B5B}"/>
              </a:ext>
            </a:extLst>
          </p:cNvPr>
          <p:cNvCxnSpPr>
            <a:cxnSpLocks/>
          </p:cNvCxnSpPr>
          <p:nvPr/>
        </p:nvCxnSpPr>
        <p:spPr>
          <a:xfrm flipH="1">
            <a:off x="1851648" y="1453786"/>
            <a:ext cx="150029" cy="140873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783CC10-23F6-8FB8-D996-A28C39560F8F}"/>
              </a:ext>
            </a:extLst>
          </p:cNvPr>
          <p:cNvCxnSpPr>
            <a:cxnSpLocks/>
          </p:cNvCxnSpPr>
          <p:nvPr/>
        </p:nvCxnSpPr>
        <p:spPr>
          <a:xfrm flipV="1">
            <a:off x="1602714" y="1668337"/>
            <a:ext cx="152969" cy="141755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96F83C8-1A0E-536B-E8C7-728B5DA1E6FE}"/>
              </a:ext>
            </a:extLst>
          </p:cNvPr>
          <p:cNvSpPr txBox="1"/>
          <p:nvPr/>
        </p:nvSpPr>
        <p:spPr>
          <a:xfrm rot="16200000">
            <a:off x="1883135" y="1637002"/>
            <a:ext cx="538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1.3 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027A0F-94AB-4F45-E0FB-D6E11E465DAD}"/>
              </a:ext>
            </a:extLst>
          </p:cNvPr>
          <p:cNvSpPr txBox="1"/>
          <p:nvPr/>
        </p:nvSpPr>
        <p:spPr>
          <a:xfrm>
            <a:off x="1157317" y="2247360"/>
            <a:ext cx="538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8.0 m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881C29B-3553-2BB0-328A-553B6F88CAE8}"/>
              </a:ext>
            </a:extLst>
          </p:cNvPr>
          <p:cNvGrpSpPr/>
          <p:nvPr/>
        </p:nvGrpSpPr>
        <p:grpSpPr>
          <a:xfrm>
            <a:off x="3212843" y="737784"/>
            <a:ext cx="5016099" cy="4114777"/>
            <a:chOff x="3521413" y="995606"/>
            <a:chExt cx="4258867" cy="3466312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8FF8EB87-8ACB-AA36-D310-D77958BE3D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21413" y="995606"/>
              <a:ext cx="4258867" cy="317533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BFFF13DF-FC51-FE26-082D-C73558AF311E}"/>
                    </a:ext>
                  </a:extLst>
                </p:cNvPr>
                <p:cNvSpPr txBox="1"/>
                <p:nvPr/>
              </p:nvSpPr>
              <p:spPr>
                <a:xfrm>
                  <a:off x="3936183" y="1505532"/>
                  <a:ext cx="2338589" cy="48442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120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sz="120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</m:nary>
                        <m:r>
                          <a:rPr lang="en-US" sz="12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𝑑𝑧</m:t>
                        </m:r>
                        <m:r>
                          <a:rPr lang="en-US" sz="12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en-US" sz="12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+120 </m:t>
                        </m:r>
                        <m:r>
                          <m:rPr>
                            <m:sty m:val="p"/>
                          </m:rPr>
                          <a:rPr lang="en-US" sz="1200" b="0" i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mTm</m:t>
                        </m:r>
                        <m:r>
                          <a:rPr lang="en-US" sz="12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 −120 </m:t>
                        </m:r>
                        <m:r>
                          <m:rPr>
                            <m:sty m:val="p"/>
                          </m:rPr>
                          <a:rPr lang="en-US" sz="1200" b="0" i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mTm</m:t>
                        </m:r>
                      </m:oMath>
                    </m:oMathPara>
                  </a14:m>
                  <a:endParaRPr lang="en-US" sz="12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BFFF13DF-FC51-FE26-082D-C73558AF31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36183" y="1505532"/>
                  <a:ext cx="2338589" cy="484428"/>
                </a:xfrm>
                <a:prstGeom prst="rect">
                  <a:avLst/>
                </a:prstGeom>
                <a:blipFill>
                  <a:blip r:embed="rId4"/>
                  <a:stretch>
                    <a:fillRect l="-15265" t="-131579" b="-16736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50199F1-B339-4E60-6DE0-325F66BE40C2}"/>
                    </a:ext>
                  </a:extLst>
                </p:cNvPr>
                <p:cNvSpPr txBox="1"/>
                <p:nvPr/>
              </p:nvSpPr>
              <p:spPr>
                <a:xfrm>
                  <a:off x="5105477" y="3442819"/>
                  <a:ext cx="1368195" cy="48442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12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sz="120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nary>
                        <m:r>
                          <a:rPr lang="en-US" sz="1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𝑑𝑧</m:t>
                        </m:r>
                        <m:r>
                          <a:rPr lang="en-US" sz="1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en-US" sz="1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200 </m:t>
                        </m:r>
                        <m:r>
                          <m:rPr>
                            <m:sty m:val="p"/>
                          </m:rPr>
                          <a:rPr lang="en-US" sz="12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mTm</m:t>
                        </m:r>
                      </m:oMath>
                    </m:oMathPara>
                  </a14:m>
                  <a:endParaRPr lang="en-US" sz="12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50199F1-B339-4E60-6DE0-325F66BE40C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5477" y="3442819"/>
                  <a:ext cx="1368195" cy="484428"/>
                </a:xfrm>
                <a:prstGeom prst="rect">
                  <a:avLst/>
                </a:prstGeom>
                <a:blipFill>
                  <a:blip r:embed="rId5"/>
                  <a:stretch>
                    <a:fillRect l="-31818" t="-134043" b="-16914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E7681FE6-ED7C-066A-B070-59227792D608}"/>
                    </a:ext>
                  </a:extLst>
                </p:cNvPr>
                <p:cNvSpPr txBox="1"/>
                <p:nvPr/>
              </p:nvSpPr>
              <p:spPr>
                <a:xfrm>
                  <a:off x="5310689" y="4280427"/>
                  <a:ext cx="957773" cy="18149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‖"/>
                            <m:endChr m:val="‖"/>
                            <m:ctrlPr>
                              <a:rPr lang="en-US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𝑩</m:t>
                            </m:r>
                          </m:e>
                        </m:d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≤35 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mT</m:t>
                        </m:r>
                      </m:oMath>
                    </m:oMathPara>
                  </a14:m>
                  <a:endParaRPr lang="en-US" sz="1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E7681FE6-ED7C-066A-B070-59227792D6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10689" y="4280427"/>
                  <a:ext cx="957773" cy="181491"/>
                </a:xfrm>
                <a:prstGeom prst="rect">
                  <a:avLst/>
                </a:prstGeom>
                <a:blipFill>
                  <a:blip r:embed="rId6"/>
                  <a:stretch>
                    <a:fillRect r="-2703" b="-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F5ED3E5E-6AD2-F045-C472-DBF39D6AFBEF}"/>
              </a:ext>
            </a:extLst>
          </p:cNvPr>
          <p:cNvSpPr txBox="1"/>
          <p:nvPr/>
        </p:nvSpPr>
        <p:spPr>
          <a:xfrm>
            <a:off x="3266009" y="5341272"/>
            <a:ext cx="5302682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A few questions: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Definition of B</a:t>
            </a:r>
            <a:r>
              <a:rPr lang="en-US" sz="1200" baseline="-25000" dirty="0"/>
              <a:t>r</a:t>
            </a:r>
            <a:r>
              <a:rPr lang="en-US" sz="1200" dirty="0"/>
              <a:t> (modulus of component transverse to booster beam line 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Must we cancel out B</a:t>
            </a:r>
            <a:r>
              <a:rPr lang="en-US" sz="1200" baseline="-25000" dirty="0"/>
              <a:t>r</a:t>
            </a:r>
            <a:r>
              <a:rPr lang="en-US" sz="1200" dirty="0"/>
              <a:t> on average, or everywhere ? Down to what level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Must we shield also </a:t>
            </a:r>
            <a:r>
              <a:rPr lang="en-US" sz="1200" dirty="0" err="1"/>
              <a:t>B</a:t>
            </a:r>
            <a:r>
              <a:rPr lang="en-US" sz="1200" baseline="-25000" dirty="0" err="1"/>
              <a:t>z</a:t>
            </a:r>
            <a:r>
              <a:rPr lang="en-US" sz="1200" dirty="0"/>
              <a:t>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Length of booster beam line to shield ?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991040-79AC-7ACD-3E9A-137DC8837A0F}"/>
              </a:ext>
            </a:extLst>
          </p:cNvPr>
          <p:cNvSpPr txBox="1"/>
          <p:nvPr/>
        </p:nvSpPr>
        <p:spPr>
          <a:xfrm>
            <a:off x="9780856" y="6269870"/>
            <a:ext cx="2024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Qualitative </a:t>
            </a:r>
            <a:r>
              <a:rPr lang="en-US" sz="1200" dirty="0" err="1"/>
              <a:t>Biot</a:t>
            </a:r>
            <a:r>
              <a:rPr lang="en-US" sz="1200" dirty="0"/>
              <a:t>-Savart model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4D7E9F29-39CC-3FDA-E0E0-1EB0255D5FCA}"/>
                  </a:ext>
                </a:extLst>
              </p14:cNvPr>
              <p14:cNvContentPartPr/>
              <p14:nvPr/>
            </p14:nvContentPartPr>
            <p14:xfrm>
              <a:off x="2384997" y="1125194"/>
              <a:ext cx="360" cy="36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4D7E9F29-39CC-3FDA-E0E0-1EB0255D5FC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76357" y="1116194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FF0C6931-8225-7230-2D26-2AE7B2123857}"/>
                  </a:ext>
                </a:extLst>
              </p14:cNvPr>
              <p14:cNvContentPartPr/>
              <p14:nvPr/>
            </p14:nvContentPartPr>
            <p14:xfrm>
              <a:off x="2531877" y="-281686"/>
              <a:ext cx="360" cy="36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FF0C6931-8225-7230-2D26-2AE7B2123857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23237" y="-290326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45" name="Group 44">
            <a:extLst>
              <a:ext uri="{FF2B5EF4-FFF2-40B4-BE49-F238E27FC236}">
                <a16:creationId xmlns:a16="http://schemas.microsoft.com/office/drawing/2014/main" id="{27BCD1ED-418F-ACFA-97A2-520AA71AB6F1}"/>
              </a:ext>
            </a:extLst>
          </p:cNvPr>
          <p:cNvGrpSpPr/>
          <p:nvPr/>
        </p:nvGrpSpPr>
        <p:grpSpPr>
          <a:xfrm>
            <a:off x="2207400" y="1080549"/>
            <a:ext cx="28080" cy="28080"/>
            <a:chOff x="2207400" y="1080549"/>
            <a:chExt cx="28080" cy="28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01AFC5A3-C292-72F9-DFE6-6E9C1FCEC171}"/>
                    </a:ext>
                  </a:extLst>
                </p14:cNvPr>
                <p14:cNvContentPartPr/>
                <p14:nvPr/>
              </p14:nvContentPartPr>
              <p14:xfrm>
                <a:off x="2207400" y="1080549"/>
                <a:ext cx="360" cy="36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01AFC5A3-C292-72F9-DFE6-6E9C1FCEC171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198760" y="1071909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6EC6D485-4794-C3A0-254B-627132A782DD}"/>
                    </a:ext>
                  </a:extLst>
                </p14:cNvPr>
                <p14:cNvContentPartPr/>
                <p14:nvPr/>
              </p14:nvContentPartPr>
              <p14:xfrm>
                <a:off x="2235120" y="1108269"/>
                <a:ext cx="360" cy="36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6EC6D485-4794-C3A0-254B-627132A782DD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226120" y="1099269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AE49D6A0-EDF6-3D28-319B-682E3D49F097}"/>
              </a:ext>
            </a:extLst>
          </p:cNvPr>
          <p:cNvSpPr txBox="1"/>
          <p:nvPr/>
        </p:nvSpPr>
        <p:spPr>
          <a:xfrm rot="16200000">
            <a:off x="1137469" y="3040271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 m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4D8B45C-9CDD-84ED-0238-1F42053BF210}"/>
              </a:ext>
            </a:extLst>
          </p:cNvPr>
          <p:cNvCxnSpPr>
            <a:cxnSpLocks/>
          </p:cNvCxnSpPr>
          <p:nvPr/>
        </p:nvCxnSpPr>
        <p:spPr>
          <a:xfrm>
            <a:off x="1547862" y="2833071"/>
            <a:ext cx="0" cy="2891379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2498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7D0B55-DD50-2619-B00B-6EBB8A468F9C}"/>
              </a:ext>
            </a:extLst>
          </p:cNvPr>
          <p:cNvSpPr txBox="1"/>
          <p:nvPr/>
        </p:nvSpPr>
        <p:spPr>
          <a:xfrm>
            <a:off x="2841303" y="161407"/>
            <a:ext cx="61657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Mitigation of fringe field effects – an aide-memoire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D0E90B-47B6-A4E2-90CC-B65BDBD63EA5}"/>
              </a:ext>
            </a:extLst>
          </p:cNvPr>
          <p:cNvSpPr txBox="1"/>
          <p:nvPr/>
        </p:nvSpPr>
        <p:spPr>
          <a:xfrm>
            <a:off x="259631" y="963288"/>
            <a:ext cx="11595057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Increase size of source magnet iron yoke (very costly ! And probably it is already optimized….)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Passive ferromagnetic shields: </a:t>
            </a:r>
            <a:r>
              <a:rPr lang="en-US" sz="2200" i="1" dirty="0">
                <a:solidFill>
                  <a:srgbClr val="00B050"/>
                </a:solidFill>
              </a:rPr>
              <a:t>see next slides</a:t>
            </a:r>
            <a:endParaRPr lang="en-US" sz="2200" dirty="0">
              <a:solidFill>
                <a:srgbClr val="00B050"/>
              </a:solidFill>
            </a:endParaRPr>
          </a:p>
          <a:p>
            <a:r>
              <a:rPr lang="en-US" sz="2200" dirty="0"/>
              <a:t>	- massive shield between magnet and beam line</a:t>
            </a:r>
            <a:br>
              <a:rPr lang="en-US" sz="2200" i="1" dirty="0"/>
            </a:br>
            <a:r>
              <a:rPr lang="en-US" sz="2200" i="1" dirty="0"/>
              <a:t>	- </a:t>
            </a:r>
            <a:r>
              <a:rPr lang="en-US" sz="2200" dirty="0"/>
              <a:t>thin shell around beam line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Passive superconducting shields (</a:t>
            </a:r>
            <a:r>
              <a:rPr lang="en-US" sz="2200" dirty="0" err="1"/>
              <a:t>SuShi</a:t>
            </a:r>
            <a:r>
              <a:rPr lang="en-US" sz="2200" dirty="0"/>
              <a:t>-style): complexity, cost …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Active shielding:</a:t>
            </a:r>
          </a:p>
          <a:p>
            <a:r>
              <a:rPr lang="en-US" sz="2200" dirty="0"/>
              <a:t>	- counter solenoids (like in MRI magnets): best results, costly, require full redesign</a:t>
            </a:r>
            <a:br>
              <a:rPr lang="en-US" sz="2200" dirty="0"/>
            </a:br>
            <a:r>
              <a:rPr lang="en-US" sz="2200" dirty="0"/>
              <a:t>	- distributed compensation coils at beam line </a:t>
            </a:r>
            <a:r>
              <a:rPr lang="en-US" sz="2200" i="1" dirty="0">
                <a:solidFill>
                  <a:srgbClr val="00B050"/>
                </a:solidFill>
              </a:rPr>
              <a:t>see next slides</a:t>
            </a:r>
            <a:endParaRPr lang="en-US" sz="2200" dirty="0"/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Classic correction with lumped magnetic elements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D4921C45-9B17-3693-58B1-63A69A527ADA}"/>
                  </a:ext>
                </a:extLst>
              </p14:cNvPr>
              <p14:cNvContentPartPr/>
              <p14:nvPr/>
            </p14:nvContentPartPr>
            <p14:xfrm>
              <a:off x="2253480" y="1403818"/>
              <a:ext cx="360" cy="36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D4921C45-9B17-3693-58B1-63A69A527AD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44480" y="1394818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A7B5649-C73C-8505-866F-AA2DD52ECE54}"/>
              </a:ext>
            </a:extLst>
          </p:cNvPr>
          <p:cNvSpPr txBox="1"/>
          <p:nvPr/>
        </p:nvSpPr>
        <p:spPr>
          <a:xfrm>
            <a:off x="5202315" y="6073103"/>
            <a:ext cx="29574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/>
              <a:t>MNPA25-04 SPS corrector </a:t>
            </a:r>
            <a:r>
              <a:rPr lang="en-US" sz="1800" dirty="0"/>
              <a:t>200 </a:t>
            </a:r>
            <a:r>
              <a:rPr lang="en-US" sz="1800" dirty="0" err="1"/>
              <a:t>mTm</a:t>
            </a:r>
            <a:r>
              <a:rPr lang="en-US" sz="1800" dirty="0"/>
              <a:t> @ 600 A</a:t>
            </a:r>
            <a:endParaRPr lang="en-US" dirty="0"/>
          </a:p>
        </p:txBody>
      </p:sp>
      <p:pic>
        <p:nvPicPr>
          <p:cNvPr id="13" name="Picture 12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EE073C72-365F-B537-5488-1CD221AF5E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745" y="4760442"/>
            <a:ext cx="2611989" cy="1958992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2AAB3E0-148A-E088-D1B4-68E9169B4ACC}"/>
              </a:ext>
            </a:extLst>
          </p:cNvPr>
          <p:cNvCxnSpPr/>
          <p:nvPr/>
        </p:nvCxnSpPr>
        <p:spPr>
          <a:xfrm>
            <a:off x="6509551" y="4667435"/>
            <a:ext cx="1744463" cy="9587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3221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31A6BFC-3482-E52F-716D-79F9A1DB354B}"/>
              </a:ext>
            </a:extLst>
          </p:cNvPr>
          <p:cNvSpPr txBox="1"/>
          <p:nvPr/>
        </p:nvSpPr>
        <p:spPr>
          <a:xfrm>
            <a:off x="6300955" y="2371360"/>
            <a:ext cx="346742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Supermendur</a:t>
            </a:r>
            <a:r>
              <a:rPr lang="en-US" dirty="0"/>
              <a:t> Co50Fe48Ni1 </a:t>
            </a:r>
            <a:r>
              <a:rPr lang="en-US" b="1" dirty="0">
                <a:sym typeface="Symbol" panose="05050102010706020507" pitchFamily="18" charset="2"/>
              </a:rPr>
              <a:t></a:t>
            </a:r>
            <a:r>
              <a:rPr lang="en-US" b="1" baseline="-25000" dirty="0">
                <a:sym typeface="Symbol" panose="05050102010706020507" pitchFamily="18" charset="2"/>
              </a:rPr>
              <a:t>r </a:t>
            </a:r>
            <a:r>
              <a:rPr lang="en-US" b="1" dirty="0">
                <a:sym typeface="Symbol" panose="05050102010706020507" pitchFamily="18" charset="2"/>
              </a:rPr>
              <a:t></a:t>
            </a:r>
            <a:r>
              <a:rPr lang="en-US" b="1" dirty="0"/>
              <a:t> 71</a:t>
            </a:r>
          </a:p>
          <a:p>
            <a:r>
              <a:rPr lang="en-US" dirty="0"/>
              <a:t>(tape 180 USD/kg on Alibaba)</a:t>
            </a:r>
          </a:p>
          <a:p>
            <a:endParaRPr lang="en-US" dirty="0"/>
          </a:p>
          <a:p>
            <a:r>
              <a:rPr lang="en-US" dirty="0"/>
              <a:t>ARMCO pure iron </a:t>
            </a:r>
            <a:r>
              <a:rPr lang="en-US" b="1" dirty="0">
                <a:sym typeface="Symbol" panose="05050102010706020507" pitchFamily="18" charset="2"/>
              </a:rPr>
              <a:t></a:t>
            </a:r>
            <a:r>
              <a:rPr lang="en-US" b="1" baseline="-25000" dirty="0">
                <a:sym typeface="Symbol" panose="05050102010706020507" pitchFamily="18" charset="2"/>
              </a:rPr>
              <a:t>r </a:t>
            </a:r>
            <a:r>
              <a:rPr lang="en-US" b="1" dirty="0">
                <a:sym typeface="Symbol" panose="05050102010706020507" pitchFamily="18" charset="2"/>
              </a:rPr>
              <a:t></a:t>
            </a:r>
            <a:r>
              <a:rPr lang="en-US" b="1" dirty="0"/>
              <a:t> 57</a:t>
            </a:r>
          </a:p>
          <a:p>
            <a:r>
              <a:rPr lang="en-US" dirty="0"/>
              <a:t>(sheet 4 CHF/kg in CERN stores)</a:t>
            </a: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0D9CC9-98FD-1147-9033-A3C20BC6C703}"/>
              </a:ext>
            </a:extLst>
          </p:cNvPr>
          <p:cNvSpPr txBox="1"/>
          <p:nvPr/>
        </p:nvSpPr>
        <p:spPr>
          <a:xfrm>
            <a:off x="1887579" y="180249"/>
            <a:ext cx="80069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Choice of ferromagnetic shielding material for </a:t>
            </a:r>
            <a:r>
              <a:rPr lang="en-US" sz="2200" b="1" i="1" dirty="0"/>
              <a:t>B</a:t>
            </a:r>
            <a:r>
              <a:rPr lang="en-US" sz="2200" b="1" dirty="0"/>
              <a:t>=35 </a:t>
            </a:r>
            <a:r>
              <a:rPr lang="en-US" sz="2200" b="1" dirty="0" err="1"/>
              <a:t>mT</a:t>
            </a:r>
            <a:r>
              <a:rPr lang="en-US" sz="2200" b="1" dirty="0"/>
              <a:t>, </a:t>
            </a:r>
            <a:r>
              <a:rPr lang="en-US" sz="2200" b="1" i="1" dirty="0"/>
              <a:t>H</a:t>
            </a:r>
            <a:r>
              <a:rPr lang="en-US" sz="2200" b="1" dirty="0"/>
              <a:t>=28 kA/m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3D80876-B85D-1994-F8C2-15E8B38411BA}"/>
              </a:ext>
            </a:extLst>
          </p:cNvPr>
          <p:cNvGrpSpPr/>
          <p:nvPr/>
        </p:nvGrpSpPr>
        <p:grpSpPr>
          <a:xfrm>
            <a:off x="166168" y="1126148"/>
            <a:ext cx="6791742" cy="5044238"/>
            <a:chOff x="371120" y="1197093"/>
            <a:chExt cx="6791742" cy="504423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00DB098-36B9-DA10-CD97-A548732975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1120" y="1529255"/>
              <a:ext cx="6278880" cy="4709160"/>
            </a:xfrm>
            <a:prstGeom prst="rect">
              <a:avLst/>
            </a:prstGeom>
          </p:spPr>
        </p:pic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7A2194E8-C6F6-6F57-7F83-7D87483FBF1A}"/>
                </a:ext>
              </a:extLst>
            </p:cNvPr>
            <p:cNvCxnSpPr/>
            <p:nvPr/>
          </p:nvCxnSpPr>
          <p:spPr>
            <a:xfrm>
              <a:off x="5628289" y="3019096"/>
              <a:ext cx="0" cy="294815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EC2A0C1-50D1-BB14-76D9-58E26CB5A15C}"/>
                </a:ext>
              </a:extLst>
            </p:cNvPr>
            <p:cNvSpPr txBox="1"/>
            <p:nvPr/>
          </p:nvSpPr>
          <p:spPr>
            <a:xfrm>
              <a:off x="5268254" y="5964332"/>
              <a:ext cx="7344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28 kA/m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9FB6214-EEF1-64E7-D1CA-9C6E1E786457}"/>
                </a:ext>
              </a:extLst>
            </p:cNvPr>
            <p:cNvSpPr/>
            <p:nvPr/>
          </p:nvSpPr>
          <p:spPr>
            <a:xfrm>
              <a:off x="5588876" y="1844566"/>
              <a:ext cx="507123" cy="3870434"/>
            </a:xfrm>
            <a:prstGeom prst="rect">
              <a:avLst/>
            </a:prstGeom>
            <a:solidFill>
              <a:srgbClr val="FF0000">
                <a:alpha val="3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E07580B-3221-FE48-760A-50BA5BF0B5C0}"/>
                </a:ext>
              </a:extLst>
            </p:cNvPr>
            <p:cNvSpPr txBox="1"/>
            <p:nvPr/>
          </p:nvSpPr>
          <p:spPr>
            <a:xfrm>
              <a:off x="5029136" y="1197093"/>
              <a:ext cx="21337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Extrapolated values</a:t>
              </a:r>
              <a:br>
                <a:rPr lang="en-US" sz="1200" dirty="0"/>
              </a:br>
              <a:r>
                <a:rPr lang="en-US" sz="1200" dirty="0"/>
                <a:t>(current RT test limit 24 kA/m)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9974BBC-649D-BCD7-0391-E6EA6FD9CDAE}"/>
                </a:ext>
              </a:extLst>
            </p:cNvPr>
            <p:cNvCxnSpPr>
              <a:cxnSpLocks/>
            </p:cNvCxnSpPr>
            <p:nvPr/>
          </p:nvCxnSpPr>
          <p:spPr>
            <a:xfrm>
              <a:off x="5486400" y="1658758"/>
              <a:ext cx="290932" cy="39075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0BCA56D-A70C-DDF1-221A-64A7909BE9F3}"/>
              </a:ext>
            </a:extLst>
          </p:cNvPr>
          <p:cNvCxnSpPr/>
          <p:nvPr/>
        </p:nvCxnSpPr>
        <p:spPr>
          <a:xfrm flipH="1">
            <a:off x="5139559" y="2640724"/>
            <a:ext cx="1161396" cy="8434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A5AD6C0-F4D5-777B-5F26-8FCF609FA22C}"/>
              </a:ext>
            </a:extLst>
          </p:cNvPr>
          <p:cNvCxnSpPr>
            <a:cxnSpLocks/>
          </p:cNvCxnSpPr>
          <p:nvPr/>
        </p:nvCxnSpPr>
        <p:spPr>
          <a:xfrm flipH="1">
            <a:off x="5549467" y="3484179"/>
            <a:ext cx="751488" cy="1842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2FCC701C-B6D8-2DEB-1F47-225A5C2768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496" y="812225"/>
            <a:ext cx="1754327" cy="1754327"/>
          </a:xfrm>
          <a:prstGeom prst="rect">
            <a:avLst/>
          </a:prstGeom>
        </p:spPr>
      </p:pic>
      <p:pic>
        <p:nvPicPr>
          <p:cNvPr id="7" name="Picture 6" descr="A picture containing text, keyboard&#10;&#10;Description automatically generated">
            <a:extLst>
              <a:ext uri="{FF2B5EF4-FFF2-40B4-BE49-F238E27FC236}">
                <a16:creationId xmlns:a16="http://schemas.microsoft.com/office/drawing/2014/main" id="{6F9C07F5-F05F-16BB-D13D-3FF3AC8AFA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1712" y="3299776"/>
            <a:ext cx="2454120" cy="350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460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CFFC3E56-2F93-33F2-FF84-480BC51566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163" y="2119493"/>
            <a:ext cx="9146084" cy="45222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10A963-5828-D418-71B1-EBB460262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6454" y="3412423"/>
            <a:ext cx="2457793" cy="10288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818C2B5-601A-E7F5-8F2F-8D35CB0E11FD}"/>
                  </a:ext>
                </a:extLst>
              </p:cNvPr>
              <p:cNvSpPr txBox="1"/>
              <p:nvPr/>
            </p:nvSpPr>
            <p:spPr>
              <a:xfrm>
                <a:off x="9174861" y="2630226"/>
                <a:ext cx="1589731" cy="5654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𝑒𝑥𝑡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𝑖𝑛𝑡</m:t>
                              </m:r>
                            </m:sub>
                          </m:sSub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1+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818C2B5-601A-E7F5-8F2F-8D35CB0E11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4861" y="2630226"/>
                <a:ext cx="1589731" cy="56541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7340A61E-361D-A293-F25E-A6F97EC300D7}"/>
              </a:ext>
            </a:extLst>
          </p:cNvPr>
          <p:cNvSpPr txBox="1"/>
          <p:nvPr/>
        </p:nvSpPr>
        <p:spPr>
          <a:xfrm>
            <a:off x="429180" y="938873"/>
            <a:ext cx="77221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 mm of </a:t>
            </a:r>
            <a:r>
              <a:rPr lang="en-US" dirty="0" err="1"/>
              <a:t>Permendur</a:t>
            </a:r>
            <a:r>
              <a:rPr lang="en-US" dirty="0"/>
              <a:t> </a:t>
            </a:r>
            <a:r>
              <a:rPr lang="en-US" dirty="0">
                <a:latin typeface="HardingText-Regular" panose="02000503000000000000" pitchFamily="2" charset="0"/>
                <a:ea typeface="HardingText-Regular" panose="02000503000000000000" pitchFamily="2" charset="0"/>
              </a:rPr>
              <a:t>→ </a:t>
            </a:r>
            <a:r>
              <a:rPr lang="en-US" dirty="0"/>
              <a:t>attenuation factor </a:t>
            </a:r>
            <a:r>
              <a:rPr lang="en-US" dirty="0">
                <a:latin typeface="HardingText-Regular" panose="02000503000000000000" pitchFamily="2" charset="0"/>
                <a:ea typeface="HardingText-Regular" panose="02000503000000000000" pitchFamily="2" charset="0"/>
              </a:rPr>
              <a:t>≈ </a:t>
            </a:r>
            <a:r>
              <a:rPr lang="en-US" dirty="0"/>
              <a:t>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Multi-layer shields (external shells with higher </a:t>
            </a:r>
            <a:r>
              <a:rPr lang="en-US" dirty="0" err="1"/>
              <a:t>permability</a:t>
            </a:r>
            <a:r>
              <a:rPr lang="en-US" dirty="0"/>
              <a:t>) commonly used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E1AFFC-B314-A727-9ABF-48D167D5CB6E}"/>
              </a:ext>
            </a:extLst>
          </p:cNvPr>
          <p:cNvSpPr txBox="1"/>
          <p:nvPr/>
        </p:nvSpPr>
        <p:spPr>
          <a:xfrm>
            <a:off x="4929205" y="296257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>
                <a:latin typeface="Inherited"/>
              </a:rPr>
              <a:t> 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E158D0-9F8D-A8FE-EED5-5474C1E48363}"/>
              </a:ext>
            </a:extLst>
          </p:cNvPr>
          <p:cNvSpPr txBox="1"/>
          <p:nvPr/>
        </p:nvSpPr>
        <p:spPr>
          <a:xfrm>
            <a:off x="1380886" y="120393"/>
            <a:ext cx="94112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Thin, single-layer cylindrical ferromagnetic shield – transverse field attenuation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E4E717E-03BA-437F-8EB2-185AAE76F0CF}"/>
              </a:ext>
            </a:extLst>
          </p:cNvPr>
          <p:cNvGrpSpPr/>
          <p:nvPr/>
        </p:nvGrpSpPr>
        <p:grpSpPr>
          <a:xfrm>
            <a:off x="9280848" y="4174995"/>
            <a:ext cx="1483744" cy="1465093"/>
            <a:chOff x="8695426" y="4047186"/>
            <a:chExt cx="1483744" cy="1465093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696232C-718D-B5B0-2D1F-FC5FDD82AEBD}"/>
                </a:ext>
              </a:extLst>
            </p:cNvPr>
            <p:cNvCxnSpPr>
              <a:cxnSpLocks/>
            </p:cNvCxnSpPr>
            <p:nvPr/>
          </p:nvCxnSpPr>
          <p:spPr>
            <a:xfrm>
              <a:off x="8695426" y="4729217"/>
              <a:ext cx="1483744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A1E954-1496-9A70-4B81-F531FD3BE796}"/>
                </a:ext>
              </a:extLst>
            </p:cNvPr>
            <p:cNvSpPr/>
            <p:nvPr/>
          </p:nvSpPr>
          <p:spPr>
            <a:xfrm>
              <a:off x="9048750" y="4371271"/>
              <a:ext cx="798107" cy="76762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Circle: Hollow 19">
              <a:extLst>
                <a:ext uri="{FF2B5EF4-FFF2-40B4-BE49-F238E27FC236}">
                  <a16:creationId xmlns:a16="http://schemas.microsoft.com/office/drawing/2014/main" id="{ADBEC4B0-585B-8A06-D41B-2EBFAD46769F}"/>
                </a:ext>
              </a:extLst>
            </p:cNvPr>
            <p:cNvSpPr/>
            <p:nvPr/>
          </p:nvSpPr>
          <p:spPr>
            <a:xfrm>
              <a:off x="8937306" y="4271977"/>
              <a:ext cx="1018620" cy="965222"/>
            </a:xfrm>
            <a:prstGeom prst="donut">
              <a:avLst>
                <a:gd name="adj" fmla="val 11737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7E1A98A8-F1CE-9F9F-240A-FCCF0F3D2036}"/>
                </a:ext>
              </a:extLst>
            </p:cNvPr>
            <p:cNvCxnSpPr>
              <a:cxnSpLocks/>
            </p:cNvCxnSpPr>
            <p:nvPr/>
          </p:nvCxnSpPr>
          <p:spPr>
            <a:xfrm>
              <a:off x="9443050" y="4047186"/>
              <a:ext cx="0" cy="1465093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1CB85D-AB95-FC4B-DFC3-B1E3A7C8AE03}"/>
                </a:ext>
              </a:extLst>
            </p:cNvPr>
            <p:cNvSpPr txBox="1"/>
            <p:nvPr/>
          </p:nvSpPr>
          <p:spPr>
            <a:xfrm>
              <a:off x="9897269" y="4059621"/>
              <a:ext cx="2359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t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C391029-6CC5-D066-EF63-C5F0504DD9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94748" y="4271977"/>
              <a:ext cx="150029" cy="140873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13F7B40-4EEA-0842-9C1A-BD7013C3DF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69416" y="4489163"/>
              <a:ext cx="545252" cy="506700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A896B45-9C60-F4F4-8246-0766E2BA3BA5}"/>
                </a:ext>
              </a:extLst>
            </p:cNvPr>
            <p:cNvSpPr txBox="1"/>
            <p:nvPr/>
          </p:nvSpPr>
          <p:spPr>
            <a:xfrm>
              <a:off x="9426530" y="4651883"/>
              <a:ext cx="2856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2763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27E8F1F5-328B-A815-58CF-85FB3E3E5EAF}"/>
              </a:ext>
            </a:extLst>
          </p:cNvPr>
          <p:cNvGrpSpPr/>
          <p:nvPr/>
        </p:nvGrpSpPr>
        <p:grpSpPr>
          <a:xfrm>
            <a:off x="8107454" y="2765754"/>
            <a:ext cx="4044229" cy="4032740"/>
            <a:chOff x="4353169" y="2524368"/>
            <a:chExt cx="4044229" cy="403274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556FFD8-9D2D-61BA-FAE7-8081FE603F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39845"/>
            <a:stretch/>
          </p:blipFill>
          <p:spPr>
            <a:xfrm>
              <a:off x="4353169" y="2524368"/>
              <a:ext cx="4044229" cy="4032740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EF95ED6-74FC-EC2E-B097-DCFCA22A5A6F}"/>
                </a:ext>
              </a:extLst>
            </p:cNvPr>
            <p:cNvCxnSpPr>
              <a:cxnSpLocks/>
            </p:cNvCxnSpPr>
            <p:nvPr/>
          </p:nvCxnSpPr>
          <p:spPr>
            <a:xfrm>
              <a:off x="4544041" y="4493848"/>
              <a:ext cx="366248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04F7CFE7-76D1-422D-7F0A-7B97908138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75283" y="2766648"/>
              <a:ext cx="0" cy="362633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0A2DC55-784B-F5AB-2240-C88C6CB43E8F}"/>
                </a:ext>
              </a:extLst>
            </p:cNvPr>
            <p:cNvCxnSpPr/>
            <p:nvPr/>
          </p:nvCxnSpPr>
          <p:spPr>
            <a:xfrm flipV="1">
              <a:off x="7471508" y="3743569"/>
              <a:ext cx="0" cy="75027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33628AD-12CB-C691-BCE7-AAEA7DD357C6}"/>
                </a:ext>
              </a:extLst>
            </p:cNvPr>
            <p:cNvSpPr txBox="1"/>
            <p:nvPr/>
          </p:nvSpPr>
          <p:spPr>
            <a:xfrm>
              <a:off x="7492465" y="4488040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/>
                <a:t>A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842B9DA-BBB7-6DEF-314D-09FA826835A1}"/>
                </a:ext>
              </a:extLst>
            </p:cNvPr>
            <p:cNvSpPr txBox="1"/>
            <p:nvPr/>
          </p:nvSpPr>
          <p:spPr>
            <a:xfrm>
              <a:off x="7471508" y="3564711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/>
                <a:t>B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31A6A9B-8813-82A7-D5F7-914FD4D96AE6}"/>
                </a:ext>
              </a:extLst>
            </p:cNvPr>
            <p:cNvSpPr txBox="1"/>
            <p:nvPr/>
          </p:nvSpPr>
          <p:spPr>
            <a:xfrm>
              <a:off x="8025283" y="4488040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/>
                <a:t>x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8A0E699-BA9B-F4B4-7DA0-4281FB1EF0F4}"/>
                </a:ext>
              </a:extLst>
            </p:cNvPr>
            <p:cNvSpPr txBox="1"/>
            <p:nvPr/>
          </p:nvSpPr>
          <p:spPr>
            <a:xfrm>
              <a:off x="6067182" y="2622172"/>
              <a:ext cx="276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z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58D95F7-0AE0-5DC1-4F14-6F5AFDF65658}"/>
              </a:ext>
            </a:extLst>
          </p:cNvPr>
          <p:cNvGrpSpPr/>
          <p:nvPr/>
        </p:nvGrpSpPr>
        <p:grpSpPr>
          <a:xfrm>
            <a:off x="53255" y="1657422"/>
            <a:ext cx="12031731" cy="5101994"/>
            <a:chOff x="175946" y="1455114"/>
            <a:chExt cx="12031731" cy="510199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EF8E866-7FBA-59B4-83E1-A7A6423261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40075"/>
            <a:stretch/>
          </p:blipFill>
          <p:spPr>
            <a:xfrm>
              <a:off x="175946" y="2524368"/>
              <a:ext cx="4028732" cy="403274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27A7E05-08C2-B7A6-DDD1-9AC8A11D65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1954" b="52229"/>
            <a:stretch/>
          </p:blipFill>
          <p:spPr>
            <a:xfrm>
              <a:off x="261916" y="2594708"/>
              <a:ext cx="930244" cy="1477108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0D6D331-46F0-E795-DD91-6C6F536CA4CD}"/>
                </a:ext>
              </a:extLst>
            </p:cNvPr>
            <p:cNvCxnSpPr>
              <a:cxnSpLocks/>
            </p:cNvCxnSpPr>
            <p:nvPr/>
          </p:nvCxnSpPr>
          <p:spPr>
            <a:xfrm>
              <a:off x="476295" y="4493848"/>
              <a:ext cx="366248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4ADAC5C-47F4-99E3-D86F-82C3BACF4C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0312" y="2766648"/>
              <a:ext cx="0" cy="362633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9E7FD5D-417F-351A-63A5-62A28EAC696E}"/>
                </a:ext>
              </a:extLst>
            </p:cNvPr>
            <p:cNvCxnSpPr/>
            <p:nvPr/>
          </p:nvCxnSpPr>
          <p:spPr>
            <a:xfrm flipV="1">
              <a:off x="3307494" y="3743569"/>
              <a:ext cx="0" cy="75027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254B51D-9FFF-404E-5AD0-C64E07CAB765}"/>
                </a:ext>
              </a:extLst>
            </p:cNvPr>
            <p:cNvSpPr txBox="1"/>
            <p:nvPr/>
          </p:nvSpPr>
          <p:spPr>
            <a:xfrm>
              <a:off x="3328451" y="4488040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A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CAF7F54-827E-B0C7-891D-5076BD5F054F}"/>
                </a:ext>
              </a:extLst>
            </p:cNvPr>
            <p:cNvSpPr txBox="1"/>
            <p:nvPr/>
          </p:nvSpPr>
          <p:spPr>
            <a:xfrm>
              <a:off x="3307494" y="3564711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/>
                <a:t>B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5492231-1401-1810-31D6-94701C56C62D}"/>
                </a:ext>
              </a:extLst>
            </p:cNvPr>
            <p:cNvSpPr txBox="1"/>
            <p:nvPr/>
          </p:nvSpPr>
          <p:spPr>
            <a:xfrm>
              <a:off x="3967085" y="4499657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/>
                <a:t>x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FEF2964-CEEA-1391-3899-4211279F146A}"/>
                </a:ext>
              </a:extLst>
            </p:cNvPr>
            <p:cNvSpPr txBox="1"/>
            <p:nvPr/>
          </p:nvSpPr>
          <p:spPr>
            <a:xfrm>
              <a:off x="1900768" y="2622172"/>
              <a:ext cx="276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z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1DF82A4-4852-F1B7-76F8-FB3753628C1F}"/>
                </a:ext>
              </a:extLst>
            </p:cNvPr>
            <p:cNvSpPr txBox="1"/>
            <p:nvPr/>
          </p:nvSpPr>
          <p:spPr>
            <a:xfrm>
              <a:off x="5949812" y="5234105"/>
              <a:ext cx="19775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0.5 m ARMCO steel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0825036-3B06-B924-FC5E-750F18F8CCBF}"/>
                </a:ext>
              </a:extLst>
            </p:cNvPr>
            <p:cNvSpPr txBox="1"/>
            <p:nvPr/>
          </p:nvSpPr>
          <p:spPr>
            <a:xfrm>
              <a:off x="8560717" y="1455114"/>
              <a:ext cx="36469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Some field distortion to be expected </a:t>
              </a:r>
              <a:br>
                <a:rPr lang="en-US" dirty="0"/>
              </a:br>
              <a:r>
                <a:rPr lang="en-US" dirty="0"/>
                <a:t>end regions (even with iron yoke)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2B5814E-C061-08A1-0659-AD48CC1D0B0C}"/>
              </a:ext>
            </a:extLst>
          </p:cNvPr>
          <p:cNvSpPr txBox="1"/>
          <p:nvPr/>
        </p:nvSpPr>
        <p:spPr>
          <a:xfrm>
            <a:off x="400308" y="775719"/>
            <a:ext cx="77551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Example 2D calculation: yokeless solenoid B</a:t>
            </a:r>
            <a:r>
              <a:rPr lang="en-US" sz="2200" baseline="-25000" dirty="0"/>
              <a:t>0</a:t>
            </a:r>
            <a:r>
              <a:rPr lang="en-US" sz="2200" dirty="0"/>
              <a:t>=1.16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Unshielded fringe field 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along booster beam line (A-B) </a:t>
            </a:r>
            <a:r>
              <a:rPr lang="en-US" sz="2200" dirty="0"/>
              <a:t>26</a:t>
            </a:r>
            <a:r>
              <a:rPr lang="en-US" sz="2200" dirty="0">
                <a:sym typeface="Symbol" panose="05050102010706020507" pitchFamily="18" charset="2"/>
              </a:rPr>
              <a:t>37 </a:t>
            </a:r>
            <a:r>
              <a:rPr lang="en-US" sz="2200" dirty="0" err="1">
                <a:sym typeface="Symbol" panose="05050102010706020507" pitchFamily="18" charset="2"/>
              </a:rPr>
              <a:t>mT</a:t>
            </a:r>
            <a:endParaRPr lang="en-US" sz="2200" dirty="0"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0.5 m thick solid ARMCO shield, 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sz="22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Shielded field 13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20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mT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, m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ean attenuation factor ≈ 2.8</a:t>
            </a:r>
            <a:endParaRPr lang="en-US" sz="2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4828E5E-7205-EEC7-A774-1E5C7728E349}"/>
              </a:ext>
            </a:extLst>
          </p:cNvPr>
          <p:cNvSpPr txBox="1"/>
          <p:nvPr/>
        </p:nvSpPr>
        <p:spPr>
          <a:xfrm>
            <a:off x="2323392" y="118539"/>
            <a:ext cx="78061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/>
              <a:t>Massive iron shield between CDS solenoid and booster beam line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2F72407-1C0D-A691-53DD-CCD1B80E2F20}"/>
              </a:ext>
            </a:extLst>
          </p:cNvPr>
          <p:cNvGrpSpPr/>
          <p:nvPr/>
        </p:nvGrpSpPr>
        <p:grpSpPr>
          <a:xfrm>
            <a:off x="4142271" y="2749232"/>
            <a:ext cx="4013173" cy="2363146"/>
            <a:chOff x="4142271" y="2749232"/>
            <a:chExt cx="4013173" cy="236314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1076C19-9E0B-2DEF-9072-529AECDC42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42271" y="2749232"/>
              <a:ext cx="4013173" cy="2263407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DEAA896-2C9D-86F0-AF3F-690149691B08}"/>
                </a:ext>
              </a:extLst>
            </p:cNvPr>
            <p:cNvSpPr txBox="1"/>
            <p:nvPr/>
          </p:nvSpPr>
          <p:spPr>
            <a:xfrm>
              <a:off x="4370018" y="4729426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A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EA0826A-8475-2F2B-C5E4-D362309053EE}"/>
                </a:ext>
              </a:extLst>
            </p:cNvPr>
            <p:cNvSpPr txBox="1"/>
            <p:nvPr/>
          </p:nvSpPr>
          <p:spPr>
            <a:xfrm>
              <a:off x="7072821" y="4743046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B</a:t>
              </a:r>
            </a:p>
          </p:txBody>
        </p:sp>
      </p:grp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A34842F-1C67-F24F-40F5-FA70F4C37664}"/>
              </a:ext>
            </a:extLst>
          </p:cNvPr>
          <p:cNvCxnSpPr>
            <a:cxnSpLocks/>
          </p:cNvCxnSpPr>
          <p:nvPr/>
        </p:nvCxnSpPr>
        <p:spPr>
          <a:xfrm>
            <a:off x="7774940" y="5544820"/>
            <a:ext cx="31369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63A2A33-E880-556D-C946-5ADAB21494A1}"/>
              </a:ext>
            </a:extLst>
          </p:cNvPr>
          <p:cNvCxnSpPr>
            <a:cxnSpLocks/>
          </p:cNvCxnSpPr>
          <p:nvPr/>
        </p:nvCxnSpPr>
        <p:spPr>
          <a:xfrm flipH="1">
            <a:off x="11002273" y="5539740"/>
            <a:ext cx="4470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9E2A915-C2D7-5B54-6F2F-DEACDB8A224B}"/>
              </a:ext>
            </a:extLst>
          </p:cNvPr>
          <p:cNvCxnSpPr/>
          <p:nvPr/>
        </p:nvCxnSpPr>
        <p:spPr>
          <a:xfrm flipH="1">
            <a:off x="10490200" y="2303753"/>
            <a:ext cx="264160" cy="16421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753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7D0B55-DD50-2619-B00B-6EBB8A468F9C}"/>
              </a:ext>
            </a:extLst>
          </p:cNvPr>
          <p:cNvSpPr txBox="1"/>
          <p:nvPr/>
        </p:nvSpPr>
        <p:spPr>
          <a:xfrm>
            <a:off x="4183820" y="161280"/>
            <a:ext cx="45400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Active shielding – compensation coils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D0E90B-47B6-A4E2-90CC-B65BDBD63EA5}"/>
              </a:ext>
            </a:extLst>
          </p:cNvPr>
          <p:cNvSpPr txBox="1"/>
          <p:nvPr/>
        </p:nvSpPr>
        <p:spPr>
          <a:xfrm>
            <a:off x="202924" y="1160365"/>
            <a:ext cx="6777240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Longitudinal component </a:t>
            </a:r>
            <a:r>
              <a:rPr lang="en-US" sz="2200" b="1" dirty="0" err="1"/>
              <a:t>B</a:t>
            </a:r>
            <a:r>
              <a:rPr lang="en-US" sz="2200" b="1" baseline="-25000" dirty="0" err="1"/>
              <a:t>z</a:t>
            </a:r>
            <a:r>
              <a:rPr lang="en-US" sz="2200" b="1" dirty="0"/>
              <a:t> = 20 </a:t>
            </a:r>
            <a:r>
              <a:rPr lang="en-US" sz="2200" b="1" dirty="0" err="1"/>
              <a:t>mT</a:t>
            </a:r>
            <a:br>
              <a:rPr lang="en-US" sz="2200" dirty="0"/>
            </a:br>
            <a:br>
              <a:rPr lang="en-US" sz="2200" dirty="0"/>
            </a:br>
            <a:r>
              <a:rPr lang="en-US" sz="2200" dirty="0"/>
              <a:t>Solenoidal winding      </a:t>
            </a:r>
            <a:r>
              <a:rPr lang="en-US" sz="2200" dirty="0">
                <a:latin typeface="HardingText-Regular" panose="02000503000000000000" pitchFamily="2" charset="0"/>
                <a:ea typeface="HardingText-Regular" panose="02000503000000000000" pitchFamily="2" charset="0"/>
              </a:rPr>
              <a:t>→</a:t>
            </a:r>
            <a:br>
              <a:rPr lang="en-US" sz="2200" dirty="0"/>
            </a:b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(e.g. </a:t>
            </a:r>
            <a:r>
              <a:rPr lang="en-US" sz="2200" dirty="0">
                <a:sym typeface="Symbol" panose="05050102010706020507" pitchFamily="18" charset="2"/>
              </a:rPr>
              <a:t></a:t>
            </a:r>
            <a:r>
              <a:rPr lang="en-US" sz="2200" dirty="0"/>
              <a:t>8 mm</a:t>
            </a:r>
            <a:r>
              <a:rPr lang="en-US" sz="2200" baseline="30000" dirty="0"/>
              <a:t>2 </a:t>
            </a:r>
            <a:r>
              <a:rPr lang="en-US" sz="2200" dirty="0"/>
              <a:t>of air-cooled Cu/longitudinal mm)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Transverse component </a:t>
            </a:r>
            <a:r>
              <a:rPr lang="en-US" sz="2200" b="1" dirty="0"/>
              <a:t>B</a:t>
            </a:r>
            <a:r>
              <a:rPr lang="en-US" sz="2200" b="1" baseline="-25000" dirty="0"/>
              <a:t>r</a:t>
            </a:r>
            <a:r>
              <a:rPr lang="en-US" sz="2200" b="1" dirty="0"/>
              <a:t>=35 </a:t>
            </a:r>
            <a:r>
              <a:rPr lang="en-US" sz="2200" b="1" dirty="0" err="1"/>
              <a:t>mT</a:t>
            </a:r>
            <a:r>
              <a:rPr lang="en-US" sz="2200" dirty="0"/>
              <a:t>: </a:t>
            </a:r>
          </a:p>
          <a:p>
            <a:r>
              <a:rPr lang="en-US" sz="2200" dirty="0"/>
              <a:t>     If local shielding needed in each half beam pipe </a:t>
            </a:r>
            <a:r>
              <a:rPr lang="en-US" sz="2200" dirty="0">
                <a:latin typeface="HardingText-Regular" panose="02000503000000000000" pitchFamily="2" charset="0"/>
                <a:ea typeface="HardingText-Regular" panose="02000503000000000000" pitchFamily="2" charset="0"/>
              </a:rPr>
              <a:t>→</a:t>
            </a:r>
            <a:r>
              <a:rPr lang="en-US" sz="2200" dirty="0"/>
              <a:t> </a:t>
            </a:r>
          </a:p>
          <a:p>
            <a:r>
              <a:rPr lang="en-US" sz="2200" dirty="0"/>
              <a:t>   (e.g. 440 mm</a:t>
            </a:r>
            <a:r>
              <a:rPr lang="en-US" sz="2200" baseline="30000" dirty="0"/>
              <a:t>2 </a:t>
            </a:r>
            <a:r>
              <a:rPr lang="en-US" sz="2200" dirty="0"/>
              <a:t>of</a:t>
            </a:r>
            <a:r>
              <a:rPr lang="en-US" sz="2200" baseline="-25000" dirty="0"/>
              <a:t> </a:t>
            </a:r>
            <a:r>
              <a:rPr lang="en-US" sz="2200" dirty="0"/>
              <a:t>  water-cooled Cu on either side)</a:t>
            </a:r>
            <a:br>
              <a:rPr lang="en-US" sz="2200" dirty="0"/>
            </a:br>
            <a:r>
              <a:rPr lang="en-US" sz="2200" dirty="0"/>
              <a:t>   (Possible alternatives: SC windings, permanent magnets)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B1BD357-8F80-A643-B8CB-2789BC4165AC}"/>
                  </a:ext>
                </a:extLst>
              </p:cNvPr>
              <p:cNvSpPr txBox="1"/>
              <p:nvPr/>
            </p:nvSpPr>
            <p:spPr>
              <a:xfrm>
                <a:off x="3566973" y="1746091"/>
                <a:ext cx="2181495" cy="565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16 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</m:t>
                      </m:r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B1BD357-8F80-A643-B8CB-2789BC4165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973" y="1746091"/>
                <a:ext cx="2181495" cy="56560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3ECC6CA-1DF8-4E08-65FD-F0D7796A8CFE}"/>
                  </a:ext>
                </a:extLst>
              </p:cNvPr>
              <p:cNvSpPr txBox="1"/>
              <p:nvPr/>
            </p:nvSpPr>
            <p:spPr>
              <a:xfrm>
                <a:off x="6416315" y="3761877"/>
                <a:ext cx="2087559" cy="5807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Ø </m:t>
                              </m:r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4400 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3ECC6CA-1DF8-4E08-65FD-F0D7796A8C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6315" y="3761877"/>
                <a:ext cx="2087559" cy="58073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B36D6C52-1E85-71E4-415A-1E85FE62644F}"/>
              </a:ext>
            </a:extLst>
          </p:cNvPr>
          <p:cNvGrpSpPr/>
          <p:nvPr/>
        </p:nvGrpSpPr>
        <p:grpSpPr>
          <a:xfrm>
            <a:off x="6683730" y="3988252"/>
            <a:ext cx="4309011" cy="2863825"/>
            <a:chOff x="7013930" y="3060515"/>
            <a:chExt cx="4309011" cy="2863825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9D0A082-69B5-2DB9-6587-04C29161B628}"/>
                </a:ext>
              </a:extLst>
            </p:cNvPr>
            <p:cNvSpPr/>
            <p:nvPr/>
          </p:nvSpPr>
          <p:spPr>
            <a:xfrm>
              <a:off x="7296518" y="5337544"/>
              <a:ext cx="496186" cy="482009"/>
            </a:xfrm>
            <a:prstGeom prst="ellipse">
              <a:avLst/>
            </a:prstGeom>
            <a:noFill/>
            <a:ln>
              <a:solidFill>
                <a:srgbClr val="FFFFCC"/>
              </a:solidFill>
            </a:ln>
            <a:scene3d>
              <a:camera prst="orthographicFront">
                <a:rot lat="1800000" lon="2400000" rev="0"/>
              </a:camera>
              <a:lightRig rig="threePt" dir="t"/>
            </a:scene3d>
            <a:sp3d extrusionH="5334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F6CAA4C-D65C-08E9-2B94-7E5E663A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53668" y="4645478"/>
              <a:ext cx="1569896" cy="933070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735CC47-8A58-BB93-BD44-AB61372605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96199" y="4767943"/>
              <a:ext cx="1390651" cy="81060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0760CC9-41A1-D585-C10E-EAD01ED0C1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48157" y="3584121"/>
              <a:ext cx="1428750" cy="80826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456E73F-8AA6-FB50-8F21-004488DB0C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91649" y="3491402"/>
              <a:ext cx="1390651" cy="810605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14FF030-3627-7F4F-4CF1-3AE8F5EAE479}"/>
                </a:ext>
              </a:extLst>
            </p:cNvPr>
            <p:cNvSpPr txBox="1"/>
            <p:nvPr/>
          </p:nvSpPr>
          <p:spPr>
            <a:xfrm>
              <a:off x="7849854" y="5493453"/>
              <a:ext cx="40107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>
                  <a:solidFill>
                    <a:srgbClr val="FF0000"/>
                  </a:solidFill>
                </a:rPr>
                <a:t>+</a:t>
              </a:r>
              <a:r>
                <a:rPr lang="en-US" sz="2200" b="1" i="1" dirty="0">
                  <a:solidFill>
                    <a:srgbClr val="FF0000"/>
                  </a:solidFill>
                </a:rPr>
                <a:t>I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F202A1D-AEFC-4692-292F-84B7890314B1}"/>
                </a:ext>
              </a:extLst>
            </p:cNvPr>
            <p:cNvSpPr txBox="1"/>
            <p:nvPr/>
          </p:nvSpPr>
          <p:spPr>
            <a:xfrm>
              <a:off x="10261996" y="3060515"/>
              <a:ext cx="40107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>
                  <a:solidFill>
                    <a:srgbClr val="FF0000"/>
                  </a:solidFill>
                </a:rPr>
                <a:t>+</a:t>
              </a:r>
              <a:r>
                <a:rPr lang="en-US" sz="2200" b="1" i="1" dirty="0">
                  <a:solidFill>
                    <a:srgbClr val="FF0000"/>
                  </a:solidFill>
                </a:rPr>
                <a:t>I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6387EA9-F234-97FD-516A-088732AD4809}"/>
                </a:ext>
              </a:extLst>
            </p:cNvPr>
            <p:cNvSpPr txBox="1"/>
            <p:nvPr/>
          </p:nvSpPr>
          <p:spPr>
            <a:xfrm>
              <a:off x="10976371" y="3772809"/>
              <a:ext cx="34657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>
                  <a:solidFill>
                    <a:srgbClr val="FF0000"/>
                  </a:solidFill>
                </a:rPr>
                <a:t>-</a:t>
              </a:r>
              <a:r>
                <a:rPr lang="en-US" sz="2200" b="1" i="1" dirty="0">
                  <a:solidFill>
                    <a:srgbClr val="FF0000"/>
                  </a:solidFill>
                </a:rPr>
                <a:t>I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EF50C94-F045-7347-E211-05A0DF5CC411}"/>
                </a:ext>
              </a:extLst>
            </p:cNvPr>
            <p:cNvSpPr txBox="1"/>
            <p:nvPr/>
          </p:nvSpPr>
          <p:spPr>
            <a:xfrm>
              <a:off x="7013930" y="5155657"/>
              <a:ext cx="34657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>
                  <a:solidFill>
                    <a:srgbClr val="FF0000"/>
                  </a:solidFill>
                </a:rPr>
                <a:t>-</a:t>
              </a:r>
              <a:r>
                <a:rPr lang="en-US" sz="2200" b="1" i="1" dirty="0">
                  <a:solidFill>
                    <a:srgbClr val="FF0000"/>
                  </a:solidFill>
                </a:rPr>
                <a:t>I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A405027-856C-0CD6-209F-03D300A765DB}"/>
              </a:ext>
            </a:extLst>
          </p:cNvPr>
          <p:cNvGrpSpPr/>
          <p:nvPr/>
        </p:nvGrpSpPr>
        <p:grpSpPr>
          <a:xfrm>
            <a:off x="7069358" y="624541"/>
            <a:ext cx="4086318" cy="2435910"/>
            <a:chOff x="6857015" y="832716"/>
            <a:chExt cx="4086318" cy="243591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712345D-C26F-3CFB-C579-A67B85FEE93C}"/>
                </a:ext>
              </a:extLst>
            </p:cNvPr>
            <p:cNvSpPr/>
            <p:nvPr/>
          </p:nvSpPr>
          <p:spPr>
            <a:xfrm>
              <a:off x="7149538" y="2786617"/>
              <a:ext cx="496186" cy="482009"/>
            </a:xfrm>
            <a:prstGeom prst="ellipse">
              <a:avLst/>
            </a:prstGeom>
            <a:noFill/>
            <a:ln>
              <a:solidFill>
                <a:srgbClr val="FFFFCC"/>
              </a:solidFill>
            </a:ln>
            <a:scene3d>
              <a:camera prst="orthographicFront">
                <a:rot lat="1800000" lon="2400000" rev="0"/>
              </a:camera>
              <a:lightRig rig="threePt" dir="t"/>
            </a:scene3d>
            <a:sp3d extrusionH="5334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4EEFDDE-EEB4-8C12-1D1A-0DD3A817D534}"/>
                </a:ext>
              </a:extLst>
            </p:cNvPr>
            <p:cNvSpPr txBox="1"/>
            <p:nvPr/>
          </p:nvSpPr>
          <p:spPr>
            <a:xfrm>
              <a:off x="6857015" y="2541847"/>
              <a:ext cx="40107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>
                  <a:solidFill>
                    <a:srgbClr val="FF0000"/>
                  </a:solidFill>
                </a:rPr>
                <a:t>+</a:t>
              </a:r>
              <a:r>
                <a:rPr lang="en-US" sz="2200" b="1" i="1" dirty="0">
                  <a:solidFill>
                    <a:srgbClr val="FF0000"/>
                  </a:solidFill>
                </a:rPr>
                <a:t>I</a:t>
              </a: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47B2133-AEE9-E2C6-FB78-1A572E9E2A19}"/>
                </a:ext>
              </a:extLst>
            </p:cNvPr>
            <p:cNvSpPr/>
            <p:nvPr/>
          </p:nvSpPr>
          <p:spPr>
            <a:xfrm>
              <a:off x="7462505" y="2682112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4E8E42C-5D5D-ECEC-54E2-B3BA7F361DD1}"/>
                </a:ext>
              </a:extLst>
            </p:cNvPr>
            <p:cNvSpPr/>
            <p:nvPr/>
          </p:nvSpPr>
          <p:spPr>
            <a:xfrm>
              <a:off x="7554115" y="2627718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3CC42F6-27FE-E08E-AB47-64BD17927F70}"/>
                </a:ext>
              </a:extLst>
            </p:cNvPr>
            <p:cNvSpPr/>
            <p:nvPr/>
          </p:nvSpPr>
          <p:spPr>
            <a:xfrm>
              <a:off x="7645725" y="2573324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EA8DFDA-023C-2A56-1629-7A83EA4B376D}"/>
                </a:ext>
              </a:extLst>
            </p:cNvPr>
            <p:cNvSpPr/>
            <p:nvPr/>
          </p:nvSpPr>
          <p:spPr>
            <a:xfrm>
              <a:off x="7737335" y="2518930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40D549-B5C5-953B-D716-7CAF89B173B3}"/>
                </a:ext>
              </a:extLst>
            </p:cNvPr>
            <p:cNvSpPr/>
            <p:nvPr/>
          </p:nvSpPr>
          <p:spPr>
            <a:xfrm>
              <a:off x="7828945" y="2464536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9DA7148-B2B8-4206-F9A0-5F3ECB047DED}"/>
                </a:ext>
              </a:extLst>
            </p:cNvPr>
            <p:cNvSpPr/>
            <p:nvPr/>
          </p:nvSpPr>
          <p:spPr>
            <a:xfrm>
              <a:off x="7920555" y="2410142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2DC140B-2C35-1C63-BD39-F40C383B4BFE}"/>
                </a:ext>
              </a:extLst>
            </p:cNvPr>
            <p:cNvSpPr/>
            <p:nvPr/>
          </p:nvSpPr>
          <p:spPr>
            <a:xfrm>
              <a:off x="8012165" y="2355748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BD2701-EC8E-C7F7-98B3-07A84801886A}"/>
                </a:ext>
              </a:extLst>
            </p:cNvPr>
            <p:cNvSpPr/>
            <p:nvPr/>
          </p:nvSpPr>
          <p:spPr>
            <a:xfrm>
              <a:off x="8103775" y="2301354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71FDC00-0DB1-42C4-09B7-B745AB171993}"/>
                </a:ext>
              </a:extLst>
            </p:cNvPr>
            <p:cNvSpPr/>
            <p:nvPr/>
          </p:nvSpPr>
          <p:spPr>
            <a:xfrm>
              <a:off x="8195385" y="2246960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F15ACE2-29B3-00BB-C7DC-12BB30D7EE6F}"/>
                </a:ext>
              </a:extLst>
            </p:cNvPr>
            <p:cNvSpPr/>
            <p:nvPr/>
          </p:nvSpPr>
          <p:spPr>
            <a:xfrm>
              <a:off x="8286995" y="2192566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D80D007-B5D7-A853-9A4F-73E3A601A205}"/>
                </a:ext>
              </a:extLst>
            </p:cNvPr>
            <p:cNvSpPr/>
            <p:nvPr/>
          </p:nvSpPr>
          <p:spPr>
            <a:xfrm>
              <a:off x="8378605" y="2138172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6ABB6B0-0CE2-8BBE-1FE2-D0AF3A14347D}"/>
                </a:ext>
              </a:extLst>
            </p:cNvPr>
            <p:cNvSpPr/>
            <p:nvPr/>
          </p:nvSpPr>
          <p:spPr>
            <a:xfrm>
              <a:off x="8470215" y="2083778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7A5D672-10FD-EE47-BEE3-90F112ED9D60}"/>
                </a:ext>
              </a:extLst>
            </p:cNvPr>
            <p:cNvSpPr/>
            <p:nvPr/>
          </p:nvSpPr>
          <p:spPr>
            <a:xfrm>
              <a:off x="8561825" y="2029384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415996-5E94-6F6C-A74F-EF6F5D899B42}"/>
                </a:ext>
              </a:extLst>
            </p:cNvPr>
            <p:cNvSpPr/>
            <p:nvPr/>
          </p:nvSpPr>
          <p:spPr>
            <a:xfrm>
              <a:off x="8653435" y="1974990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79CA804-A491-1BC0-C385-92B1D51DD497}"/>
                </a:ext>
              </a:extLst>
            </p:cNvPr>
            <p:cNvSpPr/>
            <p:nvPr/>
          </p:nvSpPr>
          <p:spPr>
            <a:xfrm>
              <a:off x="8745045" y="1920596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A0FF446-1F91-7B43-8A8E-F9034C145E5A}"/>
                </a:ext>
              </a:extLst>
            </p:cNvPr>
            <p:cNvSpPr/>
            <p:nvPr/>
          </p:nvSpPr>
          <p:spPr>
            <a:xfrm>
              <a:off x="8836655" y="1866202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DA06B35-782B-A2E9-C78D-4176CC1A3D35}"/>
                </a:ext>
              </a:extLst>
            </p:cNvPr>
            <p:cNvSpPr/>
            <p:nvPr/>
          </p:nvSpPr>
          <p:spPr>
            <a:xfrm>
              <a:off x="8928265" y="1811808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E6D2C38-4BC1-838B-C639-12CD67E07CA0}"/>
                </a:ext>
              </a:extLst>
            </p:cNvPr>
            <p:cNvSpPr/>
            <p:nvPr/>
          </p:nvSpPr>
          <p:spPr>
            <a:xfrm>
              <a:off x="9019875" y="1757414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C3E5414-49B5-C27D-3BB8-DD34E7BDAA28}"/>
                </a:ext>
              </a:extLst>
            </p:cNvPr>
            <p:cNvSpPr/>
            <p:nvPr/>
          </p:nvSpPr>
          <p:spPr>
            <a:xfrm>
              <a:off x="9111485" y="1703020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A6ECE4D-0043-4986-2AC2-D2A295A604C4}"/>
                </a:ext>
              </a:extLst>
            </p:cNvPr>
            <p:cNvSpPr/>
            <p:nvPr/>
          </p:nvSpPr>
          <p:spPr>
            <a:xfrm>
              <a:off x="9203095" y="1648626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0B5E377-635B-D3FD-3CA0-5135D5E4A228}"/>
                </a:ext>
              </a:extLst>
            </p:cNvPr>
            <p:cNvSpPr/>
            <p:nvPr/>
          </p:nvSpPr>
          <p:spPr>
            <a:xfrm>
              <a:off x="9294705" y="1594232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3C8FC49-FD50-389C-A95A-5778CFE7B03F}"/>
                </a:ext>
              </a:extLst>
            </p:cNvPr>
            <p:cNvSpPr/>
            <p:nvPr/>
          </p:nvSpPr>
          <p:spPr>
            <a:xfrm>
              <a:off x="9386315" y="1539838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7C6E574-423F-F047-F8B7-3738383574CF}"/>
                </a:ext>
              </a:extLst>
            </p:cNvPr>
            <p:cNvSpPr/>
            <p:nvPr/>
          </p:nvSpPr>
          <p:spPr>
            <a:xfrm>
              <a:off x="9477925" y="1485444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AE0B4AA-A603-28B4-94BE-AF7EF70D1E8A}"/>
                </a:ext>
              </a:extLst>
            </p:cNvPr>
            <p:cNvSpPr/>
            <p:nvPr/>
          </p:nvSpPr>
          <p:spPr>
            <a:xfrm>
              <a:off x="9569535" y="1431050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1A2D4CD-C47F-B503-88ED-3C5A97D84C36}"/>
                </a:ext>
              </a:extLst>
            </p:cNvPr>
            <p:cNvSpPr/>
            <p:nvPr/>
          </p:nvSpPr>
          <p:spPr>
            <a:xfrm>
              <a:off x="9661145" y="1376656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2D64B2-3E2A-DBBC-EFBF-D85A0C28FEE6}"/>
                </a:ext>
              </a:extLst>
            </p:cNvPr>
            <p:cNvSpPr/>
            <p:nvPr/>
          </p:nvSpPr>
          <p:spPr>
            <a:xfrm>
              <a:off x="9752755" y="1322262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B599C80-8C4D-4885-F417-D65EE7EF893E}"/>
                </a:ext>
              </a:extLst>
            </p:cNvPr>
            <p:cNvSpPr/>
            <p:nvPr/>
          </p:nvSpPr>
          <p:spPr>
            <a:xfrm>
              <a:off x="9844365" y="1267868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611B40E-7F86-2ABC-16F9-72D15C96A292}"/>
                </a:ext>
              </a:extLst>
            </p:cNvPr>
            <p:cNvSpPr/>
            <p:nvPr/>
          </p:nvSpPr>
          <p:spPr>
            <a:xfrm>
              <a:off x="9935975" y="1213474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A42B7A8-BF3C-212A-F79A-BD10F3446706}"/>
                </a:ext>
              </a:extLst>
            </p:cNvPr>
            <p:cNvSpPr/>
            <p:nvPr/>
          </p:nvSpPr>
          <p:spPr>
            <a:xfrm>
              <a:off x="10027585" y="1159080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B364A69-8601-DADD-5F75-A35998A0D0AB}"/>
                </a:ext>
              </a:extLst>
            </p:cNvPr>
            <p:cNvSpPr/>
            <p:nvPr/>
          </p:nvSpPr>
          <p:spPr>
            <a:xfrm>
              <a:off x="10119195" y="1104686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3B48C4A-6D1E-634D-2741-7921367FC284}"/>
                </a:ext>
              </a:extLst>
            </p:cNvPr>
            <p:cNvSpPr/>
            <p:nvPr/>
          </p:nvSpPr>
          <p:spPr>
            <a:xfrm>
              <a:off x="10210805" y="1050292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5C3F161E-7EE7-35EE-F195-5020AB03A680}"/>
                </a:ext>
              </a:extLst>
            </p:cNvPr>
            <p:cNvSpPr/>
            <p:nvPr/>
          </p:nvSpPr>
          <p:spPr>
            <a:xfrm>
              <a:off x="10302415" y="995898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1D1FE89-BDCD-F35A-F5EE-BF36FDD0DB70}"/>
                </a:ext>
              </a:extLst>
            </p:cNvPr>
            <p:cNvSpPr/>
            <p:nvPr/>
          </p:nvSpPr>
          <p:spPr>
            <a:xfrm>
              <a:off x="10394025" y="941504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C0C38161-A3B3-48EB-75B0-A99706D592A1}"/>
                </a:ext>
              </a:extLst>
            </p:cNvPr>
            <p:cNvSpPr/>
            <p:nvPr/>
          </p:nvSpPr>
          <p:spPr>
            <a:xfrm>
              <a:off x="10485635" y="887110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68C28AA-47A9-E301-34DF-71E40080C790}"/>
                </a:ext>
              </a:extLst>
            </p:cNvPr>
            <p:cNvSpPr/>
            <p:nvPr/>
          </p:nvSpPr>
          <p:spPr>
            <a:xfrm>
              <a:off x="10577245" y="832716"/>
              <a:ext cx="366088" cy="386466"/>
            </a:xfrm>
            <a:custGeom>
              <a:avLst/>
              <a:gdLst>
                <a:gd name="connsiteX0" fmla="*/ 0 w 355282"/>
                <a:gd name="connsiteY0" fmla="*/ 0 h 374332"/>
                <a:gd name="connsiteX1" fmla="*/ 355282 w 355282"/>
                <a:gd name="connsiteY1" fmla="*/ 374332 h 374332"/>
                <a:gd name="connsiteX0" fmla="*/ 0 w 365351"/>
                <a:gd name="connsiteY0" fmla="*/ 0 h 374332"/>
                <a:gd name="connsiteX1" fmla="*/ 355282 w 365351"/>
                <a:gd name="connsiteY1" fmla="*/ 374332 h 374332"/>
                <a:gd name="connsiteX0" fmla="*/ 0 w 369000"/>
                <a:gd name="connsiteY0" fmla="*/ 119 h 374451"/>
                <a:gd name="connsiteX1" fmla="*/ 355282 w 369000"/>
                <a:gd name="connsiteY1" fmla="*/ 374451 h 374451"/>
                <a:gd name="connsiteX0" fmla="*/ 0 w 364418"/>
                <a:gd name="connsiteY0" fmla="*/ 1898 h 376230"/>
                <a:gd name="connsiteX1" fmla="*/ 355282 w 364418"/>
                <a:gd name="connsiteY1" fmla="*/ 376230 h 376230"/>
                <a:gd name="connsiteX0" fmla="*/ 0 w 365126"/>
                <a:gd name="connsiteY0" fmla="*/ 7398 h 381730"/>
                <a:gd name="connsiteX1" fmla="*/ 355282 w 365126"/>
                <a:gd name="connsiteY1" fmla="*/ 381730 h 381730"/>
                <a:gd name="connsiteX0" fmla="*/ 0 w 366088"/>
                <a:gd name="connsiteY0" fmla="*/ 12134 h 386466"/>
                <a:gd name="connsiteX1" fmla="*/ 355282 w 366088"/>
                <a:gd name="connsiteY1" fmla="*/ 386466 h 38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6088" h="386466">
                  <a:moveTo>
                    <a:pt x="0" y="12134"/>
                  </a:moveTo>
                  <a:cubicBezTo>
                    <a:pt x="144145" y="-51684"/>
                    <a:pt x="424498" y="145484"/>
                    <a:pt x="355282" y="38646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1892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7D0B55-DD50-2619-B00B-6EBB8A468F9C}"/>
              </a:ext>
            </a:extLst>
          </p:cNvPr>
          <p:cNvSpPr txBox="1"/>
          <p:nvPr/>
        </p:nvSpPr>
        <p:spPr>
          <a:xfrm>
            <a:off x="4769607" y="227955"/>
            <a:ext cx="29561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Preliminary conclusions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D0E90B-47B6-A4E2-90CC-B65BDBD63EA5}"/>
              </a:ext>
            </a:extLst>
          </p:cNvPr>
          <p:cNvSpPr txBox="1"/>
          <p:nvPr/>
        </p:nvSpPr>
        <p:spPr>
          <a:xfrm>
            <a:off x="183431" y="1273681"/>
            <a:ext cx="11528605" cy="5201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dirty="0"/>
              <a:t>Shielding a 35 </a:t>
            </a:r>
            <a:r>
              <a:rPr lang="en-US" sz="2200" dirty="0" err="1"/>
              <a:t>mT</a:t>
            </a:r>
            <a:r>
              <a:rPr lang="en-US" sz="2200" dirty="0"/>
              <a:t> stray field is not entirely trivial ….</a:t>
            </a:r>
          </a:p>
          <a:p>
            <a:pPr>
              <a:spcAft>
                <a:spcPts val="1200"/>
              </a:spcAft>
            </a:pPr>
            <a:endParaRPr lang="en-US" sz="22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Passive shielding at source generally much more costly/impactful than shielding at target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Passive shielding with ferromagnetic material around beam pipe: looks feasible, </a:t>
            </a:r>
            <a:br>
              <a:rPr lang="en-US" sz="2200" dirty="0"/>
            </a:br>
            <a:r>
              <a:rPr lang="en-US" sz="2200" dirty="0"/>
              <a:t>available clearance should be checked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Passive shielding with bulk superconductor (</a:t>
            </a:r>
            <a:r>
              <a:rPr lang="en-US" sz="2200" dirty="0" err="1"/>
              <a:t>SuShi</a:t>
            </a:r>
            <a:r>
              <a:rPr lang="en-US" sz="2200" dirty="0"/>
              <a:t> style): absolutely best performance, at a cost …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Active local compensation also seems feasible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Classic integral lumped correction: probably the simplest solution</a:t>
            </a:r>
          </a:p>
          <a:p>
            <a:pPr>
              <a:spcAft>
                <a:spcPts val="1200"/>
              </a:spcAft>
            </a:pPr>
            <a:endParaRPr lang="en-US" sz="2200" dirty="0"/>
          </a:p>
          <a:p>
            <a:pPr>
              <a:spcAft>
                <a:spcPts val="1200"/>
              </a:spcAft>
            </a:pPr>
            <a:r>
              <a:rPr lang="en-US" sz="2200" dirty="0"/>
              <a:t>Requirements and mechanical constraints to be detailed, for a reasonable choice to be made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918328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2375</TotalTime>
  <Words>597</Words>
  <Application>Microsoft Office PowerPoint</Application>
  <PresentationFormat>Widescreen</PresentationFormat>
  <Paragraphs>86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HardingText-Regular</vt:lpstr>
      <vt:lpstr>Inherited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Buzio</dc:creator>
  <cp:lastModifiedBy>Marco Buzio</cp:lastModifiedBy>
  <cp:revision>33</cp:revision>
  <dcterms:created xsi:type="dcterms:W3CDTF">2023-04-01T09:41:11Z</dcterms:created>
  <dcterms:modified xsi:type="dcterms:W3CDTF">2023-04-03T14:02:35Z</dcterms:modified>
</cp:coreProperties>
</file>