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8" r:id="rId3"/>
    <p:sldId id="266" r:id="rId4"/>
    <p:sldId id="304" r:id="rId5"/>
    <p:sldId id="309" r:id="rId6"/>
    <p:sldId id="259" r:id="rId7"/>
    <p:sldId id="260" r:id="rId8"/>
    <p:sldId id="275" r:id="rId9"/>
    <p:sldId id="301" r:id="rId10"/>
    <p:sldId id="302" r:id="rId11"/>
    <p:sldId id="272" r:id="rId12"/>
    <p:sldId id="279" r:id="rId13"/>
    <p:sldId id="283" r:id="rId14"/>
    <p:sldId id="284" r:id="rId15"/>
    <p:sldId id="293" r:id="rId16"/>
    <p:sldId id="305" r:id="rId17"/>
    <p:sldId id="262" r:id="rId18"/>
    <p:sldId id="287" r:id="rId19"/>
    <p:sldId id="294" r:id="rId20"/>
    <p:sldId id="286" r:id="rId21"/>
    <p:sldId id="291" r:id="rId22"/>
    <p:sldId id="307" r:id="rId23"/>
    <p:sldId id="292" r:id="rId24"/>
    <p:sldId id="303" r:id="rId25"/>
    <p:sldId id="311" r:id="rId26"/>
    <p:sldId id="306" r:id="rId27"/>
    <p:sldId id="310" r:id="rId28"/>
    <p:sldId id="308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70C0"/>
    <a:srgbClr val="D05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163"/>
    <p:restoredTop sz="95940"/>
  </p:normalViewPr>
  <p:slideViewPr>
    <p:cSldViewPr snapToGrid="0">
      <p:cViewPr varScale="1">
        <p:scale>
          <a:sx n="114" d="100"/>
          <a:sy n="114" d="100"/>
        </p:scale>
        <p:origin x="7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C67733-7EF0-144D-8669-210FA6A6BB3B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80CCF-678F-7940-9F5A-5724A6EB7C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325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202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242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323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036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669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0408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892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168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444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7609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439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31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788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604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425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80CCF-678F-7940-9F5A-5724A6EB7CD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779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95CBE7-7E74-3897-672E-00BF92B0AC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645385-8196-F3FD-306E-B173E7AD6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6C3523-D4E2-83A4-2FAD-CB3BBC16A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93771-D4DC-2243-B48B-7939EB3F97E0}" type="datetime1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5F7AD9-F933-3FE7-1553-9A7E34B3E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9A69E2-3533-F64B-6AAF-E61EDCB5F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376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3B55B6-8A07-5253-18DB-3DD57E336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EF1265C-79CF-45E0-4CE3-5C2014791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91FC92-4C00-CE8B-69B6-8D55CDBF3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3C64-3416-7040-A9EA-2AE2FAA7F291}" type="datetime1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F81C16-BC63-B989-F02F-7048C75CF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98E437-62D9-3757-DB95-C1B226C11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72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79FEDFB-AD71-1487-946D-29EDD40A60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96AF9FC-2354-1934-24D0-D2CCCB5D97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9A710E-BDB0-2654-83D2-58CB7D0FE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B886-76E2-4441-A9DD-3613F2136184}" type="datetime1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7CA843-BE82-00D5-F73B-5982B8D71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955706-79F9-7483-9606-2C0C0BD38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911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371554-DBB3-0EE4-54EE-ADC340F1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1176CB-A229-AE02-79E9-95B67EA29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FA33C0-AFCA-1AB0-5C13-C1D16EE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32DB-3722-9C4B-A390-271E69F62B80}" type="datetime1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F4CB85-3576-2D54-E40E-B644C818E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B8C643-3DA9-4324-3953-868B66E98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29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BB0CA3-E120-C070-3A57-C31F32B6B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34375F-0902-56D1-0256-9D84E3145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6A09AD-2CAB-3368-216E-0BB358280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16A5-D281-8643-BD61-3EDA17B9677E}" type="datetime1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A57FBF-9E23-E940-7ADB-80B075064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A8BA14-8AA1-5E0B-102C-B9B5F7E9C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188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29584B-1E6B-044B-C044-4E7765254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F9FC1B-B324-8117-967E-567B186649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AE0905B-ACD5-6572-AB8A-368D551B18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5A4D691-9562-18E8-F540-4C0A5DD9F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5886E-5222-6246-B3EB-6A4458125410}" type="datetime1">
              <a:rPr lang="fr-FR" smtClean="0"/>
              <a:t>08/06/2023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6D54AF-0634-9710-7C9D-0CB0854DE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D71DFF-A671-B7F4-623D-84E13412A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68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62D61C-D101-FDEF-8650-8DBEECCC6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10847B-79AA-059F-3398-0D2D4BF08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942A0F2-D54B-C667-67F0-EFC9781674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4607D6F-1FDB-14B5-EAE6-503F0AC305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82D58B0-E26E-A036-EBE0-A1BEA42C67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15F6470-448E-2C5D-7274-1AD8DDA33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5BB3-9120-634E-AE76-A258EF14FCFD}" type="datetime1">
              <a:rPr lang="fr-FR" smtClean="0"/>
              <a:t>08/06/2023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5243CD7-A9C3-814D-AD82-8684AD5C7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3DFFA32-2CB3-BEE2-3904-5957968A4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676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AFB34D-6A2F-3CDD-C7A9-3E8506D32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68B8759-AC33-5075-4343-6CB8D8C70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F9FE8-01ED-544A-9A10-78477736FF8D}" type="datetime1">
              <a:rPr lang="fr-FR" smtClean="0"/>
              <a:t>08/06/2023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B61374-BE7D-AFE8-F8B0-036BA7DD3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7D6FC6-5747-B8D8-05E8-697BBDE79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60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D16D22-22C4-C24C-D196-A53B7C9A3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8013-ED51-BE45-93CC-ED82185081B0}" type="datetime1">
              <a:rPr lang="fr-FR" smtClean="0"/>
              <a:t>08/06/2023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A4AF76F-C171-4671-9457-331EA7666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EB6E3DF-DEAD-18A4-9184-74A063AB2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65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7BECE5-5E4C-02F1-EA2D-7F6F41ED3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EDBD43-5947-A01B-BB0B-314D0EC0D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FDB97E-9B9D-2B40-A50F-EFB27DB9B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C691DD-7A00-E6B4-B244-F8FD006C7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013C-7E7F-974C-8280-AA6FA74CDBB0}" type="datetime1">
              <a:rPr lang="fr-FR" smtClean="0"/>
              <a:t>08/06/2023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269C7F-6ED6-840B-9706-0A50EFC83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8DDAF51-5478-A28C-E23A-EB2913A44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504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E921E5-7543-FE15-360B-454B9F7C6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2F36DF3-203A-7A18-ED41-AB67E31F4D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4CA48E-5CF8-0469-D641-243B72BB21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8702392-E4E5-EF94-B5BB-BF8019D05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8102-71B1-BA41-B6FB-ECBABFEEC3E1}" type="datetime1">
              <a:rPr lang="fr-FR" smtClean="0"/>
              <a:t>08/06/2023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A461F2-EE7E-1C15-2F72-9074C28F7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C631446-9CD4-1A9F-A58C-77F761C2B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65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9A72F3C-BEEA-6FE8-590C-41341D1D0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38190B-3B4D-2FB6-C570-69BEB4C6F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C8064E-0371-667D-3131-4B1A1FD040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8C680-C501-E746-842A-DF6DB8A54DCD}" type="datetime1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766953-CBF4-420E-2B59-9BCA8ED7DE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B7950E-DF0A-4329-5E1B-9099725C6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A6A93-06EF-A947-8ACB-003AA22CF8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85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25.emf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5" Type="http://schemas.openxmlformats.org/officeDocument/2006/relationships/image" Target="../media/image311.png"/><Relationship Id="rId4" Type="http://schemas.openxmlformats.org/officeDocument/2006/relationships/image" Target="../media/image1.pn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1.png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.png"/><Relationship Id="rId7" Type="http://schemas.openxmlformats.org/officeDocument/2006/relationships/image" Target="../media/image39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32.png"/><Relationship Id="rId4" Type="http://schemas.openxmlformats.org/officeDocument/2006/relationships/image" Target="../media/image1.png"/><Relationship Id="rId9" Type="http://schemas.openxmlformats.org/officeDocument/2006/relationships/image" Target="../media/image4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9.emf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3.tif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tiff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4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4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emf"/><Relationship Id="rId5" Type="http://schemas.openxmlformats.org/officeDocument/2006/relationships/image" Target="../media/image13.emf"/><Relationship Id="rId10" Type="http://schemas.microsoft.com/office/2007/relationships/hdphoto" Target="../media/hdphoto2.wdp"/><Relationship Id="rId4" Type="http://schemas.openxmlformats.org/officeDocument/2006/relationships/image" Target="../media/image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>
            <a:extLst>
              <a:ext uri="{FF2B5EF4-FFF2-40B4-BE49-F238E27FC236}">
                <a16:creationId xmlns:a16="http://schemas.microsoft.com/office/drawing/2014/main" id="{F1F0EB59-C230-A09C-15AD-56910FBCA5C4}"/>
              </a:ext>
            </a:extLst>
          </p:cNvPr>
          <p:cNvSpPr txBox="1"/>
          <p:nvPr/>
        </p:nvSpPr>
        <p:spPr>
          <a:xfrm>
            <a:off x="2341088" y="1753866"/>
            <a:ext cx="8001000" cy="1611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  <a:spcAft>
                <a:spcPts val="600"/>
              </a:spcAft>
              <a:defRPr/>
            </a:pPr>
            <a:r>
              <a:rPr lang="en-AU" sz="3500" b="1" dirty="0">
                <a:solidFill>
                  <a:srgbClr val="B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Dust charging and dust-surface interaction in the laboratory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9BA1811F-1B96-ED26-DE5B-7C965545A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2521" y="546877"/>
            <a:ext cx="2116532" cy="749331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E132D12E-58CE-0502-A173-810EF9607EEE}"/>
              </a:ext>
            </a:extLst>
          </p:cNvPr>
          <p:cNvSpPr txBox="1"/>
          <p:nvPr/>
        </p:nvSpPr>
        <p:spPr>
          <a:xfrm>
            <a:off x="774506" y="6003519"/>
            <a:ext cx="11159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on Dust Charging and Beam-Dust Interaction in Particle Accelerators, CERN (13-15 June 2023)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A9963E3-6FCE-4BCE-CC7A-1088AAFC5758}"/>
              </a:ext>
            </a:extLst>
          </p:cNvPr>
          <p:cNvSpPr txBox="1"/>
          <p:nvPr/>
        </p:nvSpPr>
        <p:spPr>
          <a:xfrm>
            <a:off x="5602482" y="3670828"/>
            <a:ext cx="18252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Cécile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Arnas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BEA7CB20-B0EC-EEE5-EBB7-714B36E3BDCB}"/>
              </a:ext>
            </a:extLst>
          </p:cNvPr>
          <p:cNvSpPr txBox="1"/>
          <p:nvPr/>
        </p:nvSpPr>
        <p:spPr>
          <a:xfrm>
            <a:off x="2989378" y="4128486"/>
            <a:ext cx="6745705" cy="1617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Laboratory of Physics of Ions-Molecules Interaction (PIIM)</a:t>
            </a:r>
          </a:p>
          <a:p>
            <a:pPr algn="ctr">
              <a:lnSpc>
                <a:spcPct val="150000"/>
              </a:lnSpc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CNRS, Aix-Marseille university, 13013 Marseille, France</a:t>
            </a:r>
          </a:p>
          <a:p>
            <a:pPr>
              <a:lnSpc>
                <a:spcPct val="150000"/>
              </a:lnSpc>
            </a:pP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endParaRPr lang="en-US" sz="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4BC70-FA0B-BC1B-4E08-DD859AEF5FAD}"/>
              </a:ext>
            </a:extLst>
          </p:cNvPr>
          <p:cNvSpPr/>
          <p:nvPr/>
        </p:nvSpPr>
        <p:spPr>
          <a:xfrm>
            <a:off x="2524569" y="1755767"/>
            <a:ext cx="7634039" cy="1706699"/>
          </a:xfrm>
          <a:prstGeom prst="rect">
            <a:avLst/>
          </a:prstGeom>
          <a:noFill/>
          <a:ln w="15875">
            <a:solidFill>
              <a:srgbClr val="BC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BC0000"/>
              </a:solidFill>
            </a:endParaRPr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22AB0F1D-02A8-F36E-1A91-FF86B03E17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63" y="485477"/>
            <a:ext cx="1075532" cy="104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DEE6E44-ECCB-6C8C-9672-D9B68481D799}"/>
              </a:ext>
            </a:extLst>
          </p:cNvPr>
          <p:cNvSpPr txBox="1"/>
          <p:nvPr/>
        </p:nvSpPr>
        <p:spPr>
          <a:xfrm>
            <a:off x="2017105" y="557544"/>
            <a:ext cx="17049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CENTRE NATIONAL </a:t>
            </a:r>
          </a:p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DE LA RECHERCHE </a:t>
            </a:r>
          </a:p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SCIENTIFIQUE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2732C79-A62A-3418-0F34-15F516E4D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989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CC3E410-9703-6CFB-85F1-42F0B7AC3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64A6A93-06EF-A947-8ACB-003AA22CF8C3}" type="slidenum">
              <a:rPr lang="fr-FR" smtClean="0"/>
              <a:t>10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C463A88-F59E-E359-7BA5-20178F4FDD54}"/>
              </a:ext>
            </a:extLst>
          </p:cNvPr>
          <p:cNvSpPr txBox="1"/>
          <p:nvPr/>
        </p:nvSpPr>
        <p:spPr>
          <a:xfrm>
            <a:off x="1691752" y="1269656"/>
            <a:ext cx="3553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Charging of </a:t>
            </a:r>
            <a:r>
              <a:rPr lang="en-A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 nanoparticles</a:t>
            </a:r>
          </a:p>
          <a:p>
            <a:pPr algn="ctr"/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detriment of discharge/plasma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6FB305-FCEB-53DE-C45A-C4A7A0D607FF}"/>
              </a:ext>
            </a:extLst>
          </p:cNvPr>
          <p:cNvSpPr txBox="1"/>
          <p:nvPr/>
        </p:nvSpPr>
        <p:spPr>
          <a:xfrm>
            <a:off x="6509923" y="2651889"/>
            <a:ext cx="4749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sputtering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AU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A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A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cte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AU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sputtering and NPs production</a:t>
            </a:r>
            <a:r>
              <a:rPr lang="en-A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Wingdings" pitchFamily="2" charset="2"/>
              <a:buChar char="§"/>
            </a:pP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Compensation of the electron loss by the increase of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of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due to the loss of a part of NPs on the anode</a:t>
            </a:r>
          </a:p>
          <a:p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again due to the  appearance of a new NP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A1E257-56BC-158F-CDE4-F9503BA49B45}"/>
              </a:ext>
            </a:extLst>
          </p:cNvPr>
          <p:cNvSpPr/>
          <p:nvPr/>
        </p:nvSpPr>
        <p:spPr>
          <a:xfrm>
            <a:off x="0" y="9242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1">
            <a:extLst>
              <a:ext uri="{FF2B5EF4-FFF2-40B4-BE49-F238E27FC236}">
                <a16:creationId xmlns:a16="http://schemas.microsoft.com/office/drawing/2014/main" id="{FD4CDF63-E641-B874-82A9-23DD55917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BA3D620-0EF0-EDE6-6ADB-BDFCC9342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11" name="Text Box 1033">
            <a:extLst>
              <a:ext uri="{FF2B5EF4-FFF2-40B4-BE49-F238E27FC236}">
                <a16:creationId xmlns:a16="http://schemas.microsoft.com/office/drawing/2014/main" id="{612983BD-8F9B-0D03-63A7-C775DD5CC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4487" y="40079"/>
            <a:ext cx="4804520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Nanoparticle-plasma coupling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9559178-959D-AA1F-6810-6B65C96B0337}"/>
              </a:ext>
            </a:extLst>
          </p:cNvPr>
          <p:cNvSpPr txBox="1"/>
          <p:nvPr/>
        </p:nvSpPr>
        <p:spPr>
          <a:xfrm>
            <a:off x="5972169" y="1373767"/>
            <a:ext cx="5545108" cy="1012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discharges parameters :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A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60 Pa, I</a:t>
            </a:r>
            <a:r>
              <a:rPr lang="en-A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A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70 mA, </a:t>
            </a:r>
            <a:endParaRPr lang="en-AU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A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AU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self-regulated parameter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(control the ionization)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FC42E82-183C-104C-D729-0DAC9F0B6547}"/>
              </a:ext>
            </a:extLst>
          </p:cNvPr>
          <p:cNvGrpSpPr/>
          <p:nvPr/>
        </p:nvGrpSpPr>
        <p:grpSpPr>
          <a:xfrm>
            <a:off x="1368516" y="2158894"/>
            <a:ext cx="4199688" cy="3832631"/>
            <a:chOff x="1155843" y="2277228"/>
            <a:chExt cx="4199688" cy="3832631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2FFFFA5F-B042-9258-167C-102DA48C360C}"/>
                </a:ext>
              </a:extLst>
            </p:cNvPr>
            <p:cNvGrpSpPr/>
            <p:nvPr/>
          </p:nvGrpSpPr>
          <p:grpSpPr>
            <a:xfrm>
              <a:off x="1155843" y="2277228"/>
              <a:ext cx="3701542" cy="3737596"/>
              <a:chOff x="1341777" y="2198669"/>
              <a:chExt cx="3701542" cy="3737596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86003E23-72D6-1558-3121-A89454EA5D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1777" y="2198669"/>
                <a:ext cx="3701542" cy="3737596"/>
              </a:xfrm>
              <a:prstGeom prst="rect">
                <a:avLst/>
              </a:prstGeom>
            </p:spPr>
          </p:pic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205FA90-3552-8857-9755-58047C14B9A0}"/>
                  </a:ext>
                </a:extLst>
              </p:cNvPr>
              <p:cNvSpPr/>
              <p:nvPr/>
            </p:nvSpPr>
            <p:spPr>
              <a:xfrm>
                <a:off x="3971418" y="4344753"/>
                <a:ext cx="497780" cy="5627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3" name="Connecteur droit avec flèche 12">
                <a:extLst>
                  <a:ext uri="{FF2B5EF4-FFF2-40B4-BE49-F238E27FC236}">
                    <a16:creationId xmlns:a16="http://schemas.microsoft.com/office/drawing/2014/main" id="{9A5FE9E2-B7C3-6AEA-8937-C979226E05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15453" y="4804658"/>
                <a:ext cx="453745" cy="3787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4">
              <a:extLst>
                <a:ext uri="{FF2B5EF4-FFF2-40B4-BE49-F238E27FC236}">
                  <a16:creationId xmlns:a16="http://schemas.microsoft.com/office/drawing/2014/main" id="{E8910879-CD18-375D-14A4-CE7505330A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-18000"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518"/>
            <a:stretch>
              <a:fillRect/>
            </a:stretch>
          </p:blipFill>
          <p:spPr bwMode="auto">
            <a:xfrm>
              <a:off x="4078010" y="5066829"/>
              <a:ext cx="1277521" cy="1043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7FA53249-2A02-900F-9E31-F02CA4D97814}"/>
                </a:ext>
              </a:extLst>
            </p:cNvPr>
            <p:cNvSpPr txBox="1"/>
            <p:nvPr/>
          </p:nvSpPr>
          <p:spPr>
            <a:xfrm>
              <a:off x="2061182" y="5708734"/>
              <a:ext cx="201682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Plasma duration (s) 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0272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5CE4F0E-D227-2C54-F9D3-352465D501B3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80840F8C-73DA-B568-25E8-25AF705EBE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5697C47-8E8A-7C11-7CD3-830588C2F2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2" name="Text Box 1033">
            <a:extLst>
              <a:ext uri="{FF2B5EF4-FFF2-40B4-BE49-F238E27FC236}">
                <a16:creationId xmlns:a16="http://schemas.microsoft.com/office/drawing/2014/main" id="{7FB085D7-7B38-88C8-4E48-546E39113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799" y="23750"/>
            <a:ext cx="6976590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Charge of an isolated spherical dust particle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15">
                <a:extLst>
                  <a:ext uri="{FF2B5EF4-FFF2-40B4-BE49-F238E27FC236}">
                    <a16:creationId xmlns:a16="http://schemas.microsoft.com/office/drawing/2014/main" id="{4D4494A9-E7B2-8969-936D-FDC99C6FD2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0485" y="1621359"/>
                <a:ext cx="462751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AU" sz="1800" dirty="0">
                    <a:solidFill>
                      <a:srgbClr val="000090"/>
                    </a:solidFill>
                    <a:latin typeface="Times New Roman"/>
                    <a:cs typeface="Times New Roman"/>
                  </a:rPr>
                  <a:t>    </a:t>
                </a:r>
                <a:r>
                  <a:rPr lang="en-AU" sz="1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Dust charge</a:t>
                </a:r>
                <a14:m>
                  <m:oMath xmlns:m="http://schemas.openxmlformats.org/officeDocument/2006/math">
                    <m:r>
                      <a:rPr lang="en-AU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/>
                      </a:rPr>
                      <m:t> (</m:t>
                    </m:r>
                    <m:r>
                      <m:rPr>
                        <m:sty m:val="p"/>
                      </m:rPr>
                      <a:rPr lang="en-AU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/>
                      </a:rPr>
                      <m:t>vacuum</m:t>
                    </m:r>
                    <m:r>
                      <a:rPr lang="en-AU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r>
                      <m:rPr>
                        <m:sty m:val="p"/>
                      </m:rPr>
                      <a:rPr lang="en-AU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/>
                      </a:rPr>
                      <m:t>approximation</m:t>
                    </m:r>
                    <m:r>
                      <a:rPr lang="en-AU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/>
                      </a:rPr>
                      <m:t>): </m:t>
                    </m:r>
                  </m:oMath>
                </a14:m>
                <a:endParaRPr lang="en-AU" sz="18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 Box 15">
                <a:extLst>
                  <a:ext uri="{FF2B5EF4-FFF2-40B4-BE49-F238E27FC236}">
                    <a16:creationId xmlns:a16="http://schemas.microsoft.com/office/drawing/2014/main" id="{4D4494A9-E7B2-8969-936D-FDC99C6FD2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50485" y="1621359"/>
                <a:ext cx="4627512" cy="369332"/>
              </a:xfrm>
              <a:prstGeom prst="rect">
                <a:avLst/>
              </a:prstGeom>
              <a:blipFill>
                <a:blip r:embed="rId5"/>
                <a:stretch>
                  <a:fillRect t="-6667" b="-2333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>
            <a:extLst>
              <a:ext uri="{FF2B5EF4-FFF2-40B4-BE49-F238E27FC236}">
                <a16:creationId xmlns:a16="http://schemas.microsoft.com/office/drawing/2014/main" id="{5A3B7957-2BB7-08C8-13C6-92DE75B0BC13}"/>
              </a:ext>
            </a:extLst>
          </p:cNvPr>
          <p:cNvSpPr txBox="1"/>
          <p:nvPr/>
        </p:nvSpPr>
        <p:spPr>
          <a:xfrm>
            <a:off x="1784325" y="2223305"/>
            <a:ext cx="3727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Looking for 𝜑, the floating potential 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BB56CE2-2FFD-4A13-20C7-06CB34D6949F}"/>
                  </a:ext>
                </a:extLst>
              </p:cNvPr>
              <p:cNvSpPr txBox="1"/>
              <p:nvPr/>
            </p:nvSpPr>
            <p:spPr>
              <a:xfrm>
                <a:off x="5537320" y="1628909"/>
                <a:ext cx="24881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b="0" i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AU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A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en-A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AU" dirty="0"/>
                  <a:t> = Ze </a:t>
                </a: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BB56CE2-2FFD-4A13-20C7-06CB34D694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320" y="1628909"/>
                <a:ext cx="2488117" cy="369332"/>
              </a:xfrm>
              <a:prstGeom prst="rect">
                <a:avLst/>
              </a:prstGeom>
              <a:blipFill>
                <a:blip r:embed="rId6"/>
                <a:stretch>
                  <a:fillRect t="-6667" r="-101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404B6DDE-B3FF-9F19-4C77-8B1DFF5E8C12}"/>
                  </a:ext>
                </a:extLst>
              </p:cNvPr>
              <p:cNvSpPr txBox="1"/>
              <p:nvPr/>
            </p:nvSpPr>
            <p:spPr>
              <a:xfrm>
                <a:off x="5537320" y="2175641"/>
                <a:ext cx="1866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A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AU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sub>
                    </m:sSub>
                    <m:d>
                      <m:dPr>
                        <m:ctrlPr>
                          <a:rPr lang="en-A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AU" dirty="0"/>
                  <a:t>= 0  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404B6DDE-B3FF-9F19-4C77-8B1DFF5E8C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320" y="2175641"/>
                <a:ext cx="1866408" cy="369332"/>
              </a:xfrm>
              <a:prstGeom prst="rect">
                <a:avLst/>
              </a:prstGeom>
              <a:blipFill>
                <a:blip r:embed="rId7"/>
                <a:stretch>
                  <a:fillRect t="-10000" r="-1342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e 34">
            <a:extLst>
              <a:ext uri="{FF2B5EF4-FFF2-40B4-BE49-F238E27FC236}">
                <a16:creationId xmlns:a16="http://schemas.microsoft.com/office/drawing/2014/main" id="{EE2A05A9-1D66-7B0C-DA1C-FFA50E660750}"/>
              </a:ext>
            </a:extLst>
          </p:cNvPr>
          <p:cNvGrpSpPr/>
          <p:nvPr/>
        </p:nvGrpSpPr>
        <p:grpSpPr>
          <a:xfrm>
            <a:off x="9131667" y="1168689"/>
            <a:ext cx="971539" cy="2053869"/>
            <a:chOff x="9296570" y="3834719"/>
            <a:chExt cx="971539" cy="2053869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7DD6E027-A775-0106-FEBE-0672F84976FB}"/>
                </a:ext>
              </a:extLst>
            </p:cNvPr>
            <p:cNvSpPr/>
            <p:nvPr/>
          </p:nvSpPr>
          <p:spPr>
            <a:xfrm>
              <a:off x="9296570" y="4928260"/>
              <a:ext cx="971539" cy="960328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CE417867-C990-B3B9-ED47-A0D1CBFD6300}"/>
                </a:ext>
              </a:extLst>
            </p:cNvPr>
            <p:cNvCxnSpPr>
              <a:cxnSpLocks/>
            </p:cNvCxnSpPr>
            <p:nvPr/>
          </p:nvCxnSpPr>
          <p:spPr>
            <a:xfrm>
              <a:off x="9855077" y="4163362"/>
              <a:ext cx="0" cy="55756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DA96F8E0-4127-0A85-2DBF-9CA8E9AE0AC4}"/>
                </a:ext>
              </a:extLst>
            </p:cNvPr>
            <p:cNvCxnSpPr>
              <a:cxnSpLocks/>
            </p:cNvCxnSpPr>
            <p:nvPr/>
          </p:nvCxnSpPr>
          <p:spPr>
            <a:xfrm>
              <a:off x="9506080" y="4330789"/>
              <a:ext cx="0" cy="55756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08C7E75E-29F9-5D14-7970-57F504025F8A}"/>
                </a:ext>
              </a:extLst>
            </p:cNvPr>
            <p:cNvSpPr txBox="1"/>
            <p:nvPr/>
          </p:nvSpPr>
          <p:spPr>
            <a:xfrm>
              <a:off x="9387297" y="3921547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5F117767-F49A-793F-8DA3-A5597C03249C}"/>
                </a:ext>
              </a:extLst>
            </p:cNvPr>
            <p:cNvSpPr txBox="1"/>
            <p:nvPr/>
          </p:nvSpPr>
          <p:spPr>
            <a:xfrm>
              <a:off x="9692539" y="3834719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A7793CC-3D9C-8CC1-1854-4954F84E4AD9}"/>
                </a:ext>
              </a:extLst>
            </p:cNvPr>
            <p:cNvCxnSpPr>
              <a:endCxn id="20" idx="6"/>
            </p:cNvCxnSpPr>
            <p:nvPr/>
          </p:nvCxnSpPr>
          <p:spPr>
            <a:xfrm flipV="1">
              <a:off x="9820004" y="5408424"/>
              <a:ext cx="448105" cy="389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25E8922A-E53E-901C-86CD-F9A39B918456}"/>
                </a:ext>
              </a:extLst>
            </p:cNvPr>
            <p:cNvSpPr txBox="1"/>
            <p:nvPr/>
          </p:nvSpPr>
          <p:spPr>
            <a:xfrm>
              <a:off x="9896419" y="5078053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34744303-8AB2-6153-AB43-F4D0B9C1F08D}"/>
              </a:ext>
            </a:extLst>
          </p:cNvPr>
          <p:cNvSpPr txBox="1"/>
          <p:nvPr/>
        </p:nvSpPr>
        <p:spPr>
          <a:xfrm>
            <a:off x="1757501" y="913788"/>
            <a:ext cx="5430013" cy="5799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Maxwellian </a:t>
            </a:r>
            <a:r>
              <a:rPr lang="en-AU" dirty="0">
                <a:solidFill>
                  <a:srgbClr val="C00000"/>
                </a:solidFill>
              </a:rPr>
              <a:t>e</a:t>
            </a:r>
            <a:r>
              <a:rPr lang="en-AU" baseline="30000" dirty="0">
                <a:solidFill>
                  <a:srgbClr val="C00000"/>
                </a:solidFill>
              </a:rPr>
              <a:t>-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ions: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5 eV and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&gt;&gt;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A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0238BA-79E6-ED88-BB71-81FA12F8C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11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D7CE5D18-A64D-854D-1EFF-850A44D3C397}"/>
                  </a:ext>
                </a:extLst>
              </p:cNvPr>
              <p:cNvSpPr txBox="1"/>
              <p:nvPr/>
            </p:nvSpPr>
            <p:spPr>
              <a:xfrm>
                <a:off x="2190636" y="4074338"/>
                <a:ext cx="2161489" cy="499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dirty="0"/>
                  <a:t>(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1−</m:t>
                    </m:r>
                    <m:f>
                      <m:f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sSub>
                          <m:sSubPr>
                            <m:ctrlP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D7CE5D18-A64D-854D-1EFF-850A44D3C3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0636" y="4074338"/>
                <a:ext cx="2161489" cy="499176"/>
              </a:xfrm>
              <a:prstGeom prst="rect">
                <a:avLst/>
              </a:prstGeom>
              <a:blipFill>
                <a:blip r:embed="rId8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CCCABCDB-60A2-90BF-73D0-532D39739AD1}"/>
                  </a:ext>
                </a:extLst>
              </p:cNvPr>
              <p:cNvSpPr txBox="1"/>
              <p:nvPr/>
            </p:nvSpPr>
            <p:spPr>
              <a:xfrm>
                <a:off x="5827748" y="4092083"/>
                <a:ext cx="2647584" cy="499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𝑒𝑛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fr-FR" dirty="0"/>
                  <a:t>(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1−</m:t>
                    </m:r>
                    <m:f>
                      <m:f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sSub>
                          <m:sSubPr>
                            <m:ctrlP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CCCABCDB-60A2-90BF-73D0-532D39739A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748" y="4092083"/>
                <a:ext cx="2647584" cy="49917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4A90D6F7-8FF4-F4CD-61E9-48310C2D977B}"/>
                  </a:ext>
                </a:extLst>
              </p:cNvPr>
              <p:cNvSpPr txBox="1"/>
              <p:nvPr/>
            </p:nvSpPr>
            <p:spPr>
              <a:xfrm>
                <a:off x="5902358" y="5725255"/>
                <a:ext cx="2898037" cy="497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𝑒𝑛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</a:t>
                </a:r>
                <a:r>
                  <a:rPr lang="fr-FR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sSub>
                          <m:sSubPr>
                            <m:ctrlP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4A90D6F7-8FF4-F4CD-61E9-48310C2D97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2358" y="5725255"/>
                <a:ext cx="2898037" cy="4971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age 20">
            <a:extLst>
              <a:ext uri="{FF2B5EF4-FFF2-40B4-BE49-F238E27FC236}">
                <a16:creationId xmlns:a16="http://schemas.microsoft.com/office/drawing/2014/main" id="{0CF3E5BE-C4CF-4EE7-1728-F9FE208A95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98918" y="3842817"/>
            <a:ext cx="1054070" cy="1960570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90505A48-F0DD-EB19-B1CE-583D0226BD51}"/>
              </a:ext>
            </a:extLst>
          </p:cNvPr>
          <p:cNvSpPr txBox="1"/>
          <p:nvPr/>
        </p:nvSpPr>
        <p:spPr>
          <a:xfrm>
            <a:off x="5254994" y="578787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7B482D35-1236-A27A-43FE-8047D39C7D30}"/>
              </a:ext>
            </a:extLst>
          </p:cNvPr>
          <p:cNvSpPr txBox="1"/>
          <p:nvPr/>
        </p:nvSpPr>
        <p:spPr>
          <a:xfrm>
            <a:off x="4552180" y="4108379"/>
            <a:ext cx="145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 </a:t>
            </a:r>
            <a:r>
              <a:rPr lang="fr-FR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A326B713-3071-459C-75DC-26F81F3D8037}"/>
                  </a:ext>
                </a:extLst>
              </p:cNvPr>
              <p:cNvSpPr txBox="1"/>
              <p:nvPr/>
            </p:nvSpPr>
            <p:spPr>
              <a:xfrm>
                <a:off x="3235036" y="2678238"/>
                <a:ext cx="3174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8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higher mobility of </a:t>
                </a:r>
                <a:r>
                  <a:rPr lang="en-AU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AU" sz="18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AU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AU" sz="18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:      </a:t>
                </a:r>
                <a14:m>
                  <m:oMath xmlns:m="http://schemas.openxmlformats.org/officeDocument/2006/math">
                    <m:r>
                      <a:rPr lang="en-AU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𝜑</m:t>
                    </m:r>
                    <m:r>
                      <a:rPr lang="fr-FR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&lt;0</m:t>
                    </m:r>
                  </m:oMath>
                </a14:m>
                <a:r>
                  <a:rPr lang="en-AU" sz="1800" baseline="-250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 </a:t>
                </a:r>
                <a:endParaRPr lang="en-AU" sz="1800" baseline="-25000" dirty="0">
                  <a:solidFill>
                    <a:srgbClr val="C00000"/>
                  </a:solidFill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A326B713-3071-459C-75DC-26F81F3D8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036" y="2678238"/>
                <a:ext cx="3174395" cy="369332"/>
              </a:xfrm>
              <a:prstGeom prst="rect">
                <a:avLst/>
              </a:prstGeom>
              <a:blipFill>
                <a:blip r:embed="rId12"/>
                <a:stretch>
                  <a:fillRect l="-1594" t="-6452" b="-193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ZoneTexte 40">
            <a:extLst>
              <a:ext uri="{FF2B5EF4-FFF2-40B4-BE49-F238E27FC236}">
                <a16:creationId xmlns:a16="http://schemas.microsoft.com/office/drawing/2014/main" id="{BC480996-EB85-263B-0DA4-62914438E07F}"/>
              </a:ext>
            </a:extLst>
          </p:cNvPr>
          <p:cNvSpPr txBox="1"/>
          <p:nvPr/>
        </p:nvSpPr>
        <p:spPr>
          <a:xfrm>
            <a:off x="4150350" y="5756909"/>
            <a:ext cx="194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</a:t>
            </a:r>
            <a:r>
              <a:rPr lang="fr-FR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826C5C48-9273-D6A8-CC41-58A23798423E}"/>
              </a:ext>
            </a:extLst>
          </p:cNvPr>
          <p:cNvSpPr txBox="1"/>
          <p:nvPr/>
        </p:nvSpPr>
        <p:spPr>
          <a:xfrm>
            <a:off x="2794389" y="3554097"/>
            <a:ext cx="3884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lang="en-AU" sz="1800" dirty="0">
                <a:solidFill>
                  <a:srgbClr val="C00000"/>
                </a:solidFill>
                <a:latin typeface="Times New Roman"/>
                <a:cs typeface="Times New Roman"/>
              </a:rPr>
              <a:t>rbital </a:t>
            </a:r>
            <a:r>
              <a:rPr lang="en-AU" dirty="0">
                <a:solidFill>
                  <a:srgbClr val="C00000"/>
                </a:solidFill>
                <a:latin typeface="Times New Roman"/>
                <a:cs typeface="Times New Roman"/>
              </a:rPr>
              <a:t>M</a:t>
            </a:r>
            <a:r>
              <a:rPr lang="en-AU" sz="1800" dirty="0">
                <a:solidFill>
                  <a:srgbClr val="C00000"/>
                </a:solidFill>
                <a:latin typeface="Times New Roman"/>
                <a:cs typeface="Times New Roman"/>
              </a:rPr>
              <a:t>otion </a:t>
            </a:r>
            <a:r>
              <a:rPr lang="en-AU" dirty="0">
                <a:solidFill>
                  <a:srgbClr val="C00000"/>
                </a:solidFill>
                <a:latin typeface="Times New Roman"/>
                <a:cs typeface="Times New Roman"/>
              </a:rPr>
              <a:t>L</a:t>
            </a:r>
            <a:r>
              <a:rPr lang="en-AU" sz="1800" dirty="0">
                <a:solidFill>
                  <a:srgbClr val="C00000"/>
                </a:solidFill>
                <a:latin typeface="Times New Roman"/>
                <a:cs typeface="Times New Roman"/>
              </a:rPr>
              <a:t>imited model</a:t>
            </a:r>
            <a:r>
              <a:rPr lang="en-AU" sz="1800" b="1" dirty="0">
                <a:solidFill>
                  <a:srgbClr val="C00000"/>
                </a:solidFill>
                <a:latin typeface="Times New Roman"/>
                <a:cs typeface="Times New Roman"/>
                <a:sym typeface="Wingdings" pitchFamily="2" charset="2"/>
              </a:rPr>
              <a:t> </a:t>
            </a:r>
            <a:r>
              <a:rPr lang="en-AU" sz="1800" dirty="0">
                <a:solidFill>
                  <a:srgbClr val="C00000"/>
                </a:solidFill>
                <a:latin typeface="Times New Roman"/>
                <a:cs typeface="Times New Roman"/>
                <a:sym typeface="Wingdings" pitchFamily="2" charset="2"/>
              </a:rPr>
              <a:t>(</a:t>
            </a:r>
            <a:r>
              <a:rPr lang="en-AU" sz="1800" b="1" dirty="0">
                <a:solidFill>
                  <a:srgbClr val="C00000"/>
                </a:solidFill>
                <a:latin typeface="Times New Roman"/>
                <a:cs typeface="Times New Roman"/>
                <a:sym typeface="Wingdings" pitchFamily="2" charset="2"/>
              </a:rPr>
              <a:t>OML</a:t>
            </a:r>
            <a:r>
              <a:rPr lang="en-AU" sz="1800" dirty="0">
                <a:solidFill>
                  <a:srgbClr val="C00000"/>
                </a:solidFill>
                <a:latin typeface="Times New Roman"/>
                <a:cs typeface="Times New Roman"/>
                <a:sym typeface="Wingdings" pitchFamily="2" charset="2"/>
              </a:rPr>
              <a:t>):</a:t>
            </a:r>
            <a:r>
              <a:rPr lang="en-AU" dirty="0">
                <a:solidFill>
                  <a:srgbClr val="C00000"/>
                </a:solidFill>
                <a:latin typeface="Times New Roman"/>
                <a:cs typeface="Times New Roman"/>
                <a:sym typeface="Wingdings" pitchFamily="2" charset="2"/>
              </a:rPr>
              <a:t> </a:t>
            </a:r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32D01EF6-99F0-7E74-0C70-4921DCD8111A}"/>
              </a:ext>
            </a:extLst>
          </p:cNvPr>
          <p:cNvSpPr txBox="1"/>
          <p:nvPr/>
        </p:nvSpPr>
        <p:spPr>
          <a:xfrm>
            <a:off x="2940082" y="5365736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C00000"/>
                </a:solidFill>
                <a:latin typeface="Times New Roman"/>
                <a:cs typeface="Times New Roman"/>
              </a:rPr>
              <a:t>From </a:t>
            </a:r>
            <a:r>
              <a:rPr lang="en-AU" dirty="0" err="1">
                <a:solidFill>
                  <a:srgbClr val="C00000"/>
                </a:solidFill>
                <a:latin typeface="Times New Roman"/>
                <a:cs typeface="Times New Roman"/>
              </a:rPr>
              <a:t>Boltzman</a:t>
            </a:r>
            <a:r>
              <a:rPr lang="en-AU" dirty="0">
                <a:solidFill>
                  <a:srgbClr val="C00000"/>
                </a:solidFill>
                <a:latin typeface="Times New Roman"/>
                <a:cs typeface="Times New Roman"/>
              </a:rPr>
              <a:t> law: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69EEAADA-FFA3-1639-6613-46062CE6C99D}"/>
                  </a:ext>
                </a:extLst>
              </p:cNvPr>
              <p:cNvSpPr txBox="1"/>
              <p:nvPr/>
            </p:nvSpPr>
            <p:spPr>
              <a:xfrm>
                <a:off x="8601766" y="4823986"/>
                <a:ext cx="1487267" cy="542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FR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sSub>
                          <m:sSubPr>
                            <m:ctrlP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)= </m:t>
                    </m:r>
                  </m:oMath>
                </a14:m>
                <a:endParaRPr lang="fr-F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69EEAADA-FFA3-1639-6613-46062CE6C9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1766" y="4823986"/>
                <a:ext cx="1487267" cy="542328"/>
              </a:xfrm>
              <a:prstGeom prst="rect">
                <a:avLst/>
              </a:prstGeom>
              <a:blipFill>
                <a:blip r:embed="rId13"/>
                <a:stretch>
                  <a:fillRect l="-4237" r="-16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BB03BB66-D919-9178-DA37-0E51A9916F26}"/>
                  </a:ext>
                </a:extLst>
              </p:cNvPr>
              <p:cNvSpPr txBox="1"/>
              <p:nvPr/>
            </p:nvSpPr>
            <p:spPr>
              <a:xfrm>
                <a:off x="9848020" y="4682649"/>
                <a:ext cx="2090124" cy="7298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(1−</m:t>
                    </m:r>
                    <m:f>
                      <m:f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BB03BB66-D919-9178-DA37-0E51A9916F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8020" y="4682649"/>
                <a:ext cx="2090124" cy="729815"/>
              </a:xfrm>
              <a:prstGeom prst="rect">
                <a:avLst/>
              </a:prstGeom>
              <a:blipFill>
                <a:blip r:embed="rId14"/>
                <a:stretch>
                  <a:fillRect r="-24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2544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7072AAC-8DEE-5BBD-F7B2-369B88DA3583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35F16777-FFE2-0D62-49E5-0E06FBED24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0C8CEBB-EB5B-9CF7-CC53-14A915082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C8F9FCE-766C-8530-D24E-998867A5C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5592"/>
            <a:ext cx="2743200" cy="365125"/>
          </a:xfrm>
        </p:spPr>
        <p:txBody>
          <a:bodyPr/>
          <a:lstStyle/>
          <a:p>
            <a:fld id="{A64A6A93-06EF-A947-8ACB-003AA22CF8C3}" type="slidenum">
              <a:rPr lang="fr-FR" smtClean="0"/>
              <a:t>12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0BC53BC-C583-6E99-3597-C1219BCA0179}"/>
              </a:ext>
            </a:extLst>
          </p:cNvPr>
          <p:cNvSpPr txBox="1"/>
          <p:nvPr/>
        </p:nvSpPr>
        <p:spPr>
          <a:xfrm>
            <a:off x="4873322" y="1619762"/>
            <a:ext cx="6496330" cy="1335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OML cannot explain agglomeration (Coulomb repulsion)</a:t>
            </a:r>
          </a:p>
          <a:p>
            <a:endParaRPr lang="en-A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</a:t>
            </a:r>
            <a:r>
              <a:rPr lang="en-A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 fluctuations </a:t>
            </a:r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cs typeface="Times New Roman" panose="02020603050405020304" pitchFamily="18" charset="0"/>
              </a:rPr>
              <a:t>--&gt;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nuclei can be briefly neutrals, </a:t>
            </a:r>
          </a:p>
          <a:p>
            <a:pPr>
              <a:lnSpc>
                <a:spcPct val="150000"/>
              </a:lnSpc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   positively charged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24AA445-A287-B9CF-AB99-0F138FD34288}"/>
              </a:ext>
            </a:extLst>
          </p:cNvPr>
          <p:cNvSpPr txBox="1"/>
          <p:nvPr/>
        </p:nvSpPr>
        <p:spPr>
          <a:xfrm>
            <a:off x="5985394" y="3366033"/>
            <a:ext cx="576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 distribution</a:t>
            </a:r>
            <a:r>
              <a:rPr lang="en-AU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600" dirty="0" err="1">
                <a:latin typeface="Times New Roman"/>
                <a:cs typeface="Times New Roman"/>
              </a:rPr>
              <a:t>T</a:t>
            </a:r>
            <a:r>
              <a:rPr lang="fr-FR" sz="1600" dirty="0">
                <a:latin typeface="Times New Roman"/>
                <a:cs typeface="Times New Roman"/>
              </a:rPr>
              <a:t>. </a:t>
            </a:r>
            <a:r>
              <a:rPr lang="fr-FR" sz="1600" dirty="0" err="1">
                <a:latin typeface="Times New Roman"/>
                <a:cs typeface="Times New Roman"/>
              </a:rPr>
              <a:t>Matsoukas</a:t>
            </a:r>
            <a:r>
              <a:rPr lang="fr-FR" sz="1600" dirty="0">
                <a:latin typeface="Times New Roman"/>
                <a:cs typeface="Times New Roman"/>
              </a:rPr>
              <a:t> </a:t>
            </a:r>
            <a:r>
              <a:rPr lang="fr-FR" sz="1600" i="1" dirty="0">
                <a:latin typeface="Times New Roman"/>
                <a:cs typeface="Times New Roman"/>
              </a:rPr>
              <a:t>et al</a:t>
            </a:r>
            <a:r>
              <a:rPr lang="fr-FR" sz="1600" dirty="0">
                <a:latin typeface="Times New Roman"/>
                <a:cs typeface="Times New Roman"/>
              </a:rPr>
              <a:t>,  J. </a:t>
            </a:r>
            <a:r>
              <a:rPr lang="fr-FR" sz="1600" dirty="0" err="1">
                <a:latin typeface="Times New Roman"/>
                <a:cs typeface="Times New Roman"/>
              </a:rPr>
              <a:t>Appl</a:t>
            </a:r>
            <a:r>
              <a:rPr lang="fr-FR" sz="1600" dirty="0">
                <a:latin typeface="Times New Roman"/>
                <a:cs typeface="Times New Roman"/>
              </a:rPr>
              <a:t>. Phys</a:t>
            </a:r>
            <a:r>
              <a:rPr lang="en-GB" sz="1600" dirty="0">
                <a:latin typeface="Times New Roman"/>
                <a:cs typeface="Times New Roman"/>
              </a:rPr>
              <a:t>.,1995) </a:t>
            </a:r>
            <a:endParaRPr lang="en-A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1033">
            <a:extLst>
              <a:ext uri="{FF2B5EF4-FFF2-40B4-BE49-F238E27FC236}">
                <a16:creationId xmlns:a16="http://schemas.microsoft.com/office/drawing/2014/main" id="{036AEE9E-F944-D303-7721-DF642F8D0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3232" y="46052"/>
            <a:ext cx="6231193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Charge during the agglomeration phase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635E8F5-DA39-B72D-396A-81A504DAA7B9}"/>
              </a:ext>
            </a:extLst>
          </p:cNvPr>
          <p:cNvSpPr txBox="1"/>
          <p:nvPr/>
        </p:nvSpPr>
        <p:spPr>
          <a:xfrm>
            <a:off x="4992549" y="5136382"/>
            <a:ext cx="4814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Transformed to a partial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differentiel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equation: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8B635D43-070D-2301-14E1-F0511A5163A8}"/>
                  </a:ext>
                </a:extLst>
              </p:cNvPr>
              <p:cNvSpPr txBox="1"/>
              <p:nvPr/>
            </p:nvSpPr>
            <p:spPr>
              <a:xfrm>
                <a:off x="5512473" y="5671156"/>
                <a:ext cx="3128357" cy="6062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fr-F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fr-F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8B635D43-070D-2301-14E1-F0511A516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2473" y="5671156"/>
                <a:ext cx="3128357" cy="606256"/>
              </a:xfrm>
              <a:prstGeom prst="rect">
                <a:avLst/>
              </a:prstGeom>
              <a:blipFill>
                <a:blip r:embed="rId5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>
            <a:extLst>
              <a:ext uri="{FF2B5EF4-FFF2-40B4-BE49-F238E27FC236}">
                <a16:creationId xmlns:a16="http://schemas.microsoft.com/office/drawing/2014/main" id="{34EFB830-98FB-3AAB-0D79-8A52E61C0995}"/>
              </a:ext>
            </a:extLst>
          </p:cNvPr>
          <p:cNvSpPr txBox="1"/>
          <p:nvPr/>
        </p:nvSpPr>
        <p:spPr>
          <a:xfrm>
            <a:off x="4958259" y="3933680"/>
            <a:ext cx="5149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A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fraction of nanoparticles carrying the charge q </a:t>
            </a:r>
          </a:p>
          <a:p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AU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E8AA44B9-7CD0-8C1E-C987-69B2B71010E6}"/>
                  </a:ext>
                </a:extLst>
              </p:cNvPr>
              <p:cNvSpPr txBox="1"/>
              <p:nvPr/>
            </p:nvSpPr>
            <p:spPr>
              <a:xfrm>
                <a:off x="5450113" y="4380775"/>
                <a:ext cx="5480924" cy="563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</m:num>
                      <m:den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fr-F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7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sz="17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fr-FR" sz="17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7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fr-FR" sz="17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b>
                      <m:sSubPr>
                        <m:ctrlPr>
                          <a:rPr lang="fr-F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fr-FR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7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sz="17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fr-F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700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fr-FR" sz="17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FR" sz="17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sSub>
                      <m:sSubPr>
                        <m:ctrlPr>
                          <a:rPr lang="fr-F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17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fr-F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d>
                            <m:r>
                              <a:rPr lang="fr-FR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fr-F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fr-FR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fr-FR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fr-FR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fr-FR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E8AA44B9-7CD0-8C1E-C987-69B2B71010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0113" y="4380775"/>
                <a:ext cx="5480924" cy="563039"/>
              </a:xfrm>
              <a:prstGeom prst="rect">
                <a:avLst/>
              </a:prstGeom>
              <a:blipFill>
                <a:blip r:embed="rId6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e 25">
            <a:extLst>
              <a:ext uri="{FF2B5EF4-FFF2-40B4-BE49-F238E27FC236}">
                <a16:creationId xmlns:a16="http://schemas.microsoft.com/office/drawing/2014/main" id="{72E60C32-D326-EC73-BCED-DF2B776335CA}"/>
              </a:ext>
            </a:extLst>
          </p:cNvPr>
          <p:cNvGrpSpPr/>
          <p:nvPr/>
        </p:nvGrpSpPr>
        <p:grpSpPr>
          <a:xfrm>
            <a:off x="469457" y="1709315"/>
            <a:ext cx="3815765" cy="3905517"/>
            <a:chOff x="469457" y="1709315"/>
            <a:chExt cx="3815765" cy="3905517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B1722780-FD9F-3B8B-6EBC-4CB62F9BC272}"/>
                </a:ext>
              </a:extLst>
            </p:cNvPr>
            <p:cNvSpPr txBox="1"/>
            <p:nvPr/>
          </p:nvSpPr>
          <p:spPr>
            <a:xfrm>
              <a:off x="469457" y="2763662"/>
              <a:ext cx="3199573" cy="458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~ 2-3 nm: Z ~ 6e</a:t>
              </a:r>
              <a:r>
                <a:rPr lang="fr-FR" baseline="30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- 9e</a:t>
              </a:r>
              <a:r>
                <a:rPr lang="fr-FR" baseline="30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16394321-CE26-45D0-36F5-620D3F2B393D}"/>
                </a:ext>
              </a:extLst>
            </p:cNvPr>
            <p:cNvSpPr txBox="1"/>
            <p:nvPr/>
          </p:nvSpPr>
          <p:spPr>
            <a:xfrm>
              <a:off x="2210615" y="5245500"/>
              <a:ext cx="20746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14 nm: Z ~ 42 e</a:t>
              </a:r>
              <a:r>
                <a:rPr lang="fr-FR" baseline="30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4786ED63-408B-EAF9-3C23-077876849B6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5540" y="3236099"/>
              <a:ext cx="3471496" cy="1974652"/>
              <a:chOff x="6474998" y="2198617"/>
              <a:chExt cx="4409310" cy="2508098"/>
            </a:xfrm>
          </p:grpSpPr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7A78C3E2-CC0C-3E92-DD94-7E72864F3F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95958" y="2198617"/>
                <a:ext cx="2488350" cy="2508098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989275B-B71F-EFB5-9DD9-452BCBEF912E}"/>
                  </a:ext>
                </a:extLst>
              </p:cNvPr>
              <p:cNvSpPr/>
              <p:nvPr/>
            </p:nvSpPr>
            <p:spPr>
              <a:xfrm>
                <a:off x="8686275" y="2281759"/>
                <a:ext cx="643611" cy="579310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D61E55B7-6B50-B31D-E958-C5527CE0F2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55372"/>
              <a:stretch/>
            </p:blipFill>
            <p:spPr>
              <a:xfrm>
                <a:off x="6474998" y="2200687"/>
                <a:ext cx="1773765" cy="1710207"/>
              </a:xfrm>
              <a:prstGeom prst="rect">
                <a:avLst/>
              </a:prstGeom>
            </p:spPr>
          </p:pic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04839427-E068-309A-2F0C-43E3A8C6489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244735" y="2206673"/>
                <a:ext cx="437512" cy="77321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855EB36-C8C1-70DC-6814-1E94E1D6FB1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8244735" y="2861069"/>
                <a:ext cx="437512" cy="1031503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0BBDBB8F-B32D-B171-3791-34FD2E319F33}"/>
                    </a:ext>
                  </a:extLst>
                </p:cNvPr>
                <p:cNvSpPr txBox="1"/>
                <p:nvPr/>
              </p:nvSpPr>
              <p:spPr>
                <a:xfrm>
                  <a:off x="610603" y="1709315"/>
                  <a:ext cx="3508847" cy="87350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fr-FR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For T</a:t>
                  </a:r>
                  <a:r>
                    <a:rPr lang="fr-FR" sz="24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 </a:t>
                  </a:r>
                  <a:r>
                    <a:rPr lang="fr-FR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2 eV , T</a:t>
                  </a:r>
                  <a:r>
                    <a:rPr lang="fr-FR" sz="24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r>
                    <a:rPr lang="fr-FR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a14:m>
                  <a:r>
                    <a:rPr lang="fr-FR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0.04 eV 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fr-FR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OML  --&gt; </a:t>
                  </a:r>
                  <a14:m>
                    <m:oMath xmlns:m="http://schemas.openxmlformats.org/officeDocument/2006/math">
                      <m:r>
                        <a:rPr lang="fr-FR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𝜑</m:t>
                      </m:r>
                      <m:r>
                        <a:rPr 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r>
                    <a:rPr lang="fr-FR" dirty="0">
                      <a:solidFill>
                        <a:srgbClr val="C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</a:t>
                  </a:r>
                  <a:r>
                    <a:rPr lang="fr-FR">
                      <a:solidFill>
                        <a:srgbClr val="C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- 4.3 </a:t>
                  </a:r>
                  <a:r>
                    <a:rPr lang="fr-FR" dirty="0">
                      <a:solidFill>
                        <a:srgbClr val="C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eV </a:t>
                  </a:r>
                  <a:endPara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0BBDBB8F-B32D-B171-3791-34FD2E319F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603" y="1709315"/>
                  <a:ext cx="3508847" cy="873509"/>
                </a:xfrm>
                <a:prstGeom prst="rect">
                  <a:avLst/>
                </a:prstGeom>
                <a:blipFill>
                  <a:blip r:embed="rId9"/>
                  <a:stretch>
                    <a:fillRect l="-1444" b="-1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C39ADE7-0BED-329E-6865-2475FCB8CE45}"/>
              </a:ext>
            </a:extLst>
          </p:cNvPr>
          <p:cNvSpPr/>
          <p:nvPr/>
        </p:nvSpPr>
        <p:spPr>
          <a:xfrm>
            <a:off x="373555" y="1658008"/>
            <a:ext cx="4091914" cy="4309798"/>
          </a:xfrm>
          <a:prstGeom prst="rect">
            <a:avLst/>
          </a:prstGeom>
          <a:noFill/>
          <a:ln w="158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704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074210-4E68-54CF-0C97-ACA42267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13</a:t>
            </a:fld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726E12-5CE1-EB9B-5EDF-E035F46B788F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93D52D30-E0EC-2007-5157-3B4580BE1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76DF9EE-EA2A-63D8-9D2C-8802EE558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C8D4A486-ECFB-397B-2944-50869E768D2A}"/>
                  </a:ext>
                </a:extLst>
              </p:cNvPr>
              <p:cNvSpPr txBox="1"/>
              <p:nvPr/>
            </p:nvSpPr>
            <p:spPr>
              <a:xfrm>
                <a:off x="2547732" y="1009383"/>
                <a:ext cx="6639102" cy="568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Gaussian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charge distribution</a:t>
                </a:r>
                <a:r>
                  <a:rPr lang="fr-F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 </a:t>
                </a:r>
                <a:r>
                  <a:rPr lang="fr-FR" dirty="0">
                    <a:latin typeface="Cambria" panose="02040503050406030204" pitchFamily="18" charset="0"/>
                  </a:rPr>
                  <a:t>n(q) </a:t>
                </a:r>
                <a:r>
                  <a:rPr lang="fr-FR" sz="2000" dirty="0">
                    <a:latin typeface="Cambria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20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  <m:rad>
                          <m:radPr>
                            <m:degHide m:val="on"/>
                            <m:ctrlP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fr-FR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e>
                        </m:rad>
                      </m:den>
                    </m:f>
                    <m:func>
                      <m:func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000" i="0">
                                        <a:latin typeface="Cambria Math" panose="02040503050406030204" pitchFamily="18" charset="0"/>
                                      </a:rPr>
                                      <m:t>q</m:t>
                                    </m:r>
                                    <m:r>
                                      <a:rPr lang="fr-FR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fr-FR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fr-FR" sz="2000" i="0">
                                            <a:latin typeface="Cambria Math" panose="02040503050406030204" pitchFamily="18" charset="0"/>
                                          </a:rPr>
                                          <m:t>q</m:t>
                                        </m:r>
                                        <m:r>
                                          <a:rPr lang="fr-FR" sz="2000" i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acc>
                                  </m:e>
                                </m:d>
                                <m: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0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fr-FR" sz="2000" b="0" i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C8D4A486-ECFB-397B-2944-50869E768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7732" y="1009383"/>
                <a:ext cx="6639102" cy="568938"/>
              </a:xfrm>
              <a:prstGeom prst="rect">
                <a:avLst/>
              </a:prstGeom>
              <a:blipFill>
                <a:blip r:embed="rId5"/>
                <a:stretch>
                  <a:fillRect l="-763" b="-130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e 14">
            <a:extLst>
              <a:ext uri="{FF2B5EF4-FFF2-40B4-BE49-F238E27FC236}">
                <a16:creationId xmlns:a16="http://schemas.microsoft.com/office/drawing/2014/main" id="{54B28956-54B9-1CF3-5568-FF0F67DFB154}"/>
              </a:ext>
            </a:extLst>
          </p:cNvPr>
          <p:cNvGrpSpPr/>
          <p:nvPr/>
        </p:nvGrpSpPr>
        <p:grpSpPr>
          <a:xfrm>
            <a:off x="2387189" y="3784620"/>
            <a:ext cx="2380116" cy="2164504"/>
            <a:chOff x="1097419" y="3840333"/>
            <a:chExt cx="2527306" cy="2584504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ACF123EA-1D7B-6D3A-095B-403C62F48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97419" y="3840333"/>
              <a:ext cx="2498593" cy="2584504"/>
            </a:xfrm>
            <a:prstGeom prst="rect">
              <a:avLst/>
            </a:prstGeom>
          </p:spPr>
        </p:pic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F5B22369-9493-04F8-1A5D-F36B9175CEA9}"/>
                </a:ext>
              </a:extLst>
            </p:cNvPr>
            <p:cNvSpPr txBox="1"/>
            <p:nvPr/>
          </p:nvSpPr>
          <p:spPr>
            <a:xfrm>
              <a:off x="1778804" y="6057698"/>
              <a:ext cx="751291" cy="29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Charge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AD3BD4E-92BF-E71E-8D94-DD2AFF90CEEE}"/>
                </a:ext>
              </a:extLst>
            </p:cNvPr>
            <p:cNvSpPr txBox="1"/>
            <p:nvPr/>
          </p:nvSpPr>
          <p:spPr>
            <a:xfrm>
              <a:off x="2979495" y="5359232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27355DB0-E0FC-FF9C-768C-0C59E129A2C0}"/>
                </a:ext>
              </a:extLst>
            </p:cNvPr>
            <p:cNvSpPr txBox="1"/>
            <p:nvPr/>
          </p:nvSpPr>
          <p:spPr>
            <a:xfrm>
              <a:off x="2972961" y="4584691"/>
              <a:ext cx="384322" cy="2496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EB33FC2-4E80-E4D5-3C34-56EE7CEADAD4}"/>
                </a:ext>
              </a:extLst>
            </p:cNvPr>
            <p:cNvSpPr/>
            <p:nvPr/>
          </p:nvSpPr>
          <p:spPr>
            <a:xfrm>
              <a:off x="3403913" y="3871468"/>
              <a:ext cx="220812" cy="2112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7D723E58-4149-E51D-A5B6-A934B67F2E9B}"/>
                </a:ext>
              </a:extLst>
            </p:cNvPr>
            <p:cNvSpPr txBox="1"/>
            <p:nvPr/>
          </p:nvSpPr>
          <p:spPr>
            <a:xfrm>
              <a:off x="2945268" y="3889331"/>
              <a:ext cx="384322" cy="2496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D7A1B457-020B-965F-0BE1-E9BBC44AF400}"/>
                  </a:ext>
                </a:extLst>
              </p:cNvPr>
              <p:cNvSpPr txBox="1"/>
              <p:nvPr/>
            </p:nvSpPr>
            <p:spPr>
              <a:xfrm>
                <a:off x="4847487" y="3345299"/>
                <a:ext cx="3199484" cy="1133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fr-FR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7</m:t>
                    </m:r>
                    <m:r>
                      <m:rPr>
                        <m:sty m:val="p"/>
                      </m:rPr>
                      <a:rPr lang="fr-FR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fr-FR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</a:t>
                </a:r>
                <a:r>
                  <a:rPr lang="fr-FR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 n</a:t>
                </a:r>
                <a:r>
                  <a:rPr lang="fr-FR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fr-FR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</m:t>
                    </m:r>
                    <m:r>
                      <m:rPr>
                        <m:sty m:val="p"/>
                      </m:rPr>
                      <a:rPr lang="fr-FR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when n</a:t>
                </a:r>
                <a:r>
                  <a:rPr lang="fr-FR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 n</a:t>
                </a:r>
                <a:r>
                  <a:rPr lang="fr-FR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10 </a:t>
                </a: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D7A1B457-020B-965F-0BE1-E9BBC44AF4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7487" y="3345299"/>
                <a:ext cx="3199484" cy="1133965"/>
              </a:xfrm>
              <a:prstGeom prst="rect">
                <a:avLst/>
              </a:prstGeom>
              <a:blipFill>
                <a:blip r:embed="rId7"/>
                <a:stretch>
                  <a:fillRect l="-1186"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EFB1E714-79BC-3AA4-70BA-57BD5759CE69}"/>
              </a:ext>
            </a:extLst>
          </p:cNvPr>
          <p:cNvCxnSpPr>
            <a:cxnSpLocks/>
          </p:cNvCxnSpPr>
          <p:nvPr/>
        </p:nvCxnSpPr>
        <p:spPr>
          <a:xfrm>
            <a:off x="3063511" y="3334691"/>
            <a:ext cx="0" cy="35857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30994B76-2A2B-4077-BECC-E717BAD71712}"/>
                  </a:ext>
                </a:extLst>
              </p:cNvPr>
              <p:cNvSpPr txBox="1"/>
              <p:nvPr/>
            </p:nvSpPr>
            <p:spPr>
              <a:xfrm>
                <a:off x="2529976" y="2721190"/>
                <a:ext cx="858357" cy="6135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30994B76-2A2B-4077-BECC-E717BAD71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976" y="2721190"/>
                <a:ext cx="858357" cy="61350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D21EB5CF-296E-833C-0776-23D673002F56}"/>
                  </a:ext>
                </a:extLst>
              </p:cNvPr>
              <p:cNvSpPr txBox="1"/>
              <p:nvPr/>
            </p:nvSpPr>
            <p:spPr>
              <a:xfrm>
                <a:off x="3757994" y="2721190"/>
                <a:ext cx="1213418" cy="6135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18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=10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D21EB5CF-296E-833C-0776-23D673002F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7994" y="2721190"/>
                <a:ext cx="1213418" cy="61350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2B82EE09-8B4A-ACC1-37E7-4F6B0997DCB2}"/>
              </a:ext>
            </a:extLst>
          </p:cNvPr>
          <p:cNvCxnSpPr>
            <a:cxnSpLocks/>
          </p:cNvCxnSpPr>
          <p:nvPr/>
        </p:nvCxnSpPr>
        <p:spPr>
          <a:xfrm flipH="1">
            <a:off x="4073128" y="3323409"/>
            <a:ext cx="148319" cy="381134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FAE605DF-D64B-10C1-F530-6C629A8D9314}"/>
              </a:ext>
            </a:extLst>
          </p:cNvPr>
          <p:cNvSpPr txBox="1"/>
          <p:nvPr/>
        </p:nvSpPr>
        <p:spPr>
          <a:xfrm>
            <a:off x="5659374" y="4751333"/>
            <a:ext cx="5084563" cy="1289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Explains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nanoparticle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agglomeration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fr-FR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nuclei</a:t>
            </a:r>
            <a:r>
              <a:rPr lang="fr-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the condition of n</a:t>
            </a:r>
            <a:r>
              <a:rPr lang="fr-FR" sz="24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fr-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depletion</a:t>
            </a:r>
            <a:endParaRPr lang="fr-FR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charging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detriment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plasma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electrons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" name="Text Box 24">
            <a:extLst>
              <a:ext uri="{FF2B5EF4-FFF2-40B4-BE49-F238E27FC236}">
                <a16:creationId xmlns:a16="http://schemas.microsoft.com/office/drawing/2014/main" id="{99DAAB0A-EB11-A1A1-C49C-2F6FFAB34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7253" y="6425261"/>
            <a:ext cx="50845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sz="1600" dirty="0" err="1">
                <a:latin typeface="Times New Roman"/>
                <a:cs typeface="Times New Roman"/>
              </a:rPr>
              <a:t>T</a:t>
            </a:r>
            <a:r>
              <a:rPr lang="fr-FR" sz="1600" dirty="0">
                <a:latin typeface="Times New Roman"/>
                <a:cs typeface="Times New Roman"/>
              </a:rPr>
              <a:t>. </a:t>
            </a:r>
            <a:r>
              <a:rPr lang="fr-FR" sz="1600" dirty="0" err="1">
                <a:latin typeface="Times New Roman"/>
                <a:cs typeface="Times New Roman"/>
              </a:rPr>
              <a:t>Matsoukas</a:t>
            </a:r>
            <a:r>
              <a:rPr lang="fr-FR" sz="1600" dirty="0">
                <a:latin typeface="Times New Roman"/>
                <a:cs typeface="Times New Roman"/>
              </a:rPr>
              <a:t> </a:t>
            </a:r>
            <a:r>
              <a:rPr lang="fr-FR" sz="1600" i="1" dirty="0">
                <a:latin typeface="Times New Roman"/>
                <a:cs typeface="Times New Roman"/>
              </a:rPr>
              <a:t>et al </a:t>
            </a:r>
            <a:r>
              <a:rPr lang="fr-FR" sz="1600" dirty="0">
                <a:latin typeface="Times New Roman"/>
                <a:cs typeface="Times New Roman"/>
              </a:rPr>
              <a:t>, J. </a:t>
            </a:r>
            <a:r>
              <a:rPr lang="fr-FR" sz="1600" dirty="0" err="1">
                <a:latin typeface="Times New Roman"/>
                <a:cs typeface="Times New Roman"/>
              </a:rPr>
              <a:t>Appl</a:t>
            </a:r>
            <a:r>
              <a:rPr lang="fr-FR" sz="1600" dirty="0">
                <a:latin typeface="Times New Roman"/>
                <a:cs typeface="Times New Roman"/>
              </a:rPr>
              <a:t>. Phys</a:t>
            </a:r>
            <a:r>
              <a:rPr lang="en-GB" sz="1600" dirty="0">
                <a:latin typeface="Times New Roman"/>
                <a:cs typeface="Times New Roman"/>
              </a:rPr>
              <a:t>. 77, 1995 </a:t>
            </a:r>
            <a:endParaRPr lang="fr-FR" sz="1600" dirty="0">
              <a:latin typeface="Times New Roman"/>
              <a:cs typeface="Times New Roman"/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3831BB37-60AB-EF4B-D35F-2BD058DD28CC}"/>
              </a:ext>
            </a:extLst>
          </p:cNvPr>
          <p:cNvGrpSpPr/>
          <p:nvPr/>
        </p:nvGrpSpPr>
        <p:grpSpPr>
          <a:xfrm>
            <a:off x="3751956" y="1696159"/>
            <a:ext cx="4895066" cy="664606"/>
            <a:chOff x="3751956" y="1696159"/>
            <a:chExt cx="4895066" cy="6646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CF7C3978-972E-60FA-9A94-D2FBC5DB6393}"/>
                    </a:ext>
                  </a:extLst>
                </p:cNvPr>
                <p:cNvSpPr txBox="1"/>
                <p:nvPr/>
              </p:nvSpPr>
              <p:spPr>
                <a:xfrm>
                  <a:off x="3751956" y="1802385"/>
                  <a:ext cx="3199484" cy="5577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r>
                    <a:rPr lang="fr-FR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verage</a:t>
                  </a:r>
                  <a:r>
                    <a:rPr lang="fr-FR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charge:  </a:t>
                  </a:r>
                  <a14:m>
                    <m:oMath xmlns:m="http://schemas.openxmlformats.org/officeDocument/2006/math">
                      <m:r>
                        <a:rPr lang="fr-FR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000" i="0">
                              <a:latin typeface="Cambria Math" panose="02040503050406030204" pitchFamily="18" charset="0"/>
                            </a:rPr>
                            <m:t>q</m:t>
                          </m:r>
                          <m:r>
                            <a:rPr lang="fr-FR" sz="2000" i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</m:oMath>
                  </a14:m>
                  <a:r>
                    <a:rPr lang="fr-FR" sz="2000" dirty="0"/>
                    <a:t>= </a:t>
                  </a:r>
                  <a:r>
                    <a:rPr lang="fr-FR" dirty="0"/>
                    <a:t>k</a:t>
                  </a:r>
                  <a:r>
                    <a:rPr lang="fr-FR" sz="2000" dirty="0"/>
                    <a:t>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fr-FR" sz="21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1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fr-FR" sz="21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sSub>
                            <m:sSubPr>
                              <m:ctrlPr>
                                <a:rPr lang="fr-FR" sz="2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ε</m:t>
                              </m:r>
                            </m:e>
                            <m:sub>
                              <m:r>
                                <a:rPr lang="fr-FR" sz="2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fr-FR" sz="21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  <m:sSub>
                            <m:sSubPr>
                              <m:ctrlPr>
                                <a:rPr lang="fr-FR" sz="2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2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1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1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21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endParaRPr lang="fr-FR" sz="2100" dirty="0"/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CF7C3978-972E-60FA-9A94-D2FBC5DB63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1956" y="1802385"/>
                  <a:ext cx="3199484" cy="557717"/>
                </a:xfrm>
                <a:prstGeom prst="rect">
                  <a:avLst/>
                </a:prstGeom>
                <a:blipFill>
                  <a:blip r:embed="rId10"/>
                  <a:stretch>
                    <a:fillRect l="-1581" b="-68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3D0B5BBE-05ED-0C32-0FC7-C7BD62683C65}"/>
                    </a:ext>
                  </a:extLst>
                </p:cNvPr>
                <p:cNvSpPr txBox="1"/>
                <p:nvPr/>
              </p:nvSpPr>
              <p:spPr>
                <a:xfrm>
                  <a:off x="7046822" y="1696159"/>
                  <a:ext cx="1600200" cy="6646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fr-FR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  <m:sSup>
                              <m:sSupPr>
                                <m:ctrlPr>
                                  <a:rPr lang="fr-FR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box>
                                      <m:box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oxPr>
                                      <m:e>
                                        <m:argPr>
                                          <m:argSz m:val="-1"/>
                                        </m:argPr>
                                        <m:f>
                                          <m:f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m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e</m:t>
                                                </m:r>
                                              </m:sub>
                                            </m:sSub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 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T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e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m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i</m:t>
                                                </m:r>
                                              </m:sub>
                                            </m:sSub>
                                            <m:sSub>
                                              <m:sSubPr>
                                                <m:ctrlPr>
                                                  <a:rPr lang="fr-FR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 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T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fr-FR" i="0">
                                                    <a:latin typeface="Cambria Math" panose="02040503050406030204" pitchFamily="18" charset="0"/>
                                                  </a:rPr>
                                                  <m:t>i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box>
                                  </m:e>
                                </m:d>
                              </m:e>
                              <m:sup>
                                <m:r>
                                  <a:rPr lang="fr-FR" sz="1800" b="0" i="1" smtClean="0">
                                    <a:latin typeface="Cambria Math" panose="02040503050406030204" pitchFamily="18" charset="0"/>
                                  </a:rPr>
                                  <m:t>1/2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3D0B5BBE-05ED-0C32-0FC7-C7BD62683C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46822" y="1696159"/>
                  <a:ext cx="1600200" cy="664606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1C55A013-6C6F-FA10-69A4-FD6A6B8E2341}"/>
                </a:ext>
              </a:extLst>
            </p:cNvPr>
            <p:cNvSpPr txBox="1"/>
            <p:nvPr/>
          </p:nvSpPr>
          <p:spPr>
            <a:xfrm>
              <a:off x="6796992" y="1860931"/>
              <a:ext cx="404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Ln</a:t>
              </a:r>
            </a:p>
          </p:txBody>
        </p:sp>
      </p:grpSp>
      <p:sp>
        <p:nvSpPr>
          <p:cNvPr id="12" name="Text Box 1033">
            <a:extLst>
              <a:ext uri="{FF2B5EF4-FFF2-40B4-BE49-F238E27FC236}">
                <a16:creationId xmlns:a16="http://schemas.microsoft.com/office/drawing/2014/main" id="{2CD51369-28B9-05F0-BB31-00BE21A93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3232" y="46052"/>
            <a:ext cx="6231193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Charge during the agglomeration phase</a:t>
            </a:r>
          </a:p>
        </p:txBody>
      </p:sp>
    </p:spTree>
    <p:extLst>
      <p:ext uri="{BB962C8B-B14F-4D97-AF65-F5344CB8AC3E}">
        <p14:creationId xmlns:p14="http://schemas.microsoft.com/office/powerpoint/2010/main" val="857516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FB347B-61D9-1376-2F47-8452809D8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84432"/>
            <a:ext cx="2743200" cy="365125"/>
          </a:xfrm>
        </p:spPr>
        <p:txBody>
          <a:bodyPr/>
          <a:lstStyle/>
          <a:p>
            <a:fld id="{A64A6A93-06EF-A947-8ACB-003AA22CF8C3}" type="slidenum">
              <a:rPr lang="fr-FR" smtClean="0"/>
              <a:t>14</a:t>
            </a:fld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1E731B-4ABF-2C51-1209-B5F24B642120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AAEDAE4A-C7BB-15C4-C198-F0DD520F86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E099C43-6B97-C8CB-A0E8-BEAECF8C3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grpSp>
        <p:nvGrpSpPr>
          <p:cNvPr id="10" name="Group 82">
            <a:extLst>
              <a:ext uri="{FF2B5EF4-FFF2-40B4-BE49-F238E27FC236}">
                <a16:creationId xmlns:a16="http://schemas.microsoft.com/office/drawing/2014/main" id="{DCE1C92E-09A1-4EEE-E42B-F30453ED0853}"/>
              </a:ext>
            </a:extLst>
          </p:cNvPr>
          <p:cNvGrpSpPr>
            <a:grpSpLocks/>
          </p:cNvGrpSpPr>
          <p:nvPr/>
        </p:nvGrpSpPr>
        <p:grpSpPr bwMode="auto">
          <a:xfrm>
            <a:off x="1372672" y="3212569"/>
            <a:ext cx="3001180" cy="2587809"/>
            <a:chOff x="340" y="1117"/>
            <a:chExt cx="2465" cy="2449"/>
          </a:xfrm>
        </p:grpSpPr>
        <p:grpSp>
          <p:nvGrpSpPr>
            <p:cNvPr id="11" name="Group 66">
              <a:extLst>
                <a:ext uri="{FF2B5EF4-FFF2-40B4-BE49-F238E27FC236}">
                  <a16:creationId xmlns:a16="http://schemas.microsoft.com/office/drawing/2014/main" id="{A50A7C46-D541-A1D6-0D39-236ECECAD3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8" y="3022"/>
              <a:ext cx="2177" cy="544"/>
              <a:chOff x="3198" y="3022"/>
              <a:chExt cx="2177" cy="544"/>
            </a:xfrm>
          </p:grpSpPr>
          <p:sp>
            <p:nvSpPr>
              <p:cNvPr id="49" name="AutoShape 60">
                <a:extLst>
                  <a:ext uri="{FF2B5EF4-FFF2-40B4-BE49-F238E27FC236}">
                    <a16:creationId xmlns:a16="http://schemas.microsoft.com/office/drawing/2014/main" id="{470A2E68-9CCA-BF39-6FB9-BD27688AA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408" cy="317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Line 16">
                <a:extLst>
                  <a:ext uri="{FF2B5EF4-FFF2-40B4-BE49-F238E27FC236}">
                    <a16:creationId xmlns:a16="http://schemas.microsoft.com/office/drawing/2014/main" id="{19C6045E-9C32-21BB-6211-B2B44378FC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8" y="3475"/>
                <a:ext cx="21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" name="Oval 20">
                <a:extLst>
                  <a:ext uri="{FF2B5EF4-FFF2-40B4-BE49-F238E27FC236}">
                    <a16:creationId xmlns:a16="http://schemas.microsoft.com/office/drawing/2014/main" id="{5965FFBE-DC2B-FBBF-C37A-B5CAE71AA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6" y="3455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22">
                <a:extLst>
                  <a:ext uri="{FF2B5EF4-FFF2-40B4-BE49-F238E27FC236}">
                    <a16:creationId xmlns:a16="http://schemas.microsoft.com/office/drawing/2014/main" id="{7C6C3DA4-743F-D2D3-12D9-3F4F0DC15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0" y="3451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24">
                <a:extLst>
                  <a:ext uri="{FF2B5EF4-FFF2-40B4-BE49-F238E27FC236}">
                    <a16:creationId xmlns:a16="http://schemas.microsoft.com/office/drawing/2014/main" id="{1AD84ECB-6BF8-5F33-BDA6-00D01B6FE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5" y="3455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26">
                <a:extLst>
                  <a:ext uri="{FF2B5EF4-FFF2-40B4-BE49-F238E27FC236}">
                    <a16:creationId xmlns:a16="http://schemas.microsoft.com/office/drawing/2014/main" id="{5E4704AD-E575-3E22-2658-7834536D3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0" y="3183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Line 29">
                <a:extLst>
                  <a:ext uri="{FF2B5EF4-FFF2-40B4-BE49-F238E27FC236}">
                    <a16:creationId xmlns:a16="http://schemas.microsoft.com/office/drawing/2014/main" id="{E351A7AA-B84B-BAC6-B3D3-BF0AC3D2B8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8" y="3385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" name="Line 30">
                <a:extLst>
                  <a:ext uri="{FF2B5EF4-FFF2-40B4-BE49-F238E27FC236}">
                    <a16:creationId xmlns:a16="http://schemas.microsoft.com/office/drawing/2014/main" id="{0D15156A-EC0E-BF57-D23D-6CEEB099CE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29" y="3385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" name="Oval 32">
                <a:extLst>
                  <a:ext uri="{FF2B5EF4-FFF2-40B4-BE49-F238E27FC236}">
                    <a16:creationId xmlns:a16="http://schemas.microsoft.com/office/drawing/2014/main" id="{DDEE8221-D388-FD94-4ED2-A20F852A8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3455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34">
                <a:extLst>
                  <a:ext uri="{FF2B5EF4-FFF2-40B4-BE49-F238E27FC236}">
                    <a16:creationId xmlns:a16="http://schemas.microsoft.com/office/drawing/2014/main" id="{AB628D84-DD6E-9A6B-DBCF-0333535EE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1" y="3183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36">
                <a:extLst>
                  <a:ext uri="{FF2B5EF4-FFF2-40B4-BE49-F238E27FC236}">
                    <a16:creationId xmlns:a16="http://schemas.microsoft.com/office/drawing/2014/main" id="{586DD713-1F36-396D-53A4-181DE391D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4" y="3455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Rectangle 37">
                <a:extLst>
                  <a:ext uri="{FF2B5EF4-FFF2-40B4-BE49-F238E27FC236}">
                    <a16:creationId xmlns:a16="http://schemas.microsoft.com/office/drawing/2014/main" id="{A6D761C2-84C6-23EA-3A18-7B9F92773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8" y="3249"/>
                <a:ext cx="46" cy="45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Rectangle 38">
                <a:extLst>
                  <a:ext uri="{FF2B5EF4-FFF2-40B4-BE49-F238E27FC236}">
                    <a16:creationId xmlns:a16="http://schemas.microsoft.com/office/drawing/2014/main" id="{46CF2018-6C24-A563-9B07-3E95D3CFA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3203"/>
                <a:ext cx="90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Rectangle 39">
                <a:extLst>
                  <a:ext uri="{FF2B5EF4-FFF2-40B4-BE49-F238E27FC236}">
                    <a16:creationId xmlns:a16="http://schemas.microsoft.com/office/drawing/2014/main" id="{730EB0A5-A360-5EBB-9CF5-251D64CE4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3113"/>
                <a:ext cx="91" cy="18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Rectangle 40">
                <a:extLst>
                  <a:ext uri="{FF2B5EF4-FFF2-40B4-BE49-F238E27FC236}">
                    <a16:creationId xmlns:a16="http://schemas.microsoft.com/office/drawing/2014/main" id="{0A4B4EBC-396C-BE48-72DB-0D8D156D8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5" y="3067"/>
                <a:ext cx="91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Rectangle 41">
                <a:extLst>
                  <a:ext uri="{FF2B5EF4-FFF2-40B4-BE49-F238E27FC236}">
                    <a16:creationId xmlns:a16="http://schemas.microsoft.com/office/drawing/2014/main" id="{7C429F7A-CE27-A206-DA28-3A63E2F46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1" y="3249"/>
                <a:ext cx="46" cy="45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Rectangle 42">
                <a:extLst>
                  <a:ext uri="{FF2B5EF4-FFF2-40B4-BE49-F238E27FC236}">
                    <a16:creationId xmlns:a16="http://schemas.microsoft.com/office/drawing/2014/main" id="{6B078AE0-7EF8-F586-89C1-43D16679E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7" y="3203"/>
                <a:ext cx="90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Rectangle 43">
                <a:extLst>
                  <a:ext uri="{FF2B5EF4-FFF2-40B4-BE49-F238E27FC236}">
                    <a16:creationId xmlns:a16="http://schemas.microsoft.com/office/drawing/2014/main" id="{3E4C4FFB-96CF-2739-1CEE-91781155F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7" y="3113"/>
                <a:ext cx="91" cy="18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Rectangle 44">
                <a:extLst>
                  <a:ext uri="{FF2B5EF4-FFF2-40B4-BE49-F238E27FC236}">
                    <a16:creationId xmlns:a16="http://schemas.microsoft.com/office/drawing/2014/main" id="{315A929B-87AE-2215-1CFF-F388FD569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3067"/>
                <a:ext cx="91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Rectangle 45">
                <a:extLst>
                  <a:ext uri="{FF2B5EF4-FFF2-40B4-BE49-F238E27FC236}">
                    <a16:creationId xmlns:a16="http://schemas.microsoft.com/office/drawing/2014/main" id="{EFB0B193-9EFB-AA80-9141-90C8AF586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0" y="3249"/>
                <a:ext cx="46" cy="45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Rectangle 46">
                <a:extLst>
                  <a:ext uri="{FF2B5EF4-FFF2-40B4-BE49-F238E27FC236}">
                    <a16:creationId xmlns:a16="http://schemas.microsoft.com/office/drawing/2014/main" id="{279BF7FA-F20C-79D8-F84D-1B31C81C6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6" y="3203"/>
                <a:ext cx="90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Rectangle 47">
                <a:extLst>
                  <a:ext uri="{FF2B5EF4-FFF2-40B4-BE49-F238E27FC236}">
                    <a16:creationId xmlns:a16="http://schemas.microsoft.com/office/drawing/2014/main" id="{478D5EFE-116A-0C50-FA54-3C91D67FE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6" y="3113"/>
                <a:ext cx="91" cy="18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Rectangle 48">
                <a:extLst>
                  <a:ext uri="{FF2B5EF4-FFF2-40B4-BE49-F238E27FC236}">
                    <a16:creationId xmlns:a16="http://schemas.microsoft.com/office/drawing/2014/main" id="{CA0E6693-3E6F-8C7C-CE1B-98096C5412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7" y="3067"/>
                <a:ext cx="91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Rectangle 49">
                <a:extLst>
                  <a:ext uri="{FF2B5EF4-FFF2-40B4-BE49-F238E27FC236}">
                    <a16:creationId xmlns:a16="http://schemas.microsoft.com/office/drawing/2014/main" id="{1C2E6D62-13FC-16F6-0498-8DC22E6A8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4" y="3249"/>
                <a:ext cx="46" cy="45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Rectangle 50">
                <a:extLst>
                  <a:ext uri="{FF2B5EF4-FFF2-40B4-BE49-F238E27FC236}">
                    <a16:creationId xmlns:a16="http://schemas.microsoft.com/office/drawing/2014/main" id="{C0299D52-FBBD-2BB0-A437-7E6BF070F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0" y="3203"/>
                <a:ext cx="90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Rectangle 51">
                <a:extLst>
                  <a:ext uri="{FF2B5EF4-FFF2-40B4-BE49-F238E27FC236}">
                    <a16:creationId xmlns:a16="http://schemas.microsoft.com/office/drawing/2014/main" id="{5BE482F9-2964-A7BA-71A0-2A498463B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0" y="3113"/>
                <a:ext cx="91" cy="18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Rectangle 52">
                <a:extLst>
                  <a:ext uri="{FF2B5EF4-FFF2-40B4-BE49-F238E27FC236}">
                    <a16:creationId xmlns:a16="http://schemas.microsoft.com/office/drawing/2014/main" id="{4308CABB-2ABA-4EB3-51DE-82C1D4005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1" y="3067"/>
                <a:ext cx="91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Rectangle 53">
                <a:extLst>
                  <a:ext uri="{FF2B5EF4-FFF2-40B4-BE49-F238E27FC236}">
                    <a16:creationId xmlns:a16="http://schemas.microsoft.com/office/drawing/2014/main" id="{B114B723-301B-9D5D-F931-68AD5ADF4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7" y="3249"/>
                <a:ext cx="46" cy="45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Rectangle 54">
                <a:extLst>
                  <a:ext uri="{FF2B5EF4-FFF2-40B4-BE49-F238E27FC236}">
                    <a16:creationId xmlns:a16="http://schemas.microsoft.com/office/drawing/2014/main" id="{82CCBDAD-D3EE-30F6-4F36-4478D804D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3203"/>
                <a:ext cx="90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Rectangle 55">
                <a:extLst>
                  <a:ext uri="{FF2B5EF4-FFF2-40B4-BE49-F238E27FC236}">
                    <a16:creationId xmlns:a16="http://schemas.microsoft.com/office/drawing/2014/main" id="{77375391-7F60-AEAD-1138-D26D76313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3" y="3113"/>
                <a:ext cx="91" cy="18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Rectangle 56">
                <a:extLst>
                  <a:ext uri="{FF2B5EF4-FFF2-40B4-BE49-F238E27FC236}">
                    <a16:creationId xmlns:a16="http://schemas.microsoft.com/office/drawing/2014/main" id="{61523F24-09E5-FC8D-0456-E93930336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4" y="3067"/>
                <a:ext cx="91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Line 57">
                <a:extLst>
                  <a:ext uri="{FF2B5EF4-FFF2-40B4-BE49-F238E27FC236}">
                    <a16:creationId xmlns:a16="http://schemas.microsoft.com/office/drawing/2014/main" id="{C645A2AD-807C-4D7B-4C42-CB92F99295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50" y="3416"/>
                <a:ext cx="91" cy="1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" name="Line 58">
                <a:extLst>
                  <a:ext uri="{FF2B5EF4-FFF2-40B4-BE49-F238E27FC236}">
                    <a16:creationId xmlns:a16="http://schemas.microsoft.com/office/drawing/2014/main" id="{CF2EAC67-6656-DDF0-4C28-F929C3F40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11" y="3405"/>
                <a:ext cx="91" cy="1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" name="Line 61">
              <a:extLst>
                <a:ext uri="{FF2B5EF4-FFF2-40B4-BE49-F238E27FC236}">
                  <a16:creationId xmlns:a16="http://schemas.microsoft.com/office/drawing/2014/main" id="{6F28C4E7-628C-AF44-258A-6D4AFFBC69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625" y="2704"/>
              <a:ext cx="273" cy="3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Line 68">
              <a:extLst>
                <a:ext uri="{FF2B5EF4-FFF2-40B4-BE49-F238E27FC236}">
                  <a16:creationId xmlns:a16="http://schemas.microsoft.com/office/drawing/2014/main" id="{1BFABCFA-C186-2F46-A02F-4C4F1CBF83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" y="2205"/>
              <a:ext cx="10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 Box 69">
              <a:extLst>
                <a:ext uri="{FF2B5EF4-FFF2-40B4-BE49-F238E27FC236}">
                  <a16:creationId xmlns:a16="http://schemas.microsoft.com/office/drawing/2014/main" id="{C326C404-92B2-7612-B18E-E9BD182B03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4" y="2072"/>
              <a:ext cx="41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size</a:t>
              </a:r>
            </a:p>
          </p:txBody>
        </p:sp>
        <p:grpSp>
          <p:nvGrpSpPr>
            <p:cNvPr id="15" name="Group 67">
              <a:extLst>
                <a:ext uri="{FF2B5EF4-FFF2-40B4-BE49-F238E27FC236}">
                  <a16:creationId xmlns:a16="http://schemas.microsoft.com/office/drawing/2014/main" id="{85A46F78-B7F4-CFB9-41DA-022AD25EA5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0" y="1661"/>
              <a:ext cx="635" cy="544"/>
              <a:chOff x="4875" y="2114"/>
              <a:chExt cx="318" cy="227"/>
            </a:xfrm>
          </p:grpSpPr>
          <p:sp>
            <p:nvSpPr>
              <p:cNvPr id="45" name="Rectangle 62">
                <a:extLst>
                  <a:ext uri="{FF2B5EF4-FFF2-40B4-BE49-F238E27FC236}">
                    <a16:creationId xmlns:a16="http://schemas.microsoft.com/office/drawing/2014/main" id="{867C9B05-4C5A-AFD2-3302-C68EE2E92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5" y="2296"/>
                <a:ext cx="46" cy="45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Rectangle 63">
                <a:extLst>
                  <a:ext uri="{FF2B5EF4-FFF2-40B4-BE49-F238E27FC236}">
                    <a16:creationId xmlns:a16="http://schemas.microsoft.com/office/drawing/2014/main" id="{88E29B70-5D4E-DF0F-3CA5-6D2CB3600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1" y="2250"/>
                <a:ext cx="90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Rectangle 64">
                <a:extLst>
                  <a:ext uri="{FF2B5EF4-FFF2-40B4-BE49-F238E27FC236}">
                    <a16:creationId xmlns:a16="http://schemas.microsoft.com/office/drawing/2014/main" id="{C80189F4-A05E-0CBD-CC46-1270BBCB4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1" y="2160"/>
                <a:ext cx="91" cy="18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Rectangle 65">
                <a:extLst>
                  <a:ext uri="{FF2B5EF4-FFF2-40B4-BE49-F238E27FC236}">
                    <a16:creationId xmlns:a16="http://schemas.microsoft.com/office/drawing/2014/main" id="{364C6E13-487A-6C75-57D6-F919D2020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2" y="2114"/>
                <a:ext cx="91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6" name="Group 81">
              <a:extLst>
                <a:ext uri="{FF2B5EF4-FFF2-40B4-BE49-F238E27FC236}">
                  <a16:creationId xmlns:a16="http://schemas.microsoft.com/office/drawing/2014/main" id="{AD0F174B-71FF-61E2-DBC0-1C9B4592FF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7" y="1793"/>
              <a:ext cx="289" cy="291"/>
              <a:chOff x="4931" y="2156"/>
              <a:chExt cx="289" cy="291"/>
            </a:xfrm>
          </p:grpSpPr>
          <p:sp>
            <p:nvSpPr>
              <p:cNvPr id="43" name="Text Box 70">
                <a:extLst>
                  <a:ext uri="{FF2B5EF4-FFF2-40B4-BE49-F238E27FC236}">
                    <a16:creationId xmlns:a16="http://schemas.microsoft.com/office/drawing/2014/main" id="{A0186700-2218-E330-A862-EC1B4CDE2F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31" y="2156"/>
                <a:ext cx="28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latin typeface="Arial" charset="0"/>
                  </a:rPr>
                  <a:t>q</a:t>
                </a:r>
                <a:r>
                  <a:rPr lang="en-US" sz="1400" baseline="-25000" dirty="0">
                    <a:latin typeface="Arial" charset="0"/>
                  </a:rPr>
                  <a:t>3</a:t>
                </a:r>
              </a:p>
            </p:txBody>
          </p:sp>
          <p:sp>
            <p:nvSpPr>
              <p:cNvPr id="44" name="Line 71">
                <a:extLst>
                  <a:ext uri="{FF2B5EF4-FFF2-40B4-BE49-F238E27FC236}">
                    <a16:creationId xmlns:a16="http://schemas.microsoft.com/office/drawing/2014/main" id="{A4C66734-ABF7-AA4C-BC5B-F06C1951D2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5" y="2233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7" name="Group 82">
              <a:extLst>
                <a:ext uri="{FF2B5EF4-FFF2-40B4-BE49-F238E27FC236}">
                  <a16:creationId xmlns:a16="http://schemas.microsoft.com/office/drawing/2014/main" id="{C77D881C-95E2-8618-165F-326235BE6A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" y="1670"/>
              <a:ext cx="289" cy="291"/>
              <a:chOff x="4923" y="2140"/>
              <a:chExt cx="289" cy="291"/>
            </a:xfrm>
          </p:grpSpPr>
          <p:sp>
            <p:nvSpPr>
              <p:cNvPr id="41" name="Text Box 83">
                <a:extLst>
                  <a:ext uri="{FF2B5EF4-FFF2-40B4-BE49-F238E27FC236}">
                    <a16:creationId xmlns:a16="http://schemas.microsoft.com/office/drawing/2014/main" id="{15FF3E13-9CD4-234F-3FAE-CD9042C09A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23" y="2140"/>
                <a:ext cx="28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latin typeface="Arial" charset="0"/>
                  </a:rPr>
                  <a:t>q</a:t>
                </a:r>
                <a:r>
                  <a:rPr lang="en-US" sz="1400" baseline="-25000" dirty="0">
                    <a:latin typeface="Arial" charset="0"/>
                  </a:rPr>
                  <a:t>4</a:t>
                </a:r>
              </a:p>
            </p:txBody>
          </p:sp>
          <p:sp>
            <p:nvSpPr>
              <p:cNvPr id="42" name="Line 84">
                <a:extLst>
                  <a:ext uri="{FF2B5EF4-FFF2-40B4-BE49-F238E27FC236}">
                    <a16:creationId xmlns:a16="http://schemas.microsoft.com/office/drawing/2014/main" id="{B104859C-44DF-224A-4FF5-6FF11AC0A5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5" y="2233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8" name="Group 85">
              <a:extLst>
                <a:ext uri="{FF2B5EF4-FFF2-40B4-BE49-F238E27FC236}">
                  <a16:creationId xmlns:a16="http://schemas.microsoft.com/office/drawing/2014/main" id="{E5D46DF2-85FE-6638-B78B-2BD0394A11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2" y="1945"/>
              <a:ext cx="289" cy="291"/>
              <a:chOff x="4926" y="2143"/>
              <a:chExt cx="289" cy="291"/>
            </a:xfrm>
          </p:grpSpPr>
          <p:sp>
            <p:nvSpPr>
              <p:cNvPr id="39" name="Text Box 86">
                <a:extLst>
                  <a:ext uri="{FF2B5EF4-FFF2-40B4-BE49-F238E27FC236}">
                    <a16:creationId xmlns:a16="http://schemas.microsoft.com/office/drawing/2014/main" id="{A4D76F1D-FDFD-AEF7-EF14-BF53C8B0EA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26" y="2143"/>
                <a:ext cx="28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latin typeface="Arial" charset="0"/>
                  </a:rPr>
                  <a:t>q</a:t>
                </a:r>
                <a:r>
                  <a:rPr lang="en-US" sz="1400" baseline="-25000" dirty="0">
                    <a:latin typeface="Arial" charset="0"/>
                  </a:rPr>
                  <a:t>2</a:t>
                </a:r>
              </a:p>
            </p:txBody>
          </p:sp>
          <p:sp>
            <p:nvSpPr>
              <p:cNvPr id="40" name="Line 87">
                <a:extLst>
                  <a:ext uri="{FF2B5EF4-FFF2-40B4-BE49-F238E27FC236}">
                    <a16:creationId xmlns:a16="http://schemas.microsoft.com/office/drawing/2014/main" id="{D709C333-48FC-CE4D-6312-1E8CA9707C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5" y="2233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7" name="Text Box 89">
              <a:extLst>
                <a:ext uri="{FF2B5EF4-FFF2-40B4-BE49-F238E27FC236}">
                  <a16:creationId xmlns:a16="http://schemas.microsoft.com/office/drawing/2014/main" id="{D2EBECF3-389A-C37A-8D31-B8562DF5E0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1" y="2006"/>
              <a:ext cx="3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q</a:t>
              </a:r>
              <a:r>
                <a:rPr lang="en-US" sz="1400" baseline="-25000" dirty="0">
                  <a:latin typeface="Arial" charset="0"/>
                </a:rPr>
                <a:t>1</a:t>
              </a:r>
            </a:p>
          </p:txBody>
        </p:sp>
        <p:sp>
          <p:nvSpPr>
            <p:cNvPr id="20" name="Text Box 91">
              <a:extLst>
                <a:ext uri="{FF2B5EF4-FFF2-40B4-BE49-F238E27FC236}">
                  <a16:creationId xmlns:a16="http://schemas.microsoft.com/office/drawing/2014/main" id="{61A973F2-4410-8BFB-392A-D62F98AD96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7" y="1570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21" name="Oval 92">
              <a:extLst>
                <a:ext uri="{FF2B5EF4-FFF2-40B4-BE49-F238E27FC236}">
                  <a16:creationId xmlns:a16="http://schemas.microsoft.com/office/drawing/2014/main" id="{D79D8149-3D2D-1D82-9607-731EA77A3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" y="1465"/>
              <a:ext cx="46" cy="4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96">
              <a:extLst>
                <a:ext uri="{FF2B5EF4-FFF2-40B4-BE49-F238E27FC236}">
                  <a16:creationId xmlns:a16="http://schemas.microsoft.com/office/drawing/2014/main" id="{C53F18BE-DCEA-AB23-EE35-54FB64F8B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" y="1434"/>
              <a:ext cx="46" cy="4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97">
              <a:extLst>
                <a:ext uri="{FF2B5EF4-FFF2-40B4-BE49-F238E27FC236}">
                  <a16:creationId xmlns:a16="http://schemas.microsoft.com/office/drawing/2014/main" id="{FA4559C7-07EC-4547-4516-AC44C83E4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" y="1525"/>
              <a:ext cx="46" cy="4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99">
              <a:extLst>
                <a:ext uri="{FF2B5EF4-FFF2-40B4-BE49-F238E27FC236}">
                  <a16:creationId xmlns:a16="http://schemas.microsoft.com/office/drawing/2014/main" id="{DEC194FF-ABE7-03CE-CCCA-58535630BA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" y="1661"/>
              <a:ext cx="89" cy="2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Line 100">
              <a:extLst>
                <a:ext uri="{FF2B5EF4-FFF2-40B4-BE49-F238E27FC236}">
                  <a16:creationId xmlns:a16="http://schemas.microsoft.com/office/drawing/2014/main" id="{E702F62F-101C-0807-D9CA-5CD43BD7C8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5" y="1616"/>
              <a:ext cx="136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Line 101">
              <a:extLst>
                <a:ext uri="{FF2B5EF4-FFF2-40B4-BE49-F238E27FC236}">
                  <a16:creationId xmlns:a16="http://schemas.microsoft.com/office/drawing/2014/main" id="{CC86A554-214A-7A17-D6A5-E4A018C594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5" y="1525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Line 102">
              <a:extLst>
                <a:ext uri="{FF2B5EF4-FFF2-40B4-BE49-F238E27FC236}">
                  <a16:creationId xmlns:a16="http://schemas.microsoft.com/office/drawing/2014/main" id="{D6FD8958-6685-2040-0294-82C642E6BF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" y="1434"/>
              <a:ext cx="318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Text Box 103">
              <a:extLst>
                <a:ext uri="{FF2B5EF4-FFF2-40B4-BE49-F238E27FC236}">
                  <a16:creationId xmlns:a16="http://schemas.microsoft.com/office/drawing/2014/main" id="{6CE1AAE1-93BE-B4FC-083B-E8ACE624B7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" y="1117"/>
              <a:ext cx="64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accent2"/>
                  </a:solidFill>
                  <a:latin typeface="Arial" charset="0"/>
                </a:rPr>
                <a:t>sticking</a:t>
              </a:r>
            </a:p>
          </p:txBody>
        </p:sp>
        <p:sp>
          <p:nvSpPr>
            <p:cNvPr id="29" name="AutoShape 104">
              <a:extLst>
                <a:ext uri="{FF2B5EF4-FFF2-40B4-BE49-F238E27FC236}">
                  <a16:creationId xmlns:a16="http://schemas.microsoft.com/office/drawing/2014/main" id="{ACA37F59-6A4C-CE35-7960-BF323D5E97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148211">
              <a:off x="975" y="1888"/>
              <a:ext cx="227" cy="90"/>
            </a:xfrm>
            <a:prstGeom prst="curvedDownArrow">
              <a:avLst>
                <a:gd name="adj1" fmla="val 65344"/>
                <a:gd name="adj2" fmla="val 100889"/>
                <a:gd name="adj3" fmla="val 3333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utoShape 106">
              <a:extLst>
                <a:ext uri="{FF2B5EF4-FFF2-40B4-BE49-F238E27FC236}">
                  <a16:creationId xmlns:a16="http://schemas.microsoft.com/office/drawing/2014/main" id="{F60C8F47-46E8-8945-502F-CBF7A5E086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148211">
              <a:off x="1156" y="1661"/>
              <a:ext cx="227" cy="90"/>
            </a:xfrm>
            <a:prstGeom prst="curvedDownArrow">
              <a:avLst>
                <a:gd name="adj1" fmla="val 65344"/>
                <a:gd name="adj2" fmla="val 100889"/>
                <a:gd name="adj3" fmla="val 3333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AutoShape 107">
              <a:extLst>
                <a:ext uri="{FF2B5EF4-FFF2-40B4-BE49-F238E27FC236}">
                  <a16:creationId xmlns:a16="http://schemas.microsoft.com/office/drawing/2014/main" id="{F1E7D7C1-9C1D-9745-5CB6-758396B1F7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148211">
              <a:off x="1383" y="1525"/>
              <a:ext cx="227" cy="90"/>
            </a:xfrm>
            <a:prstGeom prst="curvedDownArrow">
              <a:avLst>
                <a:gd name="adj1" fmla="val 65344"/>
                <a:gd name="adj2" fmla="val 100889"/>
                <a:gd name="adj3" fmla="val 3333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108">
              <a:extLst>
                <a:ext uri="{FF2B5EF4-FFF2-40B4-BE49-F238E27FC236}">
                  <a16:creationId xmlns:a16="http://schemas.microsoft.com/office/drawing/2014/main" id="{9076AA2E-8372-00BD-3C46-1F46E415DF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4" y="2251"/>
              <a:ext cx="136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Text Box 109">
              <a:extLst>
                <a:ext uri="{FF2B5EF4-FFF2-40B4-BE49-F238E27FC236}">
                  <a16:creationId xmlns:a16="http://schemas.microsoft.com/office/drawing/2014/main" id="{3DCC2E9B-06B4-ED13-730A-6C41070B48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" y="2341"/>
              <a:ext cx="83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66CCFF"/>
                  </a:solidFill>
                  <a:latin typeface="Georgia" pitchFamily="18" charset="0"/>
                </a:rPr>
                <a:t>nucleation</a:t>
              </a:r>
            </a:p>
          </p:txBody>
        </p:sp>
        <p:sp>
          <p:nvSpPr>
            <p:cNvPr id="34" name="AutoShape 111">
              <a:extLst>
                <a:ext uri="{FF2B5EF4-FFF2-40B4-BE49-F238E27FC236}">
                  <a16:creationId xmlns:a16="http://schemas.microsoft.com/office/drawing/2014/main" id="{33AAD5B7-54CC-603A-A53F-31A005D1B02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243" y="2139"/>
              <a:ext cx="46" cy="317"/>
            </a:xfrm>
            <a:prstGeom prst="rightBrace">
              <a:avLst>
                <a:gd name="adj1" fmla="val 57428"/>
                <a:gd name="adj2" fmla="val 5550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35" name="AutoShape 112">
              <a:extLst>
                <a:ext uri="{FF2B5EF4-FFF2-40B4-BE49-F238E27FC236}">
                  <a16:creationId xmlns:a16="http://schemas.microsoft.com/office/drawing/2014/main" id="{203121C1-BAE9-BE91-8069-FEDE06ED4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2341"/>
              <a:ext cx="318" cy="182"/>
            </a:xfrm>
            <a:prstGeom prst="curvedUpArrow">
              <a:avLst>
                <a:gd name="adj1" fmla="val 34945"/>
                <a:gd name="adj2" fmla="val 69890"/>
                <a:gd name="adj3" fmla="val 3333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Text Box 113">
              <a:extLst>
                <a:ext uri="{FF2B5EF4-FFF2-40B4-BE49-F238E27FC236}">
                  <a16:creationId xmlns:a16="http://schemas.microsoft.com/office/drawing/2014/main" id="{C1359A6A-337F-6445-94E6-4B5525F2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8" y="2308"/>
              <a:ext cx="108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  <a:latin typeface="Arial" charset="0"/>
                </a:rPr>
                <a:t>agglomeration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1F48EB75-C6F8-F649-010C-2833559A22B0}"/>
                  </a:ext>
                </a:extLst>
              </p:cNvPr>
              <p:cNvSpPr txBox="1"/>
              <p:nvPr/>
            </p:nvSpPr>
            <p:spPr>
              <a:xfrm>
                <a:off x="819467" y="1634764"/>
                <a:ext cx="5314275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1D sectional model</a:t>
                </a:r>
                <a:r>
                  <a:rPr lang="en-AU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size distribution divided into bins </a:t>
                </a:r>
              </a:p>
              <a:p>
                <a:r>
                  <a:rPr lang="en-AU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 sections </a:t>
                </a:r>
                <a:r>
                  <a:rPr lang="en-AU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along the plasma</a:t>
                </a:r>
                <a:endParaRPr lang="en-AU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AU" sz="8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A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each section:</a:t>
                </a:r>
                <a:r>
                  <a:rPr lang="en-AU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AU" sz="1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sizes 1-100 nm</a:t>
                </a:r>
              </a:p>
              <a:p>
                <a:r>
                  <a:rPr lang="en-A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100 continuity eq for the total volume density</a:t>
                </a:r>
              </a:p>
              <a:p>
                <a:r>
                  <a:rPr lang="en-A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+ 100 eq for the average charge</a:t>
                </a:r>
                <a14:m>
                  <m:oMath xmlns:m="http://schemas.openxmlformats.org/officeDocument/2006/math">
                    <a:fld id="{825F15A7-03F4-43D7-82C5-3E23DA2F108C}" type="mathplaceholder">
                      <a:rPr lang="en-AU" sz="14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a:t>Tapez une équation ici.</a:t>
                    </a:fld>
                  </m:oMath>
                </a14:m>
                <a:endParaRPr lang="en-A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1F48EB75-C6F8-F649-010C-2833559A22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467" y="1634764"/>
                <a:ext cx="5314275" cy="1446550"/>
              </a:xfrm>
              <a:prstGeom prst="rect">
                <a:avLst/>
              </a:prstGeom>
              <a:blipFill>
                <a:blip r:embed="rId5"/>
                <a:stretch>
                  <a:fillRect l="-955" t="-1739" b="-34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Box 6">
            <a:extLst>
              <a:ext uri="{FF2B5EF4-FFF2-40B4-BE49-F238E27FC236}">
                <a16:creationId xmlns:a16="http://schemas.microsoft.com/office/drawing/2014/main" id="{83833BF9-0E1B-B9BC-82A4-2EF7B7260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0109" y="1710049"/>
            <a:ext cx="27077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>
                <a:solidFill>
                  <a:srgbClr val="66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Nucleation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Transport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Growth by sticking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rgbClr val="66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 by agglomeration</a:t>
            </a:r>
          </a:p>
        </p:txBody>
      </p:sp>
      <p:sp>
        <p:nvSpPr>
          <p:cNvPr id="82" name="Text Box 119">
            <a:extLst>
              <a:ext uri="{FF2B5EF4-FFF2-40B4-BE49-F238E27FC236}">
                <a16:creationId xmlns:a16="http://schemas.microsoft.com/office/drawing/2014/main" id="{62C78446-BB39-E1AD-3E23-274FE118F3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1576" y="3276090"/>
            <a:ext cx="30608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 volume balance in each section</a:t>
            </a:r>
          </a:p>
        </p:txBody>
      </p:sp>
      <p:sp>
        <p:nvSpPr>
          <p:cNvPr id="85" name="Text Box 120">
            <a:extLst>
              <a:ext uri="{FF2B5EF4-FFF2-40B4-BE49-F238E27FC236}">
                <a16:creationId xmlns:a16="http://schemas.microsoft.com/office/drawing/2014/main" id="{B57A7C7A-8BD6-934D-35A4-3CEC1F048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6159" y="4327418"/>
            <a:ext cx="3211777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Averaged NP charge of each section:</a:t>
            </a:r>
          </a:p>
          <a:p>
            <a:endParaRPr lang="en-US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80F3B82A-7F61-B73D-16DC-DDAC11EFA2CE}"/>
              </a:ext>
            </a:extLst>
          </p:cNvPr>
          <p:cNvSpPr txBox="1"/>
          <p:nvPr/>
        </p:nvSpPr>
        <p:spPr>
          <a:xfrm>
            <a:off x="5731576" y="5554753"/>
            <a:ext cx="55141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Gaussian</a:t>
            </a:r>
            <a:r>
              <a:rPr lang="fr-FR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charge distribution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smallest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neutral or &gt; 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4280AD5-25F7-35E1-EEB4-8A80020034EF}"/>
              </a:ext>
            </a:extLst>
          </p:cNvPr>
          <p:cNvSpPr txBox="1"/>
          <p:nvPr/>
        </p:nvSpPr>
        <p:spPr>
          <a:xfrm>
            <a:off x="1232370" y="1054069"/>
            <a:ext cx="9497215" cy="369332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coupled numerical modules*: argon DC discharge – molecular ions formation – NP evolution</a:t>
            </a:r>
          </a:p>
        </p:txBody>
      </p:sp>
      <p:sp>
        <p:nvSpPr>
          <p:cNvPr id="108" name="Text Box 24">
            <a:extLst>
              <a:ext uri="{FF2B5EF4-FFF2-40B4-BE49-F238E27FC236}">
                <a16:creationId xmlns:a16="http://schemas.microsoft.com/office/drawing/2014/main" id="{8C93E971-434F-B4B7-CD74-A32E8FBB4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513" y="6458663"/>
            <a:ext cx="764494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sz="1400" i="1" baseline="30000" dirty="0">
                <a:latin typeface="Times New Roman"/>
                <a:cs typeface="Times New Roman"/>
              </a:rPr>
              <a:t>*</a:t>
            </a:r>
            <a:r>
              <a:rPr lang="fr-FR" sz="1400" dirty="0">
                <a:latin typeface="Times New Roman"/>
                <a:cs typeface="Times New Roman"/>
              </a:rPr>
              <a:t>A. Michau, K. </a:t>
            </a:r>
            <a:r>
              <a:rPr lang="fr-FR" sz="1400" dirty="0" err="1">
                <a:latin typeface="Times New Roman"/>
                <a:cs typeface="Times New Roman"/>
              </a:rPr>
              <a:t>Hassouni</a:t>
            </a:r>
            <a:r>
              <a:rPr lang="fr-FR" sz="1400" dirty="0">
                <a:latin typeface="Times New Roman"/>
                <a:cs typeface="Times New Roman"/>
              </a:rPr>
              <a:t> et al,  </a:t>
            </a:r>
            <a:r>
              <a:rPr lang="fr-FR" sz="1400" i="1" dirty="0">
                <a:latin typeface="Times New Roman"/>
                <a:cs typeface="Times New Roman"/>
              </a:rPr>
              <a:t>Plasma </a:t>
            </a:r>
            <a:r>
              <a:rPr lang="fr-FR" sz="1400" i="1" dirty="0" err="1">
                <a:latin typeface="Times New Roman"/>
                <a:cs typeface="Times New Roman"/>
              </a:rPr>
              <a:t>Chem</a:t>
            </a:r>
            <a:r>
              <a:rPr lang="fr-FR" sz="1400" i="1" dirty="0">
                <a:latin typeface="Times New Roman"/>
                <a:cs typeface="Times New Roman"/>
              </a:rPr>
              <a:t>. Plasma Process. </a:t>
            </a:r>
            <a:r>
              <a:rPr lang="fr-FR" sz="1400" b="1" i="1" dirty="0">
                <a:latin typeface="Times New Roman"/>
                <a:cs typeface="Times New Roman"/>
              </a:rPr>
              <a:t>32</a:t>
            </a:r>
            <a:r>
              <a:rPr lang="fr-FR" sz="1400" i="1" dirty="0">
                <a:latin typeface="Times New Roman"/>
                <a:cs typeface="Times New Roman"/>
              </a:rPr>
              <a:t> (2012);  J. </a:t>
            </a:r>
            <a:r>
              <a:rPr lang="fr-FR" sz="1400" i="1" dirty="0" err="1">
                <a:latin typeface="Times New Roman"/>
                <a:cs typeface="Times New Roman"/>
              </a:rPr>
              <a:t>Appl</a:t>
            </a:r>
            <a:r>
              <a:rPr lang="fr-FR" sz="1400" i="1" dirty="0">
                <a:latin typeface="Times New Roman"/>
                <a:cs typeface="Times New Roman"/>
              </a:rPr>
              <a:t>. Phys. </a:t>
            </a:r>
            <a:r>
              <a:rPr lang="fr-FR" sz="1400" b="1" i="1" dirty="0">
                <a:latin typeface="Times New Roman"/>
                <a:cs typeface="Times New Roman"/>
              </a:rPr>
              <a:t>121</a:t>
            </a:r>
            <a:r>
              <a:rPr lang="fr-FR" sz="1400" i="1" dirty="0">
                <a:latin typeface="Times New Roman"/>
                <a:cs typeface="Times New Roman"/>
              </a:rPr>
              <a:t> (2017) </a:t>
            </a:r>
          </a:p>
        </p:txBody>
      </p:sp>
      <p:sp>
        <p:nvSpPr>
          <p:cNvPr id="88" name="Text Box 1033">
            <a:extLst>
              <a:ext uri="{FF2B5EF4-FFF2-40B4-BE49-F238E27FC236}">
                <a16:creationId xmlns:a16="http://schemas.microsoft.com/office/drawing/2014/main" id="{01B29AF5-5F65-6AAE-DDBB-0FE1104A0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5665" y="35133"/>
            <a:ext cx="7181710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Modelling of the growth and charge evolution</a:t>
            </a:r>
          </a:p>
        </p:txBody>
      </p:sp>
      <p:pic>
        <p:nvPicPr>
          <p:cNvPr id="110" name="Image 109">
            <a:extLst>
              <a:ext uri="{FF2B5EF4-FFF2-40B4-BE49-F238E27FC236}">
                <a16:creationId xmlns:a16="http://schemas.microsoft.com/office/drawing/2014/main" id="{9AF5A2B7-843A-6AB9-338C-E83F7B3300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3391" y="1622981"/>
            <a:ext cx="2545749" cy="1785930"/>
          </a:xfrm>
          <a:prstGeom prst="rect">
            <a:avLst/>
          </a:prstGeom>
        </p:spPr>
      </p:pic>
      <p:sp>
        <p:nvSpPr>
          <p:cNvPr id="111" name="Text Box 119">
            <a:extLst>
              <a:ext uri="{FF2B5EF4-FFF2-40B4-BE49-F238E27FC236}">
                <a16:creationId xmlns:a16="http://schemas.microsoft.com/office/drawing/2014/main" id="{E8A2D737-FAFB-914B-AAA4-A4E1B263E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6957" y="2676763"/>
            <a:ext cx="110318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 NPs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ZoneTexte 111">
                <a:extLst>
                  <a:ext uri="{FF2B5EF4-FFF2-40B4-BE49-F238E27FC236}">
                    <a16:creationId xmlns:a16="http://schemas.microsoft.com/office/drawing/2014/main" id="{BED2244D-883E-5061-4E12-AE4315781FF4}"/>
                  </a:ext>
                </a:extLst>
              </p:cNvPr>
              <p:cNvSpPr txBox="1"/>
              <p:nvPr/>
            </p:nvSpPr>
            <p:spPr>
              <a:xfrm>
                <a:off x="5876302" y="3637439"/>
                <a:ext cx="3497689" cy="6219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fr-F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𝑎𝑔𝑔𝑙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𝑠𝑡𝑖𝑐𝑘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𝑛𝑢𝑐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112" name="ZoneTexte 111">
                <a:extLst>
                  <a:ext uri="{FF2B5EF4-FFF2-40B4-BE49-F238E27FC236}">
                    <a16:creationId xmlns:a16="http://schemas.microsoft.com/office/drawing/2014/main" id="{BED2244D-883E-5061-4E12-AE4315781F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302" y="3637439"/>
                <a:ext cx="3497689" cy="621965"/>
              </a:xfrm>
              <a:prstGeom prst="rect">
                <a:avLst/>
              </a:prstGeom>
              <a:blipFill>
                <a:blip r:embed="rId7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3" name="Groupe 112">
            <a:extLst>
              <a:ext uri="{FF2B5EF4-FFF2-40B4-BE49-F238E27FC236}">
                <a16:creationId xmlns:a16="http://schemas.microsoft.com/office/drawing/2014/main" id="{F3A02B1F-B99B-37C1-57B4-30DAEA37BFB3}"/>
              </a:ext>
            </a:extLst>
          </p:cNvPr>
          <p:cNvGrpSpPr/>
          <p:nvPr/>
        </p:nvGrpSpPr>
        <p:grpSpPr>
          <a:xfrm>
            <a:off x="6005845" y="4795203"/>
            <a:ext cx="5653659" cy="647700"/>
            <a:chOff x="3229990" y="3105150"/>
            <a:chExt cx="5653659" cy="647700"/>
          </a:xfrm>
        </p:grpSpPr>
        <p:pic>
          <p:nvPicPr>
            <p:cNvPr id="114" name="Image 113">
              <a:extLst>
                <a:ext uri="{FF2B5EF4-FFF2-40B4-BE49-F238E27FC236}">
                  <a16:creationId xmlns:a16="http://schemas.microsoft.com/office/drawing/2014/main" id="{CF1CCFBC-7003-54AF-BDF3-B37947C32D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5560"/>
            <a:stretch/>
          </p:blipFill>
          <p:spPr>
            <a:xfrm>
              <a:off x="4733364" y="3105150"/>
              <a:ext cx="4150285" cy="6477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5" name="ZoneTexte 114">
                  <a:extLst>
                    <a:ext uri="{FF2B5EF4-FFF2-40B4-BE49-F238E27FC236}">
                      <a16:creationId xmlns:a16="http://schemas.microsoft.com/office/drawing/2014/main" id="{EC11C0D8-C651-1CCC-031C-D3944287D851}"/>
                    </a:ext>
                  </a:extLst>
                </p:cNvPr>
                <p:cNvSpPr txBox="1"/>
                <p:nvPr/>
              </p:nvSpPr>
              <p:spPr>
                <a:xfrm>
                  <a:off x="3229990" y="3128292"/>
                  <a:ext cx="1428724" cy="57432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fr-FR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⃗"/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∇</m:t>
                                </m:r>
                              </m:e>
                            </m:acc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  <m:acc>
                              <m:accPr>
                                <m:chr m:val="⃗"/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fr-FR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fr-FR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acc>
                          </m:num>
                          <m:den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1600" dirty="0"/>
                </a:p>
              </p:txBody>
            </p:sp>
          </mc:Choice>
          <mc:Fallback xmlns="">
            <p:sp>
              <p:nvSpPr>
                <p:cNvPr id="115" name="ZoneTexte 114">
                  <a:extLst>
                    <a:ext uri="{FF2B5EF4-FFF2-40B4-BE49-F238E27FC236}">
                      <a16:creationId xmlns:a16="http://schemas.microsoft.com/office/drawing/2014/main" id="{EC11C0D8-C651-1CCC-031C-D3944287D8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9990" y="3128292"/>
                  <a:ext cx="1428724" cy="574324"/>
                </a:xfrm>
                <a:prstGeom prst="rect">
                  <a:avLst/>
                </a:prstGeom>
                <a:blipFill>
                  <a:blip r:embed="rId9"/>
                  <a:stretch>
                    <a:fillRect l="-2632" r="-4386" b="-869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Text Box 119">
            <a:extLst>
              <a:ext uri="{FF2B5EF4-FFF2-40B4-BE49-F238E27FC236}">
                <a16:creationId xmlns:a16="http://schemas.microsoft.com/office/drawing/2014/main" id="{FF7966A3-1C4F-D996-9333-9E6D9B7BD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2244" y="5736343"/>
            <a:ext cx="82907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Cathode </a:t>
            </a:r>
          </a:p>
        </p:txBody>
      </p:sp>
      <p:sp>
        <p:nvSpPr>
          <p:cNvPr id="83" name="Text Box 119">
            <a:extLst>
              <a:ext uri="{FF2B5EF4-FFF2-40B4-BE49-F238E27FC236}">
                <a16:creationId xmlns:a16="http://schemas.microsoft.com/office/drawing/2014/main" id="{AFA04F7E-AB56-4554-2065-80E8114FBA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4388" y="5720171"/>
            <a:ext cx="70884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Anode </a:t>
            </a:r>
          </a:p>
        </p:txBody>
      </p:sp>
    </p:spTree>
    <p:extLst>
      <p:ext uri="{BB962C8B-B14F-4D97-AF65-F5344CB8AC3E}">
        <p14:creationId xmlns:p14="http://schemas.microsoft.com/office/powerpoint/2010/main" val="1078551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7159C1-F354-A619-6ADB-3C9386ACE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15</a:t>
            </a:fld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06CB10-ABA6-D3F7-72BB-48F8B99F22A8}"/>
              </a:ext>
            </a:extLst>
          </p:cNvPr>
          <p:cNvSpPr/>
          <p:nvPr/>
        </p:nvSpPr>
        <p:spPr>
          <a:xfrm>
            <a:off x="0" y="10403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BFBD9A46-728D-F5A7-5FE4-B8B81FB86D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891D693-33C7-0E06-E20C-848CA9E9A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978EDC35-140A-26AD-9D49-F0B4EC97891C}"/>
              </a:ext>
            </a:extLst>
          </p:cNvPr>
          <p:cNvSpPr txBox="1"/>
          <p:nvPr/>
        </p:nvSpPr>
        <p:spPr>
          <a:xfrm>
            <a:off x="2042747" y="4051526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x ~  2 cm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cathode</a:t>
            </a:r>
          </a:p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(position of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reversal)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1A6593A5-7A37-318C-A7B9-C60B7521A57B}"/>
              </a:ext>
            </a:extLst>
          </p:cNvPr>
          <p:cNvGrpSpPr/>
          <p:nvPr/>
        </p:nvGrpSpPr>
        <p:grpSpPr>
          <a:xfrm>
            <a:off x="1790811" y="1236286"/>
            <a:ext cx="3678109" cy="2717958"/>
            <a:chOff x="7111567" y="1915735"/>
            <a:chExt cx="3678109" cy="2717958"/>
          </a:xfrm>
        </p:grpSpPr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68A4B94A-595B-058F-D52A-B0373FE1C6EF}"/>
                </a:ext>
              </a:extLst>
            </p:cNvPr>
            <p:cNvGrpSpPr/>
            <p:nvPr/>
          </p:nvGrpSpPr>
          <p:grpSpPr>
            <a:xfrm>
              <a:off x="7111567" y="1915735"/>
              <a:ext cx="3678109" cy="2586637"/>
              <a:chOff x="6771545" y="1841502"/>
              <a:chExt cx="3678109" cy="2586637"/>
            </a:xfrm>
          </p:grpSpPr>
          <p:pic>
            <p:nvPicPr>
              <p:cNvPr id="15" name="Image 14">
                <a:extLst>
                  <a:ext uri="{FF2B5EF4-FFF2-40B4-BE49-F238E27FC236}">
                    <a16:creationId xmlns:a16="http://schemas.microsoft.com/office/drawing/2014/main" id="{95E84912-707C-928D-5163-B66677E6A8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71545" y="1841502"/>
                <a:ext cx="3678109" cy="2586637"/>
              </a:xfrm>
              <a:prstGeom prst="rect">
                <a:avLst/>
              </a:prstGeom>
            </p:spPr>
          </p:pic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164E49E-6FCF-3206-F08F-9198873F0A6C}"/>
                  </a:ext>
                </a:extLst>
              </p:cNvPr>
              <p:cNvSpPr txBox="1"/>
              <p:nvPr/>
            </p:nvSpPr>
            <p:spPr>
              <a:xfrm>
                <a:off x="7278038" y="4038872"/>
                <a:ext cx="2830262" cy="28814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tIns="0" rIns="0" bIns="72000" rtlCol="0">
                <a:spAutoFit/>
              </a:bodyPr>
              <a:lstStyle/>
              <a:p>
                <a:r>
                  <a:rPr lang="fr-FR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0       20        40        60       80       100</a:t>
                </a:r>
              </a:p>
            </p:txBody>
          </p:sp>
        </p:grp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EAD3CBB8-6AB1-BB32-FDF8-74B5E224A20A}"/>
                </a:ext>
              </a:extLst>
            </p:cNvPr>
            <p:cNvSpPr txBox="1"/>
            <p:nvPr/>
          </p:nvSpPr>
          <p:spPr>
            <a:xfrm>
              <a:off x="8385330" y="4310528"/>
              <a:ext cx="1128835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rtlCol="0">
              <a:spAutoFit/>
            </a:bodyPr>
            <a:lstStyle/>
            <a:p>
              <a:r>
                <a:rPr lang="fr-F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Sizes (nm)</a:t>
              </a:r>
            </a:p>
          </p:txBody>
        </p:sp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393D9A18-0854-216C-3C46-8A38F5E02EF2}"/>
              </a:ext>
            </a:extLst>
          </p:cNvPr>
          <p:cNvSpPr txBox="1"/>
          <p:nvPr/>
        </p:nvSpPr>
        <p:spPr>
          <a:xfrm rot="16200000">
            <a:off x="1218539" y="2360327"/>
            <a:ext cx="14830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NP </a:t>
            </a:r>
            <a:r>
              <a:rPr lang="fr-FR" sz="1600" dirty="0" err="1"/>
              <a:t>density</a:t>
            </a:r>
            <a:r>
              <a:rPr lang="fr-FR" sz="1600" dirty="0"/>
              <a:t> cm</a:t>
            </a:r>
            <a:r>
              <a:rPr lang="fr-FR" sz="1600" baseline="30000" dirty="0"/>
              <a:t>-3</a:t>
            </a:r>
          </a:p>
        </p:txBody>
      </p:sp>
      <p:sp>
        <p:nvSpPr>
          <p:cNvPr id="12" name="Text Box 1033">
            <a:extLst>
              <a:ext uri="{FF2B5EF4-FFF2-40B4-BE49-F238E27FC236}">
                <a16:creationId xmlns:a16="http://schemas.microsoft.com/office/drawing/2014/main" id="{A8E51BBE-2DF3-E2F1-6238-52CA6BBD4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4641" y="35133"/>
            <a:ext cx="7547259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Size evolution during the charging mechanism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1989B41-2760-7E5B-1D80-FE580980E030}"/>
              </a:ext>
            </a:extLst>
          </p:cNvPr>
          <p:cNvSpPr txBox="1"/>
          <p:nvPr/>
        </p:nvSpPr>
        <p:spPr>
          <a:xfrm>
            <a:off x="1653698" y="4926460"/>
            <a:ext cx="4117473" cy="1289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Agglomeration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occur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nuclei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(neutral,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positively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charged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big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nanoparticles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negatively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charged</a:t>
            </a:r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47C8A0C-CC9E-9C6B-A860-50AE0AC1F5BB}"/>
              </a:ext>
            </a:extLst>
          </p:cNvPr>
          <p:cNvGrpSpPr/>
          <p:nvPr/>
        </p:nvGrpSpPr>
        <p:grpSpPr>
          <a:xfrm>
            <a:off x="6750435" y="1188122"/>
            <a:ext cx="4353850" cy="3165138"/>
            <a:chOff x="2251301" y="4008574"/>
            <a:chExt cx="3739564" cy="2521717"/>
          </a:xfrm>
        </p:grpSpPr>
        <p:graphicFrame>
          <p:nvGraphicFramePr>
            <p:cNvPr id="13" name="Objet 12">
              <a:extLst>
                <a:ext uri="{FF2B5EF4-FFF2-40B4-BE49-F238E27FC236}">
                  <a16:creationId xmlns:a16="http://schemas.microsoft.com/office/drawing/2014/main" id="{FC7BC642-97F7-BBD0-1488-E69E7B45EEA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61980864"/>
                </p:ext>
              </p:extLst>
            </p:nvPr>
          </p:nvGraphicFramePr>
          <p:xfrm>
            <a:off x="2382105" y="4008574"/>
            <a:ext cx="3608760" cy="25217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6" imgW="4153680" imgH="2901600" progId="Origin50.Graph">
                    <p:embed/>
                  </p:oleObj>
                </mc:Choice>
                <mc:Fallback>
                  <p:oleObj name="Graph" r:id="rId6" imgW="4153680" imgH="2901600" progId="Origin50.Graph">
                    <p:embed/>
                    <p:pic>
                      <p:nvPicPr>
                        <p:cNvPr id="13" name="Objet 12">
                          <a:extLst>
                            <a:ext uri="{FF2B5EF4-FFF2-40B4-BE49-F238E27FC236}">
                              <a16:creationId xmlns:a16="http://schemas.microsoft.com/office/drawing/2014/main" id="{12A59E5B-E1FB-D163-433B-83D4E0B3231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382105" y="4008574"/>
                          <a:ext cx="3608760" cy="252171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BFC1685B-6483-65B8-B717-BB73CF12EDA7}"/>
                </a:ext>
              </a:extLst>
            </p:cNvPr>
            <p:cNvSpPr txBox="1"/>
            <p:nvPr/>
          </p:nvSpPr>
          <p:spPr>
            <a:xfrm>
              <a:off x="2918524" y="6142453"/>
              <a:ext cx="2802330" cy="3800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0" rtlCol="0">
              <a:spAutoFit/>
            </a:bodyPr>
            <a:lstStyle/>
            <a:p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0       2       4       6       8      10      12    13</a:t>
              </a:r>
            </a:p>
            <a:p>
              <a:pPr algn="ctr"/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 (cm)     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2AB48C87-8288-E6FC-D9F1-839BD1A6CC67}"/>
                </a:ext>
              </a:extLst>
            </p:cNvPr>
            <p:cNvSpPr txBox="1"/>
            <p:nvPr/>
          </p:nvSpPr>
          <p:spPr>
            <a:xfrm rot="16200000">
              <a:off x="1895094" y="5050342"/>
              <a:ext cx="97402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0" rtlCol="0">
              <a:spAutoFit/>
            </a:bodyPr>
            <a:lstStyle/>
            <a:p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fr-FR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(cm</a:t>
              </a:r>
              <a:r>
                <a:rPr lang="fr-FR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EFBC67DB-3722-1E1B-4BDE-D6AEFEBEAC24}"/>
              </a:ext>
            </a:extLst>
          </p:cNvPr>
          <p:cNvSpPr txBox="1"/>
          <p:nvPr/>
        </p:nvSpPr>
        <p:spPr>
          <a:xfrm>
            <a:off x="7306244" y="4576764"/>
            <a:ext cx="40100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 curve:</a:t>
            </a:r>
          </a:p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A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calculated </a:t>
            </a:r>
            <a:r>
              <a:rPr lang="en-AU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self-</a:t>
            </a:r>
            <a:r>
              <a:rPr lang="en-AU" u="sng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consistenly</a:t>
            </a:r>
            <a:r>
              <a:rPr lang="en-A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</a:t>
            </a:r>
          </a:p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coupling of the 3 numerical modules: </a:t>
            </a:r>
          </a:p>
          <a:p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coupling of negative molecular ions, </a:t>
            </a:r>
          </a:p>
          <a:p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negatively charged nanoparticles and n</a:t>
            </a:r>
            <a:r>
              <a:rPr lang="en-AU" sz="24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0316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8EBFA7-3E30-269E-D356-FEDCE0901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16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3E6791-8E18-60DD-46DA-C3AADE6A5724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DD2C2BD9-EBEF-428C-2EC3-2882681A0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395A250-D292-437D-DFBE-BAE4621DF3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8" name="Text Box 1033">
            <a:extLst>
              <a:ext uri="{FF2B5EF4-FFF2-40B4-BE49-F238E27FC236}">
                <a16:creationId xmlns:a16="http://schemas.microsoft.com/office/drawing/2014/main" id="{34CA0CEA-2E02-BAE2-FC6A-F933D0A13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3893" y="15852"/>
            <a:ext cx="1431802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Outline </a:t>
            </a:r>
          </a:p>
        </p:txBody>
      </p:sp>
      <p:sp>
        <p:nvSpPr>
          <p:cNvPr id="9" name="ZoneTexte 6">
            <a:extLst>
              <a:ext uri="{FF2B5EF4-FFF2-40B4-BE49-F238E27FC236}">
                <a16:creationId xmlns:a16="http://schemas.microsoft.com/office/drawing/2014/main" id="{A51758AF-DF88-0DF9-0288-ABB289366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0157" y="2231527"/>
            <a:ext cx="8837617" cy="239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Size evolution, internal structure (indications on formation), density </a:t>
            </a:r>
          </a:p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Modification of the discharge parameters at large density</a:t>
            </a:r>
          </a:p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Modeling of charging mechanisms (agglomeration) </a:t>
            </a:r>
          </a:p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Transport inside the plasma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1CA2B2C-2D47-D128-EB33-20CC792B0130}"/>
              </a:ext>
            </a:extLst>
          </p:cNvPr>
          <p:cNvSpPr txBox="1"/>
          <p:nvPr/>
        </p:nvSpPr>
        <p:spPr>
          <a:xfrm flipH="1">
            <a:off x="2465435" y="1469536"/>
            <a:ext cx="8647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Nanoparticles produced from cathode sputtering in DC discharges</a:t>
            </a:r>
          </a:p>
        </p:txBody>
      </p:sp>
      <p:sp>
        <p:nvSpPr>
          <p:cNvPr id="11" name="Flèche vers le bas 10">
            <a:extLst>
              <a:ext uri="{FF2B5EF4-FFF2-40B4-BE49-F238E27FC236}">
                <a16:creationId xmlns:a16="http://schemas.microsoft.com/office/drawing/2014/main" id="{4C646C59-7B85-9E44-41A2-E46EE370144C}"/>
              </a:ext>
            </a:extLst>
          </p:cNvPr>
          <p:cNvSpPr/>
          <p:nvPr/>
        </p:nvSpPr>
        <p:spPr>
          <a:xfrm rot="16200000">
            <a:off x="2550392" y="4212939"/>
            <a:ext cx="199419" cy="36933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8320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D911456F-8A13-858D-7C75-881D4E0C1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17</a:t>
            </a:fld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C62A8A-F905-5E8B-A51D-53E2E4176CF6}"/>
              </a:ext>
            </a:extLst>
          </p:cNvPr>
          <p:cNvSpPr/>
          <p:nvPr/>
        </p:nvSpPr>
        <p:spPr>
          <a:xfrm>
            <a:off x="0" y="1294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1B1074F2-0D27-CAF1-08C1-4DB4A4DBC9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63486D5-1719-2A2B-B3F4-556B811A9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20" name="Text Box 1033">
            <a:extLst>
              <a:ext uri="{FF2B5EF4-FFF2-40B4-BE49-F238E27FC236}">
                <a16:creationId xmlns:a16="http://schemas.microsoft.com/office/drawing/2014/main" id="{9D0335C7-BC97-302C-CA9E-9D1A55BA9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7764" y="23750"/>
            <a:ext cx="8295797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Applied forces on an isolated spherical nanoparticle 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2077789-4323-E3E1-0A28-47D2F490C24D}"/>
              </a:ext>
            </a:extLst>
          </p:cNvPr>
          <p:cNvSpPr txBox="1"/>
          <p:nvPr/>
        </p:nvSpPr>
        <p:spPr>
          <a:xfrm>
            <a:off x="2014027" y="1583451"/>
            <a:ext cx="67971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A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force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A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ZeE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(E = - ∇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where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plasma potential)</a:t>
            </a:r>
          </a:p>
          <a:p>
            <a:endParaRPr lang="en-AU" sz="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448BAE4A-701E-BB87-C215-52973560F019}"/>
                  </a:ext>
                </a:extLst>
              </p:cNvPr>
              <p:cNvSpPr txBox="1"/>
              <p:nvPr/>
            </p:nvSpPr>
            <p:spPr>
              <a:xfrm>
                <a:off x="1989066" y="2189400"/>
                <a:ext cx="5525808" cy="2384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AU" sz="800" dirty="0"/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AU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Ion drag force </a:t>
                </a:r>
                <a:r>
                  <a:rPr lang="en-AU" dirty="0">
                    <a:solidFill>
                      <a:srgbClr val="C00000"/>
                    </a:solidFill>
                  </a:rPr>
                  <a:t>: </a:t>
                </a:r>
                <a:r>
                  <a:rPr lang="en-AU" sz="2000" dirty="0">
                    <a:solidFill>
                      <a:srgbClr val="C00000"/>
                    </a:solidFill>
                  </a:rPr>
                  <a:t> </a:t>
                </a:r>
                <a:r>
                  <a:rPr lang="en-A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AU" sz="24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A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AU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2/3</a:t>
                </a:r>
                <a:r>
                  <a:rPr lang="en-AU" dirty="0">
                    <a:latin typeface="Symbol" pitchFamily="2" charset="2"/>
                    <a:cs typeface="Times New Roman" panose="02020603050405020304" pitchFamily="18" charset="0"/>
                  </a:rPr>
                  <a:t>p</a:t>
                </a:r>
                <a:r>
                  <a:rPr lang="en-A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AU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AU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AU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</a:t>
                </a: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AU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A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AU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2000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a:rPr lang="en-AU" sz="200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AU" sz="2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AU" sz="200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AU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AU" sz="2000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a:rPr lang="en-AU" sz="200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AU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AU" sz="200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AU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AU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sty m:val="p"/>
                      </m:rPr>
                      <a:rPr lang="en-AU" sz="200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		 </a:t>
                </a:r>
                <a:r>
                  <a:rPr lang="en-AU" dirty="0">
                    <a:latin typeface="Symbol" pitchFamily="2" charset="2"/>
                    <a:cs typeface="Times New Roman" panose="02020603050405020304" pitchFamily="18" charset="0"/>
                  </a:rPr>
                  <a:t>r</a:t>
                </a:r>
                <a:r>
                  <a:rPr lang="en-A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AU" sz="2200" b="0" i="0" smtClean="0">
                            <a:latin typeface="Cambria Math" panose="02040503050406030204" pitchFamily="18" charset="0"/>
                          </a:rPr>
                          <m:t>Z</m:t>
                        </m:r>
                        <m:sSup>
                          <m:sSup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AU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220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220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sSubSup>
                          <m:sSubSupPr>
                            <m:ctrlPr>
                              <a:rPr lang="en-AU" sz="22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AU" sz="2200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AU" sz="2200" b="0" i="0" smtClean="0">
                                <a:latin typeface="Cambria Math" panose="02040503050406030204" pitchFamily="18" charset="0"/>
                              </a:rPr>
                              <m:t>th</m:t>
                            </m:r>
                          </m:sub>
                          <m:sup>
                            <m:r>
                              <a:rPr lang="en-AU" sz="220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AU" sz="2200" b="0" i="0" smtClean="0">
                        <a:latin typeface="Cambria Math" panose="02040503050406030204" pitchFamily="18" charset="0"/>
                      </a:rPr>
                      <m:t> :</m:t>
                    </m:r>
                  </m:oMath>
                </a14:m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Coulomb radius   </a:t>
                </a:r>
                <a:endParaRPr lang="fr-FR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FR" b="0" i="0" smtClean="0">
                        <a:latin typeface="Cambria Math" panose="02040503050406030204" pitchFamily="18" charset="0"/>
                      </a:rPr>
                      <m:t>                                     </m:t>
                    </m:r>
                    <m:r>
                      <m:rPr>
                        <m:sty m:val="p"/>
                      </m:rPr>
                      <a:rPr lang="en-AU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Coulomb logarithm	</a:t>
                </a:r>
              </a:p>
              <a:p>
                <a:pPr>
                  <a:lnSpc>
                    <a:spcPct val="150000"/>
                  </a:lnSpc>
                </a:pPr>
                <a:r>
                  <a:rPr lang="en-AU" dirty="0"/>
                  <a:t>	</a:t>
                </a:r>
                <a:r>
                  <a:rPr lang="en-AU" dirty="0">
                    <a:effectLst/>
                  </a:rPr>
                  <a:t> </a:t>
                </a:r>
                <a:r>
                  <a:rPr lang="en-AU" dirty="0"/>
                  <a:t> </a:t>
                </a: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448BAE4A-701E-BB87-C215-52973560F0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066" y="2189400"/>
                <a:ext cx="5525808" cy="2384051"/>
              </a:xfrm>
              <a:prstGeom prst="rect">
                <a:avLst/>
              </a:prstGeom>
              <a:blipFill>
                <a:blip r:embed="rId5"/>
                <a:stretch>
                  <a:fillRect l="-6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43127297-315A-586D-02FF-A485B77A9B0C}"/>
                  </a:ext>
                </a:extLst>
              </p:cNvPr>
              <p:cNvSpPr txBox="1"/>
              <p:nvPr/>
            </p:nvSpPr>
            <p:spPr>
              <a:xfrm>
                <a:off x="4861827" y="4572422"/>
                <a:ext cx="2124236" cy="587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90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1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i="1">
                            <a:latin typeface="Cambria Math" panose="02040503050406030204" pitchFamily="18" charset="0"/>
                          </a:rPr>
                          <m:t>32</m:t>
                        </m:r>
                      </m:num>
                      <m:den>
                        <m:r>
                          <a:rPr lang="en-GB" sz="1900" i="1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f>
                      <m:fPr>
                        <m:ctrlPr>
                          <a:rPr lang="fr-FR" sz="1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19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9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GB" sz="19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fr-FR" sz="1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90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900">
                                <a:latin typeface="Cambria Math" panose="02040503050406030204" pitchFamily="18" charset="0"/>
                              </a:rPr>
                              <m:t>th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fr-FR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9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900" i="1">
                            <a:latin typeface="Cambria Math" panose="02040503050406030204" pitchFamily="18" charset="0"/>
                          </a:rPr>
                          <m:t>𝑡h</m:t>
                        </m:r>
                        <m:r>
                          <a:rPr lang="en-GB" sz="19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m:rPr>
                        <m:sty m:val="p"/>
                      </m:rPr>
                      <a:rPr lang="en-GB" sz="1900">
                        <a:latin typeface="Cambria Math" panose="02040503050406030204" pitchFamily="18" charset="0"/>
                      </a:rPr>
                      <m:t>∇</m:t>
                    </m:r>
                    <m:sSub>
                      <m:sSubPr>
                        <m:ctrlPr>
                          <a:rPr lang="fr-FR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9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1900" i="1">
                            <a:latin typeface="Cambria Math" panose="02040503050406030204" pitchFamily="18" charset="0"/>
                          </a:rPr>
                          <m:t>𝑎𝑟</m:t>
                        </m:r>
                      </m:sub>
                    </m:sSub>
                  </m:oMath>
                </a14:m>
                <a:r>
                  <a:rPr lang="fr-FR" sz="1900" dirty="0">
                    <a:effectLst/>
                  </a:rPr>
                  <a:t> </a:t>
                </a:r>
                <a:endParaRPr lang="fr-FR" sz="1900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43127297-315A-586D-02FF-A485B77A9B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1827" y="4572422"/>
                <a:ext cx="2124236" cy="587469"/>
              </a:xfrm>
              <a:prstGeom prst="rect">
                <a:avLst/>
              </a:prstGeom>
              <a:blipFill>
                <a:blip r:embed="rId6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ZoneTexte 23">
            <a:extLst>
              <a:ext uri="{FF2B5EF4-FFF2-40B4-BE49-F238E27FC236}">
                <a16:creationId xmlns:a16="http://schemas.microsoft.com/office/drawing/2014/main" id="{18A1E0E8-AD4D-576A-8777-73E046A1B462}"/>
              </a:ext>
            </a:extLst>
          </p:cNvPr>
          <p:cNvSpPr txBox="1"/>
          <p:nvPr/>
        </p:nvSpPr>
        <p:spPr>
          <a:xfrm>
            <a:off x="2005907" y="4551572"/>
            <a:ext cx="308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A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Thermophoretic force </a:t>
            </a:r>
            <a:r>
              <a:rPr lang="en-A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A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endParaRPr lang="en-A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4EE46CB7-C77D-CBCD-B337-35D290B1E1E2}"/>
                  </a:ext>
                </a:extLst>
              </p:cNvPr>
              <p:cNvSpPr txBox="1"/>
              <p:nvPr/>
            </p:nvSpPr>
            <p:spPr>
              <a:xfrm>
                <a:off x="2014027" y="5055987"/>
                <a:ext cx="403828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AU" sz="24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AU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Gravity</a:t>
                </a:r>
                <a:r>
                  <a:rPr lang="en-AU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A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AU" sz="24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AU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4/3</a:t>
                </a:r>
                <a:r>
                  <a:rPr lang="en-AU" dirty="0">
                    <a:latin typeface="Symbol" pitchFamily="2" charset="2"/>
                    <a:cs typeface="Times New Roman" panose="02020603050405020304" pitchFamily="18" charset="0"/>
                  </a:rPr>
                  <a:t>p</a:t>
                </a:r>
                <a:r>
                  <a:rPr lang="en-A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AU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AU" dirty="0">
                    <a:latin typeface="Symbol" pitchFamily="2" charset="2"/>
                    <a:cs typeface="Times New Roman" panose="02020603050405020304" pitchFamily="18" charset="0"/>
                  </a:rPr>
                  <a:t>r</a:t>
                </a:r>
                <a:r>
                  <a:rPr lang="en-A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   (negligible)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sz="1800" i="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 </m:t>
                      </m:r>
                    </m:oMath>
                  </m:oMathPara>
                </a14:m>
                <a:endParaRPr lang="en-A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4EE46CB7-C77D-CBCD-B337-35D290B1E1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4027" y="5055987"/>
                <a:ext cx="4038285" cy="1015663"/>
              </a:xfrm>
              <a:prstGeom prst="rect">
                <a:avLst/>
              </a:prstGeom>
              <a:blipFill>
                <a:blip r:embed="rId7"/>
                <a:stretch>
                  <a:fillRect l="-940" b="-48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e 26">
            <a:extLst>
              <a:ext uri="{FF2B5EF4-FFF2-40B4-BE49-F238E27FC236}">
                <a16:creationId xmlns:a16="http://schemas.microsoft.com/office/drawing/2014/main" id="{E4C9DEC2-C43A-0F8B-F922-9E3C9E1761E4}"/>
              </a:ext>
            </a:extLst>
          </p:cNvPr>
          <p:cNvGrpSpPr/>
          <p:nvPr/>
        </p:nvGrpSpPr>
        <p:grpSpPr>
          <a:xfrm>
            <a:off x="8876913" y="3163879"/>
            <a:ext cx="2550183" cy="1801534"/>
            <a:chOff x="1248969" y="1799340"/>
            <a:chExt cx="3030251" cy="1501380"/>
          </a:xfrm>
        </p:grpSpPr>
        <p:grpSp>
          <p:nvGrpSpPr>
            <p:cNvPr id="28" name="Grouper 11">
              <a:extLst>
                <a:ext uri="{FF2B5EF4-FFF2-40B4-BE49-F238E27FC236}">
                  <a16:creationId xmlns:a16="http://schemas.microsoft.com/office/drawing/2014/main" id="{3A0CC99C-C8F1-C0B6-2D28-147B23A504FF}"/>
                </a:ext>
              </a:extLst>
            </p:cNvPr>
            <p:cNvGrpSpPr/>
            <p:nvPr/>
          </p:nvGrpSpPr>
          <p:grpSpPr>
            <a:xfrm>
              <a:off x="1546665" y="1799340"/>
              <a:ext cx="2732555" cy="1501380"/>
              <a:chOff x="831334" y="1175014"/>
              <a:chExt cx="2732555" cy="1501380"/>
            </a:xfrm>
          </p:grpSpPr>
          <p:grpSp>
            <p:nvGrpSpPr>
              <p:cNvPr id="31" name="Group 35">
                <a:extLst>
                  <a:ext uri="{FF2B5EF4-FFF2-40B4-BE49-F238E27FC236}">
                    <a16:creationId xmlns:a16="http://schemas.microsoft.com/office/drawing/2014/main" id="{25B2766B-A569-6F37-E293-D733FCCE760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831334" y="1175014"/>
                <a:ext cx="2732555" cy="1501380"/>
                <a:chOff x="864" y="1242"/>
                <a:chExt cx="4512" cy="2688"/>
              </a:xfrm>
            </p:grpSpPr>
            <p:grpSp>
              <p:nvGrpSpPr>
                <p:cNvPr id="36" name="Group 3">
                  <a:extLst>
                    <a:ext uri="{FF2B5EF4-FFF2-40B4-BE49-F238E27FC236}">
                      <a16:creationId xmlns:a16="http://schemas.microsoft.com/office/drawing/2014/main" id="{3BAA2707-4C49-03C6-11AD-5E6D796EE25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864" y="1242"/>
                  <a:ext cx="4512" cy="816"/>
                  <a:chOff x="864" y="1158"/>
                  <a:chExt cx="4512" cy="816"/>
                </a:xfrm>
              </p:grpSpPr>
              <p:sp>
                <p:nvSpPr>
                  <p:cNvPr id="39" name="AutoShape 4">
                    <a:extLst>
                      <a:ext uri="{FF2B5EF4-FFF2-40B4-BE49-F238E27FC236}">
                        <a16:creationId xmlns:a16="http://schemas.microsoft.com/office/drawing/2014/main" id="{7CEC5F00-DAD8-F415-DF52-1A9C2D5D7ED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09" y="1493"/>
                    <a:ext cx="4028" cy="383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40" name="AutoShape 5">
                    <a:extLst>
                      <a:ext uri="{FF2B5EF4-FFF2-40B4-BE49-F238E27FC236}">
                        <a16:creationId xmlns:a16="http://schemas.microsoft.com/office/drawing/2014/main" id="{49A2AB48-BA10-E025-6B6F-555FA1C9CD23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09" y="1345"/>
                    <a:ext cx="4028" cy="474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41" name="AutoShape 6">
                    <a:extLst>
                      <a:ext uri="{FF2B5EF4-FFF2-40B4-BE49-F238E27FC236}">
                        <a16:creationId xmlns:a16="http://schemas.microsoft.com/office/drawing/2014/main" id="{ED9ECA30-BF66-26E6-8581-02C1F4B92F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64" y="1157"/>
                    <a:ext cx="4511" cy="816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FFFF99">
                      <a:alpha val="50000"/>
                    </a:srgb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42" name="Oval 7">
                    <a:extLst>
                      <a:ext uri="{FF2B5EF4-FFF2-40B4-BE49-F238E27FC236}">
                        <a16:creationId xmlns:a16="http://schemas.microsoft.com/office/drawing/2014/main" id="{6702F481-18CE-BF83-7842-B451BDB57336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09" y="1295"/>
                    <a:ext cx="4028" cy="24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</p:grpSp>
            <p:sp>
              <p:nvSpPr>
                <p:cNvPr id="37" name="AutoShape 8">
                  <a:extLst>
                    <a:ext uri="{FF2B5EF4-FFF2-40B4-BE49-F238E27FC236}">
                      <a16:creationId xmlns:a16="http://schemas.microsoft.com/office/drawing/2014/main" id="{E74FBF7B-D34D-5D69-F8B0-B945AF6C630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925" y="3587"/>
                  <a:ext cx="4415" cy="343"/>
                </a:xfrm>
                <a:prstGeom prst="can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38" name="AutoShape 26">
                  <a:extLst>
                    <a:ext uri="{FF2B5EF4-FFF2-40B4-BE49-F238E27FC236}">
                      <a16:creationId xmlns:a16="http://schemas.microsoft.com/office/drawing/2014/main" id="{6D20A05A-7F68-0407-71E6-2C17135A847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2896" y="1395"/>
                  <a:ext cx="393" cy="4033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</p:txBody>
            </p:sp>
          </p:grpSp>
          <p:grpSp>
            <p:nvGrpSpPr>
              <p:cNvPr id="32" name="Grouper 29">
                <a:extLst>
                  <a:ext uri="{FF2B5EF4-FFF2-40B4-BE49-F238E27FC236}">
                    <a16:creationId xmlns:a16="http://schemas.microsoft.com/office/drawing/2014/main" id="{645A9F13-14BE-09E6-6EF5-E7CE29D774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37815" y="1501859"/>
                <a:ext cx="2482057" cy="847021"/>
                <a:chOff x="1753450" y="1996109"/>
                <a:chExt cx="3054928" cy="1198410"/>
              </a:xfrm>
            </p:grpSpPr>
            <p:sp>
              <p:nvSpPr>
                <p:cNvPr id="33" name="AutoShape 26">
                  <a:extLst>
                    <a:ext uri="{FF2B5EF4-FFF2-40B4-BE49-F238E27FC236}">
                      <a16:creationId xmlns:a16="http://schemas.microsoft.com/office/drawing/2014/main" id="{07DA5291-17F3-0371-C89D-3FBAE83B29B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054637" y="694922"/>
                  <a:ext cx="447184" cy="3049558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 dirty="0"/>
                </a:p>
              </p:txBody>
            </p:sp>
            <p:sp>
              <p:nvSpPr>
                <p:cNvPr id="34" name="AutoShape 26">
                  <a:extLst>
                    <a:ext uri="{FF2B5EF4-FFF2-40B4-BE49-F238E27FC236}">
                      <a16:creationId xmlns:a16="http://schemas.microsoft.com/office/drawing/2014/main" id="{99B50B64-5D35-E603-8C7A-BE7FE6299DF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060007" y="1067893"/>
                  <a:ext cx="447184" cy="3049558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35" name="AutoShape 26">
                  <a:extLst>
                    <a:ext uri="{FF2B5EF4-FFF2-40B4-BE49-F238E27FC236}">
                      <a16:creationId xmlns:a16="http://schemas.microsoft.com/office/drawing/2014/main" id="{7505E3E3-F626-B92F-14E8-836289E9DE9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040976" y="1427118"/>
                  <a:ext cx="485244" cy="3049558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</p:grpSp>
        </p:grp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72A21370-BDC6-7FD3-1E3D-7242EE2B5737}"/>
                </a:ext>
              </a:extLst>
            </p:cNvPr>
            <p:cNvSpPr/>
            <p:nvPr/>
          </p:nvSpPr>
          <p:spPr>
            <a:xfrm>
              <a:off x="2717199" y="3220751"/>
              <a:ext cx="264319" cy="75403"/>
            </a:xfrm>
            <a:prstGeom prst="ellipse">
              <a:avLst/>
            </a:prstGeom>
            <a:solidFill>
              <a:schemeClr val="tx1">
                <a:alpha val="4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04C786C4-6FAF-18B0-3305-9394E1CB68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8969" y="3220752"/>
              <a:ext cx="161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95780C84-76D1-646E-036D-1A8885F8B044}"/>
              </a:ext>
            </a:extLst>
          </p:cNvPr>
          <p:cNvCxnSpPr>
            <a:cxnSpLocks/>
          </p:cNvCxnSpPr>
          <p:nvPr/>
        </p:nvCxnSpPr>
        <p:spPr>
          <a:xfrm flipV="1">
            <a:off x="9729667" y="3578887"/>
            <a:ext cx="0" cy="37411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C6B75084-62D6-FD17-68C7-162DD681FF61}"/>
              </a:ext>
            </a:extLst>
          </p:cNvPr>
          <p:cNvSpPr txBox="1"/>
          <p:nvPr/>
        </p:nvSpPr>
        <p:spPr>
          <a:xfrm>
            <a:off x="11119413" y="3562501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fr-FR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D303BD83-5B8D-AE77-71D3-2CEE9946C36A}"/>
              </a:ext>
            </a:extLst>
          </p:cNvPr>
          <p:cNvCxnSpPr>
            <a:cxnSpLocks/>
          </p:cNvCxnSpPr>
          <p:nvPr/>
        </p:nvCxnSpPr>
        <p:spPr>
          <a:xfrm>
            <a:off x="11099779" y="3578887"/>
            <a:ext cx="0" cy="4580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B480E1C7-E15A-4010-93E5-EE5C88DB1963}"/>
              </a:ext>
            </a:extLst>
          </p:cNvPr>
          <p:cNvSpPr txBox="1"/>
          <p:nvPr/>
        </p:nvSpPr>
        <p:spPr>
          <a:xfrm>
            <a:off x="9737653" y="3503846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fr-FR" dirty="0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065FBD7-DE43-CC8F-0E88-8D5F184DFCAF}"/>
              </a:ext>
            </a:extLst>
          </p:cNvPr>
          <p:cNvCxnSpPr>
            <a:cxnSpLocks/>
          </p:cNvCxnSpPr>
          <p:nvPr/>
        </p:nvCxnSpPr>
        <p:spPr>
          <a:xfrm>
            <a:off x="10420206" y="3908613"/>
            <a:ext cx="0" cy="4580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6FA8ACE3-7927-4D30-B1DF-20FBA3023ECF}"/>
              </a:ext>
            </a:extLst>
          </p:cNvPr>
          <p:cNvSpPr txBox="1"/>
          <p:nvPr/>
        </p:nvSpPr>
        <p:spPr>
          <a:xfrm>
            <a:off x="10436960" y="383903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B8E7553-ADED-DEA9-210A-AE2AA03DD2EA}"/>
              </a:ext>
            </a:extLst>
          </p:cNvPr>
          <p:cNvSpPr txBox="1"/>
          <p:nvPr/>
        </p:nvSpPr>
        <p:spPr>
          <a:xfrm>
            <a:off x="9671917" y="4244830"/>
            <a:ext cx="473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fr-FR" dirty="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7F8105D-E595-4ED8-5072-3D79CD7F82F3}"/>
              </a:ext>
            </a:extLst>
          </p:cNvPr>
          <p:cNvCxnSpPr>
            <a:cxnSpLocks/>
          </p:cNvCxnSpPr>
          <p:nvPr/>
        </p:nvCxnSpPr>
        <p:spPr>
          <a:xfrm>
            <a:off x="9609404" y="4390996"/>
            <a:ext cx="0" cy="299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188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FCF0F38-26B0-0B6B-624C-1D62B96F5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18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59D011-5690-0121-ABAB-469C349030CC}"/>
              </a:ext>
            </a:extLst>
          </p:cNvPr>
          <p:cNvSpPr/>
          <p:nvPr/>
        </p:nvSpPr>
        <p:spPr>
          <a:xfrm>
            <a:off x="0" y="1172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06579D74-923E-758F-DF3A-B9D74E2E1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545F4A7-5823-B25A-877B-0C120861B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8" name="Text Box 1033">
            <a:extLst>
              <a:ext uri="{FF2B5EF4-FFF2-40B4-BE49-F238E27FC236}">
                <a16:creationId xmlns:a16="http://schemas.microsoft.com/office/drawing/2014/main" id="{C9D758A0-5D2F-DB53-BE48-AE9F69D4C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9560" y="23750"/>
            <a:ext cx="5896101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Sputtering DC magnetron discharges</a:t>
            </a:r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F1ED63E6-1990-286F-B5A3-BEEC9AB60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1245" y="1887366"/>
            <a:ext cx="3637464" cy="3083268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E1B6AB96-F3E1-B8E9-A71A-23FAE65F2EA0}"/>
              </a:ext>
            </a:extLst>
          </p:cNvPr>
          <p:cNvSpPr txBox="1"/>
          <p:nvPr/>
        </p:nvSpPr>
        <p:spPr>
          <a:xfrm>
            <a:off x="1557216" y="4127979"/>
            <a:ext cx="4212819" cy="1289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Tungstène cathode 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sputtering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fr-FR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30 Pa, I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0.3 A  (V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200 V)</a:t>
            </a:r>
          </a:p>
          <a:p>
            <a:pPr>
              <a:lnSpc>
                <a:spcPct val="150000"/>
              </a:lnSpc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DE4C7F-F297-6B0C-8755-48624F9D49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3550" y="1257755"/>
            <a:ext cx="5867400" cy="2679700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7011572-7565-696A-CFAD-05C56DF3C238}"/>
              </a:ext>
            </a:extLst>
          </p:cNvPr>
          <p:cNvCxnSpPr>
            <a:cxnSpLocks/>
          </p:cNvCxnSpPr>
          <p:nvPr/>
        </p:nvCxnSpPr>
        <p:spPr>
          <a:xfrm flipV="1">
            <a:off x="7992533" y="3303924"/>
            <a:ext cx="0" cy="1055965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912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5DE6AD0-71DC-0931-681F-2DB02044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19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F5E443-31BE-3F71-DBB4-57E4E6F2AEB2}"/>
              </a:ext>
            </a:extLst>
          </p:cNvPr>
          <p:cNvSpPr/>
          <p:nvPr/>
        </p:nvSpPr>
        <p:spPr>
          <a:xfrm>
            <a:off x="0" y="2375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8" name="Image 1">
            <a:extLst>
              <a:ext uri="{FF2B5EF4-FFF2-40B4-BE49-F238E27FC236}">
                <a16:creationId xmlns:a16="http://schemas.microsoft.com/office/drawing/2014/main" id="{CDA200E6-CF4E-DAA5-42DB-69BCCF56DD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A18FF8A-5659-073E-9264-9EC68EAA4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10" name="Text Box 1033">
            <a:extLst>
              <a:ext uri="{FF2B5EF4-FFF2-40B4-BE49-F238E27FC236}">
                <a16:creationId xmlns:a16="http://schemas.microsoft.com/office/drawing/2014/main" id="{D765F43B-B998-D2FD-60D0-DB9E57AD8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899" y="23750"/>
            <a:ext cx="8095293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W nanoparticles produced in magnetron discharges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BE6F1B5-A8BB-9748-62F1-64700350D1EF}"/>
              </a:ext>
            </a:extLst>
          </p:cNvPr>
          <p:cNvSpPr txBox="1"/>
          <p:nvPr/>
        </p:nvSpPr>
        <p:spPr>
          <a:xfrm>
            <a:off x="1557216" y="4127979"/>
            <a:ext cx="42128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Tungstène cathode 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sputtering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fr-FR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30 Pa, I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0.3 A  (V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200 V)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successive plasmas of 200s)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6953FFD-16B8-6A9C-3D59-FDBB6A594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550" y="1257755"/>
            <a:ext cx="5867400" cy="2679700"/>
          </a:xfrm>
          <a:prstGeom prst="rect">
            <a:avLst/>
          </a:prstGeom>
        </p:spPr>
      </p:pic>
      <p:sp>
        <p:nvSpPr>
          <p:cNvPr id="18" name="ZoneTexte 88">
            <a:extLst>
              <a:ext uri="{FF2B5EF4-FFF2-40B4-BE49-F238E27FC236}">
                <a16:creationId xmlns:a16="http://schemas.microsoft.com/office/drawing/2014/main" id="{EC1D5C86-31E7-BA85-CE64-4CA5510B9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7258" y="4249523"/>
            <a:ext cx="124375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Times New Roman" panose="02020603050405020304" pitchFamily="18" charset="0"/>
              </a:rPr>
              <a:t> </a:t>
            </a:r>
            <a:r>
              <a:rPr lang="en-AU" altLang="fr-FR" sz="1800" dirty="0">
                <a:latin typeface="Times New Roman" panose="02020603050405020304" pitchFamily="18" charset="0"/>
              </a:rPr>
              <a:t>Guard</a:t>
            </a:r>
            <a:r>
              <a:rPr lang="fr-FR" altLang="fr-FR" sz="1800" dirty="0">
                <a:latin typeface="Times New Roman" panose="02020603050405020304" pitchFamily="18" charset="0"/>
              </a:rPr>
              <a:t> ring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74393374-AEBD-9043-61F0-7CBDBA311AB9}"/>
              </a:ext>
            </a:extLst>
          </p:cNvPr>
          <p:cNvGrpSpPr/>
          <p:nvPr/>
        </p:nvGrpSpPr>
        <p:grpSpPr>
          <a:xfrm>
            <a:off x="7443750" y="4959880"/>
            <a:ext cx="2101384" cy="1518811"/>
            <a:chOff x="8050151" y="4947434"/>
            <a:chExt cx="2101384" cy="1518811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9236721D-2B45-0D6A-6683-F7176A669C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72712"/>
            <a:stretch/>
          </p:blipFill>
          <p:spPr>
            <a:xfrm>
              <a:off x="8123896" y="4947434"/>
              <a:ext cx="2027639" cy="1168058"/>
            </a:xfrm>
            <a:prstGeom prst="rect">
              <a:avLst/>
            </a:prstGeom>
          </p:spPr>
        </p:pic>
        <p:sp>
          <p:nvSpPr>
            <p:cNvPr id="17" name="ZoneTexte 100">
              <a:extLst>
                <a:ext uri="{FF2B5EF4-FFF2-40B4-BE49-F238E27FC236}">
                  <a16:creationId xmlns:a16="http://schemas.microsoft.com/office/drawing/2014/main" id="{89626B2F-F269-783A-C030-F36D4B2287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50151" y="5001457"/>
              <a:ext cx="163787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CA" altLang="fr-FR" sz="1800" dirty="0">
                  <a:latin typeface="+mn-lt"/>
                </a:rPr>
                <a:t> </a:t>
              </a:r>
              <a:r>
                <a:rPr lang="en-CA" altLang="fr-FR" sz="2000" b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 ~ 15 nm </a:t>
              </a:r>
            </a:p>
          </p:txBody>
        </p:sp>
        <p:sp>
          <p:nvSpPr>
            <p:cNvPr id="19" name="ZoneTexte 88">
              <a:extLst>
                <a:ext uri="{FF2B5EF4-FFF2-40B4-BE49-F238E27FC236}">
                  <a16:creationId xmlns:a16="http://schemas.microsoft.com/office/drawing/2014/main" id="{4EBA7DE7-A4EF-8058-B01C-33399D9DA9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27180" y="6096913"/>
              <a:ext cx="1416709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 dirty="0">
                  <a:latin typeface="Times New Roman" panose="02020603050405020304" pitchFamily="18" charset="0"/>
                </a:rPr>
                <a:t> NP </a:t>
              </a:r>
              <a:r>
                <a:rPr lang="en-CA" altLang="fr-FR" sz="1800" dirty="0">
                  <a:latin typeface="Times New Roman" panose="02020603050405020304" pitchFamily="18" charset="0"/>
                </a:rPr>
                <a:t>substrate</a:t>
              </a:r>
            </a:p>
          </p:txBody>
        </p:sp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8FFBDABE-6F88-4031-C4B6-75E905B05F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3134" y="1110296"/>
            <a:ext cx="2032000" cy="31369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E8042EC2-EF0B-68FC-74D0-794165B023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3740" y="1145613"/>
            <a:ext cx="2035758" cy="1168058"/>
          </a:xfrm>
          <a:prstGeom prst="rect">
            <a:avLst/>
          </a:prstGeom>
        </p:spPr>
      </p:pic>
      <p:sp>
        <p:nvSpPr>
          <p:cNvPr id="16" name="ZoneTexte 100">
            <a:extLst>
              <a:ext uri="{FF2B5EF4-FFF2-40B4-BE49-F238E27FC236}">
                <a16:creationId xmlns:a16="http://schemas.microsoft.com/office/drawing/2014/main" id="{32D95845-34D3-9709-7266-9B6232AE46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8770" y="1448525"/>
            <a:ext cx="12022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fr-FR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~ 5 nm </a:t>
            </a:r>
          </a:p>
        </p:txBody>
      </p:sp>
    </p:spTree>
    <p:extLst>
      <p:ext uri="{BB962C8B-B14F-4D97-AF65-F5344CB8AC3E}">
        <p14:creationId xmlns:p14="http://schemas.microsoft.com/office/powerpoint/2010/main" val="396620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06F6445-EC9C-B42B-8F55-8C251219F6F2}"/>
              </a:ext>
            </a:extLst>
          </p:cNvPr>
          <p:cNvSpPr/>
          <p:nvPr/>
        </p:nvSpPr>
        <p:spPr>
          <a:xfrm>
            <a:off x="0" y="0"/>
            <a:ext cx="12192000" cy="110765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02E473-C705-F170-F21B-01B93B367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4C965568-1F21-77B9-14CF-F538D1AAF3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4A6A93-06EF-A947-8ACB-003AA22CF8C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Text Box 1033">
            <a:extLst>
              <a:ext uri="{FF2B5EF4-FFF2-40B4-BE49-F238E27FC236}">
                <a16:creationId xmlns:a16="http://schemas.microsoft.com/office/drawing/2014/main" id="{AFC1C14B-157F-408D-76CE-8A70BA66D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254" y="37778"/>
            <a:ext cx="1049360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Discharge chambers for dust- </a:t>
            </a:r>
          </a:p>
          <a:p>
            <a:pPr algn="ctr">
              <a:defRPr/>
            </a:pPr>
            <a:r>
              <a:rPr lang="en-GB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nanoparticle production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EBEFE49-7E9B-E6F5-DD92-A4A4AF30E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41986" y="1614956"/>
            <a:ext cx="2412998" cy="325932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B254435F-0E73-831F-9BC5-5A6736EA6711}"/>
              </a:ext>
            </a:extLst>
          </p:cNvPr>
          <p:cNvSpPr txBox="1"/>
          <p:nvPr/>
        </p:nvSpPr>
        <p:spPr>
          <a:xfrm>
            <a:off x="2188029" y="4860306"/>
            <a:ext cx="4063933" cy="96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vacuum: 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r>
              <a:rPr lang="fr-FR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-5 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 to 10</a:t>
            </a:r>
            <a:r>
              <a:rPr lang="fr-FR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</a:t>
            </a:r>
          </a:p>
          <a:p>
            <a:pPr>
              <a:lnSpc>
                <a:spcPct val="150000"/>
              </a:lnSpc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Plasmas (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10 - 100 Pa 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0A3E0D88-D64B-FC09-F0B5-56810B27A0B1}"/>
              </a:ext>
            </a:extLst>
          </p:cNvPr>
          <p:cNvCxnSpPr>
            <a:cxnSpLocks/>
          </p:cNvCxnSpPr>
          <p:nvPr/>
        </p:nvCxnSpPr>
        <p:spPr>
          <a:xfrm>
            <a:off x="2304617" y="3244617"/>
            <a:ext cx="1167246" cy="0"/>
          </a:xfrm>
          <a:prstGeom prst="straightConnector1">
            <a:avLst/>
          </a:prstGeom>
          <a:ln w="1905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627B454C-F4DD-FFA8-4480-9F0C45FD073B}"/>
              </a:ext>
            </a:extLst>
          </p:cNvPr>
          <p:cNvSpPr txBox="1"/>
          <p:nvPr/>
        </p:nvSpPr>
        <p:spPr>
          <a:xfrm>
            <a:off x="2479313" y="3179668"/>
            <a:ext cx="817853" cy="498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cm</a:t>
            </a:r>
          </a:p>
        </p:txBody>
      </p:sp>
      <p:pic>
        <p:nvPicPr>
          <p:cNvPr id="20" name="Image 1">
            <a:extLst>
              <a:ext uri="{FF2B5EF4-FFF2-40B4-BE49-F238E27FC236}">
                <a16:creationId xmlns:a16="http://schemas.microsoft.com/office/drawing/2014/main" id="{7D196B73-F5BA-173C-1F57-967AFCEA60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68180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CCA86A4-BB44-C06E-AA32-F62CBAE65F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4377" y="767299"/>
            <a:ext cx="1574763" cy="5575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3CC2492-AE9D-9E32-5979-6594D4018A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3040" y="2076218"/>
            <a:ext cx="3162300" cy="23749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4F9B5BE-C531-C3A9-25AF-8EC2A2FA32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0745" y="2088917"/>
            <a:ext cx="3183113" cy="237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504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637459-9274-9959-E332-867D9C8D1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20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60BE7F-0682-98CE-73A5-DAD4C3C2A9B5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DFF30AB3-75AC-DC6F-E879-3B1406EAE4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B267DC5-D980-8F84-7B3B-47EEDE93A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8" name="Text Box 1033">
            <a:extLst>
              <a:ext uri="{FF2B5EF4-FFF2-40B4-BE49-F238E27FC236}">
                <a16:creationId xmlns:a16="http://schemas.microsoft.com/office/drawing/2014/main" id="{037FC99C-CB3F-8A5E-DAFB-24F7CABDA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5143" y="23750"/>
            <a:ext cx="6041975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2D plasma parameters measurements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63BCDF2-C0C1-B7E4-FAA9-A71B6D6A8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011" y="1335980"/>
            <a:ext cx="3683044" cy="489525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8883597-31F4-04B3-C606-F5DFB42F5909}"/>
              </a:ext>
            </a:extLst>
          </p:cNvPr>
          <p:cNvSpPr txBox="1"/>
          <p:nvPr/>
        </p:nvSpPr>
        <p:spPr>
          <a:xfrm>
            <a:off x="4787768" y="2915016"/>
            <a:ext cx="4014240" cy="25355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A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maximum inside magnetic  arches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inverse variation of n</a:t>
            </a:r>
            <a:r>
              <a:rPr lang="en-A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A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increase inside magnetic arches</a:t>
            </a:r>
          </a:p>
          <a:p>
            <a:pPr>
              <a:lnSpc>
                <a:spcPct val="150000"/>
              </a:lnSpc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max after the last magnetic arch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heating due to collisions </a:t>
            </a:r>
          </a:p>
          <a:p>
            <a:pPr>
              <a:lnSpc>
                <a:spcPct val="150000"/>
              </a:lnSpc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with sputtered atoms of  &lt;E&gt; ~ 12 eV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24040B9-5A0B-FE19-3817-257D1E315D09}"/>
              </a:ext>
            </a:extLst>
          </p:cNvPr>
          <p:cNvSpPr txBox="1"/>
          <p:nvPr/>
        </p:nvSpPr>
        <p:spPr>
          <a:xfrm>
            <a:off x="4787768" y="1569736"/>
            <a:ext cx="4179029" cy="878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AU" sz="24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A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sz="2400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</a:t>
            </a:r>
            <a:r>
              <a:rPr lang="en-AU" sz="24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Langmuir probe measurements</a:t>
            </a:r>
          </a:p>
          <a:p>
            <a:pPr>
              <a:lnSpc>
                <a:spcPct val="150000"/>
              </a:lnSpc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sz="24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measurement </a:t>
            </a:r>
            <a:r>
              <a:rPr lang="en-A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byLIF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A87F06-1968-44E8-29A5-8289CE9519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6625" y="2742515"/>
            <a:ext cx="1805133" cy="254160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2F5EA91-A122-2325-3B1D-81E761C16ACE}"/>
              </a:ext>
            </a:extLst>
          </p:cNvPr>
          <p:cNvSpPr txBox="1"/>
          <p:nvPr/>
        </p:nvSpPr>
        <p:spPr>
          <a:xfrm>
            <a:off x="9570062" y="2219594"/>
            <a:ext cx="2274405" cy="4580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OML model; 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5 nm</a:t>
            </a:r>
          </a:p>
        </p:txBody>
      </p:sp>
    </p:spTree>
    <p:extLst>
      <p:ext uri="{BB962C8B-B14F-4D97-AF65-F5344CB8AC3E}">
        <p14:creationId xmlns:p14="http://schemas.microsoft.com/office/powerpoint/2010/main" val="2994423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C0369F9D-E5C1-C6BB-BAFA-5515EB84B5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650"/>
          <a:stretch/>
        </p:blipFill>
        <p:spPr>
          <a:xfrm>
            <a:off x="798584" y="1621862"/>
            <a:ext cx="3313886" cy="4317960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798A50-5240-480C-92D5-5EF1F61E5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3243" y="6307871"/>
            <a:ext cx="2743200" cy="365125"/>
          </a:xfrm>
        </p:spPr>
        <p:txBody>
          <a:bodyPr/>
          <a:lstStyle/>
          <a:p>
            <a:fld id="{A64A6A93-06EF-A947-8ACB-003AA22CF8C3}" type="slidenum">
              <a:rPr lang="fr-FR" smtClean="0"/>
              <a:t>21</a:t>
            </a:fld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F641C0-1B46-06B4-422D-768AE2F7CF6A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C8938237-C296-AED8-0B9E-F0979F600E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D85C0AE-0EC2-32BE-6F65-EFA53D398C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8" name="Text Box 1033">
            <a:extLst>
              <a:ext uri="{FF2B5EF4-FFF2-40B4-BE49-F238E27FC236}">
                <a16:creationId xmlns:a16="http://schemas.microsoft.com/office/drawing/2014/main" id="{E33EEBA8-D868-16D0-6821-B463B7C02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6022" y="23750"/>
            <a:ext cx="2593678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Force balance</a:t>
            </a:r>
          </a:p>
        </p:txBody>
      </p:sp>
      <p:sp>
        <p:nvSpPr>
          <p:cNvPr id="15" name="ZoneTexte 88">
            <a:extLst>
              <a:ext uri="{FF2B5EF4-FFF2-40B4-BE49-F238E27FC236}">
                <a16:creationId xmlns:a16="http://schemas.microsoft.com/office/drawing/2014/main" id="{2F79FEDA-F992-0974-A50F-0A9BDA924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2501" y="2853912"/>
            <a:ext cx="124375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Times New Roman" panose="02020603050405020304" pitchFamily="18" charset="0"/>
              </a:rPr>
              <a:t> </a:t>
            </a:r>
            <a:r>
              <a:rPr lang="en-AU" altLang="fr-FR" sz="1800" dirty="0">
                <a:latin typeface="Times New Roman" panose="02020603050405020304" pitchFamily="18" charset="0"/>
              </a:rPr>
              <a:t>Guard</a:t>
            </a:r>
            <a:r>
              <a:rPr lang="fr-FR" altLang="fr-FR" sz="1800" dirty="0">
                <a:latin typeface="Times New Roman" panose="02020603050405020304" pitchFamily="18" charset="0"/>
              </a:rPr>
              <a:t> ring</a:t>
            </a:r>
          </a:p>
        </p:txBody>
      </p:sp>
      <p:sp>
        <p:nvSpPr>
          <p:cNvPr id="17" name="ZoneTexte 100">
            <a:extLst>
              <a:ext uri="{FF2B5EF4-FFF2-40B4-BE49-F238E27FC236}">
                <a16:creationId xmlns:a16="http://schemas.microsoft.com/office/drawing/2014/main" id="{741EED64-E98D-64E0-D606-68EE02DE4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6726" y="2057895"/>
            <a:ext cx="12022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~ 5 nm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890F819-C400-A30D-407D-A78D79D96CE0}"/>
              </a:ext>
            </a:extLst>
          </p:cNvPr>
          <p:cNvSpPr txBox="1"/>
          <p:nvPr/>
        </p:nvSpPr>
        <p:spPr>
          <a:xfrm>
            <a:off x="7573449" y="2368834"/>
            <a:ext cx="4141629" cy="266226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part: </a:t>
            </a:r>
          </a:p>
          <a:p>
            <a:r>
              <a:rPr lang="en-A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AU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i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same range of values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nanoparticles under the guard ring</a:t>
            </a:r>
          </a:p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are pushed to the the guard ring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 the axis: pushed outside magnetic arches and downwards</a:t>
            </a:r>
          </a:p>
          <a:p>
            <a:pPr marL="285750" indent="-285750">
              <a:buFont typeface="Wingdings" pitchFamily="2" charset="2"/>
              <a:buChar char="§"/>
            </a:pP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part: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AU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i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A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dominant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pushed down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A749863-308D-80E4-2BA3-665C9A77E1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0226" y="1724559"/>
            <a:ext cx="1968300" cy="112935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A7B8D66-93AB-C02E-067B-7ACDBD8A625D}"/>
              </a:ext>
            </a:extLst>
          </p:cNvPr>
          <p:cNvSpPr txBox="1"/>
          <p:nvPr/>
        </p:nvSpPr>
        <p:spPr>
          <a:xfrm>
            <a:off x="8220548" y="1261748"/>
            <a:ext cx="1755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A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A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A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endParaRPr lang="fr-FR" dirty="0"/>
          </a:p>
        </p:txBody>
      </p:sp>
      <p:sp>
        <p:nvSpPr>
          <p:cNvPr id="10" name="Accolade ouvrante 9">
            <a:extLst>
              <a:ext uri="{FF2B5EF4-FFF2-40B4-BE49-F238E27FC236}">
                <a16:creationId xmlns:a16="http://schemas.microsoft.com/office/drawing/2014/main" id="{A65574FA-5D4D-D3D7-C4A8-217933511F5B}"/>
              </a:ext>
            </a:extLst>
          </p:cNvPr>
          <p:cNvSpPr/>
          <p:nvPr/>
        </p:nvSpPr>
        <p:spPr>
          <a:xfrm rot="16200000">
            <a:off x="9393075" y="1621833"/>
            <a:ext cx="140688" cy="3461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18CEEE8-6B7C-5B37-4960-DF2E1B0EFF5C}"/>
              </a:ext>
            </a:extLst>
          </p:cNvPr>
          <p:cNvSpPr txBox="1"/>
          <p:nvPr/>
        </p:nvSpPr>
        <p:spPr>
          <a:xfrm>
            <a:off x="9056183" y="1830728"/>
            <a:ext cx="1008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negligible</a:t>
            </a:r>
            <a:endParaRPr lang="fr-FR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1AE00B61-3701-534A-3F9D-B864E77A5F33}"/>
              </a:ext>
            </a:extLst>
          </p:cNvPr>
          <p:cNvCxnSpPr/>
          <p:nvPr/>
        </p:nvCxnSpPr>
        <p:spPr>
          <a:xfrm flipV="1">
            <a:off x="3143409" y="2325473"/>
            <a:ext cx="794650" cy="34153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460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A5DDDDAA-31B3-CBC3-AF4B-AFB57B9F98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650"/>
          <a:stretch/>
        </p:blipFill>
        <p:spPr>
          <a:xfrm>
            <a:off x="798584" y="1621862"/>
            <a:ext cx="3313886" cy="4317960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2EF8C84-27C2-3EEC-50DC-4744A2DF3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22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DF500B-207E-E67A-9F5F-0A2ADAA33CA7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0F885A40-C546-BE79-EA48-4B560F987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D1C1212-6B1B-DCE4-E7D7-489AC8DE6E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8" name="Text Box 1033">
            <a:extLst>
              <a:ext uri="{FF2B5EF4-FFF2-40B4-BE49-F238E27FC236}">
                <a16:creationId xmlns:a16="http://schemas.microsoft.com/office/drawing/2014/main" id="{2E177DA3-7F5C-A39D-F26F-95EF5C880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6022" y="23750"/>
            <a:ext cx="2593678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Force balance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6F402-0782-3DFA-1173-0A93938B6F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0984" y="4679381"/>
            <a:ext cx="3810000" cy="1612900"/>
          </a:xfrm>
          <a:prstGeom prst="rect">
            <a:avLst/>
          </a:prstGeom>
        </p:spPr>
      </p:pic>
      <p:sp>
        <p:nvSpPr>
          <p:cNvPr id="11" name="ZoneTexte 88">
            <a:extLst>
              <a:ext uri="{FF2B5EF4-FFF2-40B4-BE49-F238E27FC236}">
                <a16:creationId xmlns:a16="http://schemas.microsoft.com/office/drawing/2014/main" id="{A8BDA0CF-FB40-E6A8-8DFE-D6B65A020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2501" y="2853912"/>
            <a:ext cx="124375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Times New Roman" panose="02020603050405020304" pitchFamily="18" charset="0"/>
              </a:rPr>
              <a:t> </a:t>
            </a:r>
            <a:r>
              <a:rPr lang="en-AU" altLang="fr-FR" sz="1800" dirty="0">
                <a:latin typeface="Times New Roman" panose="02020603050405020304" pitchFamily="18" charset="0"/>
              </a:rPr>
              <a:t>Guard</a:t>
            </a:r>
            <a:r>
              <a:rPr lang="fr-FR" altLang="fr-FR" sz="1800" dirty="0">
                <a:latin typeface="Times New Roman" panose="02020603050405020304" pitchFamily="18" charset="0"/>
              </a:rPr>
              <a:t> ring</a:t>
            </a:r>
          </a:p>
        </p:txBody>
      </p:sp>
      <p:sp>
        <p:nvSpPr>
          <p:cNvPr id="12" name="ZoneTexte 100">
            <a:extLst>
              <a:ext uri="{FF2B5EF4-FFF2-40B4-BE49-F238E27FC236}">
                <a16:creationId xmlns:a16="http://schemas.microsoft.com/office/drawing/2014/main" id="{7DD631F5-2FE3-3E43-6A51-C8A71C351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6726" y="2057895"/>
            <a:ext cx="12022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~ 5 nm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4B3C93D-4FCE-DAD9-0584-5F3932A57FEC}"/>
              </a:ext>
            </a:extLst>
          </p:cNvPr>
          <p:cNvSpPr txBox="1"/>
          <p:nvPr/>
        </p:nvSpPr>
        <p:spPr>
          <a:xfrm>
            <a:off x="7573449" y="2368834"/>
            <a:ext cx="4141629" cy="266226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part: </a:t>
            </a:r>
          </a:p>
          <a:p>
            <a:r>
              <a:rPr lang="en-A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AU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i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same range of values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nanoparticles under the guard ring</a:t>
            </a:r>
          </a:p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are pushed to the the guard ring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 the axis: pushed outside magnetic arches and downwards</a:t>
            </a:r>
          </a:p>
          <a:p>
            <a:pPr marL="285750" indent="-285750">
              <a:buFont typeface="Wingdings" pitchFamily="2" charset="2"/>
              <a:buChar char="§"/>
            </a:pP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part: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AU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i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A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dominant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pushed down</a:t>
            </a:r>
          </a:p>
        </p:txBody>
      </p:sp>
      <p:sp>
        <p:nvSpPr>
          <p:cNvPr id="14" name="Flèche vers le bas 13">
            <a:extLst>
              <a:ext uri="{FF2B5EF4-FFF2-40B4-BE49-F238E27FC236}">
                <a16:creationId xmlns:a16="http://schemas.microsoft.com/office/drawing/2014/main" id="{01CEED73-F85C-684B-72BF-9EAD5EBA7BA4}"/>
              </a:ext>
            </a:extLst>
          </p:cNvPr>
          <p:cNvSpPr/>
          <p:nvPr/>
        </p:nvSpPr>
        <p:spPr>
          <a:xfrm>
            <a:off x="9342192" y="5152886"/>
            <a:ext cx="242454" cy="297943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A773385-CB3B-5E41-B7D4-8067B52FF895}"/>
              </a:ext>
            </a:extLst>
          </p:cNvPr>
          <p:cNvSpPr txBox="1"/>
          <p:nvPr/>
        </p:nvSpPr>
        <p:spPr>
          <a:xfrm>
            <a:off x="7501270" y="5425603"/>
            <a:ext cx="43268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NPs are transported down they have </a:t>
            </a:r>
          </a:p>
          <a:p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“space, time” to grow than NPs near </a:t>
            </a:r>
          </a:p>
          <a:p>
            <a:r>
              <a:rPr lang="en-A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guard ring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BCBD50B-06E9-F8F8-F8DE-A725300DA1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0226" y="1724559"/>
            <a:ext cx="1968300" cy="1129353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7ABC2456-CD02-1B56-7D44-43B8DA9F4560}"/>
              </a:ext>
            </a:extLst>
          </p:cNvPr>
          <p:cNvSpPr txBox="1"/>
          <p:nvPr/>
        </p:nvSpPr>
        <p:spPr>
          <a:xfrm>
            <a:off x="8220548" y="1261748"/>
            <a:ext cx="1755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A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A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A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A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AU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endParaRPr lang="fr-FR" dirty="0"/>
          </a:p>
        </p:txBody>
      </p:sp>
      <p:sp>
        <p:nvSpPr>
          <p:cNvPr id="18" name="Accolade ouvrante 17">
            <a:extLst>
              <a:ext uri="{FF2B5EF4-FFF2-40B4-BE49-F238E27FC236}">
                <a16:creationId xmlns:a16="http://schemas.microsoft.com/office/drawing/2014/main" id="{AED1AF01-B487-AF73-5A9E-C5B24154C017}"/>
              </a:ext>
            </a:extLst>
          </p:cNvPr>
          <p:cNvSpPr/>
          <p:nvPr/>
        </p:nvSpPr>
        <p:spPr>
          <a:xfrm rot="16200000">
            <a:off x="9393075" y="1621833"/>
            <a:ext cx="140688" cy="3461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86D1F6D-C83A-BB3C-0CE4-2D79DFB79475}"/>
              </a:ext>
            </a:extLst>
          </p:cNvPr>
          <p:cNvSpPr txBox="1"/>
          <p:nvPr/>
        </p:nvSpPr>
        <p:spPr>
          <a:xfrm>
            <a:off x="9056183" y="1830728"/>
            <a:ext cx="1008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negligible</a:t>
            </a:r>
            <a:endParaRPr lang="fr-FR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963D5158-41A4-375A-8EC8-54647A19893C}"/>
              </a:ext>
            </a:extLst>
          </p:cNvPr>
          <p:cNvCxnSpPr/>
          <p:nvPr/>
        </p:nvCxnSpPr>
        <p:spPr>
          <a:xfrm flipV="1">
            <a:off x="3143409" y="2325473"/>
            <a:ext cx="794650" cy="34153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BE202110-E3DB-0B0B-107C-8932F0B8E66A}"/>
              </a:ext>
            </a:extLst>
          </p:cNvPr>
          <p:cNvCxnSpPr>
            <a:cxnSpLocks/>
          </p:cNvCxnSpPr>
          <p:nvPr/>
        </p:nvCxnSpPr>
        <p:spPr>
          <a:xfrm>
            <a:off x="3324113" y="5314278"/>
            <a:ext cx="786113" cy="17155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437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D3442F-B7A6-251D-9569-CC6BE3AB0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23</a:t>
            </a:fld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13A037E-E726-4A0F-C104-89C979A6D5CA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E528727F-8643-3994-6CFC-DB678B7E8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442C1E1-72E9-A168-E138-7FE458184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6" name="Text Box 1033">
            <a:extLst>
              <a:ext uri="{FF2B5EF4-FFF2-40B4-BE49-F238E27FC236}">
                <a16:creationId xmlns:a16="http://schemas.microsoft.com/office/drawing/2014/main" id="{59B1626B-AA23-01C3-669C-9BD6D3542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5323" y="23750"/>
            <a:ext cx="1702710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Summary</a:t>
            </a:r>
          </a:p>
        </p:txBody>
      </p:sp>
      <p:sp>
        <p:nvSpPr>
          <p:cNvPr id="8" name="ZoneTexte 6">
            <a:extLst>
              <a:ext uri="{FF2B5EF4-FFF2-40B4-BE49-F238E27FC236}">
                <a16:creationId xmlns:a16="http://schemas.microsoft.com/office/drawing/2014/main" id="{22135DFF-8D90-2A3A-F713-0E29E5D442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0157" y="2231527"/>
            <a:ext cx="9712265" cy="239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Size evolution, density, internal structure (growth by agglomeration, sticking) </a:t>
            </a:r>
          </a:p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Modification of the discharge parameters due to their negative charge</a:t>
            </a:r>
          </a:p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Various modeling of charging mechanisms (+ fluctuations) and growth</a:t>
            </a:r>
          </a:p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Applied forces for their transport in the plasma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872E48-B753-199F-E4B5-C791C62F92B2}"/>
              </a:ext>
            </a:extLst>
          </p:cNvPr>
          <p:cNvSpPr txBox="1"/>
          <p:nvPr/>
        </p:nvSpPr>
        <p:spPr>
          <a:xfrm flipH="1">
            <a:off x="2465435" y="1469536"/>
            <a:ext cx="8647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Nanoparticles produced from cathode sputtering in DC discharges</a:t>
            </a:r>
          </a:p>
        </p:txBody>
      </p:sp>
    </p:spTree>
    <p:extLst>
      <p:ext uri="{BB962C8B-B14F-4D97-AF65-F5344CB8AC3E}">
        <p14:creationId xmlns:p14="http://schemas.microsoft.com/office/powerpoint/2010/main" val="10648870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939DC3-61CF-D11E-0F58-9C301948A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24</a:t>
            </a:fld>
            <a:endParaRPr lang="fr-FR"/>
          </a:p>
        </p:txBody>
      </p:sp>
      <p:sp>
        <p:nvSpPr>
          <p:cNvPr id="6" name="Text Box 1033">
            <a:extLst>
              <a:ext uri="{FF2B5EF4-FFF2-40B4-BE49-F238E27FC236}">
                <a16:creationId xmlns:a16="http://schemas.microsoft.com/office/drawing/2014/main" id="{3450C265-FF38-800A-9947-8A0DB8A14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7601" y="288788"/>
            <a:ext cx="2624436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Additional slides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1C1846A-B7CE-E5ED-55C6-7C3208695583}"/>
              </a:ext>
            </a:extLst>
          </p:cNvPr>
          <p:cNvGrpSpPr/>
          <p:nvPr/>
        </p:nvGrpSpPr>
        <p:grpSpPr>
          <a:xfrm>
            <a:off x="1835068" y="2019350"/>
            <a:ext cx="5017553" cy="3103367"/>
            <a:chOff x="3394625" y="1545496"/>
            <a:chExt cx="5983469" cy="3767007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BEB14F8A-49A0-FF6D-5074-72A54B2B2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rcRect t="8028" b="3568"/>
            <a:stretch>
              <a:fillRect/>
            </a:stretch>
          </p:blipFill>
          <p:spPr bwMode="auto">
            <a:xfrm>
              <a:off x="3394625" y="1545496"/>
              <a:ext cx="5983469" cy="3767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F63BB53-5D58-F18C-91C4-C667D61B756D}"/>
                </a:ext>
              </a:extLst>
            </p:cNvPr>
            <p:cNvSpPr/>
            <p:nvPr/>
          </p:nvSpPr>
          <p:spPr>
            <a:xfrm>
              <a:off x="6195317" y="2157573"/>
              <a:ext cx="780836" cy="236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A3BF602-A3AF-0A6E-E3E1-5CD3868BE905}"/>
                </a:ext>
              </a:extLst>
            </p:cNvPr>
            <p:cNvSpPr/>
            <p:nvPr/>
          </p:nvSpPr>
          <p:spPr>
            <a:xfrm>
              <a:off x="7622725" y="3778165"/>
              <a:ext cx="780836" cy="236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51968C5E-CD6C-3D2B-4559-4BD372E657FC}"/>
              </a:ext>
            </a:extLst>
          </p:cNvPr>
          <p:cNvSpPr txBox="1"/>
          <p:nvPr/>
        </p:nvSpPr>
        <p:spPr>
          <a:xfrm>
            <a:off x="7752837" y="5328385"/>
            <a:ext cx="3058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 density reaches ~ 10</a:t>
            </a:r>
            <a:r>
              <a:rPr lang="en-A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A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found experimentally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BB708DA9-B155-05CE-B20B-FA0EFCC7B9A8}"/>
              </a:ext>
            </a:extLst>
          </p:cNvPr>
          <p:cNvGrpSpPr/>
          <p:nvPr/>
        </p:nvGrpSpPr>
        <p:grpSpPr>
          <a:xfrm>
            <a:off x="6966547" y="1722323"/>
            <a:ext cx="4630851" cy="3697420"/>
            <a:chOff x="2218851" y="1105976"/>
            <a:chExt cx="3444409" cy="2460148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59D0D92-7748-7223-234E-EBC5F0A78A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18851" y="1105976"/>
              <a:ext cx="3444409" cy="2403076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732C2446-A28E-A310-6244-31C2D64BE489}"/>
                </a:ext>
              </a:extLst>
            </p:cNvPr>
            <p:cNvSpPr txBox="1"/>
            <p:nvPr/>
          </p:nvSpPr>
          <p:spPr>
            <a:xfrm>
              <a:off x="2721278" y="3150626"/>
              <a:ext cx="2705881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0" rtlCol="0">
              <a:spAutoFit/>
            </a:bodyPr>
            <a:lstStyle/>
            <a:p>
              <a:r>
                <a:rPr lang="fr-FR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 50    100    150    200    250  //  600</a:t>
              </a:r>
            </a:p>
            <a:p>
              <a:pPr algn="ctr"/>
              <a:r>
                <a:rPr lang="fr-FR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(s)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9A0CD95F-9B81-A1DC-503E-10E27326EB4A}"/>
                </a:ext>
              </a:extLst>
            </p:cNvPr>
            <p:cNvSpPr txBox="1"/>
            <p:nvPr/>
          </p:nvSpPr>
          <p:spPr>
            <a:xfrm rot="16200000">
              <a:off x="1773604" y="2064968"/>
              <a:ext cx="14137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0" rtlCol="0">
              <a:spAutoFit/>
            </a:bodyPr>
            <a:lstStyle/>
            <a:p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NP </a:t>
              </a:r>
              <a:r>
                <a:rPr lang="fr-FR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density</a:t>
              </a:r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(cm</a:t>
              </a:r>
              <a:r>
                <a:rPr lang="fr-FR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83883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8E8283-2DA8-1783-81A4-D68ED3B87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25</a:t>
            </a:fld>
            <a:endParaRPr lang="fr-FR"/>
          </a:p>
        </p:txBody>
      </p:sp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E92C70A4-DE5C-FD89-EEEC-689E57A037D8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4A6A93-06EF-A947-8ACB-003AA22CF8C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34E274-6E9A-F557-52F7-98DDF6A6BE32}"/>
              </a:ext>
            </a:extLst>
          </p:cNvPr>
          <p:cNvSpPr/>
          <p:nvPr/>
        </p:nvSpPr>
        <p:spPr bwMode="auto">
          <a:xfrm>
            <a:off x="3152211" y="2945924"/>
            <a:ext cx="517231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BBB6B7A4-E7A3-864A-2A25-04CA560F3624}"/>
              </a:ext>
            </a:extLst>
          </p:cNvPr>
          <p:cNvGrpSpPr/>
          <p:nvPr/>
        </p:nvGrpSpPr>
        <p:grpSpPr>
          <a:xfrm>
            <a:off x="2640312" y="1267098"/>
            <a:ext cx="1484835" cy="299589"/>
            <a:chOff x="3336322" y="760912"/>
            <a:chExt cx="1740469" cy="3866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CF5EEBE-24D0-FB9D-801F-6E28CCB708F8}"/>
                </a:ext>
              </a:extLst>
            </p:cNvPr>
            <p:cNvSpPr/>
            <p:nvPr/>
          </p:nvSpPr>
          <p:spPr bwMode="auto">
            <a:xfrm>
              <a:off x="3336322" y="760912"/>
              <a:ext cx="1740469" cy="3587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D26B23C4-B0B2-2FE5-363C-624CC4AB784B}"/>
                </a:ext>
              </a:extLst>
            </p:cNvPr>
            <p:cNvSpPr txBox="1"/>
            <p:nvPr/>
          </p:nvSpPr>
          <p:spPr bwMode="auto">
            <a:xfrm>
              <a:off x="4068831" y="779186"/>
              <a:ext cx="296261" cy="35750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sz="1200" dirty="0">
                  <a:latin typeface="Arial" charset="0"/>
                  <a:ea typeface="ＭＳ Ｐゴシック" charset="0"/>
                  <a:cs typeface="ＭＳ Ｐゴシック" charset="0"/>
                </a:rPr>
                <a:t>N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FC7296B-04A9-5F99-218E-3612FA623C7C}"/>
                </a:ext>
              </a:extLst>
            </p:cNvPr>
            <p:cNvSpPr txBox="1"/>
            <p:nvPr/>
          </p:nvSpPr>
          <p:spPr bwMode="auto">
            <a:xfrm>
              <a:off x="4778389" y="778386"/>
              <a:ext cx="291823" cy="3575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fr-FR" sz="1200" dirty="0">
                  <a:latin typeface="Arial" charset="0"/>
                  <a:ea typeface="ＭＳ Ｐゴシック" charset="0"/>
                  <a:cs typeface="ＭＳ Ｐゴシック" charset="0"/>
                </a:rPr>
                <a:t>S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1A8A26F9-3605-2277-D2DB-410B126691FC}"/>
                </a:ext>
              </a:extLst>
            </p:cNvPr>
            <p:cNvSpPr txBox="1"/>
            <p:nvPr/>
          </p:nvSpPr>
          <p:spPr bwMode="auto">
            <a:xfrm>
              <a:off x="3350508" y="790069"/>
              <a:ext cx="297899" cy="35750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sz="1200" dirty="0">
                  <a:latin typeface="Arial" charset="0"/>
                  <a:ea typeface="ＭＳ Ｐゴシック" charset="0"/>
                  <a:cs typeface="ＭＳ Ｐゴシック" charset="0"/>
                </a:rPr>
                <a:t>S</a:t>
              </a:r>
            </a:p>
          </p:txBody>
        </p:sp>
      </p:grp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C3B8821-7A6A-488D-63A9-2975B741B67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76772" y="2932985"/>
            <a:ext cx="1184915" cy="4133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17BFA0C9-5042-3BFE-676D-53FEB3241F3C}"/>
              </a:ext>
            </a:extLst>
          </p:cNvPr>
          <p:cNvCxnSpPr>
            <a:cxnSpLocks/>
          </p:cNvCxnSpPr>
          <p:nvPr/>
        </p:nvCxnSpPr>
        <p:spPr bwMode="auto">
          <a:xfrm flipH="1">
            <a:off x="2174106" y="2930731"/>
            <a:ext cx="1169226" cy="1046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2E0DC7D1-E865-A532-A23E-5F480FFC1874}"/>
              </a:ext>
            </a:extLst>
          </p:cNvPr>
          <p:cNvGrpSpPr/>
          <p:nvPr/>
        </p:nvGrpSpPr>
        <p:grpSpPr>
          <a:xfrm>
            <a:off x="1190219" y="1239575"/>
            <a:ext cx="810790" cy="1017404"/>
            <a:chOff x="3032154" y="5081521"/>
            <a:chExt cx="786366" cy="1017404"/>
          </a:xfrm>
        </p:grpSpPr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A4F667F3-B7BD-7CDB-AF86-A85A13951E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36459" y="5135207"/>
              <a:ext cx="0" cy="96371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C63A6B4D-7710-1DA6-2C08-59C7B20A16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32154" y="5142339"/>
              <a:ext cx="786366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00">
              <a:extLst>
                <a:ext uri="{FF2B5EF4-FFF2-40B4-BE49-F238E27FC236}">
                  <a16:creationId xmlns:a16="http://schemas.microsoft.com/office/drawing/2014/main" id="{EB0C923B-E8E8-89FA-E5DD-1903886122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8240" y="5661598"/>
              <a:ext cx="25625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CA" altLang="fr-FR" sz="1800" dirty="0">
                  <a:latin typeface="Times New Roman" panose="02020603050405020304" pitchFamily="18" charset="0"/>
                </a:rPr>
                <a:t>z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F262A3BF-7F11-CB2E-A78C-57D72B4344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3468507" y="5081521"/>
              <a:ext cx="3329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CA" altLang="fr-FR" sz="1800" dirty="0">
                  <a:latin typeface="Times New Roman" panose="02020603050405020304" pitchFamily="18" charset="0"/>
                </a:rPr>
                <a:t>r</a:t>
              </a:r>
            </a:p>
          </p:txBody>
        </p:sp>
      </p:grpSp>
      <p:sp>
        <p:nvSpPr>
          <p:cNvPr id="19" name="ZoneTexte 88">
            <a:extLst>
              <a:ext uri="{FF2B5EF4-FFF2-40B4-BE49-F238E27FC236}">
                <a16:creationId xmlns:a16="http://schemas.microsoft.com/office/drawing/2014/main" id="{C1338D46-98A4-082F-7CA0-CC00B31E0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5132" y="3227808"/>
            <a:ext cx="151955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Times New Roman" panose="02020603050405020304" pitchFamily="18" charset="0"/>
              </a:rPr>
              <a:t>  NP </a:t>
            </a:r>
            <a:r>
              <a:rPr lang="en-CA" altLang="fr-FR" sz="1800" dirty="0">
                <a:latin typeface="Times New Roman" panose="02020603050405020304" pitchFamily="18" charset="0"/>
              </a:rPr>
              <a:t>substrate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469D9A95-F1E0-D707-3D0D-08598E6DC0D3}"/>
              </a:ext>
            </a:extLst>
          </p:cNvPr>
          <p:cNvCxnSpPr>
            <a:cxnSpLocks/>
          </p:cNvCxnSpPr>
          <p:nvPr/>
        </p:nvCxnSpPr>
        <p:spPr bwMode="auto">
          <a:xfrm flipV="1">
            <a:off x="2947806" y="3101548"/>
            <a:ext cx="384025" cy="171538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74ED33EF-A906-6334-737C-10DDC3EF3DEE}"/>
              </a:ext>
            </a:extLst>
          </p:cNvPr>
          <p:cNvCxnSpPr>
            <a:cxnSpLocks/>
          </p:cNvCxnSpPr>
          <p:nvPr/>
        </p:nvCxnSpPr>
        <p:spPr>
          <a:xfrm>
            <a:off x="4363560" y="1778670"/>
            <a:ext cx="9084" cy="113936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5AB2FCCD-35ED-987A-A485-F0495874EB9F}"/>
              </a:ext>
            </a:extLst>
          </p:cNvPr>
          <p:cNvCxnSpPr>
            <a:cxnSpLocks/>
          </p:cNvCxnSpPr>
          <p:nvPr/>
        </p:nvCxnSpPr>
        <p:spPr>
          <a:xfrm flipH="1">
            <a:off x="2414355" y="1792938"/>
            <a:ext cx="1016" cy="112266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22">
            <a:extLst>
              <a:ext uri="{FF2B5EF4-FFF2-40B4-BE49-F238E27FC236}">
                <a16:creationId xmlns:a16="http://schemas.microsoft.com/office/drawing/2014/main" id="{0991B644-681F-E585-7836-54B434D1D5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6" r="7299"/>
          <a:stretch/>
        </p:blipFill>
        <p:spPr>
          <a:xfrm rot="10800000">
            <a:off x="2568203" y="1601282"/>
            <a:ext cx="830265" cy="130496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F37337D-15E1-E6D6-8232-BE26A3162B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6" r="7299"/>
          <a:stretch/>
        </p:blipFill>
        <p:spPr>
          <a:xfrm rot="10800000" flipH="1">
            <a:off x="3411851" y="1598927"/>
            <a:ext cx="786468" cy="1307058"/>
          </a:xfrm>
          <a:prstGeom prst="rect">
            <a:avLst/>
          </a:prstGeom>
        </p:spPr>
      </p:pic>
      <p:grpSp>
        <p:nvGrpSpPr>
          <p:cNvPr id="25" name="Groupe 24">
            <a:extLst>
              <a:ext uri="{FF2B5EF4-FFF2-40B4-BE49-F238E27FC236}">
                <a16:creationId xmlns:a16="http://schemas.microsoft.com/office/drawing/2014/main" id="{5F41DF97-D73D-EFD4-F1B5-9570971F3FD5}"/>
              </a:ext>
            </a:extLst>
          </p:cNvPr>
          <p:cNvGrpSpPr/>
          <p:nvPr/>
        </p:nvGrpSpPr>
        <p:grpSpPr>
          <a:xfrm flipH="1">
            <a:off x="4043722" y="1645798"/>
            <a:ext cx="291626" cy="93987"/>
            <a:chOff x="7532687" y="713417"/>
            <a:chExt cx="1257352" cy="56696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" name="Triangle 25">
              <a:extLst>
                <a:ext uri="{FF2B5EF4-FFF2-40B4-BE49-F238E27FC236}">
                  <a16:creationId xmlns:a16="http://schemas.microsoft.com/office/drawing/2014/main" id="{9E8C6630-F12D-AC21-97A9-275BAF118128}"/>
                </a:ext>
              </a:extLst>
            </p:cNvPr>
            <p:cNvSpPr/>
            <p:nvPr/>
          </p:nvSpPr>
          <p:spPr>
            <a:xfrm rot="10800000">
              <a:off x="8017368" y="713417"/>
              <a:ext cx="772671" cy="56696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B3E82E-D057-F2BA-7BCD-1F9882F173D3}"/>
                </a:ext>
              </a:extLst>
            </p:cNvPr>
            <p:cNvSpPr/>
            <p:nvPr/>
          </p:nvSpPr>
          <p:spPr>
            <a:xfrm>
              <a:off x="7532687" y="713417"/>
              <a:ext cx="871018" cy="5636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40275539-319B-2243-E5A0-5894766BD18B}"/>
              </a:ext>
            </a:extLst>
          </p:cNvPr>
          <p:cNvGrpSpPr/>
          <p:nvPr/>
        </p:nvGrpSpPr>
        <p:grpSpPr>
          <a:xfrm>
            <a:off x="2425855" y="1648572"/>
            <a:ext cx="284162" cy="94412"/>
            <a:chOff x="7532688" y="695665"/>
            <a:chExt cx="1257351" cy="56696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" name="Triangle 28">
              <a:extLst>
                <a:ext uri="{FF2B5EF4-FFF2-40B4-BE49-F238E27FC236}">
                  <a16:creationId xmlns:a16="http://schemas.microsoft.com/office/drawing/2014/main" id="{1FE9F3EF-EC0C-FBD4-5B49-AD94BADBBF02}"/>
                </a:ext>
              </a:extLst>
            </p:cNvPr>
            <p:cNvSpPr/>
            <p:nvPr/>
          </p:nvSpPr>
          <p:spPr>
            <a:xfrm rot="10800000">
              <a:off x="8017369" y="695665"/>
              <a:ext cx="772670" cy="56696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92989B6-222B-F151-0804-015413AA7E47}"/>
                </a:ext>
              </a:extLst>
            </p:cNvPr>
            <p:cNvSpPr/>
            <p:nvPr/>
          </p:nvSpPr>
          <p:spPr>
            <a:xfrm>
              <a:off x="7532688" y="695665"/>
              <a:ext cx="871016" cy="5636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C25B7B4-5EC9-A125-5309-2D786E7AF9E7}"/>
              </a:ext>
            </a:extLst>
          </p:cNvPr>
          <p:cNvSpPr/>
          <p:nvPr/>
        </p:nvSpPr>
        <p:spPr bwMode="auto">
          <a:xfrm flipV="1">
            <a:off x="2648018" y="1520204"/>
            <a:ext cx="1472187" cy="901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ZoneTexte 88">
            <a:extLst>
              <a:ext uri="{FF2B5EF4-FFF2-40B4-BE49-F238E27FC236}">
                <a16:creationId xmlns:a16="http://schemas.microsoft.com/office/drawing/2014/main" id="{11FDAEB2-70CA-5E3C-1D09-1ED244991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3719" y="1497513"/>
            <a:ext cx="124375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Times New Roman" panose="02020603050405020304" pitchFamily="18" charset="0"/>
              </a:rPr>
              <a:t> </a:t>
            </a:r>
            <a:r>
              <a:rPr lang="en-AU" altLang="fr-FR" sz="1800" dirty="0">
                <a:latin typeface="Times New Roman" panose="02020603050405020304" pitchFamily="18" charset="0"/>
              </a:rPr>
              <a:t>Guard</a:t>
            </a:r>
            <a:r>
              <a:rPr lang="fr-FR" altLang="fr-FR" sz="1800" dirty="0">
                <a:latin typeface="Times New Roman" panose="02020603050405020304" pitchFamily="18" charset="0"/>
              </a:rPr>
              <a:t> ring</a:t>
            </a:r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1F5C3288-04E8-B315-05F8-A17578D4A648}"/>
              </a:ext>
            </a:extLst>
          </p:cNvPr>
          <p:cNvCxnSpPr>
            <a:cxnSpLocks/>
          </p:cNvCxnSpPr>
          <p:nvPr/>
        </p:nvCxnSpPr>
        <p:spPr>
          <a:xfrm flipH="1">
            <a:off x="4346106" y="1665669"/>
            <a:ext cx="544511" cy="533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88">
            <a:extLst>
              <a:ext uri="{FF2B5EF4-FFF2-40B4-BE49-F238E27FC236}">
                <a16:creationId xmlns:a16="http://schemas.microsoft.com/office/drawing/2014/main" id="{ED8E4102-2881-90EE-18E5-010AB3410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4900" y="1109818"/>
            <a:ext cx="13781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Times New Roman" panose="02020603050405020304" pitchFamily="18" charset="0"/>
              </a:rPr>
              <a:t> </a:t>
            </a:r>
            <a:r>
              <a:rPr lang="en-AU" altLang="fr-FR" sz="1800" dirty="0">
                <a:latin typeface="Times New Roman" panose="02020603050405020304" pitchFamily="18" charset="0"/>
              </a:rPr>
              <a:t> Cathode</a:t>
            </a: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553EB94A-4D8B-C1B2-9D7E-F73FD6FB105C}"/>
              </a:ext>
            </a:extLst>
          </p:cNvPr>
          <p:cNvCxnSpPr>
            <a:cxnSpLocks/>
          </p:cNvCxnSpPr>
          <p:nvPr/>
        </p:nvCxnSpPr>
        <p:spPr bwMode="auto">
          <a:xfrm flipH="1">
            <a:off x="4198325" y="1289874"/>
            <a:ext cx="692292" cy="26279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Image 35">
            <a:extLst>
              <a:ext uri="{FF2B5EF4-FFF2-40B4-BE49-F238E27FC236}">
                <a16:creationId xmlns:a16="http://schemas.microsoft.com/office/drawing/2014/main" id="{92E70D23-88CA-56E3-BEC6-403A10AAA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058" y="3877010"/>
            <a:ext cx="5650054" cy="2646979"/>
          </a:xfrm>
          <a:prstGeom prst="rect">
            <a:avLst/>
          </a:prstGeom>
        </p:spPr>
      </p:pic>
      <p:sp>
        <p:nvSpPr>
          <p:cNvPr id="37" name="ZoneTexte 100">
            <a:extLst>
              <a:ext uri="{FF2B5EF4-FFF2-40B4-BE49-F238E27FC236}">
                <a16:creationId xmlns:a16="http://schemas.microsoft.com/office/drawing/2014/main" id="{12FBE2ED-4129-8C66-5AF0-63D113B10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9650" y="1324908"/>
            <a:ext cx="5386261" cy="196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342900" indent="-342900"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CA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Cylindrical Langmuir probe</a:t>
            </a:r>
            <a:r>
              <a:rPr lang="en-CA" alt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CA" alt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CA" alt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CA" altLang="fr-FR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LP</a:t>
            </a:r>
            <a:r>
              <a:rPr lang="en-CA" alt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&lt;&lt; </a:t>
            </a:r>
            <a:r>
              <a:rPr lang="en-CA" altLang="fr-F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CA" altLang="fr-FR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larmor</a:t>
            </a:r>
            <a:r>
              <a:rPr lang="en-CA" alt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z &gt; 2 cm and probe ⊥  B </a:t>
            </a:r>
          </a:p>
          <a:p>
            <a:pPr>
              <a:spcBef>
                <a:spcPct val="0"/>
              </a:spcBef>
              <a:buNone/>
            </a:pPr>
            <a:r>
              <a:rPr lang="en-CA" alt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(also)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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0.32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200000"/>
              </a:lnSpc>
              <a:spcBef>
                <a:spcPct val="0"/>
              </a:spcBef>
              <a:buNone/>
            </a:pP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CA" altLang="fr-FR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  Classical analyses of probe characteristics </a:t>
            </a:r>
          </a:p>
        </p:txBody>
      </p:sp>
      <p:sp>
        <p:nvSpPr>
          <p:cNvPr id="38" name="Flèche vers le bas 37">
            <a:extLst>
              <a:ext uri="{FF2B5EF4-FFF2-40B4-BE49-F238E27FC236}">
                <a16:creationId xmlns:a16="http://schemas.microsoft.com/office/drawing/2014/main" id="{3E3C7316-0C49-6534-6A07-A04F17417CAD}"/>
              </a:ext>
            </a:extLst>
          </p:cNvPr>
          <p:cNvSpPr/>
          <p:nvPr/>
        </p:nvSpPr>
        <p:spPr>
          <a:xfrm>
            <a:off x="9504028" y="2432042"/>
            <a:ext cx="119770" cy="352718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Picture 16">
            <a:extLst>
              <a:ext uri="{FF2B5EF4-FFF2-40B4-BE49-F238E27FC236}">
                <a16:creationId xmlns:a16="http://schemas.microsoft.com/office/drawing/2014/main" id="{E33EA72F-9804-C30A-B6C4-3BDBC0CA71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5014" y="4025558"/>
            <a:ext cx="3069488" cy="1110403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8FF588FF-A3BE-BB14-89FF-D835BD600E0F}"/>
              </a:ext>
            </a:extLst>
          </p:cNvPr>
          <p:cNvSpPr txBox="1"/>
          <p:nvPr/>
        </p:nvSpPr>
        <p:spPr>
          <a:xfrm>
            <a:off x="6748134" y="3505422"/>
            <a:ext cx="5083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</a:t>
            </a:r>
            <a:r>
              <a:rPr lang="fr-FR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Induced</a:t>
            </a:r>
            <a:r>
              <a:rPr lang="fr-FR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Fluorescence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tunable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laser diode)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A5E67ECF-E3A4-BCFE-675A-64B2D8F164EF}"/>
                  </a:ext>
                </a:extLst>
              </p:cNvPr>
              <p:cNvSpPr txBox="1"/>
              <p:nvPr/>
            </p:nvSpPr>
            <p:spPr>
              <a:xfrm>
                <a:off x="7143726" y="5198105"/>
                <a:ext cx="417248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 = c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</m:sSub>
                    <m:r>
                      <a:rPr lang="en-GB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fr-FR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)/</m:t>
                    </m:r>
                    <m:sSub>
                      <m:sSubPr>
                        <m:ctrlPr>
                          <a:rPr lang="fr-FR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GB" sz="1600" dirty="0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GB" sz="1600" dirty="0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fr-FR" sz="16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r>
                  <a:rPr lang="en-GB" sz="1600" dirty="0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transition frequency of an </a:t>
                </a:r>
              </a:p>
              <a:p>
                <a:r>
                  <a:rPr lang="en-GB" sz="1600" dirty="0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atom at rest,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</m:sSub>
                    <m:r>
                      <a:rPr lang="fr-FR" sz="16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r>
                  <a:rPr lang="en-GB" sz="1600" dirty="0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the laser frequency</a:t>
                </a:r>
                <a:r>
                  <a:rPr lang="fr-FR" sz="1600" dirty="0">
                    <a:effectLst/>
                  </a:rPr>
                  <a:t> </a:t>
                </a:r>
                <a:endParaRPr lang="fr-FR" sz="1600" dirty="0"/>
              </a:p>
            </p:txBody>
          </p:sp>
        </mc:Choice>
        <mc:Fallback xmlns="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A5E67ECF-E3A4-BCFE-675A-64B2D8F16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726" y="5198105"/>
                <a:ext cx="4172489" cy="584775"/>
              </a:xfrm>
              <a:prstGeom prst="rect">
                <a:avLst/>
              </a:prstGeom>
              <a:blipFill>
                <a:blip r:embed="rId5"/>
                <a:stretch>
                  <a:fillRect l="-608" t="-2128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5299B8D7-36DC-220F-D2B3-07DCD8345E4E}"/>
                  </a:ext>
                </a:extLst>
              </p:cNvPr>
              <p:cNvSpPr txBox="1"/>
              <p:nvPr/>
            </p:nvSpPr>
            <p:spPr>
              <a:xfrm>
                <a:off x="7708159" y="5851481"/>
                <a:ext cx="2743199" cy="8078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dirty="0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Doppler shift: </a:t>
                </a:r>
                <a:r>
                  <a:rPr lang="en-GB" sz="1600" dirty="0" err="1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GB" sz="1600" baseline="-250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b</a:t>
                </a:r>
                <a:r>
                  <a:rPr lang="en-GB" sz="1600" i="1" dirty="0" err="1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GB" sz="1600" dirty="0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fr-FR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GB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ln</m:t>
                        </m:r>
                        <m:r>
                          <a:rPr lang="en-GB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GB" sz="16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Δ</m:t>
                    </m:r>
                    <m:sSup>
                      <m:sSup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p>
                        <m:r>
                          <a:rPr lang="en-GB" sz="16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600" dirty="0">
                    <a:effectLst/>
                    <a:latin typeface="Times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fr-FR" dirty="0">
                    <a:effectLst/>
                  </a:rPr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5299B8D7-36DC-220F-D2B3-07DCD8345E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8159" y="5851481"/>
                <a:ext cx="2743199" cy="807850"/>
              </a:xfrm>
              <a:prstGeom prst="rect">
                <a:avLst/>
              </a:prstGeom>
              <a:blipFill>
                <a:blip r:embed="rId6"/>
                <a:stretch>
                  <a:fillRect l="-9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9617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A5968D1-47E5-BD68-0138-6C439EB2A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26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26B7C23-831A-530E-25F0-DA0E47DB5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702" y="2203546"/>
            <a:ext cx="6073426" cy="2399475"/>
          </a:xfrm>
          <a:prstGeom prst="rect">
            <a:avLst/>
          </a:prstGeom>
        </p:spPr>
      </p:pic>
      <p:sp>
        <p:nvSpPr>
          <p:cNvPr id="7" name="Text Box 65">
            <a:extLst>
              <a:ext uri="{FF2B5EF4-FFF2-40B4-BE49-F238E27FC236}">
                <a16:creationId xmlns:a16="http://schemas.microsoft.com/office/drawing/2014/main" id="{BAB7CF0A-88BD-B114-3619-F87695300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3432" y="1082364"/>
            <a:ext cx="6824696" cy="1121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36719" tIns="168359" rIns="336719" bIns="168359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AU" altLang="x-none" sz="1800" b="1" dirty="0">
                <a:solidFill>
                  <a:srgbClr val="000099"/>
                </a:solidFill>
              </a:rPr>
              <a:t> </a:t>
            </a:r>
            <a:r>
              <a:rPr lang="en-AU" altLang="x-none" sz="1800" dirty="0">
                <a:solidFill>
                  <a:srgbClr val="000099"/>
                </a:solidFill>
              </a:rPr>
              <a:t>Laser scattering on the dust cloud during the transport of W nanoparticles towards the anode (classical DC discharges)</a:t>
            </a:r>
          </a:p>
        </p:txBody>
      </p:sp>
      <p:sp>
        <p:nvSpPr>
          <p:cNvPr id="8" name="Text Box 38">
            <a:extLst>
              <a:ext uri="{FF2B5EF4-FFF2-40B4-BE49-F238E27FC236}">
                <a16:creationId xmlns:a16="http://schemas.microsoft.com/office/drawing/2014/main" id="{6D4D30D7-5852-B43A-20FE-FA140C589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1531" y="4890380"/>
            <a:ext cx="6824696" cy="83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36719" tIns="168359" rIns="336719" bIns="168359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x-none" sz="1800" dirty="0">
                <a:solidFill>
                  <a:srgbClr val="000000"/>
                </a:solidFill>
              </a:rPr>
              <a:t>- V ~ 0.004 cm/s = 14.5 cm/h </a:t>
            </a:r>
          </a:p>
          <a:p>
            <a:pPr>
              <a:lnSpc>
                <a:spcPct val="90000"/>
              </a:lnSpc>
            </a:pPr>
            <a:r>
              <a:rPr lang="en-US" altLang="x-none" sz="1800" dirty="0">
                <a:solidFill>
                  <a:srgbClr val="000000"/>
                </a:solidFill>
              </a:rPr>
              <a:t>-2</a:t>
            </a:r>
            <a:r>
              <a:rPr lang="en-US" altLang="x-none" sz="1800" baseline="30000" dirty="0">
                <a:solidFill>
                  <a:srgbClr val="000000"/>
                </a:solidFill>
              </a:rPr>
              <a:t>nd</a:t>
            </a:r>
            <a:r>
              <a:rPr lang="en-US" altLang="x-none" sz="1800" dirty="0">
                <a:solidFill>
                  <a:srgbClr val="000000"/>
                </a:solidFill>
              </a:rPr>
              <a:t> generation appears in the space freed by the 1</a:t>
            </a:r>
            <a:r>
              <a:rPr lang="en-US" altLang="x-none" sz="1800" baseline="30000" dirty="0">
                <a:solidFill>
                  <a:srgbClr val="000000"/>
                </a:solidFill>
              </a:rPr>
              <a:t>st</a:t>
            </a:r>
            <a:r>
              <a:rPr lang="en-US" altLang="x-none" sz="1800" dirty="0">
                <a:solidFill>
                  <a:srgbClr val="000000"/>
                </a:solidFill>
              </a:rPr>
              <a:t> generation   </a:t>
            </a:r>
          </a:p>
        </p:txBody>
      </p:sp>
    </p:spTree>
    <p:extLst>
      <p:ext uri="{BB962C8B-B14F-4D97-AF65-F5344CB8AC3E}">
        <p14:creationId xmlns:p14="http://schemas.microsoft.com/office/powerpoint/2010/main" val="37953625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DBEA678-D999-73A9-B835-2E0217E7C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27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E804C00-EA74-BCCB-4A1E-DE515F660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692" y="714677"/>
            <a:ext cx="4345841" cy="579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4537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3FC87F-97A1-3775-5918-D52AE25E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28</a:t>
            </a:fld>
            <a:endParaRPr lang="fr-FR"/>
          </a:p>
        </p:txBody>
      </p:sp>
      <p:sp>
        <p:nvSpPr>
          <p:cNvPr id="8" name="Espace réservé du numéro de diapositive 3">
            <a:extLst>
              <a:ext uri="{FF2B5EF4-FFF2-40B4-BE49-F238E27FC236}">
                <a16:creationId xmlns:a16="http://schemas.microsoft.com/office/drawing/2014/main" id="{7964E5E9-EDA3-A8BC-D45B-D5DD6B5E1CA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4A6A93-06EF-A947-8ACB-003AA22CF8C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9" name="ZoneTexte 6">
            <a:extLst>
              <a:ext uri="{FF2B5EF4-FFF2-40B4-BE49-F238E27FC236}">
                <a16:creationId xmlns:a16="http://schemas.microsoft.com/office/drawing/2014/main" id="{D343E5F2-6E7A-F8AB-D69F-1A255F65A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9006" y="1918124"/>
            <a:ext cx="105834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600" b="1" dirty="0">
                <a:solidFill>
                  <a:srgbClr val="BC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000" b="1" dirty="0">
                <a:solidFill>
                  <a:srgbClr val="BC0000"/>
                </a:solidFill>
                <a:latin typeface="Times New Roman" charset="0"/>
                <a:cs typeface="Times New Roman" charset="0"/>
              </a:rPr>
              <a:t>New materials, technologies: </a:t>
            </a:r>
            <a:r>
              <a:rPr lang="en-GB" sz="2000" dirty="0">
                <a:latin typeface="Times New Roman"/>
                <a:cs typeface="Times New Roman"/>
              </a:rPr>
              <a:t>superior properties to those of bulk materials                                                     </a:t>
            </a:r>
            <a:endParaRPr lang="en-US" sz="2000" b="1" dirty="0">
              <a:solidFill>
                <a:srgbClr val="BC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0" name="ZoneTexte 6">
            <a:extLst>
              <a:ext uri="{FF2B5EF4-FFF2-40B4-BE49-F238E27FC236}">
                <a16:creationId xmlns:a16="http://schemas.microsoft.com/office/drawing/2014/main" id="{77315C40-9EBF-AB7F-2DDB-E3CDD2F12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039" y="1216388"/>
            <a:ext cx="9758443" cy="45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1200150" lvl="2" indent="-285750">
              <a:lnSpc>
                <a:spcPct val="130000"/>
              </a:lnSpc>
              <a:spcBef>
                <a:spcPct val="20000"/>
              </a:spcBef>
              <a:buFont typeface="Wingdings" charset="2"/>
              <a:buChar char="q"/>
            </a:pPr>
            <a:r>
              <a:rPr lang="en-US" sz="1600" b="1" dirty="0">
                <a:solidFill>
                  <a:srgbClr val="BC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000" b="1" dirty="0">
                <a:solidFill>
                  <a:srgbClr val="BC0000"/>
                </a:solidFill>
                <a:latin typeface="Times New Roman" charset="0"/>
                <a:cs typeface="Times New Roman" charset="0"/>
              </a:rPr>
              <a:t>Analogue of dust particles of ISM, planet satellites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9121970-89F7-3F00-C6B0-DFDCD3FA6B95}"/>
              </a:ext>
            </a:extLst>
          </p:cNvPr>
          <p:cNvSpPr txBox="1"/>
          <p:nvPr/>
        </p:nvSpPr>
        <p:spPr>
          <a:xfrm>
            <a:off x="2096820" y="2318714"/>
            <a:ext cx="6468437" cy="39189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r>
              <a:rPr lang="en-US" dirty="0">
                <a:latin typeface="Times New Roman"/>
                <a:cs typeface="Times New Roman"/>
              </a:rPr>
              <a:t>High surface area to volume ratio 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r>
              <a:rPr lang="en-US" dirty="0">
                <a:latin typeface="Times New Roman"/>
                <a:cs typeface="Times New Roman"/>
              </a:rPr>
              <a:t>Photo-emission wavelength decrease with the size decreases size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r>
              <a:rPr lang="en-US" dirty="0">
                <a:latin typeface="Times New Roman"/>
                <a:cs typeface="Times New Roman"/>
              </a:rPr>
              <a:t>Lower melting temperature 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r>
              <a:rPr lang="en-US" dirty="0">
                <a:latin typeface="Times New Roman"/>
                <a:cs typeface="Times New Roman"/>
              </a:rPr>
              <a:t>Stronger materials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endParaRPr lang="en-US" sz="800" dirty="0">
              <a:latin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90"/>
                </a:solidFill>
                <a:latin typeface="Times New Roman"/>
                <a:cs typeface="Times New Roman"/>
              </a:rPr>
              <a:t>	</a:t>
            </a:r>
            <a:r>
              <a:rPr lang="en-US" sz="2000" b="1" dirty="0">
                <a:solidFill>
                  <a:srgbClr val="BC0000"/>
                </a:solidFill>
                <a:latin typeface="Times New Roman"/>
                <a:cs typeface="Times New Roman"/>
              </a:rPr>
              <a:t>Applications: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r>
              <a:rPr lang="en-US" dirty="0">
                <a:latin typeface="Times New Roman"/>
                <a:cs typeface="Times New Roman"/>
              </a:rPr>
              <a:t>Optics: thinner displays, photophores,  UV filters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r>
              <a:rPr lang="en-US" dirty="0">
                <a:latin typeface="Times New Roman"/>
                <a:cs typeface="Times New Roman"/>
              </a:rPr>
              <a:t>Electronics: nanodevice, single electron emission quantum dots 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r>
              <a:rPr lang="en-US" dirty="0">
                <a:latin typeface="Times New Roman"/>
                <a:cs typeface="Times New Roman"/>
              </a:rPr>
              <a:t>Energy: hydrogen storage, improvement of solar cell efficiency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r>
              <a:rPr lang="fr-FR" dirty="0">
                <a:latin typeface="Times New Roman"/>
                <a:cs typeface="Times New Roman"/>
              </a:rPr>
              <a:t>Chemical: </a:t>
            </a:r>
            <a:r>
              <a:rPr lang="fr-FR" dirty="0" err="1">
                <a:latin typeface="Times New Roman"/>
                <a:cs typeface="Times New Roman"/>
              </a:rPr>
              <a:t>molecular</a:t>
            </a:r>
            <a:r>
              <a:rPr lang="fr-FR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sensor; catalyst  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</a:pPr>
            <a:r>
              <a:rPr lang="en-US" dirty="0">
                <a:latin typeface="Times New Roman"/>
                <a:cs typeface="Times New Roman"/>
              </a:rPr>
              <a:t>Medicine: drug carriers, in-vitro imaging, cancer treatment </a:t>
            </a:r>
          </a:p>
        </p:txBody>
      </p:sp>
    </p:spTree>
    <p:extLst>
      <p:ext uri="{BB962C8B-B14F-4D97-AF65-F5344CB8AC3E}">
        <p14:creationId xmlns:p14="http://schemas.microsoft.com/office/powerpoint/2010/main" val="1490920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E1127FE-C057-F2D6-EC46-69171247B2C8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843A31-65F3-5194-79D6-AD5CB4BD5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3</a:t>
            </a:fld>
            <a:endParaRPr lang="fr-FR"/>
          </a:p>
        </p:txBody>
      </p:sp>
      <p:sp>
        <p:nvSpPr>
          <p:cNvPr id="28" name="Text Box 1033">
            <a:extLst>
              <a:ext uri="{FF2B5EF4-FFF2-40B4-BE49-F238E27FC236}">
                <a16:creationId xmlns:a16="http://schemas.microsoft.com/office/drawing/2014/main" id="{2CE16D6C-50D3-2DDA-15E0-92521312D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2145" y="26082"/>
            <a:ext cx="8548142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     Discharges between electrodes in reactive gases 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881E76F-D4C3-9ED1-B43E-9EE6252D2C4D}"/>
              </a:ext>
            </a:extLst>
          </p:cNvPr>
          <p:cNvSpPr txBox="1"/>
          <p:nvPr/>
        </p:nvSpPr>
        <p:spPr>
          <a:xfrm>
            <a:off x="6950904" y="3951057"/>
            <a:ext cx="428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plasma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sputtered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atoms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BB4CF8B-C895-7E6F-FAAF-7E2E1079514C}"/>
              </a:ext>
            </a:extLst>
          </p:cNvPr>
          <p:cNvSpPr txBox="1"/>
          <p:nvPr/>
        </p:nvSpPr>
        <p:spPr>
          <a:xfrm>
            <a:off x="6532785" y="1170773"/>
            <a:ext cx="4072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98% Ar plasmas mixed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2%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methane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C731A68-2120-1F70-DE77-804A1C0A7A77}"/>
              </a:ext>
            </a:extLst>
          </p:cNvPr>
          <p:cNvSpPr txBox="1"/>
          <p:nvPr/>
        </p:nvSpPr>
        <p:spPr>
          <a:xfrm>
            <a:off x="9603491" y="2103238"/>
            <a:ext cx="15468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carbonaceous</a:t>
            </a:r>
            <a:r>
              <a:rPr lang="fr-FR" dirty="0"/>
              <a:t> </a:t>
            </a:r>
          </a:p>
          <a:p>
            <a:r>
              <a:rPr lang="fr-FR" dirty="0" err="1"/>
              <a:t>nanoparticles</a:t>
            </a:r>
            <a:r>
              <a:rPr lang="fr-FR" dirty="0"/>
              <a:t> </a:t>
            </a:r>
          </a:p>
          <a:p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≃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nm </a:t>
            </a:r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A97E509D-2E65-2C30-948E-E580ED2A6BF0}"/>
              </a:ext>
            </a:extLst>
          </p:cNvPr>
          <p:cNvSpPr/>
          <p:nvPr/>
        </p:nvSpPr>
        <p:spPr>
          <a:xfrm>
            <a:off x="5160870" y="2249071"/>
            <a:ext cx="466541" cy="173592"/>
          </a:xfrm>
          <a:prstGeom prst="rightArrow">
            <a:avLst/>
          </a:prstGeom>
          <a:solidFill>
            <a:srgbClr val="D051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051F5"/>
              </a:solidFill>
            </a:endParaRPr>
          </a:p>
        </p:txBody>
      </p:sp>
      <p:sp>
        <p:nvSpPr>
          <p:cNvPr id="9" name="Flèche vers la droite 8">
            <a:extLst>
              <a:ext uri="{FF2B5EF4-FFF2-40B4-BE49-F238E27FC236}">
                <a16:creationId xmlns:a16="http://schemas.microsoft.com/office/drawing/2014/main" id="{BCDF7D84-62E6-046B-0060-1A28F29941A2}"/>
              </a:ext>
            </a:extLst>
          </p:cNvPr>
          <p:cNvSpPr/>
          <p:nvPr/>
        </p:nvSpPr>
        <p:spPr>
          <a:xfrm>
            <a:off x="5263843" y="5127485"/>
            <a:ext cx="466541" cy="173592"/>
          </a:xfrm>
          <a:prstGeom prst="rightArrow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051F5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1108AC4-C29C-C26A-BED2-288847BF1CF8}"/>
              </a:ext>
            </a:extLst>
          </p:cNvPr>
          <p:cNvSpPr txBox="1"/>
          <p:nvPr/>
        </p:nvSpPr>
        <p:spPr>
          <a:xfrm>
            <a:off x="9844217" y="4977911"/>
            <a:ext cx="1822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W </a:t>
            </a:r>
            <a:r>
              <a:rPr lang="fr-FR" dirty="0" err="1"/>
              <a:t>nanoparticles</a:t>
            </a:r>
            <a:r>
              <a:rPr lang="fr-FR" dirty="0"/>
              <a:t> </a:t>
            </a:r>
          </a:p>
          <a:p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≃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nm </a:t>
            </a:r>
          </a:p>
        </p:txBody>
      </p:sp>
      <p:pic>
        <p:nvPicPr>
          <p:cNvPr id="11" name="Image 1">
            <a:extLst>
              <a:ext uri="{FF2B5EF4-FFF2-40B4-BE49-F238E27FC236}">
                <a16:creationId xmlns:a16="http://schemas.microsoft.com/office/drawing/2014/main" id="{8C269E05-28E4-63A2-8801-976837A1A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96EC4FF-EE0D-EF76-2E91-0AF14405A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009CEBB-A331-BAD8-172D-C4CB520B3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0730" y="1538878"/>
            <a:ext cx="2112057" cy="18161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AC0CDEB-7A2F-DAF1-5FEF-9881C52A5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8993" y="1617433"/>
            <a:ext cx="2235200" cy="18161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F0CDC4E-621B-0957-0921-AFB227843E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5847" y="4334892"/>
            <a:ext cx="2701708" cy="222140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E945752-C432-196C-51B9-0B4AF1E077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2388" y="4359135"/>
            <a:ext cx="2171700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74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67468F-B1A7-821C-8785-D598B1EF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4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0BDE43-5F4D-5A16-B11B-EFE9B5B8DE0F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038D12CD-CC9A-70FB-1C4E-186E7E67E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73B09D3-7227-E32F-0147-CDB2AD025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8" name="Text Box 1033">
            <a:extLst>
              <a:ext uri="{FF2B5EF4-FFF2-40B4-BE49-F238E27FC236}">
                <a16:creationId xmlns:a16="http://schemas.microsoft.com/office/drawing/2014/main" id="{FA661D7E-E4E9-9DE5-736B-64930BE0E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3893" y="15852"/>
            <a:ext cx="1431802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Outline </a:t>
            </a:r>
          </a:p>
        </p:txBody>
      </p:sp>
      <p:sp>
        <p:nvSpPr>
          <p:cNvPr id="9" name="ZoneTexte 6">
            <a:extLst>
              <a:ext uri="{FF2B5EF4-FFF2-40B4-BE49-F238E27FC236}">
                <a16:creationId xmlns:a16="http://schemas.microsoft.com/office/drawing/2014/main" id="{2D1C8B07-8267-620E-99A6-B20DFB775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0157" y="2231527"/>
            <a:ext cx="8837617" cy="239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Size evolution, density, internal structure (indication on growth mechanisms)</a:t>
            </a:r>
          </a:p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 Modification of the discharge parameters during negative charging</a:t>
            </a:r>
          </a:p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Modeling of charging mechanisms</a:t>
            </a:r>
          </a:p>
          <a:p>
            <a:pPr marL="1200150" lvl="2" indent="-28575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1800" dirty="0">
                <a:latin typeface="Times New Roman" charset="0"/>
                <a:cs typeface="Times New Roman" charset="0"/>
              </a:rPr>
              <a:t>Transport inside the plasma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9289F1E-4DA8-5B44-C732-FA311A6A4B95}"/>
              </a:ext>
            </a:extLst>
          </p:cNvPr>
          <p:cNvSpPr txBox="1"/>
          <p:nvPr/>
        </p:nvSpPr>
        <p:spPr>
          <a:xfrm flipH="1">
            <a:off x="2406059" y="1574916"/>
            <a:ext cx="8647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charset="0"/>
                <a:cs typeface="Times New Roman" charset="0"/>
              </a:rPr>
              <a:t>Nanoparticles produced from cathode sputtering in DC discharges</a:t>
            </a:r>
          </a:p>
        </p:txBody>
      </p:sp>
    </p:spTree>
    <p:extLst>
      <p:ext uri="{BB962C8B-B14F-4D97-AF65-F5344CB8AC3E}">
        <p14:creationId xmlns:p14="http://schemas.microsoft.com/office/powerpoint/2010/main" val="1662507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4EB4A1-F7B1-1DD2-7082-23AC286A9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5</a:t>
            </a:fld>
            <a:endParaRPr lang="fr-FR"/>
          </a:p>
        </p:txBody>
      </p:sp>
      <p:sp>
        <p:nvSpPr>
          <p:cNvPr id="5" name="Oval 63">
            <a:extLst>
              <a:ext uri="{FF2B5EF4-FFF2-40B4-BE49-F238E27FC236}">
                <a16:creationId xmlns:a16="http://schemas.microsoft.com/office/drawing/2014/main" id="{96AABB96-5171-09E2-1ABE-031836847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9492" y="2719495"/>
            <a:ext cx="344272" cy="38054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kern="1200"/>
          </a:p>
        </p:txBody>
      </p:sp>
      <p:sp>
        <p:nvSpPr>
          <p:cNvPr id="6" name="Oval 63">
            <a:extLst>
              <a:ext uri="{FF2B5EF4-FFF2-40B4-BE49-F238E27FC236}">
                <a16:creationId xmlns:a16="http://schemas.microsoft.com/office/drawing/2014/main" id="{3302B409-311C-BAC4-8947-4CDE5AEB9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982" y="2581003"/>
            <a:ext cx="253653" cy="22955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kern="12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54F13D-EC1D-9B9C-FA07-855F35763A4B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8" name="Image 1">
            <a:extLst>
              <a:ext uri="{FF2B5EF4-FFF2-40B4-BE49-F238E27FC236}">
                <a16:creationId xmlns:a16="http://schemas.microsoft.com/office/drawing/2014/main" id="{E0CBAB87-39F0-E18B-9BF1-E9A3961ED3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38A1DD5-3301-B044-919E-35A6B48FE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2A033FC-6FC9-7698-DC2C-BFCF61222A51}"/>
              </a:ext>
            </a:extLst>
          </p:cNvPr>
          <p:cNvSpPr txBox="1"/>
          <p:nvPr/>
        </p:nvSpPr>
        <p:spPr>
          <a:xfrm>
            <a:off x="1046496" y="1333646"/>
            <a:ext cx="45779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0090"/>
                </a:solidFill>
                <a:latin typeface="Times New Roman"/>
                <a:cs typeface="Times New Roman"/>
              </a:rPr>
              <a:t>  Molecular (ion, neutral) precursors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7357C7-B65F-9A9D-C172-11E5060B73A5}"/>
              </a:ext>
            </a:extLst>
          </p:cNvPr>
          <p:cNvSpPr txBox="1"/>
          <p:nvPr/>
        </p:nvSpPr>
        <p:spPr>
          <a:xfrm>
            <a:off x="4651582" y="3904621"/>
            <a:ext cx="2141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     </a:t>
            </a:r>
            <a:r>
              <a:rPr lang="en-US" b="1" dirty="0">
                <a:latin typeface="Times New Roman"/>
                <a:cs typeface="Times New Roman"/>
              </a:rPr>
              <a:t>Nucleation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  <a:p>
            <a:r>
              <a:rPr lang="en-US" dirty="0">
                <a:latin typeface="Times New Roman"/>
                <a:cs typeface="Times New Roman"/>
              </a:rPr>
              <a:t>(nuclei of 1-4 nm)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16D6DC0-43CB-00AF-F6D6-1C03C1DE9F8E}"/>
              </a:ext>
            </a:extLst>
          </p:cNvPr>
          <p:cNvSpPr txBox="1"/>
          <p:nvPr/>
        </p:nvSpPr>
        <p:spPr>
          <a:xfrm>
            <a:off x="7032557" y="3907401"/>
            <a:ext cx="1659429" cy="374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>
                <a:latin typeface="Times New Roman"/>
                <a:cs typeface="Times New Roman"/>
              </a:rPr>
              <a:t>Agglomeration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62C50DD-68E8-55F8-2B20-471663159212}"/>
              </a:ext>
            </a:extLst>
          </p:cNvPr>
          <p:cNvSpPr txBox="1"/>
          <p:nvPr/>
        </p:nvSpPr>
        <p:spPr>
          <a:xfrm>
            <a:off x="8991052" y="3916958"/>
            <a:ext cx="2020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Molecular sticking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6A3F0794-04E3-72F9-8633-764C5197F30F}"/>
              </a:ext>
            </a:extLst>
          </p:cNvPr>
          <p:cNvCxnSpPr>
            <a:cxnSpLocks/>
          </p:cNvCxnSpPr>
          <p:nvPr/>
        </p:nvCxnSpPr>
        <p:spPr>
          <a:xfrm>
            <a:off x="1945813" y="1927553"/>
            <a:ext cx="2277143" cy="0"/>
          </a:xfrm>
          <a:prstGeom prst="line">
            <a:avLst/>
          </a:prstGeom>
          <a:ln w="19050">
            <a:solidFill>
              <a:srgbClr val="003399"/>
            </a:solidFill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5BD116E6-0B80-B6BB-99DE-452070A9E12A}"/>
              </a:ext>
            </a:extLst>
          </p:cNvPr>
          <p:cNvSpPr txBox="1"/>
          <p:nvPr/>
        </p:nvSpPr>
        <p:spPr>
          <a:xfrm>
            <a:off x="4227306" y="1783597"/>
            <a:ext cx="24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99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7250539-843E-DE1C-28F1-4E312D3456D7}"/>
              </a:ext>
            </a:extLst>
          </p:cNvPr>
          <p:cNvSpPr txBox="1"/>
          <p:nvPr/>
        </p:nvSpPr>
        <p:spPr>
          <a:xfrm>
            <a:off x="6539327" y="1331969"/>
            <a:ext cx="18614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fr-FR" altLang="ja-JP" sz="2200" b="1" dirty="0" err="1">
                <a:solidFill>
                  <a:srgbClr val="003399"/>
                </a:solidFill>
                <a:latin typeface="Times New Roman" charset="0"/>
                <a:cs typeface="Times New Roman" charset="0"/>
                <a:sym typeface="Wingdings" charset="0"/>
              </a:rPr>
              <a:t>Nanoparticles</a:t>
            </a:r>
            <a:endParaRPr lang="fr-FR" dirty="0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7B8021D9-7A9F-DF65-1594-E3A0708DE0AD}"/>
              </a:ext>
            </a:extLst>
          </p:cNvPr>
          <p:cNvCxnSpPr>
            <a:cxnSpLocks/>
          </p:cNvCxnSpPr>
          <p:nvPr/>
        </p:nvCxnSpPr>
        <p:spPr>
          <a:xfrm flipV="1">
            <a:off x="4988790" y="1962173"/>
            <a:ext cx="5173260" cy="8924"/>
          </a:xfrm>
          <a:prstGeom prst="line">
            <a:avLst/>
          </a:prstGeom>
          <a:ln w="19050">
            <a:solidFill>
              <a:srgbClr val="003399"/>
            </a:solidFill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EDA5829F-E3DA-A91B-3F75-C2DCA36C8922}"/>
              </a:ext>
            </a:extLst>
          </p:cNvPr>
          <p:cNvSpPr txBox="1"/>
          <p:nvPr/>
        </p:nvSpPr>
        <p:spPr>
          <a:xfrm>
            <a:off x="1358588" y="3923707"/>
            <a:ext cx="3235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   Specific collisions/reactions</a:t>
            </a:r>
          </a:p>
          <a:p>
            <a:r>
              <a:rPr lang="en-US" b="1" dirty="0">
                <a:latin typeface="Times New Roman"/>
                <a:cs typeface="Times New Roman"/>
              </a:rPr>
              <a:t>(complex plasma chemistry) </a:t>
            </a:r>
          </a:p>
          <a:p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B432534-8FE3-5371-399C-AA3543273688}"/>
              </a:ext>
            </a:extLst>
          </p:cNvPr>
          <p:cNvSpPr txBox="1"/>
          <p:nvPr/>
        </p:nvSpPr>
        <p:spPr>
          <a:xfrm>
            <a:off x="10226324" y="1761994"/>
            <a:ext cx="24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99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22" name="Text Box 1033">
            <a:extLst>
              <a:ext uri="{FF2B5EF4-FFF2-40B4-BE49-F238E27FC236}">
                <a16:creationId xmlns:a16="http://schemas.microsoft.com/office/drawing/2014/main" id="{5C9BB68D-139E-3CED-0F83-BA7621491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149" y="15852"/>
            <a:ext cx="4758034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Standard model of formation </a:t>
            </a:r>
          </a:p>
        </p:txBody>
      </p:sp>
      <p:sp>
        <p:nvSpPr>
          <p:cNvPr id="23" name="Rectangle à coins arrondis 4">
            <a:extLst>
              <a:ext uri="{FF2B5EF4-FFF2-40B4-BE49-F238E27FC236}">
                <a16:creationId xmlns:a16="http://schemas.microsoft.com/office/drawing/2014/main" id="{F41FCA96-47D7-E726-F0FB-15627258F8AA}"/>
              </a:ext>
            </a:extLst>
          </p:cNvPr>
          <p:cNvSpPr/>
          <p:nvPr/>
        </p:nvSpPr>
        <p:spPr>
          <a:xfrm>
            <a:off x="1530581" y="2168723"/>
            <a:ext cx="9233258" cy="1590897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24" name="Grouper 107">
            <a:extLst>
              <a:ext uri="{FF2B5EF4-FFF2-40B4-BE49-F238E27FC236}">
                <a16:creationId xmlns:a16="http://schemas.microsoft.com/office/drawing/2014/main" id="{3A5534D0-9A29-2E62-CAFD-45B5295CE1AE}"/>
              </a:ext>
            </a:extLst>
          </p:cNvPr>
          <p:cNvGrpSpPr/>
          <p:nvPr/>
        </p:nvGrpSpPr>
        <p:grpSpPr>
          <a:xfrm rot="1238692">
            <a:off x="2307769" y="2739679"/>
            <a:ext cx="389093" cy="231935"/>
            <a:chOff x="1700504" y="4380788"/>
            <a:chExt cx="629471" cy="334432"/>
          </a:xfrm>
        </p:grpSpPr>
        <p:sp>
          <p:nvSpPr>
            <p:cNvPr id="25" name="Oval 42">
              <a:extLst>
                <a:ext uri="{FF2B5EF4-FFF2-40B4-BE49-F238E27FC236}">
                  <a16:creationId xmlns:a16="http://schemas.microsoft.com/office/drawing/2014/main" id="{FA7AE24A-67C9-8D87-0E07-ED9DCCE7F3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6" name="Oval 42">
              <a:extLst>
                <a:ext uri="{FF2B5EF4-FFF2-40B4-BE49-F238E27FC236}">
                  <a16:creationId xmlns:a16="http://schemas.microsoft.com/office/drawing/2014/main" id="{C0908762-B304-3B43-F46F-2F050D0CC9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7" name="Oval 42">
              <a:extLst>
                <a:ext uri="{FF2B5EF4-FFF2-40B4-BE49-F238E27FC236}">
                  <a16:creationId xmlns:a16="http://schemas.microsoft.com/office/drawing/2014/main" id="{1BFEA84F-0F25-D3AE-23C3-A5FDA0DB5B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53775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CB1EDCB-0B7F-2163-42BC-676186310B3E}"/>
                </a:ext>
              </a:extLst>
            </p:cNvPr>
            <p:cNvCxnSpPr>
              <a:cxnSpLocks/>
              <a:endCxn id="27" idx="6"/>
            </p:cNvCxnSpPr>
            <p:nvPr/>
          </p:nvCxnSpPr>
          <p:spPr>
            <a:xfrm>
              <a:off x="1745804" y="4536707"/>
              <a:ext cx="507971" cy="494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42">
              <a:extLst>
                <a:ext uri="{FF2B5EF4-FFF2-40B4-BE49-F238E27FC236}">
                  <a16:creationId xmlns:a16="http://schemas.microsoft.com/office/drawing/2014/main" id="{343CC074-6C14-5E30-AB97-C5419B15893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30" name="Oval 42">
              <a:extLst>
                <a:ext uri="{FF2B5EF4-FFF2-40B4-BE49-F238E27FC236}">
                  <a16:creationId xmlns:a16="http://schemas.microsoft.com/office/drawing/2014/main" id="{74BB98C8-BBF4-89A7-998C-76B8B61F24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77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31" name="Oval 42">
              <a:extLst>
                <a:ext uri="{FF2B5EF4-FFF2-40B4-BE49-F238E27FC236}">
                  <a16:creationId xmlns:a16="http://schemas.microsoft.com/office/drawing/2014/main" id="{9DAD7392-2051-92C5-A4D9-5B618A846FE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32" name="Oval 42">
              <a:extLst>
                <a:ext uri="{FF2B5EF4-FFF2-40B4-BE49-F238E27FC236}">
                  <a16:creationId xmlns:a16="http://schemas.microsoft.com/office/drawing/2014/main" id="{6E904C02-9FF2-1C52-1E12-A31B5C6F769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33" name="Oval 42">
              <a:extLst>
                <a:ext uri="{FF2B5EF4-FFF2-40B4-BE49-F238E27FC236}">
                  <a16:creationId xmlns:a16="http://schemas.microsoft.com/office/drawing/2014/main" id="{2EA947DD-F62E-FADA-F354-9880DF81D34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34" name="Oval 42">
              <a:extLst>
                <a:ext uri="{FF2B5EF4-FFF2-40B4-BE49-F238E27FC236}">
                  <a16:creationId xmlns:a16="http://schemas.microsoft.com/office/drawing/2014/main" id="{5D360E89-B2A9-7860-6838-02357043A4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FC15F43-1830-6E72-1078-0BC3CD917F9B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 flipV="1">
              <a:off x="1738604" y="445698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9159F72B-1E74-6BEF-626E-C941F782AF0C}"/>
                </a:ext>
              </a:extLst>
            </p:cNvPr>
            <p:cNvCxnSpPr/>
            <p:nvPr/>
          </p:nvCxnSpPr>
          <p:spPr>
            <a:xfrm flipV="1">
              <a:off x="1923962" y="445063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F17A7EC-024F-65BC-1D0F-6A44905B9D6D}"/>
                </a:ext>
              </a:extLst>
            </p:cNvPr>
            <p:cNvCxnSpPr/>
            <p:nvPr/>
          </p:nvCxnSpPr>
          <p:spPr>
            <a:xfrm flipV="1">
              <a:off x="2115370" y="4450638"/>
              <a:ext cx="8856" cy="1883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42">
              <a:extLst>
                <a:ext uri="{FF2B5EF4-FFF2-40B4-BE49-F238E27FC236}">
                  <a16:creationId xmlns:a16="http://schemas.microsoft.com/office/drawing/2014/main" id="{E8E16341-B894-8635-CB83-76815DF33F2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1" y="438080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</p:grpSp>
      <p:grpSp>
        <p:nvGrpSpPr>
          <p:cNvPr id="39" name="Grouper 109">
            <a:extLst>
              <a:ext uri="{FF2B5EF4-FFF2-40B4-BE49-F238E27FC236}">
                <a16:creationId xmlns:a16="http://schemas.microsoft.com/office/drawing/2014/main" id="{90770F1F-C076-6D73-FD04-85E5BC337581}"/>
              </a:ext>
            </a:extLst>
          </p:cNvPr>
          <p:cNvGrpSpPr/>
          <p:nvPr/>
        </p:nvGrpSpPr>
        <p:grpSpPr>
          <a:xfrm rot="20972457">
            <a:off x="2685235" y="3201394"/>
            <a:ext cx="440505" cy="263452"/>
            <a:chOff x="1700504" y="4380788"/>
            <a:chExt cx="629471" cy="334432"/>
          </a:xfrm>
        </p:grpSpPr>
        <p:sp>
          <p:nvSpPr>
            <p:cNvPr id="40" name="Oval 42">
              <a:extLst>
                <a:ext uri="{FF2B5EF4-FFF2-40B4-BE49-F238E27FC236}">
                  <a16:creationId xmlns:a16="http://schemas.microsoft.com/office/drawing/2014/main" id="{B0350525-169E-A723-4D65-8151F643CC0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41" name="Oval 42">
              <a:extLst>
                <a:ext uri="{FF2B5EF4-FFF2-40B4-BE49-F238E27FC236}">
                  <a16:creationId xmlns:a16="http://schemas.microsoft.com/office/drawing/2014/main" id="{7A12FED2-CD0F-56E5-6A66-5EE928BBD3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42" name="Oval 42">
              <a:extLst>
                <a:ext uri="{FF2B5EF4-FFF2-40B4-BE49-F238E27FC236}">
                  <a16:creationId xmlns:a16="http://schemas.microsoft.com/office/drawing/2014/main" id="{B0EEEA10-98F2-DB65-39D1-AB6DFA259D3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53775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D1EB0C6F-3D72-F0BE-4EBA-D5D1FA50498B}"/>
                </a:ext>
              </a:extLst>
            </p:cNvPr>
            <p:cNvCxnSpPr>
              <a:cxnSpLocks/>
              <a:endCxn id="42" idx="6"/>
            </p:cNvCxnSpPr>
            <p:nvPr/>
          </p:nvCxnSpPr>
          <p:spPr>
            <a:xfrm>
              <a:off x="1745804" y="4536707"/>
              <a:ext cx="507971" cy="494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2">
              <a:extLst>
                <a:ext uri="{FF2B5EF4-FFF2-40B4-BE49-F238E27FC236}">
                  <a16:creationId xmlns:a16="http://schemas.microsoft.com/office/drawing/2014/main" id="{B71DA2AF-3B9B-CAB6-25EA-AB57EDB11B7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45" name="Oval 42">
              <a:extLst>
                <a:ext uri="{FF2B5EF4-FFF2-40B4-BE49-F238E27FC236}">
                  <a16:creationId xmlns:a16="http://schemas.microsoft.com/office/drawing/2014/main" id="{9164303A-E07E-A087-AA41-5B6637B0680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77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46" name="Oval 42">
              <a:extLst>
                <a:ext uri="{FF2B5EF4-FFF2-40B4-BE49-F238E27FC236}">
                  <a16:creationId xmlns:a16="http://schemas.microsoft.com/office/drawing/2014/main" id="{25657A51-17E6-511E-8CAA-550C6AA2BA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47" name="Oval 42">
              <a:extLst>
                <a:ext uri="{FF2B5EF4-FFF2-40B4-BE49-F238E27FC236}">
                  <a16:creationId xmlns:a16="http://schemas.microsoft.com/office/drawing/2014/main" id="{53E935D8-0EA7-FD0C-EFE5-E983E2A29AA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48" name="Oval 42">
              <a:extLst>
                <a:ext uri="{FF2B5EF4-FFF2-40B4-BE49-F238E27FC236}">
                  <a16:creationId xmlns:a16="http://schemas.microsoft.com/office/drawing/2014/main" id="{C8D1F0AB-1795-AFF9-DD4A-31D93B27B48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49" name="Oval 42">
              <a:extLst>
                <a:ext uri="{FF2B5EF4-FFF2-40B4-BE49-F238E27FC236}">
                  <a16:creationId xmlns:a16="http://schemas.microsoft.com/office/drawing/2014/main" id="{8F11D594-3D7C-CB45-9BD8-B12292BEB62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1FA64B1-2881-029A-3D40-60D238454809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flipV="1">
              <a:off x="1738604" y="445698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ADFC43DD-A81C-8945-CEAA-79E6B0A60FAB}"/>
                </a:ext>
              </a:extLst>
            </p:cNvPr>
            <p:cNvCxnSpPr/>
            <p:nvPr/>
          </p:nvCxnSpPr>
          <p:spPr>
            <a:xfrm flipV="1">
              <a:off x="1923962" y="445063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AD54D6B-85F4-A4A7-C339-2C4FE9B99609}"/>
                </a:ext>
              </a:extLst>
            </p:cNvPr>
            <p:cNvCxnSpPr/>
            <p:nvPr/>
          </p:nvCxnSpPr>
          <p:spPr>
            <a:xfrm flipV="1">
              <a:off x="2115370" y="4450638"/>
              <a:ext cx="8856" cy="1883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42">
              <a:extLst>
                <a:ext uri="{FF2B5EF4-FFF2-40B4-BE49-F238E27FC236}">
                  <a16:creationId xmlns:a16="http://schemas.microsoft.com/office/drawing/2014/main" id="{0BF0810F-05EA-CBD6-5128-7CDD52A3064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1" y="438080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DBD714E2-F274-7AE6-DF6E-ADBDEFC81210}"/>
              </a:ext>
            </a:extLst>
          </p:cNvPr>
          <p:cNvGrpSpPr/>
          <p:nvPr/>
        </p:nvGrpSpPr>
        <p:grpSpPr>
          <a:xfrm>
            <a:off x="5053093" y="2595694"/>
            <a:ext cx="938365" cy="698669"/>
            <a:chOff x="5867036" y="2564745"/>
            <a:chExt cx="912082" cy="698669"/>
          </a:xfrm>
        </p:grpSpPr>
        <p:sp>
          <p:nvSpPr>
            <p:cNvPr id="55" name="Oval 41">
              <a:extLst>
                <a:ext uri="{FF2B5EF4-FFF2-40B4-BE49-F238E27FC236}">
                  <a16:creationId xmlns:a16="http://schemas.microsoft.com/office/drawing/2014/main" id="{5F642B72-F642-0235-FD11-B122EEC858D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867036" y="2828451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56" name="Oval 42">
              <a:extLst>
                <a:ext uri="{FF2B5EF4-FFF2-40B4-BE49-F238E27FC236}">
                  <a16:creationId xmlns:a16="http://schemas.microsoft.com/office/drawing/2014/main" id="{83F452E8-D54F-7C9D-FCDE-7E937ECEAD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070749" y="2744440"/>
              <a:ext cx="111168" cy="961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57" name="Oval 41">
              <a:extLst>
                <a:ext uri="{FF2B5EF4-FFF2-40B4-BE49-F238E27FC236}">
                  <a16:creationId xmlns:a16="http://schemas.microsoft.com/office/drawing/2014/main" id="{6DB94F81-A7EA-980E-D29A-08B0C31FDC0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552105" y="2918304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58" name="Oval 41">
              <a:extLst>
                <a:ext uri="{FF2B5EF4-FFF2-40B4-BE49-F238E27FC236}">
                  <a16:creationId xmlns:a16="http://schemas.microsoft.com/office/drawing/2014/main" id="{939EE1E2-2EE4-9BE7-69BA-E2358ECD13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62277" y="2846695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59" name="Oval 41">
              <a:extLst>
                <a:ext uri="{FF2B5EF4-FFF2-40B4-BE49-F238E27FC236}">
                  <a16:creationId xmlns:a16="http://schemas.microsoft.com/office/drawing/2014/main" id="{8C53B6CD-78A5-89F2-D307-3BBB40D1777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414677" y="2999095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60" name="Oval 41">
              <a:extLst>
                <a:ext uri="{FF2B5EF4-FFF2-40B4-BE49-F238E27FC236}">
                  <a16:creationId xmlns:a16="http://schemas.microsoft.com/office/drawing/2014/main" id="{E1F3B36E-7D66-99A0-4DB8-BB0258CD155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088678" y="3188801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61" name="Oval 41">
              <a:extLst>
                <a:ext uri="{FF2B5EF4-FFF2-40B4-BE49-F238E27FC236}">
                  <a16:creationId xmlns:a16="http://schemas.microsoft.com/office/drawing/2014/main" id="{FFA73288-7BF0-EDE7-CB60-D4D5E8B4C7E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704505" y="3070704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62" name="Oval 41">
              <a:extLst>
                <a:ext uri="{FF2B5EF4-FFF2-40B4-BE49-F238E27FC236}">
                  <a16:creationId xmlns:a16="http://schemas.microsoft.com/office/drawing/2014/main" id="{A272B705-3BEA-8FB6-5214-7012D019EFC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026314" y="3000198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 dirty="0"/>
            </a:p>
          </p:txBody>
        </p:sp>
        <p:sp>
          <p:nvSpPr>
            <p:cNvPr id="63" name="Oval 41">
              <a:extLst>
                <a:ext uri="{FF2B5EF4-FFF2-40B4-BE49-F238E27FC236}">
                  <a16:creationId xmlns:a16="http://schemas.microsoft.com/office/drawing/2014/main" id="{0C36491B-5D8A-9922-1A53-21FE56BD390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567077" y="3151495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64" name="Oval 41">
              <a:extLst>
                <a:ext uri="{FF2B5EF4-FFF2-40B4-BE49-F238E27FC236}">
                  <a16:creationId xmlns:a16="http://schemas.microsoft.com/office/drawing/2014/main" id="{0BF84301-2EFC-2BD9-23E3-064F5444DA9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414677" y="2617033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65" name="Oval 41">
              <a:extLst>
                <a:ext uri="{FF2B5EF4-FFF2-40B4-BE49-F238E27FC236}">
                  <a16:creationId xmlns:a16="http://schemas.microsoft.com/office/drawing/2014/main" id="{B1A506A6-07BD-5385-70CD-35039CDCB2B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59643" y="3108579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66" name="Oval 41">
              <a:extLst>
                <a:ext uri="{FF2B5EF4-FFF2-40B4-BE49-F238E27FC236}">
                  <a16:creationId xmlns:a16="http://schemas.microsoft.com/office/drawing/2014/main" id="{9BA5A7FE-77A2-BAB9-7988-40279DC97B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569199" y="2745363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67" name="Oval 41">
              <a:extLst>
                <a:ext uri="{FF2B5EF4-FFF2-40B4-BE49-F238E27FC236}">
                  <a16:creationId xmlns:a16="http://schemas.microsoft.com/office/drawing/2014/main" id="{2D967C3B-573A-768F-2238-B0B934472C6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27332" y="2564745"/>
              <a:ext cx="7461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</p:grpSp>
      <p:grpSp>
        <p:nvGrpSpPr>
          <p:cNvPr id="68" name="Grouper 107">
            <a:extLst>
              <a:ext uri="{FF2B5EF4-FFF2-40B4-BE49-F238E27FC236}">
                <a16:creationId xmlns:a16="http://schemas.microsoft.com/office/drawing/2014/main" id="{C05375DE-D261-D9F9-2863-BA01E25E88D2}"/>
              </a:ext>
            </a:extLst>
          </p:cNvPr>
          <p:cNvGrpSpPr/>
          <p:nvPr/>
        </p:nvGrpSpPr>
        <p:grpSpPr>
          <a:xfrm rot="1238692">
            <a:off x="10135914" y="2427583"/>
            <a:ext cx="329469" cy="197657"/>
            <a:chOff x="1700504" y="4380788"/>
            <a:chExt cx="629471" cy="334432"/>
          </a:xfrm>
        </p:grpSpPr>
        <p:sp>
          <p:nvSpPr>
            <p:cNvPr id="69" name="Oval 42">
              <a:extLst>
                <a:ext uri="{FF2B5EF4-FFF2-40B4-BE49-F238E27FC236}">
                  <a16:creationId xmlns:a16="http://schemas.microsoft.com/office/drawing/2014/main" id="{365EFD54-1169-CC2C-7B3B-D950C1E54B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70" name="Oval 42">
              <a:extLst>
                <a:ext uri="{FF2B5EF4-FFF2-40B4-BE49-F238E27FC236}">
                  <a16:creationId xmlns:a16="http://schemas.microsoft.com/office/drawing/2014/main" id="{02C06E82-308D-2BD3-894D-A2FCCF66192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71" name="Oval 42">
              <a:extLst>
                <a:ext uri="{FF2B5EF4-FFF2-40B4-BE49-F238E27FC236}">
                  <a16:creationId xmlns:a16="http://schemas.microsoft.com/office/drawing/2014/main" id="{663A0A9A-F6E9-7117-B883-6304F34B0CE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53775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56879C9D-E485-183A-2891-CC6F8324AFF8}"/>
                </a:ext>
              </a:extLst>
            </p:cNvPr>
            <p:cNvCxnSpPr>
              <a:cxnSpLocks/>
              <a:endCxn id="71" idx="6"/>
            </p:cNvCxnSpPr>
            <p:nvPr/>
          </p:nvCxnSpPr>
          <p:spPr>
            <a:xfrm>
              <a:off x="1745804" y="4536707"/>
              <a:ext cx="507971" cy="494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42">
              <a:extLst>
                <a:ext uri="{FF2B5EF4-FFF2-40B4-BE49-F238E27FC236}">
                  <a16:creationId xmlns:a16="http://schemas.microsoft.com/office/drawing/2014/main" id="{1446C69D-22D7-6069-BC76-049F4FB8A92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74" name="Oval 42">
              <a:extLst>
                <a:ext uri="{FF2B5EF4-FFF2-40B4-BE49-F238E27FC236}">
                  <a16:creationId xmlns:a16="http://schemas.microsoft.com/office/drawing/2014/main" id="{7A7D1385-614B-B9FD-96DB-66437E7F1E8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77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75" name="Oval 42">
              <a:extLst>
                <a:ext uri="{FF2B5EF4-FFF2-40B4-BE49-F238E27FC236}">
                  <a16:creationId xmlns:a16="http://schemas.microsoft.com/office/drawing/2014/main" id="{18C95285-7D33-7775-7380-222D1DEF838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76" name="Oval 42">
              <a:extLst>
                <a:ext uri="{FF2B5EF4-FFF2-40B4-BE49-F238E27FC236}">
                  <a16:creationId xmlns:a16="http://schemas.microsoft.com/office/drawing/2014/main" id="{FBF6FB7D-983C-434C-CA8B-4504FFD40B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77" name="Oval 42">
              <a:extLst>
                <a:ext uri="{FF2B5EF4-FFF2-40B4-BE49-F238E27FC236}">
                  <a16:creationId xmlns:a16="http://schemas.microsoft.com/office/drawing/2014/main" id="{29F92663-CFA7-9A4C-F99B-BC6B284538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78" name="Oval 42">
              <a:extLst>
                <a:ext uri="{FF2B5EF4-FFF2-40B4-BE49-F238E27FC236}">
                  <a16:creationId xmlns:a16="http://schemas.microsoft.com/office/drawing/2014/main" id="{D8EF0DF4-E190-6293-6BC5-4447141A27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43919CB-84FA-94BB-8CF6-9F591F1B813A}"/>
                </a:ext>
              </a:extLst>
            </p:cNvPr>
            <p:cNvCxnSpPr>
              <a:cxnSpLocks/>
              <a:stCxn id="75" idx="0"/>
            </p:cNvCxnSpPr>
            <p:nvPr/>
          </p:nvCxnSpPr>
          <p:spPr>
            <a:xfrm flipV="1">
              <a:off x="1738604" y="445698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DB35E12F-97A0-0FBB-B2CC-371C00075EF3}"/>
                </a:ext>
              </a:extLst>
            </p:cNvPr>
            <p:cNvCxnSpPr/>
            <p:nvPr/>
          </p:nvCxnSpPr>
          <p:spPr>
            <a:xfrm flipV="1">
              <a:off x="1923962" y="445063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0AF5EE19-9372-1546-7363-8AA0CA7016FB}"/>
                </a:ext>
              </a:extLst>
            </p:cNvPr>
            <p:cNvCxnSpPr/>
            <p:nvPr/>
          </p:nvCxnSpPr>
          <p:spPr>
            <a:xfrm flipV="1">
              <a:off x="2115370" y="4450638"/>
              <a:ext cx="8856" cy="1883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42">
              <a:extLst>
                <a:ext uri="{FF2B5EF4-FFF2-40B4-BE49-F238E27FC236}">
                  <a16:creationId xmlns:a16="http://schemas.microsoft.com/office/drawing/2014/main" id="{6873592F-2E43-724D-01E3-ED242111E1A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1" y="438080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</p:grpSp>
      <p:grpSp>
        <p:nvGrpSpPr>
          <p:cNvPr id="83" name="Grouper 109">
            <a:extLst>
              <a:ext uri="{FF2B5EF4-FFF2-40B4-BE49-F238E27FC236}">
                <a16:creationId xmlns:a16="http://schemas.microsoft.com/office/drawing/2014/main" id="{24191E6A-6046-64DF-7FDD-3F5128F979C3}"/>
              </a:ext>
            </a:extLst>
          </p:cNvPr>
          <p:cNvGrpSpPr/>
          <p:nvPr/>
        </p:nvGrpSpPr>
        <p:grpSpPr>
          <a:xfrm rot="1082449">
            <a:off x="3096868" y="2508851"/>
            <a:ext cx="440505" cy="263452"/>
            <a:chOff x="1700504" y="4380788"/>
            <a:chExt cx="629471" cy="334432"/>
          </a:xfrm>
        </p:grpSpPr>
        <p:sp>
          <p:nvSpPr>
            <p:cNvPr id="84" name="Oval 42">
              <a:extLst>
                <a:ext uri="{FF2B5EF4-FFF2-40B4-BE49-F238E27FC236}">
                  <a16:creationId xmlns:a16="http://schemas.microsoft.com/office/drawing/2014/main" id="{FECF4C94-B98F-3BA4-9AFC-79C64ADA4C4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85" name="Oval 42">
              <a:extLst>
                <a:ext uri="{FF2B5EF4-FFF2-40B4-BE49-F238E27FC236}">
                  <a16:creationId xmlns:a16="http://schemas.microsoft.com/office/drawing/2014/main" id="{C76CF95A-2A85-E1B6-2874-2B0EB21A14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86" name="Oval 42">
              <a:extLst>
                <a:ext uri="{FF2B5EF4-FFF2-40B4-BE49-F238E27FC236}">
                  <a16:creationId xmlns:a16="http://schemas.microsoft.com/office/drawing/2014/main" id="{CB778802-7640-0FE4-608A-AED4F53BA3F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53775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D9FCFCD5-0C75-0681-F3E6-6C20FBCDEAFA}"/>
                </a:ext>
              </a:extLst>
            </p:cNvPr>
            <p:cNvCxnSpPr>
              <a:cxnSpLocks/>
              <a:endCxn id="86" idx="6"/>
            </p:cNvCxnSpPr>
            <p:nvPr/>
          </p:nvCxnSpPr>
          <p:spPr>
            <a:xfrm>
              <a:off x="1745804" y="4536707"/>
              <a:ext cx="507971" cy="494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42">
              <a:extLst>
                <a:ext uri="{FF2B5EF4-FFF2-40B4-BE49-F238E27FC236}">
                  <a16:creationId xmlns:a16="http://schemas.microsoft.com/office/drawing/2014/main" id="{212FDFD3-51D5-E113-BF49-B71BE590DEF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89" name="Oval 42">
              <a:extLst>
                <a:ext uri="{FF2B5EF4-FFF2-40B4-BE49-F238E27FC236}">
                  <a16:creationId xmlns:a16="http://schemas.microsoft.com/office/drawing/2014/main" id="{D5695288-486B-EB54-95AD-89A82CDDF3E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77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90" name="Oval 42">
              <a:extLst>
                <a:ext uri="{FF2B5EF4-FFF2-40B4-BE49-F238E27FC236}">
                  <a16:creationId xmlns:a16="http://schemas.microsoft.com/office/drawing/2014/main" id="{0B111201-AC65-152C-74EB-49C9FCD1C2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91" name="Oval 42">
              <a:extLst>
                <a:ext uri="{FF2B5EF4-FFF2-40B4-BE49-F238E27FC236}">
                  <a16:creationId xmlns:a16="http://schemas.microsoft.com/office/drawing/2014/main" id="{ACD7DBC2-45D0-8A63-E72B-1BDA5C57C63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92" name="Oval 42">
              <a:extLst>
                <a:ext uri="{FF2B5EF4-FFF2-40B4-BE49-F238E27FC236}">
                  <a16:creationId xmlns:a16="http://schemas.microsoft.com/office/drawing/2014/main" id="{E1BE49D5-A3D4-5708-C1CD-759DA99FA92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93" name="Oval 42">
              <a:extLst>
                <a:ext uri="{FF2B5EF4-FFF2-40B4-BE49-F238E27FC236}">
                  <a16:creationId xmlns:a16="http://schemas.microsoft.com/office/drawing/2014/main" id="{07D1B108-7330-DC71-28E6-A2828F29FAA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2FF54BF-4DE5-6944-56D3-455146CB60FD}"/>
                </a:ext>
              </a:extLst>
            </p:cNvPr>
            <p:cNvCxnSpPr>
              <a:cxnSpLocks/>
              <a:stCxn id="90" idx="0"/>
            </p:cNvCxnSpPr>
            <p:nvPr/>
          </p:nvCxnSpPr>
          <p:spPr>
            <a:xfrm flipV="1">
              <a:off x="1738604" y="445698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76176301-EC5B-A519-51C4-905375746A4A}"/>
                </a:ext>
              </a:extLst>
            </p:cNvPr>
            <p:cNvCxnSpPr/>
            <p:nvPr/>
          </p:nvCxnSpPr>
          <p:spPr>
            <a:xfrm flipV="1">
              <a:off x="1923962" y="445063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56DDE91-BE30-AC25-B553-383C2AEF61C1}"/>
                </a:ext>
              </a:extLst>
            </p:cNvPr>
            <p:cNvCxnSpPr/>
            <p:nvPr/>
          </p:nvCxnSpPr>
          <p:spPr>
            <a:xfrm flipV="1">
              <a:off x="2115370" y="4450638"/>
              <a:ext cx="8856" cy="1883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42">
              <a:extLst>
                <a:ext uri="{FF2B5EF4-FFF2-40B4-BE49-F238E27FC236}">
                  <a16:creationId xmlns:a16="http://schemas.microsoft.com/office/drawing/2014/main" id="{B8BEF633-7A41-3081-0405-AA4293F7C0D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1" y="438080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</p:grpSp>
      <p:grpSp>
        <p:nvGrpSpPr>
          <p:cNvPr id="98" name="Group 90">
            <a:extLst>
              <a:ext uri="{FF2B5EF4-FFF2-40B4-BE49-F238E27FC236}">
                <a16:creationId xmlns:a16="http://schemas.microsoft.com/office/drawing/2014/main" id="{066B61B2-A6DB-4584-BE82-9E6AC896D7EC}"/>
              </a:ext>
            </a:extLst>
          </p:cNvPr>
          <p:cNvGrpSpPr>
            <a:grpSpLocks/>
          </p:cNvGrpSpPr>
          <p:nvPr/>
        </p:nvGrpSpPr>
        <p:grpSpPr bwMode="auto">
          <a:xfrm>
            <a:off x="7662952" y="2472692"/>
            <a:ext cx="313583" cy="304800"/>
            <a:chOff x="2688" y="3408"/>
            <a:chExt cx="192" cy="192"/>
          </a:xfrm>
        </p:grpSpPr>
        <p:grpSp>
          <p:nvGrpSpPr>
            <p:cNvPr id="99" name="Group 91">
              <a:extLst>
                <a:ext uri="{FF2B5EF4-FFF2-40B4-BE49-F238E27FC236}">
                  <a16:creationId xmlns:a16="http://schemas.microsoft.com/office/drawing/2014/main" id="{8C580A38-A337-13CF-BB46-3042B4D945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8" y="3456"/>
              <a:ext cx="96" cy="96"/>
              <a:chOff x="2352" y="3456"/>
              <a:chExt cx="96" cy="96"/>
            </a:xfrm>
          </p:grpSpPr>
          <p:sp>
            <p:nvSpPr>
              <p:cNvPr id="116" name="Oval 92">
                <a:extLst>
                  <a:ext uri="{FF2B5EF4-FFF2-40B4-BE49-F238E27FC236}">
                    <a16:creationId xmlns:a16="http://schemas.microsoft.com/office/drawing/2014/main" id="{186C510A-FF04-98BD-4B3D-0A9F20437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34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  <p:sp>
            <p:nvSpPr>
              <p:cNvPr id="117" name="Oval 93">
                <a:extLst>
                  <a:ext uri="{FF2B5EF4-FFF2-40B4-BE49-F238E27FC236}">
                    <a16:creationId xmlns:a16="http://schemas.microsoft.com/office/drawing/2014/main" id="{73F8A329-F264-3D7B-D1B6-8C9202D36E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34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  <p:sp>
            <p:nvSpPr>
              <p:cNvPr id="118" name="Oval 94">
                <a:extLst>
                  <a:ext uri="{FF2B5EF4-FFF2-40B4-BE49-F238E27FC236}">
                    <a16:creationId xmlns:a16="http://schemas.microsoft.com/office/drawing/2014/main" id="{2945F496-AC74-8969-E43B-3D27B2368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35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kern="1200"/>
              </a:p>
            </p:txBody>
          </p:sp>
          <p:sp>
            <p:nvSpPr>
              <p:cNvPr id="119" name="Oval 95">
                <a:extLst>
                  <a:ext uri="{FF2B5EF4-FFF2-40B4-BE49-F238E27FC236}">
                    <a16:creationId xmlns:a16="http://schemas.microsoft.com/office/drawing/2014/main" id="{1DAF979E-7432-6433-1DB5-F4FCF2E54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35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</p:grpSp>
        <p:grpSp>
          <p:nvGrpSpPr>
            <p:cNvPr id="100" name="Group 96">
              <a:extLst>
                <a:ext uri="{FF2B5EF4-FFF2-40B4-BE49-F238E27FC236}">
                  <a16:creationId xmlns:a16="http://schemas.microsoft.com/office/drawing/2014/main" id="{1336680C-DBAE-D107-EB13-CFC3459279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4" y="3456"/>
              <a:ext cx="96" cy="96"/>
              <a:chOff x="2352" y="3456"/>
              <a:chExt cx="96" cy="96"/>
            </a:xfrm>
          </p:grpSpPr>
          <p:sp>
            <p:nvSpPr>
              <p:cNvPr id="112" name="Oval 97">
                <a:extLst>
                  <a:ext uri="{FF2B5EF4-FFF2-40B4-BE49-F238E27FC236}">
                    <a16:creationId xmlns:a16="http://schemas.microsoft.com/office/drawing/2014/main" id="{A891D4E9-159A-D501-6E11-1450875ED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34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  <p:sp>
            <p:nvSpPr>
              <p:cNvPr id="113" name="Oval 98">
                <a:extLst>
                  <a:ext uri="{FF2B5EF4-FFF2-40B4-BE49-F238E27FC236}">
                    <a16:creationId xmlns:a16="http://schemas.microsoft.com/office/drawing/2014/main" id="{80CB9C48-C620-BE72-D868-A75D9CF1E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34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  <p:sp>
            <p:nvSpPr>
              <p:cNvPr id="114" name="Oval 99">
                <a:extLst>
                  <a:ext uri="{FF2B5EF4-FFF2-40B4-BE49-F238E27FC236}">
                    <a16:creationId xmlns:a16="http://schemas.microsoft.com/office/drawing/2014/main" id="{C7B6C96B-343B-BD45-C287-800F8BA01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35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kern="1200"/>
              </a:p>
            </p:txBody>
          </p:sp>
          <p:sp>
            <p:nvSpPr>
              <p:cNvPr id="115" name="Oval 100">
                <a:extLst>
                  <a:ext uri="{FF2B5EF4-FFF2-40B4-BE49-F238E27FC236}">
                    <a16:creationId xmlns:a16="http://schemas.microsoft.com/office/drawing/2014/main" id="{74071520-C7B1-39DD-040E-7EF4EFBA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35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</p:grpSp>
        <p:grpSp>
          <p:nvGrpSpPr>
            <p:cNvPr id="101" name="Group 101">
              <a:extLst>
                <a:ext uri="{FF2B5EF4-FFF2-40B4-BE49-F238E27FC236}">
                  <a16:creationId xmlns:a16="http://schemas.microsoft.com/office/drawing/2014/main" id="{A7F1BA62-F712-6954-21C8-59A64A06F5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6" y="3408"/>
              <a:ext cx="96" cy="192"/>
              <a:chOff x="2736" y="3408"/>
              <a:chExt cx="96" cy="192"/>
            </a:xfrm>
          </p:grpSpPr>
          <p:grpSp>
            <p:nvGrpSpPr>
              <p:cNvPr id="102" name="Group 102">
                <a:extLst>
                  <a:ext uri="{FF2B5EF4-FFF2-40B4-BE49-F238E27FC236}">
                    <a16:creationId xmlns:a16="http://schemas.microsoft.com/office/drawing/2014/main" id="{B0BB9992-F27D-FB2E-CA10-8E8E440BD6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36" y="3408"/>
                <a:ext cx="96" cy="96"/>
                <a:chOff x="2352" y="3456"/>
                <a:chExt cx="96" cy="96"/>
              </a:xfrm>
            </p:grpSpPr>
            <p:sp>
              <p:nvSpPr>
                <p:cNvPr id="108" name="Oval 103">
                  <a:extLst>
                    <a:ext uri="{FF2B5EF4-FFF2-40B4-BE49-F238E27FC236}">
                      <a16:creationId xmlns:a16="http://schemas.microsoft.com/office/drawing/2014/main" id="{16512595-5FD7-8187-C95D-4FD74822C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09" name="Oval 104">
                  <a:extLst>
                    <a:ext uri="{FF2B5EF4-FFF2-40B4-BE49-F238E27FC236}">
                      <a16:creationId xmlns:a16="http://schemas.microsoft.com/office/drawing/2014/main" id="{A6526955-9165-97FC-3920-97C621CBD6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10" name="Oval 105">
                  <a:extLst>
                    <a:ext uri="{FF2B5EF4-FFF2-40B4-BE49-F238E27FC236}">
                      <a16:creationId xmlns:a16="http://schemas.microsoft.com/office/drawing/2014/main" id="{8B0EF494-8576-69AC-9DAC-393E0CD263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fr-FR" kern="1200"/>
                </a:p>
              </p:txBody>
            </p:sp>
            <p:sp>
              <p:nvSpPr>
                <p:cNvPr id="111" name="Oval 106">
                  <a:extLst>
                    <a:ext uri="{FF2B5EF4-FFF2-40B4-BE49-F238E27FC236}">
                      <a16:creationId xmlns:a16="http://schemas.microsoft.com/office/drawing/2014/main" id="{27F8965C-C898-3884-F7FB-4CDCA66DF4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</p:grpSp>
          <p:grpSp>
            <p:nvGrpSpPr>
              <p:cNvPr id="103" name="Group 107">
                <a:extLst>
                  <a:ext uri="{FF2B5EF4-FFF2-40B4-BE49-F238E27FC236}">
                    <a16:creationId xmlns:a16="http://schemas.microsoft.com/office/drawing/2014/main" id="{371F0B08-AB6E-9BA3-A9A8-245461E3DE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36" y="3504"/>
                <a:ext cx="96" cy="96"/>
                <a:chOff x="2352" y="3456"/>
                <a:chExt cx="96" cy="96"/>
              </a:xfrm>
            </p:grpSpPr>
            <p:sp>
              <p:nvSpPr>
                <p:cNvPr id="104" name="Oval 108">
                  <a:extLst>
                    <a:ext uri="{FF2B5EF4-FFF2-40B4-BE49-F238E27FC236}">
                      <a16:creationId xmlns:a16="http://schemas.microsoft.com/office/drawing/2014/main" id="{86E6604E-D7C9-6F0F-326F-8FFF71C35B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05" name="Oval 109">
                  <a:extLst>
                    <a:ext uri="{FF2B5EF4-FFF2-40B4-BE49-F238E27FC236}">
                      <a16:creationId xmlns:a16="http://schemas.microsoft.com/office/drawing/2014/main" id="{CEC88832-54BE-D822-5C2D-194481D771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06" name="Oval 110">
                  <a:extLst>
                    <a:ext uri="{FF2B5EF4-FFF2-40B4-BE49-F238E27FC236}">
                      <a16:creationId xmlns:a16="http://schemas.microsoft.com/office/drawing/2014/main" id="{E62D282C-89B1-7A17-048D-5F76215E46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fr-FR" kern="1200"/>
                </a:p>
              </p:txBody>
            </p:sp>
            <p:sp>
              <p:nvSpPr>
                <p:cNvPr id="107" name="Oval 111">
                  <a:extLst>
                    <a:ext uri="{FF2B5EF4-FFF2-40B4-BE49-F238E27FC236}">
                      <a16:creationId xmlns:a16="http://schemas.microsoft.com/office/drawing/2014/main" id="{6BFD21F9-265F-D3AE-3B97-0C2F9B352B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</p:grpSp>
        </p:grpSp>
      </p:grpSp>
      <p:grpSp>
        <p:nvGrpSpPr>
          <p:cNvPr id="120" name="Groupe 119">
            <a:extLst>
              <a:ext uri="{FF2B5EF4-FFF2-40B4-BE49-F238E27FC236}">
                <a16:creationId xmlns:a16="http://schemas.microsoft.com/office/drawing/2014/main" id="{95CE5EFD-FDFF-38F7-A24C-9DA8847548D1}"/>
              </a:ext>
            </a:extLst>
          </p:cNvPr>
          <p:cNvGrpSpPr/>
          <p:nvPr/>
        </p:nvGrpSpPr>
        <p:grpSpPr>
          <a:xfrm>
            <a:off x="6823958" y="2608094"/>
            <a:ext cx="191908" cy="174068"/>
            <a:chOff x="7160927" y="2653086"/>
            <a:chExt cx="191908" cy="174068"/>
          </a:xfrm>
        </p:grpSpPr>
        <p:sp>
          <p:nvSpPr>
            <p:cNvPr id="121" name="Oval 41">
              <a:extLst>
                <a:ext uri="{FF2B5EF4-FFF2-40B4-BE49-F238E27FC236}">
                  <a16:creationId xmlns:a16="http://schemas.microsoft.com/office/drawing/2014/main" id="{ABB9AB52-E6C5-CAF8-4B38-0C3CCB7C4D6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7273118" y="2743102"/>
              <a:ext cx="77346" cy="687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22" name="Oval 41">
              <a:extLst>
                <a:ext uri="{FF2B5EF4-FFF2-40B4-BE49-F238E27FC236}">
                  <a16:creationId xmlns:a16="http://schemas.microsoft.com/office/drawing/2014/main" id="{8982C3AA-D13C-F33F-A566-401DEB9A2EF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231657" y="2699831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23" name="Oval 41">
              <a:extLst>
                <a:ext uri="{FF2B5EF4-FFF2-40B4-BE49-F238E27FC236}">
                  <a16:creationId xmlns:a16="http://schemas.microsoft.com/office/drawing/2014/main" id="{E1D739E9-7B48-5D4C-6318-E04FE068D58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276072" y="2700563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24" name="Oval 41">
              <a:extLst>
                <a:ext uri="{FF2B5EF4-FFF2-40B4-BE49-F238E27FC236}">
                  <a16:creationId xmlns:a16="http://schemas.microsoft.com/office/drawing/2014/main" id="{15EFEA87-8F54-DC80-F67B-673D6587F07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73331" y="2655218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25" name="Oval 41">
              <a:extLst>
                <a:ext uri="{FF2B5EF4-FFF2-40B4-BE49-F238E27FC236}">
                  <a16:creationId xmlns:a16="http://schemas.microsoft.com/office/drawing/2014/main" id="{23392DC1-0B2A-85FA-9ECC-40CE7E92B3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99309" y="2752541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26" name="Oval 41">
              <a:extLst>
                <a:ext uri="{FF2B5EF4-FFF2-40B4-BE49-F238E27FC236}">
                  <a16:creationId xmlns:a16="http://schemas.microsoft.com/office/drawing/2014/main" id="{D7A472CB-822F-010D-BACE-366109FF72C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250094" y="2653086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27" name="Oval 41">
              <a:extLst>
                <a:ext uri="{FF2B5EF4-FFF2-40B4-BE49-F238E27FC236}">
                  <a16:creationId xmlns:a16="http://schemas.microsoft.com/office/drawing/2014/main" id="{1EFFBF17-2DEE-3475-776C-7A66406D4B2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60927" y="2720166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</p:grpSp>
      <p:sp>
        <p:nvSpPr>
          <p:cNvPr id="128" name="Oval 41">
            <a:extLst>
              <a:ext uri="{FF2B5EF4-FFF2-40B4-BE49-F238E27FC236}">
                <a16:creationId xmlns:a16="http://schemas.microsoft.com/office/drawing/2014/main" id="{509B686F-30C1-5B1A-A71D-FA422BD5DC0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693763" y="2640976"/>
            <a:ext cx="76763" cy="746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kern="1200"/>
          </a:p>
        </p:txBody>
      </p:sp>
      <p:sp>
        <p:nvSpPr>
          <p:cNvPr id="129" name="Oval 41">
            <a:extLst>
              <a:ext uri="{FF2B5EF4-FFF2-40B4-BE49-F238E27FC236}">
                <a16:creationId xmlns:a16="http://schemas.microsoft.com/office/drawing/2014/main" id="{9A914A7B-5B33-AF6F-8947-2B2F90BA6F8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816923" y="2531274"/>
            <a:ext cx="76763" cy="746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kern="1200"/>
          </a:p>
        </p:txBody>
      </p:sp>
      <p:sp>
        <p:nvSpPr>
          <p:cNvPr id="130" name="Oval 41">
            <a:extLst>
              <a:ext uri="{FF2B5EF4-FFF2-40B4-BE49-F238E27FC236}">
                <a16:creationId xmlns:a16="http://schemas.microsoft.com/office/drawing/2014/main" id="{EDAD263F-CAEC-AA2D-5A62-811A22F0F77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841458" y="2654382"/>
            <a:ext cx="76763" cy="746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kern="1200"/>
          </a:p>
        </p:txBody>
      </p:sp>
      <p:grpSp>
        <p:nvGrpSpPr>
          <p:cNvPr id="131" name="Groupe 130">
            <a:extLst>
              <a:ext uri="{FF2B5EF4-FFF2-40B4-BE49-F238E27FC236}">
                <a16:creationId xmlns:a16="http://schemas.microsoft.com/office/drawing/2014/main" id="{1DB5A806-5207-03A4-D285-870408D351DC}"/>
              </a:ext>
            </a:extLst>
          </p:cNvPr>
          <p:cNvGrpSpPr/>
          <p:nvPr/>
        </p:nvGrpSpPr>
        <p:grpSpPr>
          <a:xfrm>
            <a:off x="7368213" y="2742095"/>
            <a:ext cx="313583" cy="304800"/>
            <a:chOff x="7368213" y="2742095"/>
            <a:chExt cx="313583" cy="304800"/>
          </a:xfrm>
        </p:grpSpPr>
        <p:grpSp>
          <p:nvGrpSpPr>
            <p:cNvPr id="132" name="Group 89">
              <a:extLst>
                <a:ext uri="{FF2B5EF4-FFF2-40B4-BE49-F238E27FC236}">
                  <a16:creationId xmlns:a16="http://schemas.microsoft.com/office/drawing/2014/main" id="{E6332F42-974E-4995-1E30-D6B83E367E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68213" y="2742095"/>
              <a:ext cx="313583" cy="304800"/>
              <a:chOff x="2688" y="3408"/>
              <a:chExt cx="192" cy="192"/>
            </a:xfrm>
          </p:grpSpPr>
          <p:grpSp>
            <p:nvGrpSpPr>
              <p:cNvPr id="135" name="Group 24">
                <a:extLst>
                  <a:ext uri="{FF2B5EF4-FFF2-40B4-BE49-F238E27FC236}">
                    <a16:creationId xmlns:a16="http://schemas.microsoft.com/office/drawing/2014/main" id="{4A08F0DD-40B6-FAED-4EF5-720CDFD94C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88" y="3456"/>
                <a:ext cx="96" cy="96"/>
                <a:chOff x="2352" y="3456"/>
                <a:chExt cx="96" cy="96"/>
              </a:xfrm>
            </p:grpSpPr>
            <p:sp>
              <p:nvSpPr>
                <p:cNvPr id="152" name="Oval 25">
                  <a:extLst>
                    <a:ext uri="{FF2B5EF4-FFF2-40B4-BE49-F238E27FC236}">
                      <a16:creationId xmlns:a16="http://schemas.microsoft.com/office/drawing/2014/main" id="{DA754123-F0E8-72B1-38FD-ADEED024D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53" name="Oval 26">
                  <a:extLst>
                    <a:ext uri="{FF2B5EF4-FFF2-40B4-BE49-F238E27FC236}">
                      <a16:creationId xmlns:a16="http://schemas.microsoft.com/office/drawing/2014/main" id="{E33FC105-FF93-0977-E0CC-0C429D7C24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54" name="Oval 27">
                  <a:extLst>
                    <a:ext uri="{FF2B5EF4-FFF2-40B4-BE49-F238E27FC236}">
                      <a16:creationId xmlns:a16="http://schemas.microsoft.com/office/drawing/2014/main" id="{09A3AF38-4831-F0F5-F9E6-1D58968235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fr-FR" kern="1200"/>
                </a:p>
              </p:txBody>
            </p:sp>
            <p:sp>
              <p:nvSpPr>
                <p:cNvPr id="155" name="Oval 28">
                  <a:extLst>
                    <a:ext uri="{FF2B5EF4-FFF2-40B4-BE49-F238E27FC236}">
                      <a16:creationId xmlns:a16="http://schemas.microsoft.com/office/drawing/2014/main" id="{80F20306-3267-AD7D-1CD0-409FC378A4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</p:grpSp>
          <p:grpSp>
            <p:nvGrpSpPr>
              <p:cNvPr id="136" name="Group 48">
                <a:extLst>
                  <a:ext uri="{FF2B5EF4-FFF2-40B4-BE49-F238E27FC236}">
                    <a16:creationId xmlns:a16="http://schemas.microsoft.com/office/drawing/2014/main" id="{1226F10E-1C0B-6A34-68A5-E365951653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4" y="3456"/>
                <a:ext cx="96" cy="96"/>
                <a:chOff x="2352" y="3456"/>
                <a:chExt cx="96" cy="96"/>
              </a:xfrm>
            </p:grpSpPr>
            <p:sp>
              <p:nvSpPr>
                <p:cNvPr id="148" name="Oval 49">
                  <a:extLst>
                    <a:ext uri="{FF2B5EF4-FFF2-40B4-BE49-F238E27FC236}">
                      <a16:creationId xmlns:a16="http://schemas.microsoft.com/office/drawing/2014/main" id="{331422A4-304E-E3AA-74AC-E06400BFEE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49" name="Oval 50">
                  <a:extLst>
                    <a:ext uri="{FF2B5EF4-FFF2-40B4-BE49-F238E27FC236}">
                      <a16:creationId xmlns:a16="http://schemas.microsoft.com/office/drawing/2014/main" id="{37A95A2B-004F-54A7-7E2C-FA625139B7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50" name="Oval 51">
                  <a:extLst>
                    <a:ext uri="{FF2B5EF4-FFF2-40B4-BE49-F238E27FC236}">
                      <a16:creationId xmlns:a16="http://schemas.microsoft.com/office/drawing/2014/main" id="{5ECED0D8-A9F8-8562-7B9E-F7CB39AC55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fr-FR" kern="1200"/>
                </a:p>
              </p:txBody>
            </p:sp>
            <p:sp>
              <p:nvSpPr>
                <p:cNvPr id="151" name="Oval 52">
                  <a:extLst>
                    <a:ext uri="{FF2B5EF4-FFF2-40B4-BE49-F238E27FC236}">
                      <a16:creationId xmlns:a16="http://schemas.microsoft.com/office/drawing/2014/main" id="{FEE90451-5AD6-238D-ACE3-3AB534E040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</p:grpSp>
          <p:grpSp>
            <p:nvGrpSpPr>
              <p:cNvPr id="137" name="Group 88">
                <a:extLst>
                  <a:ext uri="{FF2B5EF4-FFF2-40B4-BE49-F238E27FC236}">
                    <a16:creationId xmlns:a16="http://schemas.microsoft.com/office/drawing/2014/main" id="{13A27EA9-2B88-DA47-0BF3-2D4BDD208D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36" y="3408"/>
                <a:ext cx="96" cy="192"/>
                <a:chOff x="2736" y="3408"/>
                <a:chExt cx="96" cy="192"/>
              </a:xfrm>
            </p:grpSpPr>
            <p:grpSp>
              <p:nvGrpSpPr>
                <p:cNvPr id="138" name="Group 43">
                  <a:extLst>
                    <a:ext uri="{FF2B5EF4-FFF2-40B4-BE49-F238E27FC236}">
                      <a16:creationId xmlns:a16="http://schemas.microsoft.com/office/drawing/2014/main" id="{47D0D07B-2DAF-138D-D21D-8C62F9274F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36" y="3408"/>
                  <a:ext cx="96" cy="96"/>
                  <a:chOff x="2352" y="3456"/>
                  <a:chExt cx="96" cy="96"/>
                </a:xfrm>
              </p:grpSpPr>
              <p:sp>
                <p:nvSpPr>
                  <p:cNvPr id="144" name="Oval 44">
                    <a:extLst>
                      <a:ext uri="{FF2B5EF4-FFF2-40B4-BE49-F238E27FC236}">
                        <a16:creationId xmlns:a16="http://schemas.microsoft.com/office/drawing/2014/main" id="{D5879C1F-EFB0-4DC3-73FB-78E2647CBF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3456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 kern="1200"/>
                  </a:p>
                </p:txBody>
              </p:sp>
              <p:sp>
                <p:nvSpPr>
                  <p:cNvPr id="145" name="Oval 45">
                    <a:extLst>
                      <a:ext uri="{FF2B5EF4-FFF2-40B4-BE49-F238E27FC236}">
                        <a16:creationId xmlns:a16="http://schemas.microsoft.com/office/drawing/2014/main" id="{D13EC998-323E-7A31-1BD8-E1163ABAA0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3456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 kern="1200"/>
                  </a:p>
                </p:txBody>
              </p:sp>
              <p:sp>
                <p:nvSpPr>
                  <p:cNvPr id="146" name="Oval 46">
                    <a:extLst>
                      <a:ext uri="{FF2B5EF4-FFF2-40B4-BE49-F238E27FC236}">
                        <a16:creationId xmlns:a16="http://schemas.microsoft.com/office/drawing/2014/main" id="{1D1B314B-42AD-B8D8-C3F8-5A0DE6CA3B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3504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fr-FR" kern="1200"/>
                  </a:p>
                </p:txBody>
              </p:sp>
              <p:sp>
                <p:nvSpPr>
                  <p:cNvPr id="147" name="Oval 47">
                    <a:extLst>
                      <a:ext uri="{FF2B5EF4-FFF2-40B4-BE49-F238E27FC236}">
                        <a16:creationId xmlns:a16="http://schemas.microsoft.com/office/drawing/2014/main" id="{F997522A-FD7B-19F5-E3A1-990E569667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3504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 kern="1200"/>
                  </a:p>
                </p:txBody>
              </p:sp>
            </p:grpSp>
            <p:grpSp>
              <p:nvGrpSpPr>
                <p:cNvPr id="139" name="Group 53">
                  <a:extLst>
                    <a:ext uri="{FF2B5EF4-FFF2-40B4-BE49-F238E27FC236}">
                      <a16:creationId xmlns:a16="http://schemas.microsoft.com/office/drawing/2014/main" id="{8612CDCF-209B-49A6-2515-8FE5182E53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36" y="3504"/>
                  <a:ext cx="96" cy="96"/>
                  <a:chOff x="2352" y="3456"/>
                  <a:chExt cx="96" cy="96"/>
                </a:xfrm>
              </p:grpSpPr>
              <p:sp>
                <p:nvSpPr>
                  <p:cNvPr id="140" name="Oval 54">
                    <a:extLst>
                      <a:ext uri="{FF2B5EF4-FFF2-40B4-BE49-F238E27FC236}">
                        <a16:creationId xmlns:a16="http://schemas.microsoft.com/office/drawing/2014/main" id="{084173BD-6591-7579-A4AE-93932F8992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3456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 kern="1200"/>
                  </a:p>
                </p:txBody>
              </p:sp>
              <p:sp>
                <p:nvSpPr>
                  <p:cNvPr id="141" name="Oval 55">
                    <a:extLst>
                      <a:ext uri="{FF2B5EF4-FFF2-40B4-BE49-F238E27FC236}">
                        <a16:creationId xmlns:a16="http://schemas.microsoft.com/office/drawing/2014/main" id="{93D594A1-B884-E8E5-CB6F-1060B5AB37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3456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 kern="1200"/>
                  </a:p>
                </p:txBody>
              </p:sp>
              <p:sp>
                <p:nvSpPr>
                  <p:cNvPr id="142" name="Oval 56">
                    <a:extLst>
                      <a:ext uri="{FF2B5EF4-FFF2-40B4-BE49-F238E27FC236}">
                        <a16:creationId xmlns:a16="http://schemas.microsoft.com/office/drawing/2014/main" id="{EEE9BC03-865A-58A1-6E2F-31B6217778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3504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fr-FR" kern="1200"/>
                  </a:p>
                </p:txBody>
              </p:sp>
              <p:sp>
                <p:nvSpPr>
                  <p:cNvPr id="143" name="Oval 57">
                    <a:extLst>
                      <a:ext uri="{FF2B5EF4-FFF2-40B4-BE49-F238E27FC236}">
                        <a16:creationId xmlns:a16="http://schemas.microsoft.com/office/drawing/2014/main" id="{60471560-253A-D273-BB45-E95857D9A2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3504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 kern="1200"/>
                  </a:p>
                </p:txBody>
              </p:sp>
            </p:grpSp>
          </p:grpSp>
        </p:grpSp>
        <p:sp>
          <p:nvSpPr>
            <p:cNvPr id="133" name="Oval 41">
              <a:extLst>
                <a:ext uri="{FF2B5EF4-FFF2-40B4-BE49-F238E27FC236}">
                  <a16:creationId xmlns:a16="http://schemas.microsoft.com/office/drawing/2014/main" id="{5EF7F4A4-1E02-3125-C30C-F973321DDEF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420722" y="2946649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34" name="Oval 41">
              <a:extLst>
                <a:ext uri="{FF2B5EF4-FFF2-40B4-BE49-F238E27FC236}">
                  <a16:creationId xmlns:a16="http://schemas.microsoft.com/office/drawing/2014/main" id="{00C6EF1B-246E-2797-E15D-1B80E6D5915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475755" y="2819583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</p:grpSp>
      <p:grpSp>
        <p:nvGrpSpPr>
          <p:cNvPr id="156" name="Groupe 155">
            <a:extLst>
              <a:ext uri="{FF2B5EF4-FFF2-40B4-BE49-F238E27FC236}">
                <a16:creationId xmlns:a16="http://schemas.microsoft.com/office/drawing/2014/main" id="{BC41EF36-374E-70CD-46D1-5B3C875041D7}"/>
              </a:ext>
            </a:extLst>
          </p:cNvPr>
          <p:cNvGrpSpPr/>
          <p:nvPr/>
        </p:nvGrpSpPr>
        <p:grpSpPr>
          <a:xfrm>
            <a:off x="7158358" y="3171089"/>
            <a:ext cx="218250" cy="178209"/>
            <a:chOff x="7158358" y="3171089"/>
            <a:chExt cx="218250" cy="178209"/>
          </a:xfrm>
        </p:grpSpPr>
        <p:sp>
          <p:nvSpPr>
            <p:cNvPr id="157" name="Oval 42">
              <a:extLst>
                <a:ext uri="{FF2B5EF4-FFF2-40B4-BE49-F238E27FC236}">
                  <a16:creationId xmlns:a16="http://schemas.microsoft.com/office/drawing/2014/main" id="{9E205029-FB70-2BF4-54DC-269B19EDA6E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211712" y="3171089"/>
              <a:ext cx="76764" cy="994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58" name="Oval 41">
              <a:extLst>
                <a:ext uri="{FF2B5EF4-FFF2-40B4-BE49-F238E27FC236}">
                  <a16:creationId xmlns:a16="http://schemas.microsoft.com/office/drawing/2014/main" id="{A44F4AEE-A299-92CE-FAE4-EE80445B11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58358" y="3219906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59" name="Oval 42">
              <a:extLst>
                <a:ext uri="{FF2B5EF4-FFF2-40B4-BE49-F238E27FC236}">
                  <a16:creationId xmlns:a16="http://schemas.microsoft.com/office/drawing/2014/main" id="{4E963F4C-D689-3662-4E4F-91F8CC90F96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272729" y="3208607"/>
              <a:ext cx="76763" cy="887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60" name="Oval 41">
              <a:extLst>
                <a:ext uri="{FF2B5EF4-FFF2-40B4-BE49-F238E27FC236}">
                  <a16:creationId xmlns:a16="http://schemas.microsoft.com/office/drawing/2014/main" id="{FB1DC576-5255-1100-E999-E3F1469D58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82336" y="3274685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61" name="Oval 41">
              <a:extLst>
                <a:ext uri="{FF2B5EF4-FFF2-40B4-BE49-F238E27FC236}">
                  <a16:creationId xmlns:a16="http://schemas.microsoft.com/office/drawing/2014/main" id="{221E5286-7763-C62A-20FB-373014EE6D3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241090" y="3274532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62" name="Oval 41">
              <a:extLst>
                <a:ext uri="{FF2B5EF4-FFF2-40B4-BE49-F238E27FC236}">
                  <a16:creationId xmlns:a16="http://schemas.microsoft.com/office/drawing/2014/main" id="{E7291C26-6FC0-D12A-0A6F-3AE602D055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299845" y="3256778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</p:grpSp>
      <p:sp>
        <p:nvSpPr>
          <p:cNvPr id="163" name="Oval 41">
            <a:extLst>
              <a:ext uri="{FF2B5EF4-FFF2-40B4-BE49-F238E27FC236}">
                <a16:creationId xmlns:a16="http://schemas.microsoft.com/office/drawing/2014/main" id="{458B895C-778F-9F3C-893F-F2AFFA5DB97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48320" y="2503457"/>
            <a:ext cx="76763" cy="746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kern="1200"/>
          </a:p>
        </p:txBody>
      </p:sp>
      <p:sp>
        <p:nvSpPr>
          <p:cNvPr id="164" name="Oval 41">
            <a:extLst>
              <a:ext uri="{FF2B5EF4-FFF2-40B4-BE49-F238E27FC236}">
                <a16:creationId xmlns:a16="http://schemas.microsoft.com/office/drawing/2014/main" id="{B48BAAE0-1379-3252-8D51-328AB192E18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966823" y="2257315"/>
            <a:ext cx="76763" cy="746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kern="1200"/>
          </a:p>
        </p:txBody>
      </p:sp>
      <p:sp>
        <p:nvSpPr>
          <p:cNvPr id="165" name="Oval 63">
            <a:extLst>
              <a:ext uri="{FF2B5EF4-FFF2-40B4-BE49-F238E27FC236}">
                <a16:creationId xmlns:a16="http://schemas.microsoft.com/office/drawing/2014/main" id="{B8EC0E91-D1C0-3047-1806-2A85DAFD8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2220" y="2867004"/>
            <a:ext cx="555766" cy="60528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 kern="1200"/>
          </a:p>
        </p:txBody>
      </p:sp>
      <p:grpSp>
        <p:nvGrpSpPr>
          <p:cNvPr id="166" name="Groupe 165">
            <a:extLst>
              <a:ext uri="{FF2B5EF4-FFF2-40B4-BE49-F238E27FC236}">
                <a16:creationId xmlns:a16="http://schemas.microsoft.com/office/drawing/2014/main" id="{ACB0A6E2-1F9B-7456-511C-265C23143207}"/>
              </a:ext>
            </a:extLst>
          </p:cNvPr>
          <p:cNvGrpSpPr/>
          <p:nvPr/>
        </p:nvGrpSpPr>
        <p:grpSpPr>
          <a:xfrm>
            <a:off x="9462676" y="2980801"/>
            <a:ext cx="351562" cy="328133"/>
            <a:chOff x="9473708" y="2880989"/>
            <a:chExt cx="313584" cy="304800"/>
          </a:xfrm>
        </p:grpSpPr>
        <p:grpSp>
          <p:nvGrpSpPr>
            <p:cNvPr id="167" name="Group 24">
              <a:extLst>
                <a:ext uri="{FF2B5EF4-FFF2-40B4-BE49-F238E27FC236}">
                  <a16:creationId xmlns:a16="http://schemas.microsoft.com/office/drawing/2014/main" id="{C393BFFF-9487-DAD2-1F6C-859D906BE2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73708" y="2969026"/>
              <a:ext cx="156792" cy="152400"/>
              <a:chOff x="2352" y="3456"/>
              <a:chExt cx="96" cy="96"/>
            </a:xfrm>
          </p:grpSpPr>
          <p:sp>
            <p:nvSpPr>
              <p:cNvPr id="185" name="Oval 25">
                <a:extLst>
                  <a:ext uri="{FF2B5EF4-FFF2-40B4-BE49-F238E27FC236}">
                    <a16:creationId xmlns:a16="http://schemas.microsoft.com/office/drawing/2014/main" id="{81D0939F-5709-9767-1E7C-ED2EC6375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34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  <p:sp>
            <p:nvSpPr>
              <p:cNvPr id="186" name="Oval 26">
                <a:extLst>
                  <a:ext uri="{FF2B5EF4-FFF2-40B4-BE49-F238E27FC236}">
                    <a16:creationId xmlns:a16="http://schemas.microsoft.com/office/drawing/2014/main" id="{E6D8E68B-9318-2019-06A6-824F6FC31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34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  <p:sp>
            <p:nvSpPr>
              <p:cNvPr id="187" name="Oval 27">
                <a:extLst>
                  <a:ext uri="{FF2B5EF4-FFF2-40B4-BE49-F238E27FC236}">
                    <a16:creationId xmlns:a16="http://schemas.microsoft.com/office/drawing/2014/main" id="{18B90F5A-EEFF-C282-48D0-5655E2672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35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kern="1200"/>
              </a:p>
            </p:txBody>
          </p:sp>
          <p:sp>
            <p:nvSpPr>
              <p:cNvPr id="188" name="Oval 28">
                <a:extLst>
                  <a:ext uri="{FF2B5EF4-FFF2-40B4-BE49-F238E27FC236}">
                    <a16:creationId xmlns:a16="http://schemas.microsoft.com/office/drawing/2014/main" id="{B5B05172-1F37-F864-A054-0D21C2B67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35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</p:grpSp>
        <p:grpSp>
          <p:nvGrpSpPr>
            <p:cNvPr id="168" name="Group 48">
              <a:extLst>
                <a:ext uri="{FF2B5EF4-FFF2-40B4-BE49-F238E27FC236}">
                  <a16:creationId xmlns:a16="http://schemas.microsoft.com/office/drawing/2014/main" id="{8D396459-3178-2B42-C023-12117AAF31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30500" y="2969026"/>
              <a:ext cx="156792" cy="152400"/>
              <a:chOff x="2352" y="3456"/>
              <a:chExt cx="96" cy="96"/>
            </a:xfrm>
          </p:grpSpPr>
          <p:sp>
            <p:nvSpPr>
              <p:cNvPr id="181" name="Oval 49">
                <a:extLst>
                  <a:ext uri="{FF2B5EF4-FFF2-40B4-BE49-F238E27FC236}">
                    <a16:creationId xmlns:a16="http://schemas.microsoft.com/office/drawing/2014/main" id="{553901B8-F1D5-DD0C-F4AB-EFBA887FB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34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  <p:sp>
            <p:nvSpPr>
              <p:cNvPr id="182" name="Oval 50">
                <a:extLst>
                  <a:ext uri="{FF2B5EF4-FFF2-40B4-BE49-F238E27FC236}">
                    <a16:creationId xmlns:a16="http://schemas.microsoft.com/office/drawing/2014/main" id="{033E82AD-F3C6-BEE2-6F84-DE3584DDF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34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  <p:sp>
            <p:nvSpPr>
              <p:cNvPr id="183" name="Oval 51">
                <a:extLst>
                  <a:ext uri="{FF2B5EF4-FFF2-40B4-BE49-F238E27FC236}">
                    <a16:creationId xmlns:a16="http://schemas.microsoft.com/office/drawing/2014/main" id="{798419FD-DFE1-3023-E76E-CD0FD48D0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35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kern="1200"/>
              </a:p>
            </p:txBody>
          </p:sp>
          <p:sp>
            <p:nvSpPr>
              <p:cNvPr id="184" name="Oval 52">
                <a:extLst>
                  <a:ext uri="{FF2B5EF4-FFF2-40B4-BE49-F238E27FC236}">
                    <a16:creationId xmlns:a16="http://schemas.microsoft.com/office/drawing/2014/main" id="{A15E44D0-0595-AE24-2C34-E0F43AE69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35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kern="1200"/>
              </a:p>
            </p:txBody>
          </p:sp>
        </p:grpSp>
        <p:grpSp>
          <p:nvGrpSpPr>
            <p:cNvPr id="169" name="Group 88">
              <a:extLst>
                <a:ext uri="{FF2B5EF4-FFF2-40B4-BE49-F238E27FC236}">
                  <a16:creationId xmlns:a16="http://schemas.microsoft.com/office/drawing/2014/main" id="{240D27EB-C35E-EE29-CB24-FEEA458F70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60064" y="2880989"/>
              <a:ext cx="156792" cy="304800"/>
              <a:chOff x="2736" y="3408"/>
              <a:chExt cx="96" cy="192"/>
            </a:xfrm>
          </p:grpSpPr>
          <p:grpSp>
            <p:nvGrpSpPr>
              <p:cNvPr id="171" name="Group 43">
                <a:extLst>
                  <a:ext uri="{FF2B5EF4-FFF2-40B4-BE49-F238E27FC236}">
                    <a16:creationId xmlns:a16="http://schemas.microsoft.com/office/drawing/2014/main" id="{C7533A75-6C32-B662-0A8B-EEAF6BEE0C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36" y="3408"/>
                <a:ext cx="96" cy="96"/>
                <a:chOff x="2352" y="3456"/>
                <a:chExt cx="96" cy="96"/>
              </a:xfrm>
            </p:grpSpPr>
            <p:sp>
              <p:nvSpPr>
                <p:cNvPr id="177" name="Oval 44">
                  <a:extLst>
                    <a:ext uri="{FF2B5EF4-FFF2-40B4-BE49-F238E27FC236}">
                      <a16:creationId xmlns:a16="http://schemas.microsoft.com/office/drawing/2014/main" id="{B25AEEE6-BE54-668E-0E64-5CC680C52A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78" name="Oval 45">
                  <a:extLst>
                    <a:ext uri="{FF2B5EF4-FFF2-40B4-BE49-F238E27FC236}">
                      <a16:creationId xmlns:a16="http://schemas.microsoft.com/office/drawing/2014/main" id="{E8CACAB7-0268-256F-567C-6E72A9C003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79" name="Oval 46">
                  <a:extLst>
                    <a:ext uri="{FF2B5EF4-FFF2-40B4-BE49-F238E27FC236}">
                      <a16:creationId xmlns:a16="http://schemas.microsoft.com/office/drawing/2014/main" id="{A2161241-DD85-4301-66D7-31AF86851A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77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fr-FR" kern="1200"/>
                </a:p>
              </p:txBody>
            </p:sp>
            <p:sp>
              <p:nvSpPr>
                <p:cNvPr id="180" name="Oval 47">
                  <a:extLst>
                    <a:ext uri="{FF2B5EF4-FFF2-40B4-BE49-F238E27FC236}">
                      <a16:creationId xmlns:a16="http://schemas.microsoft.com/office/drawing/2014/main" id="{701FB1F8-23C6-DFF1-0EE1-E373364EF8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</p:grpSp>
          <p:grpSp>
            <p:nvGrpSpPr>
              <p:cNvPr id="172" name="Group 53">
                <a:extLst>
                  <a:ext uri="{FF2B5EF4-FFF2-40B4-BE49-F238E27FC236}">
                    <a16:creationId xmlns:a16="http://schemas.microsoft.com/office/drawing/2014/main" id="{DC2F59DA-31C9-2562-DA62-C18432C0A6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36" y="3504"/>
                <a:ext cx="96" cy="96"/>
                <a:chOff x="2352" y="3456"/>
                <a:chExt cx="96" cy="96"/>
              </a:xfrm>
            </p:grpSpPr>
            <p:sp>
              <p:nvSpPr>
                <p:cNvPr id="173" name="Oval 54">
                  <a:extLst>
                    <a:ext uri="{FF2B5EF4-FFF2-40B4-BE49-F238E27FC236}">
                      <a16:creationId xmlns:a16="http://schemas.microsoft.com/office/drawing/2014/main" id="{7CBB90EF-5C33-05BE-D10B-31C2E77738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74" name="Oval 55">
                  <a:extLst>
                    <a:ext uri="{FF2B5EF4-FFF2-40B4-BE49-F238E27FC236}">
                      <a16:creationId xmlns:a16="http://schemas.microsoft.com/office/drawing/2014/main" id="{3CD0597F-5B8C-951E-5D4E-E05DFAD617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45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  <p:sp>
              <p:nvSpPr>
                <p:cNvPr id="175" name="Oval 56">
                  <a:extLst>
                    <a:ext uri="{FF2B5EF4-FFF2-40B4-BE49-F238E27FC236}">
                      <a16:creationId xmlns:a16="http://schemas.microsoft.com/office/drawing/2014/main" id="{832203E1-00B5-7160-167C-B6A2887E9E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2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fr-FR" kern="1200"/>
                </a:p>
              </p:txBody>
            </p:sp>
            <p:sp>
              <p:nvSpPr>
                <p:cNvPr id="176" name="Oval 57">
                  <a:extLst>
                    <a:ext uri="{FF2B5EF4-FFF2-40B4-BE49-F238E27FC236}">
                      <a16:creationId xmlns:a16="http://schemas.microsoft.com/office/drawing/2014/main" id="{09722E9A-A888-0470-62B0-D3B8318D06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3504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 kern="1200"/>
                </a:p>
              </p:txBody>
            </p:sp>
          </p:grpSp>
        </p:grpSp>
        <p:sp>
          <p:nvSpPr>
            <p:cNvPr id="170" name="Oval 41">
              <a:extLst>
                <a:ext uri="{FF2B5EF4-FFF2-40B4-BE49-F238E27FC236}">
                  <a16:creationId xmlns:a16="http://schemas.microsoft.com/office/drawing/2014/main" id="{DDE1F7E2-B188-DF03-FA6B-8E9295D526A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496574" y="2891538"/>
              <a:ext cx="76763" cy="7461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kern="1200"/>
            </a:p>
          </p:txBody>
        </p:sp>
      </p:grpSp>
      <p:grpSp>
        <p:nvGrpSpPr>
          <p:cNvPr id="189" name="Grouper 109">
            <a:extLst>
              <a:ext uri="{FF2B5EF4-FFF2-40B4-BE49-F238E27FC236}">
                <a16:creationId xmlns:a16="http://schemas.microsoft.com/office/drawing/2014/main" id="{C3602E8F-5BD3-2C76-0A18-A1B2CD23DC96}"/>
              </a:ext>
            </a:extLst>
          </p:cNvPr>
          <p:cNvGrpSpPr/>
          <p:nvPr/>
        </p:nvGrpSpPr>
        <p:grpSpPr>
          <a:xfrm rot="14434136">
            <a:off x="1897370" y="3054992"/>
            <a:ext cx="428167" cy="271044"/>
            <a:chOff x="1700504" y="4380788"/>
            <a:chExt cx="629471" cy="334432"/>
          </a:xfrm>
        </p:grpSpPr>
        <p:sp>
          <p:nvSpPr>
            <p:cNvPr id="190" name="Oval 42">
              <a:extLst>
                <a:ext uri="{FF2B5EF4-FFF2-40B4-BE49-F238E27FC236}">
                  <a16:creationId xmlns:a16="http://schemas.microsoft.com/office/drawing/2014/main" id="{12127701-65B1-1365-A206-6DB37613AE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91" name="Oval 42">
              <a:extLst>
                <a:ext uri="{FF2B5EF4-FFF2-40B4-BE49-F238E27FC236}">
                  <a16:creationId xmlns:a16="http://schemas.microsoft.com/office/drawing/2014/main" id="{CEDAE8FB-81A5-0197-1B53-0DE2BD84E1E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92" name="Oval 42">
              <a:extLst>
                <a:ext uri="{FF2B5EF4-FFF2-40B4-BE49-F238E27FC236}">
                  <a16:creationId xmlns:a16="http://schemas.microsoft.com/office/drawing/2014/main" id="{7419AFE8-092D-8B6A-EEC4-F5C8D231F4C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53775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BDA5B543-9DD9-5966-CCE9-D990F04F191D}"/>
                </a:ext>
              </a:extLst>
            </p:cNvPr>
            <p:cNvCxnSpPr>
              <a:cxnSpLocks/>
              <a:endCxn id="192" idx="6"/>
            </p:cNvCxnSpPr>
            <p:nvPr/>
          </p:nvCxnSpPr>
          <p:spPr>
            <a:xfrm>
              <a:off x="1745804" y="4536707"/>
              <a:ext cx="507971" cy="494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Oval 42">
              <a:extLst>
                <a:ext uri="{FF2B5EF4-FFF2-40B4-BE49-F238E27FC236}">
                  <a16:creationId xmlns:a16="http://schemas.microsoft.com/office/drawing/2014/main" id="{3C3466C0-FFDA-F684-72B8-8449B15296D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95" name="Oval 42">
              <a:extLst>
                <a:ext uri="{FF2B5EF4-FFF2-40B4-BE49-F238E27FC236}">
                  <a16:creationId xmlns:a16="http://schemas.microsoft.com/office/drawing/2014/main" id="{740E6E28-1A48-4CCE-C309-868446B219B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77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96" name="Oval 42">
              <a:extLst>
                <a:ext uri="{FF2B5EF4-FFF2-40B4-BE49-F238E27FC236}">
                  <a16:creationId xmlns:a16="http://schemas.microsoft.com/office/drawing/2014/main" id="{2474EC04-E40D-6ECC-6899-D28B7DE353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97" name="Oval 42">
              <a:extLst>
                <a:ext uri="{FF2B5EF4-FFF2-40B4-BE49-F238E27FC236}">
                  <a16:creationId xmlns:a16="http://schemas.microsoft.com/office/drawing/2014/main" id="{65C9FCDF-ECC4-7F45-BAFF-D11A84DDAC2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98" name="Oval 42">
              <a:extLst>
                <a:ext uri="{FF2B5EF4-FFF2-40B4-BE49-F238E27FC236}">
                  <a16:creationId xmlns:a16="http://schemas.microsoft.com/office/drawing/2014/main" id="{B766C920-247A-8DD4-9DE8-F1F42CC97BA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199" name="Oval 42">
              <a:extLst>
                <a:ext uri="{FF2B5EF4-FFF2-40B4-BE49-F238E27FC236}">
                  <a16:creationId xmlns:a16="http://schemas.microsoft.com/office/drawing/2014/main" id="{4987425B-AA1F-0D56-A62E-ECFEA114BF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3B5B4D81-1C93-0106-F161-BAD522CCE37A}"/>
                </a:ext>
              </a:extLst>
            </p:cNvPr>
            <p:cNvCxnSpPr>
              <a:cxnSpLocks/>
              <a:stCxn id="196" idx="0"/>
            </p:cNvCxnSpPr>
            <p:nvPr/>
          </p:nvCxnSpPr>
          <p:spPr>
            <a:xfrm flipV="1">
              <a:off x="1738604" y="445698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21ECE94-17EF-7A74-E69B-466A6E30053B}"/>
                </a:ext>
              </a:extLst>
            </p:cNvPr>
            <p:cNvCxnSpPr/>
            <p:nvPr/>
          </p:nvCxnSpPr>
          <p:spPr>
            <a:xfrm flipV="1">
              <a:off x="1923962" y="445063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D979065-42B4-33E4-E925-19F59FA5A640}"/>
                </a:ext>
              </a:extLst>
            </p:cNvPr>
            <p:cNvCxnSpPr/>
            <p:nvPr/>
          </p:nvCxnSpPr>
          <p:spPr>
            <a:xfrm flipV="1">
              <a:off x="2115370" y="4450638"/>
              <a:ext cx="8856" cy="1883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Oval 42">
              <a:extLst>
                <a:ext uri="{FF2B5EF4-FFF2-40B4-BE49-F238E27FC236}">
                  <a16:creationId xmlns:a16="http://schemas.microsoft.com/office/drawing/2014/main" id="{4A182F80-3418-C4EB-F726-0CFD35403C6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1" y="438080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</p:grpSp>
      <p:cxnSp>
        <p:nvCxnSpPr>
          <p:cNvPr id="204" name="Connecteur droit 203">
            <a:extLst>
              <a:ext uri="{FF2B5EF4-FFF2-40B4-BE49-F238E27FC236}">
                <a16:creationId xmlns:a16="http://schemas.microsoft.com/office/drawing/2014/main" id="{B18C0ADC-FBE8-BA3A-5030-57FD4DCB70B0}"/>
              </a:ext>
            </a:extLst>
          </p:cNvPr>
          <p:cNvCxnSpPr>
            <a:cxnSpLocks/>
          </p:cNvCxnSpPr>
          <p:nvPr/>
        </p:nvCxnSpPr>
        <p:spPr>
          <a:xfrm>
            <a:off x="4441193" y="2347429"/>
            <a:ext cx="0" cy="129571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Oval 41">
            <a:extLst>
              <a:ext uri="{FF2B5EF4-FFF2-40B4-BE49-F238E27FC236}">
                <a16:creationId xmlns:a16="http://schemas.microsoft.com/office/drawing/2014/main" id="{2040200F-0B6B-4969-21D4-752F278C5CD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00210" y="3195504"/>
            <a:ext cx="76763" cy="746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kern="1200"/>
          </a:p>
        </p:txBody>
      </p:sp>
      <p:sp>
        <p:nvSpPr>
          <p:cNvPr id="206" name="Oval 41">
            <a:extLst>
              <a:ext uri="{FF2B5EF4-FFF2-40B4-BE49-F238E27FC236}">
                <a16:creationId xmlns:a16="http://schemas.microsoft.com/office/drawing/2014/main" id="{A388FC1C-5672-D0E4-618C-D4676F60A88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159575" y="3013537"/>
            <a:ext cx="76763" cy="746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kern="1200"/>
          </a:p>
        </p:txBody>
      </p:sp>
      <p:grpSp>
        <p:nvGrpSpPr>
          <p:cNvPr id="207" name="Grouper 107">
            <a:extLst>
              <a:ext uri="{FF2B5EF4-FFF2-40B4-BE49-F238E27FC236}">
                <a16:creationId xmlns:a16="http://schemas.microsoft.com/office/drawing/2014/main" id="{E570F878-AC0D-28C8-79F9-6173B5A3C819}"/>
              </a:ext>
            </a:extLst>
          </p:cNvPr>
          <p:cNvGrpSpPr/>
          <p:nvPr/>
        </p:nvGrpSpPr>
        <p:grpSpPr>
          <a:xfrm rot="1238692">
            <a:off x="8067852" y="3059544"/>
            <a:ext cx="329469" cy="197657"/>
            <a:chOff x="1700504" y="4380788"/>
            <a:chExt cx="629471" cy="334432"/>
          </a:xfrm>
        </p:grpSpPr>
        <p:sp>
          <p:nvSpPr>
            <p:cNvPr id="208" name="Oval 42">
              <a:extLst>
                <a:ext uri="{FF2B5EF4-FFF2-40B4-BE49-F238E27FC236}">
                  <a16:creationId xmlns:a16="http://schemas.microsoft.com/office/drawing/2014/main" id="{128F71F7-A63E-76B0-7787-A3D513B1FE7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09" name="Oval 42">
              <a:extLst>
                <a:ext uri="{FF2B5EF4-FFF2-40B4-BE49-F238E27FC236}">
                  <a16:creationId xmlns:a16="http://schemas.microsoft.com/office/drawing/2014/main" id="{00E34CB9-D3D2-205C-F46C-4A2C5CD668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10" name="Oval 42">
              <a:extLst>
                <a:ext uri="{FF2B5EF4-FFF2-40B4-BE49-F238E27FC236}">
                  <a16:creationId xmlns:a16="http://schemas.microsoft.com/office/drawing/2014/main" id="{44026B74-6045-34EC-1B68-B856EC7701A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53775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B46DC554-EC35-85D2-ED8A-C414F8A9E4D5}"/>
                </a:ext>
              </a:extLst>
            </p:cNvPr>
            <p:cNvCxnSpPr>
              <a:cxnSpLocks/>
              <a:endCxn id="210" idx="6"/>
            </p:cNvCxnSpPr>
            <p:nvPr/>
          </p:nvCxnSpPr>
          <p:spPr>
            <a:xfrm>
              <a:off x="1745804" y="4536707"/>
              <a:ext cx="507971" cy="494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Oval 42">
              <a:extLst>
                <a:ext uri="{FF2B5EF4-FFF2-40B4-BE49-F238E27FC236}">
                  <a16:creationId xmlns:a16="http://schemas.microsoft.com/office/drawing/2014/main" id="{CE46DDF2-AA8C-527F-A65A-54FA2A902BE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13" name="Oval 42">
              <a:extLst>
                <a:ext uri="{FF2B5EF4-FFF2-40B4-BE49-F238E27FC236}">
                  <a16:creationId xmlns:a16="http://schemas.microsoft.com/office/drawing/2014/main" id="{A2A1DF50-643E-18F4-DB92-919A17E5567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77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14" name="Oval 42">
              <a:extLst>
                <a:ext uri="{FF2B5EF4-FFF2-40B4-BE49-F238E27FC236}">
                  <a16:creationId xmlns:a16="http://schemas.microsoft.com/office/drawing/2014/main" id="{3A5258A1-471E-3BC4-8997-0CA85DFCCC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15" name="Oval 42">
              <a:extLst>
                <a:ext uri="{FF2B5EF4-FFF2-40B4-BE49-F238E27FC236}">
                  <a16:creationId xmlns:a16="http://schemas.microsoft.com/office/drawing/2014/main" id="{C0F54E1C-8407-FE47-5EFC-574FBB95B68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16" name="Oval 42">
              <a:extLst>
                <a:ext uri="{FF2B5EF4-FFF2-40B4-BE49-F238E27FC236}">
                  <a16:creationId xmlns:a16="http://schemas.microsoft.com/office/drawing/2014/main" id="{6E310320-CDD0-9CC9-0F26-074134F0E8F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17" name="Oval 42">
              <a:extLst>
                <a:ext uri="{FF2B5EF4-FFF2-40B4-BE49-F238E27FC236}">
                  <a16:creationId xmlns:a16="http://schemas.microsoft.com/office/drawing/2014/main" id="{EBEA3D41-A30C-1AFB-0AE7-5616614BAF9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18" name="Connecteur droit 217">
              <a:extLst>
                <a:ext uri="{FF2B5EF4-FFF2-40B4-BE49-F238E27FC236}">
                  <a16:creationId xmlns:a16="http://schemas.microsoft.com/office/drawing/2014/main" id="{10F034DB-975F-C9AD-BFF8-652EE7C2DB7B}"/>
                </a:ext>
              </a:extLst>
            </p:cNvPr>
            <p:cNvCxnSpPr>
              <a:cxnSpLocks/>
              <a:stCxn id="214" idx="0"/>
            </p:cNvCxnSpPr>
            <p:nvPr/>
          </p:nvCxnSpPr>
          <p:spPr>
            <a:xfrm flipV="1">
              <a:off x="1738604" y="445698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8A17AD9B-497B-66C8-1299-5DA088808AAB}"/>
                </a:ext>
              </a:extLst>
            </p:cNvPr>
            <p:cNvCxnSpPr/>
            <p:nvPr/>
          </p:nvCxnSpPr>
          <p:spPr>
            <a:xfrm flipV="1">
              <a:off x="1923962" y="445063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AFE3FE23-4B9F-6D09-45F1-19D4FAB3E78E}"/>
                </a:ext>
              </a:extLst>
            </p:cNvPr>
            <p:cNvCxnSpPr/>
            <p:nvPr/>
          </p:nvCxnSpPr>
          <p:spPr>
            <a:xfrm flipV="1">
              <a:off x="2115370" y="4450638"/>
              <a:ext cx="8856" cy="1883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Oval 42">
              <a:extLst>
                <a:ext uri="{FF2B5EF4-FFF2-40B4-BE49-F238E27FC236}">
                  <a16:creationId xmlns:a16="http://schemas.microsoft.com/office/drawing/2014/main" id="{E9D7E142-AC8F-590D-44B2-0A2C89F3287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1" y="438080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</p:grpSp>
      <p:cxnSp>
        <p:nvCxnSpPr>
          <p:cNvPr id="222" name="Connecteur droit avec flèche 221">
            <a:extLst>
              <a:ext uri="{FF2B5EF4-FFF2-40B4-BE49-F238E27FC236}">
                <a16:creationId xmlns:a16="http://schemas.microsoft.com/office/drawing/2014/main" id="{979A5817-FA0C-A34F-64AF-E2032A79BF6E}"/>
              </a:ext>
            </a:extLst>
          </p:cNvPr>
          <p:cNvCxnSpPr>
            <a:cxnSpLocks/>
          </p:cNvCxnSpPr>
          <p:nvPr/>
        </p:nvCxnSpPr>
        <p:spPr>
          <a:xfrm flipH="1">
            <a:off x="9893657" y="2647532"/>
            <a:ext cx="289547" cy="269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3" name="Grouper 107">
            <a:extLst>
              <a:ext uri="{FF2B5EF4-FFF2-40B4-BE49-F238E27FC236}">
                <a16:creationId xmlns:a16="http://schemas.microsoft.com/office/drawing/2014/main" id="{F65225E6-EE2B-98B8-DB69-9C4DF51717CC}"/>
              </a:ext>
            </a:extLst>
          </p:cNvPr>
          <p:cNvGrpSpPr/>
          <p:nvPr/>
        </p:nvGrpSpPr>
        <p:grpSpPr>
          <a:xfrm rot="1238692">
            <a:off x="7272061" y="2261226"/>
            <a:ext cx="329469" cy="197657"/>
            <a:chOff x="1700504" y="4380788"/>
            <a:chExt cx="629471" cy="334432"/>
          </a:xfrm>
        </p:grpSpPr>
        <p:sp>
          <p:nvSpPr>
            <p:cNvPr id="224" name="Oval 42">
              <a:extLst>
                <a:ext uri="{FF2B5EF4-FFF2-40B4-BE49-F238E27FC236}">
                  <a16:creationId xmlns:a16="http://schemas.microsoft.com/office/drawing/2014/main" id="{5FA795E8-F307-8CBA-A84B-069CE877F1F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25" name="Oval 42">
              <a:extLst>
                <a:ext uri="{FF2B5EF4-FFF2-40B4-BE49-F238E27FC236}">
                  <a16:creationId xmlns:a16="http://schemas.microsoft.com/office/drawing/2014/main" id="{FD5D91E1-9A54-6318-0B9F-EE531087D19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26" name="Oval 42">
              <a:extLst>
                <a:ext uri="{FF2B5EF4-FFF2-40B4-BE49-F238E27FC236}">
                  <a16:creationId xmlns:a16="http://schemas.microsoft.com/office/drawing/2014/main" id="{39A9EA0C-B057-EE1A-091E-DF2F16D9DFA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53775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698D829E-48BA-D67A-A47C-A9A60CD94C2E}"/>
                </a:ext>
              </a:extLst>
            </p:cNvPr>
            <p:cNvCxnSpPr>
              <a:cxnSpLocks/>
              <a:endCxn id="226" idx="6"/>
            </p:cNvCxnSpPr>
            <p:nvPr/>
          </p:nvCxnSpPr>
          <p:spPr>
            <a:xfrm>
              <a:off x="1745804" y="4536707"/>
              <a:ext cx="507971" cy="494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Oval 42">
              <a:extLst>
                <a:ext uri="{FF2B5EF4-FFF2-40B4-BE49-F238E27FC236}">
                  <a16:creationId xmlns:a16="http://schemas.microsoft.com/office/drawing/2014/main" id="{F55D374E-206D-71DD-B929-FB28B62BCD3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29" name="Oval 42">
              <a:extLst>
                <a:ext uri="{FF2B5EF4-FFF2-40B4-BE49-F238E27FC236}">
                  <a16:creationId xmlns:a16="http://schemas.microsoft.com/office/drawing/2014/main" id="{1C4FBF4F-332B-4C52-CD3E-9B60FDE2A90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77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30" name="Oval 42">
              <a:extLst>
                <a:ext uri="{FF2B5EF4-FFF2-40B4-BE49-F238E27FC236}">
                  <a16:creationId xmlns:a16="http://schemas.microsoft.com/office/drawing/2014/main" id="{4DF9BB67-0ACE-5150-0971-889D455A249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31" name="Oval 42">
              <a:extLst>
                <a:ext uri="{FF2B5EF4-FFF2-40B4-BE49-F238E27FC236}">
                  <a16:creationId xmlns:a16="http://schemas.microsoft.com/office/drawing/2014/main" id="{FBA9DB73-B5F4-617F-30B3-B4005793E9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32" name="Oval 42">
              <a:extLst>
                <a:ext uri="{FF2B5EF4-FFF2-40B4-BE49-F238E27FC236}">
                  <a16:creationId xmlns:a16="http://schemas.microsoft.com/office/drawing/2014/main" id="{FA6BDCD7-8CA2-7E13-E69A-74A4F7A3436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33" name="Oval 42">
              <a:extLst>
                <a:ext uri="{FF2B5EF4-FFF2-40B4-BE49-F238E27FC236}">
                  <a16:creationId xmlns:a16="http://schemas.microsoft.com/office/drawing/2014/main" id="{972820D3-5B9E-1EE6-259F-E71481CABC0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34" name="Connecteur droit 233">
              <a:extLst>
                <a:ext uri="{FF2B5EF4-FFF2-40B4-BE49-F238E27FC236}">
                  <a16:creationId xmlns:a16="http://schemas.microsoft.com/office/drawing/2014/main" id="{FD238C69-C214-78FE-C087-D2AC6FA05167}"/>
                </a:ext>
              </a:extLst>
            </p:cNvPr>
            <p:cNvCxnSpPr>
              <a:cxnSpLocks/>
              <a:stCxn id="230" idx="0"/>
            </p:cNvCxnSpPr>
            <p:nvPr/>
          </p:nvCxnSpPr>
          <p:spPr>
            <a:xfrm flipV="1">
              <a:off x="1738604" y="445698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cteur droit 234">
              <a:extLst>
                <a:ext uri="{FF2B5EF4-FFF2-40B4-BE49-F238E27FC236}">
                  <a16:creationId xmlns:a16="http://schemas.microsoft.com/office/drawing/2014/main" id="{1AD1DA1B-EA24-E384-6B7B-9C8FE4CAA028}"/>
                </a:ext>
              </a:extLst>
            </p:cNvPr>
            <p:cNvCxnSpPr/>
            <p:nvPr/>
          </p:nvCxnSpPr>
          <p:spPr>
            <a:xfrm flipV="1">
              <a:off x="1923962" y="445063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cteur droit 235">
              <a:extLst>
                <a:ext uri="{FF2B5EF4-FFF2-40B4-BE49-F238E27FC236}">
                  <a16:creationId xmlns:a16="http://schemas.microsoft.com/office/drawing/2014/main" id="{5710064D-51BC-BAE8-1C5D-9CAFB87960E2}"/>
                </a:ext>
              </a:extLst>
            </p:cNvPr>
            <p:cNvCxnSpPr/>
            <p:nvPr/>
          </p:nvCxnSpPr>
          <p:spPr>
            <a:xfrm flipV="1">
              <a:off x="2115370" y="4450638"/>
              <a:ext cx="8856" cy="1883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Oval 42">
              <a:extLst>
                <a:ext uri="{FF2B5EF4-FFF2-40B4-BE49-F238E27FC236}">
                  <a16:creationId xmlns:a16="http://schemas.microsoft.com/office/drawing/2014/main" id="{A6C0B18D-ABC4-4E6D-7208-44FB7D553C1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1" y="438080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</p:grpSp>
      <p:grpSp>
        <p:nvGrpSpPr>
          <p:cNvPr id="238" name="Grouper 107">
            <a:extLst>
              <a:ext uri="{FF2B5EF4-FFF2-40B4-BE49-F238E27FC236}">
                <a16:creationId xmlns:a16="http://schemas.microsoft.com/office/drawing/2014/main" id="{7DEB9A4D-CABB-0583-76C8-8DEF62BF67A3}"/>
              </a:ext>
            </a:extLst>
          </p:cNvPr>
          <p:cNvGrpSpPr/>
          <p:nvPr/>
        </p:nvGrpSpPr>
        <p:grpSpPr>
          <a:xfrm rot="3204969">
            <a:off x="8355676" y="2337609"/>
            <a:ext cx="329469" cy="197657"/>
            <a:chOff x="1700504" y="4380788"/>
            <a:chExt cx="629471" cy="334432"/>
          </a:xfrm>
        </p:grpSpPr>
        <p:sp>
          <p:nvSpPr>
            <p:cNvPr id="239" name="Oval 42">
              <a:extLst>
                <a:ext uri="{FF2B5EF4-FFF2-40B4-BE49-F238E27FC236}">
                  <a16:creationId xmlns:a16="http://schemas.microsoft.com/office/drawing/2014/main" id="{2DAB6EED-DCFE-8AA1-5E53-55A8CC72EBF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40" name="Oval 42">
              <a:extLst>
                <a:ext uri="{FF2B5EF4-FFF2-40B4-BE49-F238E27FC236}">
                  <a16:creationId xmlns:a16="http://schemas.microsoft.com/office/drawing/2014/main" id="{B8820A9C-20F8-F936-ADE0-28D7DAC56CB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41" name="Oval 42">
              <a:extLst>
                <a:ext uri="{FF2B5EF4-FFF2-40B4-BE49-F238E27FC236}">
                  <a16:creationId xmlns:a16="http://schemas.microsoft.com/office/drawing/2014/main" id="{CA6A19D8-9970-6EA1-9544-CF6927A0925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53775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473E24F1-8B56-C47C-0342-3415905B087A}"/>
                </a:ext>
              </a:extLst>
            </p:cNvPr>
            <p:cNvCxnSpPr>
              <a:cxnSpLocks/>
              <a:endCxn id="241" idx="6"/>
            </p:cNvCxnSpPr>
            <p:nvPr/>
          </p:nvCxnSpPr>
          <p:spPr>
            <a:xfrm>
              <a:off x="1745804" y="4536707"/>
              <a:ext cx="507971" cy="494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Oval 42">
              <a:extLst>
                <a:ext uri="{FF2B5EF4-FFF2-40B4-BE49-F238E27FC236}">
                  <a16:creationId xmlns:a16="http://schemas.microsoft.com/office/drawing/2014/main" id="{7A560BA5-8031-E82F-8BB9-E3C675736E5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44" name="Oval 42">
              <a:extLst>
                <a:ext uri="{FF2B5EF4-FFF2-40B4-BE49-F238E27FC236}">
                  <a16:creationId xmlns:a16="http://schemas.microsoft.com/office/drawing/2014/main" id="{29DDF83F-2F55-5A56-CCE3-A2685E3D335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77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45" name="Oval 42">
              <a:extLst>
                <a:ext uri="{FF2B5EF4-FFF2-40B4-BE49-F238E27FC236}">
                  <a16:creationId xmlns:a16="http://schemas.microsoft.com/office/drawing/2014/main" id="{642C0821-98A3-79C1-C815-B60329A8A03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46" name="Oval 42">
              <a:extLst>
                <a:ext uri="{FF2B5EF4-FFF2-40B4-BE49-F238E27FC236}">
                  <a16:creationId xmlns:a16="http://schemas.microsoft.com/office/drawing/2014/main" id="{ABB09E75-8EF6-8266-DC27-7406ABFEB6C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47" name="Oval 42">
              <a:extLst>
                <a:ext uri="{FF2B5EF4-FFF2-40B4-BE49-F238E27FC236}">
                  <a16:creationId xmlns:a16="http://schemas.microsoft.com/office/drawing/2014/main" id="{F1B74932-541A-BB94-3102-E034715DE05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48" name="Oval 42">
              <a:extLst>
                <a:ext uri="{FF2B5EF4-FFF2-40B4-BE49-F238E27FC236}">
                  <a16:creationId xmlns:a16="http://schemas.microsoft.com/office/drawing/2014/main" id="{3AAE6F20-99B5-3B1A-4609-97E0454E7BC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9AEDFD22-3AC2-53DB-A451-35A303CB0D01}"/>
                </a:ext>
              </a:extLst>
            </p:cNvPr>
            <p:cNvCxnSpPr>
              <a:cxnSpLocks/>
              <a:stCxn id="245" idx="0"/>
            </p:cNvCxnSpPr>
            <p:nvPr/>
          </p:nvCxnSpPr>
          <p:spPr>
            <a:xfrm flipV="1">
              <a:off x="1738604" y="445698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E9BA7F7-6A7F-5238-1D65-1F38CE5CE0C1}"/>
                </a:ext>
              </a:extLst>
            </p:cNvPr>
            <p:cNvCxnSpPr/>
            <p:nvPr/>
          </p:nvCxnSpPr>
          <p:spPr>
            <a:xfrm flipV="1">
              <a:off x="1923962" y="445063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210C564-6B92-001C-B671-227100BDC6CB}"/>
                </a:ext>
              </a:extLst>
            </p:cNvPr>
            <p:cNvCxnSpPr/>
            <p:nvPr/>
          </p:nvCxnSpPr>
          <p:spPr>
            <a:xfrm flipV="1">
              <a:off x="2115370" y="4450638"/>
              <a:ext cx="8856" cy="1883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Oval 42">
              <a:extLst>
                <a:ext uri="{FF2B5EF4-FFF2-40B4-BE49-F238E27FC236}">
                  <a16:creationId xmlns:a16="http://schemas.microsoft.com/office/drawing/2014/main" id="{EA619D0F-9722-3B7F-F37D-6EC64566D29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1" y="438080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</p:grpSp>
      <p:cxnSp>
        <p:nvCxnSpPr>
          <p:cNvPr id="253" name="Connecteur droit avec flèche 252">
            <a:extLst>
              <a:ext uri="{FF2B5EF4-FFF2-40B4-BE49-F238E27FC236}">
                <a16:creationId xmlns:a16="http://schemas.microsoft.com/office/drawing/2014/main" id="{D4DE0529-077F-3748-7FEE-25CB2CA988C1}"/>
              </a:ext>
            </a:extLst>
          </p:cNvPr>
          <p:cNvCxnSpPr>
            <a:cxnSpLocks/>
          </p:cNvCxnSpPr>
          <p:nvPr/>
        </p:nvCxnSpPr>
        <p:spPr>
          <a:xfrm flipH="1">
            <a:off x="8039061" y="2482900"/>
            <a:ext cx="345918" cy="98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onnecteur droit avec flèche 253">
            <a:extLst>
              <a:ext uri="{FF2B5EF4-FFF2-40B4-BE49-F238E27FC236}">
                <a16:creationId xmlns:a16="http://schemas.microsoft.com/office/drawing/2014/main" id="{D5E6349B-BFB3-B1C6-7DE4-B363D5D4ADA6}"/>
              </a:ext>
            </a:extLst>
          </p:cNvPr>
          <p:cNvCxnSpPr>
            <a:cxnSpLocks/>
          </p:cNvCxnSpPr>
          <p:nvPr/>
        </p:nvCxnSpPr>
        <p:spPr>
          <a:xfrm flipH="1">
            <a:off x="7038783" y="2476762"/>
            <a:ext cx="233859" cy="98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necteur droit avec flèche 254">
            <a:extLst>
              <a:ext uri="{FF2B5EF4-FFF2-40B4-BE49-F238E27FC236}">
                <a16:creationId xmlns:a16="http://schemas.microsoft.com/office/drawing/2014/main" id="{C6EEFB40-ADB9-0C20-FFE9-62B1CD46BBA6}"/>
              </a:ext>
            </a:extLst>
          </p:cNvPr>
          <p:cNvCxnSpPr>
            <a:cxnSpLocks/>
          </p:cNvCxnSpPr>
          <p:nvPr/>
        </p:nvCxnSpPr>
        <p:spPr>
          <a:xfrm>
            <a:off x="9405944" y="2530173"/>
            <a:ext cx="108052" cy="293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6" name="Grouper 107">
            <a:extLst>
              <a:ext uri="{FF2B5EF4-FFF2-40B4-BE49-F238E27FC236}">
                <a16:creationId xmlns:a16="http://schemas.microsoft.com/office/drawing/2014/main" id="{78972E2A-2B21-535D-C4A0-2DFC86699835}"/>
              </a:ext>
            </a:extLst>
          </p:cNvPr>
          <p:cNvGrpSpPr/>
          <p:nvPr/>
        </p:nvGrpSpPr>
        <p:grpSpPr>
          <a:xfrm rot="1238692">
            <a:off x="9323577" y="2275044"/>
            <a:ext cx="329469" cy="197657"/>
            <a:chOff x="1700504" y="4380788"/>
            <a:chExt cx="629471" cy="334432"/>
          </a:xfrm>
        </p:grpSpPr>
        <p:sp>
          <p:nvSpPr>
            <p:cNvPr id="257" name="Oval 42">
              <a:extLst>
                <a:ext uri="{FF2B5EF4-FFF2-40B4-BE49-F238E27FC236}">
                  <a16:creationId xmlns:a16="http://schemas.microsoft.com/office/drawing/2014/main" id="{01A5998E-F658-231F-F10C-9BC63D8BBB0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58" name="Oval 42">
              <a:extLst>
                <a:ext uri="{FF2B5EF4-FFF2-40B4-BE49-F238E27FC236}">
                  <a16:creationId xmlns:a16="http://schemas.microsoft.com/office/drawing/2014/main" id="{4DC8906B-3911-FE74-43DD-99327E46F69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59" name="Oval 42">
              <a:extLst>
                <a:ext uri="{FF2B5EF4-FFF2-40B4-BE49-F238E27FC236}">
                  <a16:creationId xmlns:a16="http://schemas.microsoft.com/office/drawing/2014/main" id="{131A828A-59FB-C5C9-6C13-FA251C85F7B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53775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EA3E80B0-DEE0-0E0E-2721-5D09F09AE187}"/>
                </a:ext>
              </a:extLst>
            </p:cNvPr>
            <p:cNvCxnSpPr>
              <a:cxnSpLocks/>
              <a:endCxn id="259" idx="6"/>
            </p:cNvCxnSpPr>
            <p:nvPr/>
          </p:nvCxnSpPr>
          <p:spPr>
            <a:xfrm>
              <a:off x="1745804" y="4536707"/>
              <a:ext cx="507971" cy="494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1" name="Oval 42">
              <a:extLst>
                <a:ext uri="{FF2B5EF4-FFF2-40B4-BE49-F238E27FC236}">
                  <a16:creationId xmlns:a16="http://schemas.microsoft.com/office/drawing/2014/main" id="{75129B6E-F3A5-C510-98E8-2651A2D2DF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50355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62" name="Oval 42">
              <a:extLst>
                <a:ext uri="{FF2B5EF4-FFF2-40B4-BE49-F238E27FC236}">
                  <a16:creationId xmlns:a16="http://schemas.microsoft.com/office/drawing/2014/main" id="{282EBE6A-0352-24B6-B68D-CDF6A73859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77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63" name="Oval 42">
              <a:extLst>
                <a:ext uri="{FF2B5EF4-FFF2-40B4-BE49-F238E27FC236}">
                  <a16:creationId xmlns:a16="http://schemas.microsoft.com/office/drawing/2014/main" id="{D71CA541-105E-6E23-61E3-722B1987DEC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0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64" name="Oval 42">
              <a:extLst>
                <a:ext uri="{FF2B5EF4-FFF2-40B4-BE49-F238E27FC236}">
                  <a16:creationId xmlns:a16="http://schemas.microsoft.com/office/drawing/2014/main" id="{DC3DC9A4-38D6-48F0-A11B-C14AB559F6E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380788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65" name="Oval 42">
              <a:extLst>
                <a:ext uri="{FF2B5EF4-FFF2-40B4-BE49-F238E27FC236}">
                  <a16:creationId xmlns:a16="http://schemas.microsoft.com/office/drawing/2014/main" id="{44FC4972-63C3-0CBB-D105-F9B3556971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910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sp>
          <p:nvSpPr>
            <p:cNvPr id="266" name="Oval 42">
              <a:extLst>
                <a:ext uri="{FF2B5EF4-FFF2-40B4-BE49-F238E27FC236}">
                  <a16:creationId xmlns:a16="http://schemas.microsoft.com/office/drawing/2014/main" id="{93F45613-EC43-3D6E-7ABE-59F47268CC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4" y="463902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  <p:cxnSp>
          <p:nvCxnSpPr>
            <p:cNvPr id="267" name="Connecteur droit 266">
              <a:extLst>
                <a:ext uri="{FF2B5EF4-FFF2-40B4-BE49-F238E27FC236}">
                  <a16:creationId xmlns:a16="http://schemas.microsoft.com/office/drawing/2014/main" id="{9A4B7D37-C146-2C4B-ACEE-BBCCB03F4EC0}"/>
                </a:ext>
              </a:extLst>
            </p:cNvPr>
            <p:cNvCxnSpPr>
              <a:cxnSpLocks/>
              <a:stCxn id="263" idx="0"/>
            </p:cNvCxnSpPr>
            <p:nvPr/>
          </p:nvCxnSpPr>
          <p:spPr>
            <a:xfrm flipV="1">
              <a:off x="1738604" y="445698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cteur droit 267">
              <a:extLst>
                <a:ext uri="{FF2B5EF4-FFF2-40B4-BE49-F238E27FC236}">
                  <a16:creationId xmlns:a16="http://schemas.microsoft.com/office/drawing/2014/main" id="{4ADC29E5-1BF8-E576-BC7E-87FBA4FBE89C}"/>
                </a:ext>
              </a:extLst>
            </p:cNvPr>
            <p:cNvCxnSpPr/>
            <p:nvPr/>
          </p:nvCxnSpPr>
          <p:spPr>
            <a:xfrm flipV="1">
              <a:off x="1923962" y="4450638"/>
              <a:ext cx="8856" cy="18203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cteur droit 268">
              <a:extLst>
                <a:ext uri="{FF2B5EF4-FFF2-40B4-BE49-F238E27FC236}">
                  <a16:creationId xmlns:a16="http://schemas.microsoft.com/office/drawing/2014/main" id="{CCA4E098-45C5-8E86-7273-B0B522345AA8}"/>
                </a:ext>
              </a:extLst>
            </p:cNvPr>
            <p:cNvCxnSpPr/>
            <p:nvPr/>
          </p:nvCxnSpPr>
          <p:spPr>
            <a:xfrm flipV="1">
              <a:off x="2115370" y="4450638"/>
              <a:ext cx="8856" cy="1883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Oval 42">
              <a:extLst>
                <a:ext uri="{FF2B5EF4-FFF2-40B4-BE49-F238E27FC236}">
                  <a16:creationId xmlns:a16="http://schemas.microsoft.com/office/drawing/2014/main" id="{47F0B351-F1ED-584C-A762-276430FED92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81501" y="4380800"/>
              <a:ext cx="762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kern="1200"/>
            </a:p>
          </p:txBody>
        </p:sp>
      </p:grpSp>
    </p:spTree>
    <p:extLst>
      <p:ext uri="{BB962C8B-B14F-4D97-AF65-F5344CB8AC3E}">
        <p14:creationId xmlns:p14="http://schemas.microsoft.com/office/powerpoint/2010/main" val="4230380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B280D9-0A2A-97FB-C960-5B45E7D7F6E0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">
            <a:extLst>
              <a:ext uri="{FF2B5EF4-FFF2-40B4-BE49-F238E27FC236}">
                <a16:creationId xmlns:a16="http://schemas.microsoft.com/office/drawing/2014/main" id="{432019C1-FECC-4BAA-B283-AA63967EA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13E5050-3A40-EDA9-E559-2EAAE9AC4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4" name="Text Box 71">
            <a:extLst>
              <a:ext uri="{FF2B5EF4-FFF2-40B4-BE49-F238E27FC236}">
                <a16:creationId xmlns:a16="http://schemas.microsoft.com/office/drawing/2014/main" id="{61859ABC-0A66-B63B-FD0D-1E1E91886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1906" y="1906509"/>
            <a:ext cx="3834739" cy="87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AU" sz="1800" dirty="0"/>
              <a:t>sputtering threshold (</a:t>
            </a:r>
            <a:r>
              <a:rPr lang="en-AU" sz="1800" dirty="0" err="1"/>
              <a:t>Ar</a:t>
            </a:r>
            <a:r>
              <a:rPr lang="en-AU" sz="1800" dirty="0"/>
              <a:t>/C)  ~ 70 eV        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AU" sz="1800"/>
              <a:t>sputtering </a:t>
            </a:r>
            <a:r>
              <a:rPr lang="en-AU" sz="1800" dirty="0"/>
              <a:t>threshold (</a:t>
            </a:r>
            <a:r>
              <a:rPr lang="en-AU" sz="1800" dirty="0" err="1"/>
              <a:t>Ar</a:t>
            </a:r>
            <a:r>
              <a:rPr lang="en-AU" sz="1800" dirty="0"/>
              <a:t>/W) ~ 34 eV</a:t>
            </a:r>
          </a:p>
        </p:txBody>
      </p:sp>
      <p:sp>
        <p:nvSpPr>
          <p:cNvPr id="42" name="ZoneTexte 1">
            <a:extLst>
              <a:ext uri="{FF2B5EF4-FFF2-40B4-BE49-F238E27FC236}">
                <a16:creationId xmlns:a16="http://schemas.microsoft.com/office/drawing/2014/main" id="{9E801243-BE2B-3641-107C-574BBABBB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7214" y="1404915"/>
            <a:ext cx="43543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2000" b="1">
                <a:solidFill>
                  <a:srgbClr val="C00000"/>
                </a:solidFill>
                <a:latin typeface="Times New Roman" charset="0"/>
              </a:rPr>
              <a:t>Cathode sputtering with energetic Ar</a:t>
            </a:r>
            <a:r>
              <a:rPr lang="en-AU" sz="2000" b="1" baseline="30000">
                <a:solidFill>
                  <a:srgbClr val="C00000"/>
                </a:solidFill>
                <a:latin typeface="Times New Roman" charset="0"/>
              </a:rPr>
              <a:t>+</a:t>
            </a:r>
            <a:endParaRPr lang="en-AU" sz="2000" b="1">
              <a:solidFill>
                <a:srgbClr val="C00000"/>
              </a:solidFill>
            </a:endParaRP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8F9C49CF-5570-7770-40E3-6D3DDCD1B153}"/>
              </a:ext>
            </a:extLst>
          </p:cNvPr>
          <p:cNvCxnSpPr/>
          <p:nvPr/>
        </p:nvCxnSpPr>
        <p:spPr>
          <a:xfrm flipV="1">
            <a:off x="7026069" y="1062815"/>
            <a:ext cx="9525" cy="5293535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 Box 4">
            <a:extLst>
              <a:ext uri="{FF2B5EF4-FFF2-40B4-BE49-F238E27FC236}">
                <a16:creationId xmlns:a16="http://schemas.microsoft.com/office/drawing/2014/main" id="{F2F54FF4-A9DA-40FB-A4DD-55DAD72F8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248" y="36074"/>
            <a:ext cx="9998915" cy="62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2" algn="ctr">
              <a:lnSpc>
                <a:spcPct val="140000"/>
              </a:lnSpc>
              <a:spcBef>
                <a:spcPct val="20000"/>
              </a:spcBef>
              <a:buFont typeface="Wingdings" charset="0"/>
              <a:buNone/>
            </a:pPr>
            <a:r>
              <a:rPr lang="en-CA" sz="2800" b="1" dirty="0">
                <a:solidFill>
                  <a:srgbClr val="BC0000"/>
                </a:solidFill>
                <a:latin typeface="Times New Roman" charset="0"/>
                <a:cs typeface="Times New Roman" charset="0"/>
              </a:rPr>
              <a:t>Nanoparticle growth in sputtering DC discharges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4242B481-A517-7072-4670-C8AAAC44C984}"/>
              </a:ext>
            </a:extLst>
          </p:cNvPr>
          <p:cNvGrpSpPr/>
          <p:nvPr/>
        </p:nvGrpSpPr>
        <p:grpSpPr>
          <a:xfrm>
            <a:off x="618989" y="1758226"/>
            <a:ext cx="3413943" cy="2039217"/>
            <a:chOff x="456819" y="1587777"/>
            <a:chExt cx="3822401" cy="2346900"/>
          </a:xfrm>
        </p:grpSpPr>
        <p:grpSp>
          <p:nvGrpSpPr>
            <p:cNvPr id="3" name="Grouper 11">
              <a:extLst>
                <a:ext uri="{FF2B5EF4-FFF2-40B4-BE49-F238E27FC236}">
                  <a16:creationId xmlns:a16="http://schemas.microsoft.com/office/drawing/2014/main" id="{B451FB8A-D20D-AF31-45E4-EFEFE289611C}"/>
                </a:ext>
              </a:extLst>
            </p:cNvPr>
            <p:cNvGrpSpPr/>
            <p:nvPr/>
          </p:nvGrpSpPr>
          <p:grpSpPr>
            <a:xfrm>
              <a:off x="1252940" y="1799340"/>
              <a:ext cx="3026280" cy="1501380"/>
              <a:chOff x="537609" y="1175014"/>
              <a:chExt cx="3026280" cy="1501380"/>
            </a:xfrm>
          </p:grpSpPr>
          <p:grpSp>
            <p:nvGrpSpPr>
              <p:cNvPr id="17" name="Group 35">
                <a:extLst>
                  <a:ext uri="{FF2B5EF4-FFF2-40B4-BE49-F238E27FC236}">
                    <a16:creationId xmlns:a16="http://schemas.microsoft.com/office/drawing/2014/main" id="{719C9B2A-0106-6AB6-2E0A-FBDAD3A9E3C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537609" y="1175014"/>
                <a:ext cx="3026280" cy="1501380"/>
                <a:chOff x="379" y="1242"/>
                <a:chExt cx="4997" cy="2688"/>
              </a:xfrm>
            </p:grpSpPr>
            <p:grpSp>
              <p:nvGrpSpPr>
                <p:cNvPr id="33" name="Group 3">
                  <a:extLst>
                    <a:ext uri="{FF2B5EF4-FFF2-40B4-BE49-F238E27FC236}">
                      <a16:creationId xmlns:a16="http://schemas.microsoft.com/office/drawing/2014/main" id="{6765C0F9-577A-7F6B-6BA5-3D4401BF2E8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864" y="1242"/>
                  <a:ext cx="4512" cy="816"/>
                  <a:chOff x="864" y="1158"/>
                  <a:chExt cx="4512" cy="816"/>
                </a:xfrm>
              </p:grpSpPr>
              <p:sp>
                <p:nvSpPr>
                  <p:cNvPr id="49" name="AutoShape 4">
                    <a:extLst>
                      <a:ext uri="{FF2B5EF4-FFF2-40B4-BE49-F238E27FC236}">
                        <a16:creationId xmlns:a16="http://schemas.microsoft.com/office/drawing/2014/main" id="{D722F389-8CDC-F5E0-1F20-0BD1ABB865F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09" y="1493"/>
                    <a:ext cx="4028" cy="383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50" name="AutoShape 5">
                    <a:extLst>
                      <a:ext uri="{FF2B5EF4-FFF2-40B4-BE49-F238E27FC236}">
                        <a16:creationId xmlns:a16="http://schemas.microsoft.com/office/drawing/2014/main" id="{AEDF6AA0-C948-6F78-BF21-7AE1BC3EA38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09" y="1345"/>
                    <a:ext cx="4028" cy="474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51" name="AutoShape 6">
                    <a:extLst>
                      <a:ext uri="{FF2B5EF4-FFF2-40B4-BE49-F238E27FC236}">
                        <a16:creationId xmlns:a16="http://schemas.microsoft.com/office/drawing/2014/main" id="{DE1EA228-E8CD-F008-0E05-DD75BAFAB910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64" y="1157"/>
                    <a:ext cx="4511" cy="816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FFFF99">
                      <a:alpha val="50000"/>
                    </a:srgb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52" name="Oval 7">
                    <a:extLst>
                      <a:ext uri="{FF2B5EF4-FFF2-40B4-BE49-F238E27FC236}">
                        <a16:creationId xmlns:a16="http://schemas.microsoft.com/office/drawing/2014/main" id="{AFCB3235-5963-36E4-F7BD-37EC619D8690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09" y="1295"/>
                    <a:ext cx="4028" cy="24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</p:grpSp>
            <p:sp>
              <p:nvSpPr>
                <p:cNvPr id="34" name="AutoShape 8">
                  <a:extLst>
                    <a:ext uri="{FF2B5EF4-FFF2-40B4-BE49-F238E27FC236}">
                      <a16:creationId xmlns:a16="http://schemas.microsoft.com/office/drawing/2014/main" id="{0A60EB5F-BD05-FA7E-F32A-B997C7C2B5C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925" y="3587"/>
                  <a:ext cx="4415" cy="343"/>
                </a:xfrm>
                <a:prstGeom prst="can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35" name="Line 16">
                  <a:extLst>
                    <a:ext uri="{FF2B5EF4-FFF2-40B4-BE49-F238E27FC236}">
                      <a16:creationId xmlns:a16="http://schemas.microsoft.com/office/drawing/2014/main" id="{7DC7840C-1051-8156-0387-82EF452AB42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79" y="1488"/>
                  <a:ext cx="72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41" name="AutoShape 26">
                  <a:extLst>
                    <a:ext uri="{FF2B5EF4-FFF2-40B4-BE49-F238E27FC236}">
                      <a16:creationId xmlns:a16="http://schemas.microsoft.com/office/drawing/2014/main" id="{E17A6BAA-20CF-B72C-E0FD-9B3E76C1954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2896" y="1395"/>
                  <a:ext cx="393" cy="4033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</p:txBody>
            </p:sp>
          </p:grpSp>
          <p:grpSp>
            <p:nvGrpSpPr>
              <p:cNvPr id="18" name="Grouper 29">
                <a:extLst>
                  <a:ext uri="{FF2B5EF4-FFF2-40B4-BE49-F238E27FC236}">
                    <a16:creationId xmlns:a16="http://schemas.microsoft.com/office/drawing/2014/main" id="{B19B17AD-D870-A1BE-68F1-37A7433FAD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37815" y="1501859"/>
                <a:ext cx="2482057" cy="847021"/>
                <a:chOff x="1753450" y="1996109"/>
                <a:chExt cx="3054928" cy="1198410"/>
              </a:xfrm>
            </p:grpSpPr>
            <p:sp>
              <p:nvSpPr>
                <p:cNvPr id="25" name="AutoShape 26">
                  <a:extLst>
                    <a:ext uri="{FF2B5EF4-FFF2-40B4-BE49-F238E27FC236}">
                      <a16:creationId xmlns:a16="http://schemas.microsoft.com/office/drawing/2014/main" id="{F48D3D3C-46F2-52AD-BDA1-062CDC9B8FB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054637" y="694922"/>
                  <a:ext cx="447184" cy="3049558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 dirty="0"/>
                </a:p>
              </p:txBody>
            </p:sp>
            <p:sp>
              <p:nvSpPr>
                <p:cNvPr id="31" name="AutoShape 26">
                  <a:extLst>
                    <a:ext uri="{FF2B5EF4-FFF2-40B4-BE49-F238E27FC236}">
                      <a16:creationId xmlns:a16="http://schemas.microsoft.com/office/drawing/2014/main" id="{D943F35A-2C84-47FF-E2EB-4337F2CE091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060007" y="1067893"/>
                  <a:ext cx="447184" cy="3049558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32" name="AutoShape 26">
                  <a:extLst>
                    <a:ext uri="{FF2B5EF4-FFF2-40B4-BE49-F238E27FC236}">
                      <a16:creationId xmlns:a16="http://schemas.microsoft.com/office/drawing/2014/main" id="{57CC2AB5-159B-1EB7-1FB0-170C7A9B769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040976" y="1427118"/>
                  <a:ext cx="485244" cy="3049558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</p:grpSp>
        </p:grpSp>
        <p:sp>
          <p:nvSpPr>
            <p:cNvPr id="53" name="ZoneTexte 1">
              <a:extLst>
                <a:ext uri="{FF2B5EF4-FFF2-40B4-BE49-F238E27FC236}">
                  <a16:creationId xmlns:a16="http://schemas.microsoft.com/office/drawing/2014/main" id="{779D0A76-3854-CD8D-D220-167312A3B7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819" y="1587777"/>
              <a:ext cx="126188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600" dirty="0">
                  <a:latin typeface="Times New Roman" charset="0"/>
                  <a:cs typeface="Times New Roman" charset="0"/>
                </a:rPr>
                <a:t>      </a:t>
              </a:r>
              <a:r>
                <a:rPr lang="fr-FR" sz="1800" dirty="0">
                  <a:latin typeface="Times New Roman" charset="0"/>
                  <a:cs typeface="Times New Roman" charset="0"/>
                </a:rPr>
                <a:t>Cathode</a:t>
              </a:r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DBACB4E1-32CF-35A8-650A-CDE5BB03D207}"/>
                </a:ext>
              </a:extLst>
            </p:cNvPr>
            <p:cNvSpPr/>
            <p:nvPr/>
          </p:nvSpPr>
          <p:spPr>
            <a:xfrm>
              <a:off x="2717199" y="3220751"/>
              <a:ext cx="264319" cy="75403"/>
            </a:xfrm>
            <a:prstGeom prst="ellipse">
              <a:avLst/>
            </a:prstGeom>
            <a:solidFill>
              <a:schemeClr val="tx1">
                <a:alpha val="4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Text Box 65">
              <a:extLst>
                <a:ext uri="{FF2B5EF4-FFF2-40B4-BE49-F238E27FC236}">
                  <a16:creationId xmlns:a16="http://schemas.microsoft.com/office/drawing/2014/main" id="{9DFE2A55-6838-DB41-A99C-1A02FB3A65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9357" y="3476666"/>
              <a:ext cx="1940228" cy="458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indent="0">
                <a:lnSpc>
                  <a:spcPct val="150000"/>
                </a:lnSpc>
              </a:pPr>
              <a:r>
                <a:rPr lang="en-US" sz="1800" dirty="0">
                  <a:latin typeface="Times New Roman" charset="0"/>
                </a:rPr>
                <a:t>Dust substrates</a:t>
              </a:r>
              <a:endParaRPr lang="en-US" sz="1800" baseline="30000" dirty="0">
                <a:latin typeface="Times New Roman" charset="0"/>
              </a:endParaRPr>
            </a:p>
          </p:txBody>
        </p:sp>
        <p:sp>
          <p:nvSpPr>
            <p:cNvPr id="56" name="Flèche vers le bas 55">
              <a:extLst>
                <a:ext uri="{FF2B5EF4-FFF2-40B4-BE49-F238E27FC236}">
                  <a16:creationId xmlns:a16="http://schemas.microsoft.com/office/drawing/2014/main" id="{56712A66-0EAB-2C8C-EF23-2622BB75E6D6}"/>
                </a:ext>
              </a:extLst>
            </p:cNvPr>
            <p:cNvSpPr/>
            <p:nvPr/>
          </p:nvSpPr>
          <p:spPr>
            <a:xfrm>
              <a:off x="2749049" y="3359624"/>
              <a:ext cx="183821" cy="272501"/>
            </a:xfrm>
            <a:prstGeom prst="down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0B14423B-F94F-8A9C-53F9-B40BB2AF6B7D}"/>
                </a:ext>
              </a:extLst>
            </p:cNvPr>
            <p:cNvCxnSpPr/>
            <p:nvPr/>
          </p:nvCxnSpPr>
          <p:spPr>
            <a:xfrm>
              <a:off x="1258640" y="1940053"/>
              <a:ext cx="0" cy="6925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Line 16">
              <a:extLst>
                <a:ext uri="{FF2B5EF4-FFF2-40B4-BE49-F238E27FC236}">
                  <a16:creationId xmlns:a16="http://schemas.microsoft.com/office/drawing/2014/main" id="{91BAC0DA-9187-A9F3-53B5-4E21D3AFF82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071526" y="2702302"/>
              <a:ext cx="4233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59" name="Line 16">
              <a:extLst>
                <a:ext uri="{FF2B5EF4-FFF2-40B4-BE49-F238E27FC236}">
                  <a16:creationId xmlns:a16="http://schemas.microsoft.com/office/drawing/2014/main" id="{2C39F639-DF97-078A-308A-DE50F037EBE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177449" y="2633917"/>
              <a:ext cx="1828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60" name="Line 16">
              <a:extLst>
                <a:ext uri="{FF2B5EF4-FFF2-40B4-BE49-F238E27FC236}">
                  <a16:creationId xmlns:a16="http://schemas.microsoft.com/office/drawing/2014/main" id="{72A5206D-0265-1DA0-1BDD-D34948AA73F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250583" y="3220751"/>
              <a:ext cx="34218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61" name="Line 16">
              <a:extLst>
                <a:ext uri="{FF2B5EF4-FFF2-40B4-BE49-F238E27FC236}">
                  <a16:creationId xmlns:a16="http://schemas.microsoft.com/office/drawing/2014/main" id="{314A5E91-C041-C3FC-A89F-274E8EFCC68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152793" y="3347013"/>
              <a:ext cx="2116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62" name="Line 16">
              <a:extLst>
                <a:ext uri="{FF2B5EF4-FFF2-40B4-BE49-F238E27FC236}">
                  <a16:creationId xmlns:a16="http://schemas.microsoft.com/office/drawing/2014/main" id="{16406BE1-CE56-0B33-ED5A-DF00D3C046A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182036" y="3382274"/>
              <a:ext cx="13709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63" name="Line 16">
              <a:extLst>
                <a:ext uri="{FF2B5EF4-FFF2-40B4-BE49-F238E27FC236}">
                  <a16:creationId xmlns:a16="http://schemas.microsoft.com/office/drawing/2014/main" id="{0FDC7591-C5DE-FDEE-9DA4-EA1B8FF92A0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209672" y="3414814"/>
              <a:ext cx="811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B82025DC-E375-9A84-C540-2DB3B14CA5A9}"/>
                </a:ext>
              </a:extLst>
            </p:cNvPr>
            <p:cNvCxnSpPr>
              <a:cxnSpLocks/>
              <a:stCxn id="60" idx="1"/>
            </p:cNvCxnSpPr>
            <p:nvPr/>
          </p:nvCxnSpPr>
          <p:spPr>
            <a:xfrm flipH="1">
              <a:off x="1248969" y="3220752"/>
              <a:ext cx="161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5702710-8881-1C4C-F810-4BB7426FFFEC}"/>
                </a:ext>
              </a:extLst>
            </p:cNvPr>
            <p:cNvCxnSpPr>
              <a:cxnSpLocks/>
            </p:cNvCxnSpPr>
            <p:nvPr/>
          </p:nvCxnSpPr>
          <p:spPr>
            <a:xfrm>
              <a:off x="1256007" y="2697460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6EEAEA97-66A7-516F-B61A-19D228A0AAC1}"/>
              </a:ext>
            </a:extLst>
          </p:cNvPr>
          <p:cNvSpPr txBox="1"/>
          <p:nvPr/>
        </p:nvSpPr>
        <p:spPr>
          <a:xfrm>
            <a:off x="4389539" y="1397701"/>
            <a:ext cx="2476960" cy="1612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(30-60 Pa)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fr-FR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fr-FR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accelerated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</a:t>
            </a:r>
          </a:p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cathode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sheath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B4245A37-60D8-53BA-95F6-91EBE28C9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6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C978CB9-DCBB-C416-0DCB-EFBD86EEF3A5}"/>
              </a:ext>
            </a:extLst>
          </p:cNvPr>
          <p:cNvSpPr txBox="1"/>
          <p:nvPr/>
        </p:nvSpPr>
        <p:spPr>
          <a:xfrm>
            <a:off x="4443112" y="3883506"/>
            <a:ext cx="616572" cy="458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EBF5B9E-D7F9-D195-696A-AC8E723E544D}"/>
              </a:ext>
            </a:extLst>
          </p:cNvPr>
          <p:cNvSpPr txBox="1"/>
          <p:nvPr/>
        </p:nvSpPr>
        <p:spPr>
          <a:xfrm>
            <a:off x="4387876" y="5974057"/>
            <a:ext cx="824405" cy="458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650262F-6274-1360-25A5-EB2DC4C6104E}"/>
              </a:ext>
            </a:extLst>
          </p:cNvPr>
          <p:cNvSpPr txBox="1"/>
          <p:nvPr/>
        </p:nvSpPr>
        <p:spPr>
          <a:xfrm>
            <a:off x="5468944" y="5964481"/>
            <a:ext cx="616572" cy="458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s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65C5962-5330-CEDE-CF7B-337B8E1092BE}"/>
              </a:ext>
            </a:extLst>
          </p:cNvPr>
          <p:cNvSpPr txBox="1"/>
          <p:nvPr/>
        </p:nvSpPr>
        <p:spPr>
          <a:xfrm>
            <a:off x="5322846" y="3852698"/>
            <a:ext cx="616572" cy="458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6D7D8B9-D604-0272-D240-68B61FED9848}"/>
              </a:ext>
            </a:extLst>
          </p:cNvPr>
          <p:cNvSpPr txBox="1"/>
          <p:nvPr/>
        </p:nvSpPr>
        <p:spPr>
          <a:xfrm>
            <a:off x="1525844" y="4362133"/>
            <a:ext cx="2042908" cy="458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Substrate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holder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1671130-2973-3EB4-A732-E7530E15D78B}"/>
              </a:ext>
            </a:extLst>
          </p:cNvPr>
          <p:cNvGrpSpPr/>
          <p:nvPr/>
        </p:nvGrpSpPr>
        <p:grpSpPr>
          <a:xfrm>
            <a:off x="7741848" y="3331772"/>
            <a:ext cx="3878438" cy="2670655"/>
            <a:chOff x="7438073" y="2813450"/>
            <a:chExt cx="4470580" cy="2965630"/>
          </a:xfrm>
        </p:grpSpPr>
        <p:pic>
          <p:nvPicPr>
            <p:cNvPr id="44" name="Image 2">
              <a:extLst>
                <a:ext uri="{FF2B5EF4-FFF2-40B4-BE49-F238E27FC236}">
                  <a16:creationId xmlns:a16="http://schemas.microsoft.com/office/drawing/2014/main" id="{4ED81008-92EB-EFCB-1EAB-1137DA758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8146" y="3020420"/>
              <a:ext cx="4051197" cy="2686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22136AFE-AC91-340D-643B-FB4E2DA14537}"/>
                </a:ext>
              </a:extLst>
            </p:cNvPr>
            <p:cNvSpPr txBox="1"/>
            <p:nvPr/>
          </p:nvSpPr>
          <p:spPr>
            <a:xfrm>
              <a:off x="8138891" y="5437309"/>
              <a:ext cx="3769762" cy="34177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 100     200    300    400    500    E (eV)</a:t>
              </a:r>
            </a:p>
          </p:txBody>
        </p:sp>
        <p:sp>
          <p:nvSpPr>
            <p:cNvPr id="22" name="Text Box 71">
              <a:extLst>
                <a:ext uri="{FF2B5EF4-FFF2-40B4-BE49-F238E27FC236}">
                  <a16:creationId xmlns:a16="http://schemas.microsoft.com/office/drawing/2014/main" id="{A30763DC-5350-ABC9-454D-551D4ECC9B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39187" y="3071228"/>
              <a:ext cx="581418" cy="2486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08000" tIns="72000" rIns="72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fr-FR" sz="1400" dirty="0"/>
                <a:t>10</a:t>
              </a:r>
              <a:r>
                <a:rPr lang="fr-FR" sz="1400" baseline="30000" dirty="0"/>
                <a:t>0</a:t>
              </a:r>
            </a:p>
            <a:p>
              <a:endParaRPr lang="fr-FR" sz="1400" dirty="0"/>
            </a:p>
            <a:p>
              <a:endParaRPr lang="fr-FR" sz="1400" dirty="0"/>
            </a:p>
            <a:p>
              <a:endParaRPr lang="fr-FR" sz="800" dirty="0"/>
            </a:p>
            <a:p>
              <a:r>
                <a:rPr lang="fr-FR" sz="1400" dirty="0"/>
                <a:t>10</a:t>
              </a:r>
              <a:r>
                <a:rPr lang="fr-FR" sz="1400" baseline="30000" dirty="0"/>
                <a:t>-2</a:t>
              </a:r>
            </a:p>
            <a:p>
              <a:endParaRPr lang="fr-FR" sz="1400" dirty="0"/>
            </a:p>
            <a:p>
              <a:endParaRPr lang="fr-FR" sz="1400" dirty="0"/>
            </a:p>
            <a:p>
              <a:endParaRPr lang="fr-FR" sz="800" dirty="0"/>
            </a:p>
            <a:p>
              <a:r>
                <a:rPr lang="fr-FR" sz="1400" dirty="0"/>
                <a:t>10</a:t>
              </a:r>
              <a:r>
                <a:rPr lang="fr-FR" sz="1400" baseline="30000" dirty="0"/>
                <a:t>-</a:t>
              </a:r>
              <a:r>
                <a:rPr lang="fr-FR" sz="1800" baseline="30000" dirty="0"/>
                <a:t>4</a:t>
              </a:r>
            </a:p>
            <a:p>
              <a:pPr>
                <a:lnSpc>
                  <a:spcPct val="150000"/>
                </a:lnSpc>
              </a:pPr>
              <a:endParaRPr lang="fr-FR" sz="1800" dirty="0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DCA0FE71-5820-6E2A-DCFD-AA195D810840}"/>
                </a:ext>
              </a:extLst>
            </p:cNvPr>
            <p:cNvSpPr txBox="1"/>
            <p:nvPr/>
          </p:nvSpPr>
          <p:spPr>
            <a:xfrm>
              <a:off x="8796851" y="3216702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/>
                <a:t>W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AA249A80-C424-F8F0-762C-16F34FA7608C}"/>
                </a:ext>
              </a:extLst>
            </p:cNvPr>
            <p:cNvSpPr txBox="1"/>
            <p:nvPr/>
          </p:nvSpPr>
          <p:spPr>
            <a:xfrm>
              <a:off x="9209143" y="3621658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48DA523D-8975-0C75-2151-277BD30CF8E3}"/>
                </a:ext>
              </a:extLst>
            </p:cNvPr>
            <p:cNvSpPr txBox="1"/>
            <p:nvPr/>
          </p:nvSpPr>
          <p:spPr>
            <a:xfrm rot="16200000">
              <a:off x="6182219" y="4069304"/>
              <a:ext cx="2901951" cy="390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</a:t>
              </a:r>
              <a:r>
                <a:rPr lang="fr-FR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Sputtering</a:t>
              </a:r>
              <a:r>
                <a:rPr lang="fr-F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Yield</a:t>
              </a:r>
              <a:endParaRPr lang="fr-FR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7A500104-BFBE-5149-C47F-5461141406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0707" y="4820399"/>
            <a:ext cx="2463800" cy="14224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C7B13E6-D06A-9C45-5AEE-E6B3B33BF6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5569" y="4323837"/>
            <a:ext cx="1445371" cy="1782624"/>
          </a:xfrm>
          <a:prstGeom prst="rect">
            <a:avLst/>
          </a:prstGeom>
        </p:spPr>
      </p:pic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A81CC2B9-EFAB-1243-F1C7-2F44D7B7F506}"/>
              </a:ext>
            </a:extLst>
          </p:cNvPr>
          <p:cNvCxnSpPr>
            <a:cxnSpLocks/>
          </p:cNvCxnSpPr>
          <p:nvPr/>
        </p:nvCxnSpPr>
        <p:spPr>
          <a:xfrm flipH="1">
            <a:off x="3410661" y="4780175"/>
            <a:ext cx="1032451" cy="5202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70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3B5DA01-7E80-4112-851C-CFA18B8C676F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DD713579-6931-A1E9-73D2-0A01ACDA26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8379AF7-DDA2-8CFB-DCA2-2D8DDDCE8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6682A8F-8B70-764D-7001-77E3D2B984CD}"/>
              </a:ext>
            </a:extLst>
          </p:cNvPr>
          <p:cNvSpPr txBox="1"/>
          <p:nvPr/>
        </p:nvSpPr>
        <p:spPr>
          <a:xfrm>
            <a:off x="5858795" y="2569835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Times New Roman"/>
                <a:cs typeface="Times New Roman"/>
              </a:rPr>
              <a:t> Carbon nanoparticles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112E11D-B75C-6D2A-C7D2-939AFB1B7F73}"/>
              </a:ext>
            </a:extLst>
          </p:cNvPr>
          <p:cNvSpPr txBox="1"/>
          <p:nvPr/>
        </p:nvSpPr>
        <p:spPr>
          <a:xfrm>
            <a:off x="5897493" y="3093970"/>
            <a:ext cx="2382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Times New Roman"/>
                <a:cs typeface="Times New Roman"/>
              </a:rPr>
              <a:t>Tungsten nanoparticles 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3963950F-DB8E-46B2-0592-68484E213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24732" y="1396564"/>
            <a:ext cx="858674" cy="43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800" dirty="0">
                <a:latin typeface="Times New Roman" charset="0"/>
              </a:rPr>
              <a:t>45 s </a:t>
            </a:r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C55B2739-A92E-A2A7-1E1D-04CC90AF5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62310" y="3755815"/>
            <a:ext cx="858674" cy="43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800" dirty="0">
                <a:latin typeface="Times New Roman" charset="0"/>
              </a:rPr>
              <a:t>60 s 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2C31408-51CC-48F9-460A-3734F72BDF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137" y="1705855"/>
            <a:ext cx="4788419" cy="3359240"/>
          </a:xfrm>
          <a:prstGeom prst="rect">
            <a:avLst/>
          </a:prstGeom>
        </p:spPr>
      </p:pic>
      <p:pic>
        <p:nvPicPr>
          <p:cNvPr id="37" name="Picture 15">
            <a:extLst>
              <a:ext uri="{FF2B5EF4-FFF2-40B4-BE49-F238E27FC236}">
                <a16:creationId xmlns:a16="http://schemas.microsoft.com/office/drawing/2014/main" id="{0610FB4F-D171-D338-1EA5-E7E18E7756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38000"/>
                    </a14:imgEffect>
                    <a14:imgEffect>
                      <a14:brightnessContrast bright="-1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235"/>
          <a:stretch/>
        </p:blipFill>
        <p:spPr bwMode="auto">
          <a:xfrm>
            <a:off x="8759894" y="1553545"/>
            <a:ext cx="2502416" cy="1927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E78FDDDC-00B3-159B-29DE-D02CBF4B81D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151" b="4348"/>
          <a:stretch/>
        </p:blipFill>
        <p:spPr>
          <a:xfrm>
            <a:off x="10017477" y="1545359"/>
            <a:ext cx="1207255" cy="1287274"/>
          </a:xfrm>
          <a:prstGeom prst="rect">
            <a:avLst/>
          </a:prstGeom>
        </p:spPr>
      </p:pic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ED79AF6E-EE08-CEDA-1B78-7673688F4F0F}"/>
              </a:ext>
            </a:extLst>
          </p:cNvPr>
          <p:cNvCxnSpPr>
            <a:cxnSpLocks/>
          </p:cNvCxnSpPr>
          <p:nvPr/>
        </p:nvCxnSpPr>
        <p:spPr bwMode="auto">
          <a:xfrm>
            <a:off x="10621104" y="3365692"/>
            <a:ext cx="481085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27">
            <a:extLst>
              <a:ext uri="{FF2B5EF4-FFF2-40B4-BE49-F238E27FC236}">
                <a16:creationId xmlns:a16="http://schemas.microsoft.com/office/drawing/2014/main" id="{660965A8-FFDB-79C9-56A0-57158245F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60512" y="3077698"/>
            <a:ext cx="8018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400" b="1" dirty="0">
                <a:solidFill>
                  <a:schemeClr val="bg1"/>
                </a:solidFill>
              </a:rPr>
              <a:t>200 nm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AB414D15-3161-602E-B6B7-3674D1F2DDA7}"/>
              </a:ext>
            </a:extLst>
          </p:cNvPr>
          <p:cNvCxnSpPr>
            <a:cxnSpLocks/>
          </p:cNvCxnSpPr>
          <p:nvPr/>
        </p:nvCxnSpPr>
        <p:spPr bwMode="auto">
          <a:xfrm>
            <a:off x="5215987" y="6159041"/>
            <a:ext cx="481085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7">
            <a:extLst>
              <a:ext uri="{FF2B5EF4-FFF2-40B4-BE49-F238E27FC236}">
                <a16:creationId xmlns:a16="http://schemas.microsoft.com/office/drawing/2014/main" id="{E5F4AB00-8408-342D-E16C-F3F9DCFDA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5619" y="5849015"/>
            <a:ext cx="8018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400" b="1" dirty="0">
                <a:solidFill>
                  <a:schemeClr val="bg1"/>
                </a:solidFill>
              </a:rPr>
              <a:t>200 nm</a:t>
            </a:r>
          </a:p>
        </p:txBody>
      </p:sp>
      <p:sp>
        <p:nvSpPr>
          <p:cNvPr id="2" name="Text Box 1033">
            <a:extLst>
              <a:ext uri="{FF2B5EF4-FFF2-40B4-BE49-F238E27FC236}">
                <a16:creationId xmlns:a16="http://schemas.microsoft.com/office/drawing/2014/main" id="{16A03091-08A4-68B9-3C48-38540D5EF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8968" y="15852"/>
            <a:ext cx="5163529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Size increase vs plasma duration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36DB10B-91B8-A5F1-E551-F31E319A6CED}"/>
              </a:ext>
            </a:extLst>
          </p:cNvPr>
          <p:cNvCxnSpPr>
            <a:cxnSpLocks/>
          </p:cNvCxnSpPr>
          <p:nvPr/>
        </p:nvCxnSpPr>
        <p:spPr>
          <a:xfrm>
            <a:off x="5496023" y="2783656"/>
            <a:ext cx="401470" cy="0"/>
          </a:xfrm>
          <a:prstGeom prst="line">
            <a:avLst/>
          </a:prstGeom>
          <a:ln w="22225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8F18BF8-CF27-0E6E-5380-419C26A78A50}"/>
              </a:ext>
            </a:extLst>
          </p:cNvPr>
          <p:cNvCxnSpPr>
            <a:cxnSpLocks/>
          </p:cNvCxnSpPr>
          <p:nvPr/>
        </p:nvCxnSpPr>
        <p:spPr>
          <a:xfrm>
            <a:off x="5432424" y="3308022"/>
            <a:ext cx="425018" cy="0"/>
          </a:xfrm>
          <a:prstGeom prst="line">
            <a:avLst/>
          </a:prstGeom>
          <a:ln w="222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9FFB73F7-7AF7-6C38-5E59-76BE539D5757}"/>
              </a:ext>
            </a:extLst>
          </p:cNvPr>
          <p:cNvCxnSpPr>
            <a:cxnSpLocks/>
          </p:cNvCxnSpPr>
          <p:nvPr/>
        </p:nvCxnSpPr>
        <p:spPr>
          <a:xfrm>
            <a:off x="1375046" y="4468619"/>
            <a:ext cx="1162414" cy="0"/>
          </a:xfrm>
          <a:prstGeom prst="line">
            <a:avLst/>
          </a:prstGeom>
          <a:ln w="19050">
            <a:solidFill>
              <a:srgbClr val="C00000"/>
            </a:solidFill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D993732B-897C-72C0-F3E6-4405E1E4B76F}"/>
              </a:ext>
            </a:extLst>
          </p:cNvPr>
          <p:cNvCxnSpPr>
            <a:cxnSpLocks/>
          </p:cNvCxnSpPr>
          <p:nvPr/>
        </p:nvCxnSpPr>
        <p:spPr>
          <a:xfrm>
            <a:off x="2825745" y="4468619"/>
            <a:ext cx="2401324" cy="0"/>
          </a:xfrm>
          <a:prstGeom prst="line">
            <a:avLst/>
          </a:prstGeom>
          <a:ln w="19050">
            <a:solidFill>
              <a:srgbClr val="C00000"/>
            </a:solidFill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84101F9-605B-9068-715D-9C8B801006B9}"/>
              </a:ext>
            </a:extLst>
          </p:cNvPr>
          <p:cNvSpPr txBox="1"/>
          <p:nvPr/>
        </p:nvSpPr>
        <p:spPr>
          <a:xfrm>
            <a:off x="1267812" y="405614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C00000"/>
                </a:solidFill>
                <a:latin typeface="Times New Roman"/>
                <a:cs typeface="Times New Roman"/>
              </a:rPr>
              <a:t>Agglomeration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DE1312A-8AE5-0B75-E334-041113501A47}"/>
              </a:ext>
            </a:extLst>
          </p:cNvPr>
          <p:cNvSpPr txBox="1"/>
          <p:nvPr/>
        </p:nvSpPr>
        <p:spPr>
          <a:xfrm>
            <a:off x="3055856" y="4088178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C00000"/>
                </a:solidFill>
                <a:latin typeface="Times New Roman"/>
                <a:cs typeface="Times New Roman"/>
              </a:rPr>
              <a:t>Molecular sticking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99D9EE8A-536A-6AA1-9497-896283FCD30F}"/>
              </a:ext>
            </a:extLst>
          </p:cNvPr>
          <p:cNvCxnSpPr>
            <a:cxnSpLocks/>
          </p:cNvCxnSpPr>
          <p:nvPr/>
        </p:nvCxnSpPr>
        <p:spPr>
          <a:xfrm flipV="1">
            <a:off x="7957752" y="2200477"/>
            <a:ext cx="630002" cy="357515"/>
          </a:xfrm>
          <a:prstGeom prst="line">
            <a:avLst/>
          </a:prstGeom>
          <a:ln w="19050">
            <a:solidFill>
              <a:srgbClr val="0070C0"/>
            </a:solidFill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065A755C-B01A-468B-F66D-DEA2AD62451E}"/>
              </a:ext>
            </a:extLst>
          </p:cNvPr>
          <p:cNvCxnSpPr>
            <a:cxnSpLocks/>
          </p:cNvCxnSpPr>
          <p:nvPr/>
        </p:nvCxnSpPr>
        <p:spPr>
          <a:xfrm>
            <a:off x="7826369" y="3557015"/>
            <a:ext cx="691786" cy="319270"/>
          </a:xfrm>
          <a:prstGeom prst="line">
            <a:avLst/>
          </a:prstGeom>
          <a:ln w="19050">
            <a:solidFill>
              <a:schemeClr val="tx1"/>
            </a:solidFill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2E544AB4-2B67-BFC2-5D8B-A84FD0A93054}"/>
              </a:ext>
            </a:extLst>
          </p:cNvPr>
          <p:cNvGrpSpPr/>
          <p:nvPr/>
        </p:nvGrpSpPr>
        <p:grpSpPr>
          <a:xfrm>
            <a:off x="8759894" y="3921804"/>
            <a:ext cx="2602461" cy="1927211"/>
            <a:chOff x="8759894" y="3921804"/>
            <a:chExt cx="2602461" cy="1927211"/>
          </a:xfrm>
        </p:grpSpPr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3919A7BC-C326-B9C7-1EC7-3AC6936EEA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15000"/>
                      </a14:imgEffect>
                      <a14:imgEffect>
                        <a14:brightnessContrast bright="27000"/>
                      </a14:imgEffect>
                    </a14:imgLayer>
                  </a14:imgProps>
                </a:ext>
              </a:extLst>
            </a:blip>
            <a:srcRect l="2054" t="-842" r="12224" b="5935"/>
            <a:stretch/>
          </p:blipFill>
          <p:spPr>
            <a:xfrm rot="16200000">
              <a:off x="9068145" y="3613553"/>
              <a:ext cx="1927211" cy="2543713"/>
            </a:xfrm>
            <a:prstGeom prst="rect">
              <a:avLst/>
            </a:prstGeom>
          </p:spPr>
        </p:pic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A3A88678-9989-D53B-3BCE-BB7F32792A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78856" y="5720086"/>
              <a:ext cx="481085" cy="0"/>
            </a:xfrm>
            <a:prstGeom prst="line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27">
              <a:extLst>
                <a:ext uri="{FF2B5EF4-FFF2-40B4-BE49-F238E27FC236}">
                  <a16:creationId xmlns:a16="http://schemas.microsoft.com/office/drawing/2014/main" id="{3D989066-CDCE-6970-8456-4F8F63C1E3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10857" y="5437954"/>
              <a:ext cx="80182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200 nm</a:t>
              </a:r>
            </a:p>
          </p:txBody>
        </p:sp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CA126400-706C-4DDF-86A3-435D5C3B04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5247" r="17998" b="7373"/>
            <a:stretch/>
          </p:blipFill>
          <p:spPr>
            <a:xfrm>
              <a:off x="10085384" y="3937451"/>
              <a:ext cx="1276971" cy="1199877"/>
            </a:xfrm>
            <a:prstGeom prst="rect">
              <a:avLst/>
            </a:prstGeom>
          </p:spPr>
        </p:pic>
      </p:grpSp>
      <p:sp>
        <p:nvSpPr>
          <p:cNvPr id="66" name="Espace réservé du numéro de diapositive 65">
            <a:extLst>
              <a:ext uri="{FF2B5EF4-FFF2-40B4-BE49-F238E27FC236}">
                <a16:creationId xmlns:a16="http://schemas.microsoft.com/office/drawing/2014/main" id="{52B69672-379F-32ED-8A1C-DA5D0B92C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7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7F002F1-6491-ECEB-E30B-4ABEEF5393D9}"/>
              </a:ext>
            </a:extLst>
          </p:cNvPr>
          <p:cNvSpPr txBox="1"/>
          <p:nvPr/>
        </p:nvSpPr>
        <p:spPr>
          <a:xfrm>
            <a:off x="1873705" y="5523382"/>
            <a:ext cx="2435282" cy="72725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CA" dirty="0">
                <a:solidFill>
                  <a:srgbClr val="000090"/>
                </a:solidFill>
                <a:latin typeface="Times New Roman"/>
                <a:cs typeface="Times New Roman"/>
              </a:rPr>
              <a:t>Flux of sputtered atoms:</a:t>
            </a:r>
          </a:p>
          <a:p>
            <a:pPr>
              <a:lnSpc>
                <a:spcPct val="120000"/>
              </a:lnSpc>
            </a:pPr>
            <a:r>
              <a:rPr lang="en-CA" dirty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CA" baseline="-25000" dirty="0">
                <a:solidFill>
                  <a:srgbClr val="000090"/>
                </a:solidFill>
                <a:latin typeface="Times New Roman"/>
                <a:cs typeface="Times New Roman"/>
              </a:rPr>
              <a:t>C</a:t>
            </a:r>
            <a:r>
              <a:rPr lang="en-CA" dirty="0">
                <a:solidFill>
                  <a:srgbClr val="000090"/>
                </a:solidFill>
                <a:latin typeface="Times New Roman"/>
                <a:cs typeface="Times New Roman"/>
              </a:rPr>
              <a:t> ~</a:t>
            </a:r>
            <a:r>
              <a:rPr lang="en-CA" baseline="-25000" dirty="0">
                <a:solidFill>
                  <a:srgbClr val="000090"/>
                </a:solidFill>
                <a:latin typeface="Times New Roman"/>
                <a:cs typeface="Times New Roman"/>
              </a:rPr>
              <a:t>  </a:t>
            </a:r>
            <a:r>
              <a:rPr lang="en-CA" dirty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CA" baseline="-25000" dirty="0">
                <a:solidFill>
                  <a:srgbClr val="000090"/>
                </a:solidFill>
                <a:latin typeface="Times New Roman"/>
                <a:cs typeface="Times New Roman"/>
              </a:rPr>
              <a:t>W </a:t>
            </a:r>
            <a:r>
              <a:rPr lang="en-CA" dirty="0">
                <a:solidFill>
                  <a:srgbClr val="000090"/>
                </a:solidFill>
                <a:latin typeface="Times New Roman"/>
                <a:cs typeface="Times New Roman"/>
              </a:rPr>
              <a:t>~</a:t>
            </a:r>
            <a:r>
              <a:rPr lang="en-CA" baseline="-25000" dirty="0">
                <a:solidFill>
                  <a:srgbClr val="000090"/>
                </a:solidFill>
                <a:latin typeface="Times New Roman"/>
                <a:cs typeface="Times New Roman"/>
              </a:rPr>
              <a:t>  </a:t>
            </a:r>
            <a:r>
              <a:rPr lang="en-CA" dirty="0">
                <a:solidFill>
                  <a:srgbClr val="000090"/>
                </a:solidFill>
                <a:latin typeface="Times New Roman"/>
                <a:cs typeface="Times New Roman"/>
              </a:rPr>
              <a:t>10</a:t>
            </a:r>
            <a:r>
              <a:rPr lang="en-CA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18</a:t>
            </a:r>
            <a:r>
              <a:rPr lang="en-CA" dirty="0">
                <a:solidFill>
                  <a:srgbClr val="000090"/>
                </a:solidFill>
                <a:latin typeface="Times New Roman"/>
                <a:cs typeface="Times New Roman"/>
              </a:rPr>
              <a:t> m</a:t>
            </a:r>
            <a:r>
              <a:rPr lang="en-CA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-2</a:t>
            </a:r>
            <a:r>
              <a:rPr lang="en-CA" dirty="0">
                <a:solidFill>
                  <a:srgbClr val="000090"/>
                </a:solidFill>
                <a:latin typeface="Times New Roman"/>
                <a:cs typeface="Times New Roman"/>
              </a:rPr>
              <a:t>s</a:t>
            </a:r>
            <a:r>
              <a:rPr lang="en-CA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-1</a:t>
            </a:r>
            <a:r>
              <a:rPr lang="fr-FR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46C9171-C237-52F8-9F6B-D4659C521786}"/>
              </a:ext>
            </a:extLst>
          </p:cNvPr>
          <p:cNvSpPr txBox="1"/>
          <p:nvPr/>
        </p:nvSpPr>
        <p:spPr>
          <a:xfrm>
            <a:off x="8759894" y="5974225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 images</a:t>
            </a:r>
          </a:p>
        </p:txBody>
      </p:sp>
      <p:sp>
        <p:nvSpPr>
          <p:cNvPr id="15" name="Text Box 25">
            <a:extLst>
              <a:ext uri="{FF2B5EF4-FFF2-40B4-BE49-F238E27FC236}">
                <a16:creationId xmlns:a16="http://schemas.microsoft.com/office/drawing/2014/main" id="{F95C71C3-EEA4-E137-18AE-0B5C27112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2344" y="4869544"/>
            <a:ext cx="2376264" cy="3000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fr-FR" dirty="0">
                <a:latin typeface="Times New Roman"/>
                <a:cs typeface="Times New Roman"/>
              </a:rPr>
              <a:t>Plasma duration (s)</a:t>
            </a:r>
          </a:p>
        </p:txBody>
      </p:sp>
    </p:spTree>
    <p:extLst>
      <p:ext uri="{BB962C8B-B14F-4D97-AF65-F5344CB8AC3E}">
        <p14:creationId xmlns:p14="http://schemas.microsoft.com/office/powerpoint/2010/main" val="575590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1B8AF2-3067-F73D-FC2C-7DB2A6745995}"/>
              </a:ext>
            </a:extLst>
          </p:cNvPr>
          <p:cNvSpPr/>
          <p:nvPr/>
        </p:nvSpPr>
        <p:spPr>
          <a:xfrm>
            <a:off x="0" y="0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7DA7C78-2F2C-CE3A-0F53-3B9DE0BBE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8</a:t>
            </a:fld>
            <a:endParaRPr lang="fr-FR" dirty="0"/>
          </a:p>
        </p:txBody>
      </p:sp>
      <p:sp>
        <p:nvSpPr>
          <p:cNvPr id="5" name="Text Box 18">
            <a:extLst>
              <a:ext uri="{FF2B5EF4-FFF2-40B4-BE49-F238E27FC236}">
                <a16:creationId xmlns:a16="http://schemas.microsoft.com/office/drawing/2014/main" id="{38307B5B-E513-78D4-212C-B5A6A3B42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6871" y="1719108"/>
            <a:ext cx="754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800" dirty="0">
                <a:latin typeface="Times New Roman" charset="0"/>
              </a:rPr>
              <a:t>60 s </a:t>
            </a:r>
          </a:p>
        </p:txBody>
      </p:sp>
      <p:sp>
        <p:nvSpPr>
          <p:cNvPr id="2" name="Text Box 1033">
            <a:extLst>
              <a:ext uri="{FF2B5EF4-FFF2-40B4-BE49-F238E27FC236}">
                <a16:creationId xmlns:a16="http://schemas.microsoft.com/office/drawing/2014/main" id="{272586FC-4FD1-9F6E-9347-C20AAB430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3758" y="15852"/>
            <a:ext cx="6486006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Growth by agglomeration and deposition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248E80F5-6CB5-7F99-A204-D48168A929F0}"/>
              </a:ext>
            </a:extLst>
          </p:cNvPr>
          <p:cNvGrpSpPr>
            <a:grpSpLocks noChangeAspect="1"/>
          </p:cNvGrpSpPr>
          <p:nvPr/>
        </p:nvGrpSpPr>
        <p:grpSpPr>
          <a:xfrm>
            <a:off x="2051588" y="2172951"/>
            <a:ext cx="4281479" cy="2435385"/>
            <a:chOff x="6474998" y="2198617"/>
            <a:chExt cx="4409310" cy="2508098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67BD4917-BBE0-2CE4-3724-9B23C0D5A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5958" y="2198617"/>
              <a:ext cx="2488350" cy="2508098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ECEADBF-6560-31C1-7602-B4677DFC179C}"/>
                </a:ext>
              </a:extLst>
            </p:cNvPr>
            <p:cNvSpPr/>
            <p:nvPr/>
          </p:nvSpPr>
          <p:spPr>
            <a:xfrm>
              <a:off x="8686275" y="2281759"/>
              <a:ext cx="643611" cy="57931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CCDA73-EF29-9E75-4046-37A4D135AC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5372"/>
            <a:stretch/>
          </p:blipFill>
          <p:spPr>
            <a:xfrm>
              <a:off x="6474998" y="2200687"/>
              <a:ext cx="1773765" cy="1710207"/>
            </a:xfrm>
            <a:prstGeom prst="rect">
              <a:avLst/>
            </a:prstGeom>
          </p:spPr>
        </p:pic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C6912AD3-2241-3639-E3BB-CFAA47F89B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244735" y="2206673"/>
              <a:ext cx="437512" cy="77321"/>
            </a:xfrm>
            <a:prstGeom prst="line">
              <a:avLst/>
            </a:prstGeom>
            <a:ln w="1270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780619A5-CF1A-FB74-9E71-24F698F79CD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244735" y="2861069"/>
              <a:ext cx="437512" cy="1031503"/>
            </a:xfrm>
            <a:prstGeom prst="line">
              <a:avLst/>
            </a:prstGeom>
            <a:ln w="1270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203F006F-8AA5-FCB0-DCFE-802783D49824}"/>
              </a:ext>
            </a:extLst>
          </p:cNvPr>
          <p:cNvSpPr txBox="1"/>
          <p:nvPr/>
        </p:nvSpPr>
        <p:spPr>
          <a:xfrm>
            <a:off x="3409300" y="4619339"/>
            <a:ext cx="3431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>
                <a:latin typeface="Times New Roman"/>
                <a:cs typeface="Times New Roman"/>
              </a:rPr>
              <a:t>Tungsten nanoparticle </a:t>
            </a:r>
            <a:r>
              <a:rPr lang="en-CA" sz="2000" dirty="0">
                <a:solidFill>
                  <a:srgbClr val="C00000"/>
                </a:solidFill>
                <a:latin typeface="Times New Roman"/>
                <a:cs typeface="Times New Roman"/>
              </a:rPr>
              <a:t>~</a:t>
            </a:r>
            <a:r>
              <a:rPr lang="en-CA" sz="2000" dirty="0">
                <a:latin typeface="Times New Roman"/>
                <a:cs typeface="Times New Roman"/>
              </a:rPr>
              <a:t> </a:t>
            </a:r>
            <a:r>
              <a:rPr lang="en-CA" sz="2000" dirty="0">
                <a:solidFill>
                  <a:srgbClr val="C00000"/>
                </a:solidFill>
                <a:latin typeface="Times New Roman"/>
                <a:cs typeface="Times New Roman"/>
              </a:rPr>
              <a:t>28 nm</a:t>
            </a:r>
            <a:r>
              <a:rPr lang="en-CA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1D02D6A-B979-29F3-195C-612F75687E83}"/>
              </a:ext>
            </a:extLst>
          </p:cNvPr>
          <p:cNvSpPr txBox="1"/>
          <p:nvPr/>
        </p:nvSpPr>
        <p:spPr>
          <a:xfrm>
            <a:off x="1500675" y="3817796"/>
            <a:ext cx="2299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>
                <a:latin typeface="Times New Roman"/>
                <a:cs typeface="Times New Roman"/>
              </a:rPr>
              <a:t>Tungsten crystallites</a:t>
            </a:r>
          </a:p>
          <a:p>
            <a:r>
              <a:rPr lang="en-CA" sz="2000" dirty="0">
                <a:latin typeface="Times New Roman"/>
                <a:cs typeface="Times New Roman"/>
              </a:rPr>
              <a:t>(nuclei) of </a:t>
            </a:r>
            <a:r>
              <a:rPr lang="en-CA" sz="2000" dirty="0">
                <a:solidFill>
                  <a:srgbClr val="C00000"/>
                </a:solidFill>
                <a:latin typeface="Times New Roman"/>
                <a:cs typeface="Times New Roman"/>
              </a:rPr>
              <a:t>2-3 nm</a:t>
            </a:r>
            <a:endParaRPr lang="en-CA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Image 1">
            <a:extLst>
              <a:ext uri="{FF2B5EF4-FFF2-40B4-BE49-F238E27FC236}">
                <a16:creationId xmlns:a16="http://schemas.microsoft.com/office/drawing/2014/main" id="{CC8F19D4-FF59-4DB0-67A5-34DD301368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4B0E61-D3CE-E615-4D02-E59C0501B6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17B83C0-A4F6-1835-A96F-48026D8B1CA6}"/>
              </a:ext>
            </a:extLst>
          </p:cNvPr>
          <p:cNvSpPr txBox="1"/>
          <p:nvPr/>
        </p:nvSpPr>
        <p:spPr>
          <a:xfrm>
            <a:off x="2051588" y="1107654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TEM-HR image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40C7EC5-9C19-05A7-29B8-3B57431B49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7237" y="2153073"/>
            <a:ext cx="2762528" cy="2762528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FE39034F-E3C4-59EF-230A-CCB1E48685EC}"/>
              </a:ext>
            </a:extLst>
          </p:cNvPr>
          <p:cNvSpPr txBox="1"/>
          <p:nvPr/>
        </p:nvSpPr>
        <p:spPr>
          <a:xfrm>
            <a:off x="7397704" y="4935479"/>
            <a:ext cx="3241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>
                <a:latin typeface="Times New Roman"/>
                <a:cs typeface="Times New Roman"/>
              </a:rPr>
              <a:t>Carbon nanoparticle </a:t>
            </a:r>
            <a:r>
              <a:rPr lang="en-CA" sz="2000" dirty="0">
                <a:solidFill>
                  <a:srgbClr val="C00000"/>
                </a:solidFill>
                <a:latin typeface="Times New Roman"/>
                <a:cs typeface="Times New Roman"/>
              </a:rPr>
              <a:t>~ 25 nm</a:t>
            </a:r>
            <a:r>
              <a:rPr lang="en-CA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</a:p>
          <a:p>
            <a:r>
              <a:rPr lang="en-CA" sz="2000" dirty="0">
                <a:latin typeface="Times New Roman"/>
                <a:cs typeface="Times New Roman"/>
              </a:rPr>
              <a:t>Nuclei of </a:t>
            </a:r>
            <a:r>
              <a:rPr lang="en-CA" sz="2000" dirty="0">
                <a:solidFill>
                  <a:srgbClr val="C00000"/>
                </a:solidFill>
                <a:latin typeface="Times New Roman"/>
                <a:cs typeface="Times New Roman"/>
              </a:rPr>
              <a:t> ~ 3 nm </a:t>
            </a:r>
          </a:p>
          <a:p>
            <a:r>
              <a:rPr lang="en-CA" sz="2000" dirty="0">
                <a:latin typeface="Times New Roman"/>
                <a:cs typeface="Times New Roman"/>
              </a:rPr>
              <a:t>Carbon sticking around</a:t>
            </a:r>
          </a:p>
        </p:txBody>
      </p:sp>
    </p:spTree>
    <p:extLst>
      <p:ext uri="{BB962C8B-B14F-4D97-AF65-F5344CB8AC3E}">
        <p14:creationId xmlns:p14="http://schemas.microsoft.com/office/powerpoint/2010/main" val="2781697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C558DB5-B6E1-BA9B-4B16-C6DB5F42F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A6A93-06EF-A947-8ACB-003AA22CF8C3}" type="slidenum">
              <a:rPr lang="fr-FR" smtClean="0"/>
              <a:t>9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90AF0F-E31B-0EE6-D7D9-D6D72FFE109D}"/>
              </a:ext>
            </a:extLst>
          </p:cNvPr>
          <p:cNvSpPr/>
          <p:nvPr/>
        </p:nvSpPr>
        <p:spPr>
          <a:xfrm>
            <a:off x="0" y="9242"/>
            <a:ext cx="12192000" cy="8839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A63A33AC-C12C-CA2A-E01F-FD874EFBA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" y="18863"/>
            <a:ext cx="872880" cy="8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1D7E5DC-CA99-4BF3-E724-D784A193D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77" y="550129"/>
            <a:ext cx="1574763" cy="557525"/>
          </a:xfrm>
          <a:prstGeom prst="rect">
            <a:avLst/>
          </a:prstGeom>
        </p:spPr>
      </p:pic>
      <p:sp>
        <p:nvSpPr>
          <p:cNvPr id="8" name="Text Box 1033">
            <a:extLst>
              <a:ext uri="{FF2B5EF4-FFF2-40B4-BE49-F238E27FC236}">
                <a16:creationId xmlns:a16="http://schemas.microsoft.com/office/drawing/2014/main" id="{AD4BECF3-44D1-BCB8-FDEE-0C90F8D45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2664" y="40079"/>
            <a:ext cx="3366627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AU" sz="2800" b="1" dirty="0">
                <a:solidFill>
                  <a:srgbClr val="BC0000"/>
                </a:solidFill>
                <a:latin typeface="Times New Roman"/>
                <a:cs typeface="Times New Roman"/>
                <a:sym typeface="Symbol" charset="0"/>
              </a:rPr>
              <a:t>Nanoparticle density</a:t>
            </a:r>
          </a:p>
        </p:txBody>
      </p:sp>
      <p:sp>
        <p:nvSpPr>
          <p:cNvPr id="9" name="Text Box 24">
            <a:extLst>
              <a:ext uri="{FF2B5EF4-FFF2-40B4-BE49-F238E27FC236}">
                <a16:creationId xmlns:a16="http://schemas.microsoft.com/office/drawing/2014/main" id="{13BD7828-E587-1813-6BE2-B02A97CCF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592" y="4142032"/>
            <a:ext cx="6416911" cy="228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dirty="0">
                <a:latin typeface="Times New Roman"/>
                <a:cs typeface="Times New Roman"/>
              </a:rPr>
              <a:t>Extinction </a:t>
            </a:r>
            <a:r>
              <a:rPr lang="fr-FR" dirty="0" err="1">
                <a:latin typeface="Times New Roman"/>
                <a:cs typeface="Times New Roman"/>
              </a:rPr>
              <a:t>coeficient</a:t>
            </a:r>
            <a:r>
              <a:rPr lang="fr-FR" dirty="0">
                <a:latin typeface="Times New Roman"/>
                <a:cs typeface="Times New Roman"/>
              </a:rPr>
              <a:t>: </a:t>
            </a:r>
            <a:r>
              <a:rPr lang="fr-FR" dirty="0" err="1">
                <a:solidFill>
                  <a:schemeClr val="tx1"/>
                </a:solidFill>
                <a:latin typeface="Times New Roman"/>
                <a:cs typeface="Times New Roman"/>
              </a:rPr>
              <a:t>C</a:t>
            </a:r>
            <a:r>
              <a:rPr lang="fr-FR" baseline="-25000" dirty="0" err="1">
                <a:solidFill>
                  <a:schemeClr val="tx1"/>
                </a:solidFill>
                <a:latin typeface="Times New Roman"/>
                <a:cs typeface="Times New Roman"/>
              </a:rPr>
              <a:t>ext</a:t>
            </a:r>
            <a:r>
              <a:rPr lang="fr-FR" dirty="0">
                <a:solidFill>
                  <a:schemeClr val="tx1"/>
                </a:solidFill>
                <a:latin typeface="Times New Roman"/>
                <a:cs typeface="Times New Roman"/>
              </a:rPr>
              <a:t> = </a:t>
            </a:r>
            <a:r>
              <a:rPr lang="fr-FR" dirty="0">
                <a:latin typeface="Times New Roman"/>
                <a:cs typeface="Times New Roman"/>
              </a:rPr>
              <a:t>C</a:t>
            </a:r>
            <a:r>
              <a:rPr lang="fr-FR" baseline="-25000" dirty="0">
                <a:latin typeface="Times New Roman"/>
                <a:cs typeface="Times New Roman"/>
              </a:rPr>
              <a:t>abs</a:t>
            </a:r>
            <a:r>
              <a:rPr lang="fr-FR" dirty="0">
                <a:latin typeface="Times New Roman"/>
                <a:cs typeface="Times New Roman"/>
              </a:rPr>
              <a:t>+</a:t>
            </a:r>
            <a:r>
              <a:rPr lang="fr-FR" baseline="-25000" dirty="0">
                <a:latin typeface="Times New Roman"/>
                <a:cs typeface="Times New Roman"/>
              </a:rPr>
              <a:t> </a:t>
            </a:r>
            <a:r>
              <a:rPr lang="fr-FR" dirty="0" err="1">
                <a:latin typeface="Times New Roman"/>
                <a:cs typeface="Times New Roman"/>
              </a:rPr>
              <a:t>C</a:t>
            </a:r>
            <a:r>
              <a:rPr lang="fr-FR" baseline="-25000" dirty="0" err="1">
                <a:latin typeface="Times New Roman"/>
                <a:cs typeface="Times New Roman"/>
              </a:rPr>
              <a:t>scat</a:t>
            </a:r>
            <a:r>
              <a:rPr lang="fr-FR" baseline="-25000" dirty="0">
                <a:latin typeface="Times New Roman"/>
                <a:cs typeface="Times New Roman"/>
              </a:rPr>
              <a:t> </a:t>
            </a:r>
            <a:r>
              <a:rPr lang="fr-FR" dirty="0">
                <a:latin typeface="Times New Roman"/>
                <a:cs typeface="Times New Roman"/>
              </a:rPr>
              <a:t>  and  </a:t>
            </a:r>
            <a:r>
              <a:rPr lang="fr-FR" i="1" dirty="0">
                <a:latin typeface="Times New Roman"/>
                <a:cs typeface="Times New Roman"/>
              </a:rPr>
              <a:t>x</a:t>
            </a:r>
            <a:r>
              <a:rPr lang="fr-FR" dirty="0">
                <a:latin typeface="Times New Roman"/>
                <a:cs typeface="Times New Roman"/>
              </a:rPr>
              <a:t> = 2</a:t>
            </a:r>
            <a:r>
              <a:rPr lang="fr-FR" dirty="0">
                <a:latin typeface="Symbol" charset="2"/>
                <a:cs typeface="Symbol" charset="2"/>
              </a:rPr>
              <a:t>π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FR" dirty="0">
                <a:latin typeface="Times New Roman"/>
                <a:cs typeface="Times New Roman"/>
              </a:rPr>
              <a:t>/</a:t>
            </a:r>
            <a:r>
              <a:rPr lang="fr-FR" dirty="0">
                <a:latin typeface="Symbol" charset="2"/>
                <a:cs typeface="Symbol" charset="2"/>
              </a:rPr>
              <a:t>l</a:t>
            </a:r>
            <a:r>
              <a:rPr lang="fr-FR" baseline="-25000" dirty="0">
                <a:latin typeface="Times New Roman"/>
                <a:cs typeface="Times New Roman"/>
              </a:rPr>
              <a:t>0</a:t>
            </a:r>
            <a:r>
              <a:rPr lang="fr-FR" i="1" baseline="-25000" dirty="0">
                <a:latin typeface="Times New Roman"/>
                <a:cs typeface="Times New Roman"/>
              </a:rPr>
              <a:t> </a:t>
            </a:r>
            <a:r>
              <a:rPr lang="fr-FR" dirty="0">
                <a:latin typeface="Times New Roman"/>
                <a:cs typeface="Times New Roman"/>
              </a:rPr>
              <a:t>&lt; 0.3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0" dirty="0">
              <a:latin typeface="Times New Roman"/>
              <a:cs typeface="Times New Roman"/>
            </a:endParaRPr>
          </a:p>
          <a:p>
            <a:pPr>
              <a:spcBef>
                <a:spcPct val="50000"/>
              </a:spcBef>
            </a:pPr>
            <a:endParaRPr lang="fr-FR" sz="2000" dirty="0">
              <a:latin typeface="Times New Roman"/>
              <a:cs typeface="Times New Roman"/>
            </a:endParaRPr>
          </a:p>
          <a:p>
            <a:pPr>
              <a:spcBef>
                <a:spcPct val="50000"/>
              </a:spcBef>
            </a:pPr>
            <a:r>
              <a:rPr lang="fr-FR" sz="2000" dirty="0">
                <a:latin typeface="Times New Roman"/>
                <a:cs typeface="Times New Roman"/>
              </a:rPr>
              <a:t>	</a:t>
            </a:r>
            <a:r>
              <a:rPr lang="fr-FR" dirty="0">
                <a:latin typeface="Times New Roman"/>
                <a:cs typeface="Times New Roman"/>
              </a:rPr>
              <a:t>m = </a:t>
            </a:r>
            <a:r>
              <a:rPr lang="fr-FR" dirty="0" err="1">
                <a:latin typeface="Times New Roman"/>
                <a:cs typeface="Times New Roman"/>
              </a:rPr>
              <a:t>complex</a:t>
            </a:r>
            <a:r>
              <a:rPr lang="fr-FR" dirty="0">
                <a:latin typeface="Times New Roman"/>
                <a:cs typeface="Times New Roman"/>
              </a:rPr>
              <a:t> </a:t>
            </a:r>
            <a:r>
              <a:rPr lang="fr-FR" dirty="0" err="1">
                <a:latin typeface="Times New Roman"/>
                <a:cs typeface="Times New Roman"/>
              </a:rPr>
              <a:t>refractive</a:t>
            </a:r>
            <a:r>
              <a:rPr lang="fr-FR" dirty="0">
                <a:latin typeface="Times New Roman"/>
                <a:cs typeface="Times New Roman"/>
              </a:rPr>
              <a:t> index of </a:t>
            </a:r>
            <a:r>
              <a:rPr lang="fr-FR" b="1" dirty="0" err="1">
                <a:latin typeface="Times New Roman"/>
                <a:cs typeface="Times New Roman"/>
              </a:rPr>
              <a:t>carbon</a:t>
            </a:r>
            <a:r>
              <a:rPr lang="fr-FR" dirty="0">
                <a:latin typeface="Times New Roman"/>
                <a:cs typeface="Times New Roman"/>
              </a:rPr>
              <a:t> </a:t>
            </a:r>
            <a:r>
              <a:rPr lang="fr-FR" b="1" dirty="0" err="1">
                <a:latin typeface="Times New Roman"/>
                <a:cs typeface="Times New Roman"/>
              </a:rPr>
              <a:t>nanoparticle</a:t>
            </a:r>
            <a:r>
              <a:rPr lang="fr-FR" b="1" dirty="0">
                <a:latin typeface="Times New Roman"/>
                <a:cs typeface="Times New Roman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fr-FR" b="1" dirty="0">
                <a:latin typeface="Times New Roman"/>
                <a:cs typeface="Times New Roman"/>
              </a:rPr>
              <a:t>	</a:t>
            </a:r>
            <a:r>
              <a:rPr lang="en-CA" dirty="0">
                <a:latin typeface="Times New Roman"/>
                <a:cs typeface="Times New Roman"/>
              </a:rPr>
              <a:t>m = 1.3 + </a:t>
            </a:r>
            <a:r>
              <a:rPr lang="en-CA" dirty="0" err="1">
                <a:latin typeface="Times New Roman"/>
                <a:cs typeface="Times New Roman"/>
              </a:rPr>
              <a:t>i</a:t>
            </a:r>
            <a:r>
              <a:rPr lang="en-CA" dirty="0">
                <a:latin typeface="Times New Roman"/>
                <a:cs typeface="Times New Roman"/>
              </a:rPr>
              <a:t> 0.08</a:t>
            </a:r>
          </a:p>
        </p:txBody>
      </p:sp>
      <p:graphicFrame>
        <p:nvGraphicFramePr>
          <p:cNvPr id="10" name="Object 23">
            <a:extLst>
              <a:ext uri="{FF2B5EF4-FFF2-40B4-BE49-F238E27FC236}">
                <a16:creationId xmlns:a16="http://schemas.microsoft.com/office/drawing/2014/main" id="{190C182D-05B0-C8F5-1459-B7945081B5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9179848"/>
              </p:ext>
            </p:extLst>
          </p:nvPr>
        </p:nvGraphicFramePr>
        <p:xfrm>
          <a:off x="1901821" y="4655042"/>
          <a:ext cx="3359854" cy="688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Équation" r:id="rId4" imgW="2971800" imgH="609600" progId="Equation.3">
                  <p:embed/>
                </p:oleObj>
              </mc:Choice>
              <mc:Fallback>
                <p:oleObj name="Équation" r:id="rId4" imgW="2971800" imgH="609600" progId="Equation.3">
                  <p:embed/>
                  <p:pic>
                    <p:nvPicPr>
                      <p:cNvPr id="10" name="Object 23">
                        <a:extLst>
                          <a:ext uri="{FF2B5EF4-FFF2-40B4-BE49-F238E27FC236}">
                            <a16:creationId xmlns:a16="http://schemas.microsoft.com/office/drawing/2014/main" id="{C908002F-FC1D-2D23-3A9E-91B7951185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1821" y="4655042"/>
                        <a:ext cx="3359854" cy="6882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e 10">
            <a:extLst>
              <a:ext uri="{FF2B5EF4-FFF2-40B4-BE49-F238E27FC236}">
                <a16:creationId xmlns:a16="http://schemas.microsoft.com/office/drawing/2014/main" id="{C06724DE-8D4D-6E39-E68F-67785E69C5BC}"/>
              </a:ext>
            </a:extLst>
          </p:cNvPr>
          <p:cNvGrpSpPr/>
          <p:nvPr/>
        </p:nvGrpSpPr>
        <p:grpSpPr>
          <a:xfrm>
            <a:off x="2294861" y="1469218"/>
            <a:ext cx="1886144" cy="1039178"/>
            <a:chOff x="1248969" y="1799340"/>
            <a:chExt cx="3030251" cy="1501380"/>
          </a:xfrm>
        </p:grpSpPr>
        <p:grpSp>
          <p:nvGrpSpPr>
            <p:cNvPr id="12" name="Grouper 11">
              <a:extLst>
                <a:ext uri="{FF2B5EF4-FFF2-40B4-BE49-F238E27FC236}">
                  <a16:creationId xmlns:a16="http://schemas.microsoft.com/office/drawing/2014/main" id="{9A13732C-5DB0-CD1C-AAA2-33168CBF0051}"/>
                </a:ext>
              </a:extLst>
            </p:cNvPr>
            <p:cNvGrpSpPr/>
            <p:nvPr/>
          </p:nvGrpSpPr>
          <p:grpSpPr>
            <a:xfrm>
              <a:off x="1546665" y="1799340"/>
              <a:ext cx="2732555" cy="1501380"/>
              <a:chOff x="831334" y="1175014"/>
              <a:chExt cx="2732555" cy="1501380"/>
            </a:xfrm>
          </p:grpSpPr>
          <p:grpSp>
            <p:nvGrpSpPr>
              <p:cNvPr id="15" name="Group 35">
                <a:extLst>
                  <a:ext uri="{FF2B5EF4-FFF2-40B4-BE49-F238E27FC236}">
                    <a16:creationId xmlns:a16="http://schemas.microsoft.com/office/drawing/2014/main" id="{F970CBCF-0F4D-CA10-78E7-6AF0FA10A67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831334" y="1175014"/>
                <a:ext cx="2732555" cy="1501380"/>
                <a:chOff x="864" y="1242"/>
                <a:chExt cx="4512" cy="2688"/>
              </a:xfrm>
            </p:grpSpPr>
            <p:grpSp>
              <p:nvGrpSpPr>
                <p:cNvPr id="20" name="Group 3">
                  <a:extLst>
                    <a:ext uri="{FF2B5EF4-FFF2-40B4-BE49-F238E27FC236}">
                      <a16:creationId xmlns:a16="http://schemas.microsoft.com/office/drawing/2014/main" id="{B3DEEED1-E097-C6BE-7B86-B36F62B0D66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864" y="1242"/>
                  <a:ext cx="4512" cy="816"/>
                  <a:chOff x="864" y="1158"/>
                  <a:chExt cx="4512" cy="816"/>
                </a:xfrm>
              </p:grpSpPr>
              <p:sp>
                <p:nvSpPr>
                  <p:cNvPr id="23" name="AutoShape 4">
                    <a:extLst>
                      <a:ext uri="{FF2B5EF4-FFF2-40B4-BE49-F238E27FC236}">
                        <a16:creationId xmlns:a16="http://schemas.microsoft.com/office/drawing/2014/main" id="{DD139107-D902-7D8A-80DB-84F72722EABE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09" y="1493"/>
                    <a:ext cx="4028" cy="383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24" name="AutoShape 5">
                    <a:extLst>
                      <a:ext uri="{FF2B5EF4-FFF2-40B4-BE49-F238E27FC236}">
                        <a16:creationId xmlns:a16="http://schemas.microsoft.com/office/drawing/2014/main" id="{4C664945-58BD-2B74-B6D1-68FC0397836E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09" y="1345"/>
                    <a:ext cx="4028" cy="474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25" name="AutoShape 6">
                    <a:extLst>
                      <a:ext uri="{FF2B5EF4-FFF2-40B4-BE49-F238E27FC236}">
                        <a16:creationId xmlns:a16="http://schemas.microsoft.com/office/drawing/2014/main" id="{3AAB49F6-7CCF-819A-BFF9-3FDA761E53DA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64" y="1157"/>
                    <a:ext cx="4511" cy="816"/>
                  </a:xfrm>
                  <a:prstGeom prst="can">
                    <a:avLst>
                      <a:gd name="adj" fmla="val 50000"/>
                    </a:avLst>
                  </a:prstGeom>
                  <a:solidFill>
                    <a:srgbClr val="FFFF99">
                      <a:alpha val="50000"/>
                    </a:srgb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26" name="Oval 7">
                    <a:extLst>
                      <a:ext uri="{FF2B5EF4-FFF2-40B4-BE49-F238E27FC236}">
                        <a16:creationId xmlns:a16="http://schemas.microsoft.com/office/drawing/2014/main" id="{90CC6DB1-4E48-73AB-B13A-894DABE575FD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09" y="1295"/>
                    <a:ext cx="4028" cy="24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</p:grpSp>
            <p:sp>
              <p:nvSpPr>
                <p:cNvPr id="21" name="AutoShape 8">
                  <a:extLst>
                    <a:ext uri="{FF2B5EF4-FFF2-40B4-BE49-F238E27FC236}">
                      <a16:creationId xmlns:a16="http://schemas.microsoft.com/office/drawing/2014/main" id="{7A7D761F-6C8A-B5A6-3F46-DD227B6E180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925" y="3587"/>
                  <a:ext cx="4415" cy="343"/>
                </a:xfrm>
                <a:prstGeom prst="can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22" name="AutoShape 26">
                  <a:extLst>
                    <a:ext uri="{FF2B5EF4-FFF2-40B4-BE49-F238E27FC236}">
                      <a16:creationId xmlns:a16="http://schemas.microsoft.com/office/drawing/2014/main" id="{2DEA4215-0C88-147C-8B46-C39F11527C0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2896" y="1395"/>
                  <a:ext cx="393" cy="4033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  <a:p>
                  <a:pPr>
                    <a:defRPr/>
                  </a:pPr>
                  <a:endParaRPr lang="fr-FR" dirty="0"/>
                </a:p>
              </p:txBody>
            </p:sp>
          </p:grpSp>
          <p:grpSp>
            <p:nvGrpSpPr>
              <p:cNvPr id="16" name="Grouper 29">
                <a:extLst>
                  <a:ext uri="{FF2B5EF4-FFF2-40B4-BE49-F238E27FC236}">
                    <a16:creationId xmlns:a16="http://schemas.microsoft.com/office/drawing/2014/main" id="{53059EC3-B1AC-984D-DF57-4CF5DF67B3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37815" y="1501859"/>
                <a:ext cx="2482057" cy="847021"/>
                <a:chOff x="1753450" y="1996109"/>
                <a:chExt cx="3054928" cy="1198410"/>
              </a:xfrm>
            </p:grpSpPr>
            <p:sp>
              <p:nvSpPr>
                <p:cNvPr id="17" name="AutoShape 26">
                  <a:extLst>
                    <a:ext uri="{FF2B5EF4-FFF2-40B4-BE49-F238E27FC236}">
                      <a16:creationId xmlns:a16="http://schemas.microsoft.com/office/drawing/2014/main" id="{FC73B415-CA59-45CC-EBB6-F5D1DCA25E4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054637" y="694922"/>
                  <a:ext cx="447184" cy="3049558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 dirty="0"/>
                </a:p>
              </p:txBody>
            </p:sp>
            <p:sp>
              <p:nvSpPr>
                <p:cNvPr id="18" name="AutoShape 26">
                  <a:extLst>
                    <a:ext uri="{FF2B5EF4-FFF2-40B4-BE49-F238E27FC236}">
                      <a16:creationId xmlns:a16="http://schemas.microsoft.com/office/drawing/2014/main" id="{7B7ADE03-E5A5-5132-7C9F-2FDDCC94EA4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060007" y="1067893"/>
                  <a:ext cx="447184" cy="3049558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19" name="AutoShape 26">
                  <a:extLst>
                    <a:ext uri="{FF2B5EF4-FFF2-40B4-BE49-F238E27FC236}">
                      <a16:creationId xmlns:a16="http://schemas.microsoft.com/office/drawing/2014/main" id="{086C7746-C12A-7B3D-003B-CE80B0D5443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040976" y="1427118"/>
                  <a:ext cx="485244" cy="3049558"/>
                </a:xfrm>
                <a:prstGeom prst="flowChartOnlineStorage">
                  <a:avLst/>
                </a:prstGeom>
                <a:solidFill>
                  <a:srgbClr val="CCFFFF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</p:grpSp>
        </p:grp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2FF04222-4442-AE0B-A5BB-396E9851D3D3}"/>
                </a:ext>
              </a:extLst>
            </p:cNvPr>
            <p:cNvSpPr/>
            <p:nvPr/>
          </p:nvSpPr>
          <p:spPr>
            <a:xfrm>
              <a:off x="2717199" y="3220751"/>
              <a:ext cx="264319" cy="75403"/>
            </a:xfrm>
            <a:prstGeom prst="ellipse">
              <a:avLst/>
            </a:prstGeom>
            <a:solidFill>
              <a:schemeClr val="tx1">
                <a:alpha val="4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0D2A875A-E2A1-E467-7F17-BEE60D9AD1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8969" y="3220752"/>
              <a:ext cx="161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8CF5FC16-2245-AC07-57D7-6DCB9B147A9E}"/>
              </a:ext>
            </a:extLst>
          </p:cNvPr>
          <p:cNvSpPr/>
          <p:nvPr/>
        </p:nvSpPr>
        <p:spPr>
          <a:xfrm>
            <a:off x="1291598" y="2166605"/>
            <a:ext cx="705171" cy="1410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 Box 25">
            <a:extLst>
              <a:ext uri="{FF2B5EF4-FFF2-40B4-BE49-F238E27FC236}">
                <a16:creationId xmlns:a16="http://schemas.microsoft.com/office/drawing/2014/main" id="{0657A7FE-DE1B-7915-F7C3-9DC2C7442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1821" y="1946716"/>
            <a:ext cx="518338" cy="29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fr-FR" dirty="0">
                <a:latin typeface="Times New Roman"/>
                <a:cs typeface="Times New Roman"/>
              </a:rPr>
              <a:t>I</a:t>
            </a:r>
            <a:r>
              <a:rPr lang="fr-FR" baseline="-25000" dirty="0">
                <a:latin typeface="Times New Roman"/>
                <a:cs typeface="Times New Roman"/>
              </a:rPr>
              <a:t>0</a:t>
            </a: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29" name="Text Box 25">
            <a:extLst>
              <a:ext uri="{FF2B5EF4-FFF2-40B4-BE49-F238E27FC236}">
                <a16:creationId xmlns:a16="http://schemas.microsoft.com/office/drawing/2014/main" id="{CDB4B407-25E4-CA44-F5A2-65FB102EE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8981" y="1966902"/>
            <a:ext cx="300478" cy="29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fr-FR" dirty="0">
                <a:latin typeface="Times New Roman"/>
                <a:cs typeface="Times New Roman"/>
              </a:rPr>
              <a:t>I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C63CFB5-6A08-7617-5404-5FF475331B20}"/>
              </a:ext>
            </a:extLst>
          </p:cNvPr>
          <p:cNvSpPr txBox="1"/>
          <p:nvPr/>
        </p:nvSpPr>
        <p:spPr>
          <a:xfrm>
            <a:off x="4742781" y="2047312"/>
            <a:ext cx="1489233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Spectrometer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5730E30-3EEC-E6DB-39CD-3DE3E9184BC3}"/>
              </a:ext>
            </a:extLst>
          </p:cNvPr>
          <p:cNvSpPr txBox="1"/>
          <p:nvPr/>
        </p:nvSpPr>
        <p:spPr>
          <a:xfrm>
            <a:off x="5591705" y="1673091"/>
            <a:ext cx="614737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PM</a:t>
            </a:r>
          </a:p>
        </p:txBody>
      </p:sp>
      <p:sp>
        <p:nvSpPr>
          <p:cNvPr id="32" name="Text Box 25">
            <a:extLst>
              <a:ext uri="{FF2B5EF4-FFF2-40B4-BE49-F238E27FC236}">
                <a16:creationId xmlns:a16="http://schemas.microsoft.com/office/drawing/2014/main" id="{059293D0-72AD-32A8-40C2-066E6760B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163" y="2381617"/>
            <a:ext cx="1164359" cy="62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fr-FR" dirty="0">
                <a:latin typeface="Times New Roman"/>
                <a:cs typeface="Times New Roman"/>
              </a:rPr>
              <a:t>Laser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fr-FR" dirty="0">
                <a:latin typeface="Times New Roman"/>
                <a:cs typeface="Times New Roman"/>
              </a:rPr>
              <a:t>0.53 </a:t>
            </a:r>
            <a:r>
              <a:rPr lang="fr-FR" dirty="0">
                <a:latin typeface="Symbol" pitchFamily="2" charset="2"/>
                <a:cs typeface="Times New Roman"/>
              </a:rPr>
              <a:t>m</a:t>
            </a:r>
            <a:r>
              <a:rPr lang="fr-FR" dirty="0">
                <a:latin typeface="Times New Roman"/>
                <a:cs typeface="Times New Roman"/>
              </a:rPr>
              <a:t>m</a:t>
            </a:r>
          </a:p>
        </p:txBody>
      </p:sp>
      <p:grpSp>
        <p:nvGrpSpPr>
          <p:cNvPr id="33" name="Grouper 8">
            <a:extLst>
              <a:ext uri="{FF2B5EF4-FFF2-40B4-BE49-F238E27FC236}">
                <a16:creationId xmlns:a16="http://schemas.microsoft.com/office/drawing/2014/main" id="{71D2FE74-4C93-FF2A-1F86-B5ADEF67482B}"/>
              </a:ext>
            </a:extLst>
          </p:cNvPr>
          <p:cNvGrpSpPr/>
          <p:nvPr/>
        </p:nvGrpSpPr>
        <p:grpSpPr>
          <a:xfrm>
            <a:off x="7623198" y="2243623"/>
            <a:ext cx="2671663" cy="1747099"/>
            <a:chOff x="5148064" y="2780928"/>
            <a:chExt cx="3600400" cy="2376264"/>
          </a:xfrm>
        </p:grpSpPr>
        <p:pic>
          <p:nvPicPr>
            <p:cNvPr id="34" name="Picture 22">
              <a:extLst>
                <a:ext uri="{FF2B5EF4-FFF2-40B4-BE49-F238E27FC236}">
                  <a16:creationId xmlns:a16="http://schemas.microsoft.com/office/drawing/2014/main" id="{40FE5CC4-372E-C6D3-7F4F-0187D311C2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21"/>
            <a:stretch>
              <a:fillRect/>
            </a:stretch>
          </p:blipFill>
          <p:spPr bwMode="auto">
            <a:xfrm>
              <a:off x="5292080" y="2852936"/>
              <a:ext cx="3352800" cy="2260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85AD12-69B3-DCC6-B20B-0A024C3C0900}"/>
                </a:ext>
              </a:extLst>
            </p:cNvPr>
            <p:cNvSpPr/>
            <p:nvPr/>
          </p:nvSpPr>
          <p:spPr>
            <a:xfrm>
              <a:off x="5220072" y="2780928"/>
              <a:ext cx="3528392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654968D-34B2-38E3-2313-F02C48C3C49C}"/>
                </a:ext>
              </a:extLst>
            </p:cNvPr>
            <p:cNvSpPr/>
            <p:nvPr/>
          </p:nvSpPr>
          <p:spPr>
            <a:xfrm>
              <a:off x="5148064" y="5013176"/>
              <a:ext cx="3528392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9A958DE-E547-D820-9704-42EEA63C9FF1}"/>
                </a:ext>
              </a:extLst>
            </p:cNvPr>
            <p:cNvSpPr/>
            <p:nvPr/>
          </p:nvSpPr>
          <p:spPr>
            <a:xfrm>
              <a:off x="5156448" y="2933328"/>
              <a:ext cx="279648" cy="20798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2153A7D-2201-3540-043A-9523AC2BD705}"/>
                </a:ext>
              </a:extLst>
            </p:cNvPr>
            <p:cNvSpPr/>
            <p:nvPr/>
          </p:nvSpPr>
          <p:spPr>
            <a:xfrm>
              <a:off x="8622852" y="2924944"/>
              <a:ext cx="125612" cy="20798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Text Box 25">
            <a:extLst>
              <a:ext uri="{FF2B5EF4-FFF2-40B4-BE49-F238E27FC236}">
                <a16:creationId xmlns:a16="http://schemas.microsoft.com/office/drawing/2014/main" id="{AA8D2961-20B5-93C6-9EEC-D41E86828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7959" y="3902806"/>
            <a:ext cx="237626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fr-FR" dirty="0">
                <a:latin typeface="Times New Roman"/>
                <a:cs typeface="Times New Roman"/>
              </a:rPr>
              <a:t>Plasma duration (min)</a:t>
            </a:r>
          </a:p>
        </p:txBody>
      </p:sp>
      <p:sp>
        <p:nvSpPr>
          <p:cNvPr id="40" name="Text Box 25">
            <a:extLst>
              <a:ext uri="{FF2B5EF4-FFF2-40B4-BE49-F238E27FC236}">
                <a16:creationId xmlns:a16="http://schemas.microsoft.com/office/drawing/2014/main" id="{A6E6A81A-6F76-AB68-3799-301E7EB83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1895" y="2355195"/>
            <a:ext cx="57606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fr-FR" dirty="0">
                <a:latin typeface="Times New Roman"/>
                <a:cs typeface="Times New Roman"/>
              </a:rPr>
              <a:t> I/I</a:t>
            </a:r>
            <a:r>
              <a:rPr lang="fr-FR" baseline="-25000" dirty="0">
                <a:latin typeface="Times New Roman"/>
                <a:cs typeface="Times New Roman"/>
              </a:rPr>
              <a:t>0</a:t>
            </a: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1" name="Text Box 27">
            <a:extLst>
              <a:ext uri="{FF2B5EF4-FFF2-40B4-BE49-F238E27FC236}">
                <a16:creationId xmlns:a16="http://schemas.microsoft.com/office/drawing/2014/main" id="{FEF2DDF0-4CB5-FF2C-A54C-66F2ED7E3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2743" y="4349911"/>
            <a:ext cx="2016224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FR" sz="2000" b="1" dirty="0">
                <a:solidFill>
                  <a:srgbClr val="003399"/>
                </a:solidFill>
                <a:latin typeface="Times New Roman"/>
                <a:cs typeface="Times New Roman"/>
              </a:rPr>
              <a:t> </a:t>
            </a:r>
            <a:r>
              <a:rPr lang="fr-FR" dirty="0" err="1">
                <a:solidFill>
                  <a:srgbClr val="C00000"/>
                </a:solidFill>
                <a:latin typeface="Times New Roman"/>
                <a:cs typeface="Times New Roman"/>
              </a:rPr>
              <a:t>n</a:t>
            </a:r>
            <a:r>
              <a:rPr lang="fr-FR" baseline="-25000" dirty="0" err="1">
                <a:solidFill>
                  <a:srgbClr val="C00000"/>
                </a:solidFill>
                <a:latin typeface="Times New Roman"/>
                <a:cs typeface="Times New Roman"/>
              </a:rPr>
              <a:t>NP</a:t>
            </a:r>
            <a:r>
              <a:rPr lang="fr-FR" baseline="-25000" dirty="0">
                <a:solidFill>
                  <a:srgbClr val="C00000"/>
                </a:solidFill>
                <a:latin typeface="Times New Roman"/>
                <a:cs typeface="Times New Roman"/>
              </a:rPr>
              <a:t>  </a:t>
            </a:r>
            <a:r>
              <a:rPr lang="fr-FR" dirty="0">
                <a:solidFill>
                  <a:srgbClr val="C00000"/>
                </a:solidFill>
                <a:latin typeface="Times New Roman"/>
                <a:cs typeface="Times New Roman"/>
              </a:rPr>
              <a:t>~  2 10</a:t>
            </a:r>
            <a:r>
              <a:rPr lang="fr-FR" baseline="30000" dirty="0">
                <a:solidFill>
                  <a:srgbClr val="C00000"/>
                </a:solidFill>
                <a:latin typeface="Times New Roman"/>
                <a:cs typeface="Times New Roman"/>
              </a:rPr>
              <a:t>8</a:t>
            </a:r>
            <a:r>
              <a:rPr lang="fr-FR" dirty="0">
                <a:solidFill>
                  <a:srgbClr val="C00000"/>
                </a:solidFill>
                <a:latin typeface="Times New Roman"/>
                <a:cs typeface="Times New Roman"/>
              </a:rPr>
              <a:t> cm</a:t>
            </a:r>
            <a:r>
              <a:rPr lang="fr-FR" baseline="30000" dirty="0">
                <a:solidFill>
                  <a:srgbClr val="C00000"/>
                </a:solidFill>
                <a:latin typeface="Times New Roman"/>
                <a:cs typeface="Times New Roman"/>
              </a:rPr>
              <a:t>-3</a:t>
            </a:r>
            <a:r>
              <a:rPr lang="fr-FR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8972EE4F-89A5-F015-8958-D9E090FE1E30}"/>
              </a:ext>
            </a:extLst>
          </p:cNvPr>
          <p:cNvCxnSpPr/>
          <p:nvPr/>
        </p:nvCxnSpPr>
        <p:spPr>
          <a:xfrm>
            <a:off x="7247446" y="1477032"/>
            <a:ext cx="0" cy="480328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8">
            <a:extLst>
              <a:ext uri="{FF2B5EF4-FFF2-40B4-BE49-F238E27FC236}">
                <a16:creationId xmlns:a16="http://schemas.microsoft.com/office/drawing/2014/main" id="{FD852B66-D90A-C182-7464-63F5F309D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485" y="3304998"/>
            <a:ext cx="4176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fr-FR" b="1" dirty="0" err="1">
                <a:solidFill>
                  <a:srgbClr val="BC0000"/>
                </a:solidFill>
                <a:latin typeface="Times New Roman"/>
                <a:cs typeface="Times New Roman"/>
              </a:rPr>
              <a:t>Beer</a:t>
            </a:r>
            <a:r>
              <a:rPr lang="fr-FR" b="1" dirty="0">
                <a:solidFill>
                  <a:srgbClr val="BC0000"/>
                </a:solidFill>
                <a:latin typeface="Times New Roman"/>
                <a:cs typeface="Times New Roman"/>
              </a:rPr>
              <a:t>-Lambert </a:t>
            </a:r>
            <a:r>
              <a:rPr lang="fr-FR" b="1" dirty="0" err="1">
                <a:solidFill>
                  <a:srgbClr val="BC0000"/>
                </a:solidFill>
                <a:latin typeface="Times New Roman"/>
                <a:cs typeface="Times New Roman"/>
              </a:rPr>
              <a:t>law</a:t>
            </a:r>
            <a:r>
              <a:rPr lang="fr-FR" b="1" dirty="0">
                <a:solidFill>
                  <a:srgbClr val="BC0000"/>
                </a:solidFill>
                <a:latin typeface="Times New Roman"/>
                <a:cs typeface="Times New Roman"/>
              </a:rPr>
              <a:t>: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3FD89EF5-114A-44BA-56E8-0F41D208A668}"/>
              </a:ext>
            </a:extLst>
          </p:cNvPr>
          <p:cNvCxnSpPr>
            <a:cxnSpLocks/>
          </p:cNvCxnSpPr>
          <p:nvPr/>
        </p:nvCxnSpPr>
        <p:spPr>
          <a:xfrm flipV="1">
            <a:off x="1986947" y="2239848"/>
            <a:ext cx="2736372" cy="459"/>
          </a:xfrm>
          <a:prstGeom prst="line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1EDFF425-53FA-447A-0C84-993ADBA67786}"/>
              </a:ext>
            </a:extLst>
          </p:cNvPr>
          <p:cNvSpPr txBox="1"/>
          <p:nvPr/>
        </p:nvSpPr>
        <p:spPr>
          <a:xfrm>
            <a:off x="10220342" y="2659076"/>
            <a:ext cx="1519136" cy="624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fr-FR" dirty="0">
                <a:latin typeface="Times New Roman"/>
                <a:cs typeface="Times New Roman"/>
              </a:rPr>
              <a:t>2</a:t>
            </a:r>
            <a:r>
              <a:rPr lang="fr-FR" i="1" dirty="0">
                <a:latin typeface="Times New Roman"/>
                <a:cs typeface="Times New Roman"/>
              </a:rPr>
              <a:t>a</a:t>
            </a:r>
            <a:r>
              <a:rPr lang="en-CA" dirty="0">
                <a:solidFill>
                  <a:schemeClr val="tx1"/>
                </a:solidFill>
                <a:latin typeface="Times New Roman"/>
                <a:cs typeface="Times New Roman"/>
              </a:rPr>
              <a:t>  ~ </a:t>
            </a:r>
            <a:r>
              <a:rPr lang="en-CA" dirty="0">
                <a:latin typeface="Times New Roman"/>
                <a:cs typeface="Times New Roman"/>
              </a:rPr>
              <a:t>55</a:t>
            </a:r>
            <a:r>
              <a:rPr lang="en-CA" dirty="0">
                <a:solidFill>
                  <a:schemeClr val="tx1"/>
                </a:solidFill>
                <a:latin typeface="Times New Roman"/>
                <a:cs typeface="Times New Roman"/>
              </a:rPr>
              <a:t> nm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CA" dirty="0">
                <a:latin typeface="Times New Roman"/>
                <a:cs typeface="Times New Roman"/>
              </a:rPr>
              <a:t>t = 600 s</a:t>
            </a:r>
            <a:endParaRPr lang="en-CA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2F9CAD24-4AF3-7D3D-C974-904F83EDBDE7}"/>
              </a:ext>
            </a:extLst>
          </p:cNvPr>
          <p:cNvSpPr txBox="1"/>
          <p:nvPr/>
        </p:nvSpPr>
        <p:spPr>
          <a:xfrm>
            <a:off x="7567515" y="1688397"/>
            <a:ext cx="24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 nanoparticles:</a:t>
            </a:r>
            <a:endParaRPr lang="en-A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E943339E-48B1-E5BD-07C6-D909A6CCDBB3}"/>
                  </a:ext>
                </a:extLst>
              </p:cNvPr>
              <p:cNvSpPr txBox="1"/>
              <p:nvPr/>
            </p:nvSpPr>
            <p:spPr>
              <a:xfrm>
                <a:off x="2943220" y="3313085"/>
                <a:ext cx="25032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600" b="0" i="0" smtClean="0"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fr-FR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fr-FR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600" b="0" i="0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fr-FR" sz="1600" i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fr-FR" sz="1600" i="0"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m:rPr>
                          <m:sty m:val="p"/>
                        </m:rPr>
                        <a:rPr lang="fr-FR" sz="16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sSup>
                        <m:sSupPr>
                          <m:ctrlP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fr-FR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sSub>
                        <m:sSubPr>
                          <m:ctrlP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fr-FR" sz="16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</m:t>
                      </m:r>
                      <m:r>
                        <a:rPr lang="fr-FR" sz="16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E943339E-48B1-E5BD-07C6-D909A6CCDB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3220" y="3313085"/>
                <a:ext cx="2503249" cy="338554"/>
              </a:xfrm>
              <a:prstGeom prst="rect">
                <a:avLst/>
              </a:prstGeom>
              <a:blipFill>
                <a:blip r:embed="rId7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4277771-112B-A4FE-5F8D-40C13EC45C39}"/>
              </a:ext>
            </a:extLst>
          </p:cNvPr>
          <p:cNvCxnSpPr>
            <a:cxnSpLocks/>
          </p:cNvCxnSpPr>
          <p:nvPr/>
        </p:nvCxnSpPr>
        <p:spPr>
          <a:xfrm>
            <a:off x="8061720" y="2567062"/>
            <a:ext cx="2095625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Box 25">
            <a:extLst>
              <a:ext uri="{FF2B5EF4-FFF2-40B4-BE49-F238E27FC236}">
                <a16:creationId xmlns:a16="http://schemas.microsoft.com/office/drawing/2014/main" id="{852FC36C-5F6E-2A25-7050-1FE232962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765" y="1849854"/>
            <a:ext cx="300478" cy="29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fr-FR" dirty="0">
                <a:solidFill>
                  <a:srgbClr val="0070C0"/>
                </a:solidFill>
                <a:latin typeface="Times New Roman"/>
                <a:cs typeface="Times New Roman"/>
              </a:rPr>
              <a:t>L</a:t>
            </a: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8749473F-D787-EFBE-2462-D766B3F457B3}"/>
              </a:ext>
            </a:extLst>
          </p:cNvPr>
          <p:cNvCxnSpPr/>
          <p:nvPr/>
        </p:nvCxnSpPr>
        <p:spPr>
          <a:xfrm>
            <a:off x="2611277" y="2095971"/>
            <a:ext cx="14599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2658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11485</TotalTime>
  <Words>1845</Words>
  <Application>Microsoft Macintosh PowerPoint</Application>
  <PresentationFormat>Grand écran</PresentationFormat>
  <Paragraphs>395</Paragraphs>
  <Slides>28</Slides>
  <Notes>16</Notes>
  <HiddenSlides>0</HiddenSlides>
  <MMClips>0</MMClips>
  <ScaleCrop>false</ScaleCrop>
  <HeadingPairs>
    <vt:vector size="8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28</vt:i4>
      </vt:variant>
    </vt:vector>
  </HeadingPairs>
  <TitlesOfParts>
    <vt:vector size="41" baseType="lpstr">
      <vt:lpstr>Arial</vt:lpstr>
      <vt:lpstr>Calibri</vt:lpstr>
      <vt:lpstr>Calibri Light</vt:lpstr>
      <vt:lpstr>Cambria</vt:lpstr>
      <vt:lpstr>Cambria Math</vt:lpstr>
      <vt:lpstr>Georgia</vt:lpstr>
      <vt:lpstr>Symbol</vt:lpstr>
      <vt:lpstr>Times</vt:lpstr>
      <vt:lpstr>Times New Roman</vt:lpstr>
      <vt:lpstr>Wingdings</vt:lpstr>
      <vt:lpstr>Thème Office</vt:lpstr>
      <vt:lpstr>Équation</vt:lpstr>
      <vt:lpstr>Graph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Utilisateur Microsoft Office</cp:lastModifiedBy>
  <cp:revision>423</cp:revision>
  <dcterms:created xsi:type="dcterms:W3CDTF">2023-04-13T20:34:18Z</dcterms:created>
  <dcterms:modified xsi:type="dcterms:W3CDTF">2023-06-08T19:11:21Z</dcterms:modified>
</cp:coreProperties>
</file>