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64" r:id="rId2"/>
    <p:sldId id="265" r:id="rId3"/>
    <p:sldId id="266" r:id="rId4"/>
    <p:sldId id="272" r:id="rId5"/>
    <p:sldId id="274" r:id="rId6"/>
    <p:sldId id="273" r:id="rId7"/>
    <p:sldId id="267" r:id="rId8"/>
    <p:sldId id="288" r:id="rId9"/>
    <p:sldId id="277" r:id="rId10"/>
    <p:sldId id="289" r:id="rId11"/>
    <p:sldId id="290" r:id="rId12"/>
    <p:sldId id="291" r:id="rId13"/>
    <p:sldId id="293" r:id="rId14"/>
    <p:sldId id="292" r:id="rId15"/>
    <p:sldId id="268" r:id="rId16"/>
    <p:sldId id="283" r:id="rId17"/>
    <p:sldId id="269" r:id="rId18"/>
    <p:sldId id="286" r:id="rId19"/>
    <p:sldId id="271" r:id="rId20"/>
    <p:sldId id="287" r:id="rId21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77AC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58" autoAdjust="0"/>
    <p:restoredTop sz="97505"/>
  </p:normalViewPr>
  <p:slideViewPr>
    <p:cSldViewPr>
      <p:cViewPr varScale="1">
        <p:scale>
          <a:sx n="104" d="100"/>
          <a:sy n="104" d="100"/>
        </p:scale>
        <p:origin x="319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B9CF07-EC83-4446-88C6-62F86720DA77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A08FAE-CC01-4798-A44F-1699227EA7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2461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14/04/2023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Emma Gautheron | Kick-off meeting - Conduction cooled demonstrator magnet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14/04/2023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Emma Gautheron | Kick-off meeting - Conduction cooled demonstrator magnet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14/04/2023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Emma Gautheron | Kick-off meeting - Conduction cooled demonstrator magnet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075613" y="396970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14/04/2023</a:t>
            </a: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Emma Gautheron | Kick-off meeting - Conduction cooled demonstrator magnet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14/04/2023</a:t>
            </a:r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Emma Gautheron | Kick-off meeting - Conduction cooled demonstrator magnet</a:t>
            </a:r>
            <a:endParaRPr lang="en-US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5612" y="2732442"/>
            <a:ext cx="3960774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14/04/2023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Emma Gautheron | Kick-off meeting - Conduction cooled demonstrator magnet</a:t>
            </a:r>
            <a:endParaRPr lang="en-US"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28723" y="5078524"/>
            <a:ext cx="3963665" cy="1131215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14/04/2023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Emma Gautheron | Kick-off meeting - Conduction cooled demonstrator magnet</a:t>
            </a: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14/04/2023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Emma Gautheron | Kick-off meeting - Conduction cooled demonstrator magnet</a:t>
            </a: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14/04/2023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Emma Gautheron | Kick-off meeting - Conduction cooled demonstrator magnet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14/04/2023</a:t>
            </a:r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Emma Gautheron | Kick-off meeting - Conduction cooled demonstrator magnet</a:t>
            </a:r>
            <a:endParaRPr lang="en-US"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14/04/2023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Emma Gautheron | Kick-off meeting - Conduction cooled demonstrator magnet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14/04/2023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Emma Gautheron | Kick-off meeting - Conduction cooled demonstrator magnet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14/04/2023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Emma Gautheron | Kick-off meeting - Conduction cooled demonstrator magnet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14/04/2023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Emma Gautheron | Kick-off meeting - Conduction cooled demonstrator magnet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14/04/2023</a:t>
            </a:r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Emma Gautheron | Kick-off meeting - Conduction cooled demonstrator magnet</a:t>
            </a:r>
            <a:endParaRPr lang="en-US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-24680" y="0"/>
            <a:ext cx="12192000" cy="6321608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0"/>
            <a:ext cx="4116387" cy="6318353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14/04/2023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Emma Gautheron | Kick-off meeting - Conduction cooled demonstrator magnet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14/04/2023</a:t>
            </a:r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Emma Gautheron | Kick-off meeting - Conduction cooled demonstrator magnet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14/04/2023</a:t>
            </a:r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Emma Gautheron | Kick-off meeting - Conduction cooled demonstrator magnet</a:t>
            </a:r>
            <a:endParaRPr lang="en-US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/>
          <a:stretch/>
        </p:blipFill>
        <p:spPr bwMode="auto"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14/04/2023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Emma Gautheron | Kick-off meeting - Conduction cooled demonstrator magnet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project/CERN-0000241104" TargetMode="Externa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7C0F1-814D-4F91-F08F-0C505CE43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19200"/>
            <a:ext cx="9144000" cy="2387600"/>
          </a:xfrm>
        </p:spPr>
        <p:txBody>
          <a:bodyPr/>
          <a:lstStyle/>
          <a:p>
            <a:r>
              <a:rPr lang="en-GB" dirty="0"/>
              <a:t>Conduction cooled demonstrator magnet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2BEE77-61AF-9EDF-A990-E35BA46695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86200"/>
            <a:ext cx="9144000" cy="1544636"/>
          </a:xfrm>
        </p:spPr>
        <p:txBody>
          <a:bodyPr/>
          <a:lstStyle/>
          <a:p>
            <a:r>
              <a:rPr lang="en-GB" sz="2800" dirty="0"/>
              <a:t> Kick-off meeting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141758-D369-9DBB-E95D-00420A45E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14/04/2023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DB8876-F868-39AC-DA06-3807188BF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Emma Gautheron | Kick-off meeting - Conduction cooled demonstrator magnet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2828E5-660B-DCEC-0C17-3FFC3B7E4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A53F62C-B011-762B-FE07-7A06115DFDF0}"/>
              </a:ext>
            </a:extLst>
          </p:cNvPr>
          <p:cNvSpPr txBox="1"/>
          <p:nvPr/>
        </p:nvSpPr>
        <p:spPr bwMode="auto">
          <a:xfrm>
            <a:off x="533400" y="5107670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April 14</a:t>
            </a:r>
            <a:r>
              <a:rPr lang="en-GB" baseline="30000" dirty="0"/>
              <a:t>th</a:t>
            </a:r>
            <a:r>
              <a:rPr lang="en-GB" dirty="0"/>
              <a:t>, 2023</a:t>
            </a:r>
          </a:p>
          <a:p>
            <a:r>
              <a:rPr lang="en-GB" dirty="0"/>
              <a:t>Emma Gautheron (CERN TE-MSC-SMT) </a:t>
            </a:r>
          </a:p>
        </p:txBody>
      </p:sp>
    </p:spTree>
    <p:extLst>
      <p:ext uri="{BB962C8B-B14F-4D97-AF65-F5344CB8AC3E}">
        <p14:creationId xmlns:p14="http://schemas.microsoft.com/office/powerpoint/2010/main" val="11522067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B4489C-B3C4-2F60-B05B-F84F228057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95400"/>
            <a:ext cx="5611811" cy="4905375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1700" dirty="0"/>
              <a:t>Scope 2a – Cooling features design: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400" dirty="0"/>
              <a:t>Design of the cooling features for the different phases of test (using cooling pipes; dry cooling)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400" dirty="0"/>
              <a:t>Extraction of the heat during cooling down at 4.5 K, ramping and powering of the magnet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1700" dirty="0"/>
              <a:t>Scope 2b – Thermo-mechanical modelling: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400" dirty="0"/>
              <a:t>Creation of a FE model to support the thermo-mechanical design optimization (including contacts &amp; materials)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400" dirty="0"/>
              <a:t>Ensure mechanical integrity of the magnet at all stages (coil preloading &amp; assembly, until powering at cold) 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GB" sz="1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1700" dirty="0"/>
              <a:t>Status: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400" dirty="0"/>
              <a:t>Preliminary design &amp; analysis provided by Mikko Karppinen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400" dirty="0"/>
              <a:t>First estimation of heat load: 4 W @4.5 K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400" dirty="0"/>
              <a:t>Brainstorming sessions to start 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GB" sz="1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F9A84B0-C205-8164-240E-F718640FD6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17007"/>
          </a:xfrm>
        </p:spPr>
        <p:txBody>
          <a:bodyPr/>
          <a:lstStyle/>
          <a:p>
            <a:r>
              <a:rPr lang="en-GB" dirty="0"/>
              <a:t>WP2 – Thermo-mechanical design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221A1A-A861-73D9-7522-1240074E7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14/04/2023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D86F50-8ADA-E96F-BC9D-1509F00C4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Emma Gautheron | Kick-off meeting - Conduction cooled demonstrator magnet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32457A-CF35-A48B-DFB4-FDEABC865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D717F09-D389-1E66-B9C4-609BB727F1D5}"/>
              </a:ext>
            </a:extLst>
          </p:cNvPr>
          <p:cNvGrpSpPr>
            <a:grpSpLocks noChangeAspect="1"/>
          </p:cNvGrpSpPr>
          <p:nvPr/>
        </p:nvGrpSpPr>
        <p:grpSpPr>
          <a:xfrm>
            <a:off x="7004186" y="801479"/>
            <a:ext cx="4779825" cy="2180254"/>
            <a:chOff x="3260126" y="2284594"/>
            <a:chExt cx="5113935" cy="233265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D2B1054-2E45-6C64-AC53-14B823A875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137" t="17347" r="3053" b="25530"/>
            <a:stretch/>
          </p:blipFill>
          <p:spPr>
            <a:xfrm>
              <a:off x="3260126" y="2284594"/>
              <a:ext cx="5113935" cy="2332654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BD29C39-5365-ACA2-9D4F-3CBB13FCCFD1}"/>
                </a:ext>
              </a:extLst>
            </p:cNvPr>
            <p:cNvSpPr txBox="1"/>
            <p:nvPr/>
          </p:nvSpPr>
          <p:spPr>
            <a:xfrm>
              <a:off x="4538878" y="4287416"/>
              <a:ext cx="124104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i="1" dirty="0">
                  <a:solidFill>
                    <a:srgbClr val="002060"/>
                  </a:solidFill>
                </a:rPr>
                <a:t>Ch. Kokkinos</a:t>
              </a: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886D61A7-D41B-2D75-9E84-6B9F6EC5D49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943"/>
          <a:stretch/>
        </p:blipFill>
        <p:spPr>
          <a:xfrm>
            <a:off x="9232824" y="3789412"/>
            <a:ext cx="2697475" cy="202785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1D6802F-ABFA-0E2B-D5CF-01D9C53BCD65}"/>
              </a:ext>
            </a:extLst>
          </p:cNvPr>
          <p:cNvSpPr txBox="1"/>
          <p:nvPr/>
        </p:nvSpPr>
        <p:spPr>
          <a:xfrm>
            <a:off x="10581561" y="5892998"/>
            <a:ext cx="12052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>
                <a:solidFill>
                  <a:srgbClr val="002060"/>
                </a:solidFill>
              </a:rPr>
              <a:t>V. Ferrentino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6D8D450-D395-D415-000C-2C17D93F772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5349" y="3774233"/>
            <a:ext cx="2697475" cy="202310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1183F99-2EF7-63B5-AF50-B58D7B241F35}"/>
              </a:ext>
            </a:extLst>
          </p:cNvPr>
          <p:cNvSpPr txBox="1"/>
          <p:nvPr/>
        </p:nvSpPr>
        <p:spPr bwMode="auto">
          <a:xfrm>
            <a:off x="10041161" y="2920425"/>
            <a:ext cx="19701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/>
              <a:t>Preliminary design by M. Karppinen</a:t>
            </a:r>
            <a:endParaRPr lang="en-GB" sz="1600" b="1" i="1" dirty="0"/>
          </a:p>
        </p:txBody>
      </p:sp>
    </p:spTree>
    <p:extLst>
      <p:ext uri="{BB962C8B-B14F-4D97-AF65-F5344CB8AC3E}">
        <p14:creationId xmlns:p14="http://schemas.microsoft.com/office/powerpoint/2010/main" val="17062791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B4489C-B3C4-2F60-B05B-F84F228057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95400"/>
            <a:ext cx="10336211" cy="4905375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1800" dirty="0"/>
              <a:t>Scope: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Design of the cryogenic system needed to extract the heat from the magnet (cryocooler, etc)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Assembly of the cryogenic system when the magnet will be provided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1800" dirty="0"/>
              <a:t>Status:</a:t>
            </a:r>
            <a:endParaRPr lang="en-GB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Preliminary design option proposals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Discussions to be re-started soon 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GB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Two 2-stage cryo-coolers (2 W @4.5K) available at CERN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Sumitomo 9 W prototype?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F9A84B0-C205-8164-240E-F718640FD6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17007"/>
          </a:xfrm>
        </p:spPr>
        <p:txBody>
          <a:bodyPr/>
          <a:lstStyle/>
          <a:p>
            <a:r>
              <a:rPr lang="en-GB" dirty="0"/>
              <a:t>WP3 – Cryogenic system design &amp; assembly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221A1A-A861-73D9-7522-1240074E7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14/04/2023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D86F50-8ADA-E96F-BC9D-1509F00C4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Emma Gautheron | Kick-off meeting - Conduction cooled demonstrator magnet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32457A-CF35-A48B-DFB4-FDEABC865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8605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B4489C-B3C4-2F60-B05B-F84F228057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95400"/>
            <a:ext cx="11174411" cy="4905375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1800" dirty="0"/>
              <a:t>Scope: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Fabrication of the cable: Cu, Nb-</a:t>
            </a:r>
            <a:r>
              <a:rPr lang="en-GB" dirty="0" err="1"/>
              <a:t>Ti</a:t>
            </a:r>
            <a:r>
              <a:rPr lang="en-GB" dirty="0"/>
              <a:t>, with core (Thierry Boutboul)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Coil manufacturing: tooling design &amp; fabrication/procurement; coil winding and impregnation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Components design &amp; fabrication/procurement: cable insulation, assembly tooling, magnet parts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Magnet assembly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1800" dirty="0"/>
              <a:t>Status: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Procurement of the tooling for the cable on going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F9A84B0-C205-8164-240E-F718640FD6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17007"/>
          </a:xfrm>
        </p:spPr>
        <p:txBody>
          <a:bodyPr/>
          <a:lstStyle/>
          <a:p>
            <a:r>
              <a:rPr lang="en-GB" dirty="0"/>
              <a:t>WP4 – Magnet assembly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221A1A-A861-73D9-7522-1240074E7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14/04/2023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D86F50-8ADA-E96F-BC9D-1509F00C4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Emma Gautheron | Kick-off meeting - Conduction cooled demonstrator magnet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32457A-CF35-A48B-DFB4-FDEABC865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4760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B4489C-B3C4-2F60-B05B-F84F228057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19200"/>
            <a:ext cx="11376024" cy="4981575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1600" dirty="0"/>
              <a:t>Status: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600" dirty="0"/>
              <a:t>Development of a test strategy to progressively evolve towards a dry cooling test on going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600" dirty="0"/>
              <a:t>Proposal so far: </a:t>
            </a:r>
          </a:p>
          <a:p>
            <a:pPr marL="971550" lvl="2" indent="-342900">
              <a:buAutoNum type="arabicPeriod"/>
            </a:pPr>
            <a:r>
              <a:rPr lang="en-GB" sz="1600" dirty="0"/>
              <a:t>Test in </a:t>
            </a:r>
            <a:r>
              <a:rPr lang="en-GB" sz="1600" dirty="0" err="1"/>
              <a:t>LHe</a:t>
            </a:r>
            <a:r>
              <a:rPr lang="en-GB" sz="1600" dirty="0"/>
              <a:t> in the diode cryostat (ø500 x 1400 mm)</a:t>
            </a:r>
          </a:p>
          <a:p>
            <a:pPr marL="971550" lvl="2" indent="-342900">
              <a:buAutoNum type="arabicPeriod"/>
            </a:pPr>
            <a:r>
              <a:rPr lang="en-GB" sz="1600" dirty="0"/>
              <a:t>Test using two-phase flow cooling pipes + 60 K thermal screen </a:t>
            </a:r>
          </a:p>
          <a:p>
            <a:pPr marL="971550" lvl="2" indent="-342900">
              <a:buAutoNum type="arabicPeriod"/>
            </a:pPr>
            <a:r>
              <a:rPr lang="en-GB" sz="1600" dirty="0"/>
              <a:t>Test using dry cooling only + 60 K thermal shield</a:t>
            </a:r>
          </a:p>
          <a:p>
            <a:pPr marL="628650" lvl="2" indent="0">
              <a:buNone/>
            </a:pPr>
            <a:endParaRPr lang="en-GB" sz="16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1600" dirty="0"/>
              <a:t>Scope 5a – Tests  in SM18: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600" dirty="0"/>
              <a:t>Magnet performance validation with mechanical &amp; magnetic measurements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600" dirty="0"/>
              <a:t>Test of the magnet for phase 1 &amp; phase 2 (TBD)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600" dirty="0"/>
              <a:t>Scope 5b – Tests  in 165: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600" dirty="0"/>
              <a:t>Demonstrate the magnet performance with dry cooling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600" dirty="0"/>
              <a:t>Test of the magnet for phase 2 &amp; phase 3 (TBD)</a:t>
            </a:r>
          </a:p>
          <a:p>
            <a:pPr marL="628650" lvl="2" indent="0">
              <a:buNone/>
            </a:pPr>
            <a:endParaRPr lang="en-GB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F9A84B0-C205-8164-240E-F718640FD6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17007"/>
          </a:xfrm>
        </p:spPr>
        <p:txBody>
          <a:bodyPr/>
          <a:lstStyle/>
          <a:p>
            <a:r>
              <a:rPr lang="en-GB" dirty="0"/>
              <a:t>WP5 – Magnet test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221A1A-A861-73D9-7522-1240074E7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14/04/2023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D86F50-8ADA-E96F-BC9D-1509F00C4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Emma Gautheron | Kick-off meeting - Conduction cooled demonstrator magnet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32457A-CF35-A48B-DFB4-FDEABC865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0393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B4489C-B3C4-2F60-B05B-F84F228057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95400"/>
            <a:ext cx="10699557" cy="4905375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1800" dirty="0"/>
              <a:t>Scope: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Development of mock-ups or tests to support the thermo-mechanical design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Let’s be creative!</a:t>
            </a:r>
          </a:p>
          <a:p>
            <a:pPr marL="628650" lvl="2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F9A84B0-C205-8164-240E-F718640FD6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17007"/>
          </a:xfrm>
        </p:spPr>
        <p:txBody>
          <a:bodyPr/>
          <a:lstStyle/>
          <a:p>
            <a:r>
              <a:rPr lang="en-GB" dirty="0"/>
              <a:t>WP6 – Technology development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221A1A-A861-73D9-7522-1240074E7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14/04/2023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D86F50-8ADA-E96F-BC9D-1509F00C4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Emma Gautheron | Kick-off meeting - Conduction cooled demonstrator magnet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32457A-CF35-A48B-DFB4-FDEABC865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3877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3F285-7D63-EEF9-FEFC-8BAAB11DD9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Timeline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15CD8D-D97D-90C0-FAAF-F2B792BA5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14/04/2023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A025A5-EE01-7C71-D170-209D0A163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Emma Gautheron | Kick-off meeting - Conduction cooled demonstrator magnet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B37F63-C203-8318-9BE9-526D736AD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5074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F9A84B0-C205-8164-240E-F718640FD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Timeline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221A1A-A861-73D9-7522-1240074E7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14/04/2023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D86F50-8ADA-E96F-BC9D-1509F00C4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Emma Gautheron | Kick-off meeting - Conduction cooled demonstrator magnet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32457A-CF35-A48B-DFB4-FDEABC865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16</a:t>
            </a:fld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A6F4D0E-0DCF-B7F4-AE7D-0A33661580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6646046"/>
              </p:ext>
            </p:extLst>
          </p:nvPr>
        </p:nvGraphicFramePr>
        <p:xfrm>
          <a:off x="60962" y="1792060"/>
          <a:ext cx="12070075" cy="3273879"/>
        </p:xfrm>
        <a:graphic>
          <a:graphicData uri="http://schemas.openxmlformats.org/drawingml/2006/table">
            <a:tbl>
              <a:tblPr/>
              <a:tblGrid>
                <a:gridCol w="579181">
                  <a:extLst>
                    <a:ext uri="{9D8B030D-6E8A-4147-A177-3AD203B41FA5}">
                      <a16:colId xmlns:a16="http://schemas.microsoft.com/office/drawing/2014/main" val="3362026494"/>
                    </a:ext>
                  </a:extLst>
                </a:gridCol>
                <a:gridCol w="370674">
                  <a:extLst>
                    <a:ext uri="{9D8B030D-6E8A-4147-A177-3AD203B41FA5}">
                      <a16:colId xmlns:a16="http://schemas.microsoft.com/office/drawing/2014/main" val="3073496576"/>
                    </a:ext>
                  </a:extLst>
                </a:gridCol>
                <a:gridCol w="370674">
                  <a:extLst>
                    <a:ext uri="{9D8B030D-6E8A-4147-A177-3AD203B41FA5}">
                      <a16:colId xmlns:a16="http://schemas.microsoft.com/office/drawing/2014/main" val="3607314115"/>
                    </a:ext>
                  </a:extLst>
                </a:gridCol>
                <a:gridCol w="370674">
                  <a:extLst>
                    <a:ext uri="{9D8B030D-6E8A-4147-A177-3AD203B41FA5}">
                      <a16:colId xmlns:a16="http://schemas.microsoft.com/office/drawing/2014/main" val="1974156010"/>
                    </a:ext>
                  </a:extLst>
                </a:gridCol>
                <a:gridCol w="370674">
                  <a:extLst>
                    <a:ext uri="{9D8B030D-6E8A-4147-A177-3AD203B41FA5}">
                      <a16:colId xmlns:a16="http://schemas.microsoft.com/office/drawing/2014/main" val="2553142989"/>
                    </a:ext>
                  </a:extLst>
                </a:gridCol>
                <a:gridCol w="370674">
                  <a:extLst>
                    <a:ext uri="{9D8B030D-6E8A-4147-A177-3AD203B41FA5}">
                      <a16:colId xmlns:a16="http://schemas.microsoft.com/office/drawing/2014/main" val="3824352308"/>
                    </a:ext>
                  </a:extLst>
                </a:gridCol>
                <a:gridCol w="370674">
                  <a:extLst>
                    <a:ext uri="{9D8B030D-6E8A-4147-A177-3AD203B41FA5}">
                      <a16:colId xmlns:a16="http://schemas.microsoft.com/office/drawing/2014/main" val="1728458124"/>
                    </a:ext>
                  </a:extLst>
                </a:gridCol>
                <a:gridCol w="370674">
                  <a:extLst>
                    <a:ext uri="{9D8B030D-6E8A-4147-A177-3AD203B41FA5}">
                      <a16:colId xmlns:a16="http://schemas.microsoft.com/office/drawing/2014/main" val="2884121350"/>
                    </a:ext>
                  </a:extLst>
                </a:gridCol>
                <a:gridCol w="370674">
                  <a:extLst>
                    <a:ext uri="{9D8B030D-6E8A-4147-A177-3AD203B41FA5}">
                      <a16:colId xmlns:a16="http://schemas.microsoft.com/office/drawing/2014/main" val="3881735767"/>
                    </a:ext>
                  </a:extLst>
                </a:gridCol>
                <a:gridCol w="370674">
                  <a:extLst>
                    <a:ext uri="{9D8B030D-6E8A-4147-A177-3AD203B41FA5}">
                      <a16:colId xmlns:a16="http://schemas.microsoft.com/office/drawing/2014/main" val="504129566"/>
                    </a:ext>
                  </a:extLst>
                </a:gridCol>
                <a:gridCol w="370674">
                  <a:extLst>
                    <a:ext uri="{9D8B030D-6E8A-4147-A177-3AD203B41FA5}">
                      <a16:colId xmlns:a16="http://schemas.microsoft.com/office/drawing/2014/main" val="3934788448"/>
                    </a:ext>
                  </a:extLst>
                </a:gridCol>
                <a:gridCol w="370674">
                  <a:extLst>
                    <a:ext uri="{9D8B030D-6E8A-4147-A177-3AD203B41FA5}">
                      <a16:colId xmlns:a16="http://schemas.microsoft.com/office/drawing/2014/main" val="2193767086"/>
                    </a:ext>
                  </a:extLst>
                </a:gridCol>
                <a:gridCol w="370674">
                  <a:extLst>
                    <a:ext uri="{9D8B030D-6E8A-4147-A177-3AD203B41FA5}">
                      <a16:colId xmlns:a16="http://schemas.microsoft.com/office/drawing/2014/main" val="4288344503"/>
                    </a:ext>
                  </a:extLst>
                </a:gridCol>
                <a:gridCol w="370674">
                  <a:extLst>
                    <a:ext uri="{9D8B030D-6E8A-4147-A177-3AD203B41FA5}">
                      <a16:colId xmlns:a16="http://schemas.microsoft.com/office/drawing/2014/main" val="3076268580"/>
                    </a:ext>
                  </a:extLst>
                </a:gridCol>
                <a:gridCol w="370674">
                  <a:extLst>
                    <a:ext uri="{9D8B030D-6E8A-4147-A177-3AD203B41FA5}">
                      <a16:colId xmlns:a16="http://schemas.microsoft.com/office/drawing/2014/main" val="2685872723"/>
                    </a:ext>
                  </a:extLst>
                </a:gridCol>
                <a:gridCol w="370674">
                  <a:extLst>
                    <a:ext uri="{9D8B030D-6E8A-4147-A177-3AD203B41FA5}">
                      <a16:colId xmlns:a16="http://schemas.microsoft.com/office/drawing/2014/main" val="3601614438"/>
                    </a:ext>
                  </a:extLst>
                </a:gridCol>
                <a:gridCol w="370674">
                  <a:extLst>
                    <a:ext uri="{9D8B030D-6E8A-4147-A177-3AD203B41FA5}">
                      <a16:colId xmlns:a16="http://schemas.microsoft.com/office/drawing/2014/main" val="2861825743"/>
                    </a:ext>
                  </a:extLst>
                </a:gridCol>
                <a:gridCol w="370674">
                  <a:extLst>
                    <a:ext uri="{9D8B030D-6E8A-4147-A177-3AD203B41FA5}">
                      <a16:colId xmlns:a16="http://schemas.microsoft.com/office/drawing/2014/main" val="919589489"/>
                    </a:ext>
                  </a:extLst>
                </a:gridCol>
                <a:gridCol w="370674">
                  <a:extLst>
                    <a:ext uri="{9D8B030D-6E8A-4147-A177-3AD203B41FA5}">
                      <a16:colId xmlns:a16="http://schemas.microsoft.com/office/drawing/2014/main" val="3600090018"/>
                    </a:ext>
                  </a:extLst>
                </a:gridCol>
                <a:gridCol w="370674">
                  <a:extLst>
                    <a:ext uri="{9D8B030D-6E8A-4147-A177-3AD203B41FA5}">
                      <a16:colId xmlns:a16="http://schemas.microsoft.com/office/drawing/2014/main" val="2828710501"/>
                    </a:ext>
                  </a:extLst>
                </a:gridCol>
                <a:gridCol w="370674">
                  <a:extLst>
                    <a:ext uri="{9D8B030D-6E8A-4147-A177-3AD203B41FA5}">
                      <a16:colId xmlns:a16="http://schemas.microsoft.com/office/drawing/2014/main" val="2559078323"/>
                    </a:ext>
                  </a:extLst>
                </a:gridCol>
                <a:gridCol w="370674">
                  <a:extLst>
                    <a:ext uri="{9D8B030D-6E8A-4147-A177-3AD203B41FA5}">
                      <a16:colId xmlns:a16="http://schemas.microsoft.com/office/drawing/2014/main" val="1079208077"/>
                    </a:ext>
                  </a:extLst>
                </a:gridCol>
                <a:gridCol w="370674">
                  <a:extLst>
                    <a:ext uri="{9D8B030D-6E8A-4147-A177-3AD203B41FA5}">
                      <a16:colId xmlns:a16="http://schemas.microsoft.com/office/drawing/2014/main" val="1201790965"/>
                    </a:ext>
                  </a:extLst>
                </a:gridCol>
                <a:gridCol w="370674">
                  <a:extLst>
                    <a:ext uri="{9D8B030D-6E8A-4147-A177-3AD203B41FA5}">
                      <a16:colId xmlns:a16="http://schemas.microsoft.com/office/drawing/2014/main" val="3469497391"/>
                    </a:ext>
                  </a:extLst>
                </a:gridCol>
                <a:gridCol w="370674">
                  <a:extLst>
                    <a:ext uri="{9D8B030D-6E8A-4147-A177-3AD203B41FA5}">
                      <a16:colId xmlns:a16="http://schemas.microsoft.com/office/drawing/2014/main" val="4004656347"/>
                    </a:ext>
                  </a:extLst>
                </a:gridCol>
                <a:gridCol w="370674">
                  <a:extLst>
                    <a:ext uri="{9D8B030D-6E8A-4147-A177-3AD203B41FA5}">
                      <a16:colId xmlns:a16="http://schemas.microsoft.com/office/drawing/2014/main" val="864081767"/>
                    </a:ext>
                  </a:extLst>
                </a:gridCol>
                <a:gridCol w="370674">
                  <a:extLst>
                    <a:ext uri="{9D8B030D-6E8A-4147-A177-3AD203B41FA5}">
                      <a16:colId xmlns:a16="http://schemas.microsoft.com/office/drawing/2014/main" val="589505681"/>
                    </a:ext>
                  </a:extLst>
                </a:gridCol>
                <a:gridCol w="370674">
                  <a:extLst>
                    <a:ext uri="{9D8B030D-6E8A-4147-A177-3AD203B41FA5}">
                      <a16:colId xmlns:a16="http://schemas.microsoft.com/office/drawing/2014/main" val="1660792233"/>
                    </a:ext>
                  </a:extLst>
                </a:gridCol>
                <a:gridCol w="370674">
                  <a:extLst>
                    <a:ext uri="{9D8B030D-6E8A-4147-A177-3AD203B41FA5}">
                      <a16:colId xmlns:a16="http://schemas.microsoft.com/office/drawing/2014/main" val="3614786355"/>
                    </a:ext>
                  </a:extLst>
                </a:gridCol>
                <a:gridCol w="370674">
                  <a:extLst>
                    <a:ext uri="{9D8B030D-6E8A-4147-A177-3AD203B41FA5}">
                      <a16:colId xmlns:a16="http://schemas.microsoft.com/office/drawing/2014/main" val="3285843510"/>
                    </a:ext>
                  </a:extLst>
                </a:gridCol>
                <a:gridCol w="370674">
                  <a:extLst>
                    <a:ext uri="{9D8B030D-6E8A-4147-A177-3AD203B41FA5}">
                      <a16:colId xmlns:a16="http://schemas.microsoft.com/office/drawing/2014/main" val="2475984127"/>
                    </a:ext>
                  </a:extLst>
                </a:gridCol>
                <a:gridCol w="370674">
                  <a:extLst>
                    <a:ext uri="{9D8B030D-6E8A-4147-A177-3AD203B41FA5}">
                      <a16:colId xmlns:a16="http://schemas.microsoft.com/office/drawing/2014/main" val="3298289401"/>
                    </a:ext>
                  </a:extLst>
                </a:gridCol>
              </a:tblGrid>
              <a:tr h="15958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</a:t>
                      </a:r>
                    </a:p>
                  </a:txBody>
                  <a:tcPr marL="4037" marR="4037" marT="40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Notes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9048041"/>
                  </a:ext>
                </a:extLst>
              </a:tr>
              <a:tr h="15958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Feb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Feb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9429398"/>
                  </a:ext>
                </a:extLst>
              </a:tr>
              <a:tr h="15958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'23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'23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'23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'23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'23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'23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'23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'23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'23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'24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'24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'24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'24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'24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'24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'24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'24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'24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'24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'24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'24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'25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'25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'25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'25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'25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'25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'25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'25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'25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63210"/>
                  </a:ext>
                </a:extLst>
              </a:tr>
              <a:tr h="159584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Conceptual Design</a:t>
                      </a:r>
                    </a:p>
                  </a:txBody>
                  <a:tcPr marL="4037" marR="4037" marT="40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EM Design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2040085"/>
                  </a:ext>
                </a:extLst>
              </a:tr>
              <a:tr h="15958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Thermal FEA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14751"/>
                  </a:ext>
                </a:extLst>
              </a:tr>
              <a:tr h="15958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Structural FEA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7028620"/>
                  </a:ext>
                </a:extLst>
              </a:tr>
              <a:tr h="159584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Engineering Design</a:t>
                      </a:r>
                    </a:p>
                  </a:txBody>
                  <a:tcPr marL="4037" marR="4037" marT="40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Design optimization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3560132"/>
                  </a:ext>
                </a:extLst>
              </a:tr>
              <a:tr h="15958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Manufacturing design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4464100"/>
                  </a:ext>
                </a:extLst>
              </a:tr>
              <a:tr h="15958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Tooling design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0775042"/>
                  </a:ext>
                </a:extLst>
              </a:tr>
              <a:tr h="15958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Procurement</a:t>
                      </a:r>
                    </a:p>
                  </a:txBody>
                  <a:tcPr marL="4037" marR="4037" marT="40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Fabrication tooling procurement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9940961"/>
                  </a:ext>
                </a:extLst>
              </a:tr>
              <a:tr h="15958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4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Magnet components procurement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2430990"/>
                  </a:ext>
                </a:extLst>
              </a:tr>
              <a:tr h="159584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Magnet Construction</a:t>
                      </a:r>
                    </a:p>
                  </a:txBody>
                  <a:tcPr marL="4037" marR="4037" marT="40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Trial Coil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32912"/>
                  </a:ext>
                </a:extLst>
              </a:tr>
              <a:tr h="15958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Mech. Model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0713463"/>
                  </a:ext>
                </a:extLst>
              </a:tr>
              <a:tr h="15958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Coil fabrication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806904"/>
                  </a:ext>
                </a:extLst>
              </a:tr>
              <a:tr h="15958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Collaring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3436781"/>
                  </a:ext>
                </a:extLst>
              </a:tr>
              <a:tr h="15958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Magnet assembly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1376012"/>
                  </a:ext>
                </a:extLst>
              </a:tr>
              <a:tr h="22108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Test</a:t>
                      </a:r>
                    </a:p>
                  </a:txBody>
                  <a:tcPr marL="4037" marR="4037" marT="40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Cold test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6544334"/>
                  </a:ext>
                </a:extLst>
              </a:tr>
              <a:tr h="22108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9919754"/>
                  </a:ext>
                </a:extLst>
              </a:tr>
              <a:tr h="22108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Deliverable</a:t>
                      </a:r>
                    </a:p>
                  </a:txBody>
                  <a:tcPr marL="4037" marR="4037" marT="40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DR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Trial coil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Mech. Model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Magnet</a:t>
                      </a:r>
                    </a:p>
                  </a:txBody>
                  <a:tcPr marL="4037" marR="4037" marT="403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37" marR="4037" marT="403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35125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79261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88197-E23D-3B77-A45D-5D179F52A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Organization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6F5ABD-6163-1445-7CC7-637C9A8DB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14/04/2023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393A21-D2A3-BF65-BBD7-C7388C9BE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Emma Gautheron | Kick-off meeting - Conduction cooled demonstrator magnet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D015ED-D4EE-9992-3D9E-3457B5369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9566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B4489C-B3C4-2F60-B05B-F84F228057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0" dirty="0"/>
              <a:t>Weekly discussions within each WP </a:t>
            </a:r>
          </a:p>
          <a:p>
            <a:r>
              <a:rPr lang="en-GB" b="0" dirty="0"/>
              <a:t>Bi-weekly meetings at the project level</a:t>
            </a:r>
          </a:p>
          <a:p>
            <a:pPr marL="0" indent="0">
              <a:buNone/>
            </a:pPr>
            <a:endParaRPr lang="en-GB" b="0" dirty="0"/>
          </a:p>
          <a:p>
            <a:r>
              <a:rPr lang="en-GB" b="0" dirty="0"/>
              <a:t>Documentation in EDMS:   </a:t>
            </a:r>
            <a:r>
              <a:rPr lang="en-GB" b="0" dirty="0">
                <a:hlinkClick r:id="rId2"/>
              </a:rPr>
              <a:t>https://edms.cern.ch/project/CERN-0000241104 </a:t>
            </a:r>
            <a:endParaRPr lang="en-GB" b="0" dirty="0"/>
          </a:p>
          <a:p>
            <a:pPr marL="0" indent="0">
              <a:buNone/>
            </a:pPr>
            <a:endParaRPr lang="en-GB" b="0" dirty="0"/>
          </a:p>
          <a:p>
            <a:r>
              <a:rPr lang="en-GB" b="0" dirty="0" err="1"/>
              <a:t>Mattermost</a:t>
            </a:r>
            <a:r>
              <a:rPr lang="en-GB" b="0" dirty="0"/>
              <a:t> channel 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F9A84B0-C205-8164-240E-F718640FD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Project organization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221A1A-A861-73D9-7522-1240074E7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14/04/2023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D86F50-8ADA-E96F-BC9D-1509F00C4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Emma Gautheron | Kick-off meeting - Conduction cooled demonstrator magnet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32457A-CF35-A48B-DFB4-FDEABC865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0692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3FE985-2FC4-93FC-1771-DA5943610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83ADB2-787E-A390-C70D-ED4BBCF3C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14/04/2023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2EC98B-3411-547F-6410-9A0A9D0CF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Emma Gautheron | Kick-off meeting - Conduction cooled demonstrator magnet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32894A-A6D1-EA5D-2931-E68D03678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383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9AA5CA7-4853-CC5A-BA3B-4E1C2BA617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2999" y="1439335"/>
            <a:ext cx="10641013" cy="4761440"/>
          </a:xfrm>
        </p:spPr>
        <p:txBody>
          <a:bodyPr/>
          <a:lstStyle/>
          <a:p>
            <a:r>
              <a:rPr lang="en-GB" sz="2400" dirty="0"/>
              <a:t>Scope of the project</a:t>
            </a:r>
          </a:p>
          <a:p>
            <a:r>
              <a:rPr lang="en-GB" sz="2400" dirty="0"/>
              <a:t>Main challenges </a:t>
            </a:r>
          </a:p>
          <a:p>
            <a:r>
              <a:rPr lang="en-GB" sz="2400" dirty="0"/>
              <a:t>Work packages </a:t>
            </a:r>
          </a:p>
          <a:p>
            <a:r>
              <a:rPr lang="en-GB" sz="2400" dirty="0"/>
              <a:t>Timeline proposal</a:t>
            </a:r>
          </a:p>
          <a:p>
            <a:r>
              <a:rPr lang="en-GB" sz="2400" dirty="0"/>
              <a:t>Organization </a:t>
            </a:r>
          </a:p>
          <a:p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DB152BF-3ED1-DC7D-FF6D-D5C0735A2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ED298E-7C6B-B4FA-7162-84B683192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14/04/2023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C80E3E-B13D-29E6-7C5C-7E39861FD4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Emma Gautheron | Kick-off meeting - Conduction cooled demonstrator magnet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3DB871-8D11-51BB-6D54-AD9A23693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4978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B4489C-B3C4-2F60-B05B-F84F228057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first objective of that magnet is to demonstrate the conduction cooling technology.</a:t>
            </a:r>
          </a:p>
          <a:p>
            <a:r>
              <a:rPr lang="en-GB" dirty="0"/>
              <a:t>Brainstorming sessions to start – let’s be creative and think outside the box</a:t>
            </a:r>
          </a:p>
          <a:p>
            <a:r>
              <a:rPr lang="en-GB" dirty="0"/>
              <a:t>Many stakeholders so a good communication &amp; feedback will be necessary</a:t>
            </a:r>
          </a:p>
          <a:p>
            <a:r>
              <a:rPr lang="en-GB" dirty="0"/>
              <a:t>A very interesting work in front of us &amp; a motivated team! </a:t>
            </a:r>
          </a:p>
          <a:p>
            <a:pPr marL="0" indent="0">
              <a:buNone/>
            </a:pPr>
            <a:r>
              <a:rPr lang="en-GB" dirty="0"/>
              <a:t>									</a:t>
            </a:r>
          </a:p>
          <a:p>
            <a:pPr marL="0" indent="0">
              <a:buNone/>
            </a:pPr>
            <a:r>
              <a:rPr lang="en-GB" dirty="0"/>
              <a:t>									</a:t>
            </a:r>
            <a:r>
              <a:rPr lang="en-GB" dirty="0" err="1"/>
              <a:t>C’est</a:t>
            </a:r>
            <a:r>
              <a:rPr lang="en-GB" dirty="0"/>
              <a:t> parti! </a:t>
            </a:r>
            <a:r>
              <a:rPr lang="en-GB" dirty="0">
                <a:sym typeface="Wingdings" panose="05000000000000000000" pitchFamily="2" charset="2"/>
              </a:rPr>
              <a:t> </a:t>
            </a:r>
          </a:p>
          <a:p>
            <a:pPr marL="0" indent="0">
              <a:buNone/>
            </a:pPr>
            <a:endParaRPr lang="en-GB" dirty="0">
              <a:sym typeface="Wingdings" panose="05000000000000000000" pitchFamily="2" charset="2"/>
            </a:endParaRP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F9A84B0-C205-8164-240E-F718640FD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221A1A-A861-73D9-7522-1240074E7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14/04/2023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D86F50-8ADA-E96F-BC9D-1509F00C4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Emma Gautheron | Kick-off meeting - Conduction cooled demonstrator magnet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32457A-CF35-A48B-DFB4-FDEABC865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20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9038A1-6E69-8D6A-29F0-FFB30625B6F2}"/>
              </a:ext>
            </a:extLst>
          </p:cNvPr>
          <p:cNvSpPr txBox="1"/>
          <p:nvPr/>
        </p:nvSpPr>
        <p:spPr bwMode="auto">
          <a:xfrm>
            <a:off x="407987" y="5334000"/>
            <a:ext cx="8001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b="1" i="1" dirty="0">
                <a:sym typeface="Wingdings" panose="05000000000000000000" pitchFamily="2" charset="2"/>
              </a:rPr>
              <a:t>Thank you for your attention! – Any questions? Ideas? Suggestions? </a:t>
            </a:r>
            <a:endParaRPr lang="en-GB" b="1" i="1" dirty="0"/>
          </a:p>
        </p:txBody>
      </p:sp>
    </p:spTree>
    <p:extLst>
      <p:ext uri="{BB962C8B-B14F-4D97-AF65-F5344CB8AC3E}">
        <p14:creationId xmlns:p14="http://schemas.microsoft.com/office/powerpoint/2010/main" val="2600717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0794AC-2559-12FD-37A9-D9A82F54C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Scope of the project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6904C6-A5B6-478A-E640-55AF02078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14/04/2023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C81C22-9652-9729-3703-FBD523C1B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Emma Gautheron | Kick-off meeting - Conduction cooled demonstrator magnet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774FF1-8FD4-5562-D245-5CEB4C686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77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A133304-D0F4-BCB0-78A9-48CE9BCA23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F57B7F-3D6F-59C3-8BAE-2E25D22383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14/04/2023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24850F-E277-CBAE-04B9-B2E0D3A4D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Emma Gautheron | Kick-off meeting - Conduction cooled demonstrator magnet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037ED2-62B6-CA76-0E66-1813E4AAA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sp>
        <p:nvSpPr>
          <p:cNvPr id="7" name="Content Placeholder 8">
            <a:extLst>
              <a:ext uri="{FF2B5EF4-FFF2-40B4-BE49-F238E27FC236}">
                <a16:creationId xmlns:a16="http://schemas.microsoft.com/office/drawing/2014/main" id="{3B611145-E2AE-4E4A-264B-EB13A715B2CE}"/>
              </a:ext>
            </a:extLst>
          </p:cNvPr>
          <p:cNvSpPr txBox="1">
            <a:spLocks/>
          </p:cNvSpPr>
          <p:nvPr/>
        </p:nvSpPr>
        <p:spPr bwMode="auto">
          <a:xfrm>
            <a:off x="562559" y="1570540"/>
            <a:ext cx="10820400" cy="180659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Char char="•"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CNAO &amp; </a:t>
            </a:r>
            <a:r>
              <a:rPr lang="en-GB" sz="1800" dirty="0" err="1"/>
              <a:t>MedAUSTRON</a:t>
            </a:r>
            <a:r>
              <a:rPr lang="en-GB" sz="1800" dirty="0"/>
              <a:t> intend to upgrade their radiotherapy facilities with a superconducting rotating gantry for heavy ion therapy </a:t>
            </a:r>
          </a:p>
          <a:p>
            <a:r>
              <a:rPr lang="en-GB" sz="1800" dirty="0"/>
              <a:t>Since spring 2019 regular meetings between CERN, CNAO, INFN and </a:t>
            </a:r>
            <a:r>
              <a:rPr lang="en-GB" sz="1800" dirty="0" err="1"/>
              <a:t>MedAUSTRON</a:t>
            </a:r>
            <a:r>
              <a:rPr lang="en-GB" sz="1800" dirty="0"/>
              <a:t> on novel ion gantry concepts</a:t>
            </a:r>
          </a:p>
          <a:p>
            <a:r>
              <a:rPr lang="en-GB" sz="1800" dirty="0"/>
              <a:t>CNAO aims to complete design within the next ~3 years and to install the gantry within the next ~7 years</a:t>
            </a:r>
          </a:p>
          <a:p>
            <a:endParaRPr lang="en-GB" sz="1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8FAA535-3B53-041E-6884-3DA867CD474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46"/>
          <a:stretch/>
        </p:blipFill>
        <p:spPr>
          <a:xfrm>
            <a:off x="7327077" y="3733800"/>
            <a:ext cx="3579727" cy="215270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367E885-210B-12BA-D313-4D1DB884EF35}"/>
              </a:ext>
            </a:extLst>
          </p:cNvPr>
          <p:cNvSpPr txBox="1"/>
          <p:nvPr/>
        </p:nvSpPr>
        <p:spPr>
          <a:xfrm>
            <a:off x="2057400" y="5568552"/>
            <a:ext cx="13414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200" b="0" i="1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MedAUSTRON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3307A0-73B5-C316-93A0-D17B97DF99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3965" y="3861350"/>
            <a:ext cx="3920960" cy="159826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603CCC6-E420-8DCA-ED0B-6E7D1CAC6434}"/>
              </a:ext>
            </a:extLst>
          </p:cNvPr>
          <p:cNvSpPr txBox="1"/>
          <p:nvPr/>
        </p:nvSpPr>
        <p:spPr>
          <a:xfrm>
            <a:off x="4864924" y="5823952"/>
            <a:ext cx="22156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200" b="0" i="1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Both based on PIMMS design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AC31F7E-A6AE-D300-DD19-833C4AE8E9A5}"/>
              </a:ext>
            </a:extLst>
          </p:cNvPr>
          <p:cNvSpPr txBox="1"/>
          <p:nvPr/>
        </p:nvSpPr>
        <p:spPr>
          <a:xfrm>
            <a:off x="8122479" y="5506810"/>
            <a:ext cx="13414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200" b="0" i="1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CNAO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6CAD4C-9CA5-0750-943D-2845DC67A004}"/>
              </a:ext>
            </a:extLst>
          </p:cNvPr>
          <p:cNvSpPr txBox="1"/>
          <p:nvPr/>
        </p:nvSpPr>
        <p:spPr bwMode="auto">
          <a:xfrm>
            <a:off x="9617406" y="209731"/>
            <a:ext cx="36615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Courtesy of Mikko Karppinen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8632838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00C875F-FBCC-58D4-36F7-277F9E755F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373811" cy="4608512"/>
          </a:xfrm>
        </p:spPr>
        <p:txBody>
          <a:bodyPr/>
          <a:lstStyle/>
          <a:p>
            <a:r>
              <a:rPr lang="en-GB" sz="1800" b="0" dirty="0"/>
              <a:t>Reduced complexity of the main magnets for maximum reliability </a:t>
            </a:r>
          </a:p>
          <a:p>
            <a:r>
              <a:rPr lang="en-GB" sz="1800" b="0" dirty="0"/>
              <a:t>Final objective of a Full scale 45° Curved Cos-Theta magnet, with optimized cooling integration</a:t>
            </a:r>
          </a:p>
          <a:p>
            <a:r>
              <a:rPr lang="en-GB" sz="1800" b="0" dirty="0"/>
              <a:t>Demonstrator magnets to be built as first deliverables: </a:t>
            </a:r>
            <a:endParaRPr lang="en-US" sz="1800" dirty="0"/>
          </a:p>
          <a:p>
            <a:pPr lvl="1"/>
            <a:r>
              <a:rPr lang="en-GB" b="0" u="sng" dirty="0"/>
              <a:t>INFN:</a:t>
            </a:r>
            <a:r>
              <a:rPr lang="en-GB" b="0" dirty="0"/>
              <a:t> Design, build and test a curved 30° demonstrator magnet meeting the gantry specification; performance validated in He bath </a:t>
            </a:r>
          </a:p>
          <a:p>
            <a:pPr lvl="1"/>
            <a:r>
              <a:rPr lang="en-GB" b="1" u="sng" dirty="0"/>
              <a:t>CERN:</a:t>
            </a:r>
            <a:r>
              <a:rPr lang="en-GB" b="1" dirty="0"/>
              <a:t> Design, construct and test a ~1-m-long straight conduction cooled demonstrator, ideally with identical X-section to the curved INFN magnet. </a:t>
            </a:r>
          </a:p>
          <a:p>
            <a:endParaRPr lang="en-GB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A133304-D0F4-BCB0-78A9-48CE9BCA23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Main Bending Magnets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F57B7F-3D6F-59C3-8BAE-2E25D22383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14/04/2023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24850F-E277-CBAE-04B9-B2E0D3A4D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Emma Gautheron | Kick-off meeting - Conduction cooled demonstrator magnet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037ED2-62B6-CA76-0E66-1813E4AAA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6BAC6A4-5EF9-1CC0-B9C0-094793A01EC3}"/>
              </a:ext>
            </a:extLst>
          </p:cNvPr>
          <p:cNvGrpSpPr/>
          <p:nvPr/>
        </p:nvGrpSpPr>
        <p:grpSpPr>
          <a:xfrm>
            <a:off x="7257465" y="1269318"/>
            <a:ext cx="4270973" cy="2622974"/>
            <a:chOff x="7513038" y="2101426"/>
            <a:chExt cx="4270973" cy="2622974"/>
          </a:xfrm>
        </p:grpSpPr>
        <p:pic>
          <p:nvPicPr>
            <p:cNvPr id="7" name="Picture 6" descr="A picture containing toy&#10;&#10;Description automatically generated">
              <a:extLst>
                <a:ext uri="{FF2B5EF4-FFF2-40B4-BE49-F238E27FC236}">
                  <a16:creationId xmlns:a16="http://schemas.microsoft.com/office/drawing/2014/main" id="{BECC377C-8072-9F92-62A7-D7E546799E3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13038" y="2340839"/>
              <a:ext cx="4270973" cy="2383561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CB16EC8-8F9E-B93A-06E7-67BF70A94EED}"/>
                </a:ext>
              </a:extLst>
            </p:cNvPr>
            <p:cNvSpPr txBox="1"/>
            <p:nvPr/>
          </p:nvSpPr>
          <p:spPr>
            <a:xfrm>
              <a:off x="7513038" y="2363036"/>
              <a:ext cx="1759648" cy="338554"/>
            </a:xfrm>
            <a:prstGeom prst="rect">
              <a:avLst/>
            </a:prstGeom>
            <a:solidFill>
              <a:schemeClr val="tx2"/>
            </a:solidFill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solidFill>
                    <a:schemeClr val="bg2"/>
                  </a:solidFill>
                </a:rPr>
                <a:t>Goal &lt; 50 tons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338B8B2-5170-8F5F-983E-972C19FD1DDC}"/>
                </a:ext>
              </a:extLst>
            </p:cNvPr>
            <p:cNvSpPr txBox="1"/>
            <p:nvPr/>
          </p:nvSpPr>
          <p:spPr>
            <a:xfrm>
              <a:off x="10357764" y="2101426"/>
              <a:ext cx="132119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i="1" dirty="0">
                  <a:solidFill>
                    <a:srgbClr val="002060"/>
                  </a:solidFill>
                </a:rPr>
                <a:t>L. </a:t>
              </a:r>
              <a:r>
                <a:rPr lang="en-GB" sz="1100" i="1" dirty="0" err="1">
                  <a:solidFill>
                    <a:srgbClr val="002060"/>
                  </a:solidFill>
                </a:rPr>
                <a:t>Gentini</a:t>
              </a:r>
              <a:r>
                <a:rPr lang="en-GB" sz="1100" i="1" dirty="0">
                  <a:solidFill>
                    <a:srgbClr val="002060"/>
                  </a:solidFill>
                </a:rPr>
                <a:t> (CERN)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B80851D4-4599-A4A2-BE52-9E999D504E55}"/>
              </a:ext>
            </a:extLst>
          </p:cNvPr>
          <p:cNvSpPr txBox="1"/>
          <p:nvPr/>
        </p:nvSpPr>
        <p:spPr bwMode="auto">
          <a:xfrm>
            <a:off x="228600" y="5858331"/>
            <a:ext cx="36615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Courtesy of Mikko Karppinen </a:t>
            </a:r>
            <a:endParaRPr lang="en-GB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F45155C-1810-90DD-F156-55C97E3D3884}"/>
              </a:ext>
            </a:extLst>
          </p:cNvPr>
          <p:cNvSpPr txBox="1"/>
          <p:nvPr/>
        </p:nvSpPr>
        <p:spPr bwMode="auto">
          <a:xfrm>
            <a:off x="7257464" y="4133876"/>
            <a:ext cx="4270973" cy="142872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marL="342900" lvl="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000" b="1" dirty="0">
                <a:solidFill>
                  <a:schemeClr val="tx2">
                    <a:lumMod val="50000"/>
                  </a:schemeClr>
                </a:solidFill>
              </a:rPr>
              <a:t>Magnet aperture: ø80 mm</a:t>
            </a:r>
          </a:p>
          <a:p>
            <a:pPr marL="342900" lvl="0" indent="-34290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000" b="1" dirty="0">
                <a:solidFill>
                  <a:schemeClr val="tx2">
                    <a:lumMod val="50000"/>
                  </a:schemeClr>
                </a:solidFill>
              </a:rPr>
              <a:t>Maximum dipole field: 4 T</a:t>
            </a:r>
          </a:p>
          <a:p>
            <a:pPr marL="342900" lvl="0" indent="-342900" algn="l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2000" b="1" dirty="0">
                <a:solidFill>
                  <a:schemeClr val="tx2">
                    <a:lumMod val="50000"/>
                  </a:schemeClr>
                </a:solidFill>
              </a:rPr>
              <a:t>Field ramp-rate: 0.4 T/s</a:t>
            </a:r>
          </a:p>
        </p:txBody>
      </p:sp>
    </p:spTree>
    <p:extLst>
      <p:ext uri="{BB962C8B-B14F-4D97-AF65-F5344CB8AC3E}">
        <p14:creationId xmlns:p14="http://schemas.microsoft.com/office/powerpoint/2010/main" val="1683417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00C875F-FBCC-58D4-36F7-277F9E755F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66800"/>
            <a:ext cx="11376024" cy="1280800"/>
          </a:xfrm>
        </p:spPr>
        <p:txBody>
          <a:bodyPr/>
          <a:lstStyle/>
          <a:p>
            <a:r>
              <a:rPr lang="en-GB" sz="1700" b="0" dirty="0"/>
              <a:t>Objective: </a:t>
            </a:r>
            <a:r>
              <a:rPr lang="en-GB" sz="1700" dirty="0"/>
              <a:t>demonstrate the magnet performance with </a:t>
            </a:r>
            <a:r>
              <a:rPr lang="en-GB" sz="1700" u="sng" dirty="0"/>
              <a:t>conduction cooling </a:t>
            </a:r>
          </a:p>
          <a:p>
            <a:r>
              <a:rPr lang="en-GB" sz="1700" b="0" dirty="0"/>
              <a:t>Field quality is not a priority; common coil cross section with INFN-LASA.</a:t>
            </a:r>
          </a:p>
          <a:p>
            <a:r>
              <a:rPr lang="en-GB" sz="1700" b="0" dirty="0"/>
              <a:t>Compatibility with rotating gantry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A133304-D0F4-BCB0-78A9-48CE9BCA2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93207"/>
          </a:xfrm>
        </p:spPr>
        <p:txBody>
          <a:bodyPr/>
          <a:lstStyle/>
          <a:p>
            <a:r>
              <a:rPr lang="en-GB" dirty="0"/>
              <a:t>Scope of the project @CERN: </a:t>
            </a:r>
            <a:br>
              <a:rPr lang="en-GB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F57B7F-3D6F-59C3-8BAE-2E25D22383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14/04/2023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24850F-E277-CBAE-04B9-B2E0D3A4D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Emma Gautheron | Kick-off meeting - Conduction cooled demonstrator magnet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037ED2-62B6-CA76-0E66-1813E4AAA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EE17906F-5E01-F0B2-7483-C4FF2CF28503}"/>
              </a:ext>
            </a:extLst>
          </p:cNvPr>
          <p:cNvSpPr txBox="1">
            <a:spLocks/>
          </p:cNvSpPr>
          <p:nvPr/>
        </p:nvSpPr>
        <p:spPr bwMode="auto">
          <a:xfrm>
            <a:off x="407989" y="3486358"/>
            <a:ext cx="11376024" cy="328400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Char char="•"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700" b="0" dirty="0"/>
              <a:t>Coils based on cored 36-strand cable using ø0.48 mm LHC strand (not optimized for low loss)</a:t>
            </a:r>
          </a:p>
          <a:p>
            <a:pPr lvl="1"/>
            <a:r>
              <a:rPr lang="en-GB" sz="1700" dirty="0"/>
              <a:t>At 0.4 T/s, the heat extraction from the coils is the main challenge and may require specifically developed low-loss conductor for the final magnets  </a:t>
            </a:r>
            <a:endParaRPr lang="en-GB" sz="1700" b="0" dirty="0"/>
          </a:p>
          <a:p>
            <a:r>
              <a:rPr lang="en-GB" sz="1700" b="0" dirty="0"/>
              <a:t>Conduction cooling of current leads requires a high power (low current needed ~2.8 kA) </a:t>
            </a:r>
          </a:p>
          <a:p>
            <a:r>
              <a:rPr lang="en-GB" sz="1700" b="0" dirty="0"/>
              <a:t>Thermalisation close to the coils (Collars? Yoke? etc) </a:t>
            </a:r>
          </a:p>
          <a:p>
            <a:r>
              <a:rPr lang="en-GB" sz="1700" b="0" dirty="0"/>
              <a:t>Reducing as much as possible the thermal resistance in the assembly </a:t>
            </a:r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91AE58EA-5D89-4490-5B58-02071C802CBF}"/>
              </a:ext>
            </a:extLst>
          </p:cNvPr>
          <p:cNvSpPr txBox="1">
            <a:spLocks/>
          </p:cNvSpPr>
          <p:nvPr/>
        </p:nvSpPr>
        <p:spPr bwMode="auto">
          <a:xfrm>
            <a:off x="407988" y="2819400"/>
            <a:ext cx="11376025" cy="51455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Main challenges: 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32472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6E6D04-7835-5FD2-3440-F209D017C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 packages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066201-A083-F84D-FD0D-11EC01685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14/04/2023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B4D3A8-B9FB-2EDE-5726-8A545EA1F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Emma Gautheron | Kick-off meeting - Conduction cooled demonstrator magnet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DBD51D-4957-CC34-4A5E-E0F53A69A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8147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908A14F-3C0B-3E09-48CC-BE1AD62086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219200"/>
            <a:ext cx="11376024" cy="4760912"/>
          </a:xfrm>
        </p:spPr>
        <p:txBody>
          <a:bodyPr/>
          <a:lstStyle/>
          <a:p>
            <a:pPr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sz="1800" dirty="0"/>
              <a:t>WP1: Electromagnetic design </a:t>
            </a:r>
            <a:r>
              <a:rPr lang="en-US" sz="1800" b="0" dirty="0">
                <a:solidFill>
                  <a:schemeClr val="accent2"/>
                </a:solidFill>
              </a:rPr>
              <a:t>– Emma Gautheron (TE-MSC)</a:t>
            </a:r>
          </a:p>
          <a:p>
            <a:pPr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sz="1800" dirty="0"/>
              <a:t>WP2: Thermo-mechanical design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/>
              <a:t>2a: Cooling features design </a:t>
            </a:r>
            <a:r>
              <a:rPr lang="en-US" dirty="0">
                <a:solidFill>
                  <a:schemeClr val="accent2"/>
                </a:solidFill>
              </a:rPr>
              <a:t>– Patricia Tavares </a:t>
            </a:r>
            <a:r>
              <a:rPr lang="en-US" sz="1800" dirty="0">
                <a:solidFill>
                  <a:schemeClr val="accent2"/>
                </a:solidFill>
              </a:rPr>
              <a:t>(TE- CRG)</a:t>
            </a:r>
            <a:endParaRPr lang="en-US" dirty="0">
              <a:solidFill>
                <a:schemeClr val="accent2"/>
              </a:solidFill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/>
              <a:t>2b: Thermo-mechanical modelling </a:t>
            </a:r>
            <a:r>
              <a:rPr lang="en-US" dirty="0">
                <a:solidFill>
                  <a:schemeClr val="accent2"/>
                </a:solidFill>
              </a:rPr>
              <a:t>– Alessandro Bertarelli &amp; Luca Dassa </a:t>
            </a:r>
            <a:r>
              <a:rPr lang="en-US" sz="1800" b="0" dirty="0">
                <a:solidFill>
                  <a:schemeClr val="accent2"/>
                </a:solidFill>
              </a:rPr>
              <a:t>(EN-MME)</a:t>
            </a:r>
            <a:endParaRPr lang="en-US" dirty="0">
              <a:solidFill>
                <a:schemeClr val="accent2"/>
              </a:solidFill>
            </a:endParaRPr>
          </a:p>
          <a:p>
            <a:pPr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sz="1800" b="1" dirty="0"/>
              <a:t>WP3: Cryogenic design &amp; assembly </a:t>
            </a:r>
            <a:r>
              <a:rPr lang="en-US" sz="1800" b="0" dirty="0">
                <a:solidFill>
                  <a:schemeClr val="accent2"/>
                </a:solidFill>
              </a:rPr>
              <a:t>– Torsten Koettig (TE- CRG)</a:t>
            </a:r>
          </a:p>
          <a:p>
            <a:pPr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sz="1800" dirty="0"/>
              <a:t>WP4: Magnet assembly </a:t>
            </a:r>
            <a:r>
              <a:rPr lang="en-US" sz="1800" b="0" dirty="0">
                <a:solidFill>
                  <a:schemeClr val="accent2"/>
                </a:solidFill>
              </a:rPr>
              <a:t>– Emma Gautheron (TE-MSC)</a:t>
            </a:r>
          </a:p>
          <a:p>
            <a:pPr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sz="1800" b="1" dirty="0"/>
              <a:t>WP5</a:t>
            </a:r>
            <a:r>
              <a:rPr lang="en-US" sz="1800" dirty="0"/>
              <a:t>: Magnet test </a:t>
            </a:r>
            <a:r>
              <a:rPr lang="en-US" sz="1800" b="1" dirty="0"/>
              <a:t>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/>
              <a:t>5a: Tests in SM18 </a:t>
            </a:r>
            <a:r>
              <a:rPr lang="en-US" dirty="0">
                <a:solidFill>
                  <a:schemeClr val="accent2"/>
                </a:solidFill>
              </a:rPr>
              <a:t>– Gerard Willering </a:t>
            </a:r>
            <a:r>
              <a:rPr lang="en-US" sz="1800" b="0" dirty="0">
                <a:solidFill>
                  <a:schemeClr val="accent2"/>
                </a:solidFill>
              </a:rPr>
              <a:t>(TE-MSC)</a:t>
            </a:r>
            <a:endParaRPr lang="en-US" dirty="0">
              <a:solidFill>
                <a:schemeClr val="accent2"/>
              </a:solidFill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/>
              <a:t>5b: Tests in 165 </a:t>
            </a:r>
            <a:r>
              <a:rPr lang="en-US" dirty="0">
                <a:solidFill>
                  <a:schemeClr val="accent2"/>
                </a:solidFill>
              </a:rPr>
              <a:t>– Torsten Koettig </a:t>
            </a:r>
            <a:r>
              <a:rPr lang="en-US" sz="1800" dirty="0">
                <a:solidFill>
                  <a:schemeClr val="accent2"/>
                </a:solidFill>
              </a:rPr>
              <a:t>(TE- CRG)</a:t>
            </a:r>
            <a:endParaRPr lang="en-US" dirty="0">
              <a:solidFill>
                <a:schemeClr val="accent2"/>
              </a:solidFill>
            </a:endParaRPr>
          </a:p>
          <a:p>
            <a:pPr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n-US" sz="1800" dirty="0"/>
              <a:t>WP6: Technology development </a:t>
            </a:r>
            <a:r>
              <a:rPr lang="en-US" sz="1800" b="0" dirty="0">
                <a:solidFill>
                  <a:schemeClr val="accent2"/>
                </a:solidFill>
              </a:rPr>
              <a:t>– Emma Gautheron (TE-MSC)</a:t>
            </a:r>
          </a:p>
          <a:p>
            <a:pPr marL="0" indent="0">
              <a:buNone/>
            </a:pPr>
            <a:endParaRPr lang="en-US" sz="1800" b="0" dirty="0">
              <a:solidFill>
                <a:schemeClr val="accent2"/>
              </a:solidFill>
            </a:endParaRPr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30FB234-85FB-33C4-3F97-9735CE107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52572"/>
            <a:ext cx="11376025" cy="1065742"/>
          </a:xfrm>
        </p:spPr>
        <p:txBody>
          <a:bodyPr/>
          <a:lstStyle/>
          <a:p>
            <a:r>
              <a:rPr lang="en-US" dirty="0"/>
              <a:t>Work packages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0EC0BD-BFB6-A590-D7CD-807767A76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14/04/2023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D7E90A-1656-7992-499A-D45C7F092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Emma Gautheron | Kick-off meeting - Conduction cooled demonstrator magnet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10ECDE-9076-D0B3-1C28-3E58E80D1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9687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B4489C-B3C4-2F60-B05B-F84F228057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95400"/>
            <a:ext cx="5688011" cy="4905375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1700" dirty="0"/>
              <a:t>Scope: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400" dirty="0"/>
              <a:t>E</a:t>
            </a:r>
            <a:r>
              <a:rPr lang="en-US" sz="1400" b="0" dirty="0"/>
              <a:t>lectromagnetic design of the magnet (cable choice, coil cross-section, end spacer definition) &amp; 2D, 3D modelling (ROXIE, OPERA)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400" dirty="0"/>
              <a:t>Associated winding tests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400" b="0" dirty="0"/>
              <a:t>Transient analysis &amp; loss calculations (STEAM-SIGMA)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400" dirty="0"/>
              <a:t>Quench protection </a:t>
            </a:r>
          </a:p>
          <a:p>
            <a:pPr marL="366712" lvl="1" indent="0">
              <a:buNone/>
            </a:pPr>
            <a:endParaRPr lang="en-GB" sz="1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1700" dirty="0"/>
              <a:t>Status: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400" dirty="0"/>
              <a:t>Cable selected (LHC cable#4 with additional stainless-steel core)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1400" dirty="0"/>
              <a:t>36 x 0.48 mm diameter strands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1400" dirty="0"/>
              <a:t>Cable dimensions: 8.8 mm x 0.84 mm with 0.91 </a:t>
            </a:r>
            <a:r>
              <a:rPr lang="en-GB" sz="1400" dirty="0" err="1"/>
              <a:t>deg</a:t>
            </a:r>
            <a:r>
              <a:rPr lang="en-GB" sz="1400" dirty="0"/>
              <a:t> keystone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400" dirty="0"/>
              <a:t>Common cross-section with INFN-LASA completed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400" dirty="0"/>
              <a:t>2 layer coil; insulated cable with E-glass; impregnated coil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400" dirty="0"/>
              <a:t>End spacers design on going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F9A84B0-C205-8164-240E-F718640FD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WP1 – Electromagnetic design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221A1A-A861-73D9-7522-1240074E7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14/04/2023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D86F50-8ADA-E96F-BC9D-1509F00C4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Emma Gautheron | Kick-off meeting - Conduction cooled demonstrator magnet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32457A-CF35-A48B-DFB4-FDEABC865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sp>
        <p:nvSpPr>
          <p:cNvPr id="10" name="Rectangle 1">
            <a:extLst>
              <a:ext uri="{FF2B5EF4-FFF2-40B4-BE49-F238E27FC236}">
                <a16:creationId xmlns:a16="http://schemas.microsoft.com/office/drawing/2014/main" id="{9E648C55-10B3-67E4-2A3A-8BEEA47E5F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°</a:t>
            </a:r>
            <a:r>
              <a:rPr kumimoji="0" lang="en-GB" altLang="en-US" sz="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en-GB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574FD445-6B38-03D6-17CC-4291F200D4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°</a:t>
            </a:r>
            <a:r>
              <a:rPr kumimoji="0" lang="en-GB" altLang="en-US" sz="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en-GB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51E4250E-EB77-057D-030A-F8ECCC574D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04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°</a:t>
            </a:r>
            <a:r>
              <a:rPr kumimoji="0" lang="en-GB" altLang="en-US" sz="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en-GB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C16A866-FA3C-A687-9DD0-DBBAE527B6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1800" y="3094627"/>
            <a:ext cx="3407823" cy="310614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4A95DA2-3FEC-102A-830E-D0CAD1F1C3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78700" y="201327"/>
            <a:ext cx="3136469" cy="310614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D4532E7-48EF-9884-EC62-59CF0860EBFC}"/>
              </a:ext>
            </a:extLst>
          </p:cNvPr>
          <p:cNvSpPr txBox="1"/>
          <p:nvPr/>
        </p:nvSpPr>
        <p:spPr bwMode="auto">
          <a:xfrm>
            <a:off x="9591069" y="3512277"/>
            <a:ext cx="2324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Courtesy of M. Prioli (INFN)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5027375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65F78E2F-66AB-46F9-ADE0-0033190932EB}" vid="{57DF999A-397F-42AF-B470-18151478282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16-9 Powerpoint template CERN</Template>
  <TotalTime>1850</TotalTime>
  <Words>1811</Words>
  <Application>Microsoft Office PowerPoint</Application>
  <DocSecurity>0</DocSecurity>
  <PresentationFormat>Widescreen</PresentationFormat>
  <Paragraphs>683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Courier New</vt:lpstr>
      <vt:lpstr>Source Sans Pro</vt:lpstr>
      <vt:lpstr>Wingdings</vt:lpstr>
      <vt:lpstr>Office Theme</vt:lpstr>
      <vt:lpstr>Conduction cooled demonstrator magnet </vt:lpstr>
      <vt:lpstr>Content </vt:lpstr>
      <vt:lpstr>Scope of the project</vt:lpstr>
      <vt:lpstr>Introduction </vt:lpstr>
      <vt:lpstr>Main Bending Magnets </vt:lpstr>
      <vt:lpstr>Scope of the project @CERN:  </vt:lpstr>
      <vt:lpstr>Work packages</vt:lpstr>
      <vt:lpstr>Work packages</vt:lpstr>
      <vt:lpstr>WP1 – Electromagnetic design</vt:lpstr>
      <vt:lpstr>WP2 – Thermo-mechanical design</vt:lpstr>
      <vt:lpstr>WP3 – Cryogenic system design &amp; assembly</vt:lpstr>
      <vt:lpstr>WP4 – Magnet assembly</vt:lpstr>
      <vt:lpstr>WP5 – Magnet test </vt:lpstr>
      <vt:lpstr>WP6 – Technology development</vt:lpstr>
      <vt:lpstr>Timeline</vt:lpstr>
      <vt:lpstr>Timeline</vt:lpstr>
      <vt:lpstr>Organization</vt:lpstr>
      <vt:lpstr>Project organization </vt:lpstr>
      <vt:lpstr>Conclusion</vt:lpstr>
      <vt:lpstr>Conclusion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Winding tests w and w/o core</dc:title>
  <dc:subject/>
  <dc:creator>emma.lucie.gautheron@cern.ch</dc:creator>
  <cp:keywords/>
  <dc:description/>
  <cp:lastModifiedBy>Emma Lucie Gautheron</cp:lastModifiedBy>
  <cp:revision>503</cp:revision>
  <dcterms:created xsi:type="dcterms:W3CDTF">2023-02-27T08:40:10Z</dcterms:created>
  <dcterms:modified xsi:type="dcterms:W3CDTF">2023-05-11T16:00:02Z</dcterms:modified>
  <cp:category/>
  <dc:identifier/>
  <cp:contentStatus/>
  <dc:language/>
  <cp:version/>
</cp:coreProperties>
</file>