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7" r:id="rId2"/>
    <p:sldMasterId id="2147483682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5143500" type="screen16x9"/>
  <p:notesSz cx="6858000" cy="9144000"/>
  <p:embeddedFontLst>
    <p:embeddedFont>
      <p:font typeface="Helvetica Neue" panose="020B0604020202020204" charset="0"/>
      <p:regular r:id="rId26"/>
      <p:bold r:id="rId27"/>
      <p:italic r:id="rId28"/>
      <p:boldItalic r:id="rId29"/>
    </p:embeddedFont>
    <p:embeddedFont>
      <p:font typeface="Helvetica Neue Light" panose="020B0604020202020204" charset="0"/>
      <p:regular r:id="rId30"/>
      <p:bold r:id="rId31"/>
      <p:italic r:id="rId32"/>
      <p:boldItalic r:id="rId33"/>
    </p:embeddedFont>
    <p:embeddedFont>
      <p:font typeface="Proxima Nova" panose="020B0604020202020204" charset="0"/>
      <p:regular r:id="rId34"/>
      <p:bold r:id="rId35"/>
      <p:italic r:id="rId36"/>
      <p:boldItalic r:id="rId37"/>
    </p:embeddedFont>
    <p:embeddedFont>
      <p:font typeface="Proxima Nova Extrabold" panose="020B0604020202020204" charset="0"/>
      <p:bold r:id="rId38"/>
    </p:embeddedFont>
    <p:embeddedFont>
      <p:font typeface="Proxima Nova Semibold" panose="020B0604020202020204" charset="0"/>
      <p:regular r:id="rId39"/>
      <p:bold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5" roundtripDataSignature="AMtx7mggoqfvIyGT6i6eNYpKkfiNUGeB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889" autoAdjust="0"/>
  </p:normalViewPr>
  <p:slideViewPr>
    <p:cSldViewPr snapToGrid="0">
      <p:cViewPr varScale="1">
        <p:scale>
          <a:sx n="58" d="100"/>
          <a:sy n="58" d="100"/>
        </p:scale>
        <p:origin x="1456" y="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9.fntdata"/><Relationship Id="rId55" Type="http://customschemas.google.com/relationships/presentationmetadata" Target="meta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4.fntdata"/><Relationship Id="rId41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6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5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0" name="Google Shape;34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Google Shape;35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2" name="Google Shape;36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7" name="Google Shape;36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b="1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4430ac0762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24430ac0762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6" name="Google Shape;44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9" name="Google Shape;46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4430ac0762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24430ac0762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6" name="Google Shape;49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5" name="Google Shape;535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4" name="Google Shape;574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9" name="Google Shape;29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3" name="Google Shape;31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9" name="Google Shape;31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slide 1 1">
  <p:cSld name="CUSTOM_2_2_4_2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30"/>
          <p:cNvSpPr txBox="1"/>
          <p:nvPr/>
        </p:nvSpPr>
        <p:spPr>
          <a:xfrm>
            <a:off x="733116" y="509691"/>
            <a:ext cx="76824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100"/>
              <a:buFont typeface="Arial"/>
              <a:buNone/>
            </a:pPr>
            <a:endParaRPr sz="7100" b="0" i="0" u="none" strike="noStrike" cap="none">
              <a:solidFill>
                <a:schemeClr val="dk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0" name="Google Shape;10;p30"/>
          <p:cNvSpPr txBox="1">
            <a:spLocks noGrp="1"/>
          </p:cNvSpPr>
          <p:nvPr>
            <p:ph type="title"/>
          </p:nvPr>
        </p:nvSpPr>
        <p:spPr>
          <a:xfrm>
            <a:off x="710946" y="1343381"/>
            <a:ext cx="77622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>
                <a:solidFill>
                  <a:srgbClr val="FFFFFF"/>
                </a:solidFill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without logo">
  <p:cSld name="CUSTOM_1_1_4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6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One liner, left aligned">
  <p:cSld name="CUSTOM_1_1_3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24494" y="4529709"/>
            <a:ext cx="514348" cy="51434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57"/>
          <p:cNvSpPr txBox="1">
            <a:spLocks noGrp="1"/>
          </p:cNvSpPr>
          <p:nvPr>
            <p:ph type="title"/>
          </p:nvPr>
        </p:nvSpPr>
        <p:spPr>
          <a:xfrm>
            <a:off x="1412606" y="1181138"/>
            <a:ext cx="6318900" cy="27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1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1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1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1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1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1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1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1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1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Blancco with Tirppa logo">
  <p:cSld name="CUSTOM_1_1_1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24494" y="4529709"/>
            <a:ext cx="514348" cy="514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Blancco with Tirppa logo 1">
  <p:cSld name="CUSTOM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59"/>
          <p:cNvPicPr preferRelativeResize="0"/>
          <p:nvPr/>
        </p:nvPicPr>
        <p:blipFill rotWithShape="1">
          <a:blip r:embed="rId3">
            <a:alphaModFix/>
          </a:blip>
          <a:srcRect l="51655" r="27878"/>
          <a:stretch/>
        </p:blipFill>
        <p:spPr>
          <a:xfrm>
            <a:off x="8590688" y="4529709"/>
            <a:ext cx="381861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Blancco 1">
  <p:cSld name="CUSTOM_1_1_2_1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ncit in figures">
  <p:cSld name="CUSTOM_2_2_2_1">
    <p:bg>
      <p:bgPr>
        <a:solidFill>
          <a:srgbClr val="000000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1"/>
          <p:cNvSpPr txBox="1"/>
          <p:nvPr/>
        </p:nvSpPr>
        <p:spPr>
          <a:xfrm>
            <a:off x="3602063" y="1382213"/>
            <a:ext cx="1739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PT" sz="1300" b="1" i="0" u="none" strike="noStrike" cap="none">
                <a:solidFill>
                  <a:srgbClr val="F04E30"/>
                </a:solidFill>
                <a:latin typeface="Proxima Nova"/>
                <a:ea typeface="Proxima Nova"/>
                <a:cs typeface="Proxima Nova"/>
                <a:sym typeface="Proxima Nova"/>
              </a:rPr>
              <a:t>EMPLOYEES</a:t>
            </a:r>
            <a:endParaRPr sz="1300" b="0" i="0" u="none" strike="noStrike" cap="none">
              <a:solidFill>
                <a:srgbClr val="F04E3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pt-PT" sz="45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450+</a:t>
            </a:r>
            <a:endParaRPr sz="11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4" name="Google Shape;54;p61"/>
          <p:cNvCxnSpPr/>
          <p:nvPr/>
        </p:nvCxnSpPr>
        <p:spPr>
          <a:xfrm>
            <a:off x="4539356" y="-249562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" name="Google Shape;55;p61"/>
          <p:cNvSpPr txBox="1"/>
          <p:nvPr/>
        </p:nvSpPr>
        <p:spPr>
          <a:xfrm>
            <a:off x="514350" y="1382213"/>
            <a:ext cx="1739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PT" sz="13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FOUNDED</a:t>
            </a:r>
            <a:endParaRPr sz="1300" b="0" i="0" u="none" strike="noStrike" cap="none">
              <a:solidFill>
                <a:srgbClr val="F04E3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pt-PT" sz="45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2007</a:t>
            </a:r>
            <a:endParaRPr sz="11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6" name="Google Shape;56;p61"/>
          <p:cNvCxnSpPr/>
          <p:nvPr/>
        </p:nvCxnSpPr>
        <p:spPr>
          <a:xfrm>
            <a:off x="3211200" y="-480525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" name="Google Shape;57;p61"/>
          <p:cNvSpPr txBox="1"/>
          <p:nvPr/>
        </p:nvSpPr>
        <p:spPr>
          <a:xfrm>
            <a:off x="514350" y="2606438"/>
            <a:ext cx="24891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PT" sz="1300" b="1" i="0" u="none" strike="noStrike" cap="none">
                <a:solidFill>
                  <a:srgbClr val="F04E30"/>
                </a:solidFill>
                <a:latin typeface="Proxima Nova"/>
                <a:ea typeface="Proxima Nova"/>
                <a:cs typeface="Proxima Nova"/>
                <a:sym typeface="Proxima Nova"/>
              </a:rPr>
              <a:t>TURNOVER 2018</a:t>
            </a:r>
            <a:endParaRPr sz="1300" b="1" i="0" u="none" strike="noStrike" cap="none">
              <a:solidFill>
                <a:srgbClr val="F04E3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pt-PT" sz="45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€43.5m</a:t>
            </a:r>
            <a:endParaRPr sz="11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8" name="Google Shape;58;p61"/>
          <p:cNvCxnSpPr/>
          <p:nvPr/>
        </p:nvCxnSpPr>
        <p:spPr>
          <a:xfrm>
            <a:off x="2282672" y="-249562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" name="Google Shape;59;p61"/>
          <p:cNvSpPr txBox="1"/>
          <p:nvPr/>
        </p:nvSpPr>
        <p:spPr>
          <a:xfrm>
            <a:off x="3602063" y="2606438"/>
            <a:ext cx="20244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PT" sz="13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EBIT 2018</a:t>
            </a:r>
            <a:endParaRPr sz="1300" b="0" i="0" u="none" strike="noStrike" cap="none">
              <a:solidFill>
                <a:srgbClr val="F04E3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pt-PT" sz="45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€4.1m</a:t>
            </a:r>
            <a:endParaRPr sz="11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60" name="Google Shape;60;p61"/>
          <p:cNvCxnSpPr/>
          <p:nvPr/>
        </p:nvCxnSpPr>
        <p:spPr>
          <a:xfrm>
            <a:off x="5448075" y="-358106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" name="Google Shape;61;p61"/>
          <p:cNvSpPr txBox="1"/>
          <p:nvPr/>
        </p:nvSpPr>
        <p:spPr>
          <a:xfrm>
            <a:off x="6151350" y="1353113"/>
            <a:ext cx="2090400" cy="8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Font typeface="Arial"/>
              <a:buNone/>
            </a:pPr>
            <a:r>
              <a:rPr lang="pt-PT" sz="14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Specialist of service and business design, software development and continuous services</a:t>
            </a:r>
            <a:endParaRPr sz="1400" b="0" i="0" u="none" strike="noStrike" cap="non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62" name="Google Shape;62;p61"/>
          <p:cNvSpPr txBox="1"/>
          <p:nvPr/>
        </p:nvSpPr>
        <p:spPr>
          <a:xfrm>
            <a:off x="6151350" y="2260868"/>
            <a:ext cx="2061900" cy="3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pt-PT" sz="9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with a 100% satisfaction guarantee.</a:t>
            </a:r>
            <a:endParaRPr sz="9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3" name="Google Shape;63;p61"/>
          <p:cNvSpPr txBox="1"/>
          <p:nvPr/>
        </p:nvSpPr>
        <p:spPr>
          <a:xfrm>
            <a:off x="6151350" y="3897263"/>
            <a:ext cx="2489100" cy="8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pt-PT" sz="9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Best place to work in Europe 2016 </a:t>
            </a:r>
            <a:br>
              <a:rPr lang="pt-PT" sz="9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pt-PT" sz="9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Best place to work in Finland 2014, 2015, 2016</a:t>
            </a:r>
            <a:br>
              <a:rPr lang="pt-PT" sz="9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pt-PT" sz="9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(Great place to work)</a:t>
            </a:r>
            <a:endParaRPr sz="9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4" name="Google Shape;64;p61"/>
          <p:cNvSpPr txBox="1"/>
          <p:nvPr/>
        </p:nvSpPr>
        <p:spPr>
          <a:xfrm>
            <a:off x="6151350" y="3424613"/>
            <a:ext cx="17595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Award-winning workplace</a:t>
            </a:r>
            <a:endParaRPr sz="1400" b="0" i="0" u="none" strike="noStrike" cap="non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65" name="Google Shape;65;p61"/>
          <p:cNvSpPr txBox="1"/>
          <p:nvPr/>
        </p:nvSpPr>
        <p:spPr>
          <a:xfrm>
            <a:off x="1330266" y="4024688"/>
            <a:ext cx="44733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PT" sz="12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FINLAND</a:t>
            </a:r>
            <a:r>
              <a:rPr lang="pt-PT" sz="12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pt-PT" sz="12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Tampere – Helsinki – Turku – Oulu</a:t>
            </a:r>
            <a:endParaRPr sz="12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PT" sz="12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USA</a:t>
            </a:r>
            <a:r>
              <a:rPr lang="pt-PT" sz="1200" b="1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pt-PT" sz="12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Palo Alto – Orange County – Santa Monica</a:t>
            </a:r>
            <a:endParaRPr sz="12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Arial"/>
              <a:buNone/>
            </a:pPr>
            <a:r>
              <a:rPr lang="pt-PT" sz="1200" b="0" i="0" u="none" strike="noStrike" cap="none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SWITZERLAND</a:t>
            </a:r>
            <a:r>
              <a:rPr lang="pt-PT" sz="1200" b="1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pt-PT" sz="12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Neuchâtel</a:t>
            </a:r>
            <a:endParaRPr sz="12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6" name="Google Shape;66;p61"/>
          <p:cNvSpPr txBox="1"/>
          <p:nvPr/>
        </p:nvSpPr>
        <p:spPr>
          <a:xfrm>
            <a:off x="514350" y="390178"/>
            <a:ext cx="53802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t-PT" sz="32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Vincit in figures</a:t>
            </a:r>
            <a:endParaRPr sz="32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7" name="Google Shape;67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98469" y="748069"/>
            <a:ext cx="525066" cy="539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7215" y="3954413"/>
            <a:ext cx="571500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6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39097" y="2612236"/>
            <a:ext cx="728663" cy="753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24494" y="4529709"/>
            <a:ext cx="514348" cy="514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rap it up">
  <p:cSld name="CUSTOM_4_1_1">
    <p:bg>
      <p:bgPr>
        <a:solidFill>
          <a:srgbClr val="F04E30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62"/>
          <p:cNvPicPr preferRelativeResize="0"/>
          <p:nvPr/>
        </p:nvPicPr>
        <p:blipFill rotWithShape="1">
          <a:blip r:embed="rId2">
            <a:alphaModFix/>
          </a:blip>
          <a:srcRect l="51655" r="29022"/>
          <a:stretch/>
        </p:blipFill>
        <p:spPr>
          <a:xfrm>
            <a:off x="8198371" y="4461919"/>
            <a:ext cx="312318" cy="445612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62"/>
          <p:cNvSpPr txBox="1"/>
          <p:nvPr/>
        </p:nvSpPr>
        <p:spPr>
          <a:xfrm>
            <a:off x="2912541" y="2851125"/>
            <a:ext cx="4162200" cy="5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PT" sz="24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Let’s save the world now.</a:t>
            </a:r>
            <a:endParaRPr sz="24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4" name="Google Shape;74;p62"/>
          <p:cNvSpPr txBox="1"/>
          <p:nvPr/>
        </p:nvSpPr>
        <p:spPr>
          <a:xfrm>
            <a:off x="1173816" y="486131"/>
            <a:ext cx="67287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300"/>
              <a:buFont typeface="Arial"/>
              <a:buNone/>
            </a:pPr>
            <a:r>
              <a:rPr lang="pt-PT" sz="83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Thank you!</a:t>
            </a:r>
            <a:endParaRPr sz="8300" b="0" i="0" u="none" strike="noStrike" cap="non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75" name="Google Shape;75;p62"/>
          <p:cNvSpPr txBox="1"/>
          <p:nvPr/>
        </p:nvSpPr>
        <p:spPr>
          <a:xfrm>
            <a:off x="298856" y="4092009"/>
            <a:ext cx="2673900" cy="8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62"/>
          <p:cNvSpPr txBox="1">
            <a:spLocks noGrp="1"/>
          </p:cNvSpPr>
          <p:nvPr>
            <p:ph type="subTitle" idx="1"/>
          </p:nvPr>
        </p:nvSpPr>
        <p:spPr>
          <a:xfrm>
            <a:off x="298856" y="4152197"/>
            <a:ext cx="29160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rgbClr val="FFFFF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FFFFFF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FFFFFF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400">
                <a:solidFill>
                  <a:srgbClr val="FFFFFF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FFFFFF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FFFFFF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FFFFFF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FFFFFF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TITLE_AND_BODY_3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63"/>
          <p:cNvSpPr txBox="1">
            <a:spLocks noGrp="1"/>
          </p:cNvSpPr>
          <p:nvPr>
            <p:ph type="sldNum" idx="12"/>
          </p:nvPr>
        </p:nvSpPr>
        <p:spPr>
          <a:xfrm>
            <a:off x="4484637" y="4905375"/>
            <a:ext cx="170100" cy="1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 type="title">
  <p:cSld name="TITL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6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9pPr>
          </a:lstStyle>
          <a:p>
            <a:endParaRPr/>
          </a:p>
        </p:txBody>
      </p:sp>
      <p:sp>
        <p:nvSpPr>
          <p:cNvPr id="81" name="Google Shape;81;p6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2" name="Google Shape;82;p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and bullet points">
  <p:cSld name="CUSTOM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3"/>
          <p:cNvSpPr txBox="1">
            <a:spLocks noGrp="1"/>
          </p:cNvSpPr>
          <p:nvPr>
            <p:ph type="body" idx="1"/>
          </p:nvPr>
        </p:nvSpPr>
        <p:spPr>
          <a:xfrm>
            <a:off x="730378" y="1398197"/>
            <a:ext cx="7617600" cy="30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marL="457200" lvl="0" indent="-35560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0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Proxima Nova Extrabold"/>
              <a:buChar char="■"/>
              <a:defRPr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L="1828800" lvl="3" indent="-2921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33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Tumma">
  <p:cSld name="CUSTOM_1_1_2">
    <p:bg>
      <p:bgPr>
        <a:solidFill>
          <a:srgbClr val="0A243B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One liner, left aligned">
  <p:cSld name="CUSTOM_1_1_3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6"/>
          <p:cNvSpPr txBox="1">
            <a:spLocks noGrp="1"/>
          </p:cNvSpPr>
          <p:nvPr>
            <p:ph type="title"/>
          </p:nvPr>
        </p:nvSpPr>
        <p:spPr>
          <a:xfrm>
            <a:off x="1412606" y="1181138"/>
            <a:ext cx="6318900" cy="27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slide 1">
  <p:cSld name="CUSTOM_2_2_4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7"/>
          <p:cNvSpPr txBox="1"/>
          <p:nvPr/>
        </p:nvSpPr>
        <p:spPr>
          <a:xfrm>
            <a:off x="733116" y="509691"/>
            <a:ext cx="76824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0"/>
              <a:buFont typeface="Arial"/>
              <a:buNone/>
            </a:pPr>
            <a:endParaRPr sz="7700" b="0" i="0" u="none" strike="noStrike" cap="none">
              <a:solidFill>
                <a:schemeClr val="dk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pic>
        <p:nvPicPr>
          <p:cNvPr id="93" name="Google Shape;93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24494" y="4529709"/>
            <a:ext cx="385764" cy="385764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37"/>
          <p:cNvSpPr txBox="1">
            <a:spLocks noGrp="1"/>
          </p:cNvSpPr>
          <p:nvPr>
            <p:ph type="title"/>
          </p:nvPr>
        </p:nvSpPr>
        <p:spPr>
          <a:xfrm>
            <a:off x="710946" y="1343381"/>
            <a:ext cx="77622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>
                <a:solidFill>
                  <a:srgbClr val="FFFFFF"/>
                </a:solidFill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slide with ingress 1">
  <p:cSld name="CUSTOM_2_2_4_3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8"/>
          <p:cNvSpPr txBox="1"/>
          <p:nvPr/>
        </p:nvSpPr>
        <p:spPr>
          <a:xfrm>
            <a:off x="733116" y="509691"/>
            <a:ext cx="76824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0"/>
              <a:buFont typeface="Arial"/>
              <a:buNone/>
            </a:pPr>
            <a:endParaRPr sz="7700" b="0" i="0" u="none" strike="noStrike" cap="none">
              <a:solidFill>
                <a:schemeClr val="dk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pic>
        <p:nvPicPr>
          <p:cNvPr id="97" name="Google Shape;97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24494" y="4529709"/>
            <a:ext cx="385764" cy="385764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38"/>
          <p:cNvSpPr txBox="1">
            <a:spLocks noGrp="1"/>
          </p:cNvSpPr>
          <p:nvPr>
            <p:ph type="title"/>
          </p:nvPr>
        </p:nvSpPr>
        <p:spPr>
          <a:xfrm>
            <a:off x="709800" y="829031"/>
            <a:ext cx="77622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>
                <a:solidFill>
                  <a:srgbClr val="FFFFFF"/>
                </a:solidFill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99" name="Google Shape;99;p38"/>
          <p:cNvSpPr txBox="1">
            <a:spLocks noGrp="1"/>
          </p:cNvSpPr>
          <p:nvPr>
            <p:ph type="subTitle" idx="1"/>
          </p:nvPr>
        </p:nvSpPr>
        <p:spPr>
          <a:xfrm>
            <a:off x="1790081" y="3396628"/>
            <a:ext cx="5601600" cy="10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400">
                <a:solidFill>
                  <a:srgbClr val="FFFFFF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and text">
  <p:cSld name="CUSTOM_2_2_4_1_1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9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9"/>
          <p:cNvSpPr txBox="1">
            <a:spLocks noGrp="1"/>
          </p:cNvSpPr>
          <p:nvPr>
            <p:ph type="subTitle" idx="1"/>
          </p:nvPr>
        </p:nvSpPr>
        <p:spPr>
          <a:xfrm>
            <a:off x="542925" y="1390613"/>
            <a:ext cx="6414300" cy="27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5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pic>
        <p:nvPicPr>
          <p:cNvPr id="103" name="Google Shape;103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24494" y="4529709"/>
            <a:ext cx="385764" cy="385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and split text">
  <p:cSld name="CUSTOM_2_2_4_1_1_1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0"/>
          <p:cNvSpPr txBox="1">
            <a:spLocks noGrp="1"/>
          </p:cNvSpPr>
          <p:nvPr>
            <p:ph type="body" idx="1"/>
          </p:nvPr>
        </p:nvSpPr>
        <p:spPr>
          <a:xfrm>
            <a:off x="4874906" y="1342209"/>
            <a:ext cx="3228600" cy="31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marL="457200" lvl="0" indent="-35560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0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Proxima Nova Extrabold"/>
              <a:buChar char="■"/>
              <a:defRPr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L="1828800" lvl="3" indent="-2921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06" name="Google Shape;106;p40"/>
          <p:cNvSpPr txBox="1">
            <a:spLocks noGrp="1"/>
          </p:cNvSpPr>
          <p:nvPr>
            <p:ph type="body" idx="2"/>
          </p:nvPr>
        </p:nvSpPr>
        <p:spPr>
          <a:xfrm>
            <a:off x="514350" y="1342209"/>
            <a:ext cx="3228600" cy="31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marL="457200" lvl="0" indent="-35560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0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Proxima Nova Extrabold"/>
              <a:buChar char="■"/>
              <a:defRPr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L="1828800" lvl="3" indent="-2921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07" name="Google Shape;107;p40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pic>
        <p:nvPicPr>
          <p:cNvPr id="108" name="Google Shape;108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24494" y="4529709"/>
            <a:ext cx="385764" cy="3857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Google Shape;109;p40"/>
          <p:cNvCxnSpPr/>
          <p:nvPr/>
        </p:nvCxnSpPr>
        <p:spPr>
          <a:xfrm>
            <a:off x="4405434" y="1389759"/>
            <a:ext cx="0" cy="3275700"/>
          </a:xfrm>
          <a:prstGeom prst="straightConnector1">
            <a:avLst/>
          </a:prstGeom>
          <a:noFill/>
          <a:ln w="9525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only">
  <p:cSld name="CUSTOM_1_1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1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112" name="Google Shape;112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24494" y="4529709"/>
            <a:ext cx="385764" cy="385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without logo">
  <p:cSld name="CUSTOM_1_1_4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2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Blancco with Tirppa logo">
  <p:cSld name="CUSTOM_1_1_1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24494" y="4529709"/>
            <a:ext cx="385764" cy="385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Blancco with Tirppa logo 1">
  <p:cSld name="CUSTOM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24494" y="4529709"/>
            <a:ext cx="385764" cy="385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ncit in figures">
  <p:cSld name="CUSTOM_2_2_2_1">
    <p:bg>
      <p:bgPr>
        <a:solidFill>
          <a:srgbClr val="000000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6"/>
          <p:cNvSpPr txBox="1"/>
          <p:nvPr/>
        </p:nvSpPr>
        <p:spPr>
          <a:xfrm>
            <a:off x="3602063" y="1382213"/>
            <a:ext cx="1739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1" i="0" u="none" strike="noStrike" cap="none">
                <a:solidFill>
                  <a:srgbClr val="F04E30"/>
                </a:solidFill>
                <a:latin typeface="Proxima Nova"/>
                <a:ea typeface="Proxima Nova"/>
                <a:cs typeface="Proxima Nova"/>
                <a:sym typeface="Proxima Nova"/>
              </a:rPr>
              <a:t>EMPLOYEES</a:t>
            </a:r>
            <a:endParaRPr sz="1400" b="0" i="0" u="none" strike="noStrike" cap="none">
              <a:solidFill>
                <a:srgbClr val="F04E3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PT" sz="4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450+</a:t>
            </a:r>
            <a:endParaRPr sz="12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22" name="Google Shape;122;p46"/>
          <p:cNvCxnSpPr/>
          <p:nvPr/>
        </p:nvCxnSpPr>
        <p:spPr>
          <a:xfrm>
            <a:off x="4539356" y="-249562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3" name="Google Shape;123;p46"/>
          <p:cNvSpPr txBox="1"/>
          <p:nvPr/>
        </p:nvSpPr>
        <p:spPr>
          <a:xfrm>
            <a:off x="514350" y="1382213"/>
            <a:ext cx="1739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FOUNDED</a:t>
            </a:r>
            <a:endParaRPr sz="1400" b="0" i="0" u="none" strike="noStrike" cap="none">
              <a:solidFill>
                <a:srgbClr val="F04E3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PT" sz="4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2007</a:t>
            </a:r>
            <a:endParaRPr sz="12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24" name="Google Shape;124;p46"/>
          <p:cNvCxnSpPr/>
          <p:nvPr/>
        </p:nvCxnSpPr>
        <p:spPr>
          <a:xfrm>
            <a:off x="3211200" y="-480525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5" name="Google Shape;125;p46"/>
          <p:cNvSpPr txBox="1"/>
          <p:nvPr/>
        </p:nvSpPr>
        <p:spPr>
          <a:xfrm>
            <a:off x="514350" y="2606438"/>
            <a:ext cx="24891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1" i="0" u="none" strike="noStrike" cap="none">
                <a:solidFill>
                  <a:srgbClr val="F04E30"/>
                </a:solidFill>
                <a:latin typeface="Proxima Nova"/>
                <a:ea typeface="Proxima Nova"/>
                <a:cs typeface="Proxima Nova"/>
                <a:sym typeface="Proxima Nova"/>
              </a:rPr>
              <a:t>TURNOVER 2018</a:t>
            </a:r>
            <a:endParaRPr sz="1400" b="1" i="0" u="none" strike="noStrike" cap="none">
              <a:solidFill>
                <a:srgbClr val="F04E3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PT" sz="4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€43.5m</a:t>
            </a:r>
            <a:endParaRPr sz="12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26" name="Google Shape;126;p46"/>
          <p:cNvCxnSpPr/>
          <p:nvPr/>
        </p:nvCxnSpPr>
        <p:spPr>
          <a:xfrm>
            <a:off x="2282672" y="-249562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7" name="Google Shape;127;p46"/>
          <p:cNvSpPr txBox="1"/>
          <p:nvPr/>
        </p:nvSpPr>
        <p:spPr>
          <a:xfrm>
            <a:off x="3602063" y="2606438"/>
            <a:ext cx="20244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EBIT 2018</a:t>
            </a:r>
            <a:endParaRPr sz="1400" b="0" i="0" u="none" strike="noStrike" cap="none">
              <a:solidFill>
                <a:srgbClr val="F04E3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PT" sz="4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€4.1m</a:t>
            </a:r>
            <a:endParaRPr sz="12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28" name="Google Shape;128;p46"/>
          <p:cNvCxnSpPr/>
          <p:nvPr/>
        </p:nvCxnSpPr>
        <p:spPr>
          <a:xfrm>
            <a:off x="5448075" y="-358106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46"/>
          <p:cNvSpPr txBox="1"/>
          <p:nvPr/>
        </p:nvSpPr>
        <p:spPr>
          <a:xfrm>
            <a:off x="6151350" y="1353113"/>
            <a:ext cx="2090400" cy="8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rPr lang="pt-PT" sz="15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Specialist of service and business design, software development and continuous services</a:t>
            </a:r>
            <a:endParaRPr sz="1500" b="0" i="0" u="none" strike="noStrike" cap="non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30" name="Google Shape;130;p46"/>
          <p:cNvSpPr txBox="1"/>
          <p:nvPr/>
        </p:nvSpPr>
        <p:spPr>
          <a:xfrm>
            <a:off x="6151350" y="2260868"/>
            <a:ext cx="2061900" cy="3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with a 100% satisfaction guarantee.</a:t>
            </a:r>
            <a:endParaRPr sz="10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1" name="Google Shape;131;p46"/>
          <p:cNvSpPr txBox="1"/>
          <p:nvPr/>
        </p:nvSpPr>
        <p:spPr>
          <a:xfrm>
            <a:off x="6151350" y="3897263"/>
            <a:ext cx="2489100" cy="8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Best place to work in Europe 2016 </a:t>
            </a:r>
            <a:b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Best place to work in Finland 2014, 2015, 2016</a:t>
            </a:r>
            <a:b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(Great place to work)</a:t>
            </a:r>
            <a:endParaRPr sz="10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2" name="Google Shape;132;p46"/>
          <p:cNvSpPr txBox="1"/>
          <p:nvPr/>
        </p:nvSpPr>
        <p:spPr>
          <a:xfrm>
            <a:off x="6151350" y="3424613"/>
            <a:ext cx="17595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PT" sz="15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Award-winning workplace</a:t>
            </a:r>
            <a:endParaRPr sz="1500" b="0" i="0" u="none" strike="noStrike" cap="non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33" name="Google Shape;133;p46"/>
          <p:cNvSpPr txBox="1"/>
          <p:nvPr/>
        </p:nvSpPr>
        <p:spPr>
          <a:xfrm>
            <a:off x="1330266" y="4024688"/>
            <a:ext cx="44733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PT" sz="13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FINLAND</a:t>
            </a:r>
            <a:r>
              <a:rPr lang="pt-PT" sz="13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pt-PT" sz="13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Tampere – Helsinki – Turku – Oulu</a:t>
            </a:r>
            <a:endParaRPr sz="13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PT" sz="13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USA</a:t>
            </a:r>
            <a:r>
              <a:rPr lang="pt-PT" sz="1300" b="1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pt-PT" sz="13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Palo Alto – Orange County – Santa Monica</a:t>
            </a:r>
            <a:endParaRPr sz="13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"/>
              <a:buFont typeface="Arial"/>
              <a:buNone/>
            </a:pPr>
            <a:r>
              <a:rPr lang="pt-PT" sz="1300" b="0" i="0" u="none" strike="noStrike" cap="none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SWITZERLAND</a:t>
            </a:r>
            <a:r>
              <a:rPr lang="pt-PT" sz="1300" b="1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pt-PT" sz="13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Neuchâtel</a:t>
            </a:r>
            <a:endParaRPr sz="13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4" name="Google Shape;134;p46"/>
          <p:cNvSpPr txBox="1"/>
          <p:nvPr/>
        </p:nvSpPr>
        <p:spPr>
          <a:xfrm>
            <a:off x="514350" y="390178"/>
            <a:ext cx="5380200" cy="7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lang="pt-PT" sz="34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Vincit in figures</a:t>
            </a:r>
            <a:endParaRPr sz="34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35" name="Google Shape;135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98469" y="748069"/>
            <a:ext cx="393799" cy="404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7215" y="3954413"/>
            <a:ext cx="428625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39097" y="2612236"/>
            <a:ext cx="546497" cy="56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4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24494" y="4529709"/>
            <a:ext cx="385764" cy="385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_AND_BODY_2">
    <p:bg>
      <p:bgPr>
        <a:solidFill>
          <a:srgbClr val="F04E30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9"/>
          <p:cNvSpPr txBox="1">
            <a:spLocks noGrp="1"/>
          </p:cNvSpPr>
          <p:nvPr>
            <p:ph type="title"/>
          </p:nvPr>
        </p:nvSpPr>
        <p:spPr>
          <a:xfrm>
            <a:off x="566925" y="428981"/>
            <a:ext cx="77622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>
                <a:solidFill>
                  <a:srgbClr val="FFFFFF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4" name="Google Shape;14;p49"/>
          <p:cNvSpPr txBox="1">
            <a:spLocks noGrp="1"/>
          </p:cNvSpPr>
          <p:nvPr>
            <p:ph type="subTitle" idx="1"/>
          </p:nvPr>
        </p:nvSpPr>
        <p:spPr>
          <a:xfrm>
            <a:off x="566925" y="3168028"/>
            <a:ext cx="5601600" cy="10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FFFFF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15" name="Google Shape;15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63284" y="4461919"/>
            <a:ext cx="1616605" cy="44561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49"/>
          <p:cNvSpPr txBox="1">
            <a:spLocks noGrp="1"/>
          </p:cNvSpPr>
          <p:nvPr>
            <p:ph type="subTitle" idx="2"/>
          </p:nvPr>
        </p:nvSpPr>
        <p:spPr>
          <a:xfrm>
            <a:off x="277050" y="4646006"/>
            <a:ext cx="3216000" cy="4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 b="1">
                <a:solidFill>
                  <a:srgbClr val="FFFFF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17" name="Google Shape;1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4369" y="2882191"/>
            <a:ext cx="714375" cy="1607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31">
          <p15:clr>
            <a:srgbClr val="FA7B17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rap it up">
  <p:cSld name="CUSTOM_4_1_1">
    <p:bg>
      <p:bgPr>
        <a:solidFill>
          <a:srgbClr val="F04E30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63281" y="4461919"/>
            <a:ext cx="1212459" cy="33420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47"/>
          <p:cNvSpPr txBox="1"/>
          <p:nvPr/>
        </p:nvSpPr>
        <p:spPr>
          <a:xfrm>
            <a:off x="2912541" y="2851125"/>
            <a:ext cx="4162200" cy="5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pt-PT" sz="26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Let’s save the world now.</a:t>
            </a:r>
            <a:endParaRPr sz="26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2" name="Google Shape;142;p47"/>
          <p:cNvSpPr txBox="1"/>
          <p:nvPr/>
        </p:nvSpPr>
        <p:spPr>
          <a:xfrm>
            <a:off x="1173816" y="486131"/>
            <a:ext cx="67287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None/>
            </a:pPr>
            <a:r>
              <a:rPr lang="pt-PT" sz="89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Thank you!</a:t>
            </a:r>
            <a:endParaRPr sz="8900" b="0" i="0" u="none" strike="noStrike" cap="non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43" name="Google Shape;143;p47"/>
          <p:cNvSpPr txBox="1"/>
          <p:nvPr/>
        </p:nvSpPr>
        <p:spPr>
          <a:xfrm>
            <a:off x="298856" y="4092009"/>
            <a:ext cx="2673900" cy="8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47"/>
          <p:cNvSpPr txBox="1">
            <a:spLocks noGrp="1"/>
          </p:cNvSpPr>
          <p:nvPr>
            <p:ph type="subTitle" idx="1"/>
          </p:nvPr>
        </p:nvSpPr>
        <p:spPr>
          <a:xfrm>
            <a:off x="298856" y="4152197"/>
            <a:ext cx="29160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500">
                <a:solidFill>
                  <a:srgbClr val="FFFFF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500">
                <a:solidFill>
                  <a:srgbClr val="FFFFFF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roject">
  <p:cSld name="CUSTOM_7_1_1_1_2_1_1_2_2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8"/>
          <p:cNvSpPr txBox="1">
            <a:spLocks noGrp="1"/>
          </p:cNvSpPr>
          <p:nvPr>
            <p:ph type="subTitle" idx="1"/>
          </p:nvPr>
        </p:nvSpPr>
        <p:spPr>
          <a:xfrm>
            <a:off x="371475" y="1248994"/>
            <a:ext cx="4554900" cy="27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200">
                <a:solidFill>
                  <a:schemeClr val="dk2"/>
                </a:solidFill>
              </a:defRPr>
            </a:lvl1pPr>
            <a:lvl2pPr lvl="1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2pPr>
            <a:lvl3pPr lvl="2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3pPr>
            <a:lvl4pPr lvl="3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500">
                <a:solidFill>
                  <a:schemeClr val="dk2"/>
                </a:solidFill>
              </a:defRPr>
            </a:lvl4pPr>
            <a:lvl5pPr lvl="4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5pPr>
            <a:lvl6pPr lvl="5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6pPr>
            <a:lvl7pPr lvl="6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7pPr>
            <a:lvl8pPr lvl="7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8pPr>
            <a:lvl9pPr lvl="8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48"/>
          <p:cNvSpPr txBox="1">
            <a:spLocks noGrp="1"/>
          </p:cNvSpPr>
          <p:nvPr>
            <p:ph type="title"/>
          </p:nvPr>
        </p:nvSpPr>
        <p:spPr>
          <a:xfrm>
            <a:off x="342900" y="429272"/>
            <a:ext cx="6681300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148" name="Google Shape;148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02712" y="4312922"/>
            <a:ext cx="1234440" cy="61872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48"/>
          <p:cNvSpPr txBox="1">
            <a:spLocks noGrp="1"/>
          </p:cNvSpPr>
          <p:nvPr>
            <p:ph type="title" idx="2"/>
          </p:nvPr>
        </p:nvSpPr>
        <p:spPr>
          <a:xfrm>
            <a:off x="360045" y="251902"/>
            <a:ext cx="37968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cxnSp>
        <p:nvCxnSpPr>
          <p:cNvPr id="150" name="Google Shape;150;p48"/>
          <p:cNvCxnSpPr/>
          <p:nvPr/>
        </p:nvCxnSpPr>
        <p:spPr>
          <a:xfrm>
            <a:off x="7852163" y="-575231"/>
            <a:ext cx="0" cy="397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1" name="Google Shape;151;p48"/>
          <p:cNvSpPr/>
          <p:nvPr/>
        </p:nvSpPr>
        <p:spPr>
          <a:xfrm>
            <a:off x="7814138" y="-601828"/>
            <a:ext cx="68700" cy="60900"/>
          </a:xfrm>
          <a:prstGeom prst="triangle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375" tIns="34375" rIns="34375" bIns="34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48"/>
          <p:cNvSpPr/>
          <p:nvPr/>
        </p:nvSpPr>
        <p:spPr>
          <a:xfrm rot="10800000" flipH="1">
            <a:off x="7814138" y="-178078"/>
            <a:ext cx="68700" cy="60900"/>
          </a:xfrm>
          <a:prstGeom prst="triangle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375" tIns="34375" rIns="34375" bIns="34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48"/>
          <p:cNvSpPr txBox="1">
            <a:spLocks noGrp="1"/>
          </p:cNvSpPr>
          <p:nvPr>
            <p:ph type="subTitle" idx="3"/>
          </p:nvPr>
        </p:nvSpPr>
        <p:spPr>
          <a:xfrm>
            <a:off x="432844" y="4207617"/>
            <a:ext cx="2289300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900" b="1">
                <a:solidFill>
                  <a:schemeClr val="dk2"/>
                </a:solidFill>
              </a:defRPr>
            </a:lvl1pPr>
            <a:lvl2pPr lvl="1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2pPr>
            <a:lvl3pPr lvl="2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3pPr>
            <a:lvl4pPr lvl="3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900" b="1">
                <a:solidFill>
                  <a:schemeClr val="dk2"/>
                </a:solidFill>
              </a:defRPr>
            </a:lvl4pPr>
            <a:lvl5pPr lvl="4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5pPr>
            <a:lvl6pPr lvl="5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6pPr>
            <a:lvl7pPr lvl="6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7pPr>
            <a:lvl8pPr lvl="7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8pPr>
            <a:lvl9pPr lvl="8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4" name="Google Shape;154;p48"/>
          <p:cNvSpPr txBox="1">
            <a:spLocks noGrp="1"/>
          </p:cNvSpPr>
          <p:nvPr>
            <p:ph type="subTitle" idx="4"/>
          </p:nvPr>
        </p:nvSpPr>
        <p:spPr>
          <a:xfrm>
            <a:off x="2743200" y="4207617"/>
            <a:ext cx="2289300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900" b="1">
                <a:solidFill>
                  <a:schemeClr val="dk2"/>
                </a:solidFill>
              </a:defRPr>
            </a:lvl1pPr>
            <a:lvl2pPr lvl="1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2pPr>
            <a:lvl3pPr lvl="2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3pPr>
            <a:lvl4pPr lvl="3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900" b="1">
                <a:solidFill>
                  <a:schemeClr val="dk2"/>
                </a:solidFill>
              </a:defRPr>
            </a:lvl4pPr>
            <a:lvl5pPr lvl="4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5pPr>
            <a:lvl6pPr lvl="5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6pPr>
            <a:lvl7pPr lvl="6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7pPr>
            <a:lvl8pPr lvl="7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8pPr>
            <a:lvl9pPr lvl="8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and bullet points">
  <p:cSld name="CUSTOM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5"/>
          <p:cNvSpPr txBox="1">
            <a:spLocks noGrp="1"/>
          </p:cNvSpPr>
          <p:nvPr>
            <p:ph type="body" idx="1"/>
          </p:nvPr>
        </p:nvSpPr>
        <p:spPr>
          <a:xfrm>
            <a:off x="730378" y="1398197"/>
            <a:ext cx="7617600" cy="30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marL="457200" lvl="0" indent="-35560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0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Proxima Nova Extrabold"/>
              <a:buChar char="■"/>
              <a:defRPr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L="1828800" lvl="3" indent="-2921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60" name="Google Shape;160;p35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_AND_BODY_2">
    <p:bg>
      <p:bgPr>
        <a:solidFill>
          <a:srgbClr val="F04E30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5"/>
          <p:cNvSpPr txBox="1">
            <a:spLocks noGrp="1"/>
          </p:cNvSpPr>
          <p:nvPr>
            <p:ph type="title"/>
          </p:nvPr>
        </p:nvSpPr>
        <p:spPr>
          <a:xfrm>
            <a:off x="566925" y="428981"/>
            <a:ext cx="77622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>
                <a:solidFill>
                  <a:srgbClr val="FFFFFF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63" name="Google Shape;163;p65"/>
          <p:cNvSpPr txBox="1">
            <a:spLocks noGrp="1"/>
          </p:cNvSpPr>
          <p:nvPr>
            <p:ph type="subTitle" idx="1"/>
          </p:nvPr>
        </p:nvSpPr>
        <p:spPr>
          <a:xfrm>
            <a:off x="566925" y="3168028"/>
            <a:ext cx="5601600" cy="10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00">
                <a:solidFill>
                  <a:srgbClr val="FFFFF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64" name="Google Shape;164;p65"/>
          <p:cNvSpPr txBox="1">
            <a:spLocks noGrp="1"/>
          </p:cNvSpPr>
          <p:nvPr>
            <p:ph type="subTitle" idx="2"/>
          </p:nvPr>
        </p:nvSpPr>
        <p:spPr>
          <a:xfrm>
            <a:off x="277050" y="4646006"/>
            <a:ext cx="3216000" cy="4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500" b="1">
                <a:solidFill>
                  <a:srgbClr val="FFFFF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5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31">
          <p15:clr>
            <a:srgbClr val="FA7B17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slide 1">
  <p:cSld name="CUSTOM_2_2_4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6"/>
          <p:cNvSpPr txBox="1"/>
          <p:nvPr/>
        </p:nvSpPr>
        <p:spPr>
          <a:xfrm>
            <a:off x="733116" y="509691"/>
            <a:ext cx="76824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0"/>
              <a:buFont typeface="Arial"/>
              <a:buNone/>
            </a:pPr>
            <a:endParaRPr sz="7700" b="0" i="0" u="none" strike="noStrike" cap="none">
              <a:solidFill>
                <a:schemeClr val="dk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67" name="Google Shape;167;p66"/>
          <p:cNvSpPr txBox="1">
            <a:spLocks noGrp="1"/>
          </p:cNvSpPr>
          <p:nvPr>
            <p:ph type="title"/>
          </p:nvPr>
        </p:nvSpPr>
        <p:spPr>
          <a:xfrm>
            <a:off x="710946" y="1343381"/>
            <a:ext cx="77622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>
                <a:solidFill>
                  <a:srgbClr val="FFFFFF"/>
                </a:solidFill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slide with ingress 1">
  <p:cSld name="CUSTOM_2_2_4_3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7"/>
          <p:cNvSpPr txBox="1"/>
          <p:nvPr/>
        </p:nvSpPr>
        <p:spPr>
          <a:xfrm>
            <a:off x="733116" y="509691"/>
            <a:ext cx="76824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0"/>
              <a:buFont typeface="Arial"/>
              <a:buNone/>
            </a:pPr>
            <a:endParaRPr sz="7700" b="0" i="0" u="none" strike="noStrike" cap="none">
              <a:solidFill>
                <a:schemeClr val="dk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70" name="Google Shape;170;p67"/>
          <p:cNvSpPr txBox="1">
            <a:spLocks noGrp="1"/>
          </p:cNvSpPr>
          <p:nvPr>
            <p:ph type="title"/>
          </p:nvPr>
        </p:nvSpPr>
        <p:spPr>
          <a:xfrm>
            <a:off x="709800" y="829031"/>
            <a:ext cx="77622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>
                <a:solidFill>
                  <a:srgbClr val="FFFFFF"/>
                </a:solidFill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71" name="Google Shape;171;p67"/>
          <p:cNvSpPr txBox="1">
            <a:spLocks noGrp="1"/>
          </p:cNvSpPr>
          <p:nvPr>
            <p:ph type="subTitle" idx="1"/>
          </p:nvPr>
        </p:nvSpPr>
        <p:spPr>
          <a:xfrm>
            <a:off x="1790081" y="3396628"/>
            <a:ext cx="5601600" cy="10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400">
                <a:solidFill>
                  <a:srgbClr val="FFFFFF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and text">
  <p:cSld name="CUSTOM_2_2_4_1_1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8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68"/>
          <p:cNvSpPr txBox="1">
            <a:spLocks noGrp="1"/>
          </p:cNvSpPr>
          <p:nvPr>
            <p:ph type="subTitle" idx="1"/>
          </p:nvPr>
        </p:nvSpPr>
        <p:spPr>
          <a:xfrm>
            <a:off x="542925" y="1390613"/>
            <a:ext cx="6414300" cy="27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5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and split text">
  <p:cSld name="CUSTOM_2_2_4_1_1_1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69"/>
          <p:cNvSpPr txBox="1">
            <a:spLocks noGrp="1"/>
          </p:cNvSpPr>
          <p:nvPr>
            <p:ph type="body" idx="1"/>
          </p:nvPr>
        </p:nvSpPr>
        <p:spPr>
          <a:xfrm>
            <a:off x="4874906" y="1342209"/>
            <a:ext cx="3228600" cy="31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marL="457200" lvl="0" indent="-35560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0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Proxima Nova Extrabold"/>
              <a:buChar char="■"/>
              <a:defRPr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L="1828800" lvl="3" indent="-2921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77" name="Google Shape;177;p69"/>
          <p:cNvSpPr txBox="1">
            <a:spLocks noGrp="1"/>
          </p:cNvSpPr>
          <p:nvPr>
            <p:ph type="body" idx="2"/>
          </p:nvPr>
        </p:nvSpPr>
        <p:spPr>
          <a:xfrm>
            <a:off x="514350" y="1342209"/>
            <a:ext cx="3228600" cy="31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marL="457200" lvl="0" indent="-35560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0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Proxima Nova Extrabold"/>
              <a:buChar char="■"/>
              <a:defRPr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L="1828800" lvl="3" indent="-2921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78" name="Google Shape;178;p69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cxnSp>
        <p:nvCxnSpPr>
          <p:cNvPr id="179" name="Google Shape;179;p69"/>
          <p:cNvCxnSpPr/>
          <p:nvPr/>
        </p:nvCxnSpPr>
        <p:spPr>
          <a:xfrm>
            <a:off x="4405434" y="1389759"/>
            <a:ext cx="0" cy="3275700"/>
          </a:xfrm>
          <a:prstGeom prst="straightConnector1">
            <a:avLst/>
          </a:prstGeom>
          <a:noFill/>
          <a:ln w="9525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only">
  <p:cSld name="CUSTOM_1_1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0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without logo">
  <p:cSld name="CUSTOM_1_1_4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1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slide 1">
  <p:cSld name="CUSTOM_2_2_4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0"/>
          <p:cNvSpPr txBox="1"/>
          <p:nvPr/>
        </p:nvSpPr>
        <p:spPr>
          <a:xfrm>
            <a:off x="733116" y="509691"/>
            <a:ext cx="76824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100"/>
              <a:buFont typeface="Arial"/>
              <a:buNone/>
            </a:pPr>
            <a:endParaRPr sz="7100" b="0" i="0" u="none" strike="noStrike" cap="none">
              <a:solidFill>
                <a:schemeClr val="dk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0" name="Google Shape;20;p50"/>
          <p:cNvSpPr txBox="1">
            <a:spLocks noGrp="1"/>
          </p:cNvSpPr>
          <p:nvPr>
            <p:ph type="title"/>
          </p:nvPr>
        </p:nvSpPr>
        <p:spPr>
          <a:xfrm>
            <a:off x="710946" y="1343381"/>
            <a:ext cx="77622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>
                <a:solidFill>
                  <a:srgbClr val="FFFFFF"/>
                </a:solidFill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21" name="Google Shape;21;p50"/>
          <p:cNvPicPr preferRelativeResize="0"/>
          <p:nvPr/>
        </p:nvPicPr>
        <p:blipFill rotWithShape="1">
          <a:blip r:embed="rId3">
            <a:alphaModFix/>
          </a:blip>
          <a:srcRect l="51655" r="27878"/>
          <a:stretch/>
        </p:blipFill>
        <p:spPr>
          <a:xfrm>
            <a:off x="8590688" y="4529709"/>
            <a:ext cx="381861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One liner, left aligned">
  <p:cSld name="CUSTOM_1_1_3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2"/>
          <p:cNvSpPr txBox="1">
            <a:spLocks noGrp="1"/>
          </p:cNvSpPr>
          <p:nvPr>
            <p:ph type="title"/>
          </p:nvPr>
        </p:nvSpPr>
        <p:spPr>
          <a:xfrm>
            <a:off x="1412606" y="1181138"/>
            <a:ext cx="6318900" cy="27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Blancco with Tirppa logo">
  <p:cSld name="CUSTOM_1_1_1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Blancco with Tirppa logo 1">
  <p:cSld name="CUSTOM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Blancco">
  <p:cSld name="CUSTOM_1_1_2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ncit in figures">
  <p:cSld name="CUSTOM_2_2_2_1">
    <p:bg>
      <p:bgPr>
        <a:solidFill>
          <a:srgbClr val="000000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76"/>
          <p:cNvSpPr txBox="1"/>
          <p:nvPr/>
        </p:nvSpPr>
        <p:spPr>
          <a:xfrm>
            <a:off x="3602063" y="1382213"/>
            <a:ext cx="1739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1" i="0" u="none" strike="noStrike" cap="none">
                <a:solidFill>
                  <a:srgbClr val="F04E30"/>
                </a:solidFill>
                <a:latin typeface="Proxima Nova"/>
                <a:ea typeface="Proxima Nova"/>
                <a:cs typeface="Proxima Nova"/>
                <a:sym typeface="Proxima Nova"/>
              </a:rPr>
              <a:t>EMPLOYEES</a:t>
            </a:r>
            <a:endParaRPr sz="1400" b="0" i="0" u="none" strike="noStrike" cap="none">
              <a:solidFill>
                <a:srgbClr val="F04E3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PT" sz="4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450+</a:t>
            </a:r>
            <a:endParaRPr sz="12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91" name="Google Shape;191;p76"/>
          <p:cNvCxnSpPr/>
          <p:nvPr/>
        </p:nvCxnSpPr>
        <p:spPr>
          <a:xfrm>
            <a:off x="4539356" y="-249562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2" name="Google Shape;192;p76"/>
          <p:cNvSpPr txBox="1"/>
          <p:nvPr/>
        </p:nvSpPr>
        <p:spPr>
          <a:xfrm>
            <a:off x="514350" y="1382213"/>
            <a:ext cx="1739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FOUNDED</a:t>
            </a:r>
            <a:endParaRPr sz="1400" b="0" i="0" u="none" strike="noStrike" cap="none">
              <a:solidFill>
                <a:srgbClr val="F04E3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PT" sz="4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2007</a:t>
            </a:r>
            <a:endParaRPr sz="12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93" name="Google Shape;193;p76"/>
          <p:cNvCxnSpPr/>
          <p:nvPr/>
        </p:nvCxnSpPr>
        <p:spPr>
          <a:xfrm>
            <a:off x="3211200" y="-480525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76"/>
          <p:cNvSpPr txBox="1"/>
          <p:nvPr/>
        </p:nvSpPr>
        <p:spPr>
          <a:xfrm>
            <a:off x="514350" y="2606438"/>
            <a:ext cx="24891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1" i="0" u="none" strike="noStrike" cap="none">
                <a:solidFill>
                  <a:srgbClr val="F04E30"/>
                </a:solidFill>
                <a:latin typeface="Proxima Nova"/>
                <a:ea typeface="Proxima Nova"/>
                <a:cs typeface="Proxima Nova"/>
                <a:sym typeface="Proxima Nova"/>
              </a:rPr>
              <a:t>TURNOVER 2018</a:t>
            </a:r>
            <a:endParaRPr sz="1400" b="1" i="0" u="none" strike="noStrike" cap="none">
              <a:solidFill>
                <a:srgbClr val="F04E3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PT" sz="4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€43.5m</a:t>
            </a:r>
            <a:endParaRPr sz="12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95" name="Google Shape;195;p76"/>
          <p:cNvCxnSpPr/>
          <p:nvPr/>
        </p:nvCxnSpPr>
        <p:spPr>
          <a:xfrm>
            <a:off x="2282672" y="-249562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6" name="Google Shape;196;p76"/>
          <p:cNvSpPr txBox="1"/>
          <p:nvPr/>
        </p:nvSpPr>
        <p:spPr>
          <a:xfrm>
            <a:off x="3602063" y="2606438"/>
            <a:ext cx="20244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EBIT 2018</a:t>
            </a:r>
            <a:endParaRPr sz="1400" b="0" i="0" u="none" strike="noStrike" cap="none">
              <a:solidFill>
                <a:srgbClr val="F04E3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PT" sz="4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€4.1m</a:t>
            </a:r>
            <a:endParaRPr sz="12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97" name="Google Shape;197;p76"/>
          <p:cNvCxnSpPr/>
          <p:nvPr/>
        </p:nvCxnSpPr>
        <p:spPr>
          <a:xfrm>
            <a:off x="5448075" y="-358106"/>
            <a:ext cx="207000" cy="0"/>
          </a:xfrm>
          <a:prstGeom prst="straightConnector1">
            <a:avLst/>
          </a:prstGeom>
          <a:noFill/>
          <a:ln w="76200" cap="flat" cmpd="sng">
            <a:solidFill>
              <a:srgbClr val="F04E3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8" name="Google Shape;198;p76"/>
          <p:cNvSpPr txBox="1"/>
          <p:nvPr/>
        </p:nvSpPr>
        <p:spPr>
          <a:xfrm>
            <a:off x="6151350" y="1353113"/>
            <a:ext cx="2090400" cy="8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rPr lang="pt-PT" sz="15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Specialist of service and business design, software development and continuous services</a:t>
            </a:r>
            <a:endParaRPr sz="1500" b="0" i="0" u="none" strike="noStrike" cap="non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99" name="Google Shape;199;p76"/>
          <p:cNvSpPr txBox="1"/>
          <p:nvPr/>
        </p:nvSpPr>
        <p:spPr>
          <a:xfrm>
            <a:off x="6151350" y="2260868"/>
            <a:ext cx="2061900" cy="3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with a 100% satisfaction guarantee.</a:t>
            </a:r>
            <a:endParaRPr sz="10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0" name="Google Shape;200;p76"/>
          <p:cNvSpPr txBox="1"/>
          <p:nvPr/>
        </p:nvSpPr>
        <p:spPr>
          <a:xfrm>
            <a:off x="6151350" y="3897263"/>
            <a:ext cx="2489100" cy="8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Best place to work in Europe 2016 </a:t>
            </a:r>
            <a:b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Best place to work in Finland 2014, 2015, 2016</a:t>
            </a:r>
            <a:b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pt-PT" sz="10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(Great place to work)</a:t>
            </a:r>
            <a:endParaRPr sz="10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1" name="Google Shape;201;p76"/>
          <p:cNvSpPr txBox="1"/>
          <p:nvPr/>
        </p:nvSpPr>
        <p:spPr>
          <a:xfrm>
            <a:off x="6151350" y="3424613"/>
            <a:ext cx="17595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PT" sz="15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Award-winning workplace</a:t>
            </a:r>
            <a:endParaRPr sz="1500" b="0" i="0" u="none" strike="noStrike" cap="non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02" name="Google Shape;202;p76"/>
          <p:cNvSpPr txBox="1"/>
          <p:nvPr/>
        </p:nvSpPr>
        <p:spPr>
          <a:xfrm>
            <a:off x="1330266" y="4024688"/>
            <a:ext cx="44733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PT" sz="13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FINLAND</a:t>
            </a:r>
            <a:r>
              <a:rPr lang="pt-PT" sz="13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pt-PT" sz="13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Tampere – Helsinki – Turku – Oulu</a:t>
            </a:r>
            <a:endParaRPr sz="13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PT" sz="1300" b="0" i="0" u="none" strike="noStrike" cap="none">
                <a:solidFill>
                  <a:srgbClr val="F04E3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USA</a:t>
            </a:r>
            <a:r>
              <a:rPr lang="pt-PT" sz="1300" b="1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pt-PT" sz="13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Palo Alto – Orange County – Santa Monica</a:t>
            </a:r>
            <a:endParaRPr sz="13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"/>
              <a:buFont typeface="Arial"/>
              <a:buNone/>
            </a:pPr>
            <a:r>
              <a:rPr lang="pt-PT" sz="1300" b="0" i="0" u="none" strike="noStrike" cap="none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SWITZERLAND</a:t>
            </a:r>
            <a:r>
              <a:rPr lang="pt-PT" sz="1300" b="1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pt-PT" sz="13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Neuchâtel</a:t>
            </a:r>
            <a:endParaRPr sz="13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3" name="Google Shape;203;p76"/>
          <p:cNvSpPr txBox="1"/>
          <p:nvPr/>
        </p:nvSpPr>
        <p:spPr>
          <a:xfrm>
            <a:off x="514350" y="390178"/>
            <a:ext cx="5380200" cy="7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lang="pt-PT" sz="34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Vincit in figures</a:t>
            </a:r>
            <a:endParaRPr sz="3400" b="1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04" name="Google Shape;204;p7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98469" y="748069"/>
            <a:ext cx="393799" cy="404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7215" y="3954413"/>
            <a:ext cx="428625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39097" y="2612236"/>
            <a:ext cx="546497" cy="56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7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24494" y="4529709"/>
            <a:ext cx="385762" cy="385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rap it up">
  <p:cSld name="CUSTOM_4_1_1">
    <p:bg>
      <p:bgPr>
        <a:solidFill>
          <a:srgbClr val="F04E30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77"/>
          <p:cNvSpPr txBox="1"/>
          <p:nvPr/>
        </p:nvSpPr>
        <p:spPr>
          <a:xfrm>
            <a:off x="2912541" y="2851125"/>
            <a:ext cx="4162200" cy="5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pt-PT" sz="26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Let’s save the world now.</a:t>
            </a:r>
            <a:endParaRPr sz="26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0" name="Google Shape;210;p77"/>
          <p:cNvSpPr txBox="1"/>
          <p:nvPr/>
        </p:nvSpPr>
        <p:spPr>
          <a:xfrm>
            <a:off x="1173816" y="486131"/>
            <a:ext cx="67287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None/>
            </a:pPr>
            <a:r>
              <a:rPr lang="pt-PT" sz="89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Thank you!</a:t>
            </a:r>
            <a:endParaRPr sz="8900" b="0" i="0" u="none" strike="noStrike" cap="non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11" name="Google Shape;211;p77"/>
          <p:cNvSpPr txBox="1"/>
          <p:nvPr/>
        </p:nvSpPr>
        <p:spPr>
          <a:xfrm>
            <a:off x="298856" y="4092009"/>
            <a:ext cx="2673900" cy="8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77"/>
          <p:cNvSpPr txBox="1">
            <a:spLocks noGrp="1"/>
          </p:cNvSpPr>
          <p:nvPr>
            <p:ph type="subTitle" idx="1"/>
          </p:nvPr>
        </p:nvSpPr>
        <p:spPr>
          <a:xfrm>
            <a:off x="298856" y="4152197"/>
            <a:ext cx="29160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500">
                <a:solidFill>
                  <a:srgbClr val="FFFFF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500">
                <a:solidFill>
                  <a:srgbClr val="FFFFFF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roject">
  <p:cSld name="CUSTOM_7_1_1_1_2_1_1_2_2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8"/>
          <p:cNvSpPr txBox="1">
            <a:spLocks noGrp="1"/>
          </p:cNvSpPr>
          <p:nvPr>
            <p:ph type="subTitle" idx="1"/>
          </p:nvPr>
        </p:nvSpPr>
        <p:spPr>
          <a:xfrm>
            <a:off x="371475" y="1248994"/>
            <a:ext cx="4554900" cy="27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200">
                <a:solidFill>
                  <a:schemeClr val="dk2"/>
                </a:solidFill>
              </a:defRPr>
            </a:lvl1pPr>
            <a:lvl2pPr lvl="1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2pPr>
            <a:lvl3pPr lvl="2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3pPr>
            <a:lvl4pPr lvl="3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500">
                <a:solidFill>
                  <a:schemeClr val="dk2"/>
                </a:solidFill>
              </a:defRPr>
            </a:lvl4pPr>
            <a:lvl5pPr lvl="4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5pPr>
            <a:lvl6pPr lvl="5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6pPr>
            <a:lvl7pPr lvl="6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7pPr>
            <a:lvl8pPr lvl="7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8pPr>
            <a:lvl9pPr lvl="8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5" name="Google Shape;215;p78"/>
          <p:cNvSpPr txBox="1">
            <a:spLocks noGrp="1"/>
          </p:cNvSpPr>
          <p:nvPr>
            <p:ph type="title"/>
          </p:nvPr>
        </p:nvSpPr>
        <p:spPr>
          <a:xfrm>
            <a:off x="342900" y="429272"/>
            <a:ext cx="6681300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216" name="Google Shape;216;p7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02712" y="4312922"/>
            <a:ext cx="1234440" cy="618721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78"/>
          <p:cNvSpPr txBox="1">
            <a:spLocks noGrp="1"/>
          </p:cNvSpPr>
          <p:nvPr>
            <p:ph type="title" idx="2"/>
          </p:nvPr>
        </p:nvSpPr>
        <p:spPr>
          <a:xfrm>
            <a:off x="360045" y="251902"/>
            <a:ext cx="37968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04E3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cxnSp>
        <p:nvCxnSpPr>
          <p:cNvPr id="218" name="Google Shape;218;p78"/>
          <p:cNvCxnSpPr/>
          <p:nvPr/>
        </p:nvCxnSpPr>
        <p:spPr>
          <a:xfrm>
            <a:off x="7852163" y="-575231"/>
            <a:ext cx="0" cy="397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9" name="Google Shape;219;p78"/>
          <p:cNvSpPr/>
          <p:nvPr/>
        </p:nvSpPr>
        <p:spPr>
          <a:xfrm>
            <a:off x="7814138" y="-601828"/>
            <a:ext cx="68700" cy="60900"/>
          </a:xfrm>
          <a:prstGeom prst="triangle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375" tIns="34375" rIns="34375" bIns="34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78"/>
          <p:cNvSpPr/>
          <p:nvPr/>
        </p:nvSpPr>
        <p:spPr>
          <a:xfrm rot="10800000" flipH="1">
            <a:off x="7814138" y="-178078"/>
            <a:ext cx="68700" cy="60900"/>
          </a:xfrm>
          <a:prstGeom prst="triangle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375" tIns="34375" rIns="34375" bIns="34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78"/>
          <p:cNvSpPr txBox="1">
            <a:spLocks noGrp="1"/>
          </p:cNvSpPr>
          <p:nvPr>
            <p:ph type="subTitle" idx="3"/>
          </p:nvPr>
        </p:nvSpPr>
        <p:spPr>
          <a:xfrm>
            <a:off x="432844" y="4207617"/>
            <a:ext cx="2289300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900" b="1">
                <a:solidFill>
                  <a:schemeClr val="dk2"/>
                </a:solidFill>
              </a:defRPr>
            </a:lvl1pPr>
            <a:lvl2pPr lvl="1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2pPr>
            <a:lvl3pPr lvl="2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3pPr>
            <a:lvl4pPr lvl="3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900" b="1">
                <a:solidFill>
                  <a:schemeClr val="dk2"/>
                </a:solidFill>
              </a:defRPr>
            </a:lvl4pPr>
            <a:lvl5pPr lvl="4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5pPr>
            <a:lvl6pPr lvl="5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6pPr>
            <a:lvl7pPr lvl="6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7pPr>
            <a:lvl8pPr lvl="7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8pPr>
            <a:lvl9pPr lvl="8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78"/>
          <p:cNvSpPr txBox="1">
            <a:spLocks noGrp="1"/>
          </p:cNvSpPr>
          <p:nvPr>
            <p:ph type="subTitle" idx="4"/>
          </p:nvPr>
        </p:nvSpPr>
        <p:spPr>
          <a:xfrm>
            <a:off x="2743200" y="4207617"/>
            <a:ext cx="2289300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900" b="1">
                <a:solidFill>
                  <a:schemeClr val="dk2"/>
                </a:solidFill>
              </a:defRPr>
            </a:lvl1pPr>
            <a:lvl2pPr lvl="1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2pPr>
            <a:lvl3pPr lvl="2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3pPr>
            <a:lvl4pPr lvl="3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900" b="1">
                <a:solidFill>
                  <a:schemeClr val="dk2"/>
                </a:solidFill>
              </a:defRPr>
            </a:lvl4pPr>
            <a:lvl5pPr lvl="4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5pPr>
            <a:lvl6pPr lvl="5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6pPr>
            <a:lvl7pPr lvl="6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7pPr>
            <a:lvl8pPr lvl="7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8pPr>
            <a:lvl9pPr lvl="8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900" b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slide with ingress 1">
  <p:cSld name="CUSTOM_2_2_4_3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1"/>
          <p:cNvSpPr txBox="1"/>
          <p:nvPr/>
        </p:nvSpPr>
        <p:spPr>
          <a:xfrm>
            <a:off x="733116" y="509691"/>
            <a:ext cx="76824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100"/>
              <a:buFont typeface="Arial"/>
              <a:buNone/>
            </a:pPr>
            <a:endParaRPr sz="7100" b="0" i="0" u="none" strike="noStrike" cap="none">
              <a:solidFill>
                <a:schemeClr val="dk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4" name="Google Shape;24;p51"/>
          <p:cNvSpPr txBox="1">
            <a:spLocks noGrp="1"/>
          </p:cNvSpPr>
          <p:nvPr>
            <p:ph type="title"/>
          </p:nvPr>
        </p:nvSpPr>
        <p:spPr>
          <a:xfrm>
            <a:off x="709800" y="829031"/>
            <a:ext cx="77622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>
                <a:solidFill>
                  <a:srgbClr val="FFFFFF"/>
                </a:solidFill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5" name="Google Shape;25;p51"/>
          <p:cNvSpPr txBox="1">
            <a:spLocks noGrp="1"/>
          </p:cNvSpPr>
          <p:nvPr>
            <p:ph type="subTitle" idx="1"/>
          </p:nvPr>
        </p:nvSpPr>
        <p:spPr>
          <a:xfrm>
            <a:off x="1790081" y="3396628"/>
            <a:ext cx="5601600" cy="10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300">
                <a:solidFill>
                  <a:srgbClr val="FFFFFF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26" name="Google Shape;26;p51"/>
          <p:cNvPicPr preferRelativeResize="0"/>
          <p:nvPr/>
        </p:nvPicPr>
        <p:blipFill rotWithShape="1">
          <a:blip r:embed="rId3">
            <a:alphaModFix/>
          </a:blip>
          <a:srcRect l="51655" r="27878"/>
          <a:stretch/>
        </p:blipFill>
        <p:spPr>
          <a:xfrm>
            <a:off x="8590688" y="4529709"/>
            <a:ext cx="381861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and bullet points">
  <p:cSld name="CUSTOM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2"/>
          <p:cNvSpPr txBox="1">
            <a:spLocks noGrp="1"/>
          </p:cNvSpPr>
          <p:nvPr>
            <p:ph type="body" idx="1"/>
          </p:nvPr>
        </p:nvSpPr>
        <p:spPr>
          <a:xfrm>
            <a:off x="730378" y="1398197"/>
            <a:ext cx="7617600" cy="30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238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29845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Proxima Nova Extrabold"/>
              <a:buChar char="■"/>
              <a:defRPr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L="1828800" lvl="3" indent="-2857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2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and text">
  <p:cSld name="CUSTOM_2_2_4_1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3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3"/>
          <p:cNvSpPr txBox="1">
            <a:spLocks noGrp="1"/>
          </p:cNvSpPr>
          <p:nvPr>
            <p:ph type="subTitle" idx="1"/>
          </p:nvPr>
        </p:nvSpPr>
        <p:spPr>
          <a:xfrm>
            <a:off x="542925" y="1390613"/>
            <a:ext cx="6414300" cy="27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3" name="Google Shape;33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24494" y="4529709"/>
            <a:ext cx="514348" cy="514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and split text">
  <p:cSld name="CUSTOM_2_2_4_1_1_1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4"/>
          <p:cNvSpPr txBox="1">
            <a:spLocks noGrp="1"/>
          </p:cNvSpPr>
          <p:nvPr>
            <p:ph type="body" idx="1"/>
          </p:nvPr>
        </p:nvSpPr>
        <p:spPr>
          <a:xfrm>
            <a:off x="4874906" y="1342209"/>
            <a:ext cx="3228600" cy="31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238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29845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Proxima Nova Extrabold"/>
              <a:buChar char="■"/>
              <a:defRPr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L="1828800" lvl="3" indent="-2857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54"/>
          <p:cNvSpPr txBox="1">
            <a:spLocks noGrp="1"/>
          </p:cNvSpPr>
          <p:nvPr>
            <p:ph type="body" idx="2"/>
          </p:nvPr>
        </p:nvSpPr>
        <p:spPr>
          <a:xfrm>
            <a:off x="514350" y="1342209"/>
            <a:ext cx="3228600" cy="31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238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29845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Proxima Nova Extrabold"/>
              <a:buChar char="■"/>
              <a:defRPr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L="1828800" lvl="3" indent="-2857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54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24494" y="4529709"/>
            <a:ext cx="514348" cy="514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Header only">
  <p:cSld name="CUSTOM_1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5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41" name="Google Shape;41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24494" y="4529709"/>
            <a:ext cx="514348" cy="514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>
            <a:spLocks noGrp="1"/>
          </p:cNvSpPr>
          <p:nvPr>
            <p:ph type="title"/>
          </p:nvPr>
        </p:nvSpPr>
        <p:spPr>
          <a:xfrm>
            <a:off x="406041" y="175003"/>
            <a:ext cx="6791100" cy="6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443938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9pPr>
          </a:lstStyle>
          <a:p>
            <a:endParaRPr/>
          </a:p>
        </p:txBody>
      </p:sp>
      <p:sp>
        <p:nvSpPr>
          <p:cNvPr id="7" name="Google Shape;7;p29"/>
          <p:cNvSpPr txBox="1">
            <a:spLocks noGrp="1"/>
          </p:cNvSpPr>
          <p:nvPr>
            <p:ph type="body" idx="1"/>
          </p:nvPr>
        </p:nvSpPr>
        <p:spPr>
          <a:xfrm>
            <a:off x="759516" y="1065459"/>
            <a:ext cx="6924000" cy="31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100"/>
              <a:buFont typeface="Proxima Nova Semibold"/>
              <a:buChar char="○"/>
              <a:defRPr sz="1100" b="0" i="0" u="none" strike="noStrike" cap="none">
                <a:solidFill>
                  <a:srgbClr val="44393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443938"/>
              </a:buClr>
              <a:buSzPts val="1100"/>
              <a:buFont typeface="Proxima Nova"/>
              <a:buChar char="■"/>
              <a:defRPr sz="11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900"/>
              <a:buFont typeface="Proxima Nova Extrabold"/>
              <a:buChar char="●"/>
              <a:defRPr sz="900" b="0" i="0" u="none" strike="noStrike" cap="none">
                <a:solidFill>
                  <a:srgbClr val="443938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100"/>
              <a:buFont typeface="Proxima Nova"/>
              <a:buChar char="○"/>
              <a:defRPr sz="11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100"/>
              <a:buFont typeface="Proxima Nova"/>
              <a:buChar char="■"/>
              <a:defRPr sz="11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100"/>
              <a:buFont typeface="Proxima Nova"/>
              <a:buChar char="●"/>
              <a:defRPr sz="11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100"/>
              <a:buFont typeface="Proxima Nova"/>
              <a:buChar char="○"/>
              <a:defRPr sz="11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100"/>
              <a:buFont typeface="Proxima Nova"/>
              <a:buChar char="■"/>
              <a:defRPr sz="11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2"/>
          <p:cNvSpPr txBox="1">
            <a:spLocks noGrp="1"/>
          </p:cNvSpPr>
          <p:nvPr>
            <p:ph type="title"/>
          </p:nvPr>
        </p:nvSpPr>
        <p:spPr>
          <a:xfrm>
            <a:off x="406041" y="175003"/>
            <a:ext cx="6791100" cy="69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443938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9pPr>
          </a:lstStyle>
          <a:p>
            <a:endParaRPr/>
          </a:p>
        </p:txBody>
      </p:sp>
      <p:sp>
        <p:nvSpPr>
          <p:cNvPr id="85" name="Google Shape;85;p32"/>
          <p:cNvSpPr txBox="1">
            <a:spLocks noGrp="1"/>
          </p:cNvSpPr>
          <p:nvPr>
            <p:ph type="body" idx="1"/>
          </p:nvPr>
        </p:nvSpPr>
        <p:spPr>
          <a:xfrm>
            <a:off x="759516" y="1065459"/>
            <a:ext cx="6924000" cy="31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2000"/>
              <a:buFont typeface="Proxima Nova"/>
              <a:buChar char="●"/>
              <a:defRPr sz="20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 Semibold"/>
              <a:buChar char="○"/>
              <a:defRPr sz="1200" b="0" i="0" u="none" strike="noStrike" cap="none">
                <a:solidFill>
                  <a:srgbClr val="44393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■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000"/>
              <a:buFont typeface="Proxima Nova Extrabold"/>
              <a:buChar char="●"/>
              <a:defRPr sz="1000" b="0" i="0" u="none" strike="noStrike" cap="none">
                <a:solidFill>
                  <a:srgbClr val="443938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○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■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●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○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■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9" r:id="rId11"/>
    <p:sldLayoutId id="2147483680" r:id="rId12"/>
    <p:sldLayoutId id="214748368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4"/>
          <p:cNvSpPr txBox="1">
            <a:spLocks noGrp="1"/>
          </p:cNvSpPr>
          <p:nvPr>
            <p:ph type="title"/>
          </p:nvPr>
        </p:nvSpPr>
        <p:spPr>
          <a:xfrm>
            <a:off x="406041" y="175003"/>
            <a:ext cx="6791100" cy="69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443938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9pPr>
          </a:lstStyle>
          <a:p>
            <a:endParaRPr/>
          </a:p>
        </p:txBody>
      </p:sp>
      <p:sp>
        <p:nvSpPr>
          <p:cNvPr id="157" name="Google Shape;157;p34"/>
          <p:cNvSpPr txBox="1">
            <a:spLocks noGrp="1"/>
          </p:cNvSpPr>
          <p:nvPr>
            <p:ph type="body" idx="1"/>
          </p:nvPr>
        </p:nvSpPr>
        <p:spPr>
          <a:xfrm>
            <a:off x="759516" y="1065459"/>
            <a:ext cx="6924000" cy="31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>
            <a:lvl1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2000"/>
              <a:buFont typeface="Proxima Nova"/>
              <a:buChar char="●"/>
              <a:defRPr sz="20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 Semibold"/>
              <a:buChar char="○"/>
              <a:defRPr sz="1200" b="0" i="0" u="none" strike="noStrike" cap="none">
                <a:solidFill>
                  <a:srgbClr val="44393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■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000"/>
              <a:buFont typeface="Proxima Nova Extrabold"/>
              <a:buChar char="●"/>
              <a:defRPr sz="1000" b="0" i="0" u="none" strike="noStrike" cap="none">
                <a:solidFill>
                  <a:srgbClr val="443938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○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■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●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○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1200"/>
              <a:buFont typeface="Proxima Nova"/>
              <a:buChar char="■"/>
              <a:defRPr sz="12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"/>
          <p:cNvSpPr txBox="1">
            <a:spLocks noGrp="1"/>
          </p:cNvSpPr>
          <p:nvPr>
            <p:ph type="title"/>
          </p:nvPr>
        </p:nvSpPr>
        <p:spPr>
          <a:xfrm>
            <a:off x="1437749" y="1383150"/>
            <a:ext cx="62685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</a:pPr>
            <a:r>
              <a:rPr lang="pt-PT"/>
              <a:t>Coming back to Earth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078360-AF03-E8B1-BEDF-76EA4F71B261}"/>
              </a:ext>
            </a:extLst>
          </p:cNvPr>
          <p:cNvSpPr txBox="1"/>
          <p:nvPr/>
        </p:nvSpPr>
        <p:spPr>
          <a:xfrm>
            <a:off x="3099141" y="3946034"/>
            <a:ext cx="3031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I" sz="2400" dirty="0">
                <a:solidFill>
                  <a:schemeClr val="tx2"/>
                </a:solidFill>
                <a:latin typeface="Proxima Nova" panose="020B0604020202020204" charset="0"/>
              </a:rPr>
              <a:t>Carolina Faria</a:t>
            </a:r>
          </a:p>
          <a:p>
            <a:pPr algn="ctr"/>
            <a:r>
              <a:rPr lang="en-FI" sz="2400" dirty="0">
                <a:solidFill>
                  <a:schemeClr val="tx2"/>
                </a:solidFill>
                <a:latin typeface="Proxima Nova" panose="020B0604020202020204" charset="0"/>
              </a:rPr>
              <a:t>15.05.2023</a:t>
            </a:r>
            <a:endParaRPr lang="en-US" sz="2400" dirty="0">
              <a:solidFill>
                <a:schemeClr val="tx2"/>
              </a:solidFill>
              <a:latin typeface="Proxima Nova" panose="020B06040202020202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4"/>
          <p:cNvSpPr txBox="1">
            <a:spLocks noGrp="1"/>
          </p:cNvSpPr>
          <p:nvPr>
            <p:ph type="body" idx="1"/>
          </p:nvPr>
        </p:nvSpPr>
        <p:spPr>
          <a:xfrm>
            <a:off x="730375" y="1398199"/>
            <a:ext cx="7617600" cy="17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AutoNum type="arabicPeriod"/>
            </a:pPr>
            <a:r>
              <a:rPr lang="pt-PT"/>
              <a:t>All together, identify the elements of the coffee system</a:t>
            </a:r>
            <a:endParaRPr/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pt-PT"/>
              <a:t>Each person embodies 1 element, by sticking a sticky with the element’s name on themselves</a:t>
            </a:r>
            <a:endParaRPr/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pt-PT"/>
              <a:t>Roleplay how all elements are connected.</a:t>
            </a:r>
            <a:endParaRPr/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pt-PT"/>
              <a:t>Use the rope to show the connections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3" name="Google Shape;343;p14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PT"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Map the coffee system at </a:t>
            </a:r>
            <a:r>
              <a:rPr lang="pt-PT"/>
              <a:t>I</a:t>
            </a:r>
            <a:r>
              <a:rPr lang="pt-PT"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dea</a:t>
            </a:r>
            <a:r>
              <a:rPr lang="pt-PT"/>
              <a:t>S</a:t>
            </a:r>
            <a:r>
              <a:rPr lang="pt-PT"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quare</a:t>
            </a:r>
            <a:endParaRPr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pic>
        <p:nvPicPr>
          <p:cNvPr id="344" name="Google Shape;344;p14"/>
          <p:cNvPicPr preferRelativeResize="0"/>
          <p:nvPr/>
        </p:nvPicPr>
        <p:blipFill rotWithShape="1">
          <a:blip r:embed="rId3">
            <a:alphaModFix/>
          </a:blip>
          <a:srcRect l="26409" t="20508" r="25194"/>
          <a:stretch/>
        </p:blipFill>
        <p:spPr>
          <a:xfrm>
            <a:off x="6322425" y="2309550"/>
            <a:ext cx="2354000" cy="257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Google Shape;34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718875"/>
            <a:ext cx="9144003" cy="6085584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"/>
          <p:cNvSpPr txBox="1"/>
          <p:nvPr/>
        </p:nvSpPr>
        <p:spPr>
          <a:xfrm>
            <a:off x="730375" y="1398200"/>
            <a:ext cx="3555300" cy="2875896"/>
          </a:xfrm>
          <a:prstGeom prst="rect">
            <a:avLst/>
          </a:prstGeom>
          <a:solidFill>
            <a:srgbClr val="00041F">
              <a:alpha val="37254"/>
            </a:srgbClr>
          </a:solidFill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t-PT" sz="20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We will tackle the challenge of access to clean water on Earth.</a:t>
            </a:r>
            <a:endParaRPr sz="2000" b="0" i="0" u="none" strike="noStrike" cap="none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t-PT" sz="20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Choose a region that you were familiar with, to work on this week.</a:t>
            </a:r>
            <a:endParaRPr sz="2000" b="0" i="0" u="none" strike="noStrike" cap="none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1" name="Google Shape;351;p3"/>
          <p:cNvSpPr txBox="1"/>
          <p:nvPr/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lang="pt-PT" sz="3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Wh</a:t>
            </a:r>
            <a:r>
              <a:rPr lang="pt-PT" sz="3400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at region will you work on</a:t>
            </a:r>
            <a:r>
              <a:rPr lang="pt-PT" sz="3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?</a:t>
            </a:r>
            <a:endParaRPr sz="3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352" name="Google Shape;352;p3"/>
          <p:cNvSpPr txBox="1"/>
          <p:nvPr/>
        </p:nvSpPr>
        <p:spPr>
          <a:xfrm>
            <a:off x="4614300" y="1398200"/>
            <a:ext cx="3555300" cy="2875896"/>
          </a:xfrm>
          <a:prstGeom prst="rect">
            <a:avLst/>
          </a:prstGeom>
          <a:solidFill>
            <a:srgbClr val="00041F">
              <a:alpha val="37254"/>
            </a:srgbClr>
          </a:solidFill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t-PT" sz="20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If needed, research the SDG 6 indicators to identify issues to solve and research affected areas where these are pressing problems.</a:t>
            </a:r>
            <a:endParaRPr sz="1400" b="0" i="0" u="none" strike="noStrike" cap="none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pt-PT" sz="1400" b="0" i="0" u="sng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SDG Indicators - UN Statistics Division - the United Nations</a:t>
            </a:r>
            <a:endParaRPr sz="1400" b="0" i="0" u="sng" strike="noStrike" cap="none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243B"/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"/>
          <p:cNvSpPr txBox="1">
            <a:spLocks noGrp="1"/>
          </p:cNvSpPr>
          <p:nvPr>
            <p:ph type="body" idx="1"/>
          </p:nvPr>
        </p:nvSpPr>
        <p:spPr>
          <a:xfrm>
            <a:off x="1243050" y="2413525"/>
            <a:ext cx="3555300" cy="30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We will map the elements around access to clean water in your chosen region.</a:t>
            </a:r>
            <a:endParaRPr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8" name="Google Shape;358;p5"/>
          <p:cNvSpPr txBox="1">
            <a:spLocks noGrp="1"/>
          </p:cNvSpPr>
          <p:nvPr>
            <p:ph type="title"/>
          </p:nvPr>
        </p:nvSpPr>
        <p:spPr>
          <a:xfrm>
            <a:off x="613250" y="524250"/>
            <a:ext cx="42840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PT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It’s time to </a:t>
            </a:r>
            <a:r>
              <a:rPr lang="pt-PT">
                <a:solidFill>
                  <a:schemeClr val="lt2"/>
                </a:solidFill>
              </a:rPr>
              <a:t>sense your surroundings</a:t>
            </a:r>
            <a:endParaRPr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pic>
        <p:nvPicPr>
          <p:cNvPr id="359" name="Google Shape;35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76750" y="609600"/>
            <a:ext cx="4667250" cy="453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3"/>
          <p:cNvSpPr txBox="1"/>
          <p:nvPr/>
        </p:nvSpPr>
        <p:spPr>
          <a:xfrm>
            <a:off x="833850" y="1256100"/>
            <a:ext cx="7476300" cy="26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PT" sz="4800" b="0" i="0" u="none" strike="noStrike" cap="none">
                <a:solidFill>
                  <a:srgbClr val="1C4587"/>
                </a:solidFill>
                <a:highlight>
                  <a:schemeClr val="lt2"/>
                </a:highlight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What is the current state of access to clean water in your region?</a:t>
            </a:r>
            <a:endParaRPr sz="4800" b="0" i="0" u="none" strike="noStrike" cap="none">
              <a:solidFill>
                <a:srgbClr val="1C4587"/>
              </a:solidFill>
              <a:highlight>
                <a:schemeClr val="lt2"/>
              </a:highlight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5"/>
          <p:cNvSpPr txBox="1">
            <a:spLocks noGrp="1"/>
          </p:cNvSpPr>
          <p:nvPr>
            <p:ph type="body" idx="1"/>
          </p:nvPr>
        </p:nvSpPr>
        <p:spPr>
          <a:xfrm>
            <a:off x="4468675" y="1243025"/>
            <a:ext cx="4429500" cy="3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1. Map the elements that are connected to access to clean what in your chosen region.</a:t>
            </a: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pt-PT" sz="1400" b="1">
                <a:latin typeface="Proxima Nova"/>
                <a:ea typeface="Proxima Nova"/>
                <a:cs typeface="Proxima Nova"/>
                <a:sym typeface="Proxima Nova"/>
              </a:rPr>
              <a:t>Stakeholders</a:t>
            </a: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: institutions, services, people/roles, etc.</a:t>
            </a: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pt-PT" sz="1400" b="1">
                <a:solidFill>
                  <a:srgbClr val="6AA84F"/>
                </a:solidFill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: energy, land/soil, plants, animals, people, precious metals, water, etc.</a:t>
            </a: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Any other </a:t>
            </a:r>
            <a:r>
              <a:rPr lang="pt-PT" sz="1400" b="1"/>
              <a:t>element </a:t>
            </a: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that you think of</a:t>
            </a: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How are they connected?</a:t>
            </a: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If you wish, do desk research to support you in creating your map.</a:t>
            </a: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0" name="Google Shape;370;p15"/>
          <p:cNvSpPr/>
          <p:nvPr/>
        </p:nvSpPr>
        <p:spPr>
          <a:xfrm>
            <a:off x="1060550" y="1203725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1" name="Google Shape;371;p15"/>
          <p:cNvSpPr/>
          <p:nvPr/>
        </p:nvSpPr>
        <p:spPr>
          <a:xfrm>
            <a:off x="2706225" y="1609875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2" name="Google Shape;372;p15"/>
          <p:cNvSpPr/>
          <p:nvPr/>
        </p:nvSpPr>
        <p:spPr>
          <a:xfrm>
            <a:off x="2126625" y="87410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3" name="Google Shape;373;p15"/>
          <p:cNvSpPr/>
          <p:nvPr/>
        </p:nvSpPr>
        <p:spPr>
          <a:xfrm>
            <a:off x="3869900" y="101090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4" name="Google Shape;374;p15"/>
          <p:cNvSpPr/>
          <p:nvPr/>
        </p:nvSpPr>
        <p:spPr>
          <a:xfrm>
            <a:off x="3733100" y="394100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5" name="Google Shape;375;p15"/>
          <p:cNvSpPr/>
          <p:nvPr/>
        </p:nvSpPr>
        <p:spPr>
          <a:xfrm>
            <a:off x="1607825" y="3995425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6" name="Google Shape;376;p15"/>
          <p:cNvSpPr/>
          <p:nvPr/>
        </p:nvSpPr>
        <p:spPr>
          <a:xfrm>
            <a:off x="253725" y="339665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7" name="Google Shape;377;p15"/>
          <p:cNvSpPr/>
          <p:nvPr/>
        </p:nvSpPr>
        <p:spPr>
          <a:xfrm>
            <a:off x="2263425" y="3597875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78" name="Google Shape;378;p15"/>
          <p:cNvCxnSpPr>
            <a:stCxn id="370" idx="3"/>
            <a:endCxn id="376" idx="0"/>
          </p:cNvCxnSpPr>
          <p:nvPr/>
        </p:nvCxnSpPr>
        <p:spPr>
          <a:xfrm flipH="1">
            <a:off x="322184" y="1320491"/>
            <a:ext cx="758400" cy="20763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79" name="Google Shape;379;p15"/>
          <p:cNvCxnSpPr>
            <a:stCxn id="370" idx="7"/>
            <a:endCxn id="371" idx="1"/>
          </p:cNvCxnSpPr>
          <p:nvPr/>
        </p:nvCxnSpPr>
        <p:spPr>
          <a:xfrm>
            <a:off x="1177316" y="1223759"/>
            <a:ext cx="1548900" cy="4062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0" name="Google Shape;380;p15"/>
          <p:cNvCxnSpPr>
            <a:stCxn id="372" idx="3"/>
            <a:endCxn id="370" idx="7"/>
          </p:cNvCxnSpPr>
          <p:nvPr/>
        </p:nvCxnSpPr>
        <p:spPr>
          <a:xfrm flipH="1">
            <a:off x="1177359" y="990866"/>
            <a:ext cx="969300" cy="2328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1" name="Google Shape;381;p15"/>
          <p:cNvCxnSpPr>
            <a:endCxn id="377" idx="0"/>
          </p:cNvCxnSpPr>
          <p:nvPr/>
        </p:nvCxnSpPr>
        <p:spPr>
          <a:xfrm flipH="1">
            <a:off x="2331825" y="1746575"/>
            <a:ext cx="442800" cy="18513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2" name="Google Shape;382;p15"/>
          <p:cNvCxnSpPr>
            <a:stCxn id="375" idx="2"/>
            <a:endCxn id="371" idx="3"/>
          </p:cNvCxnSpPr>
          <p:nvPr/>
        </p:nvCxnSpPr>
        <p:spPr>
          <a:xfrm rot="10800000" flipH="1">
            <a:off x="1607825" y="1726525"/>
            <a:ext cx="1118400" cy="23373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3" name="Google Shape;383;p15"/>
          <p:cNvCxnSpPr>
            <a:endCxn id="373" idx="3"/>
          </p:cNvCxnSpPr>
          <p:nvPr/>
        </p:nvCxnSpPr>
        <p:spPr>
          <a:xfrm rot="10800000" flipH="1">
            <a:off x="2380334" y="1127666"/>
            <a:ext cx="1509600" cy="24903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4" name="Google Shape;384;p15"/>
          <p:cNvCxnSpPr>
            <a:stCxn id="374" idx="2"/>
            <a:endCxn id="377" idx="5"/>
          </p:cNvCxnSpPr>
          <p:nvPr/>
        </p:nvCxnSpPr>
        <p:spPr>
          <a:xfrm rot="10800000">
            <a:off x="2380100" y="3714500"/>
            <a:ext cx="1353000" cy="2949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5" name="Google Shape;385;p15"/>
          <p:cNvCxnSpPr>
            <a:endCxn id="373" idx="4"/>
          </p:cNvCxnSpPr>
          <p:nvPr/>
        </p:nvCxnSpPr>
        <p:spPr>
          <a:xfrm rot="10800000" flipH="1">
            <a:off x="3801500" y="1147700"/>
            <a:ext cx="136800" cy="27933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6" name="Google Shape;386;p15"/>
          <p:cNvCxnSpPr>
            <a:stCxn id="377" idx="3"/>
            <a:endCxn id="375" idx="7"/>
          </p:cNvCxnSpPr>
          <p:nvPr/>
        </p:nvCxnSpPr>
        <p:spPr>
          <a:xfrm flipH="1">
            <a:off x="1724559" y="3714641"/>
            <a:ext cx="558900" cy="3009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7" name="Google Shape;387;p15"/>
          <p:cNvCxnSpPr>
            <a:stCxn id="372" idx="3"/>
            <a:endCxn id="376" idx="0"/>
          </p:cNvCxnSpPr>
          <p:nvPr/>
        </p:nvCxnSpPr>
        <p:spPr>
          <a:xfrm flipH="1">
            <a:off x="322059" y="990866"/>
            <a:ext cx="1824600" cy="24057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88" name="Google Shape;388;p15"/>
          <p:cNvSpPr txBox="1"/>
          <p:nvPr/>
        </p:nvSpPr>
        <p:spPr>
          <a:xfrm>
            <a:off x="299275" y="2079150"/>
            <a:ext cx="35136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PT" sz="2400" b="0" i="0" u="none" strike="noStrike" cap="none">
                <a:solidFill>
                  <a:srgbClr val="1C4587"/>
                </a:solidFill>
                <a:highlight>
                  <a:schemeClr val="lt2"/>
                </a:highlight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What is the current state of access to clean water in the region?</a:t>
            </a:r>
            <a:endParaRPr sz="2400" b="0" i="0" u="none" strike="noStrike" cap="none">
              <a:solidFill>
                <a:srgbClr val="1C4587"/>
              </a:solidFill>
              <a:highlight>
                <a:schemeClr val="lt2"/>
              </a:highlight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389" name="Google Shape;389;p15"/>
          <p:cNvSpPr txBox="1"/>
          <p:nvPr/>
        </p:nvSpPr>
        <p:spPr>
          <a:xfrm rot="799070">
            <a:off x="2511294" y="3535157"/>
            <a:ext cx="1247653" cy="400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107EAB"/>
                </a:solidFill>
                <a:latin typeface="Proxima Nova"/>
                <a:ea typeface="Proxima Nova"/>
                <a:cs typeface="Proxima Nova"/>
                <a:sym typeface="Proxima Nova"/>
              </a:rPr>
              <a:t>influences</a:t>
            </a:r>
            <a:endParaRPr sz="1400" b="0" i="0" u="none" strike="noStrike" cap="none">
              <a:solidFill>
                <a:srgbClr val="107EAB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0" name="Google Shape;390;p15"/>
          <p:cNvSpPr txBox="1"/>
          <p:nvPr/>
        </p:nvSpPr>
        <p:spPr>
          <a:xfrm rot="-900517">
            <a:off x="1030367" y="734075"/>
            <a:ext cx="1247662" cy="40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107EAB"/>
                </a:solidFill>
                <a:latin typeface="Proxima Nova"/>
                <a:ea typeface="Proxima Nova"/>
                <a:cs typeface="Proxima Nova"/>
                <a:sym typeface="Proxima Nova"/>
              </a:rPr>
              <a:t>informs</a:t>
            </a:r>
            <a:endParaRPr sz="1400" b="0" i="0" u="none" strike="noStrike" cap="none">
              <a:solidFill>
                <a:srgbClr val="107EAB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1" name="Google Shape;391;p15"/>
          <p:cNvSpPr/>
          <p:nvPr/>
        </p:nvSpPr>
        <p:spPr>
          <a:xfrm>
            <a:off x="3025325" y="129220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2" name="Google Shape;392;p15"/>
          <p:cNvSpPr/>
          <p:nvPr/>
        </p:nvSpPr>
        <p:spPr>
          <a:xfrm>
            <a:off x="2637825" y="103887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3" name="Google Shape;393;p15"/>
          <p:cNvSpPr/>
          <p:nvPr/>
        </p:nvSpPr>
        <p:spPr>
          <a:xfrm>
            <a:off x="3711125" y="44257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4" name="Google Shape;394;p15"/>
          <p:cNvSpPr/>
          <p:nvPr/>
        </p:nvSpPr>
        <p:spPr>
          <a:xfrm>
            <a:off x="1040525" y="51592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5" name="Google Shape;395;p15"/>
          <p:cNvSpPr/>
          <p:nvPr/>
        </p:nvSpPr>
        <p:spPr>
          <a:xfrm>
            <a:off x="469025" y="110690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96" name="Google Shape;396;p15"/>
          <p:cNvCxnSpPr>
            <a:stCxn id="395" idx="6"/>
          </p:cNvCxnSpPr>
          <p:nvPr/>
        </p:nvCxnSpPr>
        <p:spPr>
          <a:xfrm>
            <a:off x="605825" y="1175300"/>
            <a:ext cx="442500" cy="906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97" name="Google Shape;397;p15"/>
          <p:cNvCxnSpPr>
            <a:stCxn id="394" idx="4"/>
          </p:cNvCxnSpPr>
          <p:nvPr/>
        </p:nvCxnSpPr>
        <p:spPr>
          <a:xfrm>
            <a:off x="1108925" y="652725"/>
            <a:ext cx="10800" cy="5511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98" name="Google Shape;398;p15"/>
          <p:cNvCxnSpPr>
            <a:stCxn id="392" idx="4"/>
            <a:endCxn id="371" idx="0"/>
          </p:cNvCxnSpPr>
          <p:nvPr/>
        </p:nvCxnSpPr>
        <p:spPr>
          <a:xfrm>
            <a:off x="2706225" y="1175675"/>
            <a:ext cx="68400" cy="4341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99" name="Google Shape;399;p15"/>
          <p:cNvCxnSpPr>
            <a:stCxn id="391" idx="3"/>
            <a:endCxn id="371" idx="7"/>
          </p:cNvCxnSpPr>
          <p:nvPr/>
        </p:nvCxnSpPr>
        <p:spPr>
          <a:xfrm flipH="1">
            <a:off x="2823059" y="1408966"/>
            <a:ext cx="222300" cy="2208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00" name="Google Shape;400;p15"/>
          <p:cNvCxnSpPr>
            <a:stCxn id="393" idx="4"/>
            <a:endCxn id="373" idx="0"/>
          </p:cNvCxnSpPr>
          <p:nvPr/>
        </p:nvCxnSpPr>
        <p:spPr>
          <a:xfrm>
            <a:off x="3779525" y="579375"/>
            <a:ext cx="158700" cy="4314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01" name="Google Shape;401;p15"/>
          <p:cNvSpPr/>
          <p:nvPr/>
        </p:nvSpPr>
        <p:spPr>
          <a:xfrm>
            <a:off x="116925" y="392702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02" name="Google Shape;402;p15"/>
          <p:cNvSpPr/>
          <p:nvPr/>
        </p:nvSpPr>
        <p:spPr>
          <a:xfrm>
            <a:off x="605825" y="379670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03" name="Google Shape;403;p15"/>
          <p:cNvSpPr/>
          <p:nvPr/>
        </p:nvSpPr>
        <p:spPr>
          <a:xfrm>
            <a:off x="2331825" y="410592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04" name="Google Shape;404;p15"/>
          <p:cNvCxnSpPr>
            <a:stCxn id="402" idx="1"/>
            <a:endCxn id="376" idx="5"/>
          </p:cNvCxnSpPr>
          <p:nvPr/>
        </p:nvCxnSpPr>
        <p:spPr>
          <a:xfrm rot="10800000">
            <a:off x="370559" y="3513434"/>
            <a:ext cx="255300" cy="3033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05" name="Google Shape;405;p15"/>
          <p:cNvCxnSpPr>
            <a:stCxn id="401" idx="0"/>
            <a:endCxn id="376" idx="4"/>
          </p:cNvCxnSpPr>
          <p:nvPr/>
        </p:nvCxnSpPr>
        <p:spPr>
          <a:xfrm rot="10800000" flipH="1">
            <a:off x="185325" y="3533425"/>
            <a:ext cx="136800" cy="3936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06" name="Google Shape;406;p15"/>
          <p:cNvCxnSpPr>
            <a:stCxn id="403" idx="0"/>
            <a:endCxn id="377" idx="4"/>
          </p:cNvCxnSpPr>
          <p:nvPr/>
        </p:nvCxnSpPr>
        <p:spPr>
          <a:xfrm rot="10800000">
            <a:off x="2331825" y="3734525"/>
            <a:ext cx="68400" cy="3714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407" name="Google Shape;407;p15"/>
          <p:cNvPicPr preferRelativeResize="0"/>
          <p:nvPr/>
        </p:nvPicPr>
        <p:blipFill rotWithShape="1">
          <a:blip r:embed="rId3">
            <a:alphaModFix/>
          </a:blip>
          <a:srcRect l="6436" t="7617" r="7520" b="10292"/>
          <a:stretch/>
        </p:blipFill>
        <p:spPr>
          <a:xfrm>
            <a:off x="7903566" y="-7350"/>
            <a:ext cx="1240434" cy="118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4430ac0762_0_14"/>
          <p:cNvSpPr txBox="1">
            <a:spLocks noGrp="1"/>
          </p:cNvSpPr>
          <p:nvPr>
            <p:ph type="body" idx="1"/>
          </p:nvPr>
        </p:nvSpPr>
        <p:spPr>
          <a:xfrm>
            <a:off x="3370050" y="1720950"/>
            <a:ext cx="5344200" cy="3524400"/>
          </a:xfrm>
          <a:prstGeom prst="rect">
            <a:avLst/>
          </a:prstGeom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457200" lvl="0" indent="-317500" algn="l" rtl="0">
              <a:spcBef>
                <a:spcPts val="400"/>
              </a:spcBef>
              <a:spcAft>
                <a:spcPts val="0"/>
              </a:spcAft>
              <a:buSzPts val="1400"/>
              <a:buAutoNum type="arabicPeriod"/>
            </a:pPr>
            <a:r>
              <a:rPr lang="pt-PT" sz="1400"/>
              <a:t>Decide the region where you will work on this week.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pt-PT" sz="1400"/>
              <a:t>If needed, check the SDG Indicators - UN Statistics Division (SDG 6).</a:t>
            </a:r>
            <a:endParaRPr sz="1400"/>
          </a:p>
          <a:p>
            <a:pPr marL="457200" lvl="0" indent="-317500" algn="l" rtl="0">
              <a:spcBef>
                <a:spcPts val="400"/>
              </a:spcBef>
              <a:spcAft>
                <a:spcPts val="0"/>
              </a:spcAft>
              <a:buSzPts val="1400"/>
              <a:buAutoNum type="arabicPeriod"/>
            </a:pPr>
            <a:r>
              <a:rPr lang="pt-PT" sz="1400"/>
              <a:t>Map the elements that are connected to access to clean what in your chosen region.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pt-PT" sz="1400">
                <a:solidFill>
                  <a:srgbClr val="107EAB"/>
                </a:solidFill>
              </a:rPr>
              <a:t>Stakeholders</a:t>
            </a:r>
            <a:r>
              <a:rPr lang="pt-PT" sz="1400"/>
              <a:t>: institutions, services, people/roles, etc.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pt-PT" sz="1400">
                <a:solidFill>
                  <a:srgbClr val="6AA84F"/>
                </a:solidFill>
              </a:rPr>
              <a:t>Resources</a:t>
            </a:r>
            <a:r>
              <a:rPr lang="pt-PT" sz="1400"/>
              <a:t>: energy, land/soil, plants, animals, people, precious metals, water, etc.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pt-PT" sz="1400"/>
              <a:t>Any other element that you think of.</a:t>
            </a:r>
            <a:endParaRPr sz="1400"/>
          </a:p>
          <a:p>
            <a:pPr marL="457200" lvl="0" indent="-317500" algn="l" rtl="0">
              <a:spcBef>
                <a:spcPts val="400"/>
              </a:spcBef>
              <a:spcAft>
                <a:spcPts val="0"/>
              </a:spcAft>
              <a:buSzPts val="1400"/>
              <a:buAutoNum type="arabicPeriod"/>
            </a:pPr>
            <a:r>
              <a:rPr lang="pt-PT" sz="1400"/>
              <a:t>How are they connected?</a:t>
            </a:r>
            <a:endParaRPr sz="140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pt-PT" sz="1400"/>
              <a:t>If you wish, do desk research to support you in creating your map.</a:t>
            </a:r>
            <a:endParaRPr sz="1400"/>
          </a:p>
        </p:txBody>
      </p:sp>
      <p:sp>
        <p:nvSpPr>
          <p:cNvPr id="413" name="Google Shape;413;g24430ac0762_0_14"/>
          <p:cNvSpPr/>
          <p:nvPr/>
        </p:nvSpPr>
        <p:spPr>
          <a:xfrm>
            <a:off x="896400" y="240875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14" name="Google Shape;414;g24430ac0762_0_14"/>
          <p:cNvSpPr/>
          <p:nvPr/>
        </p:nvSpPr>
        <p:spPr>
          <a:xfrm>
            <a:off x="2542075" y="281490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15" name="Google Shape;415;g24430ac0762_0_14"/>
          <p:cNvSpPr/>
          <p:nvPr/>
        </p:nvSpPr>
        <p:spPr>
          <a:xfrm>
            <a:off x="1962475" y="2079125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16" name="Google Shape;416;g24430ac0762_0_14"/>
          <p:cNvSpPr/>
          <p:nvPr/>
        </p:nvSpPr>
        <p:spPr>
          <a:xfrm>
            <a:off x="1522900" y="360090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17" name="Google Shape;417;g24430ac0762_0_14"/>
          <p:cNvSpPr/>
          <p:nvPr/>
        </p:nvSpPr>
        <p:spPr>
          <a:xfrm>
            <a:off x="995925" y="359370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18" name="Google Shape;418;g24430ac0762_0_14"/>
          <p:cNvSpPr/>
          <p:nvPr/>
        </p:nvSpPr>
        <p:spPr>
          <a:xfrm>
            <a:off x="2046063" y="439685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19" name="Google Shape;419;g24430ac0762_0_14"/>
          <p:cNvCxnSpPr>
            <a:endCxn id="417" idx="0"/>
          </p:cNvCxnSpPr>
          <p:nvPr/>
        </p:nvCxnSpPr>
        <p:spPr>
          <a:xfrm>
            <a:off x="1002225" y="2524500"/>
            <a:ext cx="62100" cy="10692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0" name="Google Shape;420;g24430ac0762_0_14"/>
          <p:cNvCxnSpPr>
            <a:stCxn id="413" idx="7"/>
            <a:endCxn id="414" idx="1"/>
          </p:cNvCxnSpPr>
          <p:nvPr/>
        </p:nvCxnSpPr>
        <p:spPr>
          <a:xfrm>
            <a:off x="1013166" y="2428784"/>
            <a:ext cx="1548900" cy="4062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1" name="Google Shape;421;g24430ac0762_0_14"/>
          <p:cNvCxnSpPr>
            <a:stCxn id="415" idx="3"/>
            <a:endCxn id="413" idx="7"/>
          </p:cNvCxnSpPr>
          <p:nvPr/>
        </p:nvCxnSpPr>
        <p:spPr>
          <a:xfrm flipH="1">
            <a:off x="1013209" y="2195891"/>
            <a:ext cx="969300" cy="2328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2" name="Google Shape;422;g24430ac0762_0_14"/>
          <p:cNvCxnSpPr>
            <a:endCxn id="418" idx="0"/>
          </p:cNvCxnSpPr>
          <p:nvPr/>
        </p:nvCxnSpPr>
        <p:spPr>
          <a:xfrm flipH="1">
            <a:off x="2114463" y="3066050"/>
            <a:ext cx="500400" cy="13308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3" name="Google Shape;423;g24430ac0762_0_14"/>
          <p:cNvCxnSpPr>
            <a:stCxn id="416" idx="6"/>
            <a:endCxn id="414" idx="3"/>
          </p:cNvCxnSpPr>
          <p:nvPr/>
        </p:nvCxnSpPr>
        <p:spPr>
          <a:xfrm rot="10800000" flipH="1">
            <a:off x="1659700" y="2931600"/>
            <a:ext cx="902400" cy="7377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4" name="Google Shape;424;g24430ac0762_0_14"/>
          <p:cNvCxnSpPr>
            <a:stCxn id="418" idx="2"/>
            <a:endCxn id="416" idx="4"/>
          </p:cNvCxnSpPr>
          <p:nvPr/>
        </p:nvCxnSpPr>
        <p:spPr>
          <a:xfrm rot="10800000">
            <a:off x="1591263" y="3737750"/>
            <a:ext cx="454800" cy="7275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5" name="Google Shape;425;g24430ac0762_0_14"/>
          <p:cNvCxnSpPr>
            <a:endCxn id="417" idx="0"/>
          </p:cNvCxnSpPr>
          <p:nvPr/>
        </p:nvCxnSpPr>
        <p:spPr>
          <a:xfrm flipH="1">
            <a:off x="1064325" y="2218800"/>
            <a:ext cx="938700" cy="13749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26" name="Google Shape;426;g24430ac0762_0_14"/>
          <p:cNvSpPr txBox="1"/>
          <p:nvPr/>
        </p:nvSpPr>
        <p:spPr>
          <a:xfrm rot="-2316960">
            <a:off x="1510041" y="3011401"/>
            <a:ext cx="1041664" cy="400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107EAB"/>
                </a:solidFill>
                <a:latin typeface="Proxima Nova"/>
                <a:ea typeface="Proxima Nova"/>
                <a:cs typeface="Proxima Nova"/>
                <a:sym typeface="Proxima Nova"/>
              </a:rPr>
              <a:t>influences</a:t>
            </a:r>
            <a:endParaRPr sz="1400" b="0" i="0" u="none" strike="noStrike" cap="none">
              <a:solidFill>
                <a:srgbClr val="107EAB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27" name="Google Shape;427;g24430ac0762_0_14"/>
          <p:cNvSpPr txBox="1"/>
          <p:nvPr/>
        </p:nvSpPr>
        <p:spPr>
          <a:xfrm rot="-900517">
            <a:off x="866161" y="1939114"/>
            <a:ext cx="1247662" cy="400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107EAB"/>
                </a:solidFill>
                <a:latin typeface="Proxima Nova"/>
                <a:ea typeface="Proxima Nova"/>
                <a:cs typeface="Proxima Nova"/>
                <a:sym typeface="Proxima Nova"/>
              </a:rPr>
              <a:t>informs</a:t>
            </a:r>
            <a:endParaRPr sz="1400" b="0" i="0" u="none" strike="noStrike" cap="none">
              <a:solidFill>
                <a:srgbClr val="107EAB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28" name="Google Shape;428;g24430ac0762_0_14"/>
          <p:cNvSpPr/>
          <p:nvPr/>
        </p:nvSpPr>
        <p:spPr>
          <a:xfrm>
            <a:off x="2861175" y="249722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29" name="Google Shape;429;g24430ac0762_0_14"/>
          <p:cNvSpPr/>
          <p:nvPr/>
        </p:nvSpPr>
        <p:spPr>
          <a:xfrm>
            <a:off x="2473675" y="224390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30" name="Google Shape;430;g24430ac0762_0_14"/>
          <p:cNvSpPr/>
          <p:nvPr/>
        </p:nvSpPr>
        <p:spPr>
          <a:xfrm>
            <a:off x="876375" y="172095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31" name="Google Shape;431;g24430ac0762_0_14"/>
          <p:cNvSpPr/>
          <p:nvPr/>
        </p:nvSpPr>
        <p:spPr>
          <a:xfrm>
            <a:off x="304875" y="231192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32" name="Google Shape;432;g24430ac0762_0_14"/>
          <p:cNvCxnSpPr>
            <a:stCxn id="431" idx="6"/>
          </p:cNvCxnSpPr>
          <p:nvPr/>
        </p:nvCxnSpPr>
        <p:spPr>
          <a:xfrm>
            <a:off x="441675" y="2380325"/>
            <a:ext cx="442500" cy="906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3" name="Google Shape;433;g24430ac0762_0_14"/>
          <p:cNvCxnSpPr>
            <a:stCxn id="430" idx="4"/>
          </p:cNvCxnSpPr>
          <p:nvPr/>
        </p:nvCxnSpPr>
        <p:spPr>
          <a:xfrm>
            <a:off x="944775" y="1857750"/>
            <a:ext cx="10800" cy="5511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4" name="Google Shape;434;g24430ac0762_0_14"/>
          <p:cNvCxnSpPr>
            <a:stCxn id="429" idx="4"/>
            <a:endCxn id="414" idx="0"/>
          </p:cNvCxnSpPr>
          <p:nvPr/>
        </p:nvCxnSpPr>
        <p:spPr>
          <a:xfrm>
            <a:off x="2542075" y="2380700"/>
            <a:ext cx="68400" cy="4341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5" name="Google Shape;435;g24430ac0762_0_14"/>
          <p:cNvCxnSpPr>
            <a:stCxn id="428" idx="3"/>
            <a:endCxn id="414" idx="7"/>
          </p:cNvCxnSpPr>
          <p:nvPr/>
        </p:nvCxnSpPr>
        <p:spPr>
          <a:xfrm flipH="1">
            <a:off x="2658909" y="2613991"/>
            <a:ext cx="222300" cy="2208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36" name="Google Shape;436;g24430ac0762_0_14"/>
          <p:cNvSpPr/>
          <p:nvPr/>
        </p:nvSpPr>
        <p:spPr>
          <a:xfrm>
            <a:off x="859125" y="412407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37" name="Google Shape;437;g24430ac0762_0_14"/>
          <p:cNvSpPr/>
          <p:nvPr/>
        </p:nvSpPr>
        <p:spPr>
          <a:xfrm>
            <a:off x="1348025" y="399375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38" name="Google Shape;438;g24430ac0762_0_14"/>
          <p:cNvSpPr/>
          <p:nvPr/>
        </p:nvSpPr>
        <p:spPr>
          <a:xfrm>
            <a:off x="2114463" y="490490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39" name="Google Shape;439;g24430ac0762_0_14"/>
          <p:cNvCxnSpPr>
            <a:stCxn id="437" idx="1"/>
            <a:endCxn id="417" idx="5"/>
          </p:cNvCxnSpPr>
          <p:nvPr/>
        </p:nvCxnSpPr>
        <p:spPr>
          <a:xfrm rot="10800000">
            <a:off x="1112759" y="3710484"/>
            <a:ext cx="255300" cy="3033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0" name="Google Shape;440;g24430ac0762_0_14"/>
          <p:cNvCxnSpPr>
            <a:stCxn id="436" idx="0"/>
            <a:endCxn id="417" idx="4"/>
          </p:cNvCxnSpPr>
          <p:nvPr/>
        </p:nvCxnSpPr>
        <p:spPr>
          <a:xfrm rot="10800000" flipH="1">
            <a:off x="927525" y="3730475"/>
            <a:ext cx="136800" cy="3936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1" name="Google Shape;441;g24430ac0762_0_14"/>
          <p:cNvCxnSpPr>
            <a:stCxn id="438" idx="0"/>
            <a:endCxn id="418" idx="4"/>
          </p:cNvCxnSpPr>
          <p:nvPr/>
        </p:nvCxnSpPr>
        <p:spPr>
          <a:xfrm rot="10800000">
            <a:off x="2114463" y="4533500"/>
            <a:ext cx="68400" cy="3714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42" name="Google Shape;442;g24430ac0762_0_14"/>
          <p:cNvSpPr txBox="1"/>
          <p:nvPr/>
        </p:nvSpPr>
        <p:spPr>
          <a:xfrm>
            <a:off x="472050" y="477100"/>
            <a:ext cx="5943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400">
                <a:solidFill>
                  <a:srgbClr val="535353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Map the system around access to clean water</a:t>
            </a:r>
            <a:endParaRPr sz="3400">
              <a:solidFill>
                <a:srgbClr val="535353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43" name="Google Shape;443;g24430ac0762_0_14"/>
          <p:cNvSpPr/>
          <p:nvPr/>
        </p:nvSpPr>
        <p:spPr>
          <a:xfrm>
            <a:off x="6851445" y="304675"/>
            <a:ext cx="2005500" cy="439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pt-PT" sz="2000" b="1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Back at 11h45</a:t>
            </a:r>
            <a:endParaRPr sz="2000" b="1" i="0" u="none" strike="noStrike" cap="none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243B"/>
        </a:solidFill>
        <a:effectLst/>
      </p:bgPr>
    </p:bg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16"/>
          <p:cNvSpPr/>
          <p:nvPr/>
        </p:nvSpPr>
        <p:spPr>
          <a:xfrm>
            <a:off x="3431745" y="1167331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49" name="Google Shape;449;p16"/>
          <p:cNvSpPr/>
          <p:nvPr/>
        </p:nvSpPr>
        <p:spPr>
          <a:xfrm>
            <a:off x="5077420" y="1573481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50" name="Google Shape;450;p16"/>
          <p:cNvSpPr/>
          <p:nvPr/>
        </p:nvSpPr>
        <p:spPr>
          <a:xfrm>
            <a:off x="4497820" y="837706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51" name="Google Shape;451;p16"/>
          <p:cNvSpPr/>
          <p:nvPr/>
        </p:nvSpPr>
        <p:spPr>
          <a:xfrm>
            <a:off x="6241095" y="974506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52" name="Google Shape;452;p16"/>
          <p:cNvSpPr/>
          <p:nvPr/>
        </p:nvSpPr>
        <p:spPr>
          <a:xfrm>
            <a:off x="6104295" y="3904606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53" name="Google Shape;453;p16"/>
          <p:cNvSpPr/>
          <p:nvPr/>
        </p:nvSpPr>
        <p:spPr>
          <a:xfrm>
            <a:off x="3979020" y="4340031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54" name="Google Shape;454;p16"/>
          <p:cNvSpPr/>
          <p:nvPr/>
        </p:nvSpPr>
        <p:spPr>
          <a:xfrm>
            <a:off x="2624920" y="3360256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55" name="Google Shape;455;p16"/>
          <p:cNvSpPr/>
          <p:nvPr/>
        </p:nvSpPr>
        <p:spPr>
          <a:xfrm>
            <a:off x="4634620" y="3561481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cxnSp>
        <p:nvCxnSpPr>
          <p:cNvPr id="456" name="Google Shape;456;p16"/>
          <p:cNvCxnSpPr>
            <a:stCxn id="448" idx="3"/>
            <a:endCxn id="454" idx="0"/>
          </p:cNvCxnSpPr>
          <p:nvPr/>
        </p:nvCxnSpPr>
        <p:spPr>
          <a:xfrm flipH="1">
            <a:off x="2693379" y="1284097"/>
            <a:ext cx="758400" cy="2076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57" name="Google Shape;457;p16"/>
          <p:cNvCxnSpPr>
            <a:stCxn id="448" idx="7"/>
            <a:endCxn id="449" idx="1"/>
          </p:cNvCxnSpPr>
          <p:nvPr/>
        </p:nvCxnSpPr>
        <p:spPr>
          <a:xfrm>
            <a:off x="3548511" y="1187365"/>
            <a:ext cx="1548900" cy="4062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58" name="Google Shape;458;p16"/>
          <p:cNvCxnSpPr>
            <a:stCxn id="450" idx="3"/>
            <a:endCxn id="448" idx="7"/>
          </p:cNvCxnSpPr>
          <p:nvPr/>
        </p:nvCxnSpPr>
        <p:spPr>
          <a:xfrm flipH="1">
            <a:off x="3548554" y="954472"/>
            <a:ext cx="969300" cy="2328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59" name="Google Shape;459;p16"/>
          <p:cNvCxnSpPr>
            <a:endCxn id="455" idx="0"/>
          </p:cNvCxnSpPr>
          <p:nvPr/>
        </p:nvCxnSpPr>
        <p:spPr>
          <a:xfrm flipH="1">
            <a:off x="4703020" y="1710181"/>
            <a:ext cx="442800" cy="1851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0" name="Google Shape;460;p16"/>
          <p:cNvCxnSpPr>
            <a:endCxn id="449" idx="3"/>
          </p:cNvCxnSpPr>
          <p:nvPr/>
        </p:nvCxnSpPr>
        <p:spPr>
          <a:xfrm rot="10800000" flipH="1">
            <a:off x="4047454" y="1690247"/>
            <a:ext cx="1050000" cy="26499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1" name="Google Shape;461;p16"/>
          <p:cNvCxnSpPr>
            <a:endCxn id="451" idx="3"/>
          </p:cNvCxnSpPr>
          <p:nvPr/>
        </p:nvCxnSpPr>
        <p:spPr>
          <a:xfrm rot="10800000" flipH="1">
            <a:off x="4751529" y="1091272"/>
            <a:ext cx="1509600" cy="2490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2" name="Google Shape;462;p16"/>
          <p:cNvCxnSpPr>
            <a:stCxn id="452" idx="2"/>
            <a:endCxn id="455" idx="5"/>
          </p:cNvCxnSpPr>
          <p:nvPr/>
        </p:nvCxnSpPr>
        <p:spPr>
          <a:xfrm rot="10800000">
            <a:off x="4751295" y="3678106"/>
            <a:ext cx="1353000" cy="2949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3" name="Google Shape;463;p16"/>
          <p:cNvCxnSpPr>
            <a:endCxn id="451" idx="4"/>
          </p:cNvCxnSpPr>
          <p:nvPr/>
        </p:nvCxnSpPr>
        <p:spPr>
          <a:xfrm rot="10800000" flipH="1">
            <a:off x="6172695" y="1111306"/>
            <a:ext cx="136800" cy="2793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4" name="Google Shape;464;p16"/>
          <p:cNvCxnSpPr>
            <a:stCxn id="455" idx="3"/>
            <a:endCxn id="453" idx="7"/>
          </p:cNvCxnSpPr>
          <p:nvPr/>
        </p:nvCxnSpPr>
        <p:spPr>
          <a:xfrm flipH="1">
            <a:off x="4095754" y="3678247"/>
            <a:ext cx="558900" cy="6819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5" name="Google Shape;465;p16"/>
          <p:cNvCxnSpPr>
            <a:stCxn id="450" idx="3"/>
            <a:endCxn id="454" idx="0"/>
          </p:cNvCxnSpPr>
          <p:nvPr/>
        </p:nvCxnSpPr>
        <p:spPr>
          <a:xfrm flipH="1">
            <a:off x="2693254" y="954472"/>
            <a:ext cx="1824600" cy="24057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6" name="Google Shape;466;p16"/>
          <p:cNvSpPr txBox="1"/>
          <p:nvPr/>
        </p:nvSpPr>
        <p:spPr>
          <a:xfrm>
            <a:off x="952700" y="1984313"/>
            <a:ext cx="71145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pt-PT" sz="2400">
                <a:solidFill>
                  <a:schemeClr val="lt2"/>
                </a:solidFill>
                <a:highlight>
                  <a:srgbClr val="142439"/>
                </a:highlight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What are your initial takeaways on the challenges of access to clean water in your region?</a:t>
            </a:r>
            <a:endParaRPr sz="2400">
              <a:solidFill>
                <a:schemeClr val="lt2"/>
              </a:solidFill>
              <a:highlight>
                <a:srgbClr val="142439"/>
              </a:highlight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7"/>
          <p:cNvSpPr txBox="1"/>
          <p:nvPr/>
        </p:nvSpPr>
        <p:spPr>
          <a:xfrm>
            <a:off x="403800" y="1256100"/>
            <a:ext cx="8336400" cy="26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pt-PT" sz="4200" b="0" i="0" u="none" strike="noStrike" cap="none">
                <a:solidFill>
                  <a:srgbClr val="B45F06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What are the negative environmental and social impacts that you see in the system?</a:t>
            </a:r>
            <a:endParaRPr sz="4200" b="0" i="0" u="none" strike="noStrike" cap="none">
              <a:solidFill>
                <a:srgbClr val="B45F06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6" name="Google Shape;476;g24430ac0762_0_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g24430ac0762_0_57"/>
          <p:cNvSpPr/>
          <p:nvPr/>
        </p:nvSpPr>
        <p:spPr>
          <a:xfrm>
            <a:off x="1477525" y="1237463"/>
            <a:ext cx="1660500" cy="446400"/>
          </a:xfrm>
          <a:prstGeom prst="rect">
            <a:avLst/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greenhouse gas emissions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78" name="Google Shape;478;g24430ac0762_0_57"/>
          <p:cNvSpPr/>
          <p:nvPr/>
        </p:nvSpPr>
        <p:spPr>
          <a:xfrm>
            <a:off x="866425" y="2874078"/>
            <a:ext cx="2043000" cy="511500"/>
          </a:xfrm>
          <a:prstGeom prst="rect">
            <a:avLst/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grasslands</a:t>
            </a:r>
            <a:r>
              <a:rPr lang="pt-PT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 &amp;</a:t>
            </a:r>
            <a:r>
              <a:rPr lang="pt-PT" sz="1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 wetlands conversion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79" name="Google Shape;479;g24430ac0762_0_57"/>
          <p:cNvSpPr/>
          <p:nvPr/>
        </p:nvSpPr>
        <p:spPr>
          <a:xfrm>
            <a:off x="1407650" y="2373425"/>
            <a:ext cx="1284900" cy="394800"/>
          </a:xfrm>
          <a:prstGeom prst="rect">
            <a:avLst/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deforestation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80" name="Google Shape;480;g24430ac0762_0_57"/>
          <p:cNvSpPr/>
          <p:nvPr/>
        </p:nvSpPr>
        <p:spPr>
          <a:xfrm>
            <a:off x="1990825" y="4121063"/>
            <a:ext cx="1452000" cy="394800"/>
          </a:xfrm>
          <a:prstGeom prst="rect">
            <a:avLst/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water pollution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81" name="Google Shape;481;g24430ac0762_0_57"/>
          <p:cNvSpPr/>
          <p:nvPr/>
        </p:nvSpPr>
        <p:spPr>
          <a:xfrm>
            <a:off x="1853125" y="3542088"/>
            <a:ext cx="1284900" cy="446400"/>
          </a:xfrm>
          <a:prstGeom prst="rect">
            <a:avLst/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overuse of water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82" name="Google Shape;482;g24430ac0762_0_57"/>
          <p:cNvSpPr/>
          <p:nvPr/>
        </p:nvSpPr>
        <p:spPr>
          <a:xfrm>
            <a:off x="3006325" y="4648438"/>
            <a:ext cx="741300" cy="394800"/>
          </a:xfrm>
          <a:prstGeom prst="rect">
            <a:avLst/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waste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83" name="Google Shape;483;g24430ac0762_0_57"/>
          <p:cNvSpPr/>
          <p:nvPr/>
        </p:nvSpPr>
        <p:spPr>
          <a:xfrm>
            <a:off x="5543225" y="4246875"/>
            <a:ext cx="2277600" cy="511500"/>
          </a:xfrm>
          <a:prstGeom prst="rect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preservation of indigenous communities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84" name="Google Shape;484;g24430ac0762_0_57"/>
          <p:cNvSpPr/>
          <p:nvPr/>
        </p:nvSpPr>
        <p:spPr>
          <a:xfrm>
            <a:off x="5848025" y="3631375"/>
            <a:ext cx="1565400" cy="496800"/>
          </a:xfrm>
          <a:prstGeom prst="rect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respect for human rights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85" name="Google Shape;485;g24430ac0762_0_57"/>
          <p:cNvSpPr/>
          <p:nvPr/>
        </p:nvSpPr>
        <p:spPr>
          <a:xfrm>
            <a:off x="6076625" y="3015875"/>
            <a:ext cx="1353000" cy="496800"/>
          </a:xfrm>
          <a:prstGeom prst="rect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equality and inclusion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86" name="Google Shape;486;g24430ac0762_0_57"/>
          <p:cNvSpPr/>
          <p:nvPr/>
        </p:nvSpPr>
        <p:spPr>
          <a:xfrm>
            <a:off x="1617550" y="704238"/>
            <a:ext cx="1825200" cy="394800"/>
          </a:xfrm>
          <a:prstGeom prst="rect">
            <a:avLst/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air pollution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87" name="Google Shape;487;g24430ac0762_0_57"/>
          <p:cNvSpPr/>
          <p:nvPr/>
        </p:nvSpPr>
        <p:spPr>
          <a:xfrm>
            <a:off x="1922350" y="171013"/>
            <a:ext cx="1825200" cy="394800"/>
          </a:xfrm>
          <a:prstGeom prst="rect">
            <a:avLst/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chemical pollution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88" name="Google Shape;488;g24430ac0762_0_57"/>
          <p:cNvSpPr/>
          <p:nvPr/>
        </p:nvSpPr>
        <p:spPr>
          <a:xfrm>
            <a:off x="1084150" y="1872763"/>
            <a:ext cx="1825200" cy="394800"/>
          </a:xfrm>
          <a:prstGeom prst="rect">
            <a:avLst/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biodiversity loss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89" name="Google Shape;489;g24430ac0762_0_57"/>
          <p:cNvSpPr/>
          <p:nvPr/>
        </p:nvSpPr>
        <p:spPr>
          <a:xfrm>
            <a:off x="6305225" y="2502363"/>
            <a:ext cx="1825200" cy="394800"/>
          </a:xfrm>
          <a:prstGeom prst="rect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peace and justice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90" name="Google Shape;490;g24430ac0762_0_57"/>
          <p:cNvSpPr/>
          <p:nvPr/>
        </p:nvSpPr>
        <p:spPr>
          <a:xfrm>
            <a:off x="6229025" y="1988875"/>
            <a:ext cx="1521900" cy="394800"/>
          </a:xfrm>
          <a:prstGeom prst="rect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income &amp; work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91" name="Google Shape;491;g24430ac0762_0_57"/>
          <p:cNvSpPr/>
          <p:nvPr/>
        </p:nvSpPr>
        <p:spPr>
          <a:xfrm>
            <a:off x="6000425" y="1475375"/>
            <a:ext cx="841800" cy="394800"/>
          </a:xfrm>
          <a:prstGeom prst="rect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health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92" name="Google Shape;492;g24430ac0762_0_57"/>
          <p:cNvSpPr/>
          <p:nvPr/>
        </p:nvSpPr>
        <p:spPr>
          <a:xfrm>
            <a:off x="5771825" y="961875"/>
            <a:ext cx="841800" cy="394800"/>
          </a:xfrm>
          <a:prstGeom prst="rect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water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493" name="Google Shape;493;g24430ac0762_0_57"/>
          <p:cNvSpPr/>
          <p:nvPr/>
        </p:nvSpPr>
        <p:spPr>
          <a:xfrm>
            <a:off x="5467025" y="448375"/>
            <a:ext cx="841800" cy="394800"/>
          </a:xfrm>
          <a:prstGeom prst="rect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>
                <a:solidFill>
                  <a:schemeClr val="lt2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food</a:t>
            </a:r>
            <a:endParaRPr sz="1400" b="0" i="0" u="none" strike="noStrike" cap="none">
              <a:solidFill>
                <a:schemeClr val="lt2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9"/>
          <p:cNvSpPr/>
          <p:nvPr/>
        </p:nvSpPr>
        <p:spPr>
          <a:xfrm>
            <a:off x="998850" y="2292125"/>
            <a:ext cx="222300" cy="2223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99" name="Google Shape;499;p19"/>
          <p:cNvSpPr txBox="1">
            <a:spLocks noGrp="1"/>
          </p:cNvSpPr>
          <p:nvPr>
            <p:ph type="body" idx="1"/>
          </p:nvPr>
        </p:nvSpPr>
        <p:spPr>
          <a:xfrm>
            <a:off x="3753550" y="1690900"/>
            <a:ext cx="4934100" cy="33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What are the negative environmental and social </a:t>
            </a:r>
            <a:r>
              <a:rPr lang="pt-PT" sz="1400" b="1">
                <a:solidFill>
                  <a:srgbClr val="BF9000"/>
                </a:solidFill>
                <a:latin typeface="Proxima Nova"/>
                <a:ea typeface="Proxima Nova"/>
                <a:cs typeface="Proxima Nova"/>
                <a:sym typeface="Proxima Nova"/>
              </a:rPr>
              <a:t>impacts </a:t>
            </a: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that you see in the system?</a:t>
            </a:r>
            <a:endParaRPr sz="1400"/>
          </a:p>
          <a:p>
            <a:pPr marL="457200" lvl="0" indent="-3175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Proxima Nova Semibold"/>
              <a:buChar char="●"/>
            </a:pPr>
            <a:r>
              <a:rPr lang="pt-PT" sz="1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Air or water pollution, deforestation, biodiversity loss waste, etc.</a:t>
            </a:r>
            <a:endParaRPr sz="1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Proxima Nova Semibold"/>
              <a:buChar char="●"/>
            </a:pPr>
            <a:r>
              <a:rPr lang="pt-PT" sz="1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Access to food, health, work, the respect for human rights, etc.</a:t>
            </a:r>
            <a:endParaRPr sz="1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Write the impacts in sticky notes and place them on your map.</a:t>
            </a: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If you wish, do desk research to support you in creating your map.</a:t>
            </a:r>
            <a:endParaRPr sz="1400"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00" name="Google Shape;500;p19"/>
          <p:cNvSpPr/>
          <p:nvPr/>
        </p:nvSpPr>
        <p:spPr>
          <a:xfrm>
            <a:off x="7533084" y="304685"/>
            <a:ext cx="1323832" cy="43929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20 mins</a:t>
            </a:r>
            <a:endParaRPr sz="2000" b="1" i="0" u="none" strike="noStrike" cap="none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01" name="Google Shape;501;p19"/>
          <p:cNvSpPr/>
          <p:nvPr/>
        </p:nvSpPr>
        <p:spPr>
          <a:xfrm>
            <a:off x="1201200" y="218015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02" name="Google Shape;502;p19"/>
          <p:cNvSpPr/>
          <p:nvPr/>
        </p:nvSpPr>
        <p:spPr>
          <a:xfrm>
            <a:off x="2846875" y="258630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03" name="Google Shape;503;p19"/>
          <p:cNvSpPr/>
          <p:nvPr/>
        </p:nvSpPr>
        <p:spPr>
          <a:xfrm>
            <a:off x="2267275" y="1850525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04" name="Google Shape;504;p19"/>
          <p:cNvSpPr/>
          <p:nvPr/>
        </p:nvSpPr>
        <p:spPr>
          <a:xfrm>
            <a:off x="1827700" y="337230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05" name="Google Shape;505;p19"/>
          <p:cNvSpPr/>
          <p:nvPr/>
        </p:nvSpPr>
        <p:spPr>
          <a:xfrm>
            <a:off x="1300725" y="336510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06" name="Google Shape;506;p19"/>
          <p:cNvSpPr/>
          <p:nvPr/>
        </p:nvSpPr>
        <p:spPr>
          <a:xfrm>
            <a:off x="2350863" y="4168250"/>
            <a:ext cx="136800" cy="136800"/>
          </a:xfrm>
          <a:prstGeom prst="ellipse">
            <a:avLst/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07" name="Google Shape;507;p19"/>
          <p:cNvCxnSpPr>
            <a:endCxn id="505" idx="0"/>
          </p:cNvCxnSpPr>
          <p:nvPr/>
        </p:nvCxnSpPr>
        <p:spPr>
          <a:xfrm>
            <a:off x="1307025" y="2295900"/>
            <a:ext cx="62100" cy="10692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08" name="Google Shape;508;p19"/>
          <p:cNvCxnSpPr>
            <a:stCxn id="501" idx="7"/>
            <a:endCxn id="502" idx="1"/>
          </p:cNvCxnSpPr>
          <p:nvPr/>
        </p:nvCxnSpPr>
        <p:spPr>
          <a:xfrm>
            <a:off x="1317966" y="2200184"/>
            <a:ext cx="1548900" cy="4062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09" name="Google Shape;509;p19"/>
          <p:cNvCxnSpPr>
            <a:stCxn id="503" idx="3"/>
            <a:endCxn id="501" idx="7"/>
          </p:cNvCxnSpPr>
          <p:nvPr/>
        </p:nvCxnSpPr>
        <p:spPr>
          <a:xfrm flipH="1">
            <a:off x="1318009" y="1967291"/>
            <a:ext cx="969300" cy="2328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10" name="Google Shape;510;p19"/>
          <p:cNvCxnSpPr>
            <a:endCxn id="506" idx="0"/>
          </p:cNvCxnSpPr>
          <p:nvPr/>
        </p:nvCxnSpPr>
        <p:spPr>
          <a:xfrm flipH="1">
            <a:off x="2419263" y="2837450"/>
            <a:ext cx="500400" cy="13308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11" name="Google Shape;511;p19"/>
          <p:cNvCxnSpPr>
            <a:stCxn id="504" idx="6"/>
            <a:endCxn id="502" idx="3"/>
          </p:cNvCxnSpPr>
          <p:nvPr/>
        </p:nvCxnSpPr>
        <p:spPr>
          <a:xfrm rot="10800000" flipH="1">
            <a:off x="1964500" y="2703000"/>
            <a:ext cx="902400" cy="7377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12" name="Google Shape;512;p19"/>
          <p:cNvCxnSpPr>
            <a:stCxn id="506" idx="2"/>
            <a:endCxn id="504" idx="4"/>
          </p:cNvCxnSpPr>
          <p:nvPr/>
        </p:nvCxnSpPr>
        <p:spPr>
          <a:xfrm rot="10800000">
            <a:off x="1896063" y="3509150"/>
            <a:ext cx="454800" cy="7275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13" name="Google Shape;513;p19"/>
          <p:cNvCxnSpPr>
            <a:endCxn id="505" idx="0"/>
          </p:cNvCxnSpPr>
          <p:nvPr/>
        </p:nvCxnSpPr>
        <p:spPr>
          <a:xfrm flipH="1">
            <a:off x="1369125" y="1990200"/>
            <a:ext cx="938700" cy="13749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14" name="Google Shape;514;p19"/>
          <p:cNvSpPr txBox="1"/>
          <p:nvPr/>
        </p:nvSpPr>
        <p:spPr>
          <a:xfrm rot="-2316960">
            <a:off x="1814841" y="2782801"/>
            <a:ext cx="1041664" cy="400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107EAB"/>
                </a:solidFill>
                <a:latin typeface="Proxima Nova"/>
                <a:ea typeface="Proxima Nova"/>
                <a:cs typeface="Proxima Nova"/>
                <a:sym typeface="Proxima Nova"/>
              </a:rPr>
              <a:t>influences</a:t>
            </a:r>
            <a:endParaRPr sz="1400" b="0" i="0" u="none" strike="noStrike" cap="none">
              <a:solidFill>
                <a:srgbClr val="107EAB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5" name="Google Shape;515;p19"/>
          <p:cNvSpPr txBox="1"/>
          <p:nvPr/>
        </p:nvSpPr>
        <p:spPr>
          <a:xfrm rot="-900517">
            <a:off x="1170961" y="1710514"/>
            <a:ext cx="1247662" cy="400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>
                <a:solidFill>
                  <a:srgbClr val="107EAB"/>
                </a:solidFill>
                <a:latin typeface="Proxima Nova"/>
                <a:ea typeface="Proxima Nova"/>
                <a:cs typeface="Proxima Nova"/>
                <a:sym typeface="Proxima Nova"/>
              </a:rPr>
              <a:t>informs</a:t>
            </a:r>
            <a:endParaRPr sz="1400" b="0" i="0" u="none" strike="noStrike" cap="none">
              <a:solidFill>
                <a:srgbClr val="107EAB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6" name="Google Shape;516;p19"/>
          <p:cNvSpPr/>
          <p:nvPr/>
        </p:nvSpPr>
        <p:spPr>
          <a:xfrm>
            <a:off x="3165975" y="226862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7" name="Google Shape;517;p19"/>
          <p:cNvSpPr/>
          <p:nvPr/>
        </p:nvSpPr>
        <p:spPr>
          <a:xfrm>
            <a:off x="2778475" y="201530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8" name="Google Shape;518;p19"/>
          <p:cNvSpPr/>
          <p:nvPr/>
        </p:nvSpPr>
        <p:spPr>
          <a:xfrm>
            <a:off x="1181175" y="149235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9" name="Google Shape;519;p19"/>
          <p:cNvSpPr/>
          <p:nvPr/>
        </p:nvSpPr>
        <p:spPr>
          <a:xfrm>
            <a:off x="609675" y="208332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20" name="Google Shape;520;p19"/>
          <p:cNvCxnSpPr>
            <a:stCxn id="519" idx="6"/>
          </p:cNvCxnSpPr>
          <p:nvPr/>
        </p:nvCxnSpPr>
        <p:spPr>
          <a:xfrm>
            <a:off x="746475" y="2151725"/>
            <a:ext cx="442500" cy="906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21" name="Google Shape;521;p19"/>
          <p:cNvCxnSpPr>
            <a:stCxn id="518" idx="4"/>
          </p:cNvCxnSpPr>
          <p:nvPr/>
        </p:nvCxnSpPr>
        <p:spPr>
          <a:xfrm>
            <a:off x="1249575" y="1629150"/>
            <a:ext cx="10800" cy="5511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22" name="Google Shape;522;p19"/>
          <p:cNvCxnSpPr>
            <a:stCxn id="517" idx="4"/>
            <a:endCxn id="502" idx="0"/>
          </p:cNvCxnSpPr>
          <p:nvPr/>
        </p:nvCxnSpPr>
        <p:spPr>
          <a:xfrm>
            <a:off x="2846875" y="2152100"/>
            <a:ext cx="68400" cy="4341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23" name="Google Shape;523;p19"/>
          <p:cNvCxnSpPr>
            <a:stCxn id="516" idx="3"/>
            <a:endCxn id="502" idx="7"/>
          </p:cNvCxnSpPr>
          <p:nvPr/>
        </p:nvCxnSpPr>
        <p:spPr>
          <a:xfrm flipH="1">
            <a:off x="2963709" y="2385391"/>
            <a:ext cx="222300" cy="2208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24" name="Google Shape;524;p19"/>
          <p:cNvSpPr/>
          <p:nvPr/>
        </p:nvSpPr>
        <p:spPr>
          <a:xfrm>
            <a:off x="1163925" y="3895475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25" name="Google Shape;525;p19"/>
          <p:cNvSpPr/>
          <p:nvPr/>
        </p:nvSpPr>
        <p:spPr>
          <a:xfrm>
            <a:off x="1652825" y="376515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26" name="Google Shape;526;p19"/>
          <p:cNvSpPr/>
          <p:nvPr/>
        </p:nvSpPr>
        <p:spPr>
          <a:xfrm>
            <a:off x="2419263" y="4676300"/>
            <a:ext cx="136800" cy="136800"/>
          </a:xfrm>
          <a:prstGeom prst="ellipse">
            <a:avLst/>
          </a:prstGeom>
          <a:solidFill>
            <a:srgbClr val="6AA84F"/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27" name="Google Shape;527;p19"/>
          <p:cNvCxnSpPr>
            <a:stCxn id="525" idx="1"/>
            <a:endCxn id="505" idx="5"/>
          </p:cNvCxnSpPr>
          <p:nvPr/>
        </p:nvCxnSpPr>
        <p:spPr>
          <a:xfrm rot="10800000">
            <a:off x="1417559" y="3481884"/>
            <a:ext cx="255300" cy="3033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28" name="Google Shape;528;p19"/>
          <p:cNvCxnSpPr>
            <a:stCxn id="524" idx="0"/>
            <a:endCxn id="505" idx="4"/>
          </p:cNvCxnSpPr>
          <p:nvPr/>
        </p:nvCxnSpPr>
        <p:spPr>
          <a:xfrm rot="10800000" flipH="1">
            <a:off x="1232325" y="3501875"/>
            <a:ext cx="136800" cy="3936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29" name="Google Shape;529;p19"/>
          <p:cNvCxnSpPr>
            <a:stCxn id="526" idx="0"/>
            <a:endCxn id="506" idx="4"/>
          </p:cNvCxnSpPr>
          <p:nvPr/>
        </p:nvCxnSpPr>
        <p:spPr>
          <a:xfrm rot="10800000">
            <a:off x="2419263" y="4304900"/>
            <a:ext cx="68400" cy="371400"/>
          </a:xfrm>
          <a:prstGeom prst="straightConnector1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30" name="Google Shape;530;p19"/>
          <p:cNvSpPr txBox="1"/>
          <p:nvPr/>
        </p:nvSpPr>
        <p:spPr>
          <a:xfrm>
            <a:off x="472050" y="477100"/>
            <a:ext cx="5943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400">
                <a:solidFill>
                  <a:srgbClr val="535353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Identify the negative impacts</a:t>
            </a:r>
            <a:endParaRPr sz="3400">
              <a:solidFill>
                <a:srgbClr val="535353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531" name="Google Shape;531;p19"/>
          <p:cNvSpPr/>
          <p:nvPr/>
        </p:nvSpPr>
        <p:spPr>
          <a:xfrm>
            <a:off x="1727325" y="2566500"/>
            <a:ext cx="222300" cy="2223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32" name="Google Shape;532;p19"/>
          <p:cNvSpPr/>
          <p:nvPr/>
        </p:nvSpPr>
        <p:spPr>
          <a:xfrm>
            <a:off x="2624575" y="4503350"/>
            <a:ext cx="222300" cy="2223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243B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"/>
          <p:cNvSpPr/>
          <p:nvPr/>
        </p:nvSpPr>
        <p:spPr>
          <a:xfrm>
            <a:off x="1848625" y="2020350"/>
            <a:ext cx="1102800" cy="11028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3" name="Google Shape;233;p2"/>
          <p:cNvSpPr/>
          <p:nvPr/>
        </p:nvSpPr>
        <p:spPr>
          <a:xfrm>
            <a:off x="1633375" y="1805100"/>
            <a:ext cx="1533300" cy="15333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4" name="Google Shape;234;p2"/>
          <p:cNvSpPr/>
          <p:nvPr/>
        </p:nvSpPr>
        <p:spPr>
          <a:xfrm>
            <a:off x="1306225" y="1477950"/>
            <a:ext cx="2187600" cy="21876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5" name="Google Shape;235;p2"/>
          <p:cNvSpPr/>
          <p:nvPr/>
        </p:nvSpPr>
        <p:spPr>
          <a:xfrm>
            <a:off x="742825" y="914550"/>
            <a:ext cx="3314400" cy="33144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6" name="Google Shape;236;p2"/>
          <p:cNvSpPr txBox="1"/>
          <p:nvPr/>
        </p:nvSpPr>
        <p:spPr>
          <a:xfrm>
            <a:off x="1098475" y="2079150"/>
            <a:ext cx="26031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PT" sz="2400" b="1">
                <a:solidFill>
                  <a:schemeClr val="lt2"/>
                </a:solidFill>
                <a:highlight>
                  <a:srgbClr val="0A243B"/>
                </a:highlight>
                <a:latin typeface="Proxima Nova"/>
                <a:ea typeface="Proxima Nova"/>
                <a:cs typeface="Proxima Nova"/>
                <a:sym typeface="Proxima Nova"/>
              </a:rPr>
              <a:t>What region will you work on</a:t>
            </a:r>
            <a:r>
              <a:rPr lang="pt-PT" sz="2400" b="1" i="0" u="none" strike="noStrike" cap="none">
                <a:solidFill>
                  <a:schemeClr val="lt2"/>
                </a:solidFill>
                <a:highlight>
                  <a:srgbClr val="0A243B"/>
                </a:highlight>
                <a:latin typeface="Proxima Nova"/>
                <a:ea typeface="Proxima Nova"/>
                <a:cs typeface="Proxima Nova"/>
                <a:sym typeface="Proxima Nova"/>
              </a:rPr>
              <a:t>?</a:t>
            </a:r>
            <a:endParaRPr sz="2400" b="1" i="0" u="none" strike="noStrike" cap="none">
              <a:solidFill>
                <a:schemeClr val="lt2"/>
              </a:solidFill>
              <a:highlight>
                <a:srgbClr val="0A243B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7" name="Google Shape;237;p2"/>
          <p:cNvSpPr/>
          <p:nvPr/>
        </p:nvSpPr>
        <p:spPr>
          <a:xfrm>
            <a:off x="5378825" y="1203725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8" name="Google Shape;238;p2"/>
          <p:cNvSpPr/>
          <p:nvPr/>
        </p:nvSpPr>
        <p:spPr>
          <a:xfrm>
            <a:off x="7024500" y="1609875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9" name="Google Shape;239;p2"/>
          <p:cNvSpPr/>
          <p:nvPr/>
        </p:nvSpPr>
        <p:spPr>
          <a:xfrm>
            <a:off x="6444900" y="874100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0" name="Google Shape;240;p2"/>
          <p:cNvSpPr/>
          <p:nvPr/>
        </p:nvSpPr>
        <p:spPr>
          <a:xfrm>
            <a:off x="8188175" y="1010900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1" name="Google Shape;241;p2"/>
          <p:cNvSpPr/>
          <p:nvPr/>
        </p:nvSpPr>
        <p:spPr>
          <a:xfrm>
            <a:off x="8051375" y="3941000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2" name="Google Shape;242;p2"/>
          <p:cNvSpPr/>
          <p:nvPr/>
        </p:nvSpPr>
        <p:spPr>
          <a:xfrm>
            <a:off x="5926100" y="4376425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3" name="Google Shape;243;p2"/>
          <p:cNvSpPr/>
          <p:nvPr/>
        </p:nvSpPr>
        <p:spPr>
          <a:xfrm>
            <a:off x="4572000" y="3396650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4" name="Google Shape;244;p2"/>
          <p:cNvSpPr/>
          <p:nvPr/>
        </p:nvSpPr>
        <p:spPr>
          <a:xfrm>
            <a:off x="6581700" y="3597875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245" name="Google Shape;245;p2"/>
          <p:cNvCxnSpPr>
            <a:stCxn id="237" idx="3"/>
            <a:endCxn id="243" idx="0"/>
          </p:cNvCxnSpPr>
          <p:nvPr/>
        </p:nvCxnSpPr>
        <p:spPr>
          <a:xfrm flipH="1">
            <a:off x="4640459" y="1320491"/>
            <a:ext cx="758400" cy="2076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6" name="Google Shape;246;p2"/>
          <p:cNvCxnSpPr>
            <a:stCxn id="237" idx="7"/>
            <a:endCxn id="238" idx="1"/>
          </p:cNvCxnSpPr>
          <p:nvPr/>
        </p:nvCxnSpPr>
        <p:spPr>
          <a:xfrm>
            <a:off x="5495591" y="1223759"/>
            <a:ext cx="1548900" cy="4062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7" name="Google Shape;247;p2"/>
          <p:cNvCxnSpPr>
            <a:stCxn id="239" idx="3"/>
            <a:endCxn id="237" idx="7"/>
          </p:cNvCxnSpPr>
          <p:nvPr/>
        </p:nvCxnSpPr>
        <p:spPr>
          <a:xfrm flipH="1">
            <a:off x="5495634" y="990866"/>
            <a:ext cx="969300" cy="2328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8" name="Google Shape;248;p2"/>
          <p:cNvCxnSpPr>
            <a:endCxn id="244" idx="0"/>
          </p:cNvCxnSpPr>
          <p:nvPr/>
        </p:nvCxnSpPr>
        <p:spPr>
          <a:xfrm flipH="1">
            <a:off x="6650100" y="1746575"/>
            <a:ext cx="442800" cy="1851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9" name="Google Shape;249;p2"/>
          <p:cNvCxnSpPr>
            <a:endCxn id="238" idx="3"/>
          </p:cNvCxnSpPr>
          <p:nvPr/>
        </p:nvCxnSpPr>
        <p:spPr>
          <a:xfrm rot="10800000" flipH="1">
            <a:off x="5994534" y="1726641"/>
            <a:ext cx="1050000" cy="26499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0" name="Google Shape;250;p2"/>
          <p:cNvCxnSpPr>
            <a:endCxn id="240" idx="3"/>
          </p:cNvCxnSpPr>
          <p:nvPr/>
        </p:nvCxnSpPr>
        <p:spPr>
          <a:xfrm rot="10800000" flipH="1">
            <a:off x="6698609" y="1127666"/>
            <a:ext cx="1509600" cy="2490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1" name="Google Shape;251;p2"/>
          <p:cNvCxnSpPr>
            <a:stCxn id="241" idx="2"/>
            <a:endCxn id="244" idx="5"/>
          </p:cNvCxnSpPr>
          <p:nvPr/>
        </p:nvCxnSpPr>
        <p:spPr>
          <a:xfrm rot="10800000">
            <a:off x="6698375" y="3714500"/>
            <a:ext cx="1353000" cy="2949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2" name="Google Shape;252;p2"/>
          <p:cNvCxnSpPr>
            <a:endCxn id="240" idx="4"/>
          </p:cNvCxnSpPr>
          <p:nvPr/>
        </p:nvCxnSpPr>
        <p:spPr>
          <a:xfrm rot="10800000" flipH="1">
            <a:off x="8119775" y="1147700"/>
            <a:ext cx="136800" cy="2793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3" name="Google Shape;253;p2"/>
          <p:cNvCxnSpPr>
            <a:stCxn id="244" idx="3"/>
            <a:endCxn id="242" idx="7"/>
          </p:cNvCxnSpPr>
          <p:nvPr/>
        </p:nvCxnSpPr>
        <p:spPr>
          <a:xfrm flipH="1">
            <a:off x="6042834" y="3714641"/>
            <a:ext cx="558900" cy="6819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4" name="Google Shape;254;p2"/>
          <p:cNvCxnSpPr>
            <a:stCxn id="239" idx="3"/>
            <a:endCxn id="243" idx="0"/>
          </p:cNvCxnSpPr>
          <p:nvPr/>
        </p:nvCxnSpPr>
        <p:spPr>
          <a:xfrm flipH="1">
            <a:off x="4640334" y="990866"/>
            <a:ext cx="1824600" cy="24057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5" name="Google Shape;255;p2"/>
          <p:cNvSpPr txBox="1"/>
          <p:nvPr/>
        </p:nvSpPr>
        <p:spPr>
          <a:xfrm>
            <a:off x="4617550" y="2079150"/>
            <a:ext cx="35136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PT" sz="2400" b="1" i="0" u="none" strike="noStrike" cap="none">
                <a:solidFill>
                  <a:schemeClr val="lt2"/>
                </a:solidFill>
                <a:highlight>
                  <a:srgbClr val="0A243B"/>
                </a:highlight>
                <a:latin typeface="Proxima Nova"/>
                <a:ea typeface="Proxima Nova"/>
                <a:cs typeface="Proxima Nova"/>
                <a:sym typeface="Proxima Nova"/>
              </a:rPr>
              <a:t>What is the current state of access to clean water in the region?</a:t>
            </a:r>
            <a:endParaRPr sz="2400" b="1" i="0" u="none" strike="noStrike" cap="none">
              <a:solidFill>
                <a:schemeClr val="lt2"/>
              </a:solidFill>
              <a:highlight>
                <a:srgbClr val="0A243B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243B"/>
        </a:solidFill>
        <a:effectLst/>
      </p:bgPr>
    </p:bg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20"/>
          <p:cNvSpPr/>
          <p:nvPr/>
        </p:nvSpPr>
        <p:spPr>
          <a:xfrm>
            <a:off x="3431745" y="1167331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20"/>
          <p:cNvSpPr/>
          <p:nvPr/>
        </p:nvSpPr>
        <p:spPr>
          <a:xfrm>
            <a:off x="5077420" y="1573481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20"/>
          <p:cNvSpPr/>
          <p:nvPr/>
        </p:nvSpPr>
        <p:spPr>
          <a:xfrm>
            <a:off x="4497820" y="837706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20"/>
          <p:cNvSpPr/>
          <p:nvPr/>
        </p:nvSpPr>
        <p:spPr>
          <a:xfrm>
            <a:off x="6241095" y="974506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20"/>
          <p:cNvSpPr/>
          <p:nvPr/>
        </p:nvSpPr>
        <p:spPr>
          <a:xfrm>
            <a:off x="6104295" y="3904606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20"/>
          <p:cNvSpPr/>
          <p:nvPr/>
        </p:nvSpPr>
        <p:spPr>
          <a:xfrm>
            <a:off x="3979020" y="4340031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20"/>
          <p:cNvSpPr/>
          <p:nvPr/>
        </p:nvSpPr>
        <p:spPr>
          <a:xfrm>
            <a:off x="2624920" y="3360256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20"/>
          <p:cNvSpPr/>
          <p:nvPr/>
        </p:nvSpPr>
        <p:spPr>
          <a:xfrm>
            <a:off x="4634620" y="3561481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5" name="Google Shape;545;p20"/>
          <p:cNvCxnSpPr>
            <a:stCxn id="537" idx="3"/>
            <a:endCxn id="543" idx="0"/>
          </p:cNvCxnSpPr>
          <p:nvPr/>
        </p:nvCxnSpPr>
        <p:spPr>
          <a:xfrm flipH="1">
            <a:off x="2693379" y="1284097"/>
            <a:ext cx="758400" cy="2076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46" name="Google Shape;546;p20"/>
          <p:cNvCxnSpPr>
            <a:stCxn id="537" idx="7"/>
            <a:endCxn id="538" idx="1"/>
          </p:cNvCxnSpPr>
          <p:nvPr/>
        </p:nvCxnSpPr>
        <p:spPr>
          <a:xfrm>
            <a:off x="3548511" y="1187365"/>
            <a:ext cx="1548900" cy="4062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47" name="Google Shape;547;p20"/>
          <p:cNvCxnSpPr>
            <a:stCxn id="539" idx="3"/>
            <a:endCxn id="537" idx="7"/>
          </p:cNvCxnSpPr>
          <p:nvPr/>
        </p:nvCxnSpPr>
        <p:spPr>
          <a:xfrm flipH="1">
            <a:off x="3548554" y="954472"/>
            <a:ext cx="969300" cy="2328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48" name="Google Shape;548;p20"/>
          <p:cNvCxnSpPr>
            <a:endCxn id="544" idx="0"/>
          </p:cNvCxnSpPr>
          <p:nvPr/>
        </p:nvCxnSpPr>
        <p:spPr>
          <a:xfrm flipH="1">
            <a:off x="4703020" y="1710181"/>
            <a:ext cx="442800" cy="1851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49" name="Google Shape;549;p20"/>
          <p:cNvCxnSpPr>
            <a:endCxn id="538" idx="3"/>
          </p:cNvCxnSpPr>
          <p:nvPr/>
        </p:nvCxnSpPr>
        <p:spPr>
          <a:xfrm rot="10800000" flipH="1">
            <a:off x="4047454" y="1690247"/>
            <a:ext cx="1050000" cy="26499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0" name="Google Shape;550;p20"/>
          <p:cNvCxnSpPr>
            <a:endCxn id="540" idx="3"/>
          </p:cNvCxnSpPr>
          <p:nvPr/>
        </p:nvCxnSpPr>
        <p:spPr>
          <a:xfrm rot="10800000" flipH="1">
            <a:off x="4751529" y="1091272"/>
            <a:ext cx="1509600" cy="2490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1" name="Google Shape;551;p20"/>
          <p:cNvCxnSpPr>
            <a:stCxn id="541" idx="2"/>
            <a:endCxn id="544" idx="5"/>
          </p:cNvCxnSpPr>
          <p:nvPr/>
        </p:nvCxnSpPr>
        <p:spPr>
          <a:xfrm rot="10800000">
            <a:off x="4751295" y="3678106"/>
            <a:ext cx="1353000" cy="2949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2" name="Google Shape;552;p20"/>
          <p:cNvCxnSpPr>
            <a:endCxn id="540" idx="4"/>
          </p:cNvCxnSpPr>
          <p:nvPr/>
        </p:nvCxnSpPr>
        <p:spPr>
          <a:xfrm rot="10800000" flipH="1">
            <a:off x="6172695" y="1111306"/>
            <a:ext cx="136800" cy="27933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3" name="Google Shape;553;p20"/>
          <p:cNvCxnSpPr>
            <a:stCxn id="544" idx="3"/>
            <a:endCxn id="542" idx="7"/>
          </p:cNvCxnSpPr>
          <p:nvPr/>
        </p:nvCxnSpPr>
        <p:spPr>
          <a:xfrm flipH="1">
            <a:off x="4095754" y="3678247"/>
            <a:ext cx="558900" cy="6819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4" name="Google Shape;554;p20"/>
          <p:cNvCxnSpPr>
            <a:stCxn id="539" idx="3"/>
            <a:endCxn id="543" idx="0"/>
          </p:cNvCxnSpPr>
          <p:nvPr/>
        </p:nvCxnSpPr>
        <p:spPr>
          <a:xfrm flipH="1">
            <a:off x="2693254" y="954472"/>
            <a:ext cx="1824600" cy="24057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5" name="Google Shape;555;p20"/>
          <p:cNvSpPr txBox="1"/>
          <p:nvPr/>
        </p:nvSpPr>
        <p:spPr>
          <a:xfrm>
            <a:off x="2853637" y="2026565"/>
            <a:ext cx="35136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PT" sz="3600" b="0" i="0" u="none" strike="noStrike" cap="none">
                <a:solidFill>
                  <a:srgbClr val="FFFFFF"/>
                </a:solidFill>
                <a:highlight>
                  <a:srgbClr val="0A243B"/>
                </a:highlight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System map ✅</a:t>
            </a:r>
            <a:endParaRPr sz="3600" b="0" i="0" u="none" strike="noStrike" cap="none">
              <a:solidFill>
                <a:srgbClr val="FFFFFF"/>
              </a:solidFill>
              <a:highlight>
                <a:srgbClr val="0A243B"/>
              </a:highlight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556" name="Google Shape;556;p20"/>
          <p:cNvSpPr/>
          <p:nvPr/>
        </p:nvSpPr>
        <p:spPr>
          <a:xfrm>
            <a:off x="932487" y="2288722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20"/>
          <p:cNvSpPr/>
          <p:nvPr/>
        </p:nvSpPr>
        <p:spPr>
          <a:xfrm>
            <a:off x="1998562" y="1959097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20"/>
          <p:cNvSpPr/>
          <p:nvPr/>
        </p:nvSpPr>
        <p:spPr>
          <a:xfrm>
            <a:off x="7545494" y="2985078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20"/>
          <p:cNvSpPr/>
          <p:nvPr/>
        </p:nvSpPr>
        <p:spPr>
          <a:xfrm>
            <a:off x="5755689" y="424790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20"/>
          <p:cNvSpPr/>
          <p:nvPr/>
        </p:nvSpPr>
        <p:spPr>
          <a:xfrm>
            <a:off x="1998562" y="4612925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20"/>
          <p:cNvSpPr/>
          <p:nvPr/>
        </p:nvSpPr>
        <p:spPr>
          <a:xfrm>
            <a:off x="4951592" y="4676466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20"/>
          <p:cNvSpPr/>
          <p:nvPr/>
        </p:nvSpPr>
        <p:spPr>
          <a:xfrm>
            <a:off x="2549901" y="700906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20"/>
          <p:cNvSpPr/>
          <p:nvPr/>
        </p:nvSpPr>
        <p:spPr>
          <a:xfrm>
            <a:off x="7336369" y="1621847"/>
            <a:ext cx="136800" cy="13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4" name="Google Shape;564;p20"/>
          <p:cNvCxnSpPr>
            <a:stCxn id="543" idx="2"/>
            <a:endCxn id="557" idx="5"/>
          </p:cNvCxnSpPr>
          <p:nvPr/>
        </p:nvCxnSpPr>
        <p:spPr>
          <a:xfrm rot="10800000">
            <a:off x="2115220" y="2075956"/>
            <a:ext cx="509700" cy="1352700"/>
          </a:xfrm>
          <a:prstGeom prst="straightConnector1">
            <a:avLst/>
          </a:prstGeom>
          <a:noFill/>
          <a:ln w="9525" cap="flat" cmpd="sng">
            <a:solidFill>
              <a:srgbClr val="F9F9F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65" name="Google Shape;565;p20"/>
          <p:cNvCxnSpPr>
            <a:stCxn id="560" idx="0"/>
            <a:endCxn id="543" idx="3"/>
          </p:cNvCxnSpPr>
          <p:nvPr/>
        </p:nvCxnSpPr>
        <p:spPr>
          <a:xfrm rot="10800000" flipH="1">
            <a:off x="2066962" y="3477125"/>
            <a:ext cx="578100" cy="1135800"/>
          </a:xfrm>
          <a:prstGeom prst="straightConnector1">
            <a:avLst/>
          </a:prstGeom>
          <a:noFill/>
          <a:ln w="9525" cap="flat" cmpd="sng">
            <a:solidFill>
              <a:srgbClr val="F9F9F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66" name="Google Shape;566;p20"/>
          <p:cNvCxnSpPr>
            <a:stCxn id="556" idx="1"/>
            <a:endCxn id="557" idx="2"/>
          </p:cNvCxnSpPr>
          <p:nvPr/>
        </p:nvCxnSpPr>
        <p:spPr>
          <a:xfrm rot="10800000" flipH="1">
            <a:off x="952521" y="2027356"/>
            <a:ext cx="1046100" cy="281400"/>
          </a:xfrm>
          <a:prstGeom prst="straightConnector1">
            <a:avLst/>
          </a:prstGeom>
          <a:noFill/>
          <a:ln w="9525" cap="flat" cmpd="sng">
            <a:solidFill>
              <a:srgbClr val="F9F9F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67" name="Google Shape;567;p20"/>
          <p:cNvCxnSpPr>
            <a:stCxn id="562" idx="6"/>
            <a:endCxn id="537" idx="1"/>
          </p:cNvCxnSpPr>
          <p:nvPr/>
        </p:nvCxnSpPr>
        <p:spPr>
          <a:xfrm>
            <a:off x="2686701" y="769306"/>
            <a:ext cx="765000" cy="418200"/>
          </a:xfrm>
          <a:prstGeom prst="straightConnector1">
            <a:avLst/>
          </a:prstGeom>
          <a:noFill/>
          <a:ln w="9525" cap="flat" cmpd="sng">
            <a:solidFill>
              <a:srgbClr val="F9F9F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68" name="Google Shape;568;p20"/>
          <p:cNvCxnSpPr>
            <a:stCxn id="559" idx="3"/>
            <a:endCxn id="539" idx="6"/>
          </p:cNvCxnSpPr>
          <p:nvPr/>
        </p:nvCxnSpPr>
        <p:spPr>
          <a:xfrm flipH="1">
            <a:off x="4634523" y="541556"/>
            <a:ext cx="1141200" cy="364500"/>
          </a:xfrm>
          <a:prstGeom prst="straightConnector1">
            <a:avLst/>
          </a:prstGeom>
          <a:noFill/>
          <a:ln w="9525" cap="flat" cmpd="sng">
            <a:solidFill>
              <a:srgbClr val="F9F9F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69" name="Google Shape;569;p20"/>
          <p:cNvCxnSpPr>
            <a:stCxn id="563" idx="2"/>
            <a:endCxn id="540" idx="5"/>
          </p:cNvCxnSpPr>
          <p:nvPr/>
        </p:nvCxnSpPr>
        <p:spPr>
          <a:xfrm rot="10800000">
            <a:off x="6357769" y="1091147"/>
            <a:ext cx="978600" cy="599100"/>
          </a:xfrm>
          <a:prstGeom prst="straightConnector1">
            <a:avLst/>
          </a:prstGeom>
          <a:noFill/>
          <a:ln w="9525" cap="flat" cmpd="sng">
            <a:solidFill>
              <a:srgbClr val="F9F9F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0" name="Google Shape;570;p20"/>
          <p:cNvCxnSpPr>
            <a:stCxn id="558" idx="3"/>
            <a:endCxn id="541" idx="0"/>
          </p:cNvCxnSpPr>
          <p:nvPr/>
        </p:nvCxnSpPr>
        <p:spPr>
          <a:xfrm flipH="1">
            <a:off x="6172628" y="3101844"/>
            <a:ext cx="1392900" cy="802800"/>
          </a:xfrm>
          <a:prstGeom prst="straightConnector1">
            <a:avLst/>
          </a:prstGeom>
          <a:noFill/>
          <a:ln w="9525" cap="flat" cmpd="sng">
            <a:solidFill>
              <a:srgbClr val="F9F9F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1" name="Google Shape;571;p20"/>
          <p:cNvCxnSpPr>
            <a:stCxn id="561" idx="2"/>
            <a:endCxn id="542" idx="4"/>
          </p:cNvCxnSpPr>
          <p:nvPr/>
        </p:nvCxnSpPr>
        <p:spPr>
          <a:xfrm rot="10800000">
            <a:off x="4047392" y="4476966"/>
            <a:ext cx="904200" cy="267900"/>
          </a:xfrm>
          <a:prstGeom prst="straightConnector1">
            <a:avLst/>
          </a:prstGeom>
          <a:noFill/>
          <a:ln w="9525" cap="flat" cmpd="sng">
            <a:solidFill>
              <a:srgbClr val="F9F9F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FB5"/>
        </a:solidFill>
        <a:effectLst/>
      </p:bgPr>
    </p:bg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24"/>
          <p:cNvSpPr txBox="1">
            <a:spLocks noGrp="1"/>
          </p:cNvSpPr>
          <p:nvPr>
            <p:ph type="title"/>
          </p:nvPr>
        </p:nvSpPr>
        <p:spPr>
          <a:xfrm>
            <a:off x="1447050" y="1621950"/>
            <a:ext cx="624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PT">
                <a:solidFill>
                  <a:schemeClr val="lt2"/>
                </a:solidFill>
              </a:rPr>
              <a:t>Please submit to the Exoplanet Settlement Bureau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577" name="Google Shape;577;p24"/>
          <p:cNvPicPr preferRelativeResize="0"/>
          <p:nvPr/>
        </p:nvPicPr>
        <p:blipFill rotWithShape="1">
          <a:blip r:embed="rId3">
            <a:alphaModFix/>
          </a:blip>
          <a:srcRect l="10719" t="19183" r="10341" b="25291"/>
          <a:stretch/>
        </p:blipFill>
        <p:spPr>
          <a:xfrm>
            <a:off x="3871688" y="2888075"/>
            <a:ext cx="1400625" cy="985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6"/>
          <p:cNvSpPr txBox="1">
            <a:spLocks noGrp="1"/>
          </p:cNvSpPr>
          <p:nvPr>
            <p:ph type="title"/>
          </p:nvPr>
        </p:nvSpPr>
        <p:spPr>
          <a:xfrm>
            <a:off x="514350" y="222800"/>
            <a:ext cx="4619400" cy="7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PT"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Today we will…</a:t>
            </a:r>
            <a:endParaRPr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61" name="Google Shape;261;p6"/>
          <p:cNvSpPr txBox="1"/>
          <p:nvPr/>
        </p:nvSpPr>
        <p:spPr>
          <a:xfrm>
            <a:off x="4292500" y="3611125"/>
            <a:ext cx="2261100" cy="9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PT" sz="16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rPr>
              <a:t>2. Map out the system around access to clean in your region</a:t>
            </a:r>
            <a:endParaRPr sz="16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62" name="Google Shape;262;p6"/>
          <p:cNvSpPr txBox="1"/>
          <p:nvPr/>
        </p:nvSpPr>
        <p:spPr>
          <a:xfrm>
            <a:off x="6853500" y="3611125"/>
            <a:ext cx="2067600" cy="9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PT" sz="16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rPr>
              <a:t>3. Pinpoint environmental and societal issues</a:t>
            </a:r>
            <a:endParaRPr sz="1600" b="0" i="0" u="none" strike="noStrike" cap="none">
              <a:solidFill>
                <a:srgbClr val="443938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63" name="Google Shape;263;p6"/>
          <p:cNvSpPr/>
          <p:nvPr/>
        </p:nvSpPr>
        <p:spPr>
          <a:xfrm>
            <a:off x="5322850" y="1667013"/>
            <a:ext cx="221700" cy="221700"/>
          </a:xfrm>
          <a:prstGeom prst="ellipse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64" name="Google Shape;264;p6"/>
          <p:cNvSpPr/>
          <p:nvPr/>
        </p:nvSpPr>
        <p:spPr>
          <a:xfrm>
            <a:off x="5433700" y="2269038"/>
            <a:ext cx="221700" cy="221700"/>
          </a:xfrm>
          <a:prstGeom prst="ellipse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65" name="Google Shape;265;p6"/>
          <p:cNvSpPr/>
          <p:nvPr/>
        </p:nvSpPr>
        <p:spPr>
          <a:xfrm>
            <a:off x="5133525" y="2727750"/>
            <a:ext cx="221700" cy="221700"/>
          </a:xfrm>
          <a:prstGeom prst="ellipse">
            <a:avLst/>
          </a:prstGeom>
          <a:solidFill>
            <a:srgbClr val="107E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266" name="Google Shape;266;p6"/>
          <p:cNvCxnSpPr>
            <a:stCxn id="263" idx="4"/>
            <a:endCxn id="264" idx="0"/>
          </p:cNvCxnSpPr>
          <p:nvPr/>
        </p:nvCxnSpPr>
        <p:spPr>
          <a:xfrm>
            <a:off x="5433700" y="1888713"/>
            <a:ext cx="111000" cy="380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7" name="Google Shape;267;p6"/>
          <p:cNvSpPr/>
          <p:nvPr/>
        </p:nvSpPr>
        <p:spPr>
          <a:xfrm>
            <a:off x="4662525" y="1590613"/>
            <a:ext cx="221700" cy="221700"/>
          </a:xfrm>
          <a:prstGeom prst="ellipse">
            <a:avLst/>
          </a:prstGeom>
          <a:solidFill>
            <a:srgbClr val="8BCF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68" name="Google Shape;268;p6"/>
          <p:cNvSpPr/>
          <p:nvPr/>
        </p:nvSpPr>
        <p:spPr>
          <a:xfrm>
            <a:off x="4739100" y="1943213"/>
            <a:ext cx="221700" cy="221700"/>
          </a:xfrm>
          <a:prstGeom prst="ellipse">
            <a:avLst/>
          </a:prstGeom>
          <a:solidFill>
            <a:srgbClr val="8BCF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269" name="Google Shape;269;p6"/>
          <p:cNvCxnSpPr>
            <a:stCxn id="267" idx="6"/>
            <a:endCxn id="263" idx="2"/>
          </p:cNvCxnSpPr>
          <p:nvPr/>
        </p:nvCxnSpPr>
        <p:spPr>
          <a:xfrm>
            <a:off x="4884225" y="1701463"/>
            <a:ext cx="438600" cy="76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70" name="Google Shape;270;p6"/>
          <p:cNvCxnSpPr>
            <a:stCxn id="268" idx="7"/>
            <a:endCxn id="263" idx="3"/>
          </p:cNvCxnSpPr>
          <p:nvPr/>
        </p:nvCxnSpPr>
        <p:spPr>
          <a:xfrm rot="10800000" flipH="1">
            <a:off x="4928333" y="1856280"/>
            <a:ext cx="426900" cy="119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71" name="Google Shape;271;p6"/>
          <p:cNvSpPr/>
          <p:nvPr/>
        </p:nvSpPr>
        <p:spPr>
          <a:xfrm>
            <a:off x="5758338" y="1368913"/>
            <a:ext cx="221700" cy="221700"/>
          </a:xfrm>
          <a:prstGeom prst="ellipse">
            <a:avLst/>
          </a:prstGeom>
          <a:solidFill>
            <a:srgbClr val="8BCF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2" name="Google Shape;272;p6"/>
          <p:cNvSpPr/>
          <p:nvPr/>
        </p:nvSpPr>
        <p:spPr>
          <a:xfrm>
            <a:off x="5990250" y="1865413"/>
            <a:ext cx="221700" cy="221700"/>
          </a:xfrm>
          <a:prstGeom prst="ellipse">
            <a:avLst/>
          </a:prstGeom>
          <a:solidFill>
            <a:srgbClr val="8BCF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3" name="Google Shape;273;p6"/>
          <p:cNvSpPr/>
          <p:nvPr/>
        </p:nvSpPr>
        <p:spPr>
          <a:xfrm>
            <a:off x="4662525" y="3134575"/>
            <a:ext cx="221700" cy="221700"/>
          </a:xfrm>
          <a:prstGeom prst="ellipse">
            <a:avLst/>
          </a:prstGeom>
          <a:solidFill>
            <a:srgbClr val="8BCF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4" name="Google Shape;274;p6"/>
          <p:cNvSpPr/>
          <p:nvPr/>
        </p:nvSpPr>
        <p:spPr>
          <a:xfrm>
            <a:off x="5622750" y="3186450"/>
            <a:ext cx="221700" cy="221700"/>
          </a:xfrm>
          <a:prstGeom prst="ellipse">
            <a:avLst/>
          </a:prstGeom>
          <a:solidFill>
            <a:srgbClr val="8BCFB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275" name="Google Shape;275;p6"/>
          <p:cNvCxnSpPr>
            <a:stCxn id="272" idx="3"/>
            <a:endCxn id="264" idx="7"/>
          </p:cNvCxnSpPr>
          <p:nvPr/>
        </p:nvCxnSpPr>
        <p:spPr>
          <a:xfrm flipH="1">
            <a:off x="5622817" y="2054646"/>
            <a:ext cx="399900" cy="246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76" name="Google Shape;276;p6"/>
          <p:cNvCxnSpPr>
            <a:stCxn id="263" idx="7"/>
            <a:endCxn id="271" idx="3"/>
          </p:cNvCxnSpPr>
          <p:nvPr/>
        </p:nvCxnSpPr>
        <p:spPr>
          <a:xfrm rot="10800000" flipH="1">
            <a:off x="5512083" y="1558180"/>
            <a:ext cx="278700" cy="141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277" name="Google Shape;277;p6"/>
          <p:cNvCxnSpPr>
            <a:endCxn id="273" idx="7"/>
          </p:cNvCxnSpPr>
          <p:nvPr/>
        </p:nvCxnSpPr>
        <p:spPr>
          <a:xfrm flipH="1">
            <a:off x="4851758" y="2838542"/>
            <a:ext cx="312300" cy="328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278" name="Google Shape;278;p6"/>
          <p:cNvCxnSpPr>
            <a:stCxn id="265" idx="6"/>
            <a:endCxn id="274" idx="2"/>
          </p:cNvCxnSpPr>
          <p:nvPr/>
        </p:nvCxnSpPr>
        <p:spPr>
          <a:xfrm>
            <a:off x="5355225" y="2838600"/>
            <a:ext cx="267600" cy="458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279" name="Google Shape;279;p6"/>
          <p:cNvCxnSpPr>
            <a:stCxn id="265" idx="7"/>
            <a:endCxn id="264" idx="3"/>
          </p:cNvCxnSpPr>
          <p:nvPr/>
        </p:nvCxnSpPr>
        <p:spPr>
          <a:xfrm rot="10800000" flipH="1">
            <a:off x="5322758" y="2458417"/>
            <a:ext cx="143400" cy="30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80" name="Google Shape;280;p6"/>
          <p:cNvSpPr/>
          <p:nvPr/>
        </p:nvSpPr>
        <p:spPr>
          <a:xfrm>
            <a:off x="7082925" y="1593588"/>
            <a:ext cx="438600" cy="438600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pt-PT" sz="2200" b="1" i="0" u="none" strike="noStrike" cap="none">
                <a:solidFill>
                  <a:srgbClr val="FEFEFE"/>
                </a:solidFill>
                <a:latin typeface="Proxima Nova"/>
                <a:ea typeface="Proxima Nova"/>
                <a:cs typeface="Proxima Nova"/>
                <a:sym typeface="Proxima Nova"/>
              </a:rPr>
              <a:t>!</a:t>
            </a:r>
            <a:endParaRPr sz="2200" b="1" i="0" u="none" strike="noStrike" cap="none">
              <a:solidFill>
                <a:srgbClr val="FEFEFE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1" name="Google Shape;281;p6"/>
          <p:cNvSpPr/>
          <p:nvPr/>
        </p:nvSpPr>
        <p:spPr>
          <a:xfrm>
            <a:off x="7768075" y="2125538"/>
            <a:ext cx="438600" cy="438600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pt-PT" sz="2200" b="1" i="0" u="none" strike="noStrike" cap="none">
                <a:solidFill>
                  <a:srgbClr val="FEFEFE"/>
                </a:solidFill>
                <a:latin typeface="Proxima Nova"/>
                <a:ea typeface="Proxima Nova"/>
                <a:cs typeface="Proxima Nova"/>
                <a:sym typeface="Proxima Nova"/>
              </a:rPr>
              <a:t>!</a:t>
            </a:r>
            <a:endParaRPr sz="2200" b="1" i="0" u="none" strike="noStrike" cap="none">
              <a:solidFill>
                <a:srgbClr val="FEFEFE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2" name="Google Shape;282;p6"/>
          <p:cNvSpPr/>
          <p:nvPr/>
        </p:nvSpPr>
        <p:spPr>
          <a:xfrm>
            <a:off x="7194000" y="2564138"/>
            <a:ext cx="438600" cy="438600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pt-PT" sz="2200" b="1" i="0" u="none" strike="noStrike" cap="none">
                <a:solidFill>
                  <a:srgbClr val="FEFEFE"/>
                </a:solidFill>
                <a:latin typeface="Proxima Nova"/>
                <a:ea typeface="Proxima Nova"/>
                <a:cs typeface="Proxima Nova"/>
                <a:sym typeface="Proxima Nova"/>
              </a:rPr>
              <a:t>!</a:t>
            </a:r>
            <a:endParaRPr sz="2200" b="1" i="0" u="none" strike="noStrike" cap="none">
              <a:solidFill>
                <a:srgbClr val="FEFEFE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3" name="Google Shape;283;p6"/>
          <p:cNvSpPr txBox="1"/>
          <p:nvPr/>
        </p:nvSpPr>
        <p:spPr>
          <a:xfrm>
            <a:off x="457200" y="3611125"/>
            <a:ext cx="1711200" cy="9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PT" sz="16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rPr>
              <a:t>1. Intro to system mapping</a:t>
            </a:r>
            <a:endParaRPr sz="16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4" name="Google Shape;284;p6"/>
          <p:cNvSpPr txBox="1"/>
          <p:nvPr/>
        </p:nvSpPr>
        <p:spPr>
          <a:xfrm>
            <a:off x="2244600" y="3611125"/>
            <a:ext cx="1898100" cy="6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PT" sz="1600" b="0" i="0" u="none" strike="noStrike" cap="none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rPr>
              <a:t>2. </a:t>
            </a:r>
            <a:r>
              <a:rPr lang="pt-PT" sz="1600">
                <a:solidFill>
                  <a:srgbClr val="443938"/>
                </a:solidFill>
                <a:latin typeface="Proxima Nova"/>
                <a:ea typeface="Proxima Nova"/>
                <a:cs typeface="Proxima Nova"/>
                <a:sym typeface="Proxima Nova"/>
              </a:rPr>
              <a:t>Choose a region</a:t>
            </a:r>
            <a:endParaRPr sz="16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5" name="Google Shape;285;p6"/>
          <p:cNvSpPr/>
          <p:nvPr/>
        </p:nvSpPr>
        <p:spPr>
          <a:xfrm>
            <a:off x="2931426" y="2227351"/>
            <a:ext cx="524400" cy="5244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6" name="Google Shape;286;p6"/>
          <p:cNvSpPr/>
          <p:nvPr/>
        </p:nvSpPr>
        <p:spPr>
          <a:xfrm>
            <a:off x="2829061" y="2124986"/>
            <a:ext cx="729300" cy="7293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7" name="Google Shape;287;p6"/>
          <p:cNvSpPr/>
          <p:nvPr/>
        </p:nvSpPr>
        <p:spPr>
          <a:xfrm>
            <a:off x="2673481" y="1969406"/>
            <a:ext cx="1040400" cy="10404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8" name="Google Shape;288;p6"/>
          <p:cNvSpPr/>
          <p:nvPr/>
        </p:nvSpPr>
        <p:spPr>
          <a:xfrm>
            <a:off x="2405550" y="1701475"/>
            <a:ext cx="1576200" cy="15762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89" name="Google Shape;289;p6"/>
          <p:cNvPicPr preferRelativeResize="0"/>
          <p:nvPr/>
        </p:nvPicPr>
        <p:blipFill rotWithShape="1">
          <a:blip r:embed="rId3">
            <a:alphaModFix/>
          </a:blip>
          <a:srcRect l="23102" t="14490" r="23096" b="16766"/>
          <a:stretch/>
        </p:blipFill>
        <p:spPr>
          <a:xfrm>
            <a:off x="169800" y="1893937"/>
            <a:ext cx="1998602" cy="1191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7"/>
          <p:cNvSpPr txBox="1">
            <a:spLocks noGrp="1"/>
          </p:cNvSpPr>
          <p:nvPr>
            <p:ph type="body" idx="1"/>
          </p:nvPr>
        </p:nvSpPr>
        <p:spPr>
          <a:xfrm>
            <a:off x="425575" y="2359600"/>
            <a:ext cx="3622800" cy="18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Systems are mental tools for making sense of the world around us.</a:t>
            </a: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A system is a set of interconnected </a:t>
            </a:r>
            <a:r>
              <a:rPr lang="pt-PT" sz="1400" b="1">
                <a:latin typeface="Proxima Nova"/>
                <a:ea typeface="Proxima Nova"/>
                <a:cs typeface="Proxima Nova"/>
                <a:sym typeface="Proxima Nova"/>
              </a:rPr>
              <a:t>elements </a:t>
            </a: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that appear coherently organized within a chosen </a:t>
            </a:r>
            <a:r>
              <a:rPr lang="pt-PT" sz="1400" b="1">
                <a:latin typeface="Proxima Nova"/>
                <a:ea typeface="Proxima Nova"/>
                <a:cs typeface="Proxima Nova"/>
                <a:sym typeface="Proxima Nova"/>
              </a:rPr>
              <a:t>boundary </a:t>
            </a: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and produce a specific pattern of </a:t>
            </a:r>
            <a:r>
              <a:rPr lang="pt-PT" sz="1400" b="1">
                <a:latin typeface="Proxima Nova"/>
                <a:ea typeface="Proxima Nova"/>
                <a:cs typeface="Proxima Nova"/>
                <a:sym typeface="Proxima Nova"/>
              </a:rPr>
              <a:t>behavior </a:t>
            </a:r>
            <a:r>
              <a:rPr lang="pt-PT" sz="1400">
                <a:latin typeface="Proxima Nova"/>
                <a:ea typeface="Proxima Nova"/>
                <a:cs typeface="Proxima Nova"/>
                <a:sym typeface="Proxima Nova"/>
              </a:rPr>
              <a:t>over time.</a:t>
            </a:r>
            <a:endParaRPr sz="1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5" name="Google Shape;295;p7"/>
          <p:cNvSpPr txBox="1">
            <a:spLocks noGrp="1"/>
          </p:cNvSpPr>
          <p:nvPr>
            <p:ph type="title"/>
          </p:nvPr>
        </p:nvSpPr>
        <p:spPr>
          <a:xfrm>
            <a:off x="340950" y="960600"/>
            <a:ext cx="4154700" cy="12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PT" sz="2400"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Understanding the system around clean water in your chosen region</a:t>
            </a:r>
            <a:endParaRPr sz="2400"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pic>
        <p:nvPicPr>
          <p:cNvPr id="296" name="Google Shape;296;p7"/>
          <p:cNvPicPr preferRelativeResize="0"/>
          <p:nvPr/>
        </p:nvPicPr>
        <p:blipFill rotWithShape="1">
          <a:blip r:embed="rId3">
            <a:alphaModFix/>
          </a:blip>
          <a:srcRect l="23102" t="5311" r="23096"/>
          <a:stretch/>
        </p:blipFill>
        <p:spPr>
          <a:xfrm>
            <a:off x="4505575" y="853275"/>
            <a:ext cx="4810001" cy="39495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3B49BA-C340-16EF-5C6F-16DBE538F5AE}"/>
              </a:ext>
            </a:extLst>
          </p:cNvPr>
          <p:cNvSpPr txBox="1"/>
          <p:nvPr/>
        </p:nvSpPr>
        <p:spPr>
          <a:xfrm>
            <a:off x="5387842" y="4792728"/>
            <a:ext cx="36356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FI" sz="1000" dirty="0">
                <a:latin typeface="Proxima Nova" panose="020B0604020202020204" charset="0"/>
              </a:rPr>
              <a:t>Source: Systems change, </a:t>
            </a:r>
            <a:r>
              <a:rPr lang="en-FI" sz="1000" dirty="0" err="1">
                <a:latin typeface="Proxima Nova" panose="020B0604020202020204" charset="0"/>
              </a:rPr>
              <a:t>Climate.now</a:t>
            </a:r>
            <a:endParaRPr lang="en-US" sz="1000" dirty="0">
              <a:latin typeface="Proxima Nova" panose="020B06040202020202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8"/>
          <p:cNvSpPr txBox="1">
            <a:spLocks noGrp="1"/>
          </p:cNvSpPr>
          <p:nvPr>
            <p:ph type="body" idx="1"/>
          </p:nvPr>
        </p:nvSpPr>
        <p:spPr>
          <a:xfrm>
            <a:off x="0" y="201350"/>
            <a:ext cx="9144000" cy="4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/>
              <a:t>Systems maps are used in varied disciplines and can look quite different</a:t>
            </a:r>
            <a:endParaRPr/>
          </a:p>
        </p:txBody>
      </p:sp>
      <p:pic>
        <p:nvPicPr>
          <p:cNvPr id="302" name="Google Shape;30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4500" y="995275"/>
            <a:ext cx="5715000" cy="36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9"/>
          <p:cNvSpPr txBox="1">
            <a:spLocks noGrp="1"/>
          </p:cNvSpPr>
          <p:nvPr>
            <p:ph type="body" idx="1"/>
          </p:nvPr>
        </p:nvSpPr>
        <p:spPr>
          <a:xfrm>
            <a:off x="0" y="201350"/>
            <a:ext cx="9144000" cy="4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>
                <a:latin typeface="Proxima Nova"/>
                <a:ea typeface="Proxima Nova"/>
                <a:cs typeface="Proxima Nova"/>
                <a:sym typeface="Proxima Nova"/>
              </a:rPr>
              <a:t>Systems maps are used in varied disciplines and can look quite different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308" name="Google Shape;308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0675" y="654950"/>
            <a:ext cx="8302638" cy="4183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9"/>
          <p:cNvPicPr preferRelativeResize="0"/>
          <p:nvPr/>
        </p:nvPicPr>
        <p:blipFill rotWithShape="1">
          <a:blip r:embed="rId4">
            <a:alphaModFix/>
          </a:blip>
          <a:srcRect t="74257" r="65569"/>
          <a:stretch/>
        </p:blipFill>
        <p:spPr>
          <a:xfrm>
            <a:off x="0" y="4644650"/>
            <a:ext cx="1751875" cy="498851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9"/>
          <p:cNvSpPr txBox="1"/>
          <p:nvPr/>
        </p:nvSpPr>
        <p:spPr>
          <a:xfrm>
            <a:off x="-40475" y="4444350"/>
            <a:ext cx="1407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500"/>
              </a:spcAft>
              <a:buNone/>
            </a:pPr>
            <a:r>
              <a:rPr lang="pt-PT" sz="600" b="1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Climate Change &amp; Conflict Map</a:t>
            </a:r>
            <a:endParaRPr sz="600" b="1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0"/>
          <p:cNvSpPr txBox="1">
            <a:spLocks noGrp="1"/>
          </p:cNvSpPr>
          <p:nvPr>
            <p:ph type="body" idx="1"/>
          </p:nvPr>
        </p:nvSpPr>
        <p:spPr>
          <a:xfrm>
            <a:off x="0" y="201350"/>
            <a:ext cx="9144000" cy="4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pt-PT"/>
              <a:t>Systems maps are used in varied disciplines and can look quite different</a:t>
            </a:r>
            <a:endParaRPr/>
          </a:p>
        </p:txBody>
      </p:sp>
      <p:pic>
        <p:nvPicPr>
          <p:cNvPr id="316" name="Google Shape;31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24050" y="807350"/>
            <a:ext cx="5578332" cy="4183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243B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1"/>
          <p:cNvSpPr/>
          <p:nvPr/>
        </p:nvSpPr>
        <p:spPr>
          <a:xfrm>
            <a:off x="1393432" y="2104599"/>
            <a:ext cx="2107200" cy="1028700"/>
          </a:xfrm>
          <a:prstGeom prst="roundRect">
            <a:avLst>
              <a:gd name="adj" fmla="val 16667"/>
            </a:avLst>
          </a:prstGeom>
          <a:solidFill>
            <a:srgbClr val="85E1D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PT" sz="2400" b="0" i="0" u="none" strike="noStrike" cap="none">
                <a:solidFill>
                  <a:srgbClr val="0A243B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Admissions process</a:t>
            </a:r>
            <a:endParaRPr sz="2400" b="0" i="0" u="none" strike="noStrike" cap="none">
              <a:solidFill>
                <a:srgbClr val="0A243B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322" name="Google Shape;322;p11"/>
          <p:cNvSpPr/>
          <p:nvPr/>
        </p:nvSpPr>
        <p:spPr>
          <a:xfrm>
            <a:off x="5808934" y="2111992"/>
            <a:ext cx="2107200" cy="1028700"/>
          </a:xfrm>
          <a:prstGeom prst="roundRect">
            <a:avLst>
              <a:gd name="adj" fmla="val 16667"/>
            </a:avLst>
          </a:prstGeom>
          <a:solidFill>
            <a:srgbClr val="85E1D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PT" sz="2400" b="0" i="0" u="none" strike="noStrike" cap="none">
                <a:solidFill>
                  <a:srgbClr val="0A243B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Academic excellence</a:t>
            </a:r>
            <a:endParaRPr sz="2400" b="0" i="0" u="none" strike="noStrike" cap="none">
              <a:solidFill>
                <a:srgbClr val="0A243B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cxnSp>
        <p:nvCxnSpPr>
          <p:cNvPr id="323" name="Google Shape;323;p11"/>
          <p:cNvCxnSpPr>
            <a:stCxn id="321" idx="3"/>
            <a:endCxn id="322" idx="1"/>
          </p:cNvCxnSpPr>
          <p:nvPr/>
        </p:nvCxnSpPr>
        <p:spPr>
          <a:xfrm>
            <a:off x="3500632" y="2618949"/>
            <a:ext cx="2308200" cy="7500"/>
          </a:xfrm>
          <a:prstGeom prst="straightConnector1">
            <a:avLst/>
          </a:prstGeom>
          <a:noFill/>
          <a:ln w="57150" cap="flat" cmpd="sng">
            <a:solidFill>
              <a:schemeClr val="lt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24" name="Google Shape;324;p11"/>
          <p:cNvSpPr/>
          <p:nvPr/>
        </p:nvSpPr>
        <p:spPr>
          <a:xfrm>
            <a:off x="4080216" y="311057"/>
            <a:ext cx="2107200" cy="1028700"/>
          </a:xfrm>
          <a:prstGeom prst="roundRect">
            <a:avLst>
              <a:gd name="adj" fmla="val 16667"/>
            </a:avLst>
          </a:prstGeom>
          <a:solidFill>
            <a:srgbClr val="85E1D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PT" sz="2400" b="0" i="0" u="none" strike="noStrike" cap="none" dirty="0">
                <a:solidFill>
                  <a:srgbClr val="0A243B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School reputation</a:t>
            </a:r>
            <a:endParaRPr sz="2400" b="0" i="0" u="none" strike="noStrike" cap="none" dirty="0">
              <a:solidFill>
                <a:srgbClr val="0A243B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325" name="Google Shape;325;p11"/>
          <p:cNvSpPr/>
          <p:nvPr/>
        </p:nvSpPr>
        <p:spPr>
          <a:xfrm>
            <a:off x="2447032" y="3655042"/>
            <a:ext cx="2107200" cy="1028700"/>
          </a:xfrm>
          <a:prstGeom prst="roundRect">
            <a:avLst>
              <a:gd name="adj" fmla="val 16667"/>
            </a:avLst>
          </a:prstGeom>
          <a:solidFill>
            <a:srgbClr val="85E1D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PT" sz="2400" b="0" i="0" u="none" strike="noStrike" cap="none">
                <a:solidFill>
                  <a:srgbClr val="0A243B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Professors</a:t>
            </a:r>
            <a:endParaRPr sz="2400" b="0" i="0" u="none" strike="noStrike" cap="none">
              <a:solidFill>
                <a:srgbClr val="0A243B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cxnSp>
        <p:nvCxnSpPr>
          <p:cNvPr id="326" name="Google Shape;326;p11"/>
          <p:cNvCxnSpPr>
            <a:stCxn id="325" idx="3"/>
            <a:endCxn id="322" idx="2"/>
          </p:cNvCxnSpPr>
          <p:nvPr/>
        </p:nvCxnSpPr>
        <p:spPr>
          <a:xfrm rot="10800000" flipH="1">
            <a:off x="4554232" y="3140692"/>
            <a:ext cx="2308200" cy="1028700"/>
          </a:xfrm>
          <a:prstGeom prst="straightConnector1">
            <a:avLst/>
          </a:prstGeom>
          <a:noFill/>
          <a:ln w="57150" cap="flat" cmpd="sng">
            <a:solidFill>
              <a:schemeClr val="lt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27" name="Google Shape;327;p11"/>
          <p:cNvCxnSpPr>
            <a:stCxn id="322" idx="0"/>
            <a:endCxn id="324" idx="3"/>
          </p:cNvCxnSpPr>
          <p:nvPr/>
        </p:nvCxnSpPr>
        <p:spPr>
          <a:xfrm rot="10800000">
            <a:off x="6187534" y="825292"/>
            <a:ext cx="675000" cy="1286700"/>
          </a:xfrm>
          <a:prstGeom prst="straightConnector1">
            <a:avLst/>
          </a:prstGeom>
          <a:noFill/>
          <a:ln w="57150" cap="flat" cmpd="sng">
            <a:solidFill>
              <a:schemeClr val="lt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28" name="Google Shape;328;p11"/>
          <p:cNvCxnSpPr>
            <a:stCxn id="324" idx="1"/>
            <a:endCxn id="321" idx="0"/>
          </p:cNvCxnSpPr>
          <p:nvPr/>
        </p:nvCxnSpPr>
        <p:spPr>
          <a:xfrm flipH="1">
            <a:off x="2447016" y="825407"/>
            <a:ext cx="1633200" cy="1279200"/>
          </a:xfrm>
          <a:prstGeom prst="straightConnector1">
            <a:avLst/>
          </a:prstGeom>
          <a:noFill/>
          <a:ln w="57150" cap="flat" cmpd="sng">
            <a:solidFill>
              <a:schemeClr val="lt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29" name="Google Shape;329;p11"/>
          <p:cNvSpPr txBox="1"/>
          <p:nvPr/>
        </p:nvSpPr>
        <p:spPr>
          <a:xfrm>
            <a:off x="342650" y="214475"/>
            <a:ext cx="2856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Part of university system</a:t>
            </a:r>
            <a:endParaRPr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2"/>
          <p:cNvSpPr txBox="1">
            <a:spLocks noGrp="1"/>
          </p:cNvSpPr>
          <p:nvPr>
            <p:ph type="body" idx="1"/>
          </p:nvPr>
        </p:nvSpPr>
        <p:spPr>
          <a:xfrm>
            <a:off x="452873" y="1405654"/>
            <a:ext cx="3809777" cy="2300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</a:pPr>
            <a:r>
              <a:rPr lang="pt-PT" sz="1800">
                <a:latin typeface="Proxima Nova"/>
                <a:ea typeface="Proxima Nova"/>
                <a:cs typeface="Proxima Nova"/>
                <a:sym typeface="Proxima Nova"/>
              </a:rPr>
              <a:t>Acknowledge complexity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PT" sz="1800">
                <a:latin typeface="Proxima Nova"/>
                <a:ea typeface="Proxima Nova"/>
                <a:cs typeface="Proxima Nova"/>
                <a:sym typeface="Proxima Nova"/>
              </a:rPr>
              <a:t>Look not only at the parts but at the whole 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PT" sz="1800">
                <a:latin typeface="Proxima Nova"/>
                <a:ea typeface="Proxima Nova"/>
                <a:cs typeface="Proxima Nova"/>
                <a:sym typeface="Proxima Nova"/>
              </a:rPr>
              <a:t>Draw new conclusions by looking at the relationships of the elements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5" name="Google Shape;335;p12"/>
          <p:cNvSpPr txBox="1">
            <a:spLocks noGrp="1"/>
          </p:cNvSpPr>
          <p:nvPr>
            <p:ph type="title"/>
          </p:nvPr>
        </p:nvSpPr>
        <p:spPr>
          <a:xfrm>
            <a:off x="514350" y="0"/>
            <a:ext cx="8199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PT"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Why map systems?</a:t>
            </a:r>
            <a:endParaRPr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336" name="Google Shape;336;p12"/>
          <p:cNvSpPr/>
          <p:nvPr/>
        </p:nvSpPr>
        <p:spPr>
          <a:xfrm>
            <a:off x="4572001" y="-31845"/>
            <a:ext cx="4572000" cy="517534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7" name="Google Shape;337;p12"/>
          <p:cNvSpPr txBox="1"/>
          <p:nvPr/>
        </p:nvSpPr>
        <p:spPr>
          <a:xfrm>
            <a:off x="4953112" y="1405654"/>
            <a:ext cx="3809777" cy="2955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25" tIns="36825" rIns="36825" bIns="368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443938"/>
              </a:buClr>
              <a:buSzPts val="2000"/>
              <a:buFont typeface="Proxima Nova"/>
              <a:buNone/>
            </a:pPr>
            <a:r>
              <a:rPr lang="pt-PT" sz="1800" b="1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This method helps us…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443938"/>
              </a:buClr>
              <a:buSzPts val="2000"/>
              <a:buFont typeface="Proxima Nova"/>
              <a:buChar char="●"/>
            </a:pPr>
            <a:r>
              <a:rPr lang="pt-PT" sz="18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Visualise the big picture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2000"/>
              <a:buFont typeface="Proxima Nova"/>
              <a:buChar char="●"/>
            </a:pPr>
            <a:r>
              <a:rPr lang="pt-PT" sz="18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Align with our team 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3938"/>
              </a:buClr>
              <a:buSzPts val="2000"/>
              <a:buFont typeface="Proxima Nova"/>
              <a:buChar char="●"/>
            </a:pPr>
            <a:r>
              <a:rPr lang="pt-PT" sz="18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Discuss how to intervene in the system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incit theme">
  <a:themeElements>
    <a:clrScheme name="White">
      <a:dk1>
        <a:srgbClr val="F04E30"/>
      </a:dk1>
      <a:lt1>
        <a:srgbClr val="000000"/>
      </a:lt1>
      <a:dk2>
        <a:srgbClr val="535353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ncit theme">
  <a:themeElements>
    <a:clrScheme name="White">
      <a:dk1>
        <a:srgbClr val="F04E30"/>
      </a:dk1>
      <a:lt1>
        <a:srgbClr val="000000"/>
      </a:lt1>
      <a:dk2>
        <a:srgbClr val="535353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Vincit theme">
  <a:themeElements>
    <a:clrScheme name="White">
      <a:dk1>
        <a:srgbClr val="F04E30"/>
      </a:dk1>
      <a:lt1>
        <a:srgbClr val="000000"/>
      </a:lt1>
      <a:dk2>
        <a:srgbClr val="535353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744</Words>
  <Application>Microsoft Office PowerPoint</Application>
  <PresentationFormat>On-screen Show (16:9)</PresentationFormat>
  <Paragraphs>102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Proxima Nova</vt:lpstr>
      <vt:lpstr>Helvetica Neue Light</vt:lpstr>
      <vt:lpstr>Proxima Nova Semibold</vt:lpstr>
      <vt:lpstr>Arial</vt:lpstr>
      <vt:lpstr>Proxima Nova Extrabold</vt:lpstr>
      <vt:lpstr>Helvetica Neue</vt:lpstr>
      <vt:lpstr>Vincit theme</vt:lpstr>
      <vt:lpstr>Vincit theme</vt:lpstr>
      <vt:lpstr>Vincit theme</vt:lpstr>
      <vt:lpstr>Coming back to Earth</vt:lpstr>
      <vt:lpstr>PowerPoint Presentation</vt:lpstr>
      <vt:lpstr>Today we will…</vt:lpstr>
      <vt:lpstr>Understanding the system around clean water in your chosen region</vt:lpstr>
      <vt:lpstr>PowerPoint Presentation</vt:lpstr>
      <vt:lpstr>PowerPoint Presentation</vt:lpstr>
      <vt:lpstr>PowerPoint Presentation</vt:lpstr>
      <vt:lpstr>PowerPoint Presentation</vt:lpstr>
      <vt:lpstr>Why map systems?</vt:lpstr>
      <vt:lpstr>Map the coffee system at IdeaSquare</vt:lpstr>
      <vt:lpstr>PowerPoint Presentation</vt:lpstr>
      <vt:lpstr>It’s time to sense your surroundings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Please submit to the Exoplanet Settlement Bureau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Coming back to Earth</dc:title>
  <dc:creator>Faria Carolina</dc:creator>
  <cp:lastModifiedBy>Faria Carolina</cp:lastModifiedBy>
  <cp:revision>3</cp:revision>
  <dcterms:modified xsi:type="dcterms:W3CDTF">2023-05-16T19:11:42Z</dcterms:modified>
</cp:coreProperties>
</file>