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4" r:id="rId3"/>
    <p:sldId id="266" r:id="rId4"/>
    <p:sldId id="276" r:id="rId5"/>
    <p:sldId id="692" r:id="rId6"/>
    <p:sldId id="705" r:id="rId7"/>
    <p:sldId id="693" r:id="rId8"/>
    <p:sldId id="288" r:id="rId9"/>
    <p:sldId id="290" r:id="rId10"/>
    <p:sldId id="691" r:id="rId11"/>
    <p:sldId id="291" r:id="rId12"/>
    <p:sldId id="694" r:id="rId13"/>
    <p:sldId id="695" r:id="rId14"/>
    <p:sldId id="280" r:id="rId15"/>
    <p:sldId id="299" r:id="rId16"/>
    <p:sldId id="275" r:id="rId17"/>
    <p:sldId id="708" r:id="rId18"/>
    <p:sldId id="709" r:id="rId19"/>
    <p:sldId id="710" r:id="rId20"/>
    <p:sldId id="707" r:id="rId21"/>
    <p:sldId id="700" r:id="rId22"/>
    <p:sldId id="289" r:id="rId23"/>
    <p:sldId id="287" r:id="rId24"/>
    <p:sldId id="703" r:id="rId25"/>
    <p:sldId id="706" r:id="rId26"/>
    <p:sldId id="711" r:id="rId2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6"/>
    <p:restoredTop sz="69164"/>
  </p:normalViewPr>
  <p:slideViewPr>
    <p:cSldViewPr snapToGrid="0" snapToObjects="1">
      <p:cViewPr varScale="1">
        <p:scale>
          <a:sx n="108" d="100"/>
          <a:sy n="108" d="100"/>
        </p:scale>
        <p:origin x="79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17T11:39:47.42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52 213 16383,'32'-17'0,"0"0"0,-19 16 0,5-7 0,14 7 0,-11-7 0,18 7 0,-20-3 0,30 4 0,-25 0 0,18 0 0,-10 0 0,-16 0 0,15 0 0,-18 0 0,20 0 0,2-6 0,1 5 0,11-10 0,-19 9 0,20-9 0,4 10 0,-14-5 0,4 6 0,-9 0 0,3 0 0,-1 0 0,-2 0 0,9 0 0,-4 0 0,3 0 0,4 0 0,-33 0 0,19 0 0,-3 0 0,-7 0 0,11-4 0,0 3 0,-15-3 0,28-2 0,-28 5 0,15-5 0,0 6 0,-10 0 0,24-5 0,-24 3 0,16-8 0,-12 9 0,24-10 0,-13 9 0,42-5 0,-39 7 0,21 0 0,-29-4 0,30 2 0,-23-2 0,16 4 0,-24 0 0,12 0 0,-6 0 0,13 0 0,-24 0 0,4 0 0,14 0 0,-7 0 0,21-4 0,-24 3 0,6-3 0,34 4 0,-31 0 0,32-5 0,-43 4 0,0-4 0,43-3 0,-39 6 0,37-6 0,-54 4 0,5 3 0,-11-3 0,4 4 0,-4 0 0,5 0 0,6 0 0,1 0 0,1 0 0,-2 0 0,0 0 0,2 0 0,6 0 0,9 0 0,1 0 0,0 0 0,6 0 0,-5 5 0,-1-3 0,6 3 0,-13-5 0,23 0 0,-33 0 0,22 5 0,-37-4 0,13 4 0,-10-1 0,0-3 0,8 3 0,-9-1 0,16-2 0,-15 2 0,5-3 0,-2 3 0,-75 18 0,12-13 0,-1 5 0,-3 0 0,-21-6 0,12 7 0,-3-7 0,-9 6 0,0-5 0,-12 7 0,-3-7 0,-11 0 0,42-8 0,0 0 0,5 3 0,1 1 0,-32-2 0,29 1 0,2 1 0,-21-4 0,-28 0 0,4 0 0,45 0 0,-38 0 0,48 0 0,-31 0 0,30 5 0,8-4 0,14 4 0,-11 0 0,8 1 0,-46 1 0,11 4 0,-1-9 0,-8 4 0,43-6 0,-42 0 0,42 0 0,-32 0 0,34 4 0,-25-3 0,26 3 0,-26-4 0,26 0 0,-26 0 0,25 0 0,-10 4 0,8-3 0,9 3 0,-22 1 0,20-3 0,-15 3 0,8 0 0,4-4 0,-11 9 0,12-9 0,-5 8 0,6-8 0,-14 8 0,10-3 0,-16 0 0,4 9 0,-1-12 0,2 12 0,-16-7 0,19-3 0,-14 5 0,20-9 0,-9 9 0,12-9 0,-18 5 0,20-6 0,-5 0 0,-18 6 0,18-4 0,-25 4 0,30-6 0,-20 6 0,11-5 0,-1 8 0,6-8 0,10 2 0,0 0 0,-10 2 0,13 3 0,-8 0 0,8 2 0,-3 3 0,-3 3 0,-2-2 0,1 2 0,4-7 0,-4 8 0,4-4 0,0 0 0,1-2 0,0 1 0,4-1 0,-4 5 0,2-5 0,-1-1 0,62-45 0,-39 28 0,36-20 0,7 0 0,-19 18 0,21-7 0,-25 11 0,-8 0 0,10-2 0,9 1 0,7-5 0,0 9 0,1-9 0,-1 9 0,-8-3 0,7 5 0,-7 0 0,0 0 0,7 0 0,3 0 0,10 0 0,-14 0 0,19 0 0,-37 0 0,13 0 0,-12 0 0,-16 0 0,22 0 0,-6 5 0,5-3 0,-4 3 0,0-5 0,4 6 0,0-5 0,21 5 0,-27-1 0,13-4 0,-4 4 0,7-5 0,-8 0 0,4 0 0,-10 0 0,-10 0 0,24 0 0,-24 0 0,10 0 0,10 0 0,-18 0 0,32-6 0,-28 5 0,6-9 0,-4 9 0,-4-3 0,6 4 0,-11 0 0,8 0 0,1 0 0,4 0 0,24 0 0,-28 0 0,36 0 0,-42 0 0,42 0 0,-6 0 0,-9 0 0,38 7 0,-62-5 0,41 11 0,-23-5 0,-6-1 0,17 0 0,-35-7 0,26 0 0,-26 0 0,12 3 0,-9-2 0,-5 3 0,5-4 0,-11 0 0,10 0 0,-13 0 0,19 0 0,-14 0 0,4 0 0,12 0 0,-14 0 0,21 0 0,-23 0 0,3 0 0,-3 0 0,2-4 0,7 3 0,4-7 0,-10 6 0,5-6 0,-15 7 0,15-8 0,-14 8 0,17-8 0,-17 8 0,6-6 0,3 2 0,-8 1 0,11-3 0,-9 6 0,14-2 0,-6-1 0,2 3 0,-5-3 0,-6 4 0,4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signorate.com/creative-problem-solving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57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219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171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24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ATLAS Phase II Upgrade for High-Luminosity LHC from 2025-2027. Alt skal skje på disse to årene og alt må planlegges veldig nøye. Hver oppgave får en tidsramme som må følges. Dermed er det viktig å gjøre alle oppgavene veldig effektivt. En av gruppene har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oppgave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åpne</a:t>
            </a:r>
            <a:r>
              <a:rPr lang="en-GB" dirty="0"/>
              <a:t> alle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all </a:t>
            </a:r>
            <a:r>
              <a:rPr lang="en-GB" dirty="0" err="1"/>
              <a:t>elektronikken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gjøre</a:t>
            </a:r>
            <a:r>
              <a:rPr lang="en-GB" dirty="0"/>
              <a:t> </a:t>
            </a:r>
            <a:r>
              <a:rPr lang="en-GB" dirty="0" err="1"/>
              <a:t>oppgradering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elektronikkne</a:t>
            </a:r>
            <a:r>
              <a:rPr lang="en-GB" dirty="0"/>
              <a:t>. </a:t>
            </a:r>
          </a:p>
          <a:p>
            <a:r>
              <a:rPr lang="en-GB" dirty="0" err="1"/>
              <a:t>Hvor</a:t>
            </a:r>
            <a:r>
              <a:rPr lang="en-GB" dirty="0"/>
              <a:t> </a:t>
            </a:r>
            <a:r>
              <a:rPr lang="en-GB" dirty="0" err="1"/>
              <a:t>vanskelig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det </a:t>
            </a:r>
            <a:r>
              <a:rPr lang="en-GB" dirty="0" err="1"/>
              <a:t>være</a:t>
            </a:r>
            <a:r>
              <a:rPr lang="en-GB" dirty="0"/>
              <a:t>?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noen</a:t>
            </a:r>
            <a:r>
              <a:rPr lang="en-GB" dirty="0"/>
              <a:t> </a:t>
            </a:r>
            <a:r>
              <a:rPr lang="en-GB" dirty="0" err="1"/>
              <a:t>skruer</a:t>
            </a:r>
            <a:r>
              <a:rPr lang="en-GB" dirty="0"/>
              <a:t>?</a:t>
            </a:r>
          </a:p>
          <a:p>
            <a:r>
              <a:rPr lang="en-GB" dirty="0"/>
              <a:t>Det er 1150 </a:t>
            </a:r>
            <a:r>
              <a:rPr lang="en-GB" dirty="0" err="1"/>
              <a:t>deksler</a:t>
            </a:r>
            <a:r>
              <a:rPr lang="en-GB" dirty="0"/>
              <a:t>. </a:t>
            </a:r>
            <a:r>
              <a:rPr lang="en-GB" dirty="0" err="1"/>
              <a:t>Dermed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du se for </a:t>
            </a:r>
            <a:r>
              <a:rPr lang="en-GB" dirty="0" err="1"/>
              <a:t>deg</a:t>
            </a:r>
            <a:r>
              <a:rPr lang="en-GB" dirty="0"/>
              <a:t> at det </a:t>
            </a:r>
            <a:r>
              <a:rPr lang="en-GB" dirty="0" err="1"/>
              <a:t>vil</a:t>
            </a:r>
            <a:r>
              <a:rPr lang="en-GB" dirty="0"/>
              <a:t> ta </a:t>
            </a:r>
            <a:r>
              <a:rPr lang="en-GB" dirty="0" err="1"/>
              <a:t>en</a:t>
            </a:r>
            <a:r>
              <a:rPr lang="en-GB" dirty="0"/>
              <a:t> del </a:t>
            </a:r>
            <a:r>
              <a:rPr lang="en-GB" dirty="0" err="1"/>
              <a:t>tid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opp</a:t>
            </a:r>
            <a:r>
              <a:rPr lang="en-GB" dirty="0"/>
              <a:t> alle </a:t>
            </a:r>
            <a:r>
              <a:rPr lang="en-GB" dirty="0" err="1"/>
              <a:t>skruene</a:t>
            </a:r>
            <a:r>
              <a:rPr lang="en-GB" dirty="0"/>
              <a:t> </a:t>
            </a:r>
            <a:r>
              <a:rPr lang="en-GB" dirty="0" err="1"/>
              <a:t>som</a:t>
            </a:r>
            <a:r>
              <a:rPr lang="en-GB" dirty="0"/>
              <a:t> holder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plass</a:t>
            </a:r>
            <a:r>
              <a:rPr lang="en-GB" dirty="0"/>
              <a:t>. To formal: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Effektivisere</a:t>
            </a:r>
            <a:r>
              <a:rPr lang="en-GB" dirty="0"/>
              <a:t> (</a:t>
            </a:r>
            <a:r>
              <a:rPr lang="en-GB" dirty="0" err="1"/>
              <a:t>Raskt</a:t>
            </a:r>
            <a:r>
              <a:rPr lang="en-GB" dirty="0"/>
              <a:t> </a:t>
            </a:r>
            <a:r>
              <a:rPr lang="en-GB" dirty="0" err="1"/>
              <a:t>matche</a:t>
            </a:r>
            <a:r>
              <a:rPr lang="en-GB" dirty="0"/>
              <a:t> </a:t>
            </a:r>
            <a:r>
              <a:rPr lang="en-GB" dirty="0" err="1"/>
              <a:t>skrue</a:t>
            </a:r>
            <a:r>
              <a:rPr lang="en-GB" dirty="0"/>
              <a:t> med </a:t>
            </a:r>
            <a:r>
              <a:rPr lang="en-GB" dirty="0" err="1"/>
              <a:t>skrutrekker</a:t>
            </a:r>
            <a:r>
              <a:rPr lang="en-GB" dirty="0"/>
              <a:t>)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Unngå</a:t>
            </a:r>
            <a:r>
              <a:rPr lang="en-GB" dirty="0"/>
              <a:t> at </a:t>
            </a:r>
            <a:r>
              <a:rPr lang="en-GB" dirty="0" err="1"/>
              <a:t>skruer</a:t>
            </a:r>
            <a:r>
              <a:rPr lang="en-GB" dirty="0"/>
              <a:t> faller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at man mister de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 err="1"/>
              <a:t>Myoner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Linker: https://</a:t>
            </a:r>
            <a:r>
              <a:rPr lang="en-GB" dirty="0" err="1"/>
              <a:t>cds.cern.ch</a:t>
            </a:r>
            <a:r>
              <a:rPr lang="en-GB" dirty="0"/>
              <a:t>/record/2732959/files/ATL-UPGRADE-PROC-2020-001.pdf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atlas.cern</a:t>
            </a:r>
            <a:r>
              <a:rPr lang="en-GB" dirty="0"/>
              <a:t>/Discover/Detector/Muon-Spectrometer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cds.cern.ch</a:t>
            </a:r>
            <a:r>
              <a:rPr lang="en-GB" dirty="0"/>
              <a:t>/record/2770861/files/ATL-MUON-SLIDE-2021-175.pdf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02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Utfordringer: 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66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Fortsatt utfordringer:</a:t>
            </a:r>
          </a:p>
          <a:p>
            <a:pPr marL="171450" indent="-171450">
              <a:buFontTx/>
              <a:buChar char="-"/>
            </a:pPr>
            <a:r>
              <a:rPr lang="en-GB" dirty="0"/>
              <a:t>L</a:t>
            </a:r>
            <a:r>
              <a:rPr lang="en-CH" dirty="0"/>
              <a:t>ett å miste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23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62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Problem-solving: 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The role-play improves </a:t>
            </a:r>
            <a:r>
              <a:rPr lang="en-GB" b="0" i="0" u="sng" dirty="0">
                <a:solidFill>
                  <a:srgbClr val="29ADB7"/>
                </a:solidFill>
                <a:effectLst/>
                <a:latin typeface="-apple-system"/>
                <a:hlinkClick r:id="rId3"/>
              </a:rPr>
              <a:t>problem-solving skills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within the group.</a:t>
            </a:r>
          </a:p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Fuels creatively: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With multiple participants in the activity, it lets all the participants think and generate ideas quickly. It also lets the participants experiment with their creative vision.</a:t>
            </a:r>
          </a:p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Improves communication and social skills: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Actively participating in the role-play requires basic communication skills. </a:t>
            </a:r>
          </a:p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Insights: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The participants can get distinct ideas and inputs from other participants.</a:t>
            </a:r>
          </a:p>
          <a:p>
            <a:endParaRPr lang="en-GB" b="0" i="0" u="none" strike="noStrike" dirty="0">
              <a:solidFill>
                <a:srgbClr val="444444"/>
              </a:solidFill>
              <a:effectLst/>
              <a:latin typeface="-apple-system"/>
            </a:endParaRPr>
          </a:p>
          <a:p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The purpose today:</a:t>
            </a:r>
          </a:p>
          <a:p>
            <a:pPr marL="171450" indent="-171450">
              <a:buFontTx/>
              <a:buChar char="-"/>
            </a:pP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To have fun</a:t>
            </a:r>
          </a:p>
          <a:p>
            <a:pPr marL="171450" indent="-171450">
              <a:buFontTx/>
              <a:buChar char="-"/>
            </a:pP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To play</a:t>
            </a:r>
          </a:p>
          <a:p>
            <a:pPr marL="171450" indent="-171450">
              <a:buFontTx/>
              <a:buChar char="-"/>
            </a:pP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To talk about the system in a new way, spark new ideas. 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217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Suitable for systems</a:t>
            </a:r>
          </a:p>
          <a:p>
            <a:r>
              <a:rPr lang="en-CH" dirty="0"/>
              <a:t>To vizualise and communicate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00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027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272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jpe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779786"/>
            <a:ext cx="3922801" cy="1433553"/>
          </a:xfrm>
        </p:spPr>
        <p:txBody>
          <a:bodyPr>
            <a:normAutofit fontScale="90000"/>
          </a:bodyPr>
          <a:lstStyle/>
          <a:p>
            <a:r>
              <a:rPr lang="en-GB" dirty="0"/>
              <a:t>Prototyping session: Water Solutions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9709" y="3384373"/>
            <a:ext cx="3464291" cy="872594"/>
          </a:xfrm>
        </p:spPr>
        <p:txBody>
          <a:bodyPr/>
          <a:lstStyle/>
          <a:p>
            <a:r>
              <a:rPr lang="en-GB" dirty="0"/>
              <a:t>Dina Zimmermann</a:t>
            </a:r>
          </a:p>
          <a:p>
            <a:r>
              <a:rPr lang="en-GB" dirty="0"/>
              <a:t>11.05.23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302922EB-82DD-8243-A505-BB9E667E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64" y="4224411"/>
            <a:ext cx="6697896" cy="500549"/>
          </a:xfrm>
        </p:spPr>
        <p:txBody>
          <a:bodyPr/>
          <a:lstStyle/>
          <a:p>
            <a:pPr algn="ctr"/>
            <a:r>
              <a:rPr lang="en-GB" dirty="0"/>
              <a:t>The iterative process of prototyping</a:t>
            </a:r>
          </a:p>
        </p:txBody>
      </p:sp>
      <p:pic>
        <p:nvPicPr>
          <p:cNvPr id="4" name="Picture 2" descr="Iterative Design and Rapid Prototyping with 3D Printing">
            <a:extLst>
              <a:ext uri="{FF2B5EF4-FFF2-40B4-BE49-F238E27FC236}">
                <a16:creationId xmlns:a16="http://schemas.microsoft.com/office/drawing/2014/main" id="{3FB93780-9264-23A4-58D1-51191EA2A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6" y="668814"/>
            <a:ext cx="6697896" cy="342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A720FF-216F-925F-A8C6-B5629EA5175E}"/>
              </a:ext>
            </a:extLst>
          </p:cNvPr>
          <p:cNvSpPr txBox="1"/>
          <p:nvPr/>
        </p:nvSpPr>
        <p:spPr>
          <a:xfrm>
            <a:off x="4745736" y="119786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Build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378E0A-2AAF-AD0C-D651-96702CA00A2E}"/>
              </a:ext>
            </a:extLst>
          </p:cNvPr>
          <p:cNvSpPr txBox="1"/>
          <p:nvPr/>
        </p:nvSpPr>
        <p:spPr>
          <a:xfrm>
            <a:off x="4745736" y="3127248"/>
            <a:ext cx="607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C01AC5-8954-D602-F476-5AA2DDC7BA44}"/>
              </a:ext>
            </a:extLst>
          </p:cNvPr>
          <p:cNvSpPr txBox="1"/>
          <p:nvPr/>
        </p:nvSpPr>
        <p:spPr>
          <a:xfrm>
            <a:off x="2286471" y="312724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Learn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0552D-0A54-E47B-23EB-AEA7104FB555}"/>
              </a:ext>
            </a:extLst>
          </p:cNvPr>
          <p:cNvSpPr txBox="1"/>
          <p:nvPr/>
        </p:nvSpPr>
        <p:spPr>
          <a:xfrm>
            <a:off x="2010396" y="12014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Repeat</a:t>
            </a:r>
          </a:p>
        </p:txBody>
      </p:sp>
    </p:spTree>
    <p:extLst>
      <p:ext uri="{BB962C8B-B14F-4D97-AF65-F5344CB8AC3E}">
        <p14:creationId xmlns:p14="http://schemas.microsoft.com/office/powerpoint/2010/main" val="4285870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B106E-48FB-8B6A-7E03-848D9AC6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Second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3D566-FBFF-2961-A07D-7FA30EBF22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18" t="12274" r="9951" b="8353"/>
          <a:stretch/>
        </p:blipFill>
        <p:spPr>
          <a:xfrm>
            <a:off x="565200" y="1118092"/>
            <a:ext cx="5177232" cy="353656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8003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ACE8-653C-3C29-73EB-C37F5D0EE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653" y="1532232"/>
            <a:ext cx="3528721" cy="1756858"/>
          </a:xfrm>
        </p:spPr>
        <p:txBody>
          <a:bodyPr/>
          <a:lstStyle/>
          <a:p>
            <a:r>
              <a:rPr lang="en-CH" dirty="0"/>
              <a:t>The fidelity of the prototype</a:t>
            </a:r>
          </a:p>
        </p:txBody>
      </p: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2FB1DFA2-1ED9-1E40-4BB1-0D8AC3B88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288" y="3289090"/>
            <a:ext cx="1371600" cy="58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9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02156" y="3697930"/>
            <a:ext cx="6539688" cy="1349557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“</a:t>
            </a:r>
            <a:r>
              <a:rPr lang="en-GB" sz="2400" i="1" dirty="0"/>
              <a:t>Fidelity</a:t>
            </a:r>
            <a:r>
              <a:rPr lang="en-GB" sz="2400" dirty="0"/>
              <a:t> refers to how close a prototype is to the final product”</a:t>
            </a:r>
          </a:p>
        </p:txBody>
      </p:sp>
      <p:pic>
        <p:nvPicPr>
          <p:cNvPr id="2050" name="Picture 2" descr="Low fidelity prototyping: The cheapest corrections in design stage ever! |  Infosec Resources">
            <a:extLst>
              <a:ext uri="{FF2B5EF4-FFF2-40B4-BE49-F238E27FC236}">
                <a16:creationId xmlns:a16="http://schemas.microsoft.com/office/drawing/2014/main" id="{70351072-C619-DBC4-DB91-C77DA0BD4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467" y="342901"/>
            <a:ext cx="4031381" cy="30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35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4" y="620386"/>
            <a:ext cx="7087376" cy="500549"/>
          </a:xfrm>
        </p:spPr>
        <p:txBody>
          <a:bodyPr/>
          <a:lstStyle/>
          <a:p>
            <a:r>
              <a:rPr lang="en-GB" dirty="0"/>
              <a:t>The fidelity of the prototype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BD153F0F-8E03-2D46-AF88-0BA8732A2989}"/>
              </a:ext>
            </a:extLst>
          </p:cNvPr>
          <p:cNvSpPr txBox="1">
            <a:spLocks/>
          </p:cNvSpPr>
          <p:nvPr/>
        </p:nvSpPr>
        <p:spPr>
          <a:xfrm>
            <a:off x="392083" y="17262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Low fidelity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43CC1400-087F-2D4C-B258-4BCFB22BCD16}"/>
              </a:ext>
            </a:extLst>
          </p:cNvPr>
          <p:cNvSpPr txBox="1">
            <a:spLocks/>
          </p:cNvSpPr>
          <p:nvPr/>
        </p:nvSpPr>
        <p:spPr>
          <a:xfrm>
            <a:off x="6568778" y="17900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 fidelity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9D5E25-3E18-AE4D-B027-5940822397FB}"/>
              </a:ext>
            </a:extLst>
          </p:cNvPr>
          <p:cNvGrpSpPr/>
          <p:nvPr/>
        </p:nvGrpSpPr>
        <p:grpSpPr>
          <a:xfrm>
            <a:off x="392083" y="2710722"/>
            <a:ext cx="8751917" cy="2262793"/>
            <a:chOff x="48441" y="2678825"/>
            <a:chExt cx="9268676" cy="239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345D52-906A-4C44-94BF-5C87251BE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7179" y="2972094"/>
              <a:ext cx="1204476" cy="6408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E6161C-51CB-4347-A4C2-229DB539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3349" y="2678825"/>
              <a:ext cx="1341781" cy="10565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AAE9C-B27F-1343-A117-C640B81E0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9549" y="2691952"/>
              <a:ext cx="1267692" cy="10302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F7A5C9-C14D-4A40-9406-C6ED6DA6B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28935" y="2737950"/>
              <a:ext cx="1628869" cy="9382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FC3BBD-59D3-C044-9961-C43B60E5A139}"/>
                </a:ext>
              </a:extLst>
            </p:cNvPr>
            <p:cNvSpPr/>
            <p:nvPr/>
          </p:nvSpPr>
          <p:spPr>
            <a:xfrm>
              <a:off x="6843369" y="4847060"/>
              <a:ext cx="2436471" cy="228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©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Carlye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Lauff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, University of Colorado Boulder</a:t>
              </a:r>
              <a:endParaRPr lang="en-CH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A572DA-DF02-BA40-B710-0345055E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41" y="2908904"/>
              <a:ext cx="1341781" cy="6185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592B7-EE92-B544-AF28-76E2CE64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0062457">
              <a:off x="7643389" y="2747706"/>
              <a:ext cx="1673728" cy="9187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901289-A2DE-094C-898C-32DCBCF6CF66}"/>
                </a:ext>
              </a:extLst>
            </p:cNvPr>
            <p:cNvSpPr txBox="1"/>
            <p:nvPr/>
          </p:nvSpPr>
          <p:spPr>
            <a:xfrm rot="19800000">
              <a:off x="83874" y="3956442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Concept</a:t>
              </a:r>
              <a:br>
                <a:rPr lang="en-US" sz="1200"/>
              </a:br>
              <a:r>
                <a:rPr lang="en-US" sz="1200"/>
                <a:t>visualization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FCF72-2039-084F-B86B-1D487F471AD5}"/>
                </a:ext>
              </a:extLst>
            </p:cNvPr>
            <p:cNvSpPr txBox="1"/>
            <p:nvPr/>
          </p:nvSpPr>
          <p:spPr>
            <a:xfrm rot="19800000">
              <a:off x="1563214" y="4048773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Sketching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AD0958-CC6F-E845-823A-583B763F7E92}"/>
                </a:ext>
              </a:extLst>
            </p:cNvPr>
            <p:cNvSpPr txBox="1"/>
            <p:nvPr/>
          </p:nvSpPr>
          <p:spPr>
            <a:xfrm rot="19800000">
              <a:off x="2859947" y="3956440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Quick &amp; dirty </a:t>
              </a:r>
              <a:br>
                <a:rPr lang="en-US" sz="1200"/>
              </a:br>
              <a:r>
                <a:rPr lang="en-US" sz="1200"/>
                <a:t>mockup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F45D8-205C-B543-BA93-4BC9D2EEBC85}"/>
                </a:ext>
              </a:extLst>
            </p:cNvPr>
            <p:cNvSpPr txBox="1"/>
            <p:nvPr/>
          </p:nvSpPr>
          <p:spPr>
            <a:xfrm rot="19800000">
              <a:off x="4519735" y="4048772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3D model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6BAFB1-1329-ED4A-8462-FA6E171DA95D}"/>
                </a:ext>
              </a:extLst>
            </p:cNvPr>
            <p:cNvSpPr txBox="1"/>
            <p:nvPr/>
          </p:nvSpPr>
          <p:spPr>
            <a:xfrm rot="19800000">
              <a:off x="5835458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Functional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21CB78-434F-F240-A0B9-EE80CAB845F8}"/>
                </a:ext>
              </a:extLst>
            </p:cNvPr>
            <p:cNvSpPr txBox="1"/>
            <p:nvPr/>
          </p:nvSpPr>
          <p:spPr>
            <a:xfrm rot="19800000">
              <a:off x="7343327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Pre-production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300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4" y="620386"/>
            <a:ext cx="7087376" cy="500549"/>
          </a:xfrm>
        </p:spPr>
        <p:txBody>
          <a:bodyPr/>
          <a:lstStyle/>
          <a:p>
            <a:r>
              <a:rPr lang="en-GB" dirty="0"/>
              <a:t>The fidelity of the prototype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BD153F0F-8E03-2D46-AF88-0BA8732A2989}"/>
              </a:ext>
            </a:extLst>
          </p:cNvPr>
          <p:cNvSpPr txBox="1">
            <a:spLocks/>
          </p:cNvSpPr>
          <p:nvPr/>
        </p:nvSpPr>
        <p:spPr>
          <a:xfrm>
            <a:off x="392083" y="17262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Low fidelity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43CC1400-087F-2D4C-B258-4BCFB22BCD16}"/>
              </a:ext>
            </a:extLst>
          </p:cNvPr>
          <p:cNvSpPr txBox="1">
            <a:spLocks/>
          </p:cNvSpPr>
          <p:nvPr/>
        </p:nvSpPr>
        <p:spPr>
          <a:xfrm>
            <a:off x="6568778" y="17900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 fidelity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9D5E25-3E18-AE4D-B027-5940822397FB}"/>
              </a:ext>
            </a:extLst>
          </p:cNvPr>
          <p:cNvGrpSpPr/>
          <p:nvPr/>
        </p:nvGrpSpPr>
        <p:grpSpPr>
          <a:xfrm>
            <a:off x="392083" y="2710722"/>
            <a:ext cx="8751917" cy="2262793"/>
            <a:chOff x="48441" y="2678825"/>
            <a:chExt cx="9268676" cy="239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345D52-906A-4C44-94BF-5C87251BE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7179" y="2972094"/>
              <a:ext cx="1204476" cy="6408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E6161C-51CB-4347-A4C2-229DB539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73349" y="2678825"/>
              <a:ext cx="1341781" cy="10565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AAE9C-B27F-1343-A117-C640B81E0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9549" y="2691952"/>
              <a:ext cx="1267692" cy="10302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F7A5C9-C14D-4A40-9406-C6ED6DA6B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28935" y="2737950"/>
              <a:ext cx="1628869" cy="9382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FC3BBD-59D3-C044-9961-C43B60E5A139}"/>
                </a:ext>
              </a:extLst>
            </p:cNvPr>
            <p:cNvSpPr/>
            <p:nvPr/>
          </p:nvSpPr>
          <p:spPr>
            <a:xfrm>
              <a:off x="6843369" y="4847060"/>
              <a:ext cx="2436471" cy="228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©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Carlye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Lauff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, University of Colorado Boulder</a:t>
              </a:r>
              <a:endParaRPr lang="en-CH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A572DA-DF02-BA40-B710-0345055E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441" y="2908904"/>
              <a:ext cx="1341781" cy="6185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592B7-EE92-B544-AF28-76E2CE64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062457">
              <a:off x="7643389" y="2747706"/>
              <a:ext cx="1673728" cy="9187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901289-A2DE-094C-898C-32DCBCF6CF66}"/>
                </a:ext>
              </a:extLst>
            </p:cNvPr>
            <p:cNvSpPr txBox="1"/>
            <p:nvPr/>
          </p:nvSpPr>
          <p:spPr>
            <a:xfrm rot="19800000">
              <a:off x="83874" y="3956442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Concept</a:t>
              </a:r>
              <a:br>
                <a:rPr lang="en-US" sz="1200"/>
              </a:br>
              <a:r>
                <a:rPr lang="en-US" sz="1200"/>
                <a:t>visualization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FCF72-2039-084F-B86B-1D487F471AD5}"/>
                </a:ext>
              </a:extLst>
            </p:cNvPr>
            <p:cNvSpPr txBox="1"/>
            <p:nvPr/>
          </p:nvSpPr>
          <p:spPr>
            <a:xfrm rot="19800000">
              <a:off x="1563214" y="4048773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Sketching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AD0958-CC6F-E845-823A-583B763F7E92}"/>
                </a:ext>
              </a:extLst>
            </p:cNvPr>
            <p:cNvSpPr txBox="1"/>
            <p:nvPr/>
          </p:nvSpPr>
          <p:spPr>
            <a:xfrm rot="19800000">
              <a:off x="2859947" y="3956440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Quick &amp; dirty </a:t>
              </a:r>
              <a:br>
                <a:rPr lang="en-US" sz="1200"/>
              </a:br>
              <a:r>
                <a:rPr lang="en-US" sz="1200"/>
                <a:t>mockup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F45D8-205C-B543-BA93-4BC9D2EEBC85}"/>
                </a:ext>
              </a:extLst>
            </p:cNvPr>
            <p:cNvSpPr txBox="1"/>
            <p:nvPr/>
          </p:nvSpPr>
          <p:spPr>
            <a:xfrm rot="19800000">
              <a:off x="4519735" y="4048772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3D model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6BAFB1-1329-ED4A-8462-FA6E171DA95D}"/>
                </a:ext>
              </a:extLst>
            </p:cNvPr>
            <p:cNvSpPr txBox="1"/>
            <p:nvPr/>
          </p:nvSpPr>
          <p:spPr>
            <a:xfrm rot="19800000">
              <a:off x="5835458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Functional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21CB78-434F-F240-A0B9-EE80CAB845F8}"/>
                </a:ext>
              </a:extLst>
            </p:cNvPr>
            <p:cNvSpPr txBox="1"/>
            <p:nvPr/>
          </p:nvSpPr>
          <p:spPr>
            <a:xfrm rot="19800000">
              <a:off x="7343327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Pre-production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ABEBF08-7069-A3DB-8C5A-30F489BF7C61}"/>
              </a:ext>
            </a:extLst>
          </p:cNvPr>
          <p:cNvSpPr/>
          <p:nvPr/>
        </p:nvSpPr>
        <p:spPr>
          <a:xfrm rot="21016214">
            <a:off x="246469" y="2041086"/>
            <a:ext cx="4273113" cy="2941967"/>
          </a:xfrm>
          <a:prstGeom prst="ellipse">
            <a:avLst/>
          </a:prstGeom>
          <a:solidFill>
            <a:schemeClr val="accent3">
              <a:lumMod val="60000"/>
              <a:lumOff val="40000"/>
              <a:alpha val="52223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EF81E7AE-0B3C-86B9-5A54-82999D0CEF04}"/>
              </a:ext>
            </a:extLst>
          </p:cNvPr>
          <p:cNvSpPr txBox="1">
            <a:spLocks/>
          </p:cNvSpPr>
          <p:nvPr/>
        </p:nvSpPr>
        <p:spPr>
          <a:xfrm>
            <a:off x="1067266" y="2453716"/>
            <a:ext cx="4191307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rgbClr val="87B918"/>
                </a:solidFill>
              </a:rPr>
              <a:t>FOCUS AREA TODAY</a:t>
            </a:r>
          </a:p>
        </p:txBody>
      </p:sp>
    </p:spTree>
    <p:extLst>
      <p:ext uri="{BB962C8B-B14F-4D97-AF65-F5344CB8AC3E}">
        <p14:creationId xmlns:p14="http://schemas.microsoft.com/office/powerpoint/2010/main" val="2010999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2E2BC63-178B-804B-8B7A-4969A1C5B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875" y="317362"/>
            <a:ext cx="3528721" cy="1756858"/>
          </a:xfrm>
        </p:spPr>
        <p:txBody>
          <a:bodyPr/>
          <a:lstStyle/>
          <a:p>
            <a:r>
              <a:rPr lang="en-GB" dirty="0"/>
              <a:t>But…</a:t>
            </a: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59640C11-C45B-0365-B34D-1E194CFCC193}"/>
              </a:ext>
            </a:extLst>
          </p:cNvPr>
          <p:cNvSpPr txBox="1">
            <a:spLocks/>
          </p:cNvSpPr>
          <p:nvPr/>
        </p:nvSpPr>
        <p:spPr>
          <a:xfrm>
            <a:off x="4232875" y="2074220"/>
            <a:ext cx="3528721" cy="17568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 prototype doesn’t have to be a product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5EB63F-519D-31E4-122E-EA4FB7CA9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715" y="3522921"/>
            <a:ext cx="1463287" cy="82476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F9C62042-5FAD-FF51-BEAB-CA5D9449AE4E}"/>
                  </a:ext>
                </a:extLst>
              </p14:cNvPr>
              <p14:cNvContentPartPr/>
              <p14:nvPr/>
            </p14:nvContentPartPr>
            <p14:xfrm>
              <a:off x="5308015" y="3446757"/>
              <a:ext cx="1378440" cy="23184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F9C62042-5FAD-FF51-BEAB-CA5D9449AE4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4015" y="3338757"/>
                <a:ext cx="1486080" cy="44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855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35A2B32-F419-E1AA-EBBD-82D7BE70C7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5"/>
          <a:stretch/>
        </p:blipFill>
        <p:spPr bwMode="auto">
          <a:xfrm>
            <a:off x="427511" y="1805048"/>
            <a:ext cx="4358243" cy="300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4">
            <a:extLst>
              <a:ext uri="{FF2B5EF4-FFF2-40B4-BE49-F238E27FC236}">
                <a16:creationId xmlns:a16="http://schemas.microsoft.com/office/drawing/2014/main" id="{3E0FC939-822A-9EA7-A209-505523908B71}"/>
              </a:ext>
            </a:extLst>
          </p:cNvPr>
          <p:cNvSpPr txBox="1">
            <a:spLocks/>
          </p:cNvSpPr>
          <p:nvPr/>
        </p:nvSpPr>
        <p:spPr>
          <a:xfrm>
            <a:off x="563384" y="620386"/>
            <a:ext cx="3657075" cy="94715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 Role-Play prototype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EF753-0B64-AA8F-A8DC-0DB9AE1508C1}"/>
              </a:ext>
            </a:extLst>
          </p:cNvPr>
          <p:cNvSpPr txBox="1"/>
          <p:nvPr/>
        </p:nvSpPr>
        <p:spPr>
          <a:xfrm>
            <a:off x="4879618" y="3015631"/>
            <a:ext cx="37051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Playing out the components of a system or an interaction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Get new insights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Play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Communicate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Learn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Spark new ideas</a:t>
            </a:r>
          </a:p>
        </p:txBody>
      </p:sp>
      <p:pic>
        <p:nvPicPr>
          <p:cNvPr id="8" name="Bild 7">
            <a:extLst>
              <a:ext uri="{FF2B5EF4-FFF2-40B4-BE49-F238E27FC236}">
                <a16:creationId xmlns:a16="http://schemas.microsoft.com/office/drawing/2014/main" id="{54D1B401-AAB4-C46C-8028-E2E77BECB151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23657" t="13107" r="16672"/>
          <a:stretch/>
        </p:blipFill>
        <p:spPr>
          <a:xfrm>
            <a:off x="5047012" y="327629"/>
            <a:ext cx="2838203" cy="247982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60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n Dresses as a Car Seat in the Name of Self-Driving Science  WIRED.mp4">
            <a:hlinkClick r:id="" action="ppaction://media"/>
            <a:extLst>
              <a:ext uri="{FF2B5EF4-FFF2-40B4-BE49-F238E27FC236}">
                <a16:creationId xmlns:a16="http://schemas.microsoft.com/office/drawing/2014/main" id="{BBF97478-A417-D5BC-B9E5-36C68A7708F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74342.3197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1890" y="315831"/>
            <a:ext cx="7080220" cy="434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5595F7D-DC3E-E1FD-67A7-D7C7B5592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306" y="890650"/>
            <a:ext cx="6017554" cy="383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CA41FA2E-3C26-4AAE-A302-FABB6F5FB428}"/>
              </a:ext>
            </a:extLst>
          </p:cNvPr>
          <p:cNvSpPr txBox="1">
            <a:spLocks/>
          </p:cNvSpPr>
          <p:nvPr/>
        </p:nvSpPr>
        <p:spPr>
          <a:xfrm>
            <a:off x="848392" y="216624"/>
            <a:ext cx="5730538" cy="94715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 tabletop prototype</a:t>
            </a:r>
          </a:p>
        </p:txBody>
      </p:sp>
    </p:spTree>
    <p:extLst>
      <p:ext uri="{BB962C8B-B14F-4D97-AF65-F5344CB8AC3E}">
        <p14:creationId xmlns:p14="http://schemas.microsoft.com/office/powerpoint/2010/main" val="217123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463" y="1606991"/>
            <a:ext cx="3528721" cy="1756858"/>
          </a:xfrm>
        </p:spPr>
        <p:txBody>
          <a:bodyPr/>
          <a:lstStyle/>
          <a:p>
            <a:r>
              <a:rPr lang="en-GB" dirty="0"/>
              <a:t>What is a prototype?</a:t>
            </a:r>
          </a:p>
        </p:txBody>
      </p:sp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E3733ACD-C1FC-3CED-7C36-420BB02EF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4" y="723569"/>
            <a:ext cx="1868069" cy="88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15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87520-B6DE-3C93-C5A7-11D8FA0E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029" y="1693321"/>
            <a:ext cx="3528721" cy="1756858"/>
          </a:xfrm>
        </p:spPr>
        <p:txBody>
          <a:bodyPr/>
          <a:lstStyle/>
          <a:p>
            <a:r>
              <a:rPr lang="en-CH" dirty="0"/>
              <a:t>Have you seen the workshops?</a:t>
            </a:r>
          </a:p>
        </p:txBody>
      </p:sp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2CCE10CC-343C-41E7-4AC9-3F87688BD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50" y="1239944"/>
            <a:ext cx="1602994" cy="7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463" y="1606991"/>
            <a:ext cx="3528721" cy="1756858"/>
          </a:xfrm>
        </p:spPr>
        <p:txBody>
          <a:bodyPr/>
          <a:lstStyle/>
          <a:p>
            <a:r>
              <a:rPr lang="en-GB" dirty="0"/>
              <a:t>Let’s move on to the prototyping session</a:t>
            </a:r>
          </a:p>
        </p:txBody>
      </p:sp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E3733ACD-C1FC-3CED-7C36-420BB02EF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4" y="723569"/>
            <a:ext cx="1868069" cy="88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1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CA89D5-110F-C6B8-E615-7F8065746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70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7362856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Make a Role-Play Prototype!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5399" y="171062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0183" y="1697927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Make a Role-Play prototype of one of your water solutions with your team</a:t>
            </a:r>
            <a:endParaRPr lang="en-CH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74369" y="3971229"/>
            <a:ext cx="15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10 minutes</a:t>
            </a: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105394" y="2973224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2B3D8-FDAB-57C7-36B0-8F5DE4BA21E4}"/>
              </a:ext>
            </a:extLst>
          </p:cNvPr>
          <p:cNvSpPr txBox="1"/>
          <p:nvPr/>
        </p:nvSpPr>
        <p:spPr>
          <a:xfrm>
            <a:off x="655399" y="247964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D1F345-FB52-C487-01D5-F09CDB0C0FFC}"/>
              </a:ext>
            </a:extLst>
          </p:cNvPr>
          <p:cNvSpPr txBox="1"/>
          <p:nvPr/>
        </p:nvSpPr>
        <p:spPr>
          <a:xfrm>
            <a:off x="910183" y="2466947"/>
            <a:ext cx="4217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Feel free to use the materials you can find in the low fidelity prototyping area or in the workshops</a:t>
            </a:r>
          </a:p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D03F6D-CC5A-8212-19E2-D4D6311058C8}"/>
              </a:ext>
            </a:extLst>
          </p:cNvPr>
          <p:cNvSpPr txBox="1"/>
          <p:nvPr/>
        </p:nvSpPr>
        <p:spPr>
          <a:xfrm>
            <a:off x="653281" y="3447582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318A9D-7974-D686-B0DB-DCAE0B82641E}"/>
              </a:ext>
            </a:extLst>
          </p:cNvPr>
          <p:cNvSpPr txBox="1"/>
          <p:nvPr/>
        </p:nvSpPr>
        <p:spPr>
          <a:xfrm>
            <a:off x="908065" y="3434889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Focus on communicating how the system works 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921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6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1" grpId="0"/>
      <p:bldP spid="26" grpId="0" animBg="1"/>
      <p:bldP spid="27" grpId="0"/>
      <p:bldP spid="19" grpId="0"/>
      <p:bldP spid="29" grpId="0" animBg="1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pload.wikimedia.org/wikipedia/commons/d/d5/Har...">
            <a:extLst>
              <a:ext uri="{FF2B5EF4-FFF2-40B4-BE49-F238E27FC236}">
                <a16:creationId xmlns:a16="http://schemas.microsoft.com/office/drawing/2014/main" id="{DFC822FB-B0CA-35B9-6EDB-2AC00C7E7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6409"/>
            <a:ext cx="9141901" cy="609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220196" y="3785306"/>
            <a:ext cx="5335778" cy="64633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Present the Role-Play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1.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968BD-3041-6544-0026-7DEB1F7D0693}"/>
              </a:ext>
            </a:extLst>
          </p:cNvPr>
          <p:cNvSpPr txBox="1"/>
          <p:nvPr/>
        </p:nvSpPr>
        <p:spPr>
          <a:xfrm>
            <a:off x="220196" y="4324210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The team with the most colourful pair of socks begin!</a:t>
            </a:r>
          </a:p>
        </p:txBody>
      </p:sp>
    </p:spTree>
    <p:extLst>
      <p:ext uri="{BB962C8B-B14F-4D97-AF65-F5344CB8AC3E}">
        <p14:creationId xmlns:p14="http://schemas.microsoft.com/office/powerpoint/2010/main" val="23637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CA89D5-110F-C6B8-E615-7F8065746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70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7076420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Make a tabletop prototype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5399" y="171062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0183" y="1697927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Get your prototyping box and start building a prototype of your team’s idea</a:t>
            </a:r>
          </a:p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2B3D8-FDAB-57C7-36B0-8F5DE4BA21E4}"/>
              </a:ext>
            </a:extLst>
          </p:cNvPr>
          <p:cNvSpPr txBox="1"/>
          <p:nvPr/>
        </p:nvSpPr>
        <p:spPr>
          <a:xfrm>
            <a:off x="655399" y="247964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D1F345-FB52-C487-01D5-F09CDB0C0FFC}"/>
              </a:ext>
            </a:extLst>
          </p:cNvPr>
          <p:cNvSpPr txBox="1"/>
          <p:nvPr/>
        </p:nvSpPr>
        <p:spPr>
          <a:xfrm>
            <a:off x="910183" y="2466947"/>
            <a:ext cx="4217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Feel free to use the materials you can find in the low fidelity prototyping area or in the workshops</a:t>
            </a:r>
          </a:p>
          <a:p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D003E0-CF64-ED45-5251-71B357A36EF1}"/>
              </a:ext>
            </a:extLst>
          </p:cNvPr>
          <p:cNvSpPr txBox="1"/>
          <p:nvPr/>
        </p:nvSpPr>
        <p:spPr>
          <a:xfrm>
            <a:off x="663264" y="3446282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ED1BF1-D65F-C43F-5D45-FA5839B1121A}"/>
              </a:ext>
            </a:extLst>
          </p:cNvPr>
          <p:cNvSpPr txBox="1"/>
          <p:nvPr/>
        </p:nvSpPr>
        <p:spPr>
          <a:xfrm>
            <a:off x="918048" y="3433589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Focus on the system</a:t>
            </a:r>
          </a:p>
          <a:p>
            <a:endParaRPr lang="en-CH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EA44DAA-A62D-8E2D-F8CF-7A15A5309C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r="5412"/>
          <a:stretch/>
        </p:blipFill>
        <p:spPr bwMode="auto">
          <a:xfrm>
            <a:off x="5127821" y="1687217"/>
            <a:ext cx="3477214" cy="227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59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21" grpId="0"/>
      <p:bldP spid="7" grpId="0"/>
      <p:bldP spid="8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95C08AC4-66CB-3668-0FA2-F792EC985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50" y="260893"/>
            <a:ext cx="8255082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702775" y="2202656"/>
            <a:ext cx="5141606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Present the prototype!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 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253266" y="2972509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Switch!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7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animBg="1"/>
      <p:bldP spid="26" grpId="0" animBg="1"/>
      <p:bldP spid="27" grpId="0"/>
      <p:bldP spid="19" grpId="0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95C08AC4-66CB-3668-0FA2-F792EC985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50" y="260893"/>
            <a:ext cx="8255082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702775" y="2202656"/>
            <a:ext cx="5141606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Present the prototype!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 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253266" y="2972509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Switch!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15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animBg="1"/>
      <p:bldP spid="26" grpId="0" animBg="1"/>
      <p:bldP spid="27" grpId="0"/>
      <p:bldP spid="19" grpId="0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definitions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“A prototype is a primitive representation or version of a product that a design team typically creates during the design process”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“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representation of a design idea, regardless of the medium”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Houde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and Hill, 1997)</a:t>
            </a:r>
          </a:p>
          <a:p>
            <a:endParaRPr lang="en-GB" sz="1100" dirty="0"/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“An approximation of the product along one or more dimensions of interest” (Ulrich &amp; Eppinger, 2016)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FF14558E-A02C-2200-DDEA-A1287B31A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831" y="504457"/>
            <a:ext cx="1397000" cy="1016000"/>
          </a:xfrm>
          <a:prstGeom prst="rect">
            <a:avLst/>
          </a:prstGeom>
        </p:spPr>
      </p:pic>
      <p:sp>
        <p:nvSpPr>
          <p:cNvPr id="7" name="Título 2">
            <a:extLst>
              <a:ext uri="{FF2B5EF4-FFF2-40B4-BE49-F238E27FC236}">
                <a16:creationId xmlns:a16="http://schemas.microsoft.com/office/drawing/2014/main" id="{03D0048C-FCB3-F37B-52FC-C797F9AC2893}"/>
              </a:ext>
            </a:extLst>
          </p:cNvPr>
          <p:cNvSpPr txBox="1">
            <a:spLocks/>
          </p:cNvSpPr>
          <p:nvPr/>
        </p:nvSpPr>
        <p:spPr>
          <a:xfrm>
            <a:off x="3923664" y="1719072"/>
            <a:ext cx="4388232" cy="15453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FFFFF"/>
                </a:solidFill>
                <a:latin typeface="Arial" panose="020B0604020202020204" pitchFamily="34" charset="0"/>
              </a:rPr>
              <a:t>What is the purpose of prototyping?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6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40B9D-443F-5018-B1BD-817E318F5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393515"/>
            <a:ext cx="5687567" cy="807861"/>
          </a:xfrm>
        </p:spPr>
        <p:txBody>
          <a:bodyPr/>
          <a:lstStyle/>
          <a:p>
            <a:pPr algn="ctr"/>
            <a:r>
              <a:rPr lang="en-CH" sz="2400" dirty="0"/>
              <a:t>The purposes of prototyping</a:t>
            </a:r>
          </a:p>
        </p:txBody>
      </p:sp>
      <p:pic>
        <p:nvPicPr>
          <p:cNvPr id="1026" name="Picture 2" descr="UID | Prototyping | Ideen einfach erfahrbar machen">
            <a:extLst>
              <a:ext uri="{FF2B5EF4-FFF2-40B4-BE49-F238E27FC236}">
                <a16:creationId xmlns:a16="http://schemas.microsoft.com/office/drawing/2014/main" id="{B73ADCB1-10A3-6E3C-B8B2-BE3B8F1CA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552" y="968375"/>
            <a:ext cx="4352544" cy="239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loud 5">
            <a:extLst>
              <a:ext uri="{FF2B5EF4-FFF2-40B4-BE49-F238E27FC236}">
                <a16:creationId xmlns:a16="http://schemas.microsoft.com/office/drawing/2014/main" id="{F1AEEB17-5FAB-6966-088A-A1F6E13C88DC}"/>
              </a:ext>
            </a:extLst>
          </p:cNvPr>
          <p:cNvSpPr/>
          <p:nvPr/>
        </p:nvSpPr>
        <p:spPr>
          <a:xfrm rot="11180334">
            <a:off x="581975" y="2555924"/>
            <a:ext cx="1813460" cy="1283394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9B25C547-40C2-600C-6F09-6D270E45451D}"/>
              </a:ext>
            </a:extLst>
          </p:cNvPr>
          <p:cNvSpPr/>
          <p:nvPr/>
        </p:nvSpPr>
        <p:spPr>
          <a:xfrm rot="988480">
            <a:off x="2574514" y="3273731"/>
            <a:ext cx="2194531" cy="1314082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A252A0-2203-4F23-4C47-9DA4F17881FE}"/>
              </a:ext>
            </a:extLst>
          </p:cNvPr>
          <p:cNvSpPr txBox="1"/>
          <p:nvPr/>
        </p:nvSpPr>
        <p:spPr>
          <a:xfrm>
            <a:off x="932788" y="301295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Feedback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65949-B73E-6171-814C-CF19D1C7AA84}"/>
              </a:ext>
            </a:extLst>
          </p:cNvPr>
          <p:cNvSpPr txBox="1"/>
          <p:nvPr/>
        </p:nvSpPr>
        <p:spPr>
          <a:xfrm>
            <a:off x="2906185" y="3711181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Commication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C9BB7057-9E90-F5CD-4372-6BD654C78DAA}"/>
              </a:ext>
            </a:extLst>
          </p:cNvPr>
          <p:cNvSpPr/>
          <p:nvPr/>
        </p:nvSpPr>
        <p:spPr>
          <a:xfrm rot="10800000">
            <a:off x="5103417" y="3349375"/>
            <a:ext cx="1910031" cy="1162793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16602D-7A86-4DD7-26E6-B69388EC317E}"/>
              </a:ext>
            </a:extLst>
          </p:cNvPr>
          <p:cNvSpPr txBox="1"/>
          <p:nvPr/>
        </p:nvSpPr>
        <p:spPr>
          <a:xfrm>
            <a:off x="5754470" y="3756246"/>
            <a:ext cx="607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Test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4284B69C-F007-94AA-A827-C51B5233B1C9}"/>
              </a:ext>
            </a:extLst>
          </p:cNvPr>
          <p:cNvSpPr/>
          <p:nvPr/>
        </p:nvSpPr>
        <p:spPr>
          <a:xfrm rot="10800000">
            <a:off x="6483096" y="2147932"/>
            <a:ext cx="1910031" cy="1162793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63D15-AFAA-9A00-B251-7D93BB1F2539}"/>
              </a:ext>
            </a:extLst>
          </p:cNvPr>
          <p:cNvSpPr txBox="1"/>
          <p:nvPr/>
        </p:nvSpPr>
        <p:spPr>
          <a:xfrm>
            <a:off x="7050826" y="254466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Learn</a:t>
            </a:r>
          </a:p>
        </p:txBody>
      </p:sp>
    </p:spTree>
    <p:extLst>
      <p:ext uri="{BB962C8B-B14F-4D97-AF65-F5344CB8AC3E}">
        <p14:creationId xmlns:p14="http://schemas.microsoft.com/office/powerpoint/2010/main" val="245802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et Your Head Out of the Clouds…For Free – Achieve One">
            <a:extLst>
              <a:ext uri="{FF2B5EF4-FFF2-40B4-BE49-F238E27FC236}">
                <a16:creationId xmlns:a16="http://schemas.microsoft.com/office/drawing/2014/main" id="{84F00536-1936-3FA2-B537-C647A07DF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452"/>
            <a:ext cx="9144000" cy="548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DD151B9-1C63-4CDF-B07B-67DA236E6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90"/>
            <a:ext cx="9143999" cy="533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2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87520-B6DE-3C93-C5A7-11D8FA0E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029" y="1693321"/>
            <a:ext cx="3528721" cy="1756858"/>
          </a:xfrm>
        </p:spPr>
        <p:txBody>
          <a:bodyPr/>
          <a:lstStyle/>
          <a:p>
            <a:r>
              <a:rPr lang="en-CH" dirty="0"/>
              <a:t>Different types of prototypes</a:t>
            </a:r>
          </a:p>
        </p:txBody>
      </p:sp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2CCE10CC-343C-41E7-4AC9-3F87688BD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50" y="1239944"/>
            <a:ext cx="1602994" cy="7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2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33DEE-1FD0-CE36-D81C-311BD0FF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ATLAS MDT detector disassembly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F7EDB2B-00CA-FE79-0FB2-E1027237A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00" y="1118092"/>
            <a:ext cx="4293870" cy="32224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9B1DED-9A65-CA3D-0131-E21DC07B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594" y="1260056"/>
            <a:ext cx="2449426" cy="32659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748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88620-3D13-D96A-BF7B-9DCF0BDA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First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1453DD-72CA-0F3E-D19D-DABAD0FF98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52" b="12114"/>
          <a:stretch/>
        </p:blipFill>
        <p:spPr>
          <a:xfrm>
            <a:off x="565200" y="1118091"/>
            <a:ext cx="3153360" cy="351217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7A18CD5A-280F-A36E-8814-5E1D8D9B4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850" y="1118091"/>
            <a:ext cx="3402329" cy="35046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3780848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361</TotalTime>
  <Words>1069</Words>
  <Application>Microsoft Macintosh PowerPoint</Application>
  <PresentationFormat>On-screen Show (16:9)</PresentationFormat>
  <Paragraphs>172</Paragraphs>
  <Slides>26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-apple-system</vt:lpstr>
      <vt:lpstr>Arial</vt:lpstr>
      <vt:lpstr>Calibri</vt:lpstr>
      <vt:lpstr>Helvetica</vt:lpstr>
      <vt:lpstr>Helvetica 75</vt:lpstr>
      <vt:lpstr>Inter</vt:lpstr>
      <vt:lpstr>Krungthep</vt:lpstr>
      <vt:lpstr>Opcion Foto</vt:lpstr>
      <vt:lpstr>Prototyping session: Water Solutions</vt:lpstr>
      <vt:lpstr>What is a prototype?</vt:lpstr>
      <vt:lpstr>Some definitions</vt:lpstr>
      <vt:lpstr>PowerPoint Presentation</vt:lpstr>
      <vt:lpstr>The purposes of prototyping</vt:lpstr>
      <vt:lpstr>PowerPoint Presentation</vt:lpstr>
      <vt:lpstr>Different types of prototypes</vt:lpstr>
      <vt:lpstr>ATLAS MDT detector disassembly</vt:lpstr>
      <vt:lpstr>First prototype</vt:lpstr>
      <vt:lpstr>The iterative process of prototyping</vt:lpstr>
      <vt:lpstr>Second prototype</vt:lpstr>
      <vt:lpstr>The fidelity of the prototype</vt:lpstr>
      <vt:lpstr>PowerPoint Presentation</vt:lpstr>
      <vt:lpstr>The fidelity of the prototype</vt:lpstr>
      <vt:lpstr>The fidelity of the prototype</vt:lpstr>
      <vt:lpstr>But…</vt:lpstr>
      <vt:lpstr>PowerPoint Presentation</vt:lpstr>
      <vt:lpstr>PowerPoint Presentation</vt:lpstr>
      <vt:lpstr>PowerPoint Presentation</vt:lpstr>
      <vt:lpstr>Have you seen the workshops?</vt:lpstr>
      <vt:lpstr>Let’s move on to the prototyping session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Longva Zimmermann</cp:lastModifiedBy>
  <cp:revision>8</cp:revision>
  <dcterms:created xsi:type="dcterms:W3CDTF">2022-01-18T18:56:13Z</dcterms:created>
  <dcterms:modified xsi:type="dcterms:W3CDTF">2023-05-11T12:34:08Z</dcterms:modified>
  <cp:category/>
</cp:coreProperties>
</file>