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  <p:sldMasterId id="2147483666" r:id="rId2"/>
  </p:sldMasterIdLst>
  <p:notesMasterIdLst>
    <p:notesMasterId r:id="rId23"/>
  </p:notesMasterIdLst>
  <p:sldIdLst>
    <p:sldId id="256" r:id="rId3"/>
    <p:sldId id="274" r:id="rId4"/>
    <p:sldId id="309" r:id="rId5"/>
    <p:sldId id="312" r:id="rId6"/>
    <p:sldId id="276" r:id="rId7"/>
    <p:sldId id="277" r:id="rId8"/>
    <p:sldId id="280" r:id="rId9"/>
    <p:sldId id="284" r:id="rId10"/>
    <p:sldId id="287" r:id="rId11"/>
    <p:sldId id="289" r:id="rId12"/>
    <p:sldId id="259" r:id="rId13"/>
    <p:sldId id="278" r:id="rId14"/>
    <p:sldId id="286" r:id="rId15"/>
    <p:sldId id="313" r:id="rId16"/>
    <p:sldId id="314" r:id="rId17"/>
    <p:sldId id="315" r:id="rId18"/>
    <p:sldId id="316" r:id="rId19"/>
    <p:sldId id="317" r:id="rId20"/>
    <p:sldId id="318" r:id="rId21"/>
    <p:sldId id="319" r:id="rId2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Calibri Light" panose="020F0302020204030204" pitchFamily="34" charset="0"/>
      <p:regular r:id="rId28"/>
      <p:italic r:id="rId29"/>
    </p:embeddedFont>
    <p:embeddedFont>
      <p:font typeface="Lato" panose="020F0502020204030203" pitchFamily="34" charset="0"/>
      <p:regular r:id="rId30"/>
      <p:bold r:id="rId31"/>
      <p:italic r:id="rId32"/>
      <p:boldItalic r:id="rId33"/>
    </p:embeddedFont>
    <p:embeddedFont>
      <p:font typeface="Palatino Linotype" panose="02040502050505030304" pitchFamily="18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>
      <p:cViewPr varScale="1">
        <p:scale>
          <a:sx n="97" d="100"/>
          <a:sy n="97" d="100"/>
        </p:scale>
        <p:origin x="90" y="2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font" Target="fonts/font11.fntdata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6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1e41b324eb_0_7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2" name="Google Shape;52;g11e41b324eb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1e3612639e_0_27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3" name="Google Shape;93;g11e3612639e_0_2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35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5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4657725"/>
            <a:ext cx="7687104" cy="414338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83794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06B52-7230-4C61-A38C-1CBF5ACE617A}" type="datetime1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D0F96-AD9A-423C-9F2B-F6861BBE5A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0671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902DE-C0B3-4F18-ABF5-908B8D921B70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ABA0-E050-4855-A19B-6E7FF9C4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209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1" r:id="rId11"/>
    <p:sldLayoutId id="2147483667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902DE-C0B3-4F18-ABF5-908B8D921B70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7ABA0-E050-4855-A19B-6E7FF9C4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575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2.deloitte.com/content/dam/Deloitte/ch/Documents/manufacturing/ch-en-manufacturing-industry-4-0-24102014.pdf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8.gsb.columbia.edu/faculty/jstiglitz/sites/jstiglitz/files/Inequality%20and%20Economic%20Growth.pd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s://ourworldindata.org/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5" Type="http://schemas.openxmlformats.org/officeDocument/2006/relationships/hyperlink" Target="https://exponential.singularityu.org/" TargetMode="External"/><Relationship Id="rId4" Type="http://schemas.openxmlformats.org/officeDocument/2006/relationships/hyperlink" Target="http://www.i-scoop.eu/internet-of-thing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/>
          <p:nvPr/>
        </p:nvSpPr>
        <p:spPr>
          <a:xfrm>
            <a:off x="8720719" y="4830244"/>
            <a:ext cx="423300" cy="3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6891823" y="483024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6891823" y="483024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 rotWithShape="1">
          <a:blip r:embed="rId3">
            <a:alphaModFix amt="18000"/>
          </a:blip>
          <a:srcRect l="48049" r="36675"/>
          <a:stretch/>
        </p:blipFill>
        <p:spPr>
          <a:xfrm>
            <a:off x="5600194" y="522769"/>
            <a:ext cx="3234734" cy="423982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68094" y="2959000"/>
            <a:ext cx="8978251" cy="2215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lang="en" sz="3500" b="1" dirty="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How Do We Dare?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lang="en" sz="2800" b="1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Or</a:t>
            </a:r>
            <a:r>
              <a:rPr lang="en" sz="2800" b="1" dirty="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: How to Think About the </a:t>
            </a:r>
            <a:r>
              <a:rPr lang="en" sz="2800" b="1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Universe - and </a:t>
            </a:r>
            <a:r>
              <a:rPr lang="en" sz="2800" b="1" dirty="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Everything …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lang="en" sz="1600" b="1" dirty="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(With a little help from my friends Laura, Catarina, Dina, Ole, Tuuli and Pablo) 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endParaRPr lang="en" sz="1600" b="1" dirty="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lang="en" sz="1600" b="1" dirty="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Introduction to Terra Forming, May 9, 2023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lang="en" sz="1600" b="1" dirty="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Markus Nordberg (CERN)</a:t>
            </a:r>
            <a:endParaRPr sz="1600" b="1" dirty="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1" i="0" u="none" strike="noStrike" cap="none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 rotWithShape="1">
          <a:blip r:embed="rId4">
            <a:alphaModFix/>
          </a:blip>
          <a:srcRect t="15755" b="23970"/>
          <a:stretch/>
        </p:blipFill>
        <p:spPr>
          <a:xfrm>
            <a:off x="9569375" y="-45700"/>
            <a:ext cx="3674250" cy="2953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294013" y="3095173"/>
            <a:ext cx="4224976" cy="240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1998" y="2"/>
            <a:ext cx="4572024" cy="2605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73512FB-32D6-B602-0AA9-F145E4705F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83953" y="4195880"/>
            <a:ext cx="715887" cy="88483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58322" y="256296"/>
            <a:ext cx="68507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Palatino Linotype" panose="02040502050505030304" pitchFamily="18" charset="0"/>
              </a:rPr>
              <a:t>… So Will Technology Then Be The Solution?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512" y="752354"/>
            <a:ext cx="5436434" cy="389932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394623" y="4577492"/>
            <a:ext cx="3429000" cy="47320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25" dirty="0">
                <a:latin typeface="Palatino Linotype" panose="02040502050505030304" pitchFamily="18" charset="0"/>
              </a:rPr>
              <a:t>Source: Deloitte 4.0 report 2015 </a:t>
            </a:r>
            <a:r>
              <a:rPr lang="en-GB" sz="825" dirty="0">
                <a:latin typeface="Palatino Linotype" panose="02040502050505030304" pitchFamily="18" charset="0"/>
                <a:hlinkClick r:id="rId3"/>
              </a:rPr>
              <a:t>https://www2.deloitte.com/content/dam/Deloitte/ch/Documents/manufacturing/ch-en-manufacturing-industry-4-0-24102014.pdf</a:t>
            </a:r>
            <a:r>
              <a:rPr lang="en-GB" sz="825" dirty="0">
                <a:latin typeface="Palatino Linotype" panose="02040502050505030304" pitchFamily="18" charset="0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A1D2B3-B58D-1136-5480-00AE615063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3953" y="4195880"/>
            <a:ext cx="715887" cy="88483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6324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/>
          <p:nvPr/>
        </p:nvSpPr>
        <p:spPr>
          <a:xfrm>
            <a:off x="8720719" y="4830244"/>
            <a:ext cx="423300" cy="3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6"/>
          <p:cNvSpPr txBox="1">
            <a:spLocks noGrp="1"/>
          </p:cNvSpPr>
          <p:nvPr>
            <p:ph type="sldNum" idx="12"/>
          </p:nvPr>
        </p:nvSpPr>
        <p:spPr>
          <a:xfrm>
            <a:off x="6891823" y="483024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98" name="Google Shape;98;p16"/>
          <p:cNvSpPr txBox="1">
            <a:spLocks noGrp="1"/>
          </p:cNvSpPr>
          <p:nvPr>
            <p:ph type="sldNum" idx="12"/>
          </p:nvPr>
        </p:nvSpPr>
        <p:spPr>
          <a:xfrm>
            <a:off x="6891823" y="483024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" name="Google Shape;100;p16"/>
          <p:cNvPicPr preferRelativeResize="0"/>
          <p:nvPr/>
        </p:nvPicPr>
        <p:blipFill rotWithShape="1">
          <a:blip r:embed="rId3">
            <a:alphaModFix amt="18000"/>
          </a:blip>
          <a:srcRect l="48049" r="36675"/>
          <a:stretch/>
        </p:blipFill>
        <p:spPr>
          <a:xfrm>
            <a:off x="5600194" y="522769"/>
            <a:ext cx="3234734" cy="4239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6"/>
          <p:cNvPicPr preferRelativeResize="0"/>
          <p:nvPr/>
        </p:nvPicPr>
        <p:blipFill rotWithShape="1">
          <a:blip r:embed="rId4">
            <a:alphaModFix/>
          </a:blip>
          <a:srcRect t="15755" b="23970"/>
          <a:stretch/>
        </p:blipFill>
        <p:spPr>
          <a:xfrm>
            <a:off x="9569375" y="-45700"/>
            <a:ext cx="3674250" cy="2953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294013" y="3095173"/>
            <a:ext cx="4224976" cy="24082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/>
          <p:nvPr/>
        </p:nvSpPr>
        <p:spPr>
          <a:xfrm>
            <a:off x="794522" y="680825"/>
            <a:ext cx="3397800" cy="1754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3500" b="1" dirty="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Why do we need to think “exponentially”?</a:t>
            </a:r>
            <a:endParaRPr sz="3500" b="1" dirty="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04" name="Google Shape;104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2000" y="543729"/>
            <a:ext cx="2671650" cy="294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6"/>
          <p:cNvSpPr txBox="1"/>
          <p:nvPr/>
        </p:nvSpPr>
        <p:spPr>
          <a:xfrm>
            <a:off x="3169475" y="3914550"/>
            <a:ext cx="3616800" cy="769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dirty="0"/>
              <a:t>… nor the unintentional consequences</a:t>
            </a:r>
            <a:endParaRPr sz="19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4B7D47-66DF-78F6-A8F2-F19F047B1E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83953" y="4195880"/>
            <a:ext cx="715887" cy="88483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</p:pic>
      <p:sp>
        <p:nvSpPr>
          <p:cNvPr id="3" name="Google Shape;105;p16">
            <a:extLst>
              <a:ext uri="{FF2B5EF4-FFF2-40B4-BE49-F238E27FC236}">
                <a16:creationId xmlns:a16="http://schemas.microsoft.com/office/drawing/2014/main" id="{713F4923-7130-7963-A819-F9BBADC27138}"/>
              </a:ext>
            </a:extLst>
          </p:cNvPr>
          <p:cNvSpPr txBox="1"/>
          <p:nvPr/>
        </p:nvSpPr>
        <p:spPr>
          <a:xfrm>
            <a:off x="622500" y="2360375"/>
            <a:ext cx="3616800" cy="1646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dirty="0"/>
              <a:t>Many of our global challenges are due to incremental, small scale thinking &amp; not seeing the big, long term picture and systemic effects…</a:t>
            </a:r>
            <a:endParaRPr sz="19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 txBox="1">
            <a:spLocks/>
          </p:cNvSpPr>
          <p:nvPr/>
        </p:nvSpPr>
        <p:spPr bwMode="auto">
          <a:xfrm>
            <a:off x="1485900" y="305991"/>
            <a:ext cx="61722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en-US" sz="2100" b="1" dirty="0">
                <a:solidFill>
                  <a:schemeClr val="bg1"/>
                </a:solidFill>
                <a:latin typeface="+mn-lt"/>
                <a:ea typeface="ＭＳ Ｐゴシック" charset="-128"/>
              </a:rPr>
              <a:t>What is Wrong with this Picture?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D81CA2-04C8-4516-9CD2-C29B91144A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160" y="0"/>
            <a:ext cx="75696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553067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Image 5" descr="ATLAS-chrome-logo-blue_l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50" y="4743450"/>
            <a:ext cx="866775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2" descr="history-univers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08698" y="339029"/>
            <a:ext cx="3149203" cy="4489847"/>
          </a:xfrm>
          <a:noFill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A0563D9-57E6-497E-AA1E-18534BD1F027}"/>
              </a:ext>
            </a:extLst>
          </p:cNvPr>
          <p:cNvSpPr/>
          <p:nvPr/>
        </p:nvSpPr>
        <p:spPr>
          <a:xfrm>
            <a:off x="6853084" y="4621161"/>
            <a:ext cx="1258529" cy="52233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93229"/>
      </p:ext>
    </p:extLst>
  </p:cSld>
  <p:clrMapOvr>
    <a:masterClrMapping/>
  </p:clrMapOvr>
  <p:transition>
    <p:circl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5363F5E-4ADE-4F06-ABFE-E25493CDF1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3953" y="4195880"/>
            <a:ext cx="715887" cy="88483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707AAF-41E2-4460-8C8E-20A134F5F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2511" y="0"/>
            <a:ext cx="497897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3442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EA37E70-6262-4DAA-A7D9-A50F9C69D6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201" y="0"/>
            <a:ext cx="730959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618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22305F-E1C2-4F26-98D6-6ED5174FC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157" y="0"/>
            <a:ext cx="733568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6991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FEBB78-3570-4F91-9719-B5D4A2CBE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815" y="0"/>
            <a:ext cx="744837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2717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1C948CE-08F0-4B8B-A955-B4C9AE9015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611" y="0"/>
            <a:ext cx="760877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4955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539C7B9E-DEFB-46BC-AFE4-D2649C2374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91" y="3679"/>
            <a:ext cx="5139821" cy="5139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6287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28410" y="212052"/>
            <a:ext cx="707200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1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What Can/Should We Assume About the “Big Picture”??</a:t>
            </a:r>
            <a:endParaRPr lang="en-GB" sz="2100" dirty="0">
              <a:latin typeface="Palatino Linotype" panose="0204050205050503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91" y="1264382"/>
            <a:ext cx="4208903" cy="28090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4EE41B5-47A6-7F2D-BC2A-FF42F8ECD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3953" y="4195880"/>
            <a:ext cx="715887" cy="88483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44808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879BA-B5F3-4DFC-9585-675DE6C69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>
                <a:solidFill>
                  <a:srgbClr val="00B0F0"/>
                </a:solidFill>
                <a:latin typeface="Palatino Linotype" panose="02040502050505030304" pitchFamily="18" charset="0"/>
              </a:rPr>
              <a:t>What</a:t>
            </a:r>
            <a:r>
              <a:rPr lang="fr-CH" dirty="0">
                <a:solidFill>
                  <a:srgbClr val="00B0F0"/>
                </a:solidFill>
                <a:latin typeface="Palatino Linotype" panose="02040502050505030304" pitchFamily="18" charset="0"/>
              </a:rPr>
              <a:t> </a:t>
            </a:r>
            <a:r>
              <a:rPr lang="fr-CH" i="1" dirty="0" err="1">
                <a:solidFill>
                  <a:srgbClr val="00B0F0"/>
                </a:solidFill>
                <a:latin typeface="Palatino Linotype" panose="02040502050505030304" pitchFamily="18" charset="0"/>
              </a:rPr>
              <a:t>is</a:t>
            </a:r>
            <a:r>
              <a:rPr lang="fr-CH" i="1" dirty="0">
                <a:solidFill>
                  <a:srgbClr val="00B0F0"/>
                </a:solidFill>
                <a:latin typeface="Palatino Linotype" panose="02040502050505030304" pitchFamily="18" charset="0"/>
              </a:rPr>
              <a:t> </a:t>
            </a:r>
            <a:r>
              <a:rPr lang="fr-CH" i="1" dirty="0" err="1">
                <a:solidFill>
                  <a:srgbClr val="00B0F0"/>
                </a:solidFill>
                <a:latin typeface="Palatino Linotype" panose="02040502050505030304" pitchFamily="18" charset="0"/>
              </a:rPr>
              <a:t>it</a:t>
            </a:r>
            <a:r>
              <a:rPr lang="fr-CH" i="1" dirty="0">
                <a:solidFill>
                  <a:srgbClr val="00B0F0"/>
                </a:solidFill>
                <a:latin typeface="Palatino Linotype" panose="02040502050505030304" pitchFamily="18" charset="0"/>
              </a:rPr>
              <a:t> </a:t>
            </a:r>
            <a:r>
              <a:rPr lang="fr-CH" dirty="0" err="1">
                <a:solidFill>
                  <a:srgbClr val="00B0F0"/>
                </a:solidFill>
                <a:latin typeface="Palatino Linotype" panose="02040502050505030304" pitchFamily="18" charset="0"/>
              </a:rPr>
              <a:t>that</a:t>
            </a:r>
            <a:r>
              <a:rPr lang="fr-CH" dirty="0">
                <a:solidFill>
                  <a:srgbClr val="00B0F0"/>
                </a:solidFill>
                <a:latin typeface="Palatino Linotype" panose="02040502050505030304" pitchFamily="18" charset="0"/>
              </a:rPr>
              <a:t> I </a:t>
            </a:r>
            <a:r>
              <a:rPr lang="fr-CH" dirty="0" err="1">
                <a:solidFill>
                  <a:srgbClr val="00B0F0"/>
                </a:solidFill>
                <a:latin typeface="Palatino Linotype" panose="02040502050505030304" pitchFamily="18" charset="0"/>
              </a:rPr>
              <a:t>now</a:t>
            </a:r>
            <a:r>
              <a:rPr lang="fr-CH" dirty="0">
                <a:solidFill>
                  <a:srgbClr val="00B0F0"/>
                </a:solidFill>
                <a:latin typeface="Palatino Linotype" panose="02040502050505030304" pitchFamily="18" charset="0"/>
              </a:rPr>
              <a:t> </a:t>
            </a:r>
            <a:r>
              <a:rPr lang="fr-CH" dirty="0" err="1">
                <a:solidFill>
                  <a:srgbClr val="00B0F0"/>
                </a:solidFill>
                <a:latin typeface="Palatino Linotype" panose="02040502050505030304" pitchFamily="18" charset="0"/>
              </a:rPr>
              <a:t>see</a:t>
            </a:r>
            <a:r>
              <a:rPr lang="fr-CH" dirty="0">
                <a:solidFill>
                  <a:srgbClr val="00B0F0"/>
                </a:solidFill>
                <a:latin typeface="Palatino Linotype" panose="02040502050505030304" pitchFamily="18" charset="0"/>
              </a:rPr>
              <a:t> </a:t>
            </a:r>
            <a:r>
              <a:rPr lang="fr-CH" dirty="0" err="1">
                <a:solidFill>
                  <a:srgbClr val="00B0F0"/>
                </a:solidFill>
                <a:latin typeface="Palatino Linotype" panose="02040502050505030304" pitchFamily="18" charset="0"/>
              </a:rPr>
              <a:t>differently</a:t>
            </a:r>
            <a:r>
              <a:rPr lang="fr-CH" dirty="0">
                <a:solidFill>
                  <a:srgbClr val="00B0F0"/>
                </a:solidFill>
                <a:latin typeface="Palatino Linotype" panose="02040502050505030304" pitchFamily="18" charset="0"/>
              </a:rPr>
              <a:t>?</a:t>
            </a:r>
            <a:endParaRPr lang="en-US" dirty="0">
              <a:solidFill>
                <a:srgbClr val="00B0F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110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912513" y="837756"/>
            <a:ext cx="5391794" cy="3818338"/>
            <a:chOff x="2442097" y="1180213"/>
            <a:chExt cx="8067675" cy="68580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2097" y="1180213"/>
              <a:ext cx="8067675" cy="6858000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3044447" y="2580856"/>
              <a:ext cx="6998236" cy="3108889"/>
              <a:chOff x="3023182" y="2623386"/>
              <a:chExt cx="6998236" cy="3108889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4177571" y="4903093"/>
                <a:ext cx="4721793" cy="829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2400" dirty="0">
                    <a:latin typeface="Palatino Linotype" panose="02040502050505030304" pitchFamily="18" charset="0"/>
                  </a:rPr>
                  <a:t>Science &amp; Technology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19059952">
                <a:off x="3023182" y="3537823"/>
                <a:ext cx="1317285" cy="829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>
                    <a:rot lat="20399999" lon="20399993" rev="0"/>
                  </a:camera>
                  <a:lightRig rig="threePt" dir="t"/>
                </a:scene3d>
              </a:bodyPr>
              <a:lstStyle>
                <a:defPPr>
                  <a:defRPr lang="en-US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2400" dirty="0">
                    <a:latin typeface="Palatino Linotype" panose="02040502050505030304" pitchFamily="18" charset="0"/>
                  </a:rPr>
                  <a:t>Food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2194058">
                <a:off x="8279588" y="3553089"/>
                <a:ext cx="1741830" cy="8291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>
                    <a:rot lat="20099998" lon="0" rev="0"/>
                  </a:camera>
                  <a:lightRig rig="threePt" dir="t"/>
                </a:scene3d>
              </a:bodyPr>
              <a:lstStyle>
                <a:defPPr>
                  <a:defRPr lang="en-US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2400" dirty="0">
                    <a:latin typeface="Palatino Linotype" panose="02040502050505030304" pitchFamily="18" charset="0"/>
                  </a:rPr>
                  <a:t>Energy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529390" y="2623386"/>
                <a:ext cx="2099214" cy="746263"/>
              </a:xfrm>
              <a:prstGeom prst="rect">
                <a:avLst/>
              </a:prstGeom>
              <a:noFill/>
              <a:scene3d>
                <a:camera prst="orthographicFront">
                  <a:rot lat="1800000" lon="0" rev="0"/>
                </a:camera>
                <a:lightRig rig="threePt" dir="t"/>
              </a:scene3d>
            </p:spPr>
            <p:txBody>
              <a:bodyPr wrap="none" rtlCol="0">
                <a:spAutoFit/>
                <a:scene3d>
                  <a:camera prst="orthographicFront">
                    <a:rot lat="3899997" lon="21292868" rev="21588347"/>
                  </a:camera>
                  <a:lightRig rig="threePt" dir="t"/>
                </a:scene3d>
              </a:bodyPr>
              <a:lstStyle>
                <a:defPPr>
                  <a:defRPr lang="en-US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2100" dirty="0">
                    <a:latin typeface="Palatino Linotype" panose="02040502050505030304" pitchFamily="18" charset="0"/>
                  </a:rPr>
                  <a:t>Inequality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475293" y="3262613"/>
                <a:ext cx="1958754" cy="1160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>
                    <a:rot lat="1800000" lon="0" rev="0"/>
                  </a:camera>
                  <a:lightRig rig="threePt" dir="t"/>
                </a:scene3d>
              </a:bodyPr>
              <a:lstStyle>
                <a:defPPr>
                  <a:defRPr lang="en-US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800" dirty="0">
                    <a:latin typeface="Palatino Linotype" panose="02040502050505030304" pitchFamily="18" charset="0"/>
                  </a:rPr>
                  <a:t>Population</a:t>
                </a:r>
              </a:p>
              <a:p>
                <a:r>
                  <a:rPr lang="en-GB" sz="1800" dirty="0">
                    <a:latin typeface="Palatino Linotype" panose="02040502050505030304" pitchFamily="18" charset="0"/>
                  </a:rPr>
                  <a:t>&amp; Health</a:t>
                </a:r>
              </a:p>
            </p:txBody>
          </p:sp>
        </p:grp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3953" y="4195880"/>
            <a:ext cx="715887" cy="88483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436F6BD-F647-06BB-D92C-29EB05416C74}"/>
              </a:ext>
            </a:extLst>
          </p:cNvPr>
          <p:cNvSpPr/>
          <p:nvPr/>
        </p:nvSpPr>
        <p:spPr>
          <a:xfrm>
            <a:off x="1128410" y="212052"/>
            <a:ext cx="707200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1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What </a:t>
            </a:r>
            <a:r>
              <a:rPr lang="en-GB" sz="2100" i="1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is</a:t>
            </a:r>
            <a:r>
              <a:rPr lang="en-GB" sz="21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 the “Big Picture”??</a:t>
            </a:r>
            <a:endParaRPr lang="en-GB" sz="2100" dirty="0">
              <a:latin typeface="Palatino Linotype" panose="0204050205050503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5C37B7-A3D3-AFF2-0F69-220C0A006120}"/>
              </a:ext>
            </a:extLst>
          </p:cNvPr>
          <p:cNvSpPr txBox="1"/>
          <p:nvPr/>
        </p:nvSpPr>
        <p:spPr>
          <a:xfrm>
            <a:off x="358814" y="4638298"/>
            <a:ext cx="5883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>
                <a:latin typeface="Palatino Linotype" panose="02040502050505030304" pitchFamily="18" charset="0"/>
              </a:rPr>
              <a:t>Adapted</a:t>
            </a:r>
            <a:r>
              <a:rPr lang="fr-CH" sz="1200" dirty="0">
                <a:latin typeface="Palatino Linotype" panose="02040502050505030304" pitchFamily="18" charset="0"/>
              </a:rPr>
              <a:t> </a:t>
            </a:r>
            <a:r>
              <a:rPr lang="fr-CH" sz="1200" dirty="0" err="1">
                <a:latin typeface="Palatino Linotype" panose="02040502050505030304" pitchFamily="18" charset="0"/>
              </a:rPr>
              <a:t>from</a:t>
            </a:r>
            <a:r>
              <a:rPr lang="fr-CH" sz="1200" dirty="0">
                <a:latin typeface="Palatino Linotype" panose="02040502050505030304" pitchFamily="18" charset="0"/>
              </a:rPr>
              <a:t>: J. </a:t>
            </a:r>
            <a:r>
              <a:rPr lang="fr-CH" sz="1200" dirty="0" err="1">
                <a:latin typeface="Palatino Linotype" panose="02040502050505030304" pitchFamily="18" charset="0"/>
              </a:rPr>
              <a:t>Rockstrom</a:t>
            </a:r>
            <a:r>
              <a:rPr lang="fr-CH" sz="1200" dirty="0">
                <a:latin typeface="Palatino Linotype" panose="02040502050505030304" pitchFamily="18" charset="0"/>
              </a:rPr>
              <a:t>, O. Gaffney: Breaking </a:t>
            </a:r>
            <a:r>
              <a:rPr lang="fr-CH" sz="1200" dirty="0" err="1">
                <a:latin typeface="Palatino Linotype" panose="02040502050505030304" pitchFamily="18" charset="0"/>
              </a:rPr>
              <a:t>Boundaries</a:t>
            </a:r>
            <a:r>
              <a:rPr lang="fr-CH" sz="1200" dirty="0">
                <a:latin typeface="Palatino Linotype" panose="02040502050505030304" pitchFamily="18" charset="0"/>
              </a:rPr>
              <a:t> (2021)</a:t>
            </a:r>
            <a:endParaRPr lang="en-US" sz="1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940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28410" y="212052"/>
            <a:ext cx="707200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1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Can We Assume We Understand the “Big Picture”??</a:t>
            </a:r>
            <a:endParaRPr lang="en-GB" sz="2100" dirty="0">
              <a:latin typeface="Palatino Linotype" panose="0204050205050503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EE41B5-47A6-7F2D-BC2A-FF42F8ECD4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3953" y="4195880"/>
            <a:ext cx="715887" cy="88483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3798A01E-153C-3348-7E40-3BDBBF4972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75438" y="627550"/>
            <a:ext cx="6069460" cy="4158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B28A787-711E-B831-DA21-E826A234425C}"/>
              </a:ext>
            </a:extLst>
          </p:cNvPr>
          <p:cNvSpPr txBox="1"/>
          <p:nvPr/>
        </p:nvSpPr>
        <p:spPr>
          <a:xfrm>
            <a:off x="316194" y="828942"/>
            <a:ext cx="334140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>
                <a:latin typeface="Palatino Linotype" panose="02040502050505030304" pitchFamily="18" charset="0"/>
              </a:rPr>
              <a:t>What</a:t>
            </a:r>
            <a:r>
              <a:rPr lang="fr-CH" dirty="0">
                <a:latin typeface="Palatino Linotype" panose="02040502050505030304" pitchFamily="18" charset="0"/>
              </a:rPr>
              <a:t> if …</a:t>
            </a:r>
          </a:p>
          <a:p>
            <a:endParaRPr lang="fr-CH" dirty="0"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>
                <a:latin typeface="Palatino Linotype" panose="02040502050505030304" pitchFamily="18" charset="0"/>
              </a:rPr>
              <a:t>It </a:t>
            </a:r>
            <a:r>
              <a:rPr lang="fr-CH" dirty="0" err="1">
                <a:latin typeface="Palatino Linotype" panose="02040502050505030304" pitchFamily="18" charset="0"/>
              </a:rPr>
              <a:t>cannot</a:t>
            </a:r>
            <a:r>
              <a:rPr lang="fr-CH" dirty="0">
                <a:latin typeface="Palatino Linotype" panose="02040502050505030304" pitchFamily="18" charset="0"/>
              </a:rPr>
              <a:t> </a:t>
            </a:r>
            <a:r>
              <a:rPr lang="fr-CH" dirty="0" err="1">
                <a:latin typeface="Palatino Linotype" panose="02040502050505030304" pitchFamily="18" charset="0"/>
              </a:rPr>
              <a:t>be</a:t>
            </a:r>
            <a:r>
              <a:rPr lang="fr-CH" dirty="0">
                <a:latin typeface="Palatino Linotype" panose="02040502050505030304" pitchFamily="18" charset="0"/>
              </a:rPr>
              <a:t> </a:t>
            </a:r>
            <a:r>
              <a:rPr lang="fr-CH" dirty="0" err="1">
                <a:latin typeface="Palatino Linotype" panose="02040502050505030304" pitchFamily="18" charset="0"/>
              </a:rPr>
              <a:t>designed</a:t>
            </a:r>
            <a:r>
              <a:rPr lang="fr-CH" dirty="0">
                <a:latin typeface="Palatino Linotype" panose="02040502050505030304" pitchFamily="18" charset="0"/>
              </a:rPr>
              <a:t> (</a:t>
            </a:r>
            <a:r>
              <a:rPr lang="fr-CH" dirty="0" err="1">
                <a:latin typeface="Palatino Linotype" panose="02040502050505030304" pitchFamily="18" charset="0"/>
              </a:rPr>
              <a:t>processes</a:t>
            </a:r>
            <a:r>
              <a:rPr lang="fr-CH" dirty="0">
                <a:latin typeface="Palatino Linotype" panose="02040502050505030304" pitchFamily="18" charset="0"/>
              </a:rPr>
              <a:t>)??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>
                <a:latin typeface="Palatino Linotype" panose="02040502050505030304" pitchFamily="18" charset="0"/>
              </a:rPr>
              <a:t>Laws of </a:t>
            </a:r>
            <a:r>
              <a:rPr lang="fr-CH" dirty="0" err="1">
                <a:latin typeface="Palatino Linotype" panose="02040502050505030304" pitchFamily="18" charset="0"/>
              </a:rPr>
              <a:t>physics</a:t>
            </a:r>
            <a:r>
              <a:rPr lang="fr-CH" dirty="0">
                <a:latin typeface="Palatino Linotype" panose="02040502050505030304" pitchFamily="18" charset="0"/>
              </a:rPr>
              <a:t> do not </a:t>
            </a:r>
            <a:r>
              <a:rPr lang="fr-CH" dirty="0" err="1">
                <a:latin typeface="Palatino Linotype" panose="02040502050505030304" pitchFamily="18" charset="0"/>
              </a:rPr>
              <a:t>apply</a:t>
            </a:r>
            <a:r>
              <a:rPr lang="fr-CH" dirty="0">
                <a:latin typeface="Palatino Linotype" panose="02040502050505030304" pitchFamily="18" charset="0"/>
              </a:rPr>
              <a:t> (conservation of </a:t>
            </a:r>
            <a:r>
              <a:rPr lang="fr-CH" dirty="0" err="1">
                <a:latin typeface="Palatino Linotype" panose="02040502050505030304" pitchFamily="18" charset="0"/>
              </a:rPr>
              <a:t>energy</a:t>
            </a:r>
            <a:r>
              <a:rPr lang="fr-CH" dirty="0">
                <a:latin typeface="Palatino Linotype" panose="02040502050505030304" pitchFamily="18" charset="0"/>
              </a:rPr>
              <a:t>)??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>
                <a:latin typeface="Palatino Linotype" panose="02040502050505030304" pitchFamily="18" charset="0"/>
              </a:rPr>
              <a:t>It </a:t>
            </a:r>
            <a:r>
              <a:rPr lang="fr-CH" dirty="0" err="1">
                <a:latin typeface="Palatino Linotype" panose="02040502050505030304" pitchFamily="18" charset="0"/>
              </a:rPr>
              <a:t>cannot</a:t>
            </a:r>
            <a:r>
              <a:rPr lang="fr-CH" dirty="0">
                <a:latin typeface="Palatino Linotype" panose="02040502050505030304" pitchFamily="18" charset="0"/>
              </a:rPr>
              <a:t> </a:t>
            </a:r>
            <a:r>
              <a:rPr lang="fr-CH" dirty="0" err="1">
                <a:latin typeface="Palatino Linotype" panose="02040502050505030304" pitchFamily="18" charset="0"/>
              </a:rPr>
              <a:t>be</a:t>
            </a:r>
            <a:r>
              <a:rPr lang="fr-CH" dirty="0">
                <a:latin typeface="Palatino Linotype" panose="02040502050505030304" pitchFamily="18" charset="0"/>
              </a:rPr>
              <a:t> </a:t>
            </a:r>
            <a:r>
              <a:rPr lang="fr-CH" dirty="0" err="1">
                <a:latin typeface="Palatino Linotype" panose="02040502050505030304" pitchFamily="18" charset="0"/>
              </a:rPr>
              <a:t>modelled</a:t>
            </a:r>
            <a:r>
              <a:rPr lang="fr-CH" dirty="0">
                <a:latin typeface="Palatino Linotype" panose="02040502050505030304" pitchFamily="18" charset="0"/>
              </a:rPr>
              <a:t> (</a:t>
            </a:r>
            <a:r>
              <a:rPr lang="fr-CH" dirty="0" err="1">
                <a:latin typeface="Palatino Linotype" panose="02040502050505030304" pitchFamily="18" charset="0"/>
              </a:rPr>
              <a:t>economically</a:t>
            </a:r>
            <a:r>
              <a:rPr lang="fr-CH" dirty="0">
                <a:latin typeface="Palatino Linotype" panose="02040502050505030304" pitchFamily="18" charset="0"/>
              </a:rPr>
              <a:t>; </a:t>
            </a:r>
            <a:r>
              <a:rPr lang="fr-CH" dirty="0" err="1">
                <a:latin typeface="Palatino Linotype" panose="02040502050505030304" pitchFamily="18" charset="0"/>
              </a:rPr>
              <a:t>neoclassical</a:t>
            </a:r>
            <a:r>
              <a:rPr lang="fr-CH" dirty="0">
                <a:latin typeface="Palatino Linotype" panose="02040502050505030304" pitchFamily="18" charset="0"/>
              </a:rPr>
              <a:t>)??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>
                <a:latin typeface="Palatino Linotype" panose="02040502050505030304" pitchFamily="18" charset="0"/>
              </a:rPr>
              <a:t>It </a:t>
            </a:r>
            <a:r>
              <a:rPr lang="fr-CH" dirty="0" err="1">
                <a:latin typeface="Palatino Linotype" panose="02040502050505030304" pitchFamily="18" charset="0"/>
              </a:rPr>
              <a:t>does</a:t>
            </a:r>
            <a:r>
              <a:rPr lang="fr-CH" dirty="0">
                <a:latin typeface="Palatino Linotype" panose="02040502050505030304" pitchFamily="18" charset="0"/>
              </a:rPr>
              <a:t> not </a:t>
            </a:r>
            <a:r>
              <a:rPr lang="fr-CH" dirty="0" err="1">
                <a:latin typeface="Palatino Linotype" panose="02040502050505030304" pitchFamily="18" charset="0"/>
              </a:rPr>
              <a:t>scale</a:t>
            </a:r>
            <a:r>
              <a:rPr lang="fr-CH" dirty="0">
                <a:latin typeface="Palatino Linotype" panose="02040502050505030304" pitchFamily="18" charset="0"/>
              </a:rPr>
              <a:t>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>
                <a:latin typeface="Palatino Linotype" panose="02040502050505030304" pitchFamily="18" charset="0"/>
              </a:rPr>
              <a:t>It </a:t>
            </a:r>
            <a:r>
              <a:rPr lang="fr-CH" dirty="0" err="1">
                <a:latin typeface="Palatino Linotype" panose="02040502050505030304" pitchFamily="18" charset="0"/>
              </a:rPr>
              <a:t>cannot</a:t>
            </a:r>
            <a:r>
              <a:rPr lang="fr-CH" dirty="0">
                <a:latin typeface="Palatino Linotype" panose="02040502050505030304" pitchFamily="18" charset="0"/>
              </a:rPr>
              <a:t> </a:t>
            </a:r>
            <a:r>
              <a:rPr lang="fr-CH" dirty="0" err="1">
                <a:latin typeface="Palatino Linotype" panose="02040502050505030304" pitchFamily="18" charset="0"/>
              </a:rPr>
              <a:t>be</a:t>
            </a:r>
            <a:r>
              <a:rPr lang="fr-CH" dirty="0">
                <a:latin typeface="Palatino Linotype" panose="02040502050505030304" pitchFamily="18" charset="0"/>
              </a:rPr>
              <a:t> </a:t>
            </a:r>
            <a:r>
              <a:rPr lang="fr-CH" dirty="0" err="1">
                <a:latin typeface="Palatino Linotype" panose="02040502050505030304" pitchFamily="18" charset="0"/>
              </a:rPr>
              <a:t>tested</a:t>
            </a:r>
            <a:r>
              <a:rPr lang="fr-CH" dirty="0">
                <a:latin typeface="Palatino Linotype" panose="02040502050505030304" pitchFamily="18" charset="0"/>
              </a:rPr>
              <a:t> or </a:t>
            </a:r>
            <a:r>
              <a:rPr lang="fr-CH" dirty="0" err="1">
                <a:latin typeface="Palatino Linotype" panose="02040502050505030304" pitchFamily="18" charset="0"/>
              </a:rPr>
              <a:t>verified</a:t>
            </a:r>
            <a:r>
              <a:rPr lang="fr-CH" dirty="0">
                <a:latin typeface="Palatino Linotype" panose="02040502050505030304" pitchFamily="18" charset="0"/>
              </a:rPr>
              <a:t>??</a:t>
            </a:r>
          </a:p>
          <a:p>
            <a:endParaRPr lang="fr-CH" dirty="0">
              <a:latin typeface="Palatino Linotype" panose="02040502050505030304" pitchFamily="18" charset="0"/>
            </a:endParaRPr>
          </a:p>
          <a:p>
            <a:r>
              <a:rPr lang="fr-CH" dirty="0" err="1">
                <a:latin typeface="Palatino Linotype" panose="02040502050505030304" pitchFamily="18" charset="0"/>
              </a:rPr>
              <a:t>What</a:t>
            </a:r>
            <a:r>
              <a:rPr lang="fr-CH" dirty="0">
                <a:latin typeface="Palatino Linotype" panose="02040502050505030304" pitchFamily="18" charset="0"/>
              </a:rPr>
              <a:t> if … </a:t>
            </a:r>
            <a:r>
              <a:rPr lang="fr-CH" dirty="0" err="1">
                <a:latin typeface="Palatino Linotype" panose="02040502050505030304" pitchFamily="18" charset="0"/>
              </a:rPr>
              <a:t>we</a:t>
            </a:r>
            <a:r>
              <a:rPr lang="fr-CH" dirty="0">
                <a:latin typeface="Palatino Linotype" panose="02040502050505030304" pitchFamily="18" charset="0"/>
              </a:rPr>
              <a:t> </a:t>
            </a:r>
            <a:r>
              <a:rPr lang="fr-CH" dirty="0" err="1">
                <a:latin typeface="Palatino Linotype" panose="02040502050505030304" pitchFamily="18" charset="0"/>
              </a:rPr>
              <a:t>need</a:t>
            </a:r>
            <a:r>
              <a:rPr lang="fr-CH" dirty="0">
                <a:latin typeface="Palatino Linotype" panose="02040502050505030304" pitchFamily="18" charset="0"/>
              </a:rPr>
              <a:t> to </a:t>
            </a:r>
            <a:r>
              <a:rPr lang="fr-CH" dirty="0" err="1">
                <a:latin typeface="Palatino Linotype" panose="02040502050505030304" pitchFamily="18" charset="0"/>
              </a:rPr>
              <a:t>think</a:t>
            </a:r>
            <a:r>
              <a:rPr lang="fr-CH" dirty="0">
                <a:latin typeface="Palatino Linotype" panose="02040502050505030304" pitchFamily="18" charset="0"/>
              </a:rPr>
              <a:t> about </a:t>
            </a:r>
            <a:r>
              <a:rPr lang="fr-CH" dirty="0" err="1">
                <a:latin typeface="Palatino Linotype" panose="02040502050505030304" pitchFamily="18" charset="0"/>
              </a:rPr>
              <a:t>this</a:t>
            </a:r>
            <a:r>
              <a:rPr lang="fr-CH" dirty="0">
                <a:latin typeface="Palatino Linotype" panose="02040502050505030304" pitchFamily="18" charset="0"/>
              </a:rPr>
              <a:t> in an </a:t>
            </a:r>
            <a:r>
              <a:rPr lang="fr-CH" dirty="0" err="1">
                <a:latin typeface="Palatino Linotype" panose="02040502050505030304" pitchFamily="18" charset="0"/>
              </a:rPr>
              <a:t>entirely</a:t>
            </a:r>
            <a:r>
              <a:rPr lang="fr-CH" dirty="0">
                <a:latin typeface="Palatino Linotype" panose="02040502050505030304" pitchFamily="18" charset="0"/>
              </a:rPr>
              <a:t> new </a:t>
            </a:r>
            <a:r>
              <a:rPr lang="fr-CH" dirty="0" err="1">
                <a:latin typeface="Palatino Linotype" panose="02040502050505030304" pitchFamily="18" charset="0"/>
              </a:rPr>
              <a:t>way</a:t>
            </a:r>
            <a:r>
              <a:rPr lang="fr-CH" dirty="0">
                <a:latin typeface="Palatino Linotype" panose="02040502050505030304" pitchFamily="18" charset="0"/>
              </a:rPr>
              <a:t> (</a:t>
            </a:r>
            <a:r>
              <a:rPr lang="fr-CH" dirty="0" err="1">
                <a:latin typeface="Palatino Linotype" panose="02040502050505030304" pitchFamily="18" charset="0"/>
              </a:rPr>
              <a:t>together</a:t>
            </a:r>
            <a:r>
              <a:rPr lang="fr-CH" dirty="0">
                <a:latin typeface="Palatino Linotype" panose="02040502050505030304" pitchFamily="18" charset="0"/>
              </a:rPr>
              <a:t>)?</a:t>
            </a:r>
          </a:p>
          <a:p>
            <a:endParaRPr lang="fr-CH" dirty="0">
              <a:latin typeface="Palatino Linotype" panose="02040502050505030304" pitchFamily="18" charset="0"/>
            </a:endParaRPr>
          </a:p>
          <a:p>
            <a:endParaRPr lang="fr-CH" dirty="0">
              <a:latin typeface="Palatino Linotype" panose="02040502050505030304" pitchFamily="18" charset="0"/>
            </a:endParaRPr>
          </a:p>
          <a:p>
            <a:r>
              <a:rPr lang="fr-CH" dirty="0">
                <a:latin typeface="Palatino Linotype" panose="02040502050505030304" pitchFamily="18" charset="0"/>
              </a:rPr>
              <a:t> 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0187BD-EC8E-6EA9-C83B-62B052280F71}"/>
              </a:ext>
            </a:extLst>
          </p:cNvPr>
          <p:cNvSpPr txBox="1"/>
          <p:nvPr/>
        </p:nvSpPr>
        <p:spPr>
          <a:xfrm>
            <a:off x="5383850" y="4862557"/>
            <a:ext cx="26577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/>
              <a:t>Source: www.gov.uk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538429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092B480-9D62-4AF6-8A3E-B15FF93909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3098" y="540001"/>
            <a:ext cx="6273782" cy="26985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5112B59-4BBC-4011-B5CC-1B45477CE73E}"/>
              </a:ext>
            </a:extLst>
          </p:cNvPr>
          <p:cNvSpPr txBox="1"/>
          <p:nvPr/>
        </p:nvSpPr>
        <p:spPr>
          <a:xfrm>
            <a:off x="176543" y="540000"/>
            <a:ext cx="2616555" cy="21698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pt-PT" sz="2700" spc="75" dirty="0" err="1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Example</a:t>
            </a:r>
            <a:r>
              <a:rPr lang="pt-PT" sz="2700" spc="75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pt-PT" sz="2700" spc="75" dirty="0" err="1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Income</a:t>
            </a:r>
            <a:r>
              <a:rPr lang="pt-PT" sz="2700" spc="75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 &amp; </a:t>
            </a:r>
            <a:r>
              <a:rPr lang="pt-PT" sz="2700" spc="75" dirty="0" err="1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Employment</a:t>
            </a:r>
            <a:r>
              <a:rPr lang="pt-PT" sz="2700" spc="75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pt-PT" sz="2700" spc="75" dirty="0" err="1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How</a:t>
            </a:r>
            <a:r>
              <a:rPr lang="pt-PT" sz="2700" spc="75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 can </a:t>
            </a:r>
            <a:r>
              <a:rPr lang="pt-PT" sz="2700" spc="75" dirty="0" err="1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we</a:t>
            </a:r>
            <a:r>
              <a:rPr lang="pt-PT" sz="2700" spc="75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pt-PT" sz="2700" spc="75" dirty="0" err="1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fix</a:t>
            </a:r>
            <a:r>
              <a:rPr lang="pt-PT" sz="2700" spc="75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pt-PT" sz="2700" spc="75" dirty="0" err="1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this</a:t>
            </a:r>
            <a:r>
              <a:rPr lang="pt-PT" sz="2700" spc="75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4C0124-39DF-4A01-9D42-2CDFB198EAA2}"/>
              </a:ext>
            </a:extLst>
          </p:cNvPr>
          <p:cNvSpPr txBox="1"/>
          <p:nvPr/>
        </p:nvSpPr>
        <p:spPr>
          <a:xfrm>
            <a:off x="6257253" y="4715099"/>
            <a:ext cx="29290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Source: J. Stiglitz, «</a:t>
            </a:r>
            <a:r>
              <a:rPr lang="fr-CH" sz="9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3"/>
              </a:rPr>
              <a:t>Inequality</a:t>
            </a:r>
            <a:r>
              <a:rPr lang="fr-CH" sz="9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3"/>
              </a:rPr>
              <a:t> and </a:t>
            </a:r>
            <a:r>
              <a:rPr lang="fr-CH" sz="9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3"/>
              </a:rPr>
              <a:t>Economic</a:t>
            </a:r>
            <a:r>
              <a:rPr lang="fr-CH" sz="9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3"/>
              </a:rPr>
              <a:t> </a:t>
            </a:r>
            <a:r>
              <a:rPr lang="fr-CH" sz="9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3"/>
              </a:rPr>
              <a:t>Growth</a:t>
            </a:r>
            <a:r>
              <a:rPr lang="fr-CH" sz="9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»</a:t>
            </a:r>
            <a:endParaRPr lang="en-US" sz="9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9BB7ABB-EE49-5C47-445F-43A5C7C2B7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3953" y="4195880"/>
            <a:ext cx="715887" cy="88483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4592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5112B59-4BBC-4011-B5CC-1B45477CE73E}"/>
              </a:ext>
            </a:extLst>
          </p:cNvPr>
          <p:cNvSpPr txBox="1"/>
          <p:nvPr/>
        </p:nvSpPr>
        <p:spPr>
          <a:xfrm>
            <a:off x="176543" y="540000"/>
            <a:ext cx="2616555" cy="17543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pt-PT" sz="2700" spc="75" dirty="0" err="1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Example</a:t>
            </a:r>
            <a:r>
              <a:rPr lang="pt-PT" sz="2700" spc="75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pt-PT" sz="2700" spc="75" dirty="0" err="1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Energy</a:t>
            </a:r>
            <a:r>
              <a:rPr lang="pt-PT" sz="2700" spc="75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 vs. Food: </a:t>
            </a:r>
            <a:r>
              <a:rPr lang="pt-PT" sz="2700" spc="75" dirty="0" err="1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How</a:t>
            </a:r>
            <a:r>
              <a:rPr lang="pt-PT" sz="2700" spc="75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 can </a:t>
            </a:r>
            <a:r>
              <a:rPr lang="pt-PT" sz="2700" spc="75" dirty="0" err="1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we</a:t>
            </a:r>
            <a:r>
              <a:rPr lang="pt-PT" sz="2700" spc="75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pt-PT" sz="2700" spc="75" dirty="0" err="1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fix</a:t>
            </a:r>
            <a:r>
              <a:rPr lang="pt-PT" sz="2700" spc="75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pt-PT" sz="2700" spc="75" dirty="0" err="1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this</a:t>
            </a:r>
            <a:r>
              <a:rPr lang="pt-PT" sz="2700" spc="75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4C0124-39DF-4A01-9D42-2CDFB198EAA2}"/>
              </a:ext>
            </a:extLst>
          </p:cNvPr>
          <p:cNvSpPr txBox="1"/>
          <p:nvPr/>
        </p:nvSpPr>
        <p:spPr>
          <a:xfrm>
            <a:off x="6247727" y="4715099"/>
            <a:ext cx="15376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Source: </a:t>
            </a:r>
            <a:r>
              <a:rPr lang="fr-CH" sz="9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2"/>
              </a:rPr>
              <a:t>Our World in Data</a:t>
            </a:r>
            <a:endParaRPr lang="en-US" sz="9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3BDA71-3B6C-47BD-9AE7-A59E22D15483}"/>
              </a:ext>
            </a:extLst>
          </p:cNvPr>
          <p:cNvSpPr txBox="1"/>
          <p:nvPr/>
        </p:nvSpPr>
        <p:spPr>
          <a:xfrm>
            <a:off x="-35326" y="4442055"/>
            <a:ext cx="84991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dirty="0" err="1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Annual</a:t>
            </a:r>
            <a:r>
              <a:rPr lang="fr-CH" sz="1050" dirty="0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 world </a:t>
            </a:r>
            <a:r>
              <a:rPr lang="fr-CH" sz="1050" dirty="0" err="1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energy</a:t>
            </a:r>
            <a:r>
              <a:rPr lang="fr-CH" sz="1050" dirty="0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 production: ~ 6x10</a:t>
            </a:r>
            <a:r>
              <a:rPr lang="fr-CH" sz="1050" baseline="30000" dirty="0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20</a:t>
            </a:r>
            <a:r>
              <a:rPr lang="fr-CH" sz="1050" dirty="0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J. Minimum </a:t>
            </a:r>
            <a:r>
              <a:rPr lang="fr-CH" sz="1050" dirty="0" err="1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average</a:t>
            </a:r>
            <a:r>
              <a:rPr lang="fr-CH" sz="1050" dirty="0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1050" dirty="0" err="1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yearly</a:t>
            </a:r>
            <a:r>
              <a:rPr lang="fr-CH" sz="1050" dirty="0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1050" dirty="0" err="1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food</a:t>
            </a:r>
            <a:r>
              <a:rPr lang="fr-CH" sz="1050" dirty="0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 (</a:t>
            </a:r>
            <a:r>
              <a:rPr lang="fr-CH" sz="1050" dirty="0" err="1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energy</a:t>
            </a:r>
            <a:r>
              <a:rPr lang="fr-CH" sz="1050" dirty="0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) </a:t>
            </a:r>
            <a:r>
              <a:rPr lang="fr-CH" sz="1050" dirty="0" err="1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need</a:t>
            </a:r>
            <a:r>
              <a:rPr lang="fr-CH" sz="1050" dirty="0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 for 8b people: ~ 5 x 10</a:t>
            </a:r>
            <a:r>
              <a:rPr lang="fr-CH" sz="1050" baseline="30000" dirty="0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19</a:t>
            </a:r>
            <a:r>
              <a:rPr lang="fr-CH" sz="1050" dirty="0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J … Close but </a:t>
            </a:r>
            <a:r>
              <a:rPr lang="fr-CH" sz="1050" dirty="0" err="1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is</a:t>
            </a:r>
            <a:r>
              <a:rPr lang="fr-CH" sz="1050" dirty="0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1050" dirty="0" err="1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it</a:t>
            </a:r>
            <a:r>
              <a:rPr lang="fr-CH" sz="1050" dirty="0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1050" dirty="0" err="1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enough</a:t>
            </a:r>
            <a:r>
              <a:rPr lang="fr-CH" sz="1050" dirty="0">
                <a:latin typeface="Palatino Linotype" panose="02040502050505030304" pitchFamily="18" charset="0"/>
                <a:ea typeface="Lato" panose="020F0502020204030203" pitchFamily="34" charset="0"/>
                <a:cs typeface="Lato" panose="020F0502020204030203" pitchFamily="34" charset="0"/>
              </a:rPr>
              <a:t>?</a:t>
            </a:r>
            <a:endParaRPr lang="en-US" sz="1050" dirty="0">
              <a:latin typeface="Palatino Linotype" panose="02040502050505030304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7" name="Picture 6" descr="Map&#10;&#10;Description automatically generated">
            <a:extLst>
              <a:ext uri="{FF2B5EF4-FFF2-40B4-BE49-F238E27FC236}">
                <a16:creationId xmlns:a16="http://schemas.microsoft.com/office/drawing/2014/main" id="{644DDC76-E94A-4BA3-BAB4-E15E3FEEB5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472" y="607890"/>
            <a:ext cx="5082986" cy="358799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FD749BB-5A44-2194-3BA0-53B7F14996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3953" y="4195880"/>
            <a:ext cx="715887" cy="88483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6441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2475" y="831669"/>
            <a:ext cx="2837036" cy="15914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324" y="726964"/>
            <a:ext cx="3323166" cy="16060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3860" y="2856820"/>
            <a:ext cx="3376604" cy="13438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0464" y="2599510"/>
            <a:ext cx="3074888" cy="171953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47348" y="4319043"/>
            <a:ext cx="6571030" cy="346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25" dirty="0">
                <a:latin typeface="Palatino Linotype" panose="02040502050505030304" pitchFamily="18" charset="0"/>
              </a:rPr>
              <a:t>Source: </a:t>
            </a:r>
          </a:p>
          <a:p>
            <a:r>
              <a:rPr lang="en-GB" sz="825" dirty="0">
                <a:latin typeface="Palatino Linotype" panose="02040502050505030304" pitchFamily="18" charset="0"/>
              </a:rPr>
              <a:t>“Global Change and the Earth System: A Planet Under Pressure” (2004), W. Steffen, et al., Springer-</a:t>
            </a:r>
            <a:r>
              <a:rPr lang="en-GB" sz="825" dirty="0" err="1">
                <a:latin typeface="Palatino Linotype" panose="02040502050505030304" pitchFamily="18" charset="0"/>
              </a:rPr>
              <a:t>Verlag</a:t>
            </a:r>
            <a:r>
              <a:rPr lang="en-GB" sz="825" dirty="0">
                <a:latin typeface="Palatino Linotype" panose="02040502050505030304" pitchFamily="18" charset="0"/>
              </a:rPr>
              <a:t> Berlin Heidelberg New York.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5040E6-F983-A8AB-4176-605E1545BC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83953" y="4195880"/>
            <a:ext cx="715887" cy="88483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FADCF39-78D0-243C-A1DC-9494F9A74733}"/>
              </a:ext>
            </a:extLst>
          </p:cNvPr>
          <p:cNvSpPr/>
          <p:nvPr/>
        </p:nvSpPr>
        <p:spPr>
          <a:xfrm>
            <a:off x="1128410" y="212052"/>
            <a:ext cx="707200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100" dirty="0">
                <a:latin typeface="Palatino Linotype" panose="02040502050505030304" pitchFamily="18" charset="0"/>
              </a:rPr>
              <a:t>Things appear to develop exponentially …</a:t>
            </a:r>
          </a:p>
        </p:txBody>
      </p:sp>
    </p:spTree>
    <p:extLst>
      <p:ext uri="{BB962C8B-B14F-4D97-AF65-F5344CB8AC3E}">
        <p14:creationId xmlns:p14="http://schemas.microsoft.com/office/powerpoint/2010/main" val="2994039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978" y="79465"/>
            <a:ext cx="2550207" cy="22653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2459" y="126001"/>
            <a:ext cx="3038602" cy="22187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0726" y="2344783"/>
            <a:ext cx="2791532" cy="21069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9282" y="2245041"/>
            <a:ext cx="2577180" cy="230641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47348" y="4319043"/>
            <a:ext cx="6571030" cy="346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25" dirty="0">
                <a:latin typeface="Palatino Linotype" panose="02040502050505030304" pitchFamily="18" charset="0"/>
              </a:rPr>
              <a:t>Source: </a:t>
            </a:r>
          </a:p>
          <a:p>
            <a:r>
              <a:rPr lang="en-GB" sz="825" dirty="0">
                <a:latin typeface="Palatino Linotype" panose="02040502050505030304" pitchFamily="18" charset="0"/>
              </a:rPr>
              <a:t>“Global Change and the Earth System: A Planet Under Pressure” (2004), W. Steffen, et al., Springer-</a:t>
            </a:r>
            <a:r>
              <a:rPr lang="en-GB" sz="825" dirty="0" err="1">
                <a:latin typeface="Palatino Linotype" panose="02040502050505030304" pitchFamily="18" charset="0"/>
              </a:rPr>
              <a:t>Verlag</a:t>
            </a:r>
            <a:r>
              <a:rPr lang="en-GB" sz="825" dirty="0">
                <a:latin typeface="Palatino Linotype" panose="02040502050505030304" pitchFamily="18" charset="0"/>
              </a:rPr>
              <a:t> Berlin Heidelberg New York.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C5D3E3B-C3C4-5B80-9888-C306C6D427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83953" y="4195880"/>
            <a:ext cx="715887" cy="88483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0749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508" y="2108857"/>
            <a:ext cx="3338441" cy="194200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60609" y="322077"/>
            <a:ext cx="69233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Palatino Linotype" panose="02040502050505030304" pitchFamily="18" charset="0"/>
              </a:rPr>
              <a:t>Technology seems to grow exponentially, too …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059" y="1129991"/>
            <a:ext cx="3253941" cy="219093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48508" y="4258023"/>
            <a:ext cx="6752492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25" dirty="0">
                <a:latin typeface="Palatino Linotype" panose="02040502050505030304" pitchFamily="18" charset="0"/>
              </a:rPr>
              <a:t>Internet of Things: online guide to the Internet of Things, </a:t>
            </a:r>
            <a:r>
              <a:rPr lang="en-GB" sz="825" dirty="0">
                <a:latin typeface="Palatino Linotype" panose="02040502050505030304" pitchFamily="18" charset="0"/>
                <a:hlinkClick r:id="rId4"/>
              </a:rPr>
              <a:t>http://www.i-scoop.eu/internet-of-things/</a:t>
            </a:r>
            <a:r>
              <a:rPr lang="en-GB" sz="825" dirty="0">
                <a:latin typeface="Palatino Linotype" panose="02040502050505030304" pitchFamily="18" charset="0"/>
              </a:rPr>
              <a:t>  and </a:t>
            </a:r>
            <a:r>
              <a:rPr lang="en-GB" sz="825" dirty="0">
                <a:latin typeface="Palatino Linotype" panose="02040502050505030304" pitchFamily="18" charset="0"/>
                <a:hlinkClick r:id="rId5"/>
              </a:rPr>
              <a:t>https://exponential.singularityu.org/</a:t>
            </a:r>
            <a:r>
              <a:rPr lang="en-GB" sz="825" dirty="0">
                <a:latin typeface="Palatino Linotype" panose="02040502050505030304" pitchFamily="18" charset="0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6D2B72-32B2-8469-D066-3836700A3D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83953" y="4195880"/>
            <a:ext cx="715887" cy="88483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808451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</TotalTime>
  <Words>451</Words>
  <Application>Microsoft Office PowerPoint</Application>
  <PresentationFormat>On-screen Show (16:9)</PresentationFormat>
  <Paragraphs>52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Calibri</vt:lpstr>
      <vt:lpstr>Lato</vt:lpstr>
      <vt:lpstr>Calibri Light</vt:lpstr>
      <vt:lpstr>Arial</vt:lpstr>
      <vt:lpstr>Palatino Linotype</vt:lpstr>
      <vt:lpstr>Simple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it that I now see differently?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Nordberg</dc:creator>
  <cp:lastModifiedBy>Markus Nordberg</cp:lastModifiedBy>
  <cp:revision>76</cp:revision>
  <dcterms:modified xsi:type="dcterms:W3CDTF">2023-05-08T17:36:12Z</dcterms:modified>
</cp:coreProperties>
</file>