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146850603" r:id="rId2"/>
    <p:sldId id="2146850638" r:id="rId3"/>
    <p:sldId id="2146850605" r:id="rId4"/>
    <p:sldId id="2146850606" r:id="rId5"/>
    <p:sldId id="2146850608" r:id="rId6"/>
    <p:sldId id="2146850610" r:id="rId7"/>
    <p:sldId id="2146850634" r:id="rId8"/>
    <p:sldId id="2146850635" r:id="rId9"/>
    <p:sldId id="2146850636" r:id="rId10"/>
    <p:sldId id="2146850637" r:id="rId11"/>
    <p:sldId id="2146850607" r:id="rId12"/>
    <p:sldId id="1172" r:id="rId13"/>
    <p:sldId id="2146850646" r:id="rId14"/>
    <p:sldId id="2146850584" r:id="rId15"/>
    <p:sldId id="1153" r:id="rId16"/>
    <p:sldId id="1152" r:id="rId17"/>
    <p:sldId id="813" r:id="rId18"/>
    <p:sldId id="2146850639" r:id="rId19"/>
    <p:sldId id="2146850645" r:id="rId20"/>
    <p:sldId id="2146850648" r:id="rId21"/>
    <p:sldId id="2146850642" r:id="rId22"/>
    <p:sldId id="2146850643" r:id="rId23"/>
    <p:sldId id="2146850644" r:id="rId24"/>
    <p:sldId id="2146850640" r:id="rId25"/>
    <p:sldId id="2146850647" r:id="rId26"/>
    <p:sldId id="314" r:id="rId27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bena Bogoeva" initials="AB" lastIdx="2" clrIdx="0">
    <p:extLst>
      <p:ext uri="{19B8F6BF-5375-455C-9EA6-DF929625EA0E}">
        <p15:presenceInfo xmlns:p15="http://schemas.microsoft.com/office/powerpoint/2012/main" userId="952559a0a5042ea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600"/>
    <a:srgbClr val="6E378C"/>
    <a:srgbClr val="87B918"/>
    <a:srgbClr val="E60032"/>
    <a:srgbClr val="87B919"/>
    <a:srgbClr val="0087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19"/>
    <p:restoredTop sz="90644"/>
  </p:normalViewPr>
  <p:slideViewPr>
    <p:cSldViewPr snapToGrid="0" snapToObjects="1">
      <p:cViewPr>
        <p:scale>
          <a:sx n="103" d="100"/>
          <a:sy n="103" d="100"/>
        </p:scale>
        <p:origin x="408" y="6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95" d="100"/>
        <a:sy n="95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14/05/2023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14/05/2023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What can you use a hammer for?</a:t>
            </a:r>
          </a:p>
          <a:p>
            <a:endParaRPr lang="en-CH" dirty="0"/>
          </a:p>
          <a:p>
            <a:r>
              <a:rPr lang="en-CH" dirty="0"/>
              <a:t>3 rounds of 15-30 seconds each.</a:t>
            </a:r>
            <a:br>
              <a:rPr lang="en-CH" dirty="0"/>
            </a:br>
            <a:r>
              <a:rPr lang="en-CH" dirty="0"/>
              <a:t>Sharing different rounds at the end.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1783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>
                <a:sym typeface="Wingdings" pitchFamily="2" charset="2"/>
              </a:rPr>
              <a:t>(remember the exercise in which you had to go outside and step into the square outside)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0810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>
                <a:sym typeface="Wingdings" pitchFamily="2" charset="2"/>
              </a:rPr>
              <a:t>(remember the exercise in which you had to go outside and step into the square outside)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595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>
                <a:sym typeface="Wingdings" pitchFamily="2" charset="2"/>
              </a:rPr>
              <a:t>(remember the exercise in which you had to go outside and step into the square outside)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1080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1604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43316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093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/>
              <a:t>Representation can have a strong in</a:t>
            </a:r>
            <a:r>
              <a:rPr lang="en-CH" i="1" dirty="0"/>
              <a:t>􀃗</a:t>
            </a:r>
            <a:r>
              <a:rPr lang="en-GB" i="1" dirty="0" err="1"/>
              <a:t>uence</a:t>
            </a:r>
            <a:r>
              <a:rPr lang="en-GB" i="1" dirty="0"/>
              <a:t> on how easy or hard it is for you to solve problems. One of the</a:t>
            </a:r>
            <a:endParaRPr lang="en-GB" dirty="0"/>
          </a:p>
          <a:p>
            <a:r>
              <a:rPr lang="en-GB" i="1" dirty="0"/>
              <a:t>reasons you have </a:t>
            </a:r>
            <a:r>
              <a:rPr lang="en-GB" i="1" dirty="0" err="1"/>
              <a:t>dif</a:t>
            </a:r>
            <a:r>
              <a:rPr lang="en-CH" i="1" dirty="0"/>
              <a:t>􀃖</a:t>
            </a:r>
            <a:r>
              <a:rPr lang="en-GB" i="1" dirty="0" err="1"/>
              <a:t>culty</a:t>
            </a:r>
            <a:r>
              <a:rPr lang="en-GB" i="1" dirty="0"/>
              <a:t> with certain problems is functional </a:t>
            </a:r>
            <a:r>
              <a:rPr lang="en-CH" i="1" dirty="0"/>
              <a:t>􀃖</a:t>
            </a:r>
            <a:r>
              <a:rPr lang="en-GB" i="1" dirty="0" err="1"/>
              <a:t>xedness</a:t>
            </a:r>
            <a:r>
              <a:rPr lang="en-GB" i="1" dirty="0"/>
              <a:t>. Functional </a:t>
            </a:r>
            <a:r>
              <a:rPr lang="en-CH" i="1" dirty="0"/>
              <a:t>􀃖</a:t>
            </a:r>
            <a:r>
              <a:rPr lang="en-GB" i="1" dirty="0" err="1"/>
              <a:t>xedness</a:t>
            </a:r>
            <a:r>
              <a:rPr lang="en-GB" i="1" dirty="0"/>
              <a:t> refers to the</a:t>
            </a:r>
            <a:endParaRPr lang="en-GB" dirty="0"/>
          </a:p>
          <a:p>
            <a:r>
              <a:rPr lang="en-GB" i="1" dirty="0"/>
              <a:t>tendency to see the functions of different objects, tools and so on in the way you usually use them. For</a:t>
            </a:r>
            <a:endParaRPr lang="en-GB" dirty="0"/>
          </a:p>
          <a:p>
            <a:r>
              <a:rPr lang="en-GB" i="1" dirty="0"/>
              <a:t>example, you normally use hammers to drive nails into wood, but they can just as well serve as</a:t>
            </a:r>
            <a:endParaRPr lang="en-GB" dirty="0"/>
          </a:p>
          <a:p>
            <a:r>
              <a:rPr lang="en-GB" i="1" dirty="0"/>
              <a:t>paperweights, or as doorstops. Having a well-learned use for an object does not only make it easy to decide</a:t>
            </a:r>
            <a:endParaRPr lang="en-GB" dirty="0"/>
          </a:p>
          <a:p>
            <a:r>
              <a:rPr lang="en-GB" i="1" dirty="0"/>
              <a:t>to use that object as a tool for its normal use, it also blocks your ability to see its utility for other purposes;</a:t>
            </a:r>
            <a:endParaRPr lang="en-GB" dirty="0"/>
          </a:p>
          <a:p>
            <a:r>
              <a:rPr lang="en-GB" i="1" dirty="0"/>
              <a:t>you become </a:t>
            </a:r>
            <a:r>
              <a:rPr lang="en-CH" i="1" dirty="0"/>
              <a:t>􀃖</a:t>
            </a:r>
            <a:r>
              <a:rPr lang="en-GB" i="1" dirty="0" err="1"/>
              <a:t>xed</a:t>
            </a:r>
            <a:r>
              <a:rPr lang="en-GB" i="1" dirty="0"/>
              <a:t> on its normal function. Many problems take advantage of this by requiring the </a:t>
            </a:r>
            <a:r>
              <a:rPr lang="en-GB" i="1" dirty="0" err="1"/>
              <a:t>problemsolver</a:t>
            </a:r>
            <a:endParaRPr lang="en-GB" dirty="0"/>
          </a:p>
          <a:p>
            <a:r>
              <a:rPr lang="en-GB" i="1" dirty="0"/>
              <a:t>to use an object in the solution in an unusual way.</a:t>
            </a:r>
            <a:endParaRPr lang="en-GB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591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Herbert Simon 1957</a:t>
            </a: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CH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Known and unknown (benefit of being okay with the unknown)</a:t>
            </a:r>
            <a:endParaRPr lang="en-GB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925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754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4216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2746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What can you use a hammer for?</a:t>
            </a:r>
          </a:p>
          <a:p>
            <a:endParaRPr lang="en-CH" dirty="0"/>
          </a:p>
          <a:p>
            <a:r>
              <a:rPr lang="en-CH" dirty="0"/>
              <a:t>3 rounds of 15-30 seconds each.</a:t>
            </a:r>
            <a:br>
              <a:rPr lang="en-CH" dirty="0"/>
            </a:br>
            <a:r>
              <a:rPr lang="en-CH" dirty="0"/>
              <a:t>Sharing different rounds at the end.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550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Velcro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was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invented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George de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Mestral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1941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was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inspired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burrs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found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himself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his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Being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engineer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entrepreneur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Mr. de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Mestral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examined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burr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microscope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realized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hooks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burr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loops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fur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fabric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allowed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burr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adhere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exceedingly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well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This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sparked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his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idea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mimic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structure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potential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fastener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words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de-DE" sz="1200" b="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velours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(French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loop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de-DE" sz="1200" b="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crochet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(French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hook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combined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start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Velcro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company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1959.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Since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Velcro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become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integrated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daily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life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revolutionized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fastener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industry.</a:t>
            </a:r>
            <a:r>
              <a:rPr lang="de-DE" sz="1200" b="0" i="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</a:p>
          <a:p>
            <a:endParaRPr lang="de-DE" sz="1200" b="0" i="0" kern="1200" baseline="300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dirty="0"/>
              <a:t>https://</a:t>
            </a:r>
            <a:r>
              <a:rPr lang="en-US" dirty="0" err="1"/>
              <a:t>www.microphotonics.com</a:t>
            </a:r>
            <a:r>
              <a:rPr lang="en-US" dirty="0"/>
              <a:t>/biomimicry-burr-invention-</a:t>
            </a:r>
            <a:r>
              <a:rPr lang="en-US" dirty="0" err="1"/>
              <a:t>velcro</a:t>
            </a:r>
            <a:r>
              <a:rPr lang="en-US" dirty="0"/>
              <a:t>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DC3F22-D5FA-4E39-BADE-7CAEE57D748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1632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Johannes Kepler – </a:t>
            </a:r>
            <a:r>
              <a:rPr lang="de-DE" sz="1200" b="0" i="0" kern="1200" baseline="30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invented</a:t>
            </a:r>
            <a:r>
              <a:rPr lang="de-DE" sz="1200" b="0" i="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baseline="30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astrophisycs</a:t>
            </a:r>
            <a:endParaRPr lang="de-DE" sz="1200" b="0" i="0" kern="1200" baseline="300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/>
              <a:t>Gentner</a:t>
            </a:r>
            <a:r>
              <a:rPr lang="de-DE" dirty="0"/>
              <a:t>. D et al 1997, ‘</a:t>
            </a:r>
            <a:r>
              <a:rPr lang="de-DE" dirty="0" err="1"/>
              <a:t>Analogy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Creativity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Works </a:t>
            </a:r>
            <a:r>
              <a:rPr lang="de-DE" dirty="0" err="1"/>
              <a:t>of</a:t>
            </a:r>
            <a:r>
              <a:rPr lang="de-DE" dirty="0"/>
              <a:t> Johannes Kepler‘</a:t>
            </a:r>
          </a:p>
          <a:p>
            <a:endParaRPr lang="de-DE" sz="1200" b="0" i="0" kern="1200" baseline="300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sz="1200" b="0" i="0" kern="1200" baseline="300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DC3F22-D5FA-4E39-BADE-7CAEE57D748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087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31463360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2000" y="2017528"/>
            <a:ext cx="8099999" cy="1871153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1546615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1494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570478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19463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668447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105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604821"/>
            <a:ext cx="9144000" cy="1871153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522000" y="3450265"/>
            <a:ext cx="2562394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3307430" y="3450265"/>
            <a:ext cx="2532777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6063245" y="3450265"/>
            <a:ext cx="2558754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8473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64652-FA88-C044-B0A8-30AD38D51E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i="0">
                <a:latin typeface="Ubuntu" panose="020B0504030602030204" pitchFamily="34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E016C111-59AF-014B-9720-0A3ABEDE79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79" y="329934"/>
            <a:ext cx="448147" cy="881990"/>
          </a:xfrm>
          <a:prstGeom prst="rect">
            <a:avLst/>
          </a:prstGeom>
        </p:spPr>
      </p:pic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D03756E8-9839-4E7A-85C0-31C6E15E4E4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9841" y="1275160"/>
            <a:ext cx="7885509" cy="3430190"/>
          </a:xfrm>
          <a:prstGeom prst="rect">
            <a:avLst/>
          </a:prstGeom>
        </p:spPr>
        <p:txBody>
          <a:bodyPr>
            <a:normAutofit/>
          </a:bodyPr>
          <a:lstStyle>
            <a:lvl1pPr marL="333375" indent="-333375">
              <a:buFont typeface="Wingdings" pitchFamily="2" charset="2"/>
              <a:buChar char="§"/>
              <a:defRPr sz="1800" b="0" i="0">
                <a:latin typeface="Ubuntu" panose="020B0504030602030204" pitchFamily="34" charset="0"/>
              </a:defRPr>
            </a:lvl1pPr>
            <a:lvl2pPr>
              <a:defRPr sz="1500" b="0" i="0">
                <a:latin typeface="Ubuntu" panose="020B0504030602030204" pitchFamily="34" charset="0"/>
              </a:defRPr>
            </a:lvl2pPr>
            <a:lvl3pPr>
              <a:defRPr sz="1350"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0"/>
            <a:r>
              <a:rPr lang="en-US" dirty="0"/>
              <a:t>first level: Ubuntu 24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second level: Ubuntu 20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third level: Ubuntu 18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Slide Number Placeholder 12">
            <a:extLst>
              <a:ext uri="{FF2B5EF4-FFF2-40B4-BE49-F238E27FC236}">
                <a16:creationId xmlns:a16="http://schemas.microsoft.com/office/drawing/2014/main" id="{CA265FD5-48A0-4A18-B878-47DDE1509927}"/>
              </a:ext>
            </a:extLst>
          </p:cNvPr>
          <p:cNvSpPr txBox="1">
            <a:spLocks/>
          </p:cNvSpPr>
          <p:nvPr userDrawn="1"/>
        </p:nvSpPr>
        <p:spPr>
          <a:xfrm>
            <a:off x="628650" y="4772445"/>
            <a:ext cx="440391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D07F4E-04A9-4201-B9F3-30B9E281720C}" type="slidenum">
              <a:rPr lang="en-US" sz="1050" smtClean="0">
                <a:latin typeface="Ubuntu" panose="020B0504030602030204" pitchFamily="34" charset="0"/>
              </a:rPr>
              <a:pPr/>
              <a:t>‹#›</a:t>
            </a:fld>
            <a:endParaRPr lang="en-US" sz="900" dirty="0">
              <a:latin typeface="Ubuntu" panose="020B0504030602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7B85852-DBEA-4A6E-8AB3-9F6FAF09A477}"/>
              </a:ext>
            </a:extLst>
          </p:cNvPr>
          <p:cNvGrpSpPr/>
          <p:nvPr userDrawn="1"/>
        </p:nvGrpSpPr>
        <p:grpSpPr>
          <a:xfrm>
            <a:off x="4972002" y="4800600"/>
            <a:ext cx="753884" cy="192263"/>
            <a:chOff x="6876977" y="6400800"/>
            <a:chExt cx="1005178" cy="256350"/>
          </a:xfrm>
        </p:grpSpPr>
        <p:sp>
          <p:nvSpPr>
            <p:cNvPr id="11" name="Rechteck 5">
              <a:extLst>
                <a:ext uri="{FF2B5EF4-FFF2-40B4-BE49-F238E27FC236}">
                  <a16:creationId xmlns:a16="http://schemas.microsoft.com/office/drawing/2014/main" id="{B55270F8-3EA6-4444-9ED5-E7F529021702}"/>
                </a:ext>
              </a:extLst>
            </p:cNvPr>
            <p:cNvSpPr/>
            <p:nvPr userDrawn="1"/>
          </p:nvSpPr>
          <p:spPr>
            <a:xfrm>
              <a:off x="7625805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2" name="Rechteck 6">
              <a:extLst>
                <a:ext uri="{FF2B5EF4-FFF2-40B4-BE49-F238E27FC236}">
                  <a16:creationId xmlns:a16="http://schemas.microsoft.com/office/drawing/2014/main" id="{FBED6D4E-5FCB-4D82-8DBB-276D60B6617B}"/>
                </a:ext>
              </a:extLst>
            </p:cNvPr>
            <p:cNvSpPr/>
            <p:nvPr userDrawn="1"/>
          </p:nvSpPr>
          <p:spPr>
            <a:xfrm>
              <a:off x="7251391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3" name="Rechteck 11">
              <a:extLst>
                <a:ext uri="{FF2B5EF4-FFF2-40B4-BE49-F238E27FC236}">
                  <a16:creationId xmlns:a16="http://schemas.microsoft.com/office/drawing/2014/main" id="{3A543F18-19A2-49F5-8E89-D6F5184083A0}"/>
                </a:ext>
              </a:extLst>
            </p:cNvPr>
            <p:cNvSpPr/>
            <p:nvPr userDrawn="1"/>
          </p:nvSpPr>
          <p:spPr>
            <a:xfrm>
              <a:off x="6876977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441547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64652-FA88-C044-B0A8-30AD38D51E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i="0">
                <a:latin typeface="Ubuntu" panose="020B0504030602030204" pitchFamily="34" charset="0"/>
              </a:defRPr>
            </a:lvl1pPr>
          </a:lstStyle>
          <a:p>
            <a:r>
              <a:rPr lang="de-DE" dirty="0"/>
              <a:t>Titel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slide</a:t>
            </a:r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1BAC670-3AF8-0445-BCDB-84382C754FAB}"/>
              </a:ext>
            </a:extLst>
          </p:cNvPr>
          <p:cNvSpPr/>
          <p:nvPr userDrawn="1"/>
        </p:nvSpPr>
        <p:spPr>
          <a:xfrm>
            <a:off x="0" y="543962"/>
            <a:ext cx="448148" cy="453935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8D6A5ADB-4B5A-2640-9F3C-893C04A9CC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8650" y="1470422"/>
            <a:ext cx="5036344" cy="33004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E548D1C-8200-2E4A-B7D7-C49CC15F00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94673" y="2384268"/>
            <a:ext cx="2593181" cy="2386567"/>
          </a:xfrm>
        </p:spPr>
        <p:txBody>
          <a:bodyPr/>
          <a:lstStyle>
            <a:lvl2pPr>
              <a:defRPr b="0" i="0">
                <a:latin typeface="Ubuntu" panose="020B0504030602030204" pitchFamily="34" charset="0"/>
              </a:defRPr>
            </a:lvl2pPr>
            <a:lvl3pPr>
              <a:defRPr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1"/>
            <a:r>
              <a:rPr lang="de-DE" dirty="0" err="1"/>
              <a:t>second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: Ubuntu 24 </a:t>
            </a:r>
            <a:r>
              <a:rPr lang="de-DE" dirty="0" err="1"/>
              <a:t>pt</a:t>
            </a:r>
            <a:endParaRPr lang="de-DE" dirty="0"/>
          </a:p>
          <a:p>
            <a:pPr lvl="2"/>
            <a:r>
              <a:rPr lang="de-DE" dirty="0" err="1"/>
              <a:t>third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: Ubuntu 20 </a:t>
            </a:r>
            <a:r>
              <a:rPr lang="de-DE" dirty="0" err="1"/>
              <a:t>pt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: Ubuntu 18 </a:t>
            </a:r>
            <a:r>
              <a:rPr lang="de-DE" dirty="0" err="1"/>
              <a:t>pt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: Ubuntu 18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DB63D531-DEFE-4A47-A84A-226BCF73B0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34068" y="4841738"/>
            <a:ext cx="4368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fld id="{BFADD77A-1816-1140-A55E-B4F80354C80A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11870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64652-FA88-C044-B0A8-30AD38D51E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433264"/>
            <a:ext cx="7886700" cy="675330"/>
          </a:xfrm>
        </p:spPr>
        <p:txBody>
          <a:bodyPr/>
          <a:lstStyle>
            <a:lvl1pPr>
              <a:defRPr b="1" i="0">
                <a:latin typeface="Ubuntu" panose="020B0504030602030204" pitchFamily="34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1BAC670-3AF8-0445-BCDB-84382C754FAB}"/>
              </a:ext>
            </a:extLst>
          </p:cNvPr>
          <p:cNvSpPr/>
          <p:nvPr userDrawn="1"/>
        </p:nvSpPr>
        <p:spPr>
          <a:xfrm>
            <a:off x="0" y="543962"/>
            <a:ext cx="453600" cy="453935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2D39A12E-B841-4D99-88F4-24DF4CBCC7E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8650" y="1275160"/>
            <a:ext cx="7886700" cy="343019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1800" b="0" i="0">
                <a:latin typeface="Ubuntu" panose="020B0504030602030204" pitchFamily="34" charset="0"/>
              </a:defRPr>
            </a:lvl1pPr>
            <a:lvl2pPr>
              <a:defRPr b="0" i="0">
                <a:latin typeface="Ubuntu" panose="020B0504030602030204" pitchFamily="34" charset="0"/>
              </a:defRPr>
            </a:lvl2pPr>
            <a:lvl3pPr>
              <a:defRPr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0"/>
            <a:r>
              <a:rPr lang="en-US" dirty="0"/>
              <a:t>first level: Ubuntu 24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second level: Ubuntu 20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third level: Ubuntu 18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Slide Number Placeholder 12">
            <a:extLst>
              <a:ext uri="{FF2B5EF4-FFF2-40B4-BE49-F238E27FC236}">
                <a16:creationId xmlns:a16="http://schemas.microsoft.com/office/drawing/2014/main" id="{85599B7D-94B5-4584-86FA-65C7CB8BC136}"/>
              </a:ext>
            </a:extLst>
          </p:cNvPr>
          <p:cNvSpPr txBox="1">
            <a:spLocks/>
          </p:cNvSpPr>
          <p:nvPr userDrawn="1"/>
        </p:nvSpPr>
        <p:spPr>
          <a:xfrm>
            <a:off x="628650" y="4772445"/>
            <a:ext cx="440391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D07F4E-04A9-4201-B9F3-30B9E281720C}" type="slidenum">
              <a:rPr lang="en-US" sz="1050" smtClean="0">
                <a:latin typeface="Ubuntu" panose="020B0504030602030204" pitchFamily="34" charset="0"/>
              </a:rPr>
              <a:pPr/>
              <a:t>‹#›</a:t>
            </a:fld>
            <a:endParaRPr lang="en-US" sz="900" dirty="0">
              <a:latin typeface="Ubuntu" panose="020B0504030602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925F8-2B48-47B1-917C-778BDCF87FCE}"/>
              </a:ext>
            </a:extLst>
          </p:cNvPr>
          <p:cNvGrpSpPr/>
          <p:nvPr userDrawn="1"/>
        </p:nvGrpSpPr>
        <p:grpSpPr>
          <a:xfrm>
            <a:off x="4972002" y="4800600"/>
            <a:ext cx="753884" cy="192263"/>
            <a:chOff x="6876977" y="6400800"/>
            <a:chExt cx="1005178" cy="256350"/>
          </a:xfrm>
        </p:grpSpPr>
        <p:sp>
          <p:nvSpPr>
            <p:cNvPr id="11" name="Rechteck 5">
              <a:extLst>
                <a:ext uri="{FF2B5EF4-FFF2-40B4-BE49-F238E27FC236}">
                  <a16:creationId xmlns:a16="http://schemas.microsoft.com/office/drawing/2014/main" id="{A66C6EA1-C2D7-4A3A-B602-7889DF991E8A}"/>
                </a:ext>
              </a:extLst>
            </p:cNvPr>
            <p:cNvSpPr/>
            <p:nvPr userDrawn="1"/>
          </p:nvSpPr>
          <p:spPr>
            <a:xfrm>
              <a:off x="7625805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2" name="Rechteck 6">
              <a:extLst>
                <a:ext uri="{FF2B5EF4-FFF2-40B4-BE49-F238E27FC236}">
                  <a16:creationId xmlns:a16="http://schemas.microsoft.com/office/drawing/2014/main" id="{385DDFAE-28B4-4F4A-B3FE-1E31C0726E81}"/>
                </a:ext>
              </a:extLst>
            </p:cNvPr>
            <p:cNvSpPr/>
            <p:nvPr userDrawn="1"/>
          </p:nvSpPr>
          <p:spPr>
            <a:xfrm>
              <a:off x="7251391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3" name="Rechteck 11">
              <a:extLst>
                <a:ext uri="{FF2B5EF4-FFF2-40B4-BE49-F238E27FC236}">
                  <a16:creationId xmlns:a16="http://schemas.microsoft.com/office/drawing/2014/main" id="{64247BBC-13A9-47DF-B69B-61258F9578A5}"/>
                </a:ext>
              </a:extLst>
            </p:cNvPr>
            <p:cNvSpPr/>
            <p:nvPr userDrawn="1"/>
          </p:nvSpPr>
          <p:spPr>
            <a:xfrm>
              <a:off x="6876977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8882173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text slide 2">
    <p:bg>
      <p:bgPr>
        <a:solidFill>
          <a:srgbClr val="3BB1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C8E1E68A-95CD-4203-A3C5-88DDF3DE8A9F}"/>
              </a:ext>
            </a:extLst>
          </p:cNvPr>
          <p:cNvGrpSpPr/>
          <p:nvPr userDrawn="1"/>
        </p:nvGrpSpPr>
        <p:grpSpPr>
          <a:xfrm>
            <a:off x="4972002" y="4800600"/>
            <a:ext cx="753884" cy="192263"/>
            <a:chOff x="6876977" y="6400800"/>
            <a:chExt cx="1005178" cy="256350"/>
          </a:xfrm>
          <a:solidFill>
            <a:srgbClr val="878786"/>
          </a:solidFill>
        </p:grpSpPr>
        <p:sp>
          <p:nvSpPr>
            <p:cNvPr id="17" name="Rechteck 5">
              <a:extLst>
                <a:ext uri="{FF2B5EF4-FFF2-40B4-BE49-F238E27FC236}">
                  <a16:creationId xmlns:a16="http://schemas.microsoft.com/office/drawing/2014/main" id="{247108CE-9868-44D2-9004-E291FB3B8DE5}"/>
                </a:ext>
              </a:extLst>
            </p:cNvPr>
            <p:cNvSpPr/>
            <p:nvPr userDrawn="1"/>
          </p:nvSpPr>
          <p:spPr>
            <a:xfrm>
              <a:off x="7625805" y="6400800"/>
              <a:ext cx="256350" cy="256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8" name="Rechteck 6">
              <a:extLst>
                <a:ext uri="{FF2B5EF4-FFF2-40B4-BE49-F238E27FC236}">
                  <a16:creationId xmlns:a16="http://schemas.microsoft.com/office/drawing/2014/main" id="{7B2DF602-004E-416B-892A-3F6FDA6473A0}"/>
                </a:ext>
              </a:extLst>
            </p:cNvPr>
            <p:cNvSpPr/>
            <p:nvPr userDrawn="1"/>
          </p:nvSpPr>
          <p:spPr>
            <a:xfrm>
              <a:off x="7251391" y="6400800"/>
              <a:ext cx="256350" cy="256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9" name="Rechteck 11">
              <a:extLst>
                <a:ext uri="{FF2B5EF4-FFF2-40B4-BE49-F238E27FC236}">
                  <a16:creationId xmlns:a16="http://schemas.microsoft.com/office/drawing/2014/main" id="{CCF3237F-8B5F-4BAB-9D41-4D5B8E9D95E5}"/>
                </a:ext>
              </a:extLst>
            </p:cNvPr>
            <p:cNvSpPr/>
            <p:nvPr userDrawn="1"/>
          </p:nvSpPr>
          <p:spPr>
            <a:xfrm>
              <a:off x="6876977" y="6400800"/>
              <a:ext cx="256350" cy="256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E0DF6D13-3BF4-4CA3-B60C-C41E7DC91D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000"/>
          <a:stretch/>
        </p:blipFill>
        <p:spPr>
          <a:xfrm>
            <a:off x="1" y="1035457"/>
            <a:ext cx="454952" cy="91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3581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DDC19D75-AF1D-5348-854D-B46E6014CABC}"/>
              </a:ext>
            </a:extLst>
          </p:cNvPr>
          <p:cNvSpPr/>
          <p:nvPr userDrawn="1"/>
        </p:nvSpPr>
        <p:spPr>
          <a:xfrm>
            <a:off x="0" y="1268016"/>
            <a:ext cx="453600" cy="453935"/>
          </a:xfrm>
          <a:prstGeom prst="rect">
            <a:avLst/>
          </a:prstGeom>
          <a:solidFill>
            <a:srgbClr val="3BB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F4B75F50-1A7E-4CCD-A269-C075C65C1A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1157318"/>
            <a:ext cx="7886700" cy="675330"/>
          </a:xfrm>
          <a:prstGeom prst="rect">
            <a:avLst/>
          </a:prstGeom>
        </p:spPr>
        <p:txBody>
          <a:bodyPr anchor="ctr"/>
          <a:lstStyle>
            <a:lvl1pPr>
              <a:defRPr lang="en-US" b="1" i="0" dirty="0">
                <a:solidFill>
                  <a:srgbClr val="3BB1BD"/>
                </a:solidFill>
              </a:defRPr>
            </a:lvl1pPr>
          </a:lstStyle>
          <a:p>
            <a:pPr marL="0" lvl="0"/>
            <a:r>
              <a:rPr lang="en-US" dirty="0"/>
              <a:t>Slide title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FF2D96B-0D99-482B-B944-DA0B4D27B109}"/>
              </a:ext>
            </a:extLst>
          </p:cNvPr>
          <p:cNvGrpSpPr/>
          <p:nvPr userDrawn="1"/>
        </p:nvGrpSpPr>
        <p:grpSpPr>
          <a:xfrm>
            <a:off x="4972002" y="4800600"/>
            <a:ext cx="753884" cy="192263"/>
            <a:chOff x="6876977" y="6400800"/>
            <a:chExt cx="1005178" cy="256350"/>
          </a:xfrm>
          <a:solidFill>
            <a:srgbClr val="4EBABC"/>
          </a:solidFill>
        </p:grpSpPr>
        <p:sp>
          <p:nvSpPr>
            <p:cNvPr id="14" name="Rechteck 5">
              <a:extLst>
                <a:ext uri="{FF2B5EF4-FFF2-40B4-BE49-F238E27FC236}">
                  <a16:creationId xmlns:a16="http://schemas.microsoft.com/office/drawing/2014/main" id="{3F3B3439-FC27-4DB6-887F-89351009C5F0}"/>
                </a:ext>
              </a:extLst>
            </p:cNvPr>
            <p:cNvSpPr/>
            <p:nvPr userDrawn="1"/>
          </p:nvSpPr>
          <p:spPr>
            <a:xfrm>
              <a:off x="7625805" y="6400800"/>
              <a:ext cx="256350" cy="256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5" name="Rechteck 6">
              <a:extLst>
                <a:ext uri="{FF2B5EF4-FFF2-40B4-BE49-F238E27FC236}">
                  <a16:creationId xmlns:a16="http://schemas.microsoft.com/office/drawing/2014/main" id="{6DB565EC-77B0-401F-A233-9A46A2683323}"/>
                </a:ext>
              </a:extLst>
            </p:cNvPr>
            <p:cNvSpPr/>
            <p:nvPr userDrawn="1"/>
          </p:nvSpPr>
          <p:spPr>
            <a:xfrm>
              <a:off x="7251391" y="6400800"/>
              <a:ext cx="256350" cy="256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6" name="Rechteck 11">
              <a:extLst>
                <a:ext uri="{FF2B5EF4-FFF2-40B4-BE49-F238E27FC236}">
                  <a16:creationId xmlns:a16="http://schemas.microsoft.com/office/drawing/2014/main" id="{63F022D7-F640-4E3D-AA24-5A8D9DF57FF2}"/>
                </a:ext>
              </a:extLst>
            </p:cNvPr>
            <p:cNvSpPr/>
            <p:nvPr userDrawn="1"/>
          </p:nvSpPr>
          <p:spPr>
            <a:xfrm>
              <a:off x="6876977" y="6400800"/>
              <a:ext cx="256350" cy="256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A7BA7D78-1097-4D12-8A10-79512A4396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9841" y="2005012"/>
            <a:ext cx="7885509" cy="270033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096292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text slide">
    <p:bg>
      <p:bgPr>
        <a:solidFill>
          <a:srgbClr val="3BB1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F9C8EBD7-1A1C-894E-A0BF-D95E3CA6424B}"/>
              </a:ext>
            </a:extLst>
          </p:cNvPr>
          <p:cNvSpPr/>
          <p:nvPr userDrawn="1"/>
        </p:nvSpPr>
        <p:spPr>
          <a:xfrm>
            <a:off x="0" y="1268016"/>
            <a:ext cx="448148" cy="453935"/>
          </a:xfrm>
          <a:prstGeom prst="rect">
            <a:avLst/>
          </a:prstGeom>
          <a:solidFill>
            <a:srgbClr val="8787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BD3D9E8-CE23-4BEC-8953-2E994CEAB2E3}"/>
              </a:ext>
            </a:extLst>
          </p:cNvPr>
          <p:cNvGrpSpPr/>
          <p:nvPr userDrawn="1"/>
        </p:nvGrpSpPr>
        <p:grpSpPr>
          <a:xfrm>
            <a:off x="4972002" y="4800600"/>
            <a:ext cx="753884" cy="192263"/>
            <a:chOff x="6876977" y="6400800"/>
            <a:chExt cx="1005178" cy="256350"/>
          </a:xfrm>
          <a:solidFill>
            <a:srgbClr val="878786"/>
          </a:solidFill>
        </p:grpSpPr>
        <p:sp>
          <p:nvSpPr>
            <p:cNvPr id="18" name="Rechteck 5">
              <a:extLst>
                <a:ext uri="{FF2B5EF4-FFF2-40B4-BE49-F238E27FC236}">
                  <a16:creationId xmlns:a16="http://schemas.microsoft.com/office/drawing/2014/main" id="{DF8D3728-DE5B-447C-8267-CA11446FD195}"/>
                </a:ext>
              </a:extLst>
            </p:cNvPr>
            <p:cNvSpPr/>
            <p:nvPr userDrawn="1"/>
          </p:nvSpPr>
          <p:spPr>
            <a:xfrm>
              <a:off x="7625805" y="6400800"/>
              <a:ext cx="256350" cy="256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9" name="Rechteck 6">
              <a:extLst>
                <a:ext uri="{FF2B5EF4-FFF2-40B4-BE49-F238E27FC236}">
                  <a16:creationId xmlns:a16="http://schemas.microsoft.com/office/drawing/2014/main" id="{A52379E7-4A25-4C23-8125-DC4D754320A0}"/>
                </a:ext>
              </a:extLst>
            </p:cNvPr>
            <p:cNvSpPr/>
            <p:nvPr userDrawn="1"/>
          </p:nvSpPr>
          <p:spPr>
            <a:xfrm>
              <a:off x="7251391" y="6400800"/>
              <a:ext cx="256350" cy="256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0" name="Rechteck 11">
              <a:extLst>
                <a:ext uri="{FF2B5EF4-FFF2-40B4-BE49-F238E27FC236}">
                  <a16:creationId xmlns:a16="http://schemas.microsoft.com/office/drawing/2014/main" id="{18F56B9E-2F05-409E-BA2A-C52B95AB60FB}"/>
                </a:ext>
              </a:extLst>
            </p:cNvPr>
            <p:cNvSpPr/>
            <p:nvPr userDrawn="1"/>
          </p:nvSpPr>
          <p:spPr>
            <a:xfrm>
              <a:off x="6876977" y="6400800"/>
              <a:ext cx="256350" cy="256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6557965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64652-FA88-C044-B0A8-30AD38D51E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i="0">
                <a:latin typeface="Ubuntu" panose="020B0504030602030204" pitchFamily="34" charset="0"/>
              </a:defRPr>
            </a:lvl1pPr>
          </a:lstStyle>
          <a:p>
            <a:r>
              <a:rPr lang="de-DE" dirty="0"/>
              <a:t>Titel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slide</a:t>
            </a:r>
            <a:endParaRPr lang="de-DE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E016C111-59AF-014B-9720-0A3ABEDE79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79" y="329934"/>
            <a:ext cx="448147" cy="881990"/>
          </a:xfrm>
          <a:prstGeom prst="rect">
            <a:avLst/>
          </a:prstGeom>
        </p:spPr>
      </p:pic>
      <p:sp>
        <p:nvSpPr>
          <p:cNvPr id="19" name="Foliennummernplatzhalter 5">
            <a:extLst>
              <a:ext uri="{FF2B5EF4-FFF2-40B4-BE49-F238E27FC236}">
                <a16:creationId xmlns:a16="http://schemas.microsoft.com/office/drawing/2014/main" id="{E5634FED-9A63-8A47-89C9-89B788B633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34068" y="4841738"/>
            <a:ext cx="4368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fld id="{BFADD77A-1816-1140-A55E-B4F80354C80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D03756E8-9839-4E7A-85C0-31C6E15E4E4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8650" y="2065193"/>
            <a:ext cx="7886700" cy="25675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1800" b="0" i="0">
                <a:latin typeface="Ubuntu" panose="020B0504030602030204" pitchFamily="34" charset="0"/>
              </a:defRPr>
            </a:lvl1pPr>
            <a:lvl2pPr>
              <a:defRPr b="0" i="0">
                <a:latin typeface="Ubuntu" panose="020B0504030602030204" pitchFamily="34" charset="0"/>
              </a:defRPr>
            </a:lvl2pPr>
            <a:lvl3pPr>
              <a:defRPr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0"/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images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box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just normal </a:t>
            </a:r>
            <a:r>
              <a:rPr lang="de-DE" dirty="0" err="1"/>
              <a:t>text</a:t>
            </a:r>
            <a:r>
              <a:rPr lang="de-DE" dirty="0"/>
              <a:t>. </a:t>
            </a:r>
          </a:p>
          <a:p>
            <a:pPr lvl="0"/>
            <a:endParaRPr lang="de-DE" dirty="0"/>
          </a:p>
          <a:p>
            <a:pPr lvl="0"/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fill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entire</a:t>
            </a:r>
            <a:r>
              <a:rPr lang="de-DE" dirty="0"/>
              <a:t> box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38833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  <p:sldLayoutId id="2147483687" r:id="rId25"/>
    <p:sldLayoutId id="2147483696" r:id="rId26"/>
    <p:sldLayoutId id="2147483697" r:id="rId27"/>
    <p:sldLayoutId id="2147483698" r:id="rId28"/>
    <p:sldLayoutId id="2147483703" r:id="rId29"/>
    <p:sldLayoutId id="2147483705" r:id="rId30"/>
    <p:sldLayoutId id="2147483706" r:id="rId31"/>
    <p:sldLayoutId id="2147483707" r:id="rId32"/>
    <p:sldLayoutId id="2147483708" r:id="rId33"/>
    <p:sldLayoutId id="2147483710" r:id="rId34"/>
    <p:sldLayoutId id="2147483712" r:id="rId35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www.rogerleishman.com/2017/12/thing1.html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6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unsplash.com/wallpapers/cool/abstract?utm_source=unsplash&amp;utm_medium=referral&amp;utm_content=creditCopyText" TargetMode="External"/><Relationship Id="rId4" Type="http://schemas.openxmlformats.org/officeDocument/2006/relationships/hyperlink" Target="https://unsplash.com/@fakurian?utm_source=unsplash&amp;utm_medium=referral&amp;utm_content=creditCopyText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unsplash.com/wallpapers/cool/abstract?utm_source=unsplash&amp;utm_medium=referral&amp;utm_content=creditCopyText" TargetMode="External"/><Relationship Id="rId4" Type="http://schemas.openxmlformats.org/officeDocument/2006/relationships/hyperlink" Target="https://unsplash.com/@fakurian?utm_source=unsplash&amp;utm_medium=referral&amp;utm_content=creditCopyText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unsplash.com/wallpapers/cool/abstract?utm_source=unsplash&amp;utm_medium=referral&amp;utm_content=creditCopyText" TargetMode="External"/><Relationship Id="rId4" Type="http://schemas.openxmlformats.org/officeDocument/2006/relationships/hyperlink" Target="https://unsplash.com/@fakurian?utm_source=unsplash&amp;utm_medium=referral&amp;utm_content=creditCopyText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devvratjadon?utm_source=unsplash&amp;utm_medium=referral&amp;utm_content=creditCopyTex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2.jpg"/><Relationship Id="rId4" Type="http://schemas.openxmlformats.org/officeDocument/2006/relationships/hyperlink" Target="https://unsplash.com/s/photos/hammer?utm_source=unsplash&amp;utm_medium=referral&amp;utm_content=creditCopyText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unsplash.com/s/photos/rational?utm_source=unsplash&amp;utm_medium=referral&amp;utm_content=creditCopyText" TargetMode="External"/><Relationship Id="rId4" Type="http://schemas.openxmlformats.org/officeDocument/2006/relationships/hyperlink" Target="https://unsplash.com/@katya_korovkina?utm_source=unsplash&amp;utm_medium=referral&amp;utm_content=creditCopyText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hyperlink" Target="http://cm.bell-labs.com/cm/cs/who/dmr/ctut.pdf" TargetMode="External"/><Relationship Id="rId4" Type="http://schemas.openxmlformats.org/officeDocument/2006/relationships/hyperlink" Target="https://web.archive.org/web/20150223025837/http:/cm.bell-labs.com/cm/cs/who/dmr/ctut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C4DA99-BED6-C645-8D30-10200398F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963" y="593767"/>
            <a:ext cx="2637023" cy="1977983"/>
          </a:xfrm>
        </p:spPr>
        <p:txBody>
          <a:bodyPr>
            <a:normAutofit fontScale="90000"/>
          </a:bodyPr>
          <a:lstStyle/>
          <a:p>
            <a:r>
              <a:rPr lang="en-GB" dirty="0"/>
              <a:t>Abstract Reasoning and Planetary Principles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89ECE3-4923-F240-B9AC-AFEBB5B17A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095963" y="2571750"/>
            <a:ext cx="3464291" cy="690197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Catarina Batista</a:t>
            </a:r>
          </a:p>
          <a:p>
            <a:r>
              <a:rPr lang="en-GB" dirty="0"/>
              <a:t>Terraforming pilot ,May 2023</a:t>
            </a:r>
          </a:p>
        </p:txBody>
      </p:sp>
    </p:spTree>
    <p:extLst>
      <p:ext uri="{BB962C8B-B14F-4D97-AF65-F5344CB8AC3E}">
        <p14:creationId xmlns:p14="http://schemas.microsoft.com/office/powerpoint/2010/main" val="4796704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98312-841C-B311-B092-3D1522145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4219" y="1982923"/>
            <a:ext cx="5895561" cy="956424"/>
          </a:xfrm>
        </p:spPr>
        <p:txBody>
          <a:bodyPr/>
          <a:lstStyle/>
          <a:p>
            <a:pPr algn="ctr"/>
            <a:r>
              <a:rPr lang="en-CH" sz="3200" dirty="0"/>
              <a:t>We’re going to source code your work from week 1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7F2A8B2-4C39-36A7-394D-509E4C329F21}"/>
              </a:ext>
            </a:extLst>
          </p:cNvPr>
          <p:cNvSpPr txBox="1">
            <a:spLocks/>
          </p:cNvSpPr>
          <p:nvPr/>
        </p:nvSpPr>
        <p:spPr>
          <a:xfrm>
            <a:off x="840527" y="3271788"/>
            <a:ext cx="7462944" cy="4723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dirty="0"/>
              <a:t>a</a:t>
            </a:r>
            <a:r>
              <a:rPr lang="en-CH" dirty="0"/>
              <a:t>ka pulling abstract insights that can be usable on Planet Earth </a:t>
            </a:r>
          </a:p>
        </p:txBody>
      </p:sp>
    </p:spTree>
    <p:extLst>
      <p:ext uri="{BB962C8B-B14F-4D97-AF65-F5344CB8AC3E}">
        <p14:creationId xmlns:p14="http://schemas.microsoft.com/office/powerpoint/2010/main" val="1112931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B4E9A-2984-72E2-B858-AA9D5C5D9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2 systems</a:t>
            </a:r>
          </a:p>
        </p:txBody>
      </p:sp>
      <p:pic>
        <p:nvPicPr>
          <p:cNvPr id="2050" name="Picture 2" descr="System 1 &amp; 2 Daniel Kahneman">
            <a:extLst>
              <a:ext uri="{FF2B5EF4-FFF2-40B4-BE49-F238E27FC236}">
                <a16:creationId xmlns:a16="http://schemas.microsoft.com/office/drawing/2014/main" id="{ECBF7E31-40BE-0CA8-FE49-4008F6460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AB60CF2-4269-D9DE-C1F5-5E5C672286B2}"/>
              </a:ext>
            </a:extLst>
          </p:cNvPr>
          <p:cNvSpPr/>
          <p:nvPr/>
        </p:nvSpPr>
        <p:spPr>
          <a:xfrm>
            <a:off x="5593976" y="4788584"/>
            <a:ext cx="354843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H" sz="1100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https://www.rogerleishman.com/2017/12/thing1.html</a:t>
            </a:r>
            <a:r>
              <a:rPr lang="en-CH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97223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indset icon Vector Art Stock Images | Depositphotos">
            <a:extLst>
              <a:ext uri="{FF2B5EF4-FFF2-40B4-BE49-F238E27FC236}">
                <a16:creationId xmlns:a16="http://schemas.microsoft.com/office/drawing/2014/main" id="{D285FEE2-5C70-75CC-4E40-A7EA9A451B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64" t="7628" r="20743" b="12448"/>
          <a:stretch/>
        </p:blipFill>
        <p:spPr bwMode="auto">
          <a:xfrm>
            <a:off x="3791801" y="1183846"/>
            <a:ext cx="1560398" cy="2031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0E70BC-597A-4E50-A15F-C8FB35A767F0}"/>
              </a:ext>
            </a:extLst>
          </p:cNvPr>
          <p:cNvSpPr txBox="1"/>
          <p:nvPr/>
        </p:nvSpPr>
        <p:spPr>
          <a:xfrm>
            <a:off x="877131" y="3111865"/>
            <a:ext cx="2375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set of processes &amp; tools to think creatively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47150A-A466-4C14-9886-DCA3BC36F362}"/>
              </a:ext>
            </a:extLst>
          </p:cNvPr>
          <p:cNvSpPr txBox="1"/>
          <p:nvPr/>
        </p:nvSpPr>
        <p:spPr>
          <a:xfrm>
            <a:off x="5864763" y="3111865"/>
            <a:ext cx="26993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taking a new perspective into a complex problem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A9576FB6-60BE-464A-B03F-6CE8A6E8D5C4}"/>
              </a:ext>
            </a:extLst>
          </p:cNvPr>
          <p:cNvSpPr/>
          <p:nvPr/>
        </p:nvSpPr>
        <p:spPr>
          <a:xfrm>
            <a:off x="739068" y="2511673"/>
            <a:ext cx="3157763" cy="761747"/>
          </a:xfrm>
          <a:prstGeom prst="rightArrow">
            <a:avLst/>
          </a:prstGeom>
          <a:ln>
            <a:extLst>
              <a:ext uri="{C807C97D-BFC1-408E-A445-0C87EB9F89A2}">
                <ask:lineSketchStyleProps xmlns:ask="http://schemas.microsoft.com/office/drawing/2018/sketchyshapes" sd="4256928423">
                  <a:custGeom>
                    <a:avLst/>
                    <a:gdLst>
                      <a:gd name="connsiteX0" fmla="*/ 0 w 3157763"/>
                      <a:gd name="connsiteY0" fmla="*/ 190437 h 761747"/>
                      <a:gd name="connsiteX1" fmla="*/ 749760 w 3157763"/>
                      <a:gd name="connsiteY1" fmla="*/ 190437 h 761747"/>
                      <a:gd name="connsiteX2" fmla="*/ 1499521 w 3157763"/>
                      <a:gd name="connsiteY2" fmla="*/ 190437 h 761747"/>
                      <a:gd name="connsiteX3" fmla="*/ 2776890 w 3157763"/>
                      <a:gd name="connsiteY3" fmla="*/ 190437 h 761747"/>
                      <a:gd name="connsiteX4" fmla="*/ 2776890 w 3157763"/>
                      <a:gd name="connsiteY4" fmla="*/ 0 h 761747"/>
                      <a:gd name="connsiteX5" fmla="*/ 3157763 w 3157763"/>
                      <a:gd name="connsiteY5" fmla="*/ 380874 h 761747"/>
                      <a:gd name="connsiteX6" fmla="*/ 2776890 w 3157763"/>
                      <a:gd name="connsiteY6" fmla="*/ 761747 h 761747"/>
                      <a:gd name="connsiteX7" fmla="*/ 2776890 w 3157763"/>
                      <a:gd name="connsiteY7" fmla="*/ 571310 h 761747"/>
                      <a:gd name="connsiteX8" fmla="*/ 2165974 w 3157763"/>
                      <a:gd name="connsiteY8" fmla="*/ 571310 h 761747"/>
                      <a:gd name="connsiteX9" fmla="*/ 1555058 w 3157763"/>
                      <a:gd name="connsiteY9" fmla="*/ 571310 h 761747"/>
                      <a:gd name="connsiteX10" fmla="*/ 833067 w 3157763"/>
                      <a:gd name="connsiteY10" fmla="*/ 571310 h 761747"/>
                      <a:gd name="connsiteX11" fmla="*/ 0 w 3157763"/>
                      <a:gd name="connsiteY11" fmla="*/ 571310 h 761747"/>
                      <a:gd name="connsiteX12" fmla="*/ 0 w 3157763"/>
                      <a:gd name="connsiteY12" fmla="*/ 190437 h 7617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157763" h="761747" fill="none" extrusionOk="0">
                        <a:moveTo>
                          <a:pt x="0" y="190437"/>
                        </a:moveTo>
                        <a:cubicBezTo>
                          <a:pt x="224592" y="181709"/>
                          <a:pt x="514365" y="216137"/>
                          <a:pt x="749760" y="190437"/>
                        </a:cubicBezTo>
                        <a:cubicBezTo>
                          <a:pt x="985155" y="164737"/>
                          <a:pt x="1322126" y="218329"/>
                          <a:pt x="1499521" y="190437"/>
                        </a:cubicBezTo>
                        <a:cubicBezTo>
                          <a:pt x="1676916" y="162545"/>
                          <a:pt x="2264827" y="199262"/>
                          <a:pt x="2776890" y="190437"/>
                        </a:cubicBezTo>
                        <a:cubicBezTo>
                          <a:pt x="2776941" y="150141"/>
                          <a:pt x="2773328" y="88905"/>
                          <a:pt x="2776890" y="0"/>
                        </a:cubicBezTo>
                        <a:cubicBezTo>
                          <a:pt x="2917877" y="146994"/>
                          <a:pt x="2991540" y="217619"/>
                          <a:pt x="3157763" y="380874"/>
                        </a:cubicBezTo>
                        <a:cubicBezTo>
                          <a:pt x="3041329" y="475179"/>
                          <a:pt x="2891702" y="652065"/>
                          <a:pt x="2776890" y="761747"/>
                        </a:cubicBezTo>
                        <a:cubicBezTo>
                          <a:pt x="2784669" y="720662"/>
                          <a:pt x="2775686" y="616052"/>
                          <a:pt x="2776890" y="571310"/>
                        </a:cubicBezTo>
                        <a:cubicBezTo>
                          <a:pt x="2596830" y="582113"/>
                          <a:pt x="2458975" y="576375"/>
                          <a:pt x="2165974" y="571310"/>
                        </a:cubicBezTo>
                        <a:cubicBezTo>
                          <a:pt x="1872973" y="566245"/>
                          <a:pt x="1706026" y="559755"/>
                          <a:pt x="1555058" y="571310"/>
                        </a:cubicBezTo>
                        <a:cubicBezTo>
                          <a:pt x="1404090" y="582865"/>
                          <a:pt x="1033769" y="568721"/>
                          <a:pt x="833067" y="571310"/>
                        </a:cubicBezTo>
                        <a:cubicBezTo>
                          <a:pt x="632365" y="573899"/>
                          <a:pt x="351163" y="591742"/>
                          <a:pt x="0" y="571310"/>
                        </a:cubicBezTo>
                        <a:cubicBezTo>
                          <a:pt x="-13057" y="416886"/>
                          <a:pt x="5187" y="349537"/>
                          <a:pt x="0" y="190437"/>
                        </a:cubicBezTo>
                        <a:close/>
                      </a:path>
                      <a:path w="3157763" h="761747" stroke="0" extrusionOk="0">
                        <a:moveTo>
                          <a:pt x="0" y="190437"/>
                        </a:moveTo>
                        <a:cubicBezTo>
                          <a:pt x="186619" y="185624"/>
                          <a:pt x="341546" y="173916"/>
                          <a:pt x="638685" y="190437"/>
                        </a:cubicBezTo>
                        <a:cubicBezTo>
                          <a:pt x="935824" y="206958"/>
                          <a:pt x="1142582" y="168592"/>
                          <a:pt x="1360676" y="190437"/>
                        </a:cubicBezTo>
                        <a:cubicBezTo>
                          <a:pt x="1578770" y="212282"/>
                          <a:pt x="1712193" y="212409"/>
                          <a:pt x="2054899" y="190437"/>
                        </a:cubicBezTo>
                        <a:cubicBezTo>
                          <a:pt x="2397605" y="168465"/>
                          <a:pt x="2588391" y="224596"/>
                          <a:pt x="2776890" y="190437"/>
                        </a:cubicBezTo>
                        <a:cubicBezTo>
                          <a:pt x="2779138" y="110129"/>
                          <a:pt x="2778926" y="62043"/>
                          <a:pt x="2776890" y="0"/>
                        </a:cubicBezTo>
                        <a:cubicBezTo>
                          <a:pt x="2953106" y="139035"/>
                          <a:pt x="3073298" y="306188"/>
                          <a:pt x="3157763" y="380874"/>
                        </a:cubicBezTo>
                        <a:cubicBezTo>
                          <a:pt x="3023491" y="531742"/>
                          <a:pt x="2898116" y="634741"/>
                          <a:pt x="2776890" y="761747"/>
                        </a:cubicBezTo>
                        <a:cubicBezTo>
                          <a:pt x="2769139" y="690029"/>
                          <a:pt x="2771421" y="649231"/>
                          <a:pt x="2776890" y="571310"/>
                        </a:cubicBezTo>
                        <a:cubicBezTo>
                          <a:pt x="2495580" y="570725"/>
                          <a:pt x="2303650" y="560472"/>
                          <a:pt x="2165974" y="571310"/>
                        </a:cubicBezTo>
                        <a:cubicBezTo>
                          <a:pt x="2028298" y="582148"/>
                          <a:pt x="1657235" y="593359"/>
                          <a:pt x="1443983" y="571310"/>
                        </a:cubicBezTo>
                        <a:cubicBezTo>
                          <a:pt x="1230731" y="549261"/>
                          <a:pt x="940994" y="592267"/>
                          <a:pt x="777529" y="571310"/>
                        </a:cubicBezTo>
                        <a:cubicBezTo>
                          <a:pt x="614064" y="550353"/>
                          <a:pt x="187634" y="601433"/>
                          <a:pt x="0" y="571310"/>
                        </a:cubicBezTo>
                        <a:cubicBezTo>
                          <a:pt x="-18170" y="485520"/>
                          <a:pt x="-16064" y="376273"/>
                          <a:pt x="0" y="190437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BBB404E-7CC5-4B18-83FD-74DF4A3A1037}"/>
              </a:ext>
            </a:extLst>
          </p:cNvPr>
          <p:cNvSpPr/>
          <p:nvPr/>
        </p:nvSpPr>
        <p:spPr>
          <a:xfrm flipH="1">
            <a:off x="5165641" y="2511673"/>
            <a:ext cx="3157763" cy="761747"/>
          </a:xfrm>
          <a:prstGeom prst="rightArrow">
            <a:avLst/>
          </a:prstGeom>
          <a:ln>
            <a:extLst>
              <a:ext uri="{C807C97D-BFC1-408E-A445-0C87EB9F89A2}">
                <ask:lineSketchStyleProps xmlns:ask="http://schemas.microsoft.com/office/drawing/2018/sketchyshapes" sd="4151704085">
                  <a:custGeom>
                    <a:avLst/>
                    <a:gdLst>
                      <a:gd name="connsiteX0" fmla="*/ 0 w 3157763"/>
                      <a:gd name="connsiteY0" fmla="*/ 190437 h 761747"/>
                      <a:gd name="connsiteX1" fmla="*/ 2776890 w 3157763"/>
                      <a:gd name="connsiteY1" fmla="*/ 190437 h 761747"/>
                      <a:gd name="connsiteX2" fmla="*/ 2776890 w 3157763"/>
                      <a:gd name="connsiteY2" fmla="*/ 0 h 761747"/>
                      <a:gd name="connsiteX3" fmla="*/ 3157763 w 3157763"/>
                      <a:gd name="connsiteY3" fmla="*/ 380874 h 761747"/>
                      <a:gd name="connsiteX4" fmla="*/ 2776890 w 3157763"/>
                      <a:gd name="connsiteY4" fmla="*/ 761747 h 761747"/>
                      <a:gd name="connsiteX5" fmla="*/ 2776890 w 3157763"/>
                      <a:gd name="connsiteY5" fmla="*/ 571310 h 761747"/>
                      <a:gd name="connsiteX6" fmla="*/ 0 w 3157763"/>
                      <a:gd name="connsiteY6" fmla="*/ 571310 h 761747"/>
                      <a:gd name="connsiteX7" fmla="*/ 0 w 3157763"/>
                      <a:gd name="connsiteY7" fmla="*/ 190437 h 7617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7763" h="761747" fill="none" extrusionOk="0">
                        <a:moveTo>
                          <a:pt x="0" y="190437"/>
                        </a:moveTo>
                        <a:cubicBezTo>
                          <a:pt x="787546" y="148101"/>
                          <a:pt x="1831240" y="172557"/>
                          <a:pt x="2776890" y="190437"/>
                        </a:cubicBezTo>
                        <a:cubicBezTo>
                          <a:pt x="2787452" y="125327"/>
                          <a:pt x="2765933" y="75067"/>
                          <a:pt x="2776890" y="0"/>
                        </a:cubicBezTo>
                        <a:cubicBezTo>
                          <a:pt x="2799634" y="87426"/>
                          <a:pt x="3074633" y="288567"/>
                          <a:pt x="3157763" y="380874"/>
                        </a:cubicBezTo>
                        <a:cubicBezTo>
                          <a:pt x="3104593" y="439073"/>
                          <a:pt x="2792408" y="678528"/>
                          <a:pt x="2776890" y="761747"/>
                        </a:cubicBezTo>
                        <a:cubicBezTo>
                          <a:pt x="2774407" y="707635"/>
                          <a:pt x="2776422" y="630280"/>
                          <a:pt x="2776890" y="571310"/>
                        </a:cubicBezTo>
                        <a:cubicBezTo>
                          <a:pt x="2139626" y="558173"/>
                          <a:pt x="750807" y="674095"/>
                          <a:pt x="0" y="571310"/>
                        </a:cubicBezTo>
                        <a:cubicBezTo>
                          <a:pt x="-18281" y="461181"/>
                          <a:pt x="-4729" y="342378"/>
                          <a:pt x="0" y="190437"/>
                        </a:cubicBezTo>
                        <a:close/>
                      </a:path>
                      <a:path w="3157763" h="761747" stroke="0" extrusionOk="0">
                        <a:moveTo>
                          <a:pt x="0" y="190437"/>
                        </a:moveTo>
                        <a:cubicBezTo>
                          <a:pt x="442650" y="313417"/>
                          <a:pt x="1439475" y="221728"/>
                          <a:pt x="2776890" y="190437"/>
                        </a:cubicBezTo>
                        <a:cubicBezTo>
                          <a:pt x="2788697" y="137535"/>
                          <a:pt x="2787034" y="40551"/>
                          <a:pt x="2776890" y="0"/>
                        </a:cubicBezTo>
                        <a:cubicBezTo>
                          <a:pt x="2946871" y="177970"/>
                          <a:pt x="3075822" y="277612"/>
                          <a:pt x="3157763" y="380874"/>
                        </a:cubicBezTo>
                        <a:cubicBezTo>
                          <a:pt x="3000031" y="570887"/>
                          <a:pt x="2837310" y="648696"/>
                          <a:pt x="2776890" y="761747"/>
                        </a:cubicBezTo>
                        <a:cubicBezTo>
                          <a:pt x="2782412" y="666772"/>
                          <a:pt x="2766724" y="646416"/>
                          <a:pt x="2776890" y="571310"/>
                        </a:cubicBezTo>
                        <a:cubicBezTo>
                          <a:pt x="1867768" y="703457"/>
                          <a:pt x="1358674" y="462115"/>
                          <a:pt x="0" y="571310"/>
                        </a:cubicBezTo>
                        <a:cubicBezTo>
                          <a:pt x="8016" y="453137"/>
                          <a:pt x="-20005" y="375019"/>
                          <a:pt x="0" y="190437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CFBA11-9703-49D1-AD16-44CF1DD67FC2}"/>
              </a:ext>
            </a:extLst>
          </p:cNvPr>
          <p:cNvSpPr txBox="1"/>
          <p:nvPr/>
        </p:nvSpPr>
        <p:spPr>
          <a:xfrm>
            <a:off x="828907" y="2694148"/>
            <a:ext cx="2432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Lateral Thinking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1147D2-5785-45DE-84CA-84C0DAF36E4E}"/>
              </a:ext>
            </a:extLst>
          </p:cNvPr>
          <p:cNvSpPr txBox="1"/>
          <p:nvPr/>
        </p:nvSpPr>
        <p:spPr>
          <a:xfrm>
            <a:off x="5890447" y="2719366"/>
            <a:ext cx="2432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Reframing</a:t>
            </a:r>
          </a:p>
        </p:txBody>
      </p:sp>
    </p:spTree>
    <p:extLst>
      <p:ext uri="{BB962C8B-B14F-4D97-AF65-F5344CB8AC3E}">
        <p14:creationId xmlns:p14="http://schemas.microsoft.com/office/powerpoint/2010/main" val="3194530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indset icon Vector Art Stock Images | Depositphotos">
            <a:extLst>
              <a:ext uri="{FF2B5EF4-FFF2-40B4-BE49-F238E27FC236}">
                <a16:creationId xmlns:a16="http://schemas.microsoft.com/office/drawing/2014/main" id="{D285FEE2-5C70-75CC-4E40-A7EA9A451B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64" t="7628" r="20743" b="12448"/>
          <a:stretch/>
        </p:blipFill>
        <p:spPr bwMode="auto">
          <a:xfrm>
            <a:off x="3791801" y="1183846"/>
            <a:ext cx="1560398" cy="2031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0E70BC-597A-4E50-A15F-C8FB35A767F0}"/>
              </a:ext>
            </a:extLst>
          </p:cNvPr>
          <p:cNvSpPr txBox="1"/>
          <p:nvPr/>
        </p:nvSpPr>
        <p:spPr>
          <a:xfrm>
            <a:off x="877131" y="3111865"/>
            <a:ext cx="2375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set of processes &amp; tools to think creatively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47150A-A466-4C14-9886-DCA3BC36F362}"/>
              </a:ext>
            </a:extLst>
          </p:cNvPr>
          <p:cNvSpPr txBox="1"/>
          <p:nvPr/>
        </p:nvSpPr>
        <p:spPr>
          <a:xfrm>
            <a:off x="5864763" y="3111865"/>
            <a:ext cx="26993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taking a new perspective into a complex problem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A9576FB6-60BE-464A-B03F-6CE8A6E8D5C4}"/>
              </a:ext>
            </a:extLst>
          </p:cNvPr>
          <p:cNvSpPr/>
          <p:nvPr/>
        </p:nvSpPr>
        <p:spPr>
          <a:xfrm>
            <a:off x="739068" y="2511673"/>
            <a:ext cx="3157763" cy="761747"/>
          </a:xfrm>
          <a:prstGeom prst="rightArrow">
            <a:avLst/>
          </a:prstGeom>
          <a:ln>
            <a:extLst>
              <a:ext uri="{C807C97D-BFC1-408E-A445-0C87EB9F89A2}">
                <ask:lineSketchStyleProps xmlns:ask="http://schemas.microsoft.com/office/drawing/2018/sketchyshapes" sd="4256928423">
                  <a:custGeom>
                    <a:avLst/>
                    <a:gdLst>
                      <a:gd name="connsiteX0" fmla="*/ 0 w 3157763"/>
                      <a:gd name="connsiteY0" fmla="*/ 190437 h 761747"/>
                      <a:gd name="connsiteX1" fmla="*/ 749760 w 3157763"/>
                      <a:gd name="connsiteY1" fmla="*/ 190437 h 761747"/>
                      <a:gd name="connsiteX2" fmla="*/ 1499521 w 3157763"/>
                      <a:gd name="connsiteY2" fmla="*/ 190437 h 761747"/>
                      <a:gd name="connsiteX3" fmla="*/ 2776890 w 3157763"/>
                      <a:gd name="connsiteY3" fmla="*/ 190437 h 761747"/>
                      <a:gd name="connsiteX4" fmla="*/ 2776890 w 3157763"/>
                      <a:gd name="connsiteY4" fmla="*/ 0 h 761747"/>
                      <a:gd name="connsiteX5" fmla="*/ 3157763 w 3157763"/>
                      <a:gd name="connsiteY5" fmla="*/ 380874 h 761747"/>
                      <a:gd name="connsiteX6" fmla="*/ 2776890 w 3157763"/>
                      <a:gd name="connsiteY6" fmla="*/ 761747 h 761747"/>
                      <a:gd name="connsiteX7" fmla="*/ 2776890 w 3157763"/>
                      <a:gd name="connsiteY7" fmla="*/ 571310 h 761747"/>
                      <a:gd name="connsiteX8" fmla="*/ 2165974 w 3157763"/>
                      <a:gd name="connsiteY8" fmla="*/ 571310 h 761747"/>
                      <a:gd name="connsiteX9" fmla="*/ 1555058 w 3157763"/>
                      <a:gd name="connsiteY9" fmla="*/ 571310 h 761747"/>
                      <a:gd name="connsiteX10" fmla="*/ 833067 w 3157763"/>
                      <a:gd name="connsiteY10" fmla="*/ 571310 h 761747"/>
                      <a:gd name="connsiteX11" fmla="*/ 0 w 3157763"/>
                      <a:gd name="connsiteY11" fmla="*/ 571310 h 761747"/>
                      <a:gd name="connsiteX12" fmla="*/ 0 w 3157763"/>
                      <a:gd name="connsiteY12" fmla="*/ 190437 h 7617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157763" h="761747" fill="none" extrusionOk="0">
                        <a:moveTo>
                          <a:pt x="0" y="190437"/>
                        </a:moveTo>
                        <a:cubicBezTo>
                          <a:pt x="224592" y="181709"/>
                          <a:pt x="514365" y="216137"/>
                          <a:pt x="749760" y="190437"/>
                        </a:cubicBezTo>
                        <a:cubicBezTo>
                          <a:pt x="985155" y="164737"/>
                          <a:pt x="1322126" y="218329"/>
                          <a:pt x="1499521" y="190437"/>
                        </a:cubicBezTo>
                        <a:cubicBezTo>
                          <a:pt x="1676916" y="162545"/>
                          <a:pt x="2264827" y="199262"/>
                          <a:pt x="2776890" y="190437"/>
                        </a:cubicBezTo>
                        <a:cubicBezTo>
                          <a:pt x="2776941" y="150141"/>
                          <a:pt x="2773328" y="88905"/>
                          <a:pt x="2776890" y="0"/>
                        </a:cubicBezTo>
                        <a:cubicBezTo>
                          <a:pt x="2917877" y="146994"/>
                          <a:pt x="2991540" y="217619"/>
                          <a:pt x="3157763" y="380874"/>
                        </a:cubicBezTo>
                        <a:cubicBezTo>
                          <a:pt x="3041329" y="475179"/>
                          <a:pt x="2891702" y="652065"/>
                          <a:pt x="2776890" y="761747"/>
                        </a:cubicBezTo>
                        <a:cubicBezTo>
                          <a:pt x="2784669" y="720662"/>
                          <a:pt x="2775686" y="616052"/>
                          <a:pt x="2776890" y="571310"/>
                        </a:cubicBezTo>
                        <a:cubicBezTo>
                          <a:pt x="2596830" y="582113"/>
                          <a:pt x="2458975" y="576375"/>
                          <a:pt x="2165974" y="571310"/>
                        </a:cubicBezTo>
                        <a:cubicBezTo>
                          <a:pt x="1872973" y="566245"/>
                          <a:pt x="1706026" y="559755"/>
                          <a:pt x="1555058" y="571310"/>
                        </a:cubicBezTo>
                        <a:cubicBezTo>
                          <a:pt x="1404090" y="582865"/>
                          <a:pt x="1033769" y="568721"/>
                          <a:pt x="833067" y="571310"/>
                        </a:cubicBezTo>
                        <a:cubicBezTo>
                          <a:pt x="632365" y="573899"/>
                          <a:pt x="351163" y="591742"/>
                          <a:pt x="0" y="571310"/>
                        </a:cubicBezTo>
                        <a:cubicBezTo>
                          <a:pt x="-13057" y="416886"/>
                          <a:pt x="5187" y="349537"/>
                          <a:pt x="0" y="190437"/>
                        </a:cubicBezTo>
                        <a:close/>
                      </a:path>
                      <a:path w="3157763" h="761747" stroke="0" extrusionOk="0">
                        <a:moveTo>
                          <a:pt x="0" y="190437"/>
                        </a:moveTo>
                        <a:cubicBezTo>
                          <a:pt x="186619" y="185624"/>
                          <a:pt x="341546" y="173916"/>
                          <a:pt x="638685" y="190437"/>
                        </a:cubicBezTo>
                        <a:cubicBezTo>
                          <a:pt x="935824" y="206958"/>
                          <a:pt x="1142582" y="168592"/>
                          <a:pt x="1360676" y="190437"/>
                        </a:cubicBezTo>
                        <a:cubicBezTo>
                          <a:pt x="1578770" y="212282"/>
                          <a:pt x="1712193" y="212409"/>
                          <a:pt x="2054899" y="190437"/>
                        </a:cubicBezTo>
                        <a:cubicBezTo>
                          <a:pt x="2397605" y="168465"/>
                          <a:pt x="2588391" y="224596"/>
                          <a:pt x="2776890" y="190437"/>
                        </a:cubicBezTo>
                        <a:cubicBezTo>
                          <a:pt x="2779138" y="110129"/>
                          <a:pt x="2778926" y="62043"/>
                          <a:pt x="2776890" y="0"/>
                        </a:cubicBezTo>
                        <a:cubicBezTo>
                          <a:pt x="2953106" y="139035"/>
                          <a:pt x="3073298" y="306188"/>
                          <a:pt x="3157763" y="380874"/>
                        </a:cubicBezTo>
                        <a:cubicBezTo>
                          <a:pt x="3023491" y="531742"/>
                          <a:pt x="2898116" y="634741"/>
                          <a:pt x="2776890" y="761747"/>
                        </a:cubicBezTo>
                        <a:cubicBezTo>
                          <a:pt x="2769139" y="690029"/>
                          <a:pt x="2771421" y="649231"/>
                          <a:pt x="2776890" y="571310"/>
                        </a:cubicBezTo>
                        <a:cubicBezTo>
                          <a:pt x="2495580" y="570725"/>
                          <a:pt x="2303650" y="560472"/>
                          <a:pt x="2165974" y="571310"/>
                        </a:cubicBezTo>
                        <a:cubicBezTo>
                          <a:pt x="2028298" y="582148"/>
                          <a:pt x="1657235" y="593359"/>
                          <a:pt x="1443983" y="571310"/>
                        </a:cubicBezTo>
                        <a:cubicBezTo>
                          <a:pt x="1230731" y="549261"/>
                          <a:pt x="940994" y="592267"/>
                          <a:pt x="777529" y="571310"/>
                        </a:cubicBezTo>
                        <a:cubicBezTo>
                          <a:pt x="614064" y="550353"/>
                          <a:pt x="187634" y="601433"/>
                          <a:pt x="0" y="571310"/>
                        </a:cubicBezTo>
                        <a:cubicBezTo>
                          <a:pt x="-18170" y="485520"/>
                          <a:pt x="-16064" y="376273"/>
                          <a:pt x="0" y="190437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BBB404E-7CC5-4B18-83FD-74DF4A3A1037}"/>
              </a:ext>
            </a:extLst>
          </p:cNvPr>
          <p:cNvSpPr/>
          <p:nvPr/>
        </p:nvSpPr>
        <p:spPr>
          <a:xfrm flipH="1">
            <a:off x="5165641" y="2511673"/>
            <a:ext cx="3157763" cy="761747"/>
          </a:xfrm>
          <a:prstGeom prst="rightArrow">
            <a:avLst/>
          </a:prstGeom>
          <a:ln>
            <a:extLst>
              <a:ext uri="{C807C97D-BFC1-408E-A445-0C87EB9F89A2}">
                <ask:lineSketchStyleProps xmlns:ask="http://schemas.microsoft.com/office/drawing/2018/sketchyshapes" sd="4151704085">
                  <a:custGeom>
                    <a:avLst/>
                    <a:gdLst>
                      <a:gd name="connsiteX0" fmla="*/ 0 w 3157763"/>
                      <a:gd name="connsiteY0" fmla="*/ 190437 h 761747"/>
                      <a:gd name="connsiteX1" fmla="*/ 2776890 w 3157763"/>
                      <a:gd name="connsiteY1" fmla="*/ 190437 h 761747"/>
                      <a:gd name="connsiteX2" fmla="*/ 2776890 w 3157763"/>
                      <a:gd name="connsiteY2" fmla="*/ 0 h 761747"/>
                      <a:gd name="connsiteX3" fmla="*/ 3157763 w 3157763"/>
                      <a:gd name="connsiteY3" fmla="*/ 380874 h 761747"/>
                      <a:gd name="connsiteX4" fmla="*/ 2776890 w 3157763"/>
                      <a:gd name="connsiteY4" fmla="*/ 761747 h 761747"/>
                      <a:gd name="connsiteX5" fmla="*/ 2776890 w 3157763"/>
                      <a:gd name="connsiteY5" fmla="*/ 571310 h 761747"/>
                      <a:gd name="connsiteX6" fmla="*/ 0 w 3157763"/>
                      <a:gd name="connsiteY6" fmla="*/ 571310 h 761747"/>
                      <a:gd name="connsiteX7" fmla="*/ 0 w 3157763"/>
                      <a:gd name="connsiteY7" fmla="*/ 190437 h 7617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57763" h="761747" fill="none" extrusionOk="0">
                        <a:moveTo>
                          <a:pt x="0" y="190437"/>
                        </a:moveTo>
                        <a:cubicBezTo>
                          <a:pt x="787546" y="148101"/>
                          <a:pt x="1831240" y="172557"/>
                          <a:pt x="2776890" y="190437"/>
                        </a:cubicBezTo>
                        <a:cubicBezTo>
                          <a:pt x="2787452" y="125327"/>
                          <a:pt x="2765933" y="75067"/>
                          <a:pt x="2776890" y="0"/>
                        </a:cubicBezTo>
                        <a:cubicBezTo>
                          <a:pt x="2799634" y="87426"/>
                          <a:pt x="3074633" y="288567"/>
                          <a:pt x="3157763" y="380874"/>
                        </a:cubicBezTo>
                        <a:cubicBezTo>
                          <a:pt x="3104593" y="439073"/>
                          <a:pt x="2792408" y="678528"/>
                          <a:pt x="2776890" y="761747"/>
                        </a:cubicBezTo>
                        <a:cubicBezTo>
                          <a:pt x="2774407" y="707635"/>
                          <a:pt x="2776422" y="630280"/>
                          <a:pt x="2776890" y="571310"/>
                        </a:cubicBezTo>
                        <a:cubicBezTo>
                          <a:pt x="2139626" y="558173"/>
                          <a:pt x="750807" y="674095"/>
                          <a:pt x="0" y="571310"/>
                        </a:cubicBezTo>
                        <a:cubicBezTo>
                          <a:pt x="-18281" y="461181"/>
                          <a:pt x="-4729" y="342378"/>
                          <a:pt x="0" y="190437"/>
                        </a:cubicBezTo>
                        <a:close/>
                      </a:path>
                      <a:path w="3157763" h="761747" stroke="0" extrusionOk="0">
                        <a:moveTo>
                          <a:pt x="0" y="190437"/>
                        </a:moveTo>
                        <a:cubicBezTo>
                          <a:pt x="442650" y="313417"/>
                          <a:pt x="1439475" y="221728"/>
                          <a:pt x="2776890" y="190437"/>
                        </a:cubicBezTo>
                        <a:cubicBezTo>
                          <a:pt x="2788697" y="137535"/>
                          <a:pt x="2787034" y="40551"/>
                          <a:pt x="2776890" y="0"/>
                        </a:cubicBezTo>
                        <a:cubicBezTo>
                          <a:pt x="2946871" y="177970"/>
                          <a:pt x="3075822" y="277612"/>
                          <a:pt x="3157763" y="380874"/>
                        </a:cubicBezTo>
                        <a:cubicBezTo>
                          <a:pt x="3000031" y="570887"/>
                          <a:pt x="2837310" y="648696"/>
                          <a:pt x="2776890" y="761747"/>
                        </a:cubicBezTo>
                        <a:cubicBezTo>
                          <a:pt x="2782412" y="666772"/>
                          <a:pt x="2766724" y="646416"/>
                          <a:pt x="2776890" y="571310"/>
                        </a:cubicBezTo>
                        <a:cubicBezTo>
                          <a:pt x="1867768" y="703457"/>
                          <a:pt x="1358674" y="462115"/>
                          <a:pt x="0" y="571310"/>
                        </a:cubicBezTo>
                        <a:cubicBezTo>
                          <a:pt x="8016" y="453137"/>
                          <a:pt x="-20005" y="375019"/>
                          <a:pt x="0" y="190437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CFBA11-9703-49D1-AD16-44CF1DD67FC2}"/>
              </a:ext>
            </a:extLst>
          </p:cNvPr>
          <p:cNvSpPr txBox="1"/>
          <p:nvPr/>
        </p:nvSpPr>
        <p:spPr>
          <a:xfrm>
            <a:off x="828907" y="2694148"/>
            <a:ext cx="2432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Lateral Thinking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1147D2-5785-45DE-84CA-84C0DAF36E4E}"/>
              </a:ext>
            </a:extLst>
          </p:cNvPr>
          <p:cNvSpPr txBox="1"/>
          <p:nvPr/>
        </p:nvSpPr>
        <p:spPr>
          <a:xfrm>
            <a:off x="5890447" y="2719366"/>
            <a:ext cx="2432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Reframing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7F7DA8-E56C-B7DA-4E56-79F4BC2F4D27}"/>
              </a:ext>
            </a:extLst>
          </p:cNvPr>
          <p:cNvSpPr/>
          <p:nvPr/>
        </p:nvSpPr>
        <p:spPr>
          <a:xfrm>
            <a:off x="5165641" y="1196578"/>
            <a:ext cx="3398513" cy="3634914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870752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7756A-B731-F679-A11F-89D4C48D59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9900" y="1735137"/>
            <a:ext cx="6057900" cy="1317625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en-US" sz="4400" dirty="0"/>
              <a:t>Lateral thinking</a:t>
            </a:r>
            <a:endParaRPr lang="en-CH" sz="4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C06CC-000E-4733-CDC7-45E2DAC60FA5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469899" y="2962274"/>
            <a:ext cx="6255709" cy="425450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US" dirty="0"/>
              <a:t>set of processes &amp; tools to think creatively</a:t>
            </a:r>
          </a:p>
        </p:txBody>
      </p:sp>
    </p:spTree>
    <p:extLst>
      <p:ext uri="{BB962C8B-B14F-4D97-AF65-F5344CB8AC3E}">
        <p14:creationId xmlns:p14="http://schemas.microsoft.com/office/powerpoint/2010/main" val="8725232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E238E-6855-6843-91A3-C4D75F3FC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18823"/>
            <a:ext cx="6930979" cy="500549"/>
          </a:xfrm>
        </p:spPr>
        <p:txBody>
          <a:bodyPr/>
          <a:lstStyle/>
          <a:p>
            <a:r>
              <a:rPr lang="de-DE" dirty="0"/>
              <a:t>Lateral </a:t>
            </a:r>
            <a:r>
              <a:rPr lang="de-DE" dirty="0" err="1"/>
              <a:t>Thinking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A8762-1DBA-0947-9047-02E4808C1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356122"/>
            <a:ext cx="4006800" cy="3624205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de-DE" dirty="0" err="1"/>
              <a:t>Vertical</a:t>
            </a:r>
            <a:r>
              <a:rPr lang="de-DE" dirty="0"/>
              <a:t> </a:t>
            </a:r>
            <a:r>
              <a:rPr lang="de-DE" dirty="0" err="1"/>
              <a:t>thinking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analytical</a:t>
            </a:r>
            <a:r>
              <a:rPr lang="de-DE" dirty="0"/>
              <a:t>, </a:t>
            </a:r>
            <a:r>
              <a:rPr lang="de-DE" b="1" dirty="0"/>
              <a:t>lateral </a:t>
            </a:r>
            <a:r>
              <a:rPr lang="de-DE" b="1" dirty="0" err="1"/>
              <a:t>thinking</a:t>
            </a:r>
            <a:r>
              <a:rPr lang="de-DE" b="1" dirty="0"/>
              <a:t> </a:t>
            </a:r>
            <a:r>
              <a:rPr lang="de-DE" b="1" dirty="0" err="1"/>
              <a:t>is</a:t>
            </a:r>
            <a:r>
              <a:rPr lang="de-DE" b="1" dirty="0"/>
              <a:t> </a:t>
            </a:r>
            <a:r>
              <a:rPr lang="de-DE" b="1" dirty="0" err="1"/>
              <a:t>provocative</a:t>
            </a:r>
            <a:r>
              <a:rPr lang="de-DE" b="1" dirty="0"/>
              <a:t>.</a:t>
            </a:r>
          </a:p>
          <a:p>
            <a:pPr marL="285750" indent="-285750" algn="just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de-DE" dirty="0" err="1"/>
              <a:t>Approaching</a:t>
            </a:r>
            <a:r>
              <a:rPr lang="de-DE" dirty="0"/>
              <a:t> </a:t>
            </a:r>
            <a:r>
              <a:rPr lang="de-DE" dirty="0" err="1"/>
              <a:t>problems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an </a:t>
            </a:r>
            <a:r>
              <a:rPr lang="de-DE" b="1" dirty="0" err="1"/>
              <a:t>unusual</a:t>
            </a:r>
            <a:r>
              <a:rPr lang="de-DE" b="1" dirty="0"/>
              <a:t> </a:t>
            </a:r>
            <a:r>
              <a:rPr lang="de-DE" b="1" dirty="0" err="1"/>
              <a:t>direction</a:t>
            </a:r>
            <a:r>
              <a:rPr lang="de-DE" b="1" dirty="0"/>
              <a:t>.</a:t>
            </a:r>
          </a:p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de-DE" dirty="0" err="1"/>
              <a:t>Often</a:t>
            </a:r>
            <a:r>
              <a:rPr lang="de-DE" dirty="0"/>
              <a:t> </a:t>
            </a:r>
            <a:r>
              <a:rPr lang="de-DE" dirty="0" err="1"/>
              <a:t>envolves</a:t>
            </a:r>
            <a:r>
              <a:rPr lang="de-DE" dirty="0"/>
              <a:t> </a:t>
            </a:r>
            <a:r>
              <a:rPr lang="de-DE" b="1" dirty="0" err="1"/>
              <a:t>drawing</a:t>
            </a:r>
            <a:r>
              <a:rPr lang="de-DE" b="1" dirty="0"/>
              <a:t> </a:t>
            </a:r>
            <a:r>
              <a:rPr lang="de-DE" b="1" dirty="0" err="1"/>
              <a:t>connections</a:t>
            </a:r>
            <a:r>
              <a:rPr lang="de-DE" b="1" dirty="0"/>
              <a:t> </a:t>
            </a:r>
            <a:r>
              <a:rPr lang="de-DE" b="1" dirty="0" err="1"/>
              <a:t>from</a:t>
            </a:r>
            <a:r>
              <a:rPr lang="de-DE" b="1" dirty="0"/>
              <a:t> different </a:t>
            </a:r>
            <a:r>
              <a:rPr lang="de-DE" b="1" dirty="0" err="1"/>
              <a:t>fields</a:t>
            </a:r>
            <a:r>
              <a:rPr lang="de-DE" b="1" dirty="0"/>
              <a:t>. </a:t>
            </a:r>
            <a:endParaRPr lang="de-DE" b="1" baseline="30000" dirty="0"/>
          </a:p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dirty="0"/>
              <a:t>Set of processes &amp; tools to think </a:t>
            </a:r>
            <a:r>
              <a:rPr lang="en-US" b="1" dirty="0"/>
              <a:t>unconventionally.</a:t>
            </a:r>
          </a:p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endParaRPr lang="de-DE" baseline="30000" dirty="0"/>
          </a:p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04AF0B-2F97-1F40-B6C9-A430EF7653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6110" y="1356122"/>
            <a:ext cx="3630614" cy="29670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2B5883-55D9-40D5-ABFE-660794751AC1}"/>
              </a:ext>
            </a:extLst>
          </p:cNvPr>
          <p:cNvSpPr txBox="1"/>
          <p:nvPr/>
        </p:nvSpPr>
        <p:spPr>
          <a:xfrm>
            <a:off x="4120642" y="4716123"/>
            <a:ext cx="4576082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350" dirty="0">
                <a:solidFill>
                  <a:schemeClr val="bg1">
                    <a:lumMod val="50000"/>
                  </a:schemeClr>
                </a:solidFill>
              </a:rPr>
              <a:t>De Bono, 2016</a:t>
            </a:r>
          </a:p>
        </p:txBody>
      </p:sp>
    </p:spTree>
    <p:extLst>
      <p:ext uri="{BB962C8B-B14F-4D97-AF65-F5344CB8AC3E}">
        <p14:creationId xmlns:p14="http://schemas.microsoft.com/office/powerpoint/2010/main" val="705874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FF14405-1754-2543-BEFB-FB6761CC07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6605" y="1470422"/>
            <a:ext cx="4507396" cy="33805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A22B23-3588-2A4B-B1ED-212D2EE4E8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70838"/>
            <a:ext cx="4506844" cy="3380132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3A43CBE0-684D-6F4B-9CF0-E03004D21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Lateral thinking</a:t>
            </a:r>
          </a:p>
        </p:txBody>
      </p:sp>
    </p:spTree>
    <p:extLst>
      <p:ext uri="{BB962C8B-B14F-4D97-AF65-F5344CB8AC3E}">
        <p14:creationId xmlns:p14="http://schemas.microsoft.com/office/powerpoint/2010/main" val="3208538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A43CBE0-684D-6F4B-9CF0-E03004D21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Lateral Thinking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DC94EB-5D19-614E-941C-02E016416A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27" r="-181"/>
          <a:stretch/>
        </p:blipFill>
        <p:spPr>
          <a:xfrm>
            <a:off x="-57152" y="1437767"/>
            <a:ext cx="4572000" cy="32475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DA20895-0A96-F44A-968F-409DB3207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5668" y="1437767"/>
            <a:ext cx="4518332" cy="3247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5878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ADEE08-7A06-4983-62D3-9A1F86866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617543"/>
            <a:ext cx="4105654" cy="500549"/>
          </a:xfrm>
        </p:spPr>
        <p:txBody>
          <a:bodyPr/>
          <a:lstStyle/>
          <a:p>
            <a:r>
              <a:rPr lang="en-CH" dirty="0"/>
              <a:t>How can you switch contexts?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BBCBC6-7B33-3E48-2489-5B40B2E067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1" y="1713205"/>
            <a:ext cx="4513426" cy="2812752"/>
          </a:xfrm>
        </p:spPr>
        <p:txBody>
          <a:bodyPr>
            <a:normAutofit/>
          </a:bodyPr>
          <a:lstStyle/>
          <a:p>
            <a:r>
              <a:rPr lang="en-GB" dirty="0"/>
              <a:t>C</a:t>
            </a:r>
            <a:r>
              <a:rPr lang="en-CH" dirty="0"/>
              <a:t>onsider that whatever worked on your exoplanet, </a:t>
            </a:r>
            <a:r>
              <a:rPr lang="en-CH" b="1" dirty="0"/>
              <a:t>does not necessarily translate directly to planet Earth.</a:t>
            </a:r>
          </a:p>
          <a:p>
            <a:endParaRPr lang="en-CH" dirty="0"/>
          </a:p>
          <a:p>
            <a:r>
              <a:rPr lang="en-CH" dirty="0"/>
              <a:t>Correlation =/= Causation</a:t>
            </a:r>
          </a:p>
          <a:p>
            <a:endParaRPr lang="en-CH" dirty="0"/>
          </a:p>
          <a:p>
            <a:r>
              <a:rPr lang="en-CH" dirty="0">
                <a:sym typeface="Wingdings" pitchFamily="2" charset="2"/>
              </a:rPr>
              <a:t> </a:t>
            </a:r>
            <a:r>
              <a:rPr lang="en-GB" dirty="0">
                <a:sym typeface="Wingdings" pitchFamily="2" charset="2"/>
              </a:rPr>
              <a:t>R</a:t>
            </a:r>
            <a:r>
              <a:rPr lang="en-CH" dirty="0">
                <a:sym typeface="Wingdings" pitchFamily="2" charset="2"/>
              </a:rPr>
              <a:t>emember the possible impacts you will be creating in the current earthly system and how you will have to </a:t>
            </a:r>
            <a:r>
              <a:rPr lang="en-CH" b="1" dirty="0">
                <a:sym typeface="Wingdings" pitchFamily="2" charset="2"/>
              </a:rPr>
              <a:t>intervene in existing contexts.</a:t>
            </a:r>
            <a:endParaRPr lang="en-CH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B0B241-21A3-BE39-9CE6-5B2F0D3AA1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674" r="20668"/>
          <a:stretch/>
        </p:blipFill>
        <p:spPr>
          <a:xfrm>
            <a:off x="5189837" y="0"/>
            <a:ext cx="3954163" cy="51435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BB35B4C-C793-E330-F072-A0C8F01CC5B8}"/>
              </a:ext>
            </a:extLst>
          </p:cNvPr>
          <p:cNvSpPr txBox="1"/>
          <p:nvPr/>
        </p:nvSpPr>
        <p:spPr>
          <a:xfrm>
            <a:off x="0" y="4855900"/>
            <a:ext cx="25207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Photo by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Milad Fakurian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 on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CH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8593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ADEE08-7A06-4983-62D3-9A1F86866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617543"/>
            <a:ext cx="4105654" cy="500549"/>
          </a:xfrm>
        </p:spPr>
        <p:txBody>
          <a:bodyPr/>
          <a:lstStyle/>
          <a:p>
            <a:r>
              <a:rPr lang="en-CH" dirty="0"/>
              <a:t>How can you switch contexts?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BBCBC6-7B33-3E48-2489-5B40B2E067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1" y="1713205"/>
            <a:ext cx="4501069" cy="28127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take</a:t>
            </a:r>
            <a:r>
              <a:rPr lang="fr-CH" dirty="0"/>
              <a:t> an </a:t>
            </a:r>
            <a:r>
              <a:rPr lang="fr-CH" b="1" dirty="0">
                <a:solidFill>
                  <a:srgbClr val="F59600"/>
                </a:solidFill>
              </a:rPr>
              <a:t>abstract </a:t>
            </a:r>
            <a:r>
              <a:rPr lang="fr-CH" b="1" dirty="0" err="1">
                <a:solidFill>
                  <a:srgbClr val="F59600"/>
                </a:solidFill>
              </a:rPr>
              <a:t>view</a:t>
            </a:r>
            <a:r>
              <a:rPr lang="fr-CH" b="1" dirty="0">
                <a:solidFill>
                  <a:srgbClr val="F59600"/>
                </a:solidFill>
              </a:rPr>
              <a:t> </a:t>
            </a:r>
            <a:r>
              <a:rPr lang="fr-CH" dirty="0"/>
              <a:t>and </a:t>
            </a:r>
            <a:r>
              <a:rPr lang="fr-CH" dirty="0" err="1"/>
              <a:t>think</a:t>
            </a:r>
            <a:r>
              <a:rPr lang="fr-CH" dirty="0"/>
              <a:t> </a:t>
            </a:r>
            <a:r>
              <a:rPr lang="fr-CH" dirty="0" err="1"/>
              <a:t>what</a:t>
            </a:r>
            <a:r>
              <a:rPr lang="fr-CH" dirty="0"/>
              <a:t> are the </a:t>
            </a:r>
            <a:r>
              <a:rPr lang="fr-CH" b="1" dirty="0" err="1">
                <a:solidFill>
                  <a:srgbClr val="F59600"/>
                </a:solidFill>
              </a:rPr>
              <a:t>principles</a:t>
            </a:r>
            <a:r>
              <a:rPr lang="fr-CH" b="1" dirty="0">
                <a:solidFill>
                  <a:srgbClr val="F59600"/>
                </a:solidFill>
              </a:rPr>
              <a:t> </a:t>
            </a:r>
            <a:r>
              <a:rPr lang="fr-CH" b="1" dirty="0" err="1">
                <a:solidFill>
                  <a:srgbClr val="F59600"/>
                </a:solidFill>
              </a:rPr>
              <a:t>that</a:t>
            </a:r>
            <a:r>
              <a:rPr lang="fr-CH" b="1" dirty="0">
                <a:solidFill>
                  <a:srgbClr val="F59600"/>
                </a:solidFill>
              </a:rPr>
              <a:t> </a:t>
            </a:r>
            <a:r>
              <a:rPr lang="fr-CH" b="1" dirty="0" err="1">
                <a:solidFill>
                  <a:srgbClr val="F59600"/>
                </a:solidFill>
              </a:rPr>
              <a:t>underlie</a:t>
            </a:r>
            <a:r>
              <a:rPr lang="fr-CH" dirty="0"/>
              <a:t> the </a:t>
            </a:r>
            <a:r>
              <a:rPr lang="fr-CH" dirty="0" err="1"/>
              <a:t>success</a:t>
            </a:r>
            <a:r>
              <a:rPr lang="fr-CH" dirty="0"/>
              <a:t> of </a:t>
            </a:r>
            <a:r>
              <a:rPr lang="fr-CH" dirty="0" err="1"/>
              <a:t>your</a:t>
            </a:r>
            <a:r>
              <a:rPr lang="fr-CH" dirty="0"/>
              <a:t> interventions on </a:t>
            </a:r>
            <a:r>
              <a:rPr lang="fr-CH" dirty="0" err="1"/>
              <a:t>your</a:t>
            </a:r>
            <a:r>
              <a:rPr lang="fr-CH" dirty="0"/>
              <a:t> </a:t>
            </a:r>
            <a:r>
              <a:rPr lang="fr-CH" dirty="0" err="1"/>
              <a:t>exoplanet</a:t>
            </a:r>
            <a:r>
              <a:rPr lang="fr-CH" dirty="0"/>
              <a:t>.</a:t>
            </a:r>
          </a:p>
          <a:p>
            <a:pPr>
              <a:lnSpc>
                <a:spcPct val="150000"/>
              </a:lnSpc>
            </a:pPr>
            <a:endParaRPr lang="fr-CH" dirty="0"/>
          </a:p>
          <a:p>
            <a:pPr>
              <a:lnSpc>
                <a:spcPct val="150000"/>
              </a:lnSpc>
            </a:pPr>
            <a:r>
              <a:rPr lang="fr-CH" dirty="0" err="1"/>
              <a:t>These</a:t>
            </a:r>
            <a:r>
              <a:rPr lang="fr-CH" dirty="0"/>
              <a:t>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the </a:t>
            </a:r>
            <a:r>
              <a:rPr lang="fr-CH" b="1" dirty="0">
                <a:solidFill>
                  <a:srgbClr val="6E378C"/>
                </a:solidFill>
              </a:rPr>
              <a:t>fuel </a:t>
            </a:r>
            <a:r>
              <a:rPr lang="fr-CH" dirty="0"/>
              <a:t>for </a:t>
            </a:r>
            <a:r>
              <a:rPr lang="fr-CH" dirty="0" err="1"/>
              <a:t>our</a:t>
            </a:r>
            <a:r>
              <a:rPr lang="fr-CH" dirty="0"/>
              <a:t> future</a:t>
            </a:r>
            <a:r>
              <a:rPr lang="fr-CH" b="1" dirty="0">
                <a:solidFill>
                  <a:srgbClr val="6E378C"/>
                </a:solidFill>
              </a:rPr>
              <a:t> </a:t>
            </a:r>
            <a:r>
              <a:rPr lang="fr-CH" b="1" dirty="0" err="1">
                <a:solidFill>
                  <a:srgbClr val="6E378C"/>
                </a:solidFill>
              </a:rPr>
              <a:t>Earthbound</a:t>
            </a:r>
            <a:r>
              <a:rPr lang="fr-CH" b="1" dirty="0">
                <a:solidFill>
                  <a:srgbClr val="6E378C"/>
                </a:solidFill>
              </a:rPr>
              <a:t> </a:t>
            </a:r>
            <a:r>
              <a:rPr lang="fr-CH" b="1" dirty="0" err="1">
                <a:solidFill>
                  <a:srgbClr val="6E378C"/>
                </a:solidFill>
              </a:rPr>
              <a:t>ideas</a:t>
            </a:r>
            <a:r>
              <a:rPr lang="fr-CH" b="1" dirty="0">
                <a:solidFill>
                  <a:srgbClr val="6E378C"/>
                </a:solidFill>
              </a:rPr>
              <a:t>.</a:t>
            </a:r>
            <a:endParaRPr lang="en-CH" b="1" dirty="0">
              <a:solidFill>
                <a:srgbClr val="6E378C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B0B241-21A3-BE39-9CE6-5B2F0D3AA1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674" r="20668"/>
          <a:stretch/>
        </p:blipFill>
        <p:spPr>
          <a:xfrm>
            <a:off x="5189837" y="0"/>
            <a:ext cx="3954163" cy="51435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BB35B4C-C793-E330-F072-A0C8F01CC5B8}"/>
              </a:ext>
            </a:extLst>
          </p:cNvPr>
          <p:cNvSpPr txBox="1"/>
          <p:nvPr/>
        </p:nvSpPr>
        <p:spPr>
          <a:xfrm>
            <a:off x="0" y="4855900"/>
            <a:ext cx="25207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Photo by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Milad Fakurian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 on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CH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238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A1E734A-698C-FFEC-E30B-81796C2FA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902" y="2001499"/>
            <a:ext cx="4668195" cy="852911"/>
          </a:xfrm>
        </p:spPr>
        <p:txBody>
          <a:bodyPr/>
          <a:lstStyle/>
          <a:p>
            <a:pPr algn="ctr"/>
            <a:r>
              <a:rPr lang="en-CH" sz="4400" dirty="0"/>
              <a:t>Let’s pick up the game from last Thursday</a:t>
            </a:r>
          </a:p>
        </p:txBody>
      </p:sp>
    </p:spTree>
    <p:extLst>
      <p:ext uri="{BB962C8B-B14F-4D97-AF65-F5344CB8AC3E}">
        <p14:creationId xmlns:p14="http://schemas.microsoft.com/office/powerpoint/2010/main" val="36762777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ADEE08-7A06-4983-62D3-9A1F86866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617543"/>
            <a:ext cx="4105654" cy="500549"/>
          </a:xfrm>
        </p:spPr>
        <p:txBody>
          <a:bodyPr/>
          <a:lstStyle/>
          <a:p>
            <a:r>
              <a:rPr lang="en-CH" dirty="0"/>
              <a:t>How can you switch contexts?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BBCBC6-7B33-3E48-2489-5B40B2E067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1" y="1713205"/>
            <a:ext cx="4501069" cy="2812752"/>
          </a:xfrm>
        </p:spPr>
        <p:txBody>
          <a:bodyPr>
            <a:normAutofit/>
          </a:bodyPr>
          <a:lstStyle/>
          <a:p>
            <a:r>
              <a:rPr lang="fr-CH" b="1" dirty="0" err="1"/>
              <a:t>Idea</a:t>
            </a:r>
            <a:r>
              <a:rPr lang="fr-CH" b="1" dirty="0"/>
              <a:t>: </a:t>
            </a:r>
            <a:r>
              <a:rPr lang="fr-CH" dirty="0"/>
              <a:t>In </a:t>
            </a:r>
            <a:r>
              <a:rPr lang="fr-CH" dirty="0" err="1"/>
              <a:t>planet</a:t>
            </a:r>
            <a:r>
              <a:rPr lang="fr-CH" dirty="0"/>
              <a:t> X, </a:t>
            </a:r>
            <a:r>
              <a:rPr lang="en-GB" dirty="0"/>
              <a:t>our vehicles run on air.</a:t>
            </a:r>
          </a:p>
          <a:p>
            <a:endParaRPr lang="en-GB" b="1" dirty="0"/>
          </a:p>
          <a:p>
            <a:r>
              <a:rPr lang="en-GB" b="1" dirty="0"/>
              <a:t>Abstraction: </a:t>
            </a:r>
            <a:r>
              <a:rPr lang="en-GB" dirty="0"/>
              <a:t>By having the car run on air you make the fuel the car runs on readily available in its environment.</a:t>
            </a:r>
          </a:p>
          <a:p>
            <a:endParaRPr lang="en-GB" i="1" dirty="0"/>
          </a:p>
          <a:p>
            <a:r>
              <a:rPr lang="en-GB" b="1" dirty="0"/>
              <a:t>Principle: </a:t>
            </a:r>
            <a:r>
              <a:rPr lang="en-GB" dirty="0"/>
              <a:t>In planet X, the impact of transportation is much lower </a:t>
            </a:r>
            <a:r>
              <a:rPr lang="en-GB" i="1" dirty="0"/>
              <a:t>because vehicles use readily available fuel from the atmosphere.</a:t>
            </a:r>
          </a:p>
          <a:p>
            <a:pPr>
              <a:lnSpc>
                <a:spcPct val="150000"/>
              </a:lnSpc>
            </a:pPr>
            <a:endParaRPr lang="en-CH" b="1" dirty="0">
              <a:solidFill>
                <a:srgbClr val="6E378C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B0B241-21A3-BE39-9CE6-5B2F0D3AA1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674" r="20668"/>
          <a:stretch/>
        </p:blipFill>
        <p:spPr>
          <a:xfrm>
            <a:off x="5189837" y="0"/>
            <a:ext cx="3954163" cy="51435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BB35B4C-C793-E330-F072-A0C8F01CC5B8}"/>
              </a:ext>
            </a:extLst>
          </p:cNvPr>
          <p:cNvSpPr txBox="1"/>
          <p:nvPr/>
        </p:nvSpPr>
        <p:spPr>
          <a:xfrm>
            <a:off x="0" y="4855900"/>
            <a:ext cx="25207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Photo by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Milad Fakurian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 on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CH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1517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lackkeys | The black keys, Rock band logos, Music words">
            <a:extLst>
              <a:ext uri="{FF2B5EF4-FFF2-40B4-BE49-F238E27FC236}">
                <a16:creationId xmlns:a16="http://schemas.microsoft.com/office/drawing/2014/main" id="{28409618-742E-B479-ACC7-3E21843F16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0"/>
            <a:ext cx="6480175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6386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lackkeys | The black keys, Rock band logos, Music words">
            <a:extLst>
              <a:ext uri="{FF2B5EF4-FFF2-40B4-BE49-F238E27FC236}">
                <a16:creationId xmlns:a16="http://schemas.microsoft.com/office/drawing/2014/main" id="{28409618-742E-B479-ACC7-3E21843F16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0"/>
            <a:ext cx="6480175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F42B5A3-57C8-556A-041F-D20F89FBE91D}"/>
              </a:ext>
            </a:extLst>
          </p:cNvPr>
          <p:cNvCxnSpPr/>
          <p:nvPr/>
        </p:nvCxnSpPr>
        <p:spPr>
          <a:xfrm flipH="1">
            <a:off x="1705232" y="729049"/>
            <a:ext cx="4707925" cy="1940010"/>
          </a:xfrm>
          <a:prstGeom prst="line">
            <a:avLst/>
          </a:prstGeom>
          <a:ln w="38100">
            <a:solidFill>
              <a:srgbClr val="E60032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2896412-18FF-2DF7-E0B4-CFA25A5C2C01}"/>
              </a:ext>
            </a:extLst>
          </p:cNvPr>
          <p:cNvCxnSpPr>
            <a:cxnSpLocks/>
          </p:cNvCxnSpPr>
          <p:nvPr/>
        </p:nvCxnSpPr>
        <p:spPr>
          <a:xfrm flipH="1" flipV="1">
            <a:off x="1445741" y="1433384"/>
            <a:ext cx="4967416" cy="642551"/>
          </a:xfrm>
          <a:prstGeom prst="line">
            <a:avLst/>
          </a:prstGeom>
          <a:ln w="38100">
            <a:solidFill>
              <a:srgbClr val="E60032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10376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lackkeys | The black keys, Rock band logos, Music words">
            <a:extLst>
              <a:ext uri="{FF2B5EF4-FFF2-40B4-BE49-F238E27FC236}">
                <a16:creationId xmlns:a16="http://schemas.microsoft.com/office/drawing/2014/main" id="{28409618-742E-B479-ACC7-3E21843F16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0"/>
            <a:ext cx="6480175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5085941-87A7-8B06-68CD-011D703C9CB9}"/>
              </a:ext>
            </a:extLst>
          </p:cNvPr>
          <p:cNvSpPr/>
          <p:nvPr/>
        </p:nvSpPr>
        <p:spPr>
          <a:xfrm>
            <a:off x="2075936" y="1037966"/>
            <a:ext cx="4312508" cy="144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D9C6AC2-6FD8-09F3-1B8E-F971EA0F3933}"/>
              </a:ext>
            </a:extLst>
          </p:cNvPr>
          <p:cNvSpPr/>
          <p:nvPr/>
        </p:nvSpPr>
        <p:spPr>
          <a:xfrm>
            <a:off x="2075935" y="2372496"/>
            <a:ext cx="1298231" cy="13484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F33761C-1DFC-2F28-DFB9-55E68C2F4DFA}"/>
              </a:ext>
            </a:extLst>
          </p:cNvPr>
          <p:cNvSpPr/>
          <p:nvPr/>
        </p:nvSpPr>
        <p:spPr>
          <a:xfrm>
            <a:off x="5391665" y="1223321"/>
            <a:ext cx="1298231" cy="13484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E2758-EEFC-9034-5F8B-AC265748214D}"/>
              </a:ext>
            </a:extLst>
          </p:cNvPr>
          <p:cNvSpPr/>
          <p:nvPr/>
        </p:nvSpPr>
        <p:spPr>
          <a:xfrm>
            <a:off x="5240939" y="549106"/>
            <a:ext cx="1298231" cy="13484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A4C8BE7-26B7-CF0B-BF54-6632F3264965}"/>
              </a:ext>
            </a:extLst>
          </p:cNvPr>
          <p:cNvSpPr/>
          <p:nvPr/>
        </p:nvSpPr>
        <p:spPr>
          <a:xfrm>
            <a:off x="4292301" y="734461"/>
            <a:ext cx="1298231" cy="13484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39424F-D29C-88AF-AC45-522AFC09153C}"/>
              </a:ext>
            </a:extLst>
          </p:cNvPr>
          <p:cNvSpPr/>
          <p:nvPr/>
        </p:nvSpPr>
        <p:spPr>
          <a:xfrm>
            <a:off x="3156382" y="715926"/>
            <a:ext cx="1298231" cy="13484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4098" name="Picture 2" descr="Planet Icon in Space (Outline)">
            <a:extLst>
              <a:ext uri="{FF2B5EF4-FFF2-40B4-BE49-F238E27FC236}">
                <a16:creationId xmlns:a16="http://schemas.microsoft.com/office/drawing/2014/main" id="{A53B9AA5-4463-1BC3-044D-2E31101210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061" y="509523"/>
            <a:ext cx="2062227" cy="2062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AA00D08-6494-DD91-6566-B938053E1D61}"/>
              </a:ext>
            </a:extLst>
          </p:cNvPr>
          <p:cNvSpPr/>
          <p:nvPr/>
        </p:nvSpPr>
        <p:spPr>
          <a:xfrm>
            <a:off x="4853397" y="1237222"/>
            <a:ext cx="1298231" cy="13484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494254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591CE-9C98-7249-A0E9-F513EAAA4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Extracting differences and planetary principles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7CEB62-7E87-731B-FABF-BF5578D22D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561693"/>
            <a:ext cx="8027992" cy="336804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u="none" strike="noStrike" dirty="0">
                <a:effectLst/>
              </a:rPr>
              <a:t>What did you realize about access to clean water in your region? How is the situation different or similar to the exoplanet? And why?</a:t>
            </a:r>
            <a:endParaRPr lang="en-GB" i="1" u="none" strike="noStrike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endParaRPr lang="en-GB" dirty="0"/>
          </a:p>
          <a:p>
            <a:pPr marL="34290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u="none" strike="noStrike" dirty="0">
                <a:effectLst/>
              </a:rPr>
              <a:t>What are the </a:t>
            </a:r>
            <a:r>
              <a:rPr lang="en-GB" b="1" u="none" strike="noStrike" dirty="0">
                <a:solidFill>
                  <a:srgbClr val="F59600"/>
                </a:solidFill>
                <a:effectLst/>
              </a:rPr>
              <a:t>differences </a:t>
            </a:r>
            <a:r>
              <a:rPr lang="en-GB" u="none" strike="noStrike" dirty="0">
                <a:effectLst/>
              </a:rPr>
              <a:t>between access to clean water in the exoplanet and in your chosen region? (these can be technological, societal, geographical…)</a:t>
            </a:r>
            <a:endParaRPr lang="en-GB" dirty="0"/>
          </a:p>
          <a:p>
            <a:pPr marL="34290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u="none" strike="noStrike" dirty="0">
                <a:effectLst/>
              </a:rPr>
              <a:t>What are your key </a:t>
            </a:r>
            <a:r>
              <a:rPr lang="en-GB" b="1" u="none" strike="noStrike" dirty="0">
                <a:solidFill>
                  <a:srgbClr val="F59600"/>
                </a:solidFill>
                <a:effectLst/>
              </a:rPr>
              <a:t>takeaways</a:t>
            </a:r>
            <a:r>
              <a:rPr lang="en-GB" u="none" strike="noStrike" dirty="0">
                <a:effectLst/>
              </a:rPr>
              <a:t>?</a:t>
            </a:r>
            <a:endParaRPr lang="en-GB" dirty="0"/>
          </a:p>
          <a:p>
            <a:pPr marL="34290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u="none" strike="noStrike" dirty="0">
                <a:effectLst/>
              </a:rPr>
              <a:t>What are the key </a:t>
            </a:r>
            <a:r>
              <a:rPr lang="en-GB" b="1" u="none" strike="noStrike" dirty="0">
                <a:solidFill>
                  <a:srgbClr val="F59600"/>
                </a:solidFill>
                <a:effectLst/>
              </a:rPr>
              <a:t>challenges</a:t>
            </a:r>
            <a:r>
              <a:rPr lang="en-GB" u="none" strike="noStrike" dirty="0">
                <a:effectLst/>
              </a:rPr>
              <a:t>? </a:t>
            </a:r>
            <a:r>
              <a:rPr lang="en-GB" i="0" u="none" strike="noStrike" dirty="0">
                <a:effectLst/>
              </a:rPr>
              <a:t> </a:t>
            </a:r>
          </a:p>
          <a:p>
            <a:pPr marL="34290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b="1" dirty="0">
                <a:solidFill>
                  <a:srgbClr val="F59600"/>
                </a:solidFill>
              </a:rPr>
              <a:t>Share them </a:t>
            </a:r>
            <a:r>
              <a:rPr lang="en-GB" dirty="0"/>
              <a:t>with the other team, world café style (2 team members stay and the rest goes to the other team).</a:t>
            </a:r>
          </a:p>
          <a:p>
            <a:pPr rtl="0">
              <a:spcBef>
                <a:spcPts val="400"/>
              </a:spcBef>
              <a:spcAft>
                <a:spcPts val="0"/>
              </a:spcAft>
            </a:pPr>
            <a:endParaRPr lang="en-GB" dirty="0">
              <a:effectLst/>
            </a:endParaRPr>
          </a:p>
          <a:p>
            <a:endParaRPr lang="en-CH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DF88F92A-F037-58D1-A348-56C4B2132AEA}"/>
              </a:ext>
            </a:extLst>
          </p:cNvPr>
          <p:cNvSpPr txBox="1">
            <a:spLocks/>
          </p:cNvSpPr>
          <p:nvPr/>
        </p:nvSpPr>
        <p:spPr>
          <a:xfrm>
            <a:off x="7809470" y="4767553"/>
            <a:ext cx="1980292" cy="324365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dirty="0"/>
              <a:t>Until 3.30pm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7243336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591CE-9C98-7249-A0E9-F513EAAA4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Extracting differences and planetary principles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7CEB62-7E87-731B-FABF-BF5578D22D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775457"/>
            <a:ext cx="8027992" cy="3368043"/>
          </a:xfrm>
        </p:spPr>
        <p:txBody>
          <a:bodyPr>
            <a:noAutofit/>
          </a:bodyPr>
          <a:lstStyle/>
          <a:p>
            <a:pPr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>
                <a:effectLst/>
              </a:rPr>
              <a:t>1. Convene </a:t>
            </a:r>
            <a:r>
              <a:rPr lang="en-GB" dirty="0"/>
              <a:t>in the main area what </a:t>
            </a:r>
            <a:r>
              <a:rPr lang="en-GB" b="1" dirty="0">
                <a:solidFill>
                  <a:srgbClr val="F59600"/>
                </a:solidFill>
              </a:rPr>
              <a:t>learnings</a:t>
            </a:r>
            <a:r>
              <a:rPr lang="en-GB" dirty="0"/>
              <a:t> you can take </a:t>
            </a:r>
            <a:r>
              <a:rPr lang="en-GB" b="1" dirty="0">
                <a:solidFill>
                  <a:srgbClr val="F59600"/>
                </a:solidFill>
              </a:rPr>
              <a:t>from the exchange</a:t>
            </a:r>
            <a:r>
              <a:rPr lang="en-GB" dirty="0"/>
              <a:t>.</a:t>
            </a:r>
          </a:p>
          <a:p>
            <a:pPr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i="1" dirty="0"/>
              <a:t>       What similarities and disparities are there between your teams? Were there any aspects that you did not consider before that were brought up now?</a:t>
            </a:r>
          </a:p>
          <a:p>
            <a:pPr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GB" i="1" dirty="0"/>
          </a:p>
          <a:p>
            <a:pPr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i="1" dirty="0"/>
              <a:t>2. </a:t>
            </a:r>
            <a:r>
              <a:rPr lang="en-GB" dirty="0"/>
              <a:t>Formulate your insights in </a:t>
            </a:r>
            <a:r>
              <a:rPr lang="en-GB" b="1" dirty="0">
                <a:solidFill>
                  <a:srgbClr val="87B918"/>
                </a:solidFill>
              </a:rPr>
              <a:t>general principles</a:t>
            </a:r>
            <a:r>
              <a:rPr lang="en-GB" dirty="0"/>
              <a:t>: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endParaRPr lang="en-GB" sz="1400" i="1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400" i="1" dirty="0"/>
              <a:t>	</a:t>
            </a:r>
            <a:r>
              <a:rPr lang="en-GB" i="1" dirty="0" err="1">
                <a:solidFill>
                  <a:srgbClr val="87B918"/>
                </a:solidFill>
                <a:effectLst/>
              </a:rPr>
              <a:t>E.g</a:t>
            </a:r>
            <a:r>
              <a:rPr lang="en-GB" i="1" dirty="0">
                <a:solidFill>
                  <a:srgbClr val="87B918"/>
                </a:solidFill>
                <a:effectLst/>
              </a:rPr>
              <a:t>: </a:t>
            </a:r>
            <a:r>
              <a:rPr lang="en-GB" i="1" dirty="0">
                <a:solidFill>
                  <a:srgbClr val="87B918"/>
                </a:solidFill>
              </a:rPr>
              <a:t>"In planet X the water system was so much better because there was an equitable distribution of resources"</a:t>
            </a:r>
            <a:endParaRPr lang="en-GB" i="1" dirty="0">
              <a:solidFill>
                <a:srgbClr val="87B918"/>
              </a:solidFill>
              <a:effectLst/>
            </a:endParaRPr>
          </a:p>
          <a:p>
            <a:pPr algn="ctr" rtl="0">
              <a:spcBef>
                <a:spcPts val="400"/>
              </a:spcBef>
              <a:spcAft>
                <a:spcPts val="0"/>
              </a:spcAft>
            </a:pPr>
            <a:r>
              <a:rPr lang="en-GB" i="0" u="none" strike="noStrike" dirty="0">
                <a:effectLst/>
              </a:rPr>
              <a:t> </a:t>
            </a:r>
            <a:endParaRPr lang="en-GB" dirty="0">
              <a:effectLst/>
            </a:endParaRPr>
          </a:p>
          <a:p>
            <a:pPr rtl="0">
              <a:spcBef>
                <a:spcPts val="400"/>
              </a:spcBef>
              <a:spcAft>
                <a:spcPts val="0"/>
              </a:spcAft>
            </a:pPr>
            <a:endParaRPr lang="en-GB" dirty="0">
              <a:effectLst/>
            </a:endParaRPr>
          </a:p>
          <a:p>
            <a:endParaRPr lang="en-CH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DF88F92A-F037-58D1-A348-56C4B2132AEA}"/>
              </a:ext>
            </a:extLst>
          </p:cNvPr>
          <p:cNvSpPr txBox="1">
            <a:spLocks/>
          </p:cNvSpPr>
          <p:nvPr/>
        </p:nvSpPr>
        <p:spPr>
          <a:xfrm>
            <a:off x="7930500" y="4819135"/>
            <a:ext cx="1325383" cy="324365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dirty="0"/>
              <a:t>Until 4.30pm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3627530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391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7756A-B731-F679-A11F-89D4C48D5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902" y="2115565"/>
            <a:ext cx="4668195" cy="1318770"/>
          </a:xfrm>
        </p:spPr>
        <p:txBody>
          <a:bodyPr>
            <a:normAutofit/>
          </a:bodyPr>
          <a:lstStyle/>
          <a:p>
            <a:pPr algn="ctr"/>
            <a:r>
              <a:rPr lang="en-CH" sz="4400" dirty="0"/>
              <a:t>Getting Hammered!</a:t>
            </a:r>
          </a:p>
        </p:txBody>
      </p:sp>
    </p:spTree>
    <p:extLst>
      <p:ext uri="{BB962C8B-B14F-4D97-AF65-F5344CB8AC3E}">
        <p14:creationId xmlns:p14="http://schemas.microsoft.com/office/powerpoint/2010/main" val="2425007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47C3C-A4BC-D8F6-1B24-C4A94AA6B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03525"/>
            <a:ext cx="6930979" cy="500549"/>
          </a:xfrm>
        </p:spPr>
        <p:txBody>
          <a:bodyPr/>
          <a:lstStyle/>
          <a:p>
            <a:r>
              <a:rPr lang="de-CH" dirty="0" err="1"/>
              <a:t>Functional</a:t>
            </a:r>
            <a:r>
              <a:rPr lang="de-CH" dirty="0"/>
              <a:t> </a:t>
            </a:r>
            <a:r>
              <a:rPr lang="de-CH" dirty="0" err="1"/>
              <a:t>Fixedness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F31812-296A-FCB3-00A6-C1EC8595F5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498458"/>
            <a:ext cx="4292550" cy="3368043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Tendency to see the functions of different objects in the way you usually use them.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Blocks</a:t>
            </a:r>
            <a:r>
              <a:rPr lang="en-GB" dirty="0"/>
              <a:t> our ability to see its utility for </a:t>
            </a:r>
            <a:r>
              <a:rPr lang="en-GB" b="1" dirty="0"/>
              <a:t>other purposes.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Many problems might require the </a:t>
            </a:r>
            <a:r>
              <a:rPr lang="en-GB" b="1" dirty="0"/>
              <a:t>problem-solver</a:t>
            </a:r>
            <a:r>
              <a:rPr lang="en-GB" dirty="0"/>
              <a:t> to use an object in the solution in an </a:t>
            </a:r>
            <a:r>
              <a:rPr lang="en-GB" b="1" dirty="0"/>
              <a:t>unusual way</a:t>
            </a:r>
            <a:r>
              <a:rPr lang="en-GB" dirty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8525BF-8D9F-5F4E-FE4E-65EBA3A6712A}"/>
              </a:ext>
            </a:extLst>
          </p:cNvPr>
          <p:cNvSpPr/>
          <p:nvPr/>
        </p:nvSpPr>
        <p:spPr>
          <a:xfrm>
            <a:off x="2809543" y="4866501"/>
            <a:ext cx="24768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-apple-system"/>
              </a:rPr>
              <a:t>Photo by 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-apple-syste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DevVrat Jadon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-apple-system"/>
              </a:rPr>
              <a:t> on 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-apple-system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CH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5" descr="A picture containing wall, indoor, black, tool&#10;&#10;Description automatically generated">
            <a:extLst>
              <a:ext uri="{FF2B5EF4-FFF2-40B4-BE49-F238E27FC236}">
                <a16:creationId xmlns:a16="http://schemas.microsoft.com/office/drawing/2014/main" id="{6C587C22-77B3-2ED3-1F07-4B62C9A3EE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375" y="0"/>
            <a:ext cx="38576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909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43258-0153-0C24-CF23-5B0B0E4E3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Biases</a:t>
            </a:r>
          </a:p>
        </p:txBody>
      </p:sp>
      <p:pic>
        <p:nvPicPr>
          <p:cNvPr id="3074" name="Picture 2" descr="Cognitive biases as systematic error in thinking and behavior outline diagram. Psychological mindset feeling with non logic judgment effects vector illustration.">
            <a:extLst>
              <a:ext uri="{FF2B5EF4-FFF2-40B4-BE49-F238E27FC236}">
                <a16:creationId xmlns:a16="http://schemas.microsoft.com/office/drawing/2014/main" id="{A3FA184C-A666-0CB8-621B-822755EC92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4"/>
          <a:stretch/>
        </p:blipFill>
        <p:spPr bwMode="auto">
          <a:xfrm>
            <a:off x="1338262" y="10640"/>
            <a:ext cx="6467475" cy="5041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45846A3-8549-D7DC-ABFB-215D32D73FAD}"/>
              </a:ext>
            </a:extLst>
          </p:cNvPr>
          <p:cNvSpPr/>
          <p:nvPr/>
        </p:nvSpPr>
        <p:spPr>
          <a:xfrm>
            <a:off x="0" y="4794306"/>
            <a:ext cx="2621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H" sz="800" dirty="0">
                <a:solidFill>
                  <a:schemeClr val="bg1">
                    <a:lumMod val="50000"/>
                  </a:schemeClr>
                </a:solidFill>
              </a:rPr>
              <a:t>Graphic from: https://www.simplypsychology.org/cognitive-bias.html</a:t>
            </a:r>
          </a:p>
        </p:txBody>
      </p:sp>
    </p:spTree>
    <p:extLst>
      <p:ext uri="{BB962C8B-B14F-4D97-AF65-F5344CB8AC3E}">
        <p14:creationId xmlns:p14="http://schemas.microsoft.com/office/powerpoint/2010/main" val="2683508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3FD37-EBEF-60F8-9535-D0548F36F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Bounded</a:t>
            </a:r>
            <a:r>
              <a:rPr lang="de-CH" dirty="0"/>
              <a:t> </a:t>
            </a:r>
            <a:r>
              <a:rPr lang="de-CH" dirty="0" err="1"/>
              <a:t>rationality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65859F-AC6F-882F-CAC4-7D4BB70F1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413415"/>
            <a:ext cx="4550139" cy="3368043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We are constantly making decisions with </a:t>
            </a:r>
            <a:r>
              <a:rPr lang="en-CH" b="1" dirty="0"/>
              <a:t>insuffiencient data</a:t>
            </a:r>
            <a:r>
              <a:rPr lang="en-CH" dirty="0"/>
              <a:t>, information, abilities and memory.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We need to </a:t>
            </a:r>
            <a:r>
              <a:rPr lang="en-CH" b="1" dirty="0"/>
              <a:t>select</a:t>
            </a:r>
            <a:r>
              <a:rPr lang="en-CH" dirty="0"/>
              <a:t> which information we should collect and </a:t>
            </a:r>
            <a:r>
              <a:rPr lang="en-CH" b="1" dirty="0"/>
              <a:t>prioritize it.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Our</a:t>
            </a:r>
            <a:r>
              <a:rPr lang="en-CH" b="1" dirty="0"/>
              <a:t> </a:t>
            </a:r>
            <a:r>
              <a:rPr lang="en-GB" dirty="0"/>
              <a:t>decision process </a:t>
            </a:r>
            <a:r>
              <a:rPr lang="en-GB" i="1" dirty="0"/>
              <a:t>is bounded by practical, often cognitive, factors </a:t>
            </a:r>
            <a:r>
              <a:rPr lang="en-GB" dirty="0"/>
              <a:t>(Simon,1957).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CH" b="1" dirty="0"/>
          </a:p>
        </p:txBody>
      </p:sp>
      <p:pic>
        <p:nvPicPr>
          <p:cNvPr id="5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1D5430C5-2090-6DFD-6836-DD3757B36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7499" y="0"/>
            <a:ext cx="3626501" cy="51435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BD76C62-7E82-8D27-B8AE-2A353C8BB1E0}"/>
              </a:ext>
            </a:extLst>
          </p:cNvPr>
          <p:cNvSpPr/>
          <p:nvPr/>
        </p:nvSpPr>
        <p:spPr>
          <a:xfrm>
            <a:off x="2992669" y="4858728"/>
            <a:ext cx="25762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-apple-system"/>
              </a:rPr>
              <a:t>Photo by 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-apple-system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Katya Korovkina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-apple-system"/>
              </a:rPr>
              <a:t> on 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-apple-system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CH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991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66FFEF7-5299-C8B6-5454-BB8D3B965493}"/>
              </a:ext>
            </a:extLst>
          </p:cNvPr>
          <p:cNvSpPr txBox="1"/>
          <p:nvPr/>
        </p:nvSpPr>
        <p:spPr>
          <a:xfrm>
            <a:off x="6851406" y="4970486"/>
            <a:ext cx="458518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Planet icons created by </a:t>
            </a:r>
            <a:r>
              <a:rPr lang="en-GB" sz="900" dirty="0" err="1">
                <a:solidFill>
                  <a:schemeClr val="bg1">
                    <a:lumMod val="50000"/>
                  </a:schemeClr>
                </a:solidFill>
              </a:rPr>
              <a:t>Victoruler</a:t>
            </a:r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 - </a:t>
            </a:r>
            <a:r>
              <a:rPr lang="en-GB" sz="900" dirty="0" err="1">
                <a:solidFill>
                  <a:schemeClr val="bg1">
                    <a:lumMod val="50000"/>
                  </a:schemeClr>
                </a:solidFill>
              </a:rPr>
              <a:t>Flaticon</a:t>
            </a:r>
            <a:endParaRPr lang="en-CH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64A36770-630E-AF66-DA04-9EA75D426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8535" y="2151492"/>
            <a:ext cx="1524914" cy="1524914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B01C1AB9-9E8D-3233-F3E2-F534D52A9E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661" y="2161169"/>
            <a:ext cx="1524914" cy="1524914"/>
          </a:xfrm>
          <a:prstGeom prst="rect">
            <a:avLst/>
          </a:prstGeom>
        </p:spPr>
      </p:pic>
      <p:cxnSp>
        <p:nvCxnSpPr>
          <p:cNvPr id="16" name="Curved Connector 15">
            <a:extLst>
              <a:ext uri="{FF2B5EF4-FFF2-40B4-BE49-F238E27FC236}">
                <a16:creationId xmlns:a16="http://schemas.microsoft.com/office/drawing/2014/main" id="{1E338441-F3BF-3833-F3DD-A87C8CF2DC1F}"/>
              </a:ext>
            </a:extLst>
          </p:cNvPr>
          <p:cNvCxnSpPr>
            <a:cxnSpLocks/>
            <a:stCxn id="14" idx="0"/>
            <a:endCxn id="10" idx="0"/>
          </p:cNvCxnSpPr>
          <p:nvPr/>
        </p:nvCxnSpPr>
        <p:spPr>
          <a:xfrm rot="5400000" flipH="1" flipV="1">
            <a:off x="6505217" y="695394"/>
            <a:ext cx="9677" cy="2921874"/>
          </a:xfrm>
          <a:prstGeom prst="curvedConnector3">
            <a:avLst>
              <a:gd name="adj1" fmla="val 5612039"/>
            </a:avLst>
          </a:prstGeom>
          <a:ln>
            <a:solidFill>
              <a:srgbClr val="6E378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Curved Connector 17">
            <a:extLst>
              <a:ext uri="{FF2B5EF4-FFF2-40B4-BE49-F238E27FC236}">
                <a16:creationId xmlns:a16="http://schemas.microsoft.com/office/drawing/2014/main" id="{4257C4A6-8E70-FD3B-1B73-F63908D46F6D}"/>
              </a:ext>
            </a:extLst>
          </p:cNvPr>
          <p:cNvCxnSpPr>
            <a:cxnSpLocks/>
            <a:stCxn id="10" idx="2"/>
            <a:endCxn id="14" idx="2"/>
          </p:cNvCxnSpPr>
          <p:nvPr/>
        </p:nvCxnSpPr>
        <p:spPr>
          <a:xfrm rot="5400000">
            <a:off x="6505217" y="2220307"/>
            <a:ext cx="9677" cy="2921874"/>
          </a:xfrm>
          <a:prstGeom prst="curvedConnector3">
            <a:avLst>
              <a:gd name="adj1" fmla="val 5612039"/>
            </a:avLst>
          </a:prstGeom>
          <a:ln>
            <a:solidFill>
              <a:srgbClr val="6E378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544A40A-464A-BCA0-0D0D-FD79910DD212}"/>
              </a:ext>
            </a:extLst>
          </p:cNvPr>
          <p:cNvSpPr txBox="1"/>
          <p:nvPr/>
        </p:nvSpPr>
        <p:spPr>
          <a:xfrm>
            <a:off x="410551" y="1419386"/>
            <a:ext cx="3391704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88BA18"/>
                </a:solidFill>
              </a:rPr>
              <a:t>S</a:t>
            </a:r>
            <a:r>
              <a:rPr lang="en-GB" sz="1600" b="1" i="0" u="none" strike="noStrike" dirty="0">
                <a:solidFill>
                  <a:srgbClr val="88BA18"/>
                </a:solidFill>
                <a:effectLst/>
              </a:rPr>
              <a:t>ystems-thinking approach </a:t>
            </a:r>
            <a:r>
              <a:rPr lang="en-GB" sz="1600" b="0" i="0" u="none" strike="noStrike" dirty="0">
                <a:effectLst/>
              </a:rPr>
              <a:t>to design and simulate a first settlement on an exoplanet.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0" i="0" u="none" strike="noStrike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0" i="0" u="none" strike="noStrike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Showcasing  s</a:t>
            </a:r>
            <a:r>
              <a:rPr lang="en-GB" sz="1600" b="0" i="0" u="none" strike="noStrike" dirty="0">
                <a:effectLst/>
              </a:rPr>
              <a:t>cientific methods can be used to </a:t>
            </a:r>
            <a:r>
              <a:rPr lang="en-GB" sz="1600" b="1" i="0" u="none" strike="noStrike" dirty="0">
                <a:solidFill>
                  <a:srgbClr val="88BA18"/>
                </a:solidFill>
                <a:effectLst/>
              </a:rPr>
              <a:t>address complex societal challenges.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i="0" u="none" strike="noStrike" dirty="0">
              <a:solidFill>
                <a:srgbClr val="88BA18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i="0" u="none" strike="noStrike" dirty="0">
              <a:solidFill>
                <a:srgbClr val="88BA18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</a:t>
            </a:r>
            <a:r>
              <a:rPr lang="en-GB" sz="1600" b="0" i="0" u="none" strike="noStrike" dirty="0">
                <a:effectLst/>
              </a:rPr>
              <a:t>eference point for </a:t>
            </a:r>
            <a:r>
              <a:rPr lang="en-GB" sz="1600" b="1" i="0" u="none" strike="noStrike" dirty="0">
                <a:solidFill>
                  <a:srgbClr val="88BA18"/>
                </a:solidFill>
                <a:effectLst/>
              </a:rPr>
              <a:t>assessing</a:t>
            </a:r>
            <a:r>
              <a:rPr lang="en-GB" sz="1600" b="0" i="0" u="none" strike="noStrike" dirty="0">
                <a:effectLst/>
              </a:rPr>
              <a:t> the potential </a:t>
            </a:r>
            <a:r>
              <a:rPr lang="en-GB" sz="1600" b="1" i="0" u="none" strike="noStrike" dirty="0">
                <a:solidFill>
                  <a:srgbClr val="88BA18"/>
                </a:solidFill>
                <a:effectLst/>
              </a:rPr>
              <a:t>societal impact. </a:t>
            </a:r>
            <a:endParaRPr lang="en-GB" sz="1600" b="1" dirty="0">
              <a:solidFill>
                <a:srgbClr val="88BA18"/>
              </a:solidFill>
              <a:effectLst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CE68120-482B-A2A4-7388-6564FFD5B7EA}"/>
              </a:ext>
            </a:extLst>
          </p:cNvPr>
          <p:cNvSpPr txBox="1"/>
          <p:nvPr/>
        </p:nvSpPr>
        <p:spPr>
          <a:xfrm>
            <a:off x="4841463" y="991310"/>
            <a:ext cx="3391704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100" b="0" i="0" u="none" strike="noStrike" dirty="0">
                <a:solidFill>
                  <a:srgbClr val="6E378C"/>
                </a:solidFill>
                <a:effectLst/>
              </a:rPr>
              <a:t>extrapolate and simulate a sustainable, </a:t>
            </a:r>
          </a:p>
          <a:p>
            <a:pPr algn="ctr"/>
            <a:r>
              <a:rPr lang="en-GB" sz="1100" b="0" i="0" u="none" strike="noStrike" dirty="0">
                <a:solidFill>
                  <a:srgbClr val="6E378C"/>
                </a:solidFill>
                <a:effectLst/>
              </a:rPr>
              <a:t>futuristic socio-ecological system </a:t>
            </a:r>
            <a:endParaRPr lang="en-CH" sz="1100" dirty="0">
              <a:solidFill>
                <a:srgbClr val="6E378C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CE71225-C7F9-DBCE-D80D-047E01DE250C}"/>
              </a:ext>
            </a:extLst>
          </p:cNvPr>
          <p:cNvSpPr txBox="1"/>
          <p:nvPr/>
        </p:nvSpPr>
        <p:spPr>
          <a:xfrm>
            <a:off x="4674014" y="4415378"/>
            <a:ext cx="3673747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solidFill>
                  <a:srgbClr val="6E378C"/>
                </a:solidFill>
              </a:rPr>
              <a:t>interpolate back to current Earth conditions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0F50BE3-E94E-B78D-910C-63F294EDB1F8}"/>
              </a:ext>
            </a:extLst>
          </p:cNvPr>
          <p:cNvSpPr/>
          <p:nvPr/>
        </p:nvSpPr>
        <p:spPr>
          <a:xfrm>
            <a:off x="323273" y="1311564"/>
            <a:ext cx="3842327" cy="3658922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433E71-CEE3-FB89-BB28-E4E920F522A3}"/>
              </a:ext>
            </a:extLst>
          </p:cNvPr>
          <p:cNvSpPr/>
          <p:nvPr/>
        </p:nvSpPr>
        <p:spPr>
          <a:xfrm>
            <a:off x="4469987" y="991310"/>
            <a:ext cx="3842327" cy="1169858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998E0B4-AD60-72B1-8DE4-A65980387D45}"/>
              </a:ext>
            </a:extLst>
          </p:cNvPr>
          <p:cNvSpPr/>
          <p:nvPr/>
        </p:nvSpPr>
        <p:spPr>
          <a:xfrm>
            <a:off x="4927002" y="4260027"/>
            <a:ext cx="3151991" cy="559398"/>
          </a:xfrm>
          <a:prstGeom prst="ellipse">
            <a:avLst/>
          </a:prstGeom>
          <a:noFill/>
          <a:ln w="28575">
            <a:solidFill>
              <a:srgbClr val="88BA1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9C8B948-18C6-C33A-2097-8648E852C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3465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66FFEF7-5299-C8B6-5454-BB8D3B965493}"/>
              </a:ext>
            </a:extLst>
          </p:cNvPr>
          <p:cNvSpPr txBox="1"/>
          <p:nvPr/>
        </p:nvSpPr>
        <p:spPr>
          <a:xfrm>
            <a:off x="6851406" y="4970486"/>
            <a:ext cx="458518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Planet icons created by </a:t>
            </a:r>
            <a:r>
              <a:rPr lang="en-GB" sz="900" dirty="0" err="1">
                <a:solidFill>
                  <a:schemeClr val="bg1">
                    <a:lumMod val="50000"/>
                  </a:schemeClr>
                </a:solidFill>
              </a:rPr>
              <a:t>Victoruler</a:t>
            </a:r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 - </a:t>
            </a:r>
            <a:r>
              <a:rPr lang="en-GB" sz="900" dirty="0" err="1">
                <a:solidFill>
                  <a:schemeClr val="bg1">
                    <a:lumMod val="50000"/>
                  </a:schemeClr>
                </a:solidFill>
              </a:rPr>
              <a:t>Flaticon</a:t>
            </a:r>
            <a:endParaRPr lang="en-CH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64A36770-630E-AF66-DA04-9EA75D426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6772" y="1943674"/>
            <a:ext cx="1524914" cy="1524914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B01C1AB9-9E8D-3233-F3E2-F534D52A9E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4898" y="1953351"/>
            <a:ext cx="1524914" cy="1524914"/>
          </a:xfrm>
          <a:prstGeom prst="rect">
            <a:avLst/>
          </a:prstGeom>
        </p:spPr>
      </p:pic>
      <p:cxnSp>
        <p:nvCxnSpPr>
          <p:cNvPr id="16" name="Curved Connector 15">
            <a:extLst>
              <a:ext uri="{FF2B5EF4-FFF2-40B4-BE49-F238E27FC236}">
                <a16:creationId xmlns:a16="http://schemas.microsoft.com/office/drawing/2014/main" id="{1E338441-F3BF-3833-F3DD-A87C8CF2DC1F}"/>
              </a:ext>
            </a:extLst>
          </p:cNvPr>
          <p:cNvCxnSpPr>
            <a:cxnSpLocks/>
            <a:stCxn id="14" idx="0"/>
            <a:endCxn id="10" idx="0"/>
          </p:cNvCxnSpPr>
          <p:nvPr/>
        </p:nvCxnSpPr>
        <p:spPr>
          <a:xfrm rot="5400000" flipH="1" flipV="1">
            <a:off x="4863454" y="487576"/>
            <a:ext cx="9677" cy="2921874"/>
          </a:xfrm>
          <a:prstGeom prst="curvedConnector3">
            <a:avLst>
              <a:gd name="adj1" fmla="val 5612039"/>
            </a:avLst>
          </a:prstGeom>
          <a:ln>
            <a:solidFill>
              <a:srgbClr val="6E378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Curved Connector 17">
            <a:extLst>
              <a:ext uri="{FF2B5EF4-FFF2-40B4-BE49-F238E27FC236}">
                <a16:creationId xmlns:a16="http://schemas.microsoft.com/office/drawing/2014/main" id="{4257C4A6-8E70-FD3B-1B73-F63908D46F6D}"/>
              </a:ext>
            </a:extLst>
          </p:cNvPr>
          <p:cNvCxnSpPr>
            <a:cxnSpLocks/>
            <a:stCxn id="10" idx="2"/>
            <a:endCxn id="14" idx="2"/>
          </p:cNvCxnSpPr>
          <p:nvPr/>
        </p:nvCxnSpPr>
        <p:spPr>
          <a:xfrm rot="5400000">
            <a:off x="4863454" y="2012489"/>
            <a:ext cx="9677" cy="2921874"/>
          </a:xfrm>
          <a:prstGeom prst="curvedConnector3">
            <a:avLst>
              <a:gd name="adj1" fmla="val 5612039"/>
            </a:avLst>
          </a:prstGeom>
          <a:ln>
            <a:solidFill>
              <a:srgbClr val="87B918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CE68120-482B-A2A4-7388-6564FFD5B7EA}"/>
              </a:ext>
            </a:extLst>
          </p:cNvPr>
          <p:cNvSpPr txBox="1"/>
          <p:nvPr/>
        </p:nvSpPr>
        <p:spPr>
          <a:xfrm>
            <a:off x="3199700" y="783492"/>
            <a:ext cx="3391704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100" b="0" i="0" u="none" strike="noStrike" dirty="0">
                <a:solidFill>
                  <a:srgbClr val="6E378C"/>
                </a:solidFill>
                <a:effectLst/>
              </a:rPr>
              <a:t>extrapolate and simulate a sustainable, </a:t>
            </a:r>
          </a:p>
          <a:p>
            <a:pPr algn="ctr"/>
            <a:r>
              <a:rPr lang="en-GB" sz="1100" b="0" i="0" u="none" strike="noStrike" dirty="0">
                <a:solidFill>
                  <a:srgbClr val="6E378C"/>
                </a:solidFill>
                <a:effectLst/>
              </a:rPr>
              <a:t>futuristic socio-ecological system </a:t>
            </a:r>
            <a:endParaRPr lang="en-CH" sz="1100" dirty="0">
              <a:solidFill>
                <a:srgbClr val="6E378C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CE71225-C7F9-DBCE-D80D-047E01DE250C}"/>
              </a:ext>
            </a:extLst>
          </p:cNvPr>
          <p:cNvSpPr txBox="1"/>
          <p:nvPr/>
        </p:nvSpPr>
        <p:spPr>
          <a:xfrm>
            <a:off x="3032251" y="4207560"/>
            <a:ext cx="3673747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solidFill>
                  <a:srgbClr val="87B918"/>
                </a:solidFill>
              </a:rPr>
              <a:t>We cannot compare apples with oranges…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433E71-CEE3-FB89-BB28-E4E920F522A3}"/>
              </a:ext>
            </a:extLst>
          </p:cNvPr>
          <p:cNvSpPr/>
          <p:nvPr/>
        </p:nvSpPr>
        <p:spPr>
          <a:xfrm>
            <a:off x="2828224" y="783492"/>
            <a:ext cx="3842327" cy="1169858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7" name="Picture 6" descr="A picture containing creativity, halloween, cartoon, pumpkin&#10;&#10;Description automatically generated with medium confidence">
            <a:extLst>
              <a:ext uri="{FF2B5EF4-FFF2-40B4-BE49-F238E27FC236}">
                <a16:creationId xmlns:a16="http://schemas.microsoft.com/office/drawing/2014/main" id="{D9C18020-DC9F-F417-AAC6-89FE59CA08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6369" y="1468250"/>
            <a:ext cx="2105721" cy="2105721"/>
          </a:xfrm>
          <a:prstGeom prst="rect">
            <a:avLst/>
          </a:prstGeom>
        </p:spPr>
      </p:pic>
      <p:pic>
        <p:nvPicPr>
          <p:cNvPr id="11" name="Picture 10" descr="A red apple with a green leaf&#10;&#10;Description automatically generated">
            <a:extLst>
              <a:ext uri="{FF2B5EF4-FFF2-40B4-BE49-F238E27FC236}">
                <a16:creationId xmlns:a16="http://schemas.microsoft.com/office/drawing/2014/main" id="{592FB637-3700-F0FF-883E-149468B512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3216" y="1381806"/>
            <a:ext cx="2105722" cy="2105722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E0444AE3-EFB6-3C5C-B37A-1782EF8BD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64109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3BA6D4A7-EE12-E8B9-8718-BBE631758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56132"/>
            <a:ext cx="9144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7C742E0-0836-86C5-3005-B5512D29315B}"/>
              </a:ext>
            </a:extLst>
          </p:cNvPr>
          <p:cNvSpPr txBox="1"/>
          <p:nvPr/>
        </p:nvSpPr>
        <p:spPr>
          <a:xfrm>
            <a:off x="0" y="4881890"/>
            <a:ext cx="91440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i="1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"Programming in C: A Tutorial"</a:t>
            </a:r>
            <a:r>
              <a:rPr lang="en-GB" sz="900" i="1" dirty="0">
                <a:solidFill>
                  <a:schemeClr val="bg1">
                    <a:lumMod val="50000"/>
                  </a:schemeClr>
                </a:solidFill>
              </a:rPr>
              <a:t> (PDF). Archived from </a:t>
            </a:r>
            <a:r>
              <a:rPr lang="en-GB" sz="900" i="1" dirty="0">
                <a:solidFill>
                  <a:schemeClr val="bg1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original</a:t>
            </a:r>
            <a:r>
              <a:rPr lang="en-GB" sz="900" i="1" dirty="0">
                <a:solidFill>
                  <a:schemeClr val="bg1">
                    <a:lumMod val="50000"/>
                  </a:schemeClr>
                </a:solidFill>
              </a:rPr>
              <a:t> (PDF) on 23 February 2015.</a:t>
            </a:r>
            <a:endParaRPr lang="en-CH" sz="9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594125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16599</TotalTime>
  <Words>1178</Words>
  <Application>Microsoft Macintosh PowerPoint</Application>
  <PresentationFormat>On-screen Show (16:9)</PresentationFormat>
  <Paragraphs>135</Paragraphs>
  <Slides>26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-apple-system</vt:lpstr>
      <vt:lpstr>Arial</vt:lpstr>
      <vt:lpstr>Calibri</vt:lpstr>
      <vt:lpstr>Helvetica</vt:lpstr>
      <vt:lpstr>Helvetica 75</vt:lpstr>
      <vt:lpstr>Ubuntu</vt:lpstr>
      <vt:lpstr>Wingdings</vt:lpstr>
      <vt:lpstr>Opcion Foto</vt:lpstr>
      <vt:lpstr>Abstract Reasoning and Planetary Principles</vt:lpstr>
      <vt:lpstr>Let’s pick up the game from last Thursday</vt:lpstr>
      <vt:lpstr>Getting Hammered!</vt:lpstr>
      <vt:lpstr>Functional Fixedness</vt:lpstr>
      <vt:lpstr>Biases</vt:lpstr>
      <vt:lpstr>Bounded rationality</vt:lpstr>
      <vt:lpstr>PowerPoint Presentation</vt:lpstr>
      <vt:lpstr>PowerPoint Presentation</vt:lpstr>
      <vt:lpstr>PowerPoint Presentation</vt:lpstr>
      <vt:lpstr>We’re going to source code your work from week 1 </vt:lpstr>
      <vt:lpstr>2 systems</vt:lpstr>
      <vt:lpstr>PowerPoint Presentation</vt:lpstr>
      <vt:lpstr>PowerPoint Presentation</vt:lpstr>
      <vt:lpstr>Lateral thinking</vt:lpstr>
      <vt:lpstr>Lateral Thinking</vt:lpstr>
      <vt:lpstr>Lateral thinking</vt:lpstr>
      <vt:lpstr>Lateral Thinking</vt:lpstr>
      <vt:lpstr>How can you switch contexts?</vt:lpstr>
      <vt:lpstr>How can you switch contexts?</vt:lpstr>
      <vt:lpstr>How can you switch contexts?</vt:lpstr>
      <vt:lpstr>PowerPoint Presentation</vt:lpstr>
      <vt:lpstr>PowerPoint Presentation</vt:lpstr>
      <vt:lpstr>PowerPoint Presentation</vt:lpstr>
      <vt:lpstr>Extracting differences and planetary principles</vt:lpstr>
      <vt:lpstr>Extracting differences and planetary principles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Catarina Batista</cp:lastModifiedBy>
  <cp:revision>91</cp:revision>
  <dcterms:created xsi:type="dcterms:W3CDTF">2022-01-18T18:56:13Z</dcterms:created>
  <dcterms:modified xsi:type="dcterms:W3CDTF">2023-05-14T17:18:39Z</dcterms:modified>
  <cp:category/>
</cp:coreProperties>
</file>