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146850656" r:id="rId2"/>
    <p:sldId id="2146850628" r:id="rId3"/>
    <p:sldId id="2146850652" r:id="rId4"/>
    <p:sldId id="2146850653" r:id="rId5"/>
    <p:sldId id="583" r:id="rId6"/>
    <p:sldId id="2146850651" r:id="rId7"/>
    <p:sldId id="2146850654" r:id="rId8"/>
    <p:sldId id="2146850655" r:id="rId9"/>
    <p:sldId id="596" r:id="rId10"/>
    <p:sldId id="2146850644" r:id="rId11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mian Wrobel" initials="DW" lastIdx="7" clrIdx="0">
    <p:extLst>
      <p:ext uri="{19B8F6BF-5375-455C-9EA6-DF929625EA0E}">
        <p15:presenceInfo xmlns:p15="http://schemas.microsoft.com/office/powerpoint/2012/main" userId="00ae44ee3e9ffbe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87B918"/>
    <a:srgbClr val="F59600"/>
    <a:srgbClr val="E60032"/>
    <a:srgbClr val="1B404B"/>
    <a:srgbClr val="6E378C"/>
    <a:srgbClr val="87B9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5"/>
    <p:restoredTop sz="89340"/>
  </p:normalViewPr>
  <p:slideViewPr>
    <p:cSldViewPr snapToGrid="0" snapToObjects="1">
      <p:cViewPr varScale="1">
        <p:scale>
          <a:sx n="127" d="100"/>
          <a:sy n="127" d="100"/>
        </p:scale>
        <p:origin x="98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676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433264"/>
            <a:ext cx="7886700" cy="675330"/>
          </a:xfrm>
        </p:spPr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61BAC670-3AF8-0445-BCDB-84382C754FAB}"/>
              </a:ext>
            </a:extLst>
          </p:cNvPr>
          <p:cNvSpPr/>
          <p:nvPr userDrawn="1"/>
        </p:nvSpPr>
        <p:spPr>
          <a:xfrm>
            <a:off x="0" y="543962"/>
            <a:ext cx="453600" cy="453935"/>
          </a:xfrm>
          <a:prstGeom prst="rect">
            <a:avLst/>
          </a:prstGeom>
          <a:solidFill>
            <a:srgbClr val="FF6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9" name="Inhaltsplatzhalter 2">
            <a:extLst>
              <a:ext uri="{FF2B5EF4-FFF2-40B4-BE49-F238E27FC236}">
                <a16:creationId xmlns:a16="http://schemas.microsoft.com/office/drawing/2014/main" id="{2D39A12E-B841-4D99-88F4-24DF4CBCC7E6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1275160"/>
            <a:ext cx="7886700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sz="1500" b="0" i="0">
                <a:latin typeface="Ubuntu" panose="020B0504030602030204" pitchFamily="34" charset="0"/>
              </a:defRPr>
            </a:lvl2pPr>
            <a:lvl3pPr>
              <a:defRPr sz="1350"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85599B7D-94B5-4584-86FA-65C7CB8BC136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925F8-2B48-47B1-917C-778BDCF87FCE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A66C6EA1-C2D7-4A3A-B602-7889DF991E8A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385DDFAE-28B4-4F4A-B3FE-1E31C0726E81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64247BBC-13A9-47DF-B69B-61258F9578A5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4957268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en-US" dirty="0"/>
              <a:t>Slide title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E016C111-59AF-014B-9720-0A3ABEDE79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D03756E8-9839-4E7A-85C0-31C6E15E4E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9841" y="1275160"/>
            <a:ext cx="7885509" cy="3430190"/>
          </a:xfrm>
          <a:prstGeom prst="rect">
            <a:avLst/>
          </a:prstGeom>
        </p:spPr>
        <p:txBody>
          <a:bodyPr>
            <a:normAutofit/>
          </a:bodyPr>
          <a:lstStyle>
            <a:lvl1pPr marL="333375" indent="-333375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sz="1500" b="0" i="0">
                <a:latin typeface="Ubuntu" panose="020B0504030602030204" pitchFamily="34" charset="0"/>
              </a:defRPr>
            </a:lvl2pPr>
            <a:lvl3pPr>
              <a:defRPr sz="1350"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en-US" dirty="0"/>
              <a:t>first level: Ubuntu 24 </a:t>
            </a:r>
            <a:r>
              <a:rPr lang="en-US" dirty="0" err="1"/>
              <a:t>pt</a:t>
            </a:r>
            <a:endParaRPr lang="en-US" dirty="0"/>
          </a:p>
          <a:p>
            <a:pPr lvl="1"/>
            <a:r>
              <a:rPr lang="en-US" dirty="0"/>
              <a:t>second level: Ubuntu 20 </a:t>
            </a:r>
            <a:r>
              <a:rPr lang="en-US" dirty="0" err="1"/>
              <a:t>pt</a:t>
            </a:r>
            <a:endParaRPr lang="en-US" dirty="0"/>
          </a:p>
          <a:p>
            <a:pPr lvl="2"/>
            <a:r>
              <a:rPr lang="en-US" dirty="0"/>
              <a:t>third level: Ubuntu 18 </a:t>
            </a:r>
            <a:r>
              <a:rPr lang="en-US" dirty="0" err="1"/>
              <a:t>pt</a:t>
            </a:r>
            <a:endParaRPr lang="en-US" dirty="0"/>
          </a:p>
        </p:txBody>
      </p:sp>
      <p:sp>
        <p:nvSpPr>
          <p:cNvPr id="3" name="Slide Number Placeholder 12">
            <a:extLst>
              <a:ext uri="{FF2B5EF4-FFF2-40B4-BE49-F238E27FC236}">
                <a16:creationId xmlns:a16="http://schemas.microsoft.com/office/drawing/2014/main" id="{CA265FD5-48A0-4A18-B878-47DDE1509927}"/>
              </a:ext>
            </a:extLst>
          </p:cNvPr>
          <p:cNvSpPr txBox="1">
            <a:spLocks/>
          </p:cNvSpPr>
          <p:nvPr userDrawn="1"/>
        </p:nvSpPr>
        <p:spPr>
          <a:xfrm>
            <a:off x="628650" y="4772445"/>
            <a:ext cx="440391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9D07F4E-04A9-4201-B9F3-30B9E281720C}" type="slidenum">
              <a:rPr lang="en-US" sz="1050" smtClean="0">
                <a:latin typeface="Ubuntu" panose="020B0504030602030204" pitchFamily="34" charset="0"/>
              </a:rPr>
              <a:pPr/>
              <a:t>‹#›</a:t>
            </a:fld>
            <a:endParaRPr lang="en-US" sz="900" dirty="0">
              <a:latin typeface="Ubuntu" panose="020B0504030602030204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7B85852-DBEA-4A6E-8AB3-9F6FAF09A477}"/>
              </a:ext>
            </a:extLst>
          </p:cNvPr>
          <p:cNvGrpSpPr/>
          <p:nvPr userDrawn="1"/>
        </p:nvGrpSpPr>
        <p:grpSpPr>
          <a:xfrm>
            <a:off x="4972002" y="4800600"/>
            <a:ext cx="753884" cy="192263"/>
            <a:chOff x="6876977" y="6400800"/>
            <a:chExt cx="1005178" cy="256350"/>
          </a:xfrm>
        </p:grpSpPr>
        <p:sp>
          <p:nvSpPr>
            <p:cNvPr id="11" name="Rechteck 5">
              <a:extLst>
                <a:ext uri="{FF2B5EF4-FFF2-40B4-BE49-F238E27FC236}">
                  <a16:creationId xmlns:a16="http://schemas.microsoft.com/office/drawing/2014/main" id="{B55270F8-3EA6-4444-9ED5-E7F529021702}"/>
                </a:ext>
              </a:extLst>
            </p:cNvPr>
            <p:cNvSpPr/>
            <p:nvPr userDrawn="1"/>
          </p:nvSpPr>
          <p:spPr>
            <a:xfrm>
              <a:off x="7625805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2" name="Rechteck 6">
              <a:extLst>
                <a:ext uri="{FF2B5EF4-FFF2-40B4-BE49-F238E27FC236}">
                  <a16:creationId xmlns:a16="http://schemas.microsoft.com/office/drawing/2014/main" id="{FBED6D4E-5FCB-4D82-8DBB-276D60B6617B}"/>
                </a:ext>
              </a:extLst>
            </p:cNvPr>
            <p:cNvSpPr/>
            <p:nvPr userDrawn="1"/>
          </p:nvSpPr>
          <p:spPr>
            <a:xfrm>
              <a:off x="7251391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3" name="Rechteck 11">
              <a:extLst>
                <a:ext uri="{FF2B5EF4-FFF2-40B4-BE49-F238E27FC236}">
                  <a16:creationId xmlns:a16="http://schemas.microsoft.com/office/drawing/2014/main" id="{3A543F18-19A2-49F5-8E89-D6F5184083A0}"/>
                </a:ext>
              </a:extLst>
            </p:cNvPr>
            <p:cNvSpPr/>
            <p:nvPr userDrawn="1"/>
          </p:nvSpPr>
          <p:spPr>
            <a:xfrm>
              <a:off x="6876977" y="6400800"/>
              <a:ext cx="256350" cy="256350"/>
            </a:xfrm>
            <a:prstGeom prst="rect">
              <a:avLst/>
            </a:prstGeom>
            <a:solidFill>
              <a:srgbClr val="FF6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4177009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A447B5E-8458-D34B-B1D0-CB1E16CEBE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6" name="Bildplatzhalter 3">
            <a:extLst>
              <a:ext uri="{FF2B5EF4-FFF2-40B4-BE49-F238E27FC236}">
                <a16:creationId xmlns:a16="http://schemas.microsoft.com/office/drawing/2014/main" id="{298B3ED5-8712-E54F-A352-98997DF9D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8650" y="1470422"/>
            <a:ext cx="5036344" cy="33004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de-DE"/>
          </a:p>
        </p:txBody>
      </p:sp>
      <p:sp>
        <p:nvSpPr>
          <p:cNvPr id="8" name="Textplatzhalter 6">
            <a:extLst>
              <a:ext uri="{FF2B5EF4-FFF2-40B4-BE49-F238E27FC236}">
                <a16:creationId xmlns:a16="http://schemas.microsoft.com/office/drawing/2014/main" id="{29E890F3-1694-7444-8E2C-AB4570E719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94673" y="2384268"/>
            <a:ext cx="2593181" cy="2386567"/>
          </a:xfrm>
        </p:spPr>
        <p:txBody>
          <a:bodyPr/>
          <a:lstStyle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1"/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24 </a:t>
            </a:r>
            <a:r>
              <a:rPr lang="de-DE" dirty="0" err="1"/>
              <a:t>pt</a:t>
            </a:r>
            <a:endParaRPr lang="de-DE" dirty="0"/>
          </a:p>
          <a:p>
            <a:pPr lvl="2"/>
            <a:r>
              <a:rPr lang="de-DE" dirty="0" err="1"/>
              <a:t>third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20 </a:t>
            </a:r>
            <a:r>
              <a:rPr lang="de-DE" dirty="0" err="1"/>
              <a:t>pt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18 </a:t>
            </a:r>
            <a:r>
              <a:rPr lang="de-DE" dirty="0" err="1"/>
              <a:t>pt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r>
              <a:rPr lang="de-DE" dirty="0"/>
              <a:t>: Ubuntu 18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434DE431-17E4-7041-9E6E-E2CB04937F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25589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864652-FA88-C044-B0A8-30AD38D51E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 i="0"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Titel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E016C111-59AF-014B-9720-0A3ABEDE79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879" y="329934"/>
            <a:ext cx="448147" cy="881990"/>
          </a:xfrm>
          <a:prstGeom prst="rect">
            <a:avLst/>
          </a:prstGeom>
        </p:spPr>
      </p:pic>
      <p:sp>
        <p:nvSpPr>
          <p:cNvPr id="19" name="Foliennummernplatzhalter 5">
            <a:extLst>
              <a:ext uri="{FF2B5EF4-FFF2-40B4-BE49-F238E27FC236}">
                <a16:creationId xmlns:a16="http://schemas.microsoft.com/office/drawing/2014/main" id="{E5634FED-9A63-8A47-89C9-89B788B633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20" name="Inhaltsplatzhalter 2">
            <a:extLst>
              <a:ext uri="{FF2B5EF4-FFF2-40B4-BE49-F238E27FC236}">
                <a16:creationId xmlns:a16="http://schemas.microsoft.com/office/drawing/2014/main" id="{D03756E8-9839-4E7A-85C0-31C6E15E4E43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2065193"/>
            <a:ext cx="7886700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box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just normal </a:t>
            </a:r>
            <a:r>
              <a:rPr lang="de-DE" dirty="0" err="1"/>
              <a:t>text</a:t>
            </a:r>
            <a:r>
              <a:rPr lang="de-DE" dirty="0"/>
              <a:t>. </a:t>
            </a:r>
          </a:p>
          <a:p>
            <a:pPr lvl="0"/>
            <a:endParaRPr lang="de-DE" dirty="0"/>
          </a:p>
          <a:p>
            <a:pPr lvl="0"/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box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949001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portant text 2">
    <p:bg>
      <p:bgPr>
        <a:solidFill>
          <a:srgbClr val="3BB1B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8F7334-EDBC-114C-8EBD-1CDEF7BB43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997897"/>
            <a:ext cx="7886700" cy="994172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Ubuntu" panose="020B0504030602030204" pitchFamily="34" charset="0"/>
              </a:defRPr>
            </a:lvl1pPr>
          </a:lstStyle>
          <a:p>
            <a:r>
              <a:rPr lang="de-DE" dirty="0"/>
              <a:t>Title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</a:t>
            </a:r>
            <a:r>
              <a:rPr lang="de-DE" dirty="0" err="1"/>
              <a:t>slide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B2904F1-E071-E24D-A13B-4904359FB10E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2065193"/>
            <a:ext cx="7886700" cy="256752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 typeface="Wingdings" pitchFamily="2" charset="2"/>
              <a:buChar char="§"/>
              <a:defRPr sz="1800" b="0" i="0">
                <a:latin typeface="Ubuntu" panose="020B0504030602030204" pitchFamily="34" charset="0"/>
              </a:defRPr>
            </a:lvl1pPr>
            <a:lvl2pPr>
              <a:defRPr b="0" i="0">
                <a:latin typeface="Ubuntu" panose="020B0504030602030204" pitchFamily="34" charset="0"/>
              </a:defRPr>
            </a:lvl2pPr>
            <a:lvl3pPr>
              <a:defRPr b="0" i="0">
                <a:latin typeface="Ubuntu" panose="020B0504030602030204" pitchFamily="34" charset="0"/>
              </a:defRPr>
            </a:lvl3pPr>
            <a:lvl4pPr>
              <a:defRPr b="0" i="0">
                <a:latin typeface="Ubuntu" panose="020B0504030602030204" pitchFamily="34" charset="0"/>
              </a:defRPr>
            </a:lvl4pPr>
            <a:lvl5pPr>
              <a:defRPr b="0" i="0">
                <a:latin typeface="Ubuntu" panose="020B0504030602030204" pitchFamily="34" charset="0"/>
              </a:defRPr>
            </a:lvl5pPr>
          </a:lstStyle>
          <a:p>
            <a:pPr lvl="0"/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slides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images</a:t>
            </a:r>
            <a:r>
              <a:rPr lang="de-DE" dirty="0"/>
              <a:t> </a:t>
            </a:r>
            <a:r>
              <a:rPr lang="de-DE" dirty="0" err="1"/>
              <a:t>where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 box </a:t>
            </a:r>
            <a:r>
              <a:rPr lang="de-DE" dirty="0" err="1"/>
              <a:t>as</a:t>
            </a:r>
            <a:r>
              <a:rPr lang="de-DE" dirty="0"/>
              <a:t> a </a:t>
            </a:r>
            <a:r>
              <a:rPr lang="de-DE" dirty="0" err="1"/>
              <a:t>bullet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just normal </a:t>
            </a:r>
            <a:r>
              <a:rPr lang="de-DE" dirty="0" err="1"/>
              <a:t>text</a:t>
            </a:r>
            <a:r>
              <a:rPr lang="de-DE" dirty="0"/>
              <a:t>. </a:t>
            </a:r>
          </a:p>
          <a:p>
            <a:pPr lvl="0"/>
            <a:endParaRPr lang="de-DE" dirty="0"/>
          </a:p>
          <a:p>
            <a:pPr lvl="0"/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entire</a:t>
            </a:r>
            <a:r>
              <a:rPr lang="de-DE" dirty="0"/>
              <a:t> box </a:t>
            </a:r>
            <a:r>
              <a:rPr lang="de-DE" dirty="0" err="1"/>
              <a:t>according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.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4981B89-BE58-0B4F-ADAD-B25059E500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053988"/>
            <a:ext cx="448147" cy="881990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FA83BDF8-A4F9-AD46-B5DF-DB5F0C6C0EAB}"/>
              </a:ext>
            </a:extLst>
          </p:cNvPr>
          <p:cNvSpPr/>
          <p:nvPr userDrawn="1"/>
        </p:nvSpPr>
        <p:spPr>
          <a:xfrm>
            <a:off x="8951737" y="4703695"/>
            <a:ext cx="192263" cy="1922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B82D461-A568-594C-8765-F32CC9C152AD}"/>
              </a:ext>
            </a:extLst>
          </p:cNvPr>
          <p:cNvSpPr/>
          <p:nvPr userDrawn="1"/>
        </p:nvSpPr>
        <p:spPr>
          <a:xfrm>
            <a:off x="8670927" y="4703695"/>
            <a:ext cx="192263" cy="1922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786D59E-6AE3-9E47-9725-9A42B4B89C28}"/>
              </a:ext>
            </a:extLst>
          </p:cNvPr>
          <p:cNvSpPr/>
          <p:nvPr userDrawn="1"/>
        </p:nvSpPr>
        <p:spPr>
          <a:xfrm>
            <a:off x="8390116" y="4703695"/>
            <a:ext cx="192263" cy="1922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sp>
        <p:nvSpPr>
          <p:cNvPr id="14" name="Foliennummernplatzhalter 5">
            <a:extLst>
              <a:ext uri="{FF2B5EF4-FFF2-40B4-BE49-F238E27FC236}">
                <a16:creationId xmlns:a16="http://schemas.microsoft.com/office/drawing/2014/main" id="{6F89F938-08BA-414B-BA7C-9539335593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34068" y="4841738"/>
            <a:ext cx="43685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Ubuntu" panose="020B0504030602030204" pitchFamily="34" charset="0"/>
              </a:defRPr>
            </a:lvl1pPr>
          </a:lstStyle>
          <a:p>
            <a:fld id="{BFADD77A-1816-1140-A55E-B4F80354C80A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1297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90" r:id="rId25"/>
    <p:sldLayoutId id="2147483691" r:id="rId26"/>
    <p:sldLayoutId id="2147483703" r:id="rId27"/>
    <p:sldLayoutId id="2147483704" r:id="rId28"/>
    <p:sldLayoutId id="2147483705" r:id="rId29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2878D-3860-7D99-BC1D-0BC84AC6D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All hands on deck ideation!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B20140-6DCC-D61A-6711-3262259EE7A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H" dirty="0"/>
              <a:t>Catarina Batista</a:t>
            </a:r>
          </a:p>
          <a:p>
            <a:r>
              <a:rPr lang="en-CH" dirty="0"/>
              <a:t>Terraforming pilot</a:t>
            </a:r>
          </a:p>
          <a:p>
            <a:r>
              <a:rPr lang="en-CH" dirty="0"/>
              <a:t>May 2023</a:t>
            </a:r>
          </a:p>
        </p:txBody>
      </p:sp>
    </p:spTree>
    <p:extLst>
      <p:ext uri="{BB962C8B-B14F-4D97-AF65-F5344CB8AC3E}">
        <p14:creationId xmlns:p14="http://schemas.microsoft.com/office/powerpoint/2010/main" val="23394197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96C52D5-D56C-E786-9CCB-0A5405D01F42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466ECA-F767-9306-E2BD-5267B7360B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2649" y="0"/>
            <a:ext cx="727870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13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104AB4-813A-DE5F-B3C3-9457393F6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Opening paths to your imagination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1A65-51FA-3BFE-C628-28CD11FAE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668458"/>
            <a:ext cx="8027992" cy="3368043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CH" b="1" dirty="0">
                <a:solidFill>
                  <a:srgbClr val="87B918"/>
                </a:solidFill>
              </a:rPr>
              <a:t>Pick 1-2 “How might we” </a:t>
            </a:r>
            <a:r>
              <a:rPr lang="en-CH" dirty="0"/>
              <a:t>questions.</a:t>
            </a:r>
            <a:br>
              <a:rPr lang="en-CH" dirty="0"/>
            </a:br>
            <a:endParaRPr lang="en-CH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CH" b="1" dirty="0">
                <a:solidFill>
                  <a:srgbClr val="00879A"/>
                </a:solidFill>
              </a:rPr>
              <a:t>Brainwrite</a:t>
            </a:r>
            <a:r>
              <a:rPr lang="en-CH" dirty="0"/>
              <a:t> about it.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r>
              <a:rPr lang="en-CH" b="1" dirty="0">
                <a:solidFill>
                  <a:srgbClr val="87B918"/>
                </a:solidFill>
              </a:rPr>
              <a:t>Select 1-2 </a:t>
            </a:r>
            <a:r>
              <a:rPr lang="en-CH" dirty="0"/>
              <a:t>idea to take forward</a:t>
            </a:r>
          </a:p>
          <a:p>
            <a:pPr marL="342900" indent="-342900">
              <a:lnSpc>
                <a:spcPct val="110000"/>
              </a:lnSpc>
              <a:buFont typeface="+mj-lt"/>
              <a:buAutoNum type="arabicPeriod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805895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F7878-3DF1-DCA3-0AC8-FC95CAB15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643" y="2321475"/>
            <a:ext cx="6202713" cy="500549"/>
          </a:xfrm>
        </p:spPr>
        <p:txBody>
          <a:bodyPr/>
          <a:lstStyle/>
          <a:p>
            <a:pPr algn="ctr"/>
            <a:r>
              <a:rPr lang="en-CH" sz="4000" dirty="0"/>
              <a:t>That’s SICK!</a:t>
            </a:r>
            <a:br>
              <a:rPr lang="en-CH" sz="4000" dirty="0"/>
            </a:br>
            <a:br>
              <a:rPr lang="en-CH" sz="2400" dirty="0"/>
            </a:br>
            <a:r>
              <a:rPr lang="en-CH" sz="2400" dirty="0"/>
              <a:t>(Small Ideas Collider before Karaoke)</a:t>
            </a:r>
            <a:endParaRPr lang="en-CH" sz="4000" dirty="0"/>
          </a:p>
        </p:txBody>
      </p:sp>
    </p:spTree>
    <p:extLst>
      <p:ext uri="{BB962C8B-B14F-4D97-AF65-F5344CB8AC3E}">
        <p14:creationId xmlns:p14="http://schemas.microsoft.com/office/powerpoint/2010/main" val="2795372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F7878-3DF1-DCA3-0AC8-FC95CAB15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643" y="2321475"/>
            <a:ext cx="6202713" cy="1888784"/>
          </a:xfrm>
        </p:spPr>
        <p:txBody>
          <a:bodyPr/>
          <a:lstStyle/>
          <a:p>
            <a:pPr algn="ctr"/>
            <a:r>
              <a:rPr lang="en-CH" sz="4000" dirty="0"/>
              <a:t>Choose one HMW and mix teams</a:t>
            </a:r>
            <a:br>
              <a:rPr lang="en-CH" sz="4000" dirty="0"/>
            </a:br>
            <a:br>
              <a:rPr lang="en-CH" sz="4000" dirty="0"/>
            </a:br>
            <a:r>
              <a:rPr lang="en-CH" sz="2400" dirty="0"/>
              <a:t>15min</a:t>
            </a:r>
            <a:endParaRPr lang="en-CH" sz="4000" dirty="0"/>
          </a:p>
        </p:txBody>
      </p:sp>
    </p:spTree>
    <p:extLst>
      <p:ext uri="{BB962C8B-B14F-4D97-AF65-F5344CB8AC3E}">
        <p14:creationId xmlns:p14="http://schemas.microsoft.com/office/powerpoint/2010/main" val="3683213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27932-1EEE-9348-9E86-9005D6F09E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Rules for Ideation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6F2ACC-37B8-FA42-BB2C-FF1A9D787D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4" y="1423765"/>
            <a:ext cx="8027992" cy="336804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Defer judgement.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Encourage wild ideas!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Build on the ideas of others (use “and” instead of “but”)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Stay focused on the topic.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Only one conversation at a time.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Be visual. </a:t>
            </a:r>
          </a:p>
          <a:p>
            <a:pPr>
              <a:lnSpc>
                <a:spcPct val="200000"/>
              </a:lnSpc>
              <a:buFont typeface="Wingdings" pitchFamily="2" charset="2"/>
              <a:buChar char="§"/>
            </a:pPr>
            <a:r>
              <a:rPr lang="en-GB" dirty="0"/>
              <a:t>Go for quantity.</a:t>
            </a:r>
          </a:p>
        </p:txBody>
      </p:sp>
    </p:spTree>
    <p:extLst>
      <p:ext uri="{BB962C8B-B14F-4D97-AF65-F5344CB8AC3E}">
        <p14:creationId xmlns:p14="http://schemas.microsoft.com/office/powerpoint/2010/main" val="3289572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F7878-3DF1-DCA3-0AC8-FC95CAB15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7902" y="2110459"/>
            <a:ext cx="4668195" cy="1717962"/>
          </a:xfrm>
        </p:spPr>
        <p:txBody>
          <a:bodyPr/>
          <a:lstStyle/>
          <a:p>
            <a:pPr algn="ctr"/>
            <a:r>
              <a:rPr lang="en-CH" sz="4800" dirty="0"/>
              <a:t>Prototype!</a:t>
            </a:r>
            <a:br>
              <a:rPr lang="en-CH" sz="4800" dirty="0"/>
            </a:br>
            <a:br>
              <a:rPr lang="en-CH" sz="4800" dirty="0"/>
            </a:br>
            <a:r>
              <a:rPr lang="en-CH" sz="3200" dirty="0"/>
              <a:t>10</a:t>
            </a:r>
            <a:r>
              <a:rPr lang="en-CH" dirty="0"/>
              <a:t>min</a:t>
            </a:r>
            <a:endParaRPr lang="en-CH" sz="4800" dirty="0"/>
          </a:p>
        </p:txBody>
      </p:sp>
    </p:spTree>
    <p:extLst>
      <p:ext uri="{BB962C8B-B14F-4D97-AF65-F5344CB8AC3E}">
        <p14:creationId xmlns:p14="http://schemas.microsoft.com/office/powerpoint/2010/main" val="2532111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F7878-3DF1-DCA3-0AC8-FC95CAB15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643" y="2251136"/>
            <a:ext cx="6202713" cy="1044723"/>
          </a:xfrm>
        </p:spPr>
        <p:txBody>
          <a:bodyPr/>
          <a:lstStyle/>
          <a:p>
            <a:pPr algn="ctr"/>
            <a:r>
              <a:rPr lang="en-CH" sz="3600" dirty="0"/>
              <a:t>Choose another HMW, mix and do it again</a:t>
            </a:r>
          </a:p>
        </p:txBody>
      </p:sp>
    </p:spTree>
    <p:extLst>
      <p:ext uri="{BB962C8B-B14F-4D97-AF65-F5344CB8AC3E}">
        <p14:creationId xmlns:p14="http://schemas.microsoft.com/office/powerpoint/2010/main" val="29226081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F7878-3DF1-DCA3-0AC8-FC95CAB15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643" y="2251136"/>
            <a:ext cx="6202713" cy="1044723"/>
          </a:xfrm>
        </p:spPr>
        <p:txBody>
          <a:bodyPr/>
          <a:lstStyle/>
          <a:p>
            <a:pPr algn="ctr"/>
            <a:r>
              <a:rPr lang="en-CH" sz="3600" dirty="0"/>
              <a:t>Choose another HMW and do it again (</a:t>
            </a:r>
            <a:r>
              <a:rPr lang="en-GB" sz="3600" dirty="0"/>
              <a:t>if needed)</a:t>
            </a:r>
            <a:endParaRPr lang="en-CH" sz="3600" dirty="0"/>
          </a:p>
        </p:txBody>
      </p:sp>
    </p:spTree>
    <p:extLst>
      <p:ext uri="{BB962C8B-B14F-4D97-AF65-F5344CB8AC3E}">
        <p14:creationId xmlns:p14="http://schemas.microsoft.com/office/powerpoint/2010/main" val="800140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21C2692-7259-B241-8C22-A2D3EF7F782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1587" y="897408"/>
            <a:ext cx="6493062" cy="4120128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FF50E3-C63D-024D-9450-81FC4EA563D8}"/>
              </a:ext>
            </a:extLst>
          </p:cNvPr>
          <p:cNvCxnSpPr>
            <a:cxnSpLocks/>
          </p:cNvCxnSpPr>
          <p:nvPr/>
        </p:nvCxnSpPr>
        <p:spPr>
          <a:xfrm flipV="1">
            <a:off x="4851367" y="1421980"/>
            <a:ext cx="0" cy="3070983"/>
          </a:xfrm>
          <a:prstGeom prst="line">
            <a:avLst/>
          </a:prstGeom>
          <a:ln>
            <a:solidFill>
              <a:srgbClr val="3BB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7919FA6-97EA-5B43-A623-2E7A89EF55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206375"/>
            <a:ext cx="8229600" cy="857250"/>
          </a:xfrm>
        </p:spPr>
        <p:txBody>
          <a:bodyPr/>
          <a:lstStyle/>
          <a:p>
            <a:r>
              <a:rPr lang="de-DE" dirty="0"/>
              <a:t>        </a:t>
            </a:r>
            <a:r>
              <a:rPr lang="de-DE" dirty="0" err="1"/>
              <a:t>Evaluate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ideas</a:t>
            </a:r>
            <a:endParaRPr lang="de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FFF145-6F9E-D0E7-4ADC-E0B80A22ABC0}"/>
              </a:ext>
            </a:extLst>
          </p:cNvPr>
          <p:cNvSpPr txBox="1"/>
          <p:nvPr/>
        </p:nvSpPr>
        <p:spPr>
          <a:xfrm>
            <a:off x="3952754" y="4568430"/>
            <a:ext cx="202527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Helvetica" pitchFamily="2" charset="0"/>
                <a:ea typeface="Roboto" panose="02000000000000000000" pitchFamily="2" charset="0"/>
                <a:cs typeface="Roboto" panose="02000000000000000000" pitchFamily="2" charset="0"/>
              </a:rPr>
              <a:t>Impact potential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B756396-BA0D-CB31-E1F7-48C19F2C563C}"/>
              </a:ext>
            </a:extLst>
          </p:cNvPr>
          <p:cNvCxnSpPr>
            <a:cxnSpLocks/>
          </p:cNvCxnSpPr>
          <p:nvPr/>
        </p:nvCxnSpPr>
        <p:spPr>
          <a:xfrm>
            <a:off x="2743200" y="2957471"/>
            <a:ext cx="4139610" cy="0"/>
          </a:xfrm>
          <a:prstGeom prst="line">
            <a:avLst/>
          </a:prstGeom>
          <a:ln>
            <a:solidFill>
              <a:srgbClr val="3BB1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BAD9051C-14C8-249A-0DF0-6C0D897AB2DF}"/>
              </a:ext>
            </a:extLst>
          </p:cNvPr>
          <p:cNvSpPr/>
          <p:nvPr/>
        </p:nvSpPr>
        <p:spPr>
          <a:xfrm>
            <a:off x="4851367" y="1421980"/>
            <a:ext cx="2066884" cy="1535491"/>
          </a:xfrm>
          <a:prstGeom prst="rect">
            <a:avLst/>
          </a:prstGeom>
          <a:solidFill>
            <a:srgbClr val="00879A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CH" sz="1200" dirty="0">
                <a:solidFill>
                  <a:schemeClr val="bg1"/>
                </a:solidFill>
                <a:latin typeface="Helvetica Light" panose="020B0403020202020204" pitchFamily="34" charset="0"/>
              </a:rPr>
              <a:t>Sweet Spot</a:t>
            </a:r>
          </a:p>
        </p:txBody>
      </p:sp>
    </p:spTree>
    <p:extLst>
      <p:ext uri="{BB962C8B-B14F-4D97-AF65-F5344CB8AC3E}">
        <p14:creationId xmlns:p14="http://schemas.microsoft.com/office/powerpoint/2010/main" val="1868624234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13124</TotalTime>
  <Words>138</Words>
  <Application>Microsoft Macintosh PowerPoint</Application>
  <PresentationFormat>On-screen Show (16:9)</PresentationFormat>
  <Paragraphs>28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Helvetica</vt:lpstr>
      <vt:lpstr>Helvetica 75</vt:lpstr>
      <vt:lpstr>Helvetica Light</vt:lpstr>
      <vt:lpstr>Ubuntu</vt:lpstr>
      <vt:lpstr>Wingdings</vt:lpstr>
      <vt:lpstr>Opcion Foto</vt:lpstr>
      <vt:lpstr>All hands on deck ideation!</vt:lpstr>
      <vt:lpstr>Opening paths to your imagination</vt:lpstr>
      <vt:lpstr>That’s SICK!  (Small Ideas Collider before Karaoke)</vt:lpstr>
      <vt:lpstr>Choose one HMW and mix teams  15min</vt:lpstr>
      <vt:lpstr>Rules for Ideation</vt:lpstr>
      <vt:lpstr>Prototype!  10min</vt:lpstr>
      <vt:lpstr>Choose another HMW, mix and do it again</vt:lpstr>
      <vt:lpstr>Choose another HMW and do it again (if needed)</vt:lpstr>
      <vt:lpstr>        Evaluate your ideas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50</cp:revision>
  <dcterms:created xsi:type="dcterms:W3CDTF">2022-01-18T18:56:13Z</dcterms:created>
  <dcterms:modified xsi:type="dcterms:W3CDTF">2023-05-17T07:02:52Z</dcterms:modified>
  <cp:category/>
</cp:coreProperties>
</file>