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146850656" r:id="rId2"/>
    <p:sldId id="2146850659" r:id="rId3"/>
    <p:sldId id="2146850628" r:id="rId4"/>
    <p:sldId id="2146850658" r:id="rId5"/>
    <p:sldId id="2146850661" r:id="rId6"/>
    <p:sldId id="2146850657" r:id="rId7"/>
    <p:sldId id="596" r:id="rId8"/>
    <p:sldId id="2146850660" r:id="rId9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an Wrobel" initials="DW" lastIdx="7" clrIdx="0">
    <p:extLst>
      <p:ext uri="{19B8F6BF-5375-455C-9EA6-DF929625EA0E}">
        <p15:presenceInfo xmlns:p15="http://schemas.microsoft.com/office/powerpoint/2012/main" userId="00ae44ee3e9ffb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87B918"/>
    <a:srgbClr val="F59600"/>
    <a:srgbClr val="E60032"/>
    <a:srgbClr val="1B404B"/>
    <a:srgbClr val="6E378C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8"/>
    <p:restoredTop sz="89323"/>
  </p:normalViewPr>
  <p:slideViewPr>
    <p:cSldViewPr snapToGrid="0" snapToObjects="1">
      <p:cViewPr varScale="1">
        <p:scale>
          <a:sx n="136" d="100"/>
          <a:sy n="136" d="100"/>
        </p:scale>
        <p:origin x="84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47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76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058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5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495726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9841" y="1275160"/>
            <a:ext cx="7885509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33375" indent="-333375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CA265FD5-48A0-4A18-B878-47DDE1509927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B85852-DBEA-4A6E-8AB3-9F6FAF09A477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B55270F8-3EA6-4444-9ED5-E7F529021702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FBED6D4E-5FCB-4D82-8DBB-276D60B6617B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3A543F18-19A2-49F5-8E89-D6F5184083A0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77009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447B5E-8458-D34B-B1D0-CB1E16CEBE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6" name="Bildplatzhalter 3">
            <a:extLst>
              <a:ext uri="{FF2B5EF4-FFF2-40B4-BE49-F238E27FC236}">
                <a16:creationId xmlns:a16="http://schemas.microsoft.com/office/drawing/2014/main" id="{298B3ED5-8712-E54F-A352-98997DF9D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650" y="1470422"/>
            <a:ext cx="5036344" cy="33004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29E890F3-1694-7444-8E2C-AB4570E719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4673" y="2384268"/>
            <a:ext cx="2593181" cy="2386567"/>
          </a:xfrm>
        </p:spPr>
        <p:txBody>
          <a:bodyPr/>
          <a:lstStyle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24 </a:t>
            </a:r>
            <a:r>
              <a:rPr lang="de-DE" dirty="0" err="1"/>
              <a:t>pt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20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34DE431-17E4-7041-9E6E-E2CB04937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2558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E5634FED-9A63-8A47-89C9-89B788B63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94900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portant text 2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F7334-EDBC-114C-8EBD-1CDEF7BB4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997897"/>
            <a:ext cx="7886700" cy="994172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2904F1-E071-E24D-A13B-4904359FB10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4981B89-BE58-0B4F-ADAD-B25059E500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53988"/>
            <a:ext cx="448147" cy="88199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A83BDF8-A4F9-AD46-B5DF-DB5F0C6C0EAB}"/>
              </a:ext>
            </a:extLst>
          </p:cNvPr>
          <p:cNvSpPr/>
          <p:nvPr userDrawn="1"/>
        </p:nvSpPr>
        <p:spPr>
          <a:xfrm>
            <a:off x="895173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B82D461-A568-594C-8765-F32CC9C152AD}"/>
              </a:ext>
            </a:extLst>
          </p:cNvPr>
          <p:cNvSpPr/>
          <p:nvPr userDrawn="1"/>
        </p:nvSpPr>
        <p:spPr>
          <a:xfrm>
            <a:off x="867092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86D59E-6AE3-9E47-9725-9A42B4B89C28}"/>
              </a:ext>
            </a:extLst>
          </p:cNvPr>
          <p:cNvSpPr/>
          <p:nvPr userDrawn="1"/>
        </p:nvSpPr>
        <p:spPr>
          <a:xfrm>
            <a:off x="8390116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6F89F938-08BA-414B-BA7C-953933559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129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90" r:id="rId25"/>
    <p:sldLayoutId id="2147483691" r:id="rId26"/>
    <p:sldLayoutId id="2147483703" r:id="rId27"/>
    <p:sldLayoutId id="2147483704" r:id="rId28"/>
    <p:sldLayoutId id="2147483705" r:id="rId29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t-kRSjSNeKU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2878D-3860-7D99-BC1D-0BC84AC6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</a:t>
            </a:r>
            <a:r>
              <a:rPr lang="en-GB" dirty="0" err="1"/>
              <a:t>i</a:t>
            </a:r>
            <a:r>
              <a:rPr lang="en-CH" dirty="0"/>
              <a:t>nal Mission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20140-6DCC-D61A-6711-3262259EE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H" dirty="0"/>
              <a:t>Terraforming pilot</a:t>
            </a:r>
          </a:p>
          <a:p>
            <a:r>
              <a:rPr lang="en-CH" dirty="0"/>
              <a:t>May 2023</a:t>
            </a:r>
          </a:p>
        </p:txBody>
      </p:sp>
    </p:spTree>
    <p:extLst>
      <p:ext uri="{BB962C8B-B14F-4D97-AF65-F5344CB8AC3E}">
        <p14:creationId xmlns:p14="http://schemas.microsoft.com/office/powerpoint/2010/main" val="233941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Your final mission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76573"/>
            <a:ext cx="8027992" cy="3368043"/>
          </a:xfrm>
        </p:spPr>
        <p:txBody>
          <a:bodyPr>
            <a:normAutofit/>
          </a:bodyPr>
          <a:lstStyle/>
          <a:p>
            <a:r>
              <a:rPr lang="fi-FI" dirty="0" err="1"/>
              <a:t>Your</a:t>
            </a:r>
            <a:r>
              <a:rPr lang="fi-FI" dirty="0"/>
              <a:t> </a:t>
            </a:r>
            <a:r>
              <a:rPr lang="fi-FI" dirty="0" err="1"/>
              <a:t>final</a:t>
            </a:r>
            <a:r>
              <a:rPr lang="fi-FI" dirty="0"/>
              <a:t> mission of </a:t>
            </a:r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/>
              <a:t>two</a:t>
            </a:r>
            <a:r>
              <a:rPr lang="fi-FI" dirty="0"/>
              <a:t> </a:t>
            </a:r>
            <a:r>
              <a:rPr lang="fi-FI" dirty="0" err="1"/>
              <a:t>weeks</a:t>
            </a:r>
            <a:r>
              <a:rPr lang="fi-FI" dirty="0"/>
              <a:t> is to </a:t>
            </a:r>
            <a:r>
              <a:rPr lang="fi-FI" dirty="0" err="1"/>
              <a:t>send</a:t>
            </a:r>
            <a:r>
              <a:rPr lang="fi-FI" dirty="0"/>
              <a:t> </a:t>
            </a:r>
            <a:r>
              <a:rPr lang="fi-FI" dirty="0" err="1"/>
              <a:t>back</a:t>
            </a:r>
            <a:r>
              <a:rPr lang="fi-FI" dirty="0"/>
              <a:t> to </a:t>
            </a:r>
            <a:r>
              <a:rPr lang="fi-FI" dirty="0" err="1"/>
              <a:t>earth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support</a:t>
            </a:r>
            <a:r>
              <a:rPr lang="fi-FI" dirty="0"/>
              <a:t> </a:t>
            </a:r>
            <a:r>
              <a:rPr lang="fi-FI" dirty="0" err="1"/>
              <a:t>they</a:t>
            </a:r>
            <a:r>
              <a:rPr lang="fi-FI" dirty="0"/>
              <a:t> </a:t>
            </a:r>
            <a:r>
              <a:rPr lang="fi-FI" dirty="0" err="1"/>
              <a:t>desperately</a:t>
            </a:r>
            <a:r>
              <a:rPr lang="fi-FI" dirty="0"/>
              <a:t> </a:t>
            </a:r>
            <a:r>
              <a:rPr lang="fi-FI" dirty="0" err="1"/>
              <a:t>need</a:t>
            </a:r>
            <a:r>
              <a:rPr lang="fi-FI" dirty="0"/>
              <a:t> to </a:t>
            </a:r>
            <a:r>
              <a:rPr lang="fi-FI" dirty="0" err="1"/>
              <a:t>start</a:t>
            </a:r>
            <a:r>
              <a:rPr lang="fi-FI" dirty="0"/>
              <a:t> </a:t>
            </a:r>
            <a:r>
              <a:rPr lang="fi-FI" dirty="0" err="1"/>
              <a:t>solving</a:t>
            </a:r>
            <a:r>
              <a:rPr lang="fi-FI" dirty="0"/>
              <a:t> some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critical</a:t>
            </a:r>
            <a:r>
              <a:rPr lang="fi-FI" dirty="0"/>
              <a:t> </a:t>
            </a:r>
            <a:r>
              <a:rPr lang="fi-FI" dirty="0" err="1"/>
              <a:t>challenges</a:t>
            </a:r>
            <a:r>
              <a:rPr lang="fi-FI" dirty="0"/>
              <a:t> </a:t>
            </a:r>
            <a:r>
              <a:rPr lang="fi-FI" dirty="0" err="1"/>
              <a:t>around</a:t>
            </a:r>
            <a:r>
              <a:rPr lang="fi-FI" dirty="0"/>
              <a:t> </a:t>
            </a:r>
            <a:r>
              <a:rPr lang="fi-FI" dirty="0" err="1"/>
              <a:t>access</a:t>
            </a:r>
            <a:r>
              <a:rPr lang="fi-FI" dirty="0"/>
              <a:t> to </a:t>
            </a:r>
            <a:r>
              <a:rPr lang="fi-FI" dirty="0" err="1"/>
              <a:t>clean</a:t>
            </a:r>
            <a:r>
              <a:rPr lang="fi-FI" dirty="0"/>
              <a:t> </a:t>
            </a:r>
            <a:r>
              <a:rPr lang="fi-FI" dirty="0" err="1"/>
              <a:t>water</a:t>
            </a:r>
            <a:r>
              <a:rPr lang="fi-FI" dirty="0"/>
              <a:t>. </a:t>
            </a:r>
            <a:r>
              <a:rPr lang="fi-FI" dirty="0" err="1"/>
              <a:t>Based</a:t>
            </a:r>
            <a:r>
              <a:rPr lang="fi-FI" dirty="0"/>
              <a:t> on </a:t>
            </a:r>
            <a:r>
              <a:rPr lang="fi-FI" dirty="0" err="1"/>
              <a:t>your</a:t>
            </a:r>
            <a:r>
              <a:rPr lang="fi-FI" dirty="0"/>
              <a:t> </a:t>
            </a:r>
            <a:r>
              <a:rPr lang="fi-FI" dirty="0" err="1"/>
              <a:t>experiences</a:t>
            </a:r>
            <a:r>
              <a:rPr lang="fi-FI" dirty="0"/>
              <a:t> on </a:t>
            </a:r>
            <a:r>
              <a:rPr lang="fi-FI" dirty="0" err="1"/>
              <a:t>Trappist</a:t>
            </a:r>
            <a:r>
              <a:rPr lang="fi-FI" dirty="0"/>
              <a:t> 1e, </a:t>
            </a:r>
            <a:r>
              <a:rPr lang="fi-FI" dirty="0" err="1"/>
              <a:t>you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now</a:t>
            </a:r>
            <a:r>
              <a:rPr lang="fi-FI" dirty="0"/>
              <a:t> </a:t>
            </a:r>
            <a:r>
              <a:rPr lang="fi-FI" dirty="0" err="1"/>
              <a:t>asked</a:t>
            </a:r>
            <a:r>
              <a:rPr lang="fi-FI" dirty="0"/>
              <a:t> to </a:t>
            </a:r>
            <a:r>
              <a:rPr lang="fi-FI" dirty="0" err="1"/>
              <a:t>send</a:t>
            </a:r>
            <a:r>
              <a:rPr lang="fi-FI" dirty="0"/>
              <a:t> 2 </a:t>
            </a:r>
            <a:r>
              <a:rPr lang="fi-FI" dirty="0" err="1"/>
              <a:t>messages</a:t>
            </a:r>
            <a:r>
              <a:rPr lang="fi-FI" dirty="0"/>
              <a:t> to Earth: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 mission Abstract (1-2 A4 of written text)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 video message (5-10min, no powerpoint)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GB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1472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Mission abstract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76573"/>
            <a:ext cx="8027992" cy="3368043"/>
          </a:xfrm>
        </p:spPr>
        <p:txBody>
          <a:bodyPr>
            <a:normAutofit/>
          </a:bodyPr>
          <a:lstStyle/>
          <a:p>
            <a:r>
              <a:rPr lang="en-GB" dirty="0"/>
              <a:t>Craft a m</a:t>
            </a:r>
            <a:r>
              <a:rPr lang="en-CH" dirty="0"/>
              <a:t>ission abstract for the Exoplanet Settlement Bureau explaining what the Earthlings should consider when implementing your suggestions.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were the key principles you learned on Trappist 1e that you incorporated to your solution for Earth (if 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Include any assumptions and/or interview guidelines for Earthlings to validate before implementing your suggestions.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Any other insights you found enlightening during the second week</a:t>
            </a:r>
          </a:p>
          <a:p>
            <a:endParaRPr lang="en-CH" dirty="0"/>
          </a:p>
          <a:p>
            <a:r>
              <a:rPr lang="en-CH" dirty="0"/>
              <a:t>Maximum 1-2 A4 to support the video message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GB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0589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Your video message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76573"/>
            <a:ext cx="8027992" cy="3368043"/>
          </a:xfrm>
        </p:spPr>
        <p:txBody>
          <a:bodyPr>
            <a:normAutofit/>
          </a:bodyPr>
          <a:lstStyle/>
          <a:p>
            <a:r>
              <a:rPr lang="en-GB" dirty="0"/>
              <a:t>Your video message should include the following elements: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Description of the scenario/context where this solution will exist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Problem you are solving;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Show your solution prototype and corresponding system and explain the solution;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Expected impact of solution;</a:t>
            </a:r>
          </a:p>
          <a:p>
            <a:endParaRPr lang="en-GB" dirty="0"/>
          </a:p>
          <a:p>
            <a:pPr>
              <a:lnSpc>
                <a:spcPct val="110000"/>
              </a:lnSpc>
            </a:pPr>
            <a:r>
              <a:rPr lang="en-CH" dirty="0"/>
              <a:t>Your video should not be longer than 5-10min (remember the attention span of Earthlings)</a:t>
            </a:r>
          </a:p>
        </p:txBody>
      </p:sp>
    </p:spTree>
    <p:extLst>
      <p:ext uri="{BB962C8B-B14F-4D97-AF65-F5344CB8AC3E}">
        <p14:creationId xmlns:p14="http://schemas.microsoft.com/office/powerpoint/2010/main" val="324541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 Media 5" descr="Vis Viva Student Project - 2021 Design the Future">
            <a:hlinkClick r:id="" action="ppaction://media"/>
            <a:extLst>
              <a:ext uri="{FF2B5EF4-FFF2-40B4-BE49-F238E27FC236}">
                <a16:creationId xmlns:a16="http://schemas.microsoft.com/office/drawing/2014/main" id="{BEC8FA37-70C5-6A09-604B-C49830BEF03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13635" y="504774"/>
            <a:ext cx="7316730" cy="413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9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5057831" cy="500549"/>
          </a:xfrm>
        </p:spPr>
        <p:txBody>
          <a:bodyPr/>
          <a:lstStyle/>
          <a:p>
            <a:r>
              <a:rPr lang="en-CH" dirty="0"/>
              <a:t>Our suggestion for today and tomorrow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56960"/>
            <a:ext cx="4798652" cy="336804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dirty="0"/>
              <a:t>Iterate your ideation (maybe choose another HMW and start again, take another idea from the morning session, take the selected idea and iterate the concept).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dirty="0"/>
              <a:t>Once happy with the ideas, prototype or refine the morning prototypes and start considering systemic and behavioral aspects.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dirty="0"/>
              <a:t>Questions to ask yourselves: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H" dirty="0"/>
              <a:t>Is our idea so big and so special, that it needs to be transmitted through space and time?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H" dirty="0"/>
              <a:t>Do we as a team feel excited about our idea?</a:t>
            </a:r>
          </a:p>
          <a:p>
            <a:pPr>
              <a:lnSpc>
                <a:spcPct val="110000"/>
              </a:lnSpc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93C866-572B-F0B9-2B0E-AEC9BAED4B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11" r="39896"/>
          <a:stretch/>
        </p:blipFill>
        <p:spPr>
          <a:xfrm>
            <a:off x="5623031" y="-1627"/>
            <a:ext cx="3520969" cy="514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7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21C2692-7259-B241-8C22-A2D3EF7F78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587" y="897408"/>
            <a:ext cx="6493062" cy="41201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FF50E3-C63D-024D-9450-81FC4EA563D8}"/>
              </a:ext>
            </a:extLst>
          </p:cNvPr>
          <p:cNvCxnSpPr>
            <a:cxnSpLocks/>
          </p:cNvCxnSpPr>
          <p:nvPr/>
        </p:nvCxnSpPr>
        <p:spPr>
          <a:xfrm flipV="1">
            <a:off x="4851367" y="1421980"/>
            <a:ext cx="0" cy="3070983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7919FA6-97EA-5B43-A623-2E7A89EF55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06375"/>
            <a:ext cx="8229600" cy="857250"/>
          </a:xfrm>
        </p:spPr>
        <p:txBody>
          <a:bodyPr/>
          <a:lstStyle/>
          <a:p>
            <a:r>
              <a:rPr lang="de-DE" dirty="0"/>
              <a:t>       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FFF145-6F9E-D0E7-4ADC-E0B80A22ABC0}"/>
              </a:ext>
            </a:extLst>
          </p:cNvPr>
          <p:cNvSpPr txBox="1"/>
          <p:nvPr/>
        </p:nvSpPr>
        <p:spPr>
          <a:xfrm>
            <a:off x="3952754" y="4568430"/>
            <a:ext cx="20252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Helvetica" pitchFamily="2" charset="0"/>
                <a:ea typeface="Roboto" panose="02000000000000000000" pitchFamily="2" charset="0"/>
                <a:cs typeface="Roboto" panose="02000000000000000000" pitchFamily="2" charset="0"/>
              </a:rPr>
              <a:t>Impact potential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B756396-BA0D-CB31-E1F7-48C19F2C563C}"/>
              </a:ext>
            </a:extLst>
          </p:cNvPr>
          <p:cNvCxnSpPr>
            <a:cxnSpLocks/>
          </p:cNvCxnSpPr>
          <p:nvPr/>
        </p:nvCxnSpPr>
        <p:spPr>
          <a:xfrm>
            <a:off x="2743200" y="2957471"/>
            <a:ext cx="4139610" cy="0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AD9051C-14C8-249A-0DF0-6C0D897AB2DF}"/>
              </a:ext>
            </a:extLst>
          </p:cNvPr>
          <p:cNvSpPr/>
          <p:nvPr/>
        </p:nvSpPr>
        <p:spPr>
          <a:xfrm>
            <a:off x="4851367" y="1421980"/>
            <a:ext cx="2066884" cy="1535491"/>
          </a:xfrm>
          <a:prstGeom prst="rect">
            <a:avLst/>
          </a:prstGeom>
          <a:solidFill>
            <a:srgbClr val="00879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sz="1200" dirty="0">
                <a:solidFill>
                  <a:schemeClr val="bg1"/>
                </a:solidFill>
                <a:latin typeface="Helvetica Light" panose="020B0403020202020204" pitchFamily="34" charset="0"/>
              </a:rPr>
              <a:t>Sweet Spot</a:t>
            </a:r>
          </a:p>
        </p:txBody>
      </p:sp>
    </p:spTree>
    <p:extLst>
      <p:ext uri="{BB962C8B-B14F-4D97-AF65-F5344CB8AC3E}">
        <p14:creationId xmlns:p14="http://schemas.microsoft.com/office/powerpoint/2010/main" val="1868624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62142-229B-56CC-6A56-1E82B0CEB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Agenda for Thursday and Friday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5E83C-C7D3-0596-EC19-217D474CE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b="1" dirty="0"/>
              <a:t>Thursday</a:t>
            </a:r>
          </a:p>
          <a:p>
            <a:r>
              <a:rPr lang="en-CH" dirty="0"/>
              <a:t>Warm up at IdeaSquare at 10 – one extra hour for yourselves!</a:t>
            </a:r>
          </a:p>
          <a:p>
            <a:r>
              <a:rPr lang="en-CH" dirty="0"/>
              <a:t>13.00 lunch</a:t>
            </a:r>
          </a:p>
          <a:p>
            <a:r>
              <a:rPr lang="en-CH" dirty="0"/>
              <a:t>Open end – dinner at 7 at R1 – free dinner with music</a:t>
            </a:r>
          </a:p>
          <a:p>
            <a:endParaRPr lang="en-CH" dirty="0"/>
          </a:p>
          <a:p>
            <a:r>
              <a:rPr lang="en-CH" b="1" dirty="0"/>
              <a:t>Friday</a:t>
            </a:r>
          </a:p>
          <a:p>
            <a:r>
              <a:rPr lang="en-CH" dirty="0"/>
              <a:t>10.30 present to IdeaSquare people and coaches</a:t>
            </a:r>
          </a:p>
          <a:p>
            <a:r>
              <a:rPr lang="en-CH" dirty="0"/>
              <a:t>After presentations lunch, and wrapping up (instructions for reflection paper, cleaning, Design the next terraforming pilot, saying goodbye and group picture)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10267077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13475</TotalTime>
  <Words>394</Words>
  <Application>Microsoft Macintosh PowerPoint</Application>
  <PresentationFormat>On-screen Show (16:9)</PresentationFormat>
  <Paragraphs>51</Paragraphs>
  <Slides>8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Helvetica</vt:lpstr>
      <vt:lpstr>Helvetica 75</vt:lpstr>
      <vt:lpstr>Helvetica Light</vt:lpstr>
      <vt:lpstr>Ubuntu</vt:lpstr>
      <vt:lpstr>Wingdings</vt:lpstr>
      <vt:lpstr>Opcion Foto</vt:lpstr>
      <vt:lpstr>Final Mission</vt:lpstr>
      <vt:lpstr>Your final mission</vt:lpstr>
      <vt:lpstr>Mission abstract</vt:lpstr>
      <vt:lpstr>Your video message</vt:lpstr>
      <vt:lpstr>PowerPoint Presentation</vt:lpstr>
      <vt:lpstr>Our suggestion for today and tomorrow</vt:lpstr>
      <vt:lpstr>        Evaluate your ideas</vt:lpstr>
      <vt:lpstr>Agenda for Thursday and Friday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Laura Wirtavuori</cp:lastModifiedBy>
  <cp:revision>54</cp:revision>
  <dcterms:created xsi:type="dcterms:W3CDTF">2022-01-18T18:56:13Z</dcterms:created>
  <dcterms:modified xsi:type="dcterms:W3CDTF">2023-05-17T12:57:29Z</dcterms:modified>
  <cp:category/>
</cp:coreProperties>
</file>